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Default Extension="emf" ContentType="image/x-emf"/>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Default Extension="pict" ContentType="image/pict"/>
  <Override PartName="/ppt/slideLayouts/slideLayout14.xml" ContentType="application/vnd.openxmlformats-officedocument.presentationml.slideLayout+xml"/>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slideLayouts/slideLayout13.xml" ContentType="application/vnd.openxmlformats-officedocument.presentationml.slideLayout+xml"/>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Override PartName="/ppt/viewProps.xml" ContentType="application/vnd.openxmlformats-officedocument.presentationml.viewProps+xml"/>
  <Default Extension="jpeg" ContentType="image/jpeg"/>
  <Override PartName="/ppt/embeddings/oleObject3.bin" ContentType="application/vnd.openxmlformats-officedocument.oleObject"/>
  <Override PartName="/ppt/embeddings/oleObject18.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8"/>
  </p:notesMasterIdLst>
  <p:handoutMasterIdLst>
    <p:handoutMasterId r:id="rId19"/>
  </p:handoutMasterIdLst>
  <p:sldIdLst>
    <p:sldId id="256" r:id="rId2"/>
    <p:sldId id="335" r:id="rId3"/>
    <p:sldId id="713" r:id="rId4"/>
    <p:sldId id="721" r:id="rId5"/>
    <p:sldId id="722" r:id="rId6"/>
    <p:sldId id="717" r:id="rId7"/>
    <p:sldId id="683" r:id="rId8"/>
    <p:sldId id="684" r:id="rId9"/>
    <p:sldId id="685" r:id="rId10"/>
    <p:sldId id="718" r:id="rId11"/>
    <p:sldId id="687" r:id="rId12"/>
    <p:sldId id="688" r:id="rId13"/>
    <p:sldId id="689" r:id="rId14"/>
    <p:sldId id="711" r:id="rId15"/>
    <p:sldId id="691" r:id="rId16"/>
    <p:sldId id="692" r:id="rId17"/>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varScale="1">
        <p:scale>
          <a:sx n="107" d="100"/>
          <a:sy n="107" d="100"/>
        </p:scale>
        <p:origin x="-112" y="-9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pict"/><Relationship Id="rId4" Type="http://schemas.openxmlformats.org/officeDocument/2006/relationships/image" Target="../media/image6.pict"/><Relationship Id="rId1" Type="http://schemas.openxmlformats.org/officeDocument/2006/relationships/image" Target="../media/image3.pict"/><Relationship Id="rId2" Type="http://schemas.openxmlformats.org/officeDocument/2006/relationships/image" Target="../media/image4.pict"/></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pict"/><Relationship Id="rId4" Type="http://schemas.openxmlformats.org/officeDocument/2006/relationships/image" Target="../media/image10.pict"/><Relationship Id="rId5" Type="http://schemas.openxmlformats.org/officeDocument/2006/relationships/image" Target="../media/image11.pict"/><Relationship Id="rId6" Type="http://schemas.openxmlformats.org/officeDocument/2006/relationships/image" Target="../media/image12.pict"/><Relationship Id="rId7" Type="http://schemas.openxmlformats.org/officeDocument/2006/relationships/image" Target="../media/image13.pict"/><Relationship Id="rId8" Type="http://schemas.openxmlformats.org/officeDocument/2006/relationships/image" Target="../media/image14.pict"/><Relationship Id="rId9" Type="http://schemas.openxmlformats.org/officeDocument/2006/relationships/image" Target="../media/image15.pict"/><Relationship Id="rId1" Type="http://schemas.openxmlformats.org/officeDocument/2006/relationships/image" Target="../media/image7.pict"/><Relationship Id="rId2" Type="http://schemas.openxmlformats.org/officeDocument/2006/relationships/image" Target="../media/image8.pict"/></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pict"/><Relationship Id="rId4" Type="http://schemas.openxmlformats.org/officeDocument/2006/relationships/image" Target="../media/image18.pict"/><Relationship Id="rId5" Type="http://schemas.openxmlformats.org/officeDocument/2006/relationships/image" Target="../media/image19.pict"/><Relationship Id="rId6" Type="http://schemas.openxmlformats.org/officeDocument/2006/relationships/image" Target="../media/image20.pict"/><Relationship Id="rId1" Type="http://schemas.openxmlformats.org/officeDocument/2006/relationships/image" Target="../media/image16.emf"/><Relationship Id="rId2" Type="http://schemas.openxmlformats.org/officeDocument/2006/relationships/image" Target="../media/image3.pict"/></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1.pict"/></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2.pict"/><Relationship Id="rId2" Type="http://schemas.openxmlformats.org/officeDocument/2006/relationships/image" Target="../media/image23.pict"/><Relationship Id="rId3" Type="http://schemas.openxmlformats.org/officeDocument/2006/relationships/image" Target="../media/image24.pict"/></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pict"/><Relationship Id="rId4" Type="http://schemas.openxmlformats.org/officeDocument/2006/relationships/image" Target="../media/image28.pict"/><Relationship Id="rId5" Type="http://schemas.openxmlformats.org/officeDocument/2006/relationships/image" Target="../media/image29.pict"/><Relationship Id="rId6" Type="http://schemas.openxmlformats.org/officeDocument/2006/relationships/image" Target="../media/image30.pict"/><Relationship Id="rId7" Type="http://schemas.openxmlformats.org/officeDocument/2006/relationships/image" Target="../media/image31.pict"/><Relationship Id="rId8" Type="http://schemas.openxmlformats.org/officeDocument/2006/relationships/image" Target="../media/image32.pict"/><Relationship Id="rId9" Type="http://schemas.openxmlformats.org/officeDocument/2006/relationships/image" Target="../media/image33.pict"/><Relationship Id="rId10" Type="http://schemas.openxmlformats.org/officeDocument/2006/relationships/image" Target="../media/image34.pict"/><Relationship Id="rId11" Type="http://schemas.openxmlformats.org/officeDocument/2006/relationships/image" Target="../media/image35.pict"/><Relationship Id="rId1" Type="http://schemas.openxmlformats.org/officeDocument/2006/relationships/image" Target="../media/image25.pict"/><Relationship Id="rId2" Type="http://schemas.openxmlformats.org/officeDocument/2006/relationships/image" Target="../media/image26.pict"/></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8.pict"/><Relationship Id="rId4" Type="http://schemas.openxmlformats.org/officeDocument/2006/relationships/image" Target="../media/image39.pict"/><Relationship Id="rId5" Type="http://schemas.openxmlformats.org/officeDocument/2006/relationships/image" Target="../media/image40.pict"/><Relationship Id="rId6" Type="http://schemas.openxmlformats.org/officeDocument/2006/relationships/image" Target="../media/image41.pict"/><Relationship Id="rId7" Type="http://schemas.openxmlformats.org/officeDocument/2006/relationships/image" Target="../media/image42.pict"/><Relationship Id="rId8" Type="http://schemas.openxmlformats.org/officeDocument/2006/relationships/image" Target="../media/image43.pict"/><Relationship Id="rId9" Type="http://schemas.openxmlformats.org/officeDocument/2006/relationships/image" Target="../media/image44.pict"/><Relationship Id="rId10" Type="http://schemas.openxmlformats.org/officeDocument/2006/relationships/image" Target="../media/image45.pict"/><Relationship Id="rId1" Type="http://schemas.openxmlformats.org/officeDocument/2006/relationships/image" Target="../media/image36.pict"/><Relationship Id="rId2" Type="http://schemas.openxmlformats.org/officeDocument/2006/relationships/image" Target="../media/image37.pict"/></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8.pict"/><Relationship Id="rId4" Type="http://schemas.openxmlformats.org/officeDocument/2006/relationships/image" Target="../media/image49.pict"/><Relationship Id="rId5" Type="http://schemas.openxmlformats.org/officeDocument/2006/relationships/image" Target="../media/image50.pict"/><Relationship Id="rId1" Type="http://schemas.openxmlformats.org/officeDocument/2006/relationships/image" Target="../media/image46.pict"/><Relationship Id="rId2" Type="http://schemas.openxmlformats.org/officeDocument/2006/relationships/image" Target="../media/image47.pict"/></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4.pict"/><Relationship Id="rId4" Type="http://schemas.openxmlformats.org/officeDocument/2006/relationships/image" Target="../media/image55.pict"/><Relationship Id="rId1" Type="http://schemas.openxmlformats.org/officeDocument/2006/relationships/image" Target="../media/image52.pict"/><Relationship Id="rId2" Type="http://schemas.openxmlformats.org/officeDocument/2006/relationships/image" Target="../media/image53.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fld id="{FDDAF44D-5BDC-464D-BFC2-357404B9B058}"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Oct. 17,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smtClean="0"/>
              <a:t>PHYS 3313-001, Fall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6"/>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1" r:id="rId13"/>
    <p:sldLayoutId id="2147483722" r:id="rId14"/>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vmlDrawing" Target="../drawings/vmlDrawing4.vml"/><Relationship Id="rId2" Type="http://schemas.openxmlformats.org/officeDocument/2006/relationships/slideLayout" Target="../slideLayouts/slideLayout13.xml"/><Relationship Id="rId3" Type="http://schemas.openxmlformats.org/officeDocument/2006/relationships/oleObject" Target="../embeddings/oleObject20.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oleObject" Target="../embeddings/oleObject22.bin"/><Relationship Id="rId5" Type="http://schemas.openxmlformats.org/officeDocument/2006/relationships/oleObject" Target="../embeddings/oleObject23.bin"/><Relationship Id="rId1" Type="http://schemas.openxmlformats.org/officeDocument/2006/relationships/vmlDrawing" Target="../drawings/vmlDrawing5.vml"/><Relationship Id="rId2"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32.bin"/><Relationship Id="rId12" Type="http://schemas.openxmlformats.org/officeDocument/2006/relationships/oleObject" Target="../embeddings/oleObject33.bin"/><Relationship Id="rId13" Type="http://schemas.openxmlformats.org/officeDocument/2006/relationships/oleObject" Target="../embeddings/oleObject34.bin"/><Relationship Id="rId1" Type="http://schemas.openxmlformats.org/officeDocument/2006/relationships/vmlDrawing" Target="../drawings/vmlDrawing6.vml"/><Relationship Id="rId2" Type="http://schemas.openxmlformats.org/officeDocument/2006/relationships/slideLayout" Target="../slideLayouts/slideLayout14.xml"/><Relationship Id="rId3" Type="http://schemas.openxmlformats.org/officeDocument/2006/relationships/oleObject" Target="../embeddings/oleObject24.bin"/><Relationship Id="rId4" Type="http://schemas.openxmlformats.org/officeDocument/2006/relationships/oleObject" Target="../embeddings/oleObject25.bin"/><Relationship Id="rId5" Type="http://schemas.openxmlformats.org/officeDocument/2006/relationships/oleObject" Target="../embeddings/oleObject26.bin"/><Relationship Id="rId6" Type="http://schemas.openxmlformats.org/officeDocument/2006/relationships/oleObject" Target="../embeddings/oleObject27.bin"/><Relationship Id="rId7" Type="http://schemas.openxmlformats.org/officeDocument/2006/relationships/oleObject" Target="../embeddings/oleObject28.bin"/><Relationship Id="rId8" Type="http://schemas.openxmlformats.org/officeDocument/2006/relationships/oleObject" Target="../embeddings/oleObject29.bin"/><Relationship Id="rId9" Type="http://schemas.openxmlformats.org/officeDocument/2006/relationships/oleObject" Target="../embeddings/oleObject30.bin"/><Relationship Id="rId10" Type="http://schemas.openxmlformats.org/officeDocument/2006/relationships/oleObject" Target="../embeddings/oleObject31.bin"/></Relationships>
</file>

<file path=ppt/slides/_rels/slide14.xml.rels><?xml version="1.0" encoding="UTF-8" standalone="yes"?>
<Relationships xmlns="http://schemas.openxmlformats.org/package/2006/relationships"><Relationship Id="rId11" Type="http://schemas.openxmlformats.org/officeDocument/2006/relationships/oleObject" Target="../embeddings/oleObject43.bin"/><Relationship Id="rId12" Type="http://schemas.openxmlformats.org/officeDocument/2006/relationships/oleObject" Target="../embeddings/oleObject44.bin"/><Relationship Id="rId1" Type="http://schemas.openxmlformats.org/officeDocument/2006/relationships/vmlDrawing" Target="../drawings/vmlDrawing7.vml"/><Relationship Id="rId2" Type="http://schemas.openxmlformats.org/officeDocument/2006/relationships/slideLayout" Target="../slideLayouts/slideLayout14.xml"/><Relationship Id="rId3" Type="http://schemas.openxmlformats.org/officeDocument/2006/relationships/oleObject" Target="../embeddings/oleObject35.bin"/><Relationship Id="rId4" Type="http://schemas.openxmlformats.org/officeDocument/2006/relationships/oleObject" Target="../embeddings/oleObject36.bin"/><Relationship Id="rId5" Type="http://schemas.openxmlformats.org/officeDocument/2006/relationships/oleObject" Target="../embeddings/oleObject37.bin"/><Relationship Id="rId6" Type="http://schemas.openxmlformats.org/officeDocument/2006/relationships/oleObject" Target="../embeddings/oleObject38.bin"/><Relationship Id="rId7" Type="http://schemas.openxmlformats.org/officeDocument/2006/relationships/oleObject" Target="../embeddings/oleObject39.bin"/><Relationship Id="rId8" Type="http://schemas.openxmlformats.org/officeDocument/2006/relationships/oleObject" Target="../embeddings/oleObject40.bin"/><Relationship Id="rId9" Type="http://schemas.openxmlformats.org/officeDocument/2006/relationships/oleObject" Target="../embeddings/oleObject41.bin"/><Relationship Id="rId10" Type="http://schemas.openxmlformats.org/officeDocument/2006/relationships/oleObject" Target="../embeddings/oleObject42.bin"/></Relationships>
</file>

<file path=ppt/slides/_rels/slide15.xml.rels><?xml version="1.0" encoding="UTF-8" standalone="yes"?>
<Relationships xmlns="http://schemas.openxmlformats.org/package/2006/relationships"><Relationship Id="rId3" Type="http://schemas.openxmlformats.org/officeDocument/2006/relationships/image" Target="../media/image51.jpeg"/><Relationship Id="rId4" Type="http://schemas.openxmlformats.org/officeDocument/2006/relationships/oleObject" Target="../embeddings/oleObject45.bin"/><Relationship Id="rId5" Type="http://schemas.openxmlformats.org/officeDocument/2006/relationships/oleObject" Target="../embeddings/oleObject46.bin"/><Relationship Id="rId6" Type="http://schemas.openxmlformats.org/officeDocument/2006/relationships/oleObject" Target="../embeddings/oleObject47.bin"/><Relationship Id="rId7" Type="http://schemas.openxmlformats.org/officeDocument/2006/relationships/oleObject" Target="../embeddings/oleObject48.bin"/><Relationship Id="rId8" Type="http://schemas.openxmlformats.org/officeDocument/2006/relationships/oleObject" Target="../embeddings/oleObject49.bin"/><Relationship Id="rId1" Type="http://schemas.openxmlformats.org/officeDocument/2006/relationships/vmlDrawing" Target="../drawings/vmlDrawing8.vml"/><Relationship Id="rId2"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0.bin"/><Relationship Id="rId4" Type="http://schemas.openxmlformats.org/officeDocument/2006/relationships/oleObject" Target="../embeddings/oleObject51.bin"/><Relationship Id="rId5" Type="http://schemas.openxmlformats.org/officeDocument/2006/relationships/oleObject" Target="../embeddings/oleObject52.bin"/><Relationship Id="rId6" Type="http://schemas.openxmlformats.org/officeDocument/2006/relationships/oleObject" Target="../embeddings/oleObject53.bin"/><Relationship Id="rId1" Type="http://schemas.openxmlformats.org/officeDocument/2006/relationships/vmlDrawing" Target="../drawings/vmlDrawing9.vml"/><Relationship Id="rId2"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oleObject" Target="../embeddings/oleObject6.bin"/><Relationship Id="rId5" Type="http://schemas.openxmlformats.org/officeDocument/2006/relationships/oleObject" Target="../embeddings/oleObject7.bin"/><Relationship Id="rId6" Type="http://schemas.openxmlformats.org/officeDocument/2006/relationships/oleObject" Target="../embeddings/oleObject8.bin"/><Relationship Id="rId7" Type="http://schemas.openxmlformats.org/officeDocument/2006/relationships/oleObject" Target="../embeddings/oleObject9.bin"/><Relationship Id="rId8" Type="http://schemas.openxmlformats.org/officeDocument/2006/relationships/oleObject" Target="../embeddings/oleObject10.bin"/><Relationship Id="rId9" Type="http://schemas.openxmlformats.org/officeDocument/2006/relationships/oleObject" Target="../embeddings/oleObject11.bin"/><Relationship Id="rId10" Type="http://schemas.openxmlformats.org/officeDocument/2006/relationships/oleObject" Target="../embeddings/oleObject12.bin"/><Relationship Id="rId11" Type="http://schemas.openxmlformats.org/officeDocument/2006/relationships/oleObject" Target="../embeddings/oleObject13.bin"/><Relationship Id="rId1" Type="http://schemas.openxmlformats.org/officeDocument/2006/relationships/vmlDrawing" Target="../drawings/vmlDrawing2.vml"/><Relationship Id="rId2"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oleObject" Target="../embeddings/oleObject15.bin"/><Relationship Id="rId5" Type="http://schemas.openxmlformats.org/officeDocument/2006/relationships/oleObject" Target="../embeddings/oleObject16.bin"/><Relationship Id="rId6" Type="http://schemas.openxmlformats.org/officeDocument/2006/relationships/oleObject" Target="../embeddings/oleObject17.bin"/><Relationship Id="rId7" Type="http://schemas.openxmlformats.org/officeDocument/2006/relationships/oleObject" Target="../embeddings/oleObject18.bin"/><Relationship Id="rId8" Type="http://schemas.openxmlformats.org/officeDocument/2006/relationships/oleObject" Target="../embeddings/oleObject19.bin"/><Relationship Id="rId1" Type="http://schemas.openxmlformats.org/officeDocument/2006/relationships/vmlDrawing" Target="../drawings/vmlDrawing3.vml"/><Relationship Id="rId2"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Wednesday, Oct. 17, 2012</a:t>
            </a:r>
            <a:endParaRPr lang="en-US"/>
          </a:p>
        </p:txBody>
      </p:sp>
      <p:sp>
        <p:nvSpPr>
          <p:cNvPr id="7" name="Rectangle 5"/>
          <p:cNvSpPr>
            <a:spLocks noGrp="1" noChangeArrowheads="1"/>
          </p:cNvSpPr>
          <p:nvPr>
            <p:ph type="ftr" sz="quarter" idx="11"/>
          </p:nvPr>
        </p:nvSpPr>
        <p:spPr/>
        <p:txBody>
          <a:bodyPr/>
          <a:lstStyle/>
          <a:p>
            <a:pPr>
              <a:defRPr/>
            </a:pPr>
            <a:r>
              <a:rPr lang="en-US" smtClean="0"/>
              <a:t>PHYS 3313-001, Fall 2012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#13</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857437" y="1447800"/>
            <a:ext cx="312115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 Oct. 17, </a:t>
            </a:r>
            <a:r>
              <a:rPr lang="en-US" dirty="0">
                <a:solidFill>
                  <a:schemeClr val="accent2"/>
                </a:solidFill>
                <a:latin typeface="Monotype Corsiva" pitchFamily="-84" charset="0"/>
              </a:rPr>
              <a:t>2012</a:t>
            </a:r>
          </a:p>
          <a:p>
            <a:pPr algn="ctr"/>
            <a:r>
              <a:rPr lang="en-US" dirty="0">
                <a:solidFill>
                  <a:schemeClr val="accent2"/>
                </a:solidFill>
                <a:latin typeface="Monotype Corsiva" pitchFamily="-84" charset="0"/>
              </a:rPr>
              <a:t>Dr.</a:t>
            </a:r>
            <a:r>
              <a:rPr lang="en-US" dirty="0" smtClean="0">
                <a:solidFill>
                  <a:schemeClr val="accent2"/>
                </a:solidFill>
                <a:latin typeface="Monotype Corsiva" pitchFamily="-84" charset="0"/>
              </a:rPr>
              <a:t> </a:t>
            </a:r>
            <a:r>
              <a:rPr lang="en-US" b="1" dirty="0" smtClean="0">
                <a:solidFill>
                  <a:srgbClr val="FF0066"/>
                </a:solidFill>
                <a:latin typeface="Monotype Corsiva" pitchFamily="-84" charset="0"/>
              </a:rPr>
              <a:t>Jaehoon </a:t>
            </a:r>
            <a:r>
              <a:rPr lang="en-US" dirty="0" smtClean="0">
                <a:solidFill>
                  <a:schemeClr val="accent2"/>
                </a:solidFill>
                <a:latin typeface="Monotype Corsiva" pitchFamily="-84" charset="0"/>
              </a:rPr>
              <a:t>Yu</a:t>
            </a:r>
            <a:endParaRPr lang="en-US" b="1" dirty="0">
              <a:solidFill>
                <a:srgbClr val="FF0066"/>
              </a:solidFill>
              <a:latin typeface="Monotype Corsiva" pitchFamily="-84" charset="0"/>
            </a:endParaRPr>
          </a:p>
        </p:txBody>
      </p:sp>
      <p:sp>
        <p:nvSpPr>
          <p:cNvPr id="2058" name="Rectangle 10"/>
          <p:cNvSpPr>
            <a:spLocks noChangeArrowheads="1"/>
          </p:cNvSpPr>
          <p:nvPr/>
        </p:nvSpPr>
        <p:spPr bwMode="auto">
          <a:xfrm>
            <a:off x="1219200" y="2514600"/>
            <a:ext cx="7391400" cy="35052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pitchFamily="-84" charset="0"/>
              </a:rPr>
              <a:t>Properties of valid wave functions</a:t>
            </a:r>
          </a:p>
          <a:p>
            <a:pPr marL="609600" indent="-609600">
              <a:spcBef>
                <a:spcPct val="20000"/>
              </a:spcBef>
              <a:buFontTx/>
              <a:buChar char="•"/>
            </a:pPr>
            <a:r>
              <a:rPr lang="en-US" sz="2800" dirty="0" smtClean="0">
                <a:solidFill>
                  <a:schemeClr val="accent2"/>
                </a:solidFill>
                <a:latin typeface="Arial Narrow" pitchFamily="-84" charset="0"/>
              </a:rPr>
              <a:t>Time independent Schrodinger Equation</a:t>
            </a:r>
          </a:p>
          <a:p>
            <a:pPr marL="609600" indent="-609600">
              <a:spcBef>
                <a:spcPct val="20000"/>
              </a:spcBef>
              <a:buFontTx/>
              <a:buChar char="•"/>
            </a:pPr>
            <a:r>
              <a:rPr lang="en-US" sz="2800" dirty="0" smtClean="0">
                <a:solidFill>
                  <a:schemeClr val="accent2"/>
                </a:solidFill>
                <a:latin typeface="Arial Narrow" pitchFamily="-84" charset="0"/>
              </a:rPr>
              <a:t>Expectation Values</a:t>
            </a:r>
          </a:p>
          <a:p>
            <a:pPr marL="609600" indent="-609600">
              <a:spcBef>
                <a:spcPct val="20000"/>
              </a:spcBef>
              <a:buFontTx/>
              <a:buChar char="•"/>
            </a:pPr>
            <a:r>
              <a:rPr lang="en-US" sz="2800" dirty="0" smtClean="0">
                <a:solidFill>
                  <a:schemeClr val="accent2"/>
                </a:solidFill>
                <a:latin typeface="Arial Narrow" pitchFamily="-84" charset="0"/>
              </a:rPr>
              <a:t>Operators – Position, Momentum and Energy</a:t>
            </a:r>
          </a:p>
          <a:p>
            <a:pPr marL="609600" indent="-609600">
              <a:spcBef>
                <a:spcPct val="20000"/>
              </a:spcBef>
              <a:buFontTx/>
              <a:buChar char="•"/>
            </a:pPr>
            <a:r>
              <a:rPr lang="en-US" sz="2800" dirty="0" smtClean="0">
                <a:solidFill>
                  <a:schemeClr val="accent2"/>
                </a:solidFill>
                <a:latin typeface="Arial Narrow" pitchFamily="-84" charset="0"/>
              </a:rPr>
              <a:t>Infinite Potential Well</a:t>
            </a:r>
          </a:p>
          <a:p>
            <a:pPr marL="609600" indent="-609600">
              <a:spcBef>
                <a:spcPct val="20000"/>
              </a:spcBef>
              <a:buFontTx/>
              <a:buChar char="•"/>
            </a:pPr>
            <a:r>
              <a:rPr lang="en-US" sz="2800" dirty="0" smtClean="0">
                <a:solidFill>
                  <a:schemeClr val="accent2"/>
                </a:solidFill>
                <a:latin typeface="Arial Narrow" pitchFamily="-84" charset="0"/>
              </a:rPr>
              <a:t>Finite Potential Well</a:t>
            </a: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a:solidFill>
                <a:schemeClr val="accent2"/>
              </a:solidFill>
              <a:latin typeface="Arial Narrow" pitchFamily="-8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76200"/>
            <a:ext cx="7772400" cy="1143000"/>
          </a:xfrm>
        </p:spPr>
        <p:txBody>
          <a:bodyPr/>
          <a:lstStyle/>
          <a:p>
            <a:r>
              <a:rPr lang="en-US" dirty="0" smtClean="0">
                <a:ea typeface="ＭＳ Ｐゴシック" pitchFamily="-84" charset="-128"/>
                <a:cs typeface="ＭＳ Ｐゴシック" pitchFamily="-84" charset="-128"/>
              </a:rPr>
              <a:t>Comparison of Classical and Quantum Mechanics</a:t>
            </a:r>
            <a:endParaRPr lang="en-US" dirty="0"/>
          </a:p>
        </p:txBody>
      </p:sp>
      <p:sp>
        <p:nvSpPr>
          <p:cNvPr id="3" name="Content Placeholder 2"/>
          <p:cNvSpPr>
            <a:spLocks noGrp="1"/>
          </p:cNvSpPr>
          <p:nvPr>
            <p:ph sz="quarter" idx="1"/>
          </p:nvPr>
        </p:nvSpPr>
        <p:spPr>
          <a:xfrm>
            <a:off x="457200" y="1295400"/>
            <a:ext cx="8458200" cy="4800600"/>
          </a:xfrm>
        </p:spPr>
        <p:txBody>
          <a:bodyPr/>
          <a:lstStyle/>
          <a:p>
            <a:pPr>
              <a:spcBef>
                <a:spcPts val="0"/>
              </a:spcBef>
              <a:buClr>
                <a:srgbClr val="3333CC"/>
              </a:buClr>
              <a:buSzPct val="65000"/>
              <a:buFont typeface="Wingdings" pitchFamily="-84" charset="2"/>
              <a:buChar char="n"/>
            </a:pPr>
            <a:r>
              <a:rPr lang="en-US" dirty="0" smtClean="0">
                <a:solidFill>
                  <a:srgbClr val="3333CC"/>
                </a:solidFill>
              </a:rPr>
              <a:t>Newton’</a:t>
            </a:r>
            <a:r>
              <a:rPr lang="en-US" altLang="ja-JP" dirty="0" smtClean="0">
                <a:solidFill>
                  <a:srgbClr val="3333CC"/>
                </a:solidFill>
              </a:rPr>
              <a:t>s second law and Schrödinger’s wave equation are both differential equations.</a:t>
            </a:r>
          </a:p>
          <a:p>
            <a:pPr>
              <a:spcBef>
                <a:spcPts val="0"/>
              </a:spcBef>
              <a:buClr>
                <a:srgbClr val="3333CC"/>
              </a:buClr>
              <a:buSzPct val="65000"/>
              <a:buFont typeface="Wingdings" pitchFamily="-84" charset="2"/>
              <a:buChar char="n"/>
            </a:pPr>
            <a:r>
              <a:rPr lang="en-US" dirty="0" smtClean="0">
                <a:solidFill>
                  <a:srgbClr val="3333CC"/>
                </a:solidFill>
              </a:rPr>
              <a:t>Newton’</a:t>
            </a:r>
            <a:r>
              <a:rPr lang="en-US" altLang="ja-JP" dirty="0" smtClean="0">
                <a:solidFill>
                  <a:srgbClr val="3333CC"/>
                </a:solidFill>
              </a:rPr>
              <a:t>s second law can be derived from the Schrödinger wave equation, so the latter is the more fundamental.</a:t>
            </a:r>
          </a:p>
          <a:p>
            <a:pPr>
              <a:spcBef>
                <a:spcPts val="0"/>
              </a:spcBef>
              <a:buClr>
                <a:srgbClr val="3333CC"/>
              </a:buClr>
              <a:buSzPct val="65000"/>
              <a:buFont typeface="Wingdings" pitchFamily="-84" charset="2"/>
              <a:buChar char="n"/>
            </a:pPr>
            <a:r>
              <a:rPr lang="en-US" dirty="0" smtClean="0">
                <a:solidFill>
                  <a:srgbClr val="3333CC"/>
                </a:solidFill>
              </a:rPr>
              <a:t>Classical mechanics only appears to be more precise because it deals with macroscopic phenomena. The underlying uncertainties in macroscopic measurements are just too small to be significant due to the small size of the Planck’s constant</a:t>
            </a:r>
          </a:p>
          <a:p>
            <a:endParaRPr lang="en-US" dirty="0"/>
          </a:p>
        </p:txBody>
      </p:sp>
      <p:sp>
        <p:nvSpPr>
          <p:cNvPr id="7" name="Date Placeholder 6"/>
          <p:cNvSpPr>
            <a:spLocks noGrp="1"/>
          </p:cNvSpPr>
          <p:nvPr>
            <p:ph type="dt" sz="half" idx="10"/>
          </p:nvPr>
        </p:nvSpPr>
        <p:spPr/>
        <p:txBody>
          <a:bodyPr/>
          <a:lstStyle/>
          <a:p>
            <a:pPr>
              <a:defRPr/>
            </a:pPr>
            <a:r>
              <a:rPr lang="en-US" smtClean="0"/>
              <a:t>Wednesday, Oct. 17, 2012</a:t>
            </a:r>
            <a:endParaRPr lang="en-US"/>
          </a:p>
        </p:txBody>
      </p:sp>
      <p:sp>
        <p:nvSpPr>
          <p:cNvPr id="8" name="Footer Placeholder 7"/>
          <p:cNvSpPr>
            <a:spLocks noGrp="1"/>
          </p:cNvSpPr>
          <p:nvPr>
            <p:ph type="ftr" sz="quarter" idx="11"/>
          </p:nvPr>
        </p:nvSpPr>
        <p:spPr/>
        <p:txBody>
          <a:bodyPr/>
          <a:lstStyle/>
          <a:p>
            <a:pPr>
              <a:defRPr/>
            </a:pPr>
            <a:r>
              <a:rPr lang="en-US" smtClean="0"/>
              <a:t>PHYS 3313-001, Fall 2012                      Dr. Jaehoon Yu</a:t>
            </a:r>
            <a:endParaRPr lang="en-US"/>
          </a:p>
        </p:txBody>
      </p:sp>
      <p:sp>
        <p:nvSpPr>
          <p:cNvPr id="9" name="Slide Number Placeholder 8"/>
          <p:cNvSpPr>
            <a:spLocks noGrp="1"/>
          </p:cNvSpPr>
          <p:nvPr>
            <p:ph type="sldNum" sz="quarter" idx="12"/>
          </p:nvPr>
        </p:nvSpPr>
        <p:spPr/>
        <p:txBody>
          <a:bodyPr/>
          <a:lstStyle/>
          <a:p>
            <a:pPr>
              <a:defRPr/>
            </a:pPr>
            <a:fld id="{633D2C0A-C00C-6D49-85C5-A00CF6C3B057}" type="slidenum">
              <a:rPr lang="en-US" smtClean="0"/>
              <a:pPr>
                <a:defRPr/>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15"/>
          <p:cNvSpPr>
            <a:spLocks noGrp="1" noChangeArrowheads="1"/>
          </p:cNvSpPr>
          <p:nvPr>
            <p:ph type="title"/>
          </p:nvPr>
        </p:nvSpPr>
        <p:spPr>
          <a:xfrm>
            <a:off x="457200" y="152400"/>
            <a:ext cx="8229600" cy="788987"/>
          </a:xfrm>
        </p:spPr>
        <p:txBody>
          <a:bodyPr/>
          <a:lstStyle/>
          <a:p>
            <a:pPr eaLnBrk="1" hangingPunct="1"/>
            <a:r>
              <a:rPr lang="en-US" sz="4800" dirty="0" smtClean="0">
                <a:ea typeface="ＭＳ Ｐゴシック" pitchFamily="-84" charset="-128"/>
                <a:cs typeface="ＭＳ Ｐゴシック" pitchFamily="-84" charset="-128"/>
              </a:rPr>
              <a:t>Expectation </a:t>
            </a:r>
            <a:r>
              <a:rPr lang="en-US" sz="4800" dirty="0">
                <a:ea typeface="ＭＳ Ｐゴシック" pitchFamily="-84" charset="-128"/>
                <a:cs typeface="ＭＳ Ｐゴシック" pitchFamily="-84" charset="-128"/>
              </a:rPr>
              <a:t>Values</a:t>
            </a:r>
          </a:p>
        </p:txBody>
      </p:sp>
      <p:sp>
        <p:nvSpPr>
          <p:cNvPr id="26626" name="Rectangle 3"/>
          <p:cNvSpPr>
            <a:spLocks noGrp="1" noChangeArrowheads="1"/>
          </p:cNvSpPr>
          <p:nvPr>
            <p:ph type="body" sz="half" idx="1"/>
          </p:nvPr>
        </p:nvSpPr>
        <p:spPr>
          <a:xfrm>
            <a:off x="457200" y="914400"/>
            <a:ext cx="8383588" cy="4802188"/>
          </a:xfrm>
        </p:spPr>
        <p:txBody>
          <a:bodyPr/>
          <a:lstStyle/>
          <a:p>
            <a:pPr eaLnBrk="1" hangingPunct="1"/>
            <a:r>
              <a:rPr lang="en-US" sz="2400" dirty="0" smtClean="0">
                <a:ea typeface="ＭＳ Ｐゴシック" pitchFamily="-84" charset="-128"/>
                <a:cs typeface="ＭＳ Ｐゴシック" pitchFamily="-84" charset="-128"/>
              </a:rPr>
              <a:t>In quantum mechanics, measurements can only be expressed in terms of average behaviors since precision measurement of each event is impossible</a:t>
            </a:r>
          </a:p>
          <a:p>
            <a:pPr eaLnBrk="1" hangingPunct="1"/>
            <a:r>
              <a:rPr lang="en-US" sz="2400" dirty="0" smtClean="0">
                <a:ea typeface="ＭＳ Ｐゴシック" pitchFamily="-84" charset="-128"/>
                <a:cs typeface="ＭＳ Ｐゴシック" pitchFamily="-84" charset="-128"/>
              </a:rPr>
              <a:t>The </a:t>
            </a:r>
            <a:r>
              <a:rPr lang="en-US" sz="2400" b="1" dirty="0">
                <a:ea typeface="ＭＳ Ｐゴシック" pitchFamily="-84" charset="-128"/>
                <a:cs typeface="ＭＳ Ｐゴシック" pitchFamily="-84" charset="-128"/>
              </a:rPr>
              <a:t>expectation value</a:t>
            </a:r>
            <a:r>
              <a:rPr lang="en-US" sz="2400" dirty="0">
                <a:ea typeface="ＭＳ Ｐゴシック" pitchFamily="-84" charset="-128"/>
                <a:cs typeface="ＭＳ Ｐゴシック" pitchFamily="-84" charset="-128"/>
              </a:rPr>
              <a:t> is the expected result of the average of many measurements of a given quantity. The expectation value of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is denoted by &lt;</a:t>
            </a:r>
            <a:r>
              <a:rPr lang="en-US" sz="2400" i="1" dirty="0" err="1">
                <a:ea typeface="ＭＳ Ｐゴシック" pitchFamily="-84" charset="-128"/>
                <a:cs typeface="ＭＳ Ｐゴシック" pitchFamily="-84" charset="-128"/>
              </a:rPr>
              <a:t>x</a:t>
            </a:r>
            <a:r>
              <a:rPr lang="en-US" sz="2400" dirty="0" smtClean="0">
                <a:ea typeface="ＭＳ Ｐゴシック" pitchFamily="-84" charset="-128"/>
                <a:cs typeface="ＭＳ Ｐゴシック" pitchFamily="-84" charset="-128"/>
              </a:rPr>
              <a:t>&gt;.</a:t>
            </a:r>
          </a:p>
          <a:p>
            <a:pPr eaLnBrk="1" hangingPunct="1"/>
            <a:r>
              <a:rPr lang="en-US" sz="2400" dirty="0">
                <a:ea typeface="ＭＳ Ｐゴシック" pitchFamily="-84" charset="-128"/>
                <a:cs typeface="ＭＳ Ｐゴシック" pitchFamily="-84" charset="-128"/>
              </a:rPr>
              <a:t>Any measurable quantity for which we can calculate the expectation value is called a </a:t>
            </a:r>
            <a:r>
              <a:rPr lang="en-US" sz="2400" b="1" u="sng" dirty="0">
                <a:solidFill>
                  <a:srgbClr val="800000"/>
                </a:solidFill>
                <a:ea typeface="ＭＳ Ｐゴシック" pitchFamily="-84" charset="-128"/>
                <a:cs typeface="ＭＳ Ｐゴシック" pitchFamily="-84" charset="-128"/>
              </a:rPr>
              <a:t>physical observable</a:t>
            </a:r>
            <a:r>
              <a:rPr lang="en-US" sz="2400" dirty="0">
                <a:ea typeface="ＭＳ Ｐゴシック" pitchFamily="-84" charset="-128"/>
                <a:cs typeface="ＭＳ Ｐゴシック" pitchFamily="-84" charset="-128"/>
              </a:rPr>
              <a:t>. The expectation values of physical observables (for example, position, linear momentum, angular momentum, and energy) must be real, because the experimental results of measurements are real.</a:t>
            </a:r>
          </a:p>
          <a:p>
            <a:pPr eaLnBrk="1" hangingPunct="1"/>
            <a:r>
              <a:rPr lang="en-US" sz="2400" dirty="0">
                <a:ea typeface="ＭＳ Ｐゴシック" pitchFamily="-84" charset="-128"/>
                <a:cs typeface="ＭＳ Ｐゴシック" pitchFamily="-84" charset="-128"/>
              </a:rPr>
              <a:t>The average value of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is </a:t>
            </a:r>
          </a:p>
        </p:txBody>
      </p:sp>
      <p:sp>
        <p:nvSpPr>
          <p:cNvPr id="5" name="Date Placeholder 4"/>
          <p:cNvSpPr>
            <a:spLocks noGrp="1"/>
          </p:cNvSpPr>
          <p:nvPr>
            <p:ph type="dt" sz="half" idx="10"/>
          </p:nvPr>
        </p:nvSpPr>
        <p:spPr/>
        <p:txBody>
          <a:bodyPr/>
          <a:lstStyle/>
          <a:p>
            <a:pPr>
              <a:defRPr/>
            </a:pPr>
            <a:r>
              <a:rPr lang="en-US" smtClean="0"/>
              <a:t>Wednesday, Oct. 17, 2012</a:t>
            </a:r>
            <a:endParaRPr lang="en-US"/>
          </a:p>
        </p:txBody>
      </p:sp>
      <p:sp>
        <p:nvSpPr>
          <p:cNvPr id="6" name="Slide Number Placeholder 5"/>
          <p:cNvSpPr>
            <a:spLocks noGrp="1"/>
          </p:cNvSpPr>
          <p:nvPr>
            <p:ph type="sldNum" sz="quarter" idx="12"/>
          </p:nvPr>
        </p:nvSpPr>
        <p:spPr/>
        <p:txBody>
          <a:bodyPr/>
          <a:lstStyle/>
          <a:p>
            <a:fld id="{FDDAF44D-5BDC-464D-BFC2-357404B9B058}" type="slidenum">
              <a:rPr lang="en-US" smtClean="0"/>
              <a:pPr/>
              <a:t>11</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0802" name="Object 2"/>
          <p:cNvGraphicFramePr>
            <a:graphicFrameLocks noChangeAspect="1"/>
          </p:cNvGraphicFramePr>
          <p:nvPr/>
        </p:nvGraphicFramePr>
        <p:xfrm>
          <a:off x="4114800" y="4953000"/>
          <a:ext cx="4686300" cy="1115955"/>
        </p:xfrm>
        <a:graphic>
          <a:graphicData uri="http://schemas.openxmlformats.org/presentationml/2006/ole">
            <p:oleObj spid="_x0000_s460802" name="Equation" r:id="rId3" imgW="2832100" imgH="6731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wipe(left)">
                                      <p:cBhvr>
                                        <p:cTn id="7" dur="500"/>
                                        <p:tgtEl>
                                          <p:spTgt spid="266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6626">
                                            <p:txEl>
                                              <p:pRg st="1" end="1"/>
                                            </p:txEl>
                                          </p:spTgt>
                                        </p:tgtEl>
                                        <p:attrNameLst>
                                          <p:attrName>style.visibility</p:attrName>
                                        </p:attrNameLst>
                                      </p:cBhvr>
                                      <p:to>
                                        <p:strVal val="visible"/>
                                      </p:to>
                                    </p:set>
                                    <p:animEffect transition="in" filter="wipe(left)">
                                      <p:cBhvr>
                                        <p:cTn id="12" dur="500"/>
                                        <p:tgtEl>
                                          <p:spTgt spid="266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6626">
                                            <p:txEl>
                                              <p:pRg st="2" end="2"/>
                                            </p:txEl>
                                          </p:spTgt>
                                        </p:tgtEl>
                                        <p:attrNameLst>
                                          <p:attrName>style.visibility</p:attrName>
                                        </p:attrNameLst>
                                      </p:cBhvr>
                                      <p:to>
                                        <p:strVal val="visible"/>
                                      </p:to>
                                    </p:set>
                                    <p:animEffect transition="in" filter="wipe(left)">
                                      <p:cBhvr>
                                        <p:cTn id="17" dur="500"/>
                                        <p:tgtEl>
                                          <p:spTgt spid="266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6626">
                                            <p:txEl>
                                              <p:pRg st="3" end="3"/>
                                            </p:txEl>
                                          </p:spTgt>
                                        </p:tgtEl>
                                        <p:attrNameLst>
                                          <p:attrName>style.visibility</p:attrName>
                                        </p:attrNameLst>
                                      </p:cBhvr>
                                      <p:to>
                                        <p:strVal val="visible"/>
                                      </p:to>
                                    </p:set>
                                    <p:animEffect transition="in" filter="wipe(left)">
                                      <p:cBhvr>
                                        <p:cTn id="22" dur="500"/>
                                        <p:tgtEl>
                                          <p:spTgt spid="266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60802"/>
                                        </p:tgtEl>
                                        <p:attrNameLst>
                                          <p:attrName>style.visibility</p:attrName>
                                        </p:attrNameLst>
                                      </p:cBhvr>
                                      <p:to>
                                        <p:strVal val="visible"/>
                                      </p:to>
                                    </p:set>
                                    <p:animEffect transition="in" filter="wipe(left)">
                                      <p:cBhvr>
                                        <p:cTn id="27" dur="500"/>
                                        <p:tgtEl>
                                          <p:spTgt spid="460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457200" y="0"/>
            <a:ext cx="8229600" cy="712787"/>
          </a:xfrm>
        </p:spPr>
        <p:txBody>
          <a:bodyPr/>
          <a:lstStyle/>
          <a:p>
            <a:pPr eaLnBrk="1" hangingPunct="1"/>
            <a:r>
              <a:rPr lang="en-US" sz="3400" dirty="0">
                <a:ea typeface="ＭＳ Ｐゴシック" pitchFamily="-84" charset="-128"/>
                <a:cs typeface="ＭＳ Ｐゴシック" pitchFamily="-84" charset="-128"/>
              </a:rPr>
              <a:t>Continuous Expectation Values</a:t>
            </a:r>
          </a:p>
        </p:txBody>
      </p:sp>
      <p:sp>
        <p:nvSpPr>
          <p:cNvPr id="27650" name="Rectangle 3"/>
          <p:cNvSpPr>
            <a:spLocks noGrp="1" noChangeArrowheads="1"/>
          </p:cNvSpPr>
          <p:nvPr>
            <p:ph type="body" sz="half" idx="1"/>
          </p:nvPr>
        </p:nvSpPr>
        <p:spPr>
          <a:xfrm>
            <a:off x="381000" y="838200"/>
            <a:ext cx="4649788" cy="4725988"/>
          </a:xfrm>
        </p:spPr>
        <p:txBody>
          <a:bodyPr/>
          <a:lstStyle/>
          <a:p>
            <a:pPr eaLnBrk="1" hangingPunct="1"/>
            <a:r>
              <a:rPr lang="en-US" sz="2800" dirty="0">
                <a:ea typeface="ＭＳ Ｐゴシック" pitchFamily="-84" charset="-128"/>
                <a:cs typeface="ＭＳ Ｐゴシック" pitchFamily="-84" charset="-128"/>
              </a:rPr>
              <a:t>We can change from discrete to continuous variables by using the probability </a:t>
            </a:r>
            <a:r>
              <a:rPr lang="en-US" sz="2800" i="1" dirty="0" err="1">
                <a:ea typeface="ＭＳ Ｐゴシック" pitchFamily="-84" charset="-128"/>
                <a:cs typeface="ＭＳ Ｐゴシック" pitchFamily="-84" charset="-128"/>
              </a:rPr>
              <a:t>P</a:t>
            </a:r>
            <a:r>
              <a:rPr lang="en-US" sz="2800" dirty="0" err="1">
                <a:ea typeface="ＭＳ Ｐゴシック" pitchFamily="-84" charset="-128"/>
                <a:cs typeface="ＭＳ Ｐゴシック" pitchFamily="-84" charset="-128"/>
              </a:rPr>
              <a:t>(</a:t>
            </a:r>
            <a:r>
              <a:rPr lang="en-US" sz="2800" i="1" dirty="0" err="1">
                <a:ea typeface="ＭＳ Ｐゴシック" pitchFamily="-84" charset="-128"/>
                <a:cs typeface="ＭＳ Ｐゴシック" pitchFamily="-84" charset="-128"/>
              </a:rPr>
              <a:t>x</a:t>
            </a:r>
            <a:r>
              <a:rPr lang="en-US" sz="2800" dirty="0" err="1">
                <a:ea typeface="ＭＳ Ｐゴシック" pitchFamily="-84" charset="-128"/>
                <a:cs typeface="ＭＳ Ｐゴシック" pitchFamily="-84" charset="-128"/>
              </a:rPr>
              <a:t>,</a:t>
            </a:r>
            <a:r>
              <a:rPr lang="en-US" sz="2800" i="1" dirty="0" err="1">
                <a:ea typeface="ＭＳ Ｐゴシック" pitchFamily="-84" charset="-128"/>
                <a:cs typeface="ＭＳ Ｐゴシック" pitchFamily="-84" charset="-128"/>
              </a:rPr>
              <a:t>t</a:t>
            </a:r>
            <a:r>
              <a:rPr lang="en-US" sz="2800" dirty="0">
                <a:ea typeface="ＭＳ Ｐゴシック" pitchFamily="-84" charset="-128"/>
                <a:cs typeface="ＭＳ Ｐゴシック" pitchFamily="-84" charset="-128"/>
              </a:rPr>
              <a:t>) of observing the particle at a particular </a:t>
            </a:r>
            <a:r>
              <a:rPr lang="en-US" sz="2800" i="1" dirty="0" err="1">
                <a:ea typeface="ＭＳ Ｐゴシック" pitchFamily="-84" charset="-128"/>
                <a:cs typeface="ＭＳ Ｐゴシック" pitchFamily="-84" charset="-128"/>
              </a:rPr>
              <a:t>x</a:t>
            </a:r>
            <a:r>
              <a:rPr lang="en-US" sz="2800" dirty="0" smtClean="0">
                <a:ea typeface="ＭＳ Ｐゴシック" pitchFamily="-84" charset="-128"/>
                <a:cs typeface="ＭＳ Ｐゴシック" pitchFamily="-84" charset="-128"/>
              </a:rPr>
              <a:t>.</a:t>
            </a:r>
          </a:p>
          <a:p>
            <a:pPr eaLnBrk="1" hangingPunct="1"/>
            <a:r>
              <a:rPr lang="en-US" sz="2800" dirty="0">
                <a:ea typeface="ＭＳ Ｐゴシック" pitchFamily="-84" charset="-128"/>
                <a:cs typeface="ＭＳ Ｐゴシック" pitchFamily="-84" charset="-128"/>
              </a:rPr>
              <a:t>Using the wave function, the expectation value is</a:t>
            </a:r>
            <a:r>
              <a:rPr lang="en-US" sz="2800" dirty="0" smtClean="0">
                <a:ea typeface="ＭＳ Ｐゴシック" pitchFamily="-84" charset="-128"/>
                <a:cs typeface="ＭＳ Ｐゴシック" pitchFamily="-84" charset="-128"/>
              </a:rPr>
              <a:t>:</a:t>
            </a:r>
          </a:p>
          <a:p>
            <a:pPr eaLnBrk="1" hangingPunct="1"/>
            <a:r>
              <a:rPr lang="en-US" sz="2800" dirty="0">
                <a:ea typeface="ＭＳ Ｐゴシック" pitchFamily="-84" charset="-128"/>
                <a:cs typeface="ＭＳ Ｐゴシック" pitchFamily="-84" charset="-128"/>
              </a:rPr>
              <a:t>The expectation value of any function </a:t>
            </a:r>
            <a:r>
              <a:rPr lang="en-US" sz="2800" i="1" dirty="0" err="1">
                <a:ea typeface="ＭＳ Ｐゴシック" pitchFamily="-84" charset="-128"/>
                <a:cs typeface="ＭＳ Ｐゴシック" pitchFamily="-84" charset="-128"/>
              </a:rPr>
              <a:t>g</a:t>
            </a:r>
            <a:r>
              <a:rPr lang="en-US" sz="2800" dirty="0" err="1">
                <a:ea typeface="ＭＳ Ｐゴシック" pitchFamily="-84" charset="-128"/>
                <a:cs typeface="ＭＳ Ｐゴシック" pitchFamily="-84" charset="-128"/>
              </a:rPr>
              <a:t>(</a:t>
            </a:r>
            <a:r>
              <a:rPr lang="en-US" sz="2800" i="1" dirty="0" err="1">
                <a:ea typeface="ＭＳ Ｐゴシック" pitchFamily="-84" charset="-128"/>
                <a:cs typeface="ＭＳ Ｐゴシック" pitchFamily="-84" charset="-128"/>
              </a:rPr>
              <a:t>x</a:t>
            </a:r>
            <a:r>
              <a:rPr lang="en-US" sz="2800" dirty="0">
                <a:ea typeface="ＭＳ Ｐゴシック" pitchFamily="-84" charset="-128"/>
                <a:cs typeface="ＭＳ Ｐゴシック" pitchFamily="-84" charset="-128"/>
              </a:rPr>
              <a:t>) for a normalized wave function:</a:t>
            </a:r>
          </a:p>
          <a:p>
            <a:pPr eaLnBrk="1" hangingPunct="1"/>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Oct. 17, 2012</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12</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1826" name="Object 2"/>
          <p:cNvGraphicFramePr>
            <a:graphicFrameLocks noChangeAspect="1"/>
          </p:cNvGraphicFramePr>
          <p:nvPr/>
        </p:nvGraphicFramePr>
        <p:xfrm>
          <a:off x="5486400" y="914400"/>
          <a:ext cx="2398713" cy="1428750"/>
        </p:xfrm>
        <a:graphic>
          <a:graphicData uri="http://schemas.openxmlformats.org/presentationml/2006/ole">
            <p:oleObj spid="_x0000_s461826" name="Equation" r:id="rId3" imgW="1066800" imgH="635000" progId="Equation.DSMT4">
              <p:embed/>
            </p:oleObj>
          </a:graphicData>
        </a:graphic>
      </p:graphicFrame>
      <p:graphicFrame>
        <p:nvGraphicFramePr>
          <p:cNvPr id="461827" name="Object 3"/>
          <p:cNvGraphicFramePr>
            <a:graphicFrameLocks noChangeAspect="1"/>
          </p:cNvGraphicFramePr>
          <p:nvPr/>
        </p:nvGraphicFramePr>
        <p:xfrm>
          <a:off x="5105400" y="2667000"/>
          <a:ext cx="3827463" cy="1428750"/>
        </p:xfrm>
        <a:graphic>
          <a:graphicData uri="http://schemas.openxmlformats.org/presentationml/2006/ole">
            <p:oleObj spid="_x0000_s461827" name="Equation" r:id="rId4" imgW="1701800" imgH="635000" progId="Equation.DSMT4">
              <p:embed/>
            </p:oleObj>
          </a:graphicData>
        </a:graphic>
      </p:graphicFrame>
      <p:graphicFrame>
        <p:nvGraphicFramePr>
          <p:cNvPr id="461828" name="Object 4"/>
          <p:cNvGraphicFramePr>
            <a:graphicFrameLocks noChangeAspect="1"/>
          </p:cNvGraphicFramePr>
          <p:nvPr/>
        </p:nvGraphicFramePr>
        <p:xfrm>
          <a:off x="4506913" y="5059363"/>
          <a:ext cx="4408487" cy="655637"/>
        </p:xfrm>
        <a:graphic>
          <a:graphicData uri="http://schemas.openxmlformats.org/presentationml/2006/ole">
            <p:oleObj spid="_x0000_s461828" name="Equation" r:id="rId5" imgW="2222500" imgH="3302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wipe(left)">
                                      <p:cBhvr>
                                        <p:cTn id="7" dur="500"/>
                                        <p:tgtEl>
                                          <p:spTgt spid="276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1826"/>
                                        </p:tgtEl>
                                        <p:attrNameLst>
                                          <p:attrName>style.visibility</p:attrName>
                                        </p:attrNameLst>
                                      </p:cBhvr>
                                      <p:to>
                                        <p:strVal val="visible"/>
                                      </p:to>
                                    </p:set>
                                    <p:animEffect transition="in" filter="wipe(left)">
                                      <p:cBhvr>
                                        <p:cTn id="12" dur="500"/>
                                        <p:tgtEl>
                                          <p:spTgt spid="4618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7650">
                                            <p:txEl>
                                              <p:pRg st="1" end="1"/>
                                            </p:txEl>
                                          </p:spTgt>
                                        </p:tgtEl>
                                        <p:attrNameLst>
                                          <p:attrName>style.visibility</p:attrName>
                                        </p:attrNameLst>
                                      </p:cBhvr>
                                      <p:to>
                                        <p:strVal val="visible"/>
                                      </p:to>
                                    </p:set>
                                    <p:animEffect transition="in" filter="wipe(left)">
                                      <p:cBhvr>
                                        <p:cTn id="17" dur="500"/>
                                        <p:tgtEl>
                                          <p:spTgt spid="2765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61827"/>
                                        </p:tgtEl>
                                        <p:attrNameLst>
                                          <p:attrName>style.visibility</p:attrName>
                                        </p:attrNameLst>
                                      </p:cBhvr>
                                      <p:to>
                                        <p:strVal val="visible"/>
                                      </p:to>
                                    </p:set>
                                    <p:animEffect transition="in" filter="wipe(left)">
                                      <p:cBhvr>
                                        <p:cTn id="22" dur="500"/>
                                        <p:tgtEl>
                                          <p:spTgt spid="4618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7650">
                                            <p:txEl>
                                              <p:pRg st="2" end="2"/>
                                            </p:txEl>
                                          </p:spTgt>
                                        </p:tgtEl>
                                        <p:attrNameLst>
                                          <p:attrName>style.visibility</p:attrName>
                                        </p:attrNameLst>
                                      </p:cBhvr>
                                      <p:to>
                                        <p:strVal val="visible"/>
                                      </p:to>
                                    </p:set>
                                    <p:animEffect transition="in" filter="wipe(left)">
                                      <p:cBhvr>
                                        <p:cTn id="27" dur="500"/>
                                        <p:tgtEl>
                                          <p:spTgt spid="2765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61828"/>
                                        </p:tgtEl>
                                        <p:attrNameLst>
                                          <p:attrName>style.visibility</p:attrName>
                                        </p:attrNameLst>
                                      </p:cBhvr>
                                      <p:to>
                                        <p:strVal val="visible"/>
                                      </p:to>
                                    </p:set>
                                    <p:animEffect transition="in" filter="wipe(left)">
                                      <p:cBhvr>
                                        <p:cTn id="32" dur="500"/>
                                        <p:tgtEl>
                                          <p:spTgt spid="461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uiExpand="1"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457200" y="-152400"/>
            <a:ext cx="8229600" cy="865187"/>
          </a:xfrm>
        </p:spPr>
        <p:txBody>
          <a:bodyPr/>
          <a:lstStyle/>
          <a:p>
            <a:pPr eaLnBrk="1" hangingPunct="1"/>
            <a:r>
              <a:rPr lang="en-US" sz="3400" dirty="0">
                <a:ea typeface="ＭＳ Ｐゴシック" pitchFamily="-84" charset="-128"/>
                <a:cs typeface="ＭＳ Ｐゴシック" pitchFamily="-84" charset="-128"/>
              </a:rPr>
              <a:t>Momentum Operator</a:t>
            </a:r>
          </a:p>
        </p:txBody>
      </p:sp>
      <p:sp>
        <p:nvSpPr>
          <p:cNvPr id="28674" name="Rectangle 3"/>
          <p:cNvSpPr>
            <a:spLocks noGrp="1" noChangeArrowheads="1"/>
          </p:cNvSpPr>
          <p:nvPr>
            <p:ph type="body" sz="half" idx="1"/>
          </p:nvPr>
        </p:nvSpPr>
        <p:spPr>
          <a:xfrm>
            <a:off x="457200" y="609600"/>
            <a:ext cx="8234363" cy="4530725"/>
          </a:xfrm>
        </p:spPr>
        <p:txBody>
          <a:bodyPr/>
          <a:lstStyle/>
          <a:p>
            <a:pPr eaLnBrk="1" hangingPunct="1"/>
            <a:r>
              <a:rPr lang="en-US" sz="2400" dirty="0">
                <a:ea typeface="ＭＳ Ｐゴシック" pitchFamily="-84" charset="-128"/>
                <a:cs typeface="ＭＳ Ｐゴシック" pitchFamily="-84" charset="-128"/>
              </a:rPr>
              <a:t>To find the expectation value of </a:t>
            </a:r>
            <a:r>
              <a:rPr lang="en-US" sz="2400" i="1" dirty="0" err="1">
                <a:ea typeface="ＭＳ Ｐゴシック" pitchFamily="-84" charset="-128"/>
                <a:cs typeface="ＭＳ Ｐゴシック" pitchFamily="-84" charset="-128"/>
              </a:rPr>
              <a:t>p</a:t>
            </a:r>
            <a:r>
              <a:rPr lang="en-US" sz="2400" dirty="0">
                <a:ea typeface="ＭＳ Ｐゴシック" pitchFamily="-84" charset="-128"/>
                <a:cs typeface="ＭＳ Ｐゴシック" pitchFamily="-84" charset="-128"/>
              </a:rPr>
              <a:t>, we first need to represent </a:t>
            </a:r>
            <a:r>
              <a:rPr lang="en-US" sz="2400" i="1" dirty="0" err="1">
                <a:ea typeface="ＭＳ Ｐゴシック" pitchFamily="-84" charset="-128"/>
                <a:cs typeface="ＭＳ Ｐゴシック" pitchFamily="-84" charset="-128"/>
              </a:rPr>
              <a:t>p</a:t>
            </a:r>
            <a:r>
              <a:rPr lang="en-US" sz="2400" dirty="0">
                <a:ea typeface="ＭＳ Ｐゴシック" pitchFamily="-84" charset="-128"/>
                <a:cs typeface="ＭＳ Ｐゴシック" pitchFamily="-84" charset="-128"/>
              </a:rPr>
              <a:t> in terms of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and </a:t>
            </a:r>
            <a:r>
              <a:rPr lang="en-US" sz="2400" i="1" dirty="0" err="1">
                <a:ea typeface="ＭＳ Ｐゴシック" pitchFamily="-84" charset="-128"/>
                <a:cs typeface="ＭＳ Ｐゴシック" pitchFamily="-84" charset="-128"/>
              </a:rPr>
              <a:t>t</a:t>
            </a:r>
            <a:r>
              <a:rPr lang="en-US" sz="2400" dirty="0">
                <a:ea typeface="ＭＳ Ｐゴシック" pitchFamily="-84" charset="-128"/>
                <a:cs typeface="ＭＳ Ｐゴシック" pitchFamily="-84" charset="-128"/>
              </a:rPr>
              <a:t>. Consider the derivative of the wave function of a free particle with respect to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a:t>
            </a:r>
            <a:endParaRPr lang="en-US" sz="2400" dirty="0" smtClean="0">
              <a:ea typeface="ＭＳ Ｐゴシック" pitchFamily="-84" charset="-128"/>
              <a:cs typeface="ＭＳ Ｐゴシック" pitchFamily="-84" charset="-128"/>
            </a:endParaRPr>
          </a:p>
          <a:p>
            <a:pPr eaLnBrk="1" hangingPunct="1">
              <a:buNone/>
            </a:pPr>
            <a:endParaRPr lang="en-US" sz="2400" dirty="0" smtClean="0">
              <a:ea typeface="ＭＳ Ｐゴシック" pitchFamily="-84" charset="-128"/>
              <a:cs typeface="ＭＳ Ｐゴシック" pitchFamily="-84" charset="-128"/>
            </a:endParaRPr>
          </a:p>
          <a:p>
            <a:pPr eaLnBrk="1" hangingPunct="1"/>
            <a:endParaRPr lang="en-US" sz="2400" dirty="0">
              <a:ea typeface="ＭＳ Ｐゴシック" pitchFamily="-84" charset="-128"/>
              <a:cs typeface="ＭＳ Ｐゴシック" pitchFamily="-84" charset="-128"/>
            </a:endParaRPr>
          </a:p>
          <a:p>
            <a:pPr eaLnBrk="1" hangingPunct="1">
              <a:buFont typeface="Wingdings" pitchFamily="-84" charset="2"/>
              <a:buNone/>
            </a:pPr>
            <a:r>
              <a:rPr lang="en-US" sz="2400" dirty="0">
                <a:ea typeface="ＭＳ Ｐゴシック" pitchFamily="-84" charset="-128"/>
                <a:cs typeface="ＭＳ Ｐゴシック" pitchFamily="-84" charset="-128"/>
              </a:rPr>
              <a:t>	With </a:t>
            </a:r>
            <a:r>
              <a:rPr lang="en-US" sz="2400" i="1" dirty="0" err="1">
                <a:ea typeface="ＭＳ Ｐゴシック" pitchFamily="-84" charset="-128"/>
                <a:cs typeface="ＭＳ Ｐゴシック" pitchFamily="-84" charset="-128"/>
              </a:rPr>
              <a:t>k</a:t>
            </a:r>
            <a:r>
              <a:rPr lang="en-US" sz="2400" dirty="0">
                <a:ea typeface="ＭＳ Ｐゴシック" pitchFamily="-84" charset="-128"/>
                <a:cs typeface="ＭＳ Ｐゴシック" pitchFamily="-84" charset="-128"/>
              </a:rPr>
              <a:t> = </a:t>
            </a:r>
            <a:r>
              <a:rPr lang="en-US" sz="2400" i="1" dirty="0" err="1">
                <a:ea typeface="ＭＳ Ｐゴシック" pitchFamily="-84" charset="-128"/>
                <a:cs typeface="ＭＳ Ｐゴシック" pitchFamily="-84" charset="-128"/>
              </a:rPr>
              <a:t>p</a:t>
            </a:r>
            <a:r>
              <a:rPr lang="en-US" sz="2400" dirty="0">
                <a:ea typeface="ＭＳ Ｐゴシック" pitchFamily="-84" charset="-128"/>
                <a:cs typeface="ＭＳ Ｐゴシック" pitchFamily="-84" charset="-128"/>
              </a:rPr>
              <a:t> / </a:t>
            </a:r>
            <a:r>
              <a:rPr lang="en-US" sz="2400" i="1" dirty="0" err="1">
                <a:ea typeface="Arial" pitchFamily="-84" charset="0"/>
                <a:cs typeface="Arial" pitchFamily="-84" charset="0"/>
              </a:rPr>
              <a:t>ħ</a:t>
            </a:r>
            <a:r>
              <a:rPr lang="en-US" sz="2400" i="1" dirty="0">
                <a:ea typeface="Arial" pitchFamily="-84" charset="0"/>
                <a:cs typeface="Arial" pitchFamily="-84" charset="0"/>
              </a:rPr>
              <a:t>  </a:t>
            </a:r>
            <a:r>
              <a:rPr lang="en-US" sz="2400" dirty="0">
                <a:ea typeface="ＭＳ Ｐゴシック" pitchFamily="-84" charset="-128"/>
                <a:cs typeface="ＭＳ Ｐゴシック" pitchFamily="-84" charset="-128"/>
              </a:rPr>
              <a:t>we have</a:t>
            </a: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buFont typeface="Wingdings" pitchFamily="-84" charset="2"/>
              <a:buNone/>
            </a:pPr>
            <a:r>
              <a:rPr lang="en-US" sz="2400" dirty="0">
                <a:ea typeface="ＭＳ Ｐゴシック" pitchFamily="-84" charset="-128"/>
                <a:cs typeface="ＭＳ Ｐゴシック" pitchFamily="-84" charset="-128"/>
              </a:rPr>
              <a:t>	This yields</a:t>
            </a: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This suggests we define the momentum operator as	           </a:t>
            </a:r>
            <a:r>
              <a:rPr lang="en-US" sz="2400" dirty="0" smtClean="0">
                <a:ea typeface="ＭＳ Ｐゴシック" pitchFamily="-84" charset="-128"/>
                <a:cs typeface="ＭＳ Ｐゴシック" pitchFamily="-84" charset="-128"/>
              </a:rPr>
              <a:t>.</a:t>
            </a:r>
          </a:p>
          <a:p>
            <a:pPr eaLnBrk="1" hangingPunct="1"/>
            <a:r>
              <a:rPr lang="en-US" sz="2400" dirty="0">
                <a:ea typeface="ＭＳ Ｐゴシック" pitchFamily="-84" charset="-128"/>
                <a:cs typeface="ＭＳ Ｐゴシック" pitchFamily="-84" charset="-128"/>
              </a:rPr>
              <a:t>The expectation value of the momentum is</a:t>
            </a:r>
          </a:p>
        </p:txBody>
      </p:sp>
      <p:sp>
        <p:nvSpPr>
          <p:cNvPr id="9" name="Date Placeholder 8"/>
          <p:cNvSpPr>
            <a:spLocks noGrp="1"/>
          </p:cNvSpPr>
          <p:nvPr>
            <p:ph type="dt" sz="half" idx="10"/>
          </p:nvPr>
        </p:nvSpPr>
        <p:spPr/>
        <p:txBody>
          <a:bodyPr/>
          <a:lstStyle/>
          <a:p>
            <a:pPr>
              <a:defRPr/>
            </a:pPr>
            <a:r>
              <a:rPr lang="en-US" smtClean="0"/>
              <a:t>Wednesday, Oct. 17, 2012</a:t>
            </a:r>
            <a:endParaRPr lang="en-US"/>
          </a:p>
        </p:txBody>
      </p:sp>
      <p:sp>
        <p:nvSpPr>
          <p:cNvPr id="10" name="Slide Number Placeholder 9"/>
          <p:cNvSpPr>
            <a:spLocks noGrp="1"/>
          </p:cNvSpPr>
          <p:nvPr>
            <p:ph type="sldNum" sz="quarter" idx="12"/>
          </p:nvPr>
        </p:nvSpPr>
        <p:spPr/>
        <p:txBody>
          <a:bodyPr/>
          <a:lstStyle/>
          <a:p>
            <a:pPr>
              <a:defRPr/>
            </a:pPr>
            <a:fld id="{6E4BFBEB-12DC-8949-B61D-A8F2554F50A6}" type="slidenum">
              <a:rPr lang="en-US" smtClean="0"/>
              <a:pPr>
                <a:defRPr/>
              </a:pPr>
              <a:t>13</a:t>
            </a:fld>
            <a:endParaRPr lang="en-US"/>
          </a:p>
        </p:txBody>
      </p:sp>
      <p:sp>
        <p:nvSpPr>
          <p:cNvPr id="11" name="Footer Placeholder 10"/>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3874" name="Object 2"/>
          <p:cNvGraphicFramePr>
            <a:graphicFrameLocks noChangeAspect="1"/>
          </p:cNvGraphicFramePr>
          <p:nvPr/>
        </p:nvGraphicFramePr>
        <p:xfrm>
          <a:off x="1625600" y="1828800"/>
          <a:ext cx="2870200" cy="871538"/>
        </p:xfrm>
        <a:graphic>
          <a:graphicData uri="http://schemas.openxmlformats.org/presentationml/2006/ole">
            <p:oleObj spid="_x0000_s463874" name="Equation" r:id="rId3" imgW="1295400" imgH="393700" progId="Equation.DSMT4">
              <p:embed/>
            </p:oleObj>
          </a:graphicData>
        </a:graphic>
      </p:graphicFrame>
      <p:graphicFrame>
        <p:nvGraphicFramePr>
          <p:cNvPr id="463875" name="Object 3"/>
          <p:cNvGraphicFramePr>
            <a:graphicFrameLocks noChangeAspect="1"/>
          </p:cNvGraphicFramePr>
          <p:nvPr/>
        </p:nvGraphicFramePr>
        <p:xfrm>
          <a:off x="3546475" y="2555875"/>
          <a:ext cx="873125" cy="873125"/>
        </p:xfrm>
        <a:graphic>
          <a:graphicData uri="http://schemas.openxmlformats.org/presentationml/2006/ole">
            <p:oleObj spid="_x0000_s463875" name="Equation" r:id="rId4" imgW="393700" imgH="393700" progId="Equation.DSMT4">
              <p:embed/>
            </p:oleObj>
          </a:graphicData>
        </a:graphic>
      </p:graphicFrame>
      <p:graphicFrame>
        <p:nvGraphicFramePr>
          <p:cNvPr id="463876" name="Object 4"/>
          <p:cNvGraphicFramePr>
            <a:graphicFrameLocks noChangeAspect="1"/>
          </p:cNvGraphicFramePr>
          <p:nvPr/>
        </p:nvGraphicFramePr>
        <p:xfrm>
          <a:off x="2535238" y="3625851"/>
          <a:ext cx="1884362" cy="561975"/>
        </p:xfrm>
        <a:graphic>
          <a:graphicData uri="http://schemas.openxmlformats.org/presentationml/2006/ole">
            <p:oleObj spid="_x0000_s463876" name="Equation" r:id="rId5" imgW="850900" imgH="254000" progId="Equation.DSMT4">
              <p:embed/>
            </p:oleObj>
          </a:graphicData>
        </a:graphic>
      </p:graphicFrame>
      <p:graphicFrame>
        <p:nvGraphicFramePr>
          <p:cNvPr id="463877" name="Object 5"/>
          <p:cNvGraphicFramePr>
            <a:graphicFrameLocks noChangeAspect="1"/>
          </p:cNvGraphicFramePr>
          <p:nvPr/>
        </p:nvGraphicFramePr>
        <p:xfrm>
          <a:off x="6934200" y="4267200"/>
          <a:ext cx="1547813" cy="873125"/>
        </p:xfrm>
        <a:graphic>
          <a:graphicData uri="http://schemas.openxmlformats.org/presentationml/2006/ole">
            <p:oleObj spid="_x0000_s463877" name="Equation" r:id="rId6" imgW="698500" imgH="393700" progId="Equation.DSMT4">
              <p:embed/>
            </p:oleObj>
          </a:graphicData>
        </a:graphic>
      </p:graphicFrame>
      <p:graphicFrame>
        <p:nvGraphicFramePr>
          <p:cNvPr id="463878" name="Object 6"/>
          <p:cNvGraphicFramePr>
            <a:graphicFrameLocks noChangeAspect="1"/>
          </p:cNvGraphicFramePr>
          <p:nvPr/>
        </p:nvGraphicFramePr>
        <p:xfrm>
          <a:off x="533400" y="5410200"/>
          <a:ext cx="855663" cy="514350"/>
        </p:xfrm>
        <a:graphic>
          <a:graphicData uri="http://schemas.openxmlformats.org/presentationml/2006/ole">
            <p:oleObj spid="_x0000_s463878" name="Equation" r:id="rId7" imgW="381000" imgH="228600" progId="Equation.DSMT4">
              <p:embed/>
            </p:oleObj>
          </a:graphicData>
        </a:graphic>
      </p:graphicFrame>
      <p:graphicFrame>
        <p:nvGraphicFramePr>
          <p:cNvPr id="463881" name="Object 9"/>
          <p:cNvGraphicFramePr>
            <a:graphicFrameLocks noChangeAspect="1"/>
          </p:cNvGraphicFramePr>
          <p:nvPr/>
        </p:nvGraphicFramePr>
        <p:xfrm>
          <a:off x="4548188" y="1989138"/>
          <a:ext cx="1547812" cy="449262"/>
        </p:xfrm>
        <a:graphic>
          <a:graphicData uri="http://schemas.openxmlformats.org/presentationml/2006/ole">
            <p:oleObj spid="_x0000_s463881" name="Equation" r:id="rId8" imgW="698500" imgH="203200" progId="Equation.DSMT4">
              <p:embed/>
            </p:oleObj>
          </a:graphicData>
        </a:graphic>
      </p:graphicFrame>
      <p:graphicFrame>
        <p:nvGraphicFramePr>
          <p:cNvPr id="463882" name="Object 10"/>
          <p:cNvGraphicFramePr>
            <a:graphicFrameLocks noChangeAspect="1"/>
          </p:cNvGraphicFramePr>
          <p:nvPr/>
        </p:nvGraphicFramePr>
        <p:xfrm>
          <a:off x="6086475" y="2057400"/>
          <a:ext cx="619125" cy="365125"/>
        </p:xfrm>
        <a:graphic>
          <a:graphicData uri="http://schemas.openxmlformats.org/presentationml/2006/ole">
            <p:oleObj spid="_x0000_s463882" name="Equation" r:id="rId9" imgW="279400" imgH="165100" progId="Equation.DSMT4">
              <p:embed/>
            </p:oleObj>
          </a:graphicData>
        </a:graphic>
      </p:graphicFrame>
      <p:graphicFrame>
        <p:nvGraphicFramePr>
          <p:cNvPr id="463883" name="Object 11"/>
          <p:cNvGraphicFramePr>
            <a:graphicFrameLocks noChangeAspect="1"/>
          </p:cNvGraphicFramePr>
          <p:nvPr/>
        </p:nvGraphicFramePr>
        <p:xfrm>
          <a:off x="4441825" y="2555875"/>
          <a:ext cx="815975" cy="873125"/>
        </p:xfrm>
        <a:graphic>
          <a:graphicData uri="http://schemas.openxmlformats.org/presentationml/2006/ole">
            <p:oleObj spid="_x0000_s463883" name="Equation" r:id="rId10" imgW="368300" imgH="393700" progId="Equation.DSMT4">
              <p:embed/>
            </p:oleObj>
          </a:graphicData>
        </a:graphic>
      </p:graphicFrame>
      <p:graphicFrame>
        <p:nvGraphicFramePr>
          <p:cNvPr id="463884" name="Object 12"/>
          <p:cNvGraphicFramePr>
            <a:graphicFrameLocks noChangeAspect="1"/>
          </p:cNvGraphicFramePr>
          <p:nvPr/>
        </p:nvGraphicFramePr>
        <p:xfrm>
          <a:off x="4419600" y="3443288"/>
          <a:ext cx="1771650" cy="900112"/>
        </p:xfrm>
        <a:graphic>
          <a:graphicData uri="http://schemas.openxmlformats.org/presentationml/2006/ole">
            <p:oleObj spid="_x0000_s463884" name="Equation" r:id="rId11" imgW="800100" imgH="406400" progId="Equation.DSMT4">
              <p:embed/>
            </p:oleObj>
          </a:graphicData>
        </a:graphic>
      </p:graphicFrame>
      <p:graphicFrame>
        <p:nvGraphicFramePr>
          <p:cNvPr id="463886" name="Object 14"/>
          <p:cNvGraphicFramePr>
            <a:graphicFrameLocks noChangeAspect="1"/>
          </p:cNvGraphicFramePr>
          <p:nvPr/>
        </p:nvGraphicFramePr>
        <p:xfrm>
          <a:off x="1371600" y="5334000"/>
          <a:ext cx="3509963" cy="742950"/>
        </p:xfrm>
        <a:graphic>
          <a:graphicData uri="http://schemas.openxmlformats.org/presentationml/2006/ole">
            <p:oleObj spid="_x0000_s463886" name="Equation" r:id="rId12" imgW="1562100" imgH="330200" progId="Equation.DSMT4">
              <p:embed/>
            </p:oleObj>
          </a:graphicData>
        </a:graphic>
      </p:graphicFrame>
      <p:graphicFrame>
        <p:nvGraphicFramePr>
          <p:cNvPr id="463887" name="Object 15"/>
          <p:cNvGraphicFramePr>
            <a:graphicFrameLocks noChangeAspect="1"/>
          </p:cNvGraphicFramePr>
          <p:nvPr/>
        </p:nvGraphicFramePr>
        <p:xfrm>
          <a:off x="4843463" y="5257800"/>
          <a:ext cx="3767137" cy="914400"/>
        </p:xfrm>
        <a:graphic>
          <a:graphicData uri="http://schemas.openxmlformats.org/presentationml/2006/ole">
            <p:oleObj spid="_x0000_s463887" name="Equation" r:id="rId13" imgW="1676400" imgH="4064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674">
                                            <p:txEl>
                                              <p:pRg st="0" end="0"/>
                                            </p:txEl>
                                          </p:spTgt>
                                        </p:tgtEl>
                                        <p:attrNameLst>
                                          <p:attrName>style.visibility</p:attrName>
                                        </p:attrNameLst>
                                      </p:cBhvr>
                                      <p:to>
                                        <p:strVal val="visible"/>
                                      </p:to>
                                    </p:set>
                                    <p:animEffect transition="in" filter="wipe(left)">
                                      <p:cBhvr>
                                        <p:cTn id="7" dur="500"/>
                                        <p:tgtEl>
                                          <p:spTgt spid="286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3874"/>
                                        </p:tgtEl>
                                        <p:attrNameLst>
                                          <p:attrName>style.visibility</p:attrName>
                                        </p:attrNameLst>
                                      </p:cBhvr>
                                      <p:to>
                                        <p:strVal val="visible"/>
                                      </p:to>
                                    </p:set>
                                    <p:animEffect transition="in" filter="wipe(left)">
                                      <p:cBhvr>
                                        <p:cTn id="12" dur="500"/>
                                        <p:tgtEl>
                                          <p:spTgt spid="46387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63881"/>
                                        </p:tgtEl>
                                        <p:attrNameLst>
                                          <p:attrName>style.visibility</p:attrName>
                                        </p:attrNameLst>
                                      </p:cBhvr>
                                      <p:to>
                                        <p:strVal val="visible"/>
                                      </p:to>
                                    </p:set>
                                    <p:animEffect transition="in" filter="wipe(left)">
                                      <p:cBhvr>
                                        <p:cTn id="17" dur="500"/>
                                        <p:tgtEl>
                                          <p:spTgt spid="46388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63882"/>
                                        </p:tgtEl>
                                        <p:attrNameLst>
                                          <p:attrName>style.visibility</p:attrName>
                                        </p:attrNameLst>
                                      </p:cBhvr>
                                      <p:to>
                                        <p:strVal val="visible"/>
                                      </p:to>
                                    </p:set>
                                    <p:animEffect transition="in" filter="wipe(left)">
                                      <p:cBhvr>
                                        <p:cTn id="22" dur="500"/>
                                        <p:tgtEl>
                                          <p:spTgt spid="46388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674">
                                            <p:txEl>
                                              <p:pRg st="3" end="3"/>
                                            </p:txEl>
                                          </p:spTgt>
                                        </p:tgtEl>
                                        <p:attrNameLst>
                                          <p:attrName>style.visibility</p:attrName>
                                        </p:attrNameLst>
                                      </p:cBhvr>
                                      <p:to>
                                        <p:strVal val="visible"/>
                                      </p:to>
                                    </p:set>
                                    <p:animEffect transition="in" filter="wipe(left)">
                                      <p:cBhvr>
                                        <p:cTn id="27" dur="500"/>
                                        <p:tgtEl>
                                          <p:spTgt spid="2867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63875"/>
                                        </p:tgtEl>
                                        <p:attrNameLst>
                                          <p:attrName>style.visibility</p:attrName>
                                        </p:attrNameLst>
                                      </p:cBhvr>
                                      <p:to>
                                        <p:strVal val="visible"/>
                                      </p:to>
                                    </p:set>
                                    <p:animEffect transition="in" filter="wipe(left)">
                                      <p:cBhvr>
                                        <p:cTn id="32" dur="500"/>
                                        <p:tgtEl>
                                          <p:spTgt spid="46387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63883"/>
                                        </p:tgtEl>
                                        <p:attrNameLst>
                                          <p:attrName>style.visibility</p:attrName>
                                        </p:attrNameLst>
                                      </p:cBhvr>
                                      <p:to>
                                        <p:strVal val="visible"/>
                                      </p:to>
                                    </p:set>
                                    <p:animEffect transition="in" filter="wipe(left)">
                                      <p:cBhvr>
                                        <p:cTn id="37" dur="500"/>
                                        <p:tgtEl>
                                          <p:spTgt spid="46388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674">
                                            <p:txEl>
                                              <p:pRg st="5" end="5"/>
                                            </p:txEl>
                                          </p:spTgt>
                                        </p:tgtEl>
                                        <p:attrNameLst>
                                          <p:attrName>style.visibility</p:attrName>
                                        </p:attrNameLst>
                                      </p:cBhvr>
                                      <p:to>
                                        <p:strVal val="visible"/>
                                      </p:to>
                                    </p:set>
                                    <p:animEffect transition="in" filter="wipe(left)">
                                      <p:cBhvr>
                                        <p:cTn id="42" dur="500"/>
                                        <p:tgtEl>
                                          <p:spTgt spid="2867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63876"/>
                                        </p:tgtEl>
                                        <p:attrNameLst>
                                          <p:attrName>style.visibility</p:attrName>
                                        </p:attrNameLst>
                                      </p:cBhvr>
                                      <p:to>
                                        <p:strVal val="visible"/>
                                      </p:to>
                                    </p:set>
                                    <p:animEffect transition="in" filter="wipe(left)">
                                      <p:cBhvr>
                                        <p:cTn id="47" dur="500"/>
                                        <p:tgtEl>
                                          <p:spTgt spid="46387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8674">
                                            <p:txEl>
                                              <p:pRg st="7" end="7"/>
                                            </p:txEl>
                                          </p:spTgt>
                                        </p:tgtEl>
                                        <p:attrNameLst>
                                          <p:attrName>style.visibility</p:attrName>
                                        </p:attrNameLst>
                                      </p:cBhvr>
                                      <p:to>
                                        <p:strVal val="visible"/>
                                      </p:to>
                                    </p:set>
                                    <p:animEffect transition="in" filter="wipe(left)">
                                      <p:cBhvr>
                                        <p:cTn id="52" dur="500"/>
                                        <p:tgtEl>
                                          <p:spTgt spid="28674">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463877"/>
                                        </p:tgtEl>
                                        <p:attrNameLst>
                                          <p:attrName>style.visibility</p:attrName>
                                        </p:attrNameLst>
                                      </p:cBhvr>
                                      <p:to>
                                        <p:strVal val="visible"/>
                                      </p:to>
                                    </p:set>
                                    <p:animEffect transition="in" filter="wipe(left)">
                                      <p:cBhvr>
                                        <p:cTn id="57" dur="500"/>
                                        <p:tgtEl>
                                          <p:spTgt spid="46387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8674">
                                            <p:txEl>
                                              <p:pRg st="8" end="8"/>
                                            </p:txEl>
                                          </p:spTgt>
                                        </p:tgtEl>
                                        <p:attrNameLst>
                                          <p:attrName>style.visibility</p:attrName>
                                        </p:attrNameLst>
                                      </p:cBhvr>
                                      <p:to>
                                        <p:strVal val="visible"/>
                                      </p:to>
                                    </p:set>
                                    <p:animEffect transition="in" filter="wipe(left)">
                                      <p:cBhvr>
                                        <p:cTn id="62" dur="500"/>
                                        <p:tgtEl>
                                          <p:spTgt spid="28674">
                                            <p:txEl>
                                              <p:pRg st="8" end="8"/>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463878"/>
                                        </p:tgtEl>
                                        <p:attrNameLst>
                                          <p:attrName>style.visibility</p:attrName>
                                        </p:attrNameLst>
                                      </p:cBhvr>
                                      <p:to>
                                        <p:strVal val="visible"/>
                                      </p:to>
                                    </p:set>
                                    <p:animEffect transition="in" filter="wipe(left)">
                                      <p:cBhvr>
                                        <p:cTn id="67" dur="500"/>
                                        <p:tgtEl>
                                          <p:spTgt spid="46387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463884"/>
                                        </p:tgtEl>
                                        <p:attrNameLst>
                                          <p:attrName>style.visibility</p:attrName>
                                        </p:attrNameLst>
                                      </p:cBhvr>
                                      <p:to>
                                        <p:strVal val="visible"/>
                                      </p:to>
                                    </p:set>
                                    <p:animEffect transition="in" filter="wipe(left)">
                                      <p:cBhvr>
                                        <p:cTn id="72" dur="500"/>
                                        <p:tgtEl>
                                          <p:spTgt spid="46388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463886"/>
                                        </p:tgtEl>
                                        <p:attrNameLst>
                                          <p:attrName>style.visibility</p:attrName>
                                        </p:attrNameLst>
                                      </p:cBhvr>
                                      <p:to>
                                        <p:strVal val="visible"/>
                                      </p:to>
                                    </p:set>
                                    <p:animEffect transition="in" filter="wipe(left)">
                                      <p:cBhvr>
                                        <p:cTn id="77" dur="500"/>
                                        <p:tgtEl>
                                          <p:spTgt spid="46388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463887"/>
                                        </p:tgtEl>
                                        <p:attrNameLst>
                                          <p:attrName>style.visibility</p:attrName>
                                        </p:attrNameLst>
                                      </p:cBhvr>
                                      <p:to>
                                        <p:strVal val="visible"/>
                                      </p:to>
                                    </p:set>
                                    <p:animEffect transition="in" filter="wipe(left)">
                                      <p:cBhvr>
                                        <p:cTn id="82" dur="500"/>
                                        <p:tgtEl>
                                          <p:spTgt spid="4638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uiExpand="1"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88987"/>
          </a:xfrm>
        </p:spPr>
        <p:txBody>
          <a:bodyPr/>
          <a:lstStyle/>
          <a:p>
            <a:r>
              <a:rPr lang="en-US" dirty="0" smtClean="0">
                <a:ea typeface="ＭＳ Ｐゴシック" pitchFamily="-84" charset="-128"/>
                <a:cs typeface="ＭＳ Ｐゴシック" pitchFamily="-84" charset="-128"/>
              </a:rPr>
              <a:t>Position and Energy Operators</a:t>
            </a:r>
            <a:endParaRPr lang="en-US" dirty="0"/>
          </a:p>
        </p:txBody>
      </p:sp>
      <p:sp>
        <p:nvSpPr>
          <p:cNvPr id="3" name="Text Placeholder 2"/>
          <p:cNvSpPr>
            <a:spLocks noGrp="1"/>
          </p:cNvSpPr>
          <p:nvPr>
            <p:ph type="body" sz="half" idx="1"/>
          </p:nvPr>
        </p:nvSpPr>
        <p:spPr>
          <a:xfrm>
            <a:off x="457200" y="685800"/>
            <a:ext cx="8305800" cy="5140325"/>
          </a:xfrm>
        </p:spPr>
        <p:txBody>
          <a:bodyPr/>
          <a:lstStyle/>
          <a:p>
            <a:pPr eaLnBrk="1" hangingPunct="1">
              <a:buClr>
                <a:srgbClr val="3333CC"/>
              </a:buClr>
              <a:buSzPct val="65000"/>
              <a:buFont typeface="Wingdings" pitchFamily="-84" charset="2"/>
              <a:buChar char="n"/>
            </a:pPr>
            <a:r>
              <a:rPr lang="en-US" dirty="0" smtClean="0">
                <a:solidFill>
                  <a:srgbClr val="3333CC"/>
                </a:solidFill>
              </a:rPr>
              <a:t>The position </a:t>
            </a:r>
            <a:r>
              <a:rPr lang="en-US" i="1" dirty="0" err="1" smtClean="0">
                <a:solidFill>
                  <a:srgbClr val="3333CC"/>
                </a:solidFill>
              </a:rPr>
              <a:t>x</a:t>
            </a:r>
            <a:r>
              <a:rPr lang="en-US" dirty="0" smtClean="0">
                <a:solidFill>
                  <a:srgbClr val="3333CC"/>
                </a:solidFill>
              </a:rPr>
              <a:t> is its own operator as seen above.</a:t>
            </a:r>
          </a:p>
          <a:p>
            <a:pPr eaLnBrk="1" hangingPunct="1">
              <a:buClr>
                <a:srgbClr val="3333CC"/>
              </a:buClr>
              <a:buSzPct val="65000"/>
              <a:buFont typeface="Wingdings" pitchFamily="-84" charset="2"/>
              <a:buChar char="n"/>
            </a:pPr>
            <a:r>
              <a:rPr lang="en-US" dirty="0" smtClean="0">
                <a:solidFill>
                  <a:srgbClr val="3333CC"/>
                </a:solidFill>
              </a:rPr>
              <a:t>The time derivative of the free-particle wave function is</a:t>
            </a:r>
          </a:p>
          <a:p>
            <a:pPr eaLnBrk="1" hangingPunct="1">
              <a:buClr>
                <a:srgbClr val="3333CC"/>
              </a:buClr>
              <a:buSzPct val="65000"/>
              <a:buNone/>
            </a:pPr>
            <a:endParaRPr lang="en-US" dirty="0" smtClean="0">
              <a:solidFill>
                <a:srgbClr val="3333CC"/>
              </a:solidFill>
            </a:endParaRPr>
          </a:p>
          <a:p>
            <a:pPr eaLnBrk="1" hangingPunct="1">
              <a:buClr>
                <a:srgbClr val="3333CC"/>
              </a:buClr>
              <a:buSzPct val="65000"/>
              <a:buNone/>
            </a:pPr>
            <a:r>
              <a:rPr lang="en-US" dirty="0" smtClean="0">
                <a:solidFill>
                  <a:srgbClr val="3333CC"/>
                </a:solidFill>
              </a:rPr>
              <a:t>	Substituting </a:t>
            </a:r>
            <a:r>
              <a:rPr lang="el-GR" i="1" dirty="0" smtClean="0">
                <a:solidFill>
                  <a:srgbClr val="3333CC"/>
                </a:solidFill>
                <a:latin typeface="Symbol" charset="2"/>
                <a:ea typeface="Arial" pitchFamily="-84" charset="0"/>
                <a:cs typeface="Symbol" charset="2"/>
              </a:rPr>
              <a:t>ω</a:t>
            </a:r>
            <a:r>
              <a:rPr lang="en-US" dirty="0" smtClean="0">
                <a:solidFill>
                  <a:srgbClr val="3333CC"/>
                </a:solidFill>
                <a:ea typeface="Arial" pitchFamily="-84" charset="0"/>
                <a:cs typeface="Arial" pitchFamily="-84" charset="0"/>
              </a:rPr>
              <a:t> = </a:t>
            </a:r>
            <a:r>
              <a:rPr lang="en-US" i="1" dirty="0" smtClean="0">
                <a:solidFill>
                  <a:srgbClr val="3333CC"/>
                </a:solidFill>
                <a:ea typeface="Arial" pitchFamily="-84" charset="0"/>
                <a:cs typeface="Arial" pitchFamily="-84" charset="0"/>
              </a:rPr>
              <a:t>E</a:t>
            </a:r>
            <a:r>
              <a:rPr lang="en-US" dirty="0" smtClean="0">
                <a:solidFill>
                  <a:srgbClr val="3333CC"/>
                </a:solidFill>
                <a:ea typeface="Arial" pitchFamily="-84" charset="0"/>
                <a:cs typeface="Arial" pitchFamily="-84" charset="0"/>
              </a:rPr>
              <a:t> / </a:t>
            </a:r>
            <a:r>
              <a:rPr lang="en-US" i="1" dirty="0" err="1" smtClean="0">
                <a:solidFill>
                  <a:srgbClr val="3333CC"/>
                </a:solidFill>
                <a:ea typeface="Arial" pitchFamily="-84" charset="0"/>
                <a:cs typeface="Arial" pitchFamily="-84" charset="0"/>
              </a:rPr>
              <a:t>ħ</a:t>
            </a:r>
            <a:r>
              <a:rPr lang="en-US" dirty="0" smtClean="0">
                <a:solidFill>
                  <a:srgbClr val="3333CC"/>
                </a:solidFill>
                <a:ea typeface="Arial" pitchFamily="-84" charset="0"/>
                <a:cs typeface="Arial" pitchFamily="-84" charset="0"/>
              </a:rPr>
              <a:t>  yields		</a:t>
            </a:r>
          </a:p>
          <a:p>
            <a:pPr eaLnBrk="1" hangingPunct="1">
              <a:buClr>
                <a:srgbClr val="3333CC"/>
              </a:buClr>
              <a:buSzPct val="65000"/>
              <a:buNone/>
            </a:pPr>
            <a:endParaRPr lang="en-US" dirty="0" smtClean="0">
              <a:solidFill>
                <a:srgbClr val="3333CC"/>
              </a:solidFill>
              <a:ea typeface="Arial" pitchFamily="-84" charset="0"/>
              <a:cs typeface="Arial" pitchFamily="-84" charset="0"/>
            </a:endParaRPr>
          </a:p>
          <a:p>
            <a:pPr eaLnBrk="1" hangingPunct="1">
              <a:buClr>
                <a:srgbClr val="3333CC"/>
              </a:buClr>
              <a:buSzPct val="65000"/>
              <a:buFont typeface="Wingdings" pitchFamily="-84" charset="2"/>
              <a:buChar char="n"/>
            </a:pPr>
            <a:r>
              <a:rPr lang="en-US" dirty="0" smtClean="0">
                <a:solidFill>
                  <a:srgbClr val="3333CC"/>
                </a:solidFill>
                <a:ea typeface="Arial" pitchFamily="-84" charset="0"/>
                <a:cs typeface="Arial" pitchFamily="-84" charset="0"/>
              </a:rPr>
              <a:t>The energy operator is</a:t>
            </a:r>
          </a:p>
          <a:p>
            <a:pPr eaLnBrk="1" hangingPunct="1">
              <a:buClr>
                <a:srgbClr val="3333CC"/>
              </a:buClr>
              <a:buSzPct val="65000"/>
              <a:buFont typeface="Wingdings" pitchFamily="-84" charset="2"/>
              <a:buChar char="n"/>
            </a:pPr>
            <a:r>
              <a:rPr lang="en-US" dirty="0" smtClean="0">
                <a:solidFill>
                  <a:srgbClr val="3333CC"/>
                </a:solidFill>
                <a:ea typeface="Arial" pitchFamily="-84" charset="0"/>
                <a:cs typeface="Arial" pitchFamily="-84" charset="0"/>
              </a:rPr>
              <a:t>The expectation value of the energy is</a:t>
            </a:r>
            <a:endParaRPr lang="en-US" dirty="0"/>
          </a:p>
        </p:txBody>
      </p:sp>
      <p:sp>
        <p:nvSpPr>
          <p:cNvPr id="6" name="Date Placeholder 5"/>
          <p:cNvSpPr>
            <a:spLocks noGrp="1"/>
          </p:cNvSpPr>
          <p:nvPr>
            <p:ph type="dt" sz="half" idx="10"/>
          </p:nvPr>
        </p:nvSpPr>
        <p:spPr/>
        <p:txBody>
          <a:bodyPr/>
          <a:lstStyle/>
          <a:p>
            <a:pPr>
              <a:defRPr/>
            </a:pPr>
            <a:r>
              <a:rPr lang="en-US" smtClean="0"/>
              <a:t>Wednesday, Oct. 17, 2012</a:t>
            </a:r>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14</a:t>
            </a:fld>
            <a:endParaRPr lang="en-US"/>
          </a:p>
        </p:txBody>
      </p:sp>
      <p:graphicFrame>
        <p:nvGraphicFramePr>
          <p:cNvPr id="26626" name="Object 2"/>
          <p:cNvGraphicFramePr>
            <a:graphicFrameLocks noChangeAspect="1"/>
          </p:cNvGraphicFramePr>
          <p:nvPr/>
        </p:nvGraphicFramePr>
        <p:xfrm>
          <a:off x="1676400" y="1981200"/>
          <a:ext cx="871538" cy="871537"/>
        </p:xfrm>
        <a:graphic>
          <a:graphicData uri="http://schemas.openxmlformats.org/presentationml/2006/ole">
            <p:oleObj spid="_x0000_s26626" name="Equation" r:id="rId3" imgW="393700" imgH="393700" progId="Equation.DSMT4">
              <p:embed/>
            </p:oleObj>
          </a:graphicData>
        </a:graphic>
      </p:graphicFrame>
      <p:graphicFrame>
        <p:nvGraphicFramePr>
          <p:cNvPr id="26627" name="Object 3"/>
          <p:cNvGraphicFramePr>
            <a:graphicFrameLocks noChangeAspect="1"/>
          </p:cNvGraphicFramePr>
          <p:nvPr/>
        </p:nvGraphicFramePr>
        <p:xfrm>
          <a:off x="5172075" y="2987675"/>
          <a:ext cx="1914525" cy="561975"/>
        </p:xfrm>
        <a:graphic>
          <a:graphicData uri="http://schemas.openxmlformats.org/presentationml/2006/ole">
            <p:oleObj spid="_x0000_s26627" name="Equation" r:id="rId4" imgW="863600" imgH="254000" progId="Equation.DSMT4">
              <p:embed/>
            </p:oleObj>
          </a:graphicData>
        </a:graphic>
      </p:graphicFrame>
      <p:graphicFrame>
        <p:nvGraphicFramePr>
          <p:cNvPr id="26628" name="Object 4"/>
          <p:cNvGraphicFramePr>
            <a:graphicFrameLocks noChangeAspect="1"/>
          </p:cNvGraphicFramePr>
          <p:nvPr/>
        </p:nvGraphicFramePr>
        <p:xfrm>
          <a:off x="4619625" y="3962400"/>
          <a:ext cx="1323975" cy="873125"/>
        </p:xfrm>
        <a:graphic>
          <a:graphicData uri="http://schemas.openxmlformats.org/presentationml/2006/ole">
            <p:oleObj spid="_x0000_s26628" name="Equation" r:id="rId5" imgW="596900" imgH="393700" progId="Equation.DSMT4">
              <p:embed/>
            </p:oleObj>
          </a:graphicData>
        </a:graphic>
      </p:graphicFrame>
      <p:graphicFrame>
        <p:nvGraphicFramePr>
          <p:cNvPr id="26629" name="Object 5"/>
          <p:cNvGraphicFramePr>
            <a:graphicFrameLocks noChangeAspect="1"/>
          </p:cNvGraphicFramePr>
          <p:nvPr/>
        </p:nvGraphicFramePr>
        <p:xfrm>
          <a:off x="762000" y="5486400"/>
          <a:ext cx="857250" cy="514350"/>
        </p:xfrm>
        <a:graphic>
          <a:graphicData uri="http://schemas.openxmlformats.org/presentationml/2006/ole">
            <p:oleObj spid="_x0000_s26629" name="Equation" r:id="rId6" imgW="381000" imgH="228600" progId="Equation.DSMT4">
              <p:embed/>
            </p:oleObj>
          </a:graphicData>
        </a:graphic>
      </p:graphicFrame>
      <p:graphicFrame>
        <p:nvGraphicFramePr>
          <p:cNvPr id="26632" name="Object 8"/>
          <p:cNvGraphicFramePr>
            <a:graphicFrameLocks noChangeAspect="1"/>
          </p:cNvGraphicFramePr>
          <p:nvPr/>
        </p:nvGraphicFramePr>
        <p:xfrm>
          <a:off x="2573338" y="1947863"/>
          <a:ext cx="1998662" cy="871537"/>
        </p:xfrm>
        <a:graphic>
          <a:graphicData uri="http://schemas.openxmlformats.org/presentationml/2006/ole">
            <p:oleObj spid="_x0000_s26632" name="Equation" r:id="rId7" imgW="901700" imgH="393700" progId="Equation.DSMT4">
              <p:embed/>
            </p:oleObj>
          </a:graphicData>
        </a:graphic>
      </p:graphicFrame>
      <p:graphicFrame>
        <p:nvGraphicFramePr>
          <p:cNvPr id="26633" name="Object 9"/>
          <p:cNvGraphicFramePr>
            <a:graphicFrameLocks noChangeAspect="1"/>
          </p:cNvGraphicFramePr>
          <p:nvPr/>
        </p:nvGraphicFramePr>
        <p:xfrm>
          <a:off x="4543425" y="2112963"/>
          <a:ext cx="1857375" cy="477837"/>
        </p:xfrm>
        <a:graphic>
          <a:graphicData uri="http://schemas.openxmlformats.org/presentationml/2006/ole">
            <p:oleObj spid="_x0000_s26633" name="Equation" r:id="rId8" imgW="838200" imgH="215900" progId="Equation.DSMT4">
              <p:embed/>
            </p:oleObj>
          </a:graphicData>
        </a:graphic>
      </p:graphicFrame>
      <p:graphicFrame>
        <p:nvGraphicFramePr>
          <p:cNvPr id="26634" name="Object 10"/>
          <p:cNvGraphicFramePr>
            <a:graphicFrameLocks noChangeAspect="1"/>
          </p:cNvGraphicFramePr>
          <p:nvPr/>
        </p:nvGraphicFramePr>
        <p:xfrm>
          <a:off x="6365875" y="2197100"/>
          <a:ext cx="873125" cy="393700"/>
        </p:xfrm>
        <a:graphic>
          <a:graphicData uri="http://schemas.openxmlformats.org/presentationml/2006/ole">
            <p:oleObj spid="_x0000_s26634" name="Equation" r:id="rId9" imgW="393700" imgH="177800" progId="Equation.DSMT4">
              <p:embed/>
            </p:oleObj>
          </a:graphicData>
        </a:graphic>
      </p:graphicFrame>
      <p:graphicFrame>
        <p:nvGraphicFramePr>
          <p:cNvPr id="26635" name="Object 11"/>
          <p:cNvGraphicFramePr>
            <a:graphicFrameLocks noChangeAspect="1"/>
          </p:cNvGraphicFramePr>
          <p:nvPr/>
        </p:nvGraphicFramePr>
        <p:xfrm>
          <a:off x="7035800" y="2833687"/>
          <a:ext cx="1574800" cy="900113"/>
        </p:xfrm>
        <a:graphic>
          <a:graphicData uri="http://schemas.openxmlformats.org/presentationml/2006/ole">
            <p:oleObj spid="_x0000_s26635" name="Equation" r:id="rId10" imgW="711200" imgH="406400" progId="Equation.DSMT4">
              <p:embed/>
            </p:oleObj>
          </a:graphicData>
        </a:graphic>
      </p:graphicFrame>
      <p:graphicFrame>
        <p:nvGraphicFramePr>
          <p:cNvPr id="26636" name="Object 12"/>
          <p:cNvGraphicFramePr>
            <a:graphicFrameLocks noChangeAspect="1"/>
          </p:cNvGraphicFramePr>
          <p:nvPr/>
        </p:nvGraphicFramePr>
        <p:xfrm>
          <a:off x="1676400" y="5334000"/>
          <a:ext cx="3509963" cy="742950"/>
        </p:xfrm>
        <a:graphic>
          <a:graphicData uri="http://schemas.openxmlformats.org/presentationml/2006/ole">
            <p:oleObj spid="_x0000_s26636" name="Equation" r:id="rId11" imgW="1562100" imgH="330200" progId="Equation.DSMT4">
              <p:embed/>
            </p:oleObj>
          </a:graphicData>
        </a:graphic>
      </p:graphicFrame>
      <p:graphicFrame>
        <p:nvGraphicFramePr>
          <p:cNvPr id="26637" name="Object 13"/>
          <p:cNvGraphicFramePr>
            <a:graphicFrameLocks noChangeAspect="1"/>
          </p:cNvGraphicFramePr>
          <p:nvPr/>
        </p:nvGraphicFramePr>
        <p:xfrm>
          <a:off x="5195888" y="5257800"/>
          <a:ext cx="3567112" cy="914400"/>
        </p:xfrm>
        <a:graphic>
          <a:graphicData uri="http://schemas.openxmlformats.org/presentationml/2006/ole">
            <p:oleObj spid="_x0000_s26637" name="Equation" r:id="rId12" imgW="1587500" imgH="4064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6626"/>
                                        </p:tgtEl>
                                        <p:attrNameLst>
                                          <p:attrName>style.visibility</p:attrName>
                                        </p:attrNameLst>
                                      </p:cBhvr>
                                      <p:to>
                                        <p:strVal val="visible"/>
                                      </p:to>
                                    </p:set>
                                    <p:animEffect transition="in" filter="wipe(left)">
                                      <p:cBhvr>
                                        <p:cTn id="17" dur="500"/>
                                        <p:tgtEl>
                                          <p:spTgt spid="266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6632"/>
                                        </p:tgtEl>
                                        <p:attrNameLst>
                                          <p:attrName>style.visibility</p:attrName>
                                        </p:attrNameLst>
                                      </p:cBhvr>
                                      <p:to>
                                        <p:strVal val="visible"/>
                                      </p:to>
                                    </p:set>
                                    <p:animEffect transition="in" filter="wipe(left)">
                                      <p:cBhvr>
                                        <p:cTn id="22" dur="500"/>
                                        <p:tgtEl>
                                          <p:spTgt spid="2663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6633"/>
                                        </p:tgtEl>
                                        <p:attrNameLst>
                                          <p:attrName>style.visibility</p:attrName>
                                        </p:attrNameLst>
                                      </p:cBhvr>
                                      <p:to>
                                        <p:strVal val="visible"/>
                                      </p:to>
                                    </p:set>
                                    <p:animEffect transition="in" filter="wipe(left)">
                                      <p:cBhvr>
                                        <p:cTn id="27" dur="500"/>
                                        <p:tgtEl>
                                          <p:spTgt spid="2663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6634"/>
                                        </p:tgtEl>
                                        <p:attrNameLst>
                                          <p:attrName>style.visibility</p:attrName>
                                        </p:attrNameLst>
                                      </p:cBhvr>
                                      <p:to>
                                        <p:strVal val="visible"/>
                                      </p:to>
                                    </p:set>
                                    <p:animEffect transition="in" filter="wipe(left)">
                                      <p:cBhvr>
                                        <p:cTn id="32" dur="500"/>
                                        <p:tgtEl>
                                          <p:spTgt spid="2663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left)">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6627"/>
                                        </p:tgtEl>
                                        <p:attrNameLst>
                                          <p:attrName>style.visibility</p:attrName>
                                        </p:attrNameLst>
                                      </p:cBhvr>
                                      <p:to>
                                        <p:strVal val="visible"/>
                                      </p:to>
                                    </p:set>
                                    <p:animEffect transition="in" filter="wipe(left)">
                                      <p:cBhvr>
                                        <p:cTn id="42" dur="500"/>
                                        <p:tgtEl>
                                          <p:spTgt spid="2662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6635"/>
                                        </p:tgtEl>
                                        <p:attrNameLst>
                                          <p:attrName>style.visibility</p:attrName>
                                        </p:attrNameLst>
                                      </p:cBhvr>
                                      <p:to>
                                        <p:strVal val="visible"/>
                                      </p:to>
                                    </p:set>
                                    <p:animEffect transition="in" filter="wipe(left)">
                                      <p:cBhvr>
                                        <p:cTn id="47" dur="500"/>
                                        <p:tgtEl>
                                          <p:spTgt spid="2663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
                                            <p:txEl>
                                              <p:pRg st="5" end="5"/>
                                            </p:txEl>
                                          </p:spTgt>
                                        </p:tgtEl>
                                        <p:attrNameLst>
                                          <p:attrName>style.visibility</p:attrName>
                                        </p:attrNameLst>
                                      </p:cBhvr>
                                      <p:to>
                                        <p:strVal val="visible"/>
                                      </p:to>
                                    </p:set>
                                    <p:animEffect transition="in" filter="wipe(left)">
                                      <p:cBhvr>
                                        <p:cTn id="52" dur="500"/>
                                        <p:tgtEl>
                                          <p:spTgt spid="3">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6628"/>
                                        </p:tgtEl>
                                        <p:attrNameLst>
                                          <p:attrName>style.visibility</p:attrName>
                                        </p:attrNameLst>
                                      </p:cBhvr>
                                      <p:to>
                                        <p:strVal val="visible"/>
                                      </p:to>
                                    </p:set>
                                    <p:animEffect transition="in" filter="wipe(left)">
                                      <p:cBhvr>
                                        <p:cTn id="57" dur="500"/>
                                        <p:tgtEl>
                                          <p:spTgt spid="2662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
                                            <p:txEl>
                                              <p:pRg st="6" end="6"/>
                                            </p:txEl>
                                          </p:spTgt>
                                        </p:tgtEl>
                                        <p:attrNameLst>
                                          <p:attrName>style.visibility</p:attrName>
                                        </p:attrNameLst>
                                      </p:cBhvr>
                                      <p:to>
                                        <p:strVal val="visible"/>
                                      </p:to>
                                    </p:set>
                                    <p:animEffect transition="in" filter="wipe(left)">
                                      <p:cBhvr>
                                        <p:cTn id="62" dur="500"/>
                                        <p:tgtEl>
                                          <p:spTgt spid="3">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6629"/>
                                        </p:tgtEl>
                                        <p:attrNameLst>
                                          <p:attrName>style.visibility</p:attrName>
                                        </p:attrNameLst>
                                      </p:cBhvr>
                                      <p:to>
                                        <p:strVal val="visible"/>
                                      </p:to>
                                    </p:set>
                                    <p:animEffect transition="in" filter="wipe(left)">
                                      <p:cBhvr>
                                        <p:cTn id="67" dur="500"/>
                                        <p:tgtEl>
                                          <p:spTgt spid="2662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6636"/>
                                        </p:tgtEl>
                                        <p:attrNameLst>
                                          <p:attrName>style.visibility</p:attrName>
                                        </p:attrNameLst>
                                      </p:cBhvr>
                                      <p:to>
                                        <p:strVal val="visible"/>
                                      </p:to>
                                    </p:set>
                                    <p:animEffect transition="in" filter="wipe(left)">
                                      <p:cBhvr>
                                        <p:cTn id="72" dur="500"/>
                                        <p:tgtEl>
                                          <p:spTgt spid="2663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6637"/>
                                        </p:tgtEl>
                                        <p:attrNameLst>
                                          <p:attrName>style.visibility</p:attrName>
                                        </p:attrNameLst>
                                      </p:cBhvr>
                                      <p:to>
                                        <p:strVal val="visible"/>
                                      </p:to>
                                    </p:set>
                                    <p:animEffect transition="in" filter="wipe(left)">
                                      <p:cBhvr>
                                        <p:cTn id="77" dur="500"/>
                                        <p:tgtEl>
                                          <p:spTgt spid="26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5" name="Picture 1"/>
          <p:cNvPicPr>
            <a:picLocks/>
          </p:cNvPicPr>
          <p:nvPr/>
        </p:nvPicPr>
        <p:blipFill>
          <a:blip r:embed="rId3"/>
          <a:srcRect/>
          <a:stretch>
            <a:fillRect/>
          </a:stretch>
        </p:blipFill>
        <p:spPr bwMode="auto">
          <a:xfrm>
            <a:off x="7543800" y="1676400"/>
            <a:ext cx="1524000" cy="2057400"/>
          </a:xfrm>
          <a:prstGeom prst="rect">
            <a:avLst/>
          </a:prstGeom>
          <a:noFill/>
          <a:ln w="9525">
            <a:noFill/>
            <a:miter lim="800000"/>
            <a:headEnd/>
            <a:tailEnd/>
          </a:ln>
        </p:spPr>
      </p:pic>
      <p:sp>
        <p:nvSpPr>
          <p:cNvPr id="30721" name="Rectangle 2"/>
          <p:cNvSpPr>
            <a:spLocks noGrp="1" noChangeArrowheads="1"/>
          </p:cNvSpPr>
          <p:nvPr>
            <p:ph type="title"/>
          </p:nvPr>
        </p:nvSpPr>
        <p:spPr>
          <a:xfrm>
            <a:off x="457200" y="0"/>
            <a:ext cx="8229600" cy="636587"/>
          </a:xfrm>
        </p:spPr>
        <p:txBody>
          <a:bodyPr/>
          <a:lstStyle/>
          <a:p>
            <a:pPr eaLnBrk="1" hangingPunct="1"/>
            <a:r>
              <a:rPr lang="en-US" dirty="0" smtClean="0">
                <a:ea typeface="ＭＳ Ｐゴシック" pitchFamily="-84" charset="-128"/>
                <a:cs typeface="ＭＳ Ｐゴシック" pitchFamily="-84" charset="-128"/>
              </a:rPr>
              <a:t>Infinite </a:t>
            </a:r>
            <a:r>
              <a:rPr lang="en-US" dirty="0">
                <a:ea typeface="ＭＳ Ｐゴシック" pitchFamily="-84" charset="-128"/>
                <a:cs typeface="ＭＳ Ｐゴシック" pitchFamily="-84" charset="-128"/>
              </a:rPr>
              <a:t>Square-Well Potential</a:t>
            </a:r>
          </a:p>
        </p:txBody>
      </p:sp>
      <p:sp>
        <p:nvSpPr>
          <p:cNvPr id="30722" name="Rectangle 3"/>
          <p:cNvSpPr>
            <a:spLocks noGrp="1" noChangeArrowheads="1"/>
          </p:cNvSpPr>
          <p:nvPr>
            <p:ph type="body" sz="half" idx="1"/>
          </p:nvPr>
        </p:nvSpPr>
        <p:spPr>
          <a:xfrm>
            <a:off x="228600" y="609600"/>
            <a:ext cx="8231188" cy="4725988"/>
          </a:xfrm>
        </p:spPr>
        <p:txBody>
          <a:bodyPr/>
          <a:lstStyle/>
          <a:p>
            <a:pPr eaLnBrk="1" hangingPunct="1">
              <a:spcBef>
                <a:spcPct val="0"/>
              </a:spcBef>
            </a:pPr>
            <a:r>
              <a:rPr lang="en-US" sz="2800" dirty="0">
                <a:ea typeface="ＭＳ Ｐゴシック" pitchFamily="-84" charset="-128"/>
                <a:cs typeface="ＭＳ Ｐゴシック" pitchFamily="-84" charset="-128"/>
              </a:rPr>
              <a:t>The simplest such system is that of a particle trapped in a box with infinitely hard walls that the particle cannot penetrate. This potential is called an infinite square well and is given by</a:t>
            </a:r>
          </a:p>
          <a:p>
            <a:pPr eaLnBrk="1" hangingPunct="1">
              <a:spcBef>
                <a:spcPct val="0"/>
              </a:spcBef>
            </a:pPr>
            <a:endParaRPr lang="en-US" sz="2800" dirty="0" smtClean="0">
              <a:ea typeface="ＭＳ Ｐゴシック" pitchFamily="-84" charset="-128"/>
              <a:cs typeface="ＭＳ Ｐゴシック" pitchFamily="-84" charset="-128"/>
            </a:endParaRPr>
          </a:p>
          <a:p>
            <a:pPr eaLnBrk="1" hangingPunct="1">
              <a:spcBef>
                <a:spcPct val="0"/>
              </a:spcBef>
              <a:buNone/>
            </a:pPr>
            <a:endParaRPr lang="en-US" sz="2800" dirty="0" smtClean="0">
              <a:ea typeface="ＭＳ Ｐゴシック" pitchFamily="-84" charset="-128"/>
              <a:cs typeface="ＭＳ Ｐゴシック" pitchFamily="-84" charset="-128"/>
            </a:endParaRPr>
          </a:p>
          <a:p>
            <a:pPr eaLnBrk="1" hangingPunct="1">
              <a:spcBef>
                <a:spcPct val="0"/>
              </a:spcBef>
            </a:pPr>
            <a:r>
              <a:rPr lang="en-US" sz="2800" dirty="0" smtClean="0">
                <a:ea typeface="ＭＳ Ｐゴシック" pitchFamily="-84" charset="-128"/>
                <a:cs typeface="ＭＳ Ｐゴシック" pitchFamily="-84" charset="-128"/>
              </a:rPr>
              <a:t>The </a:t>
            </a:r>
            <a:r>
              <a:rPr lang="en-US" sz="2800" dirty="0">
                <a:ea typeface="ＭＳ Ｐゴシック" pitchFamily="-84" charset="-128"/>
                <a:cs typeface="ＭＳ Ｐゴシック" pitchFamily="-84" charset="-128"/>
              </a:rPr>
              <a:t>wave function must be zero where the potential is infinite</a:t>
            </a:r>
            <a:r>
              <a:rPr lang="en-US" sz="2800" dirty="0" smtClean="0">
                <a:ea typeface="ＭＳ Ｐゴシック" pitchFamily="-84" charset="-128"/>
                <a:cs typeface="ＭＳ Ｐゴシック" pitchFamily="-84" charset="-128"/>
              </a:rPr>
              <a:t>.</a:t>
            </a:r>
          </a:p>
          <a:p>
            <a:pPr eaLnBrk="1" hangingPunct="1">
              <a:spcBef>
                <a:spcPct val="0"/>
              </a:spcBef>
            </a:pPr>
            <a:r>
              <a:rPr lang="en-US" sz="2800" dirty="0">
                <a:ea typeface="ＭＳ Ｐゴシック" pitchFamily="-84" charset="-128"/>
                <a:cs typeface="ＭＳ Ｐゴシック" pitchFamily="-84" charset="-128"/>
              </a:rPr>
              <a:t>Where the potential is zero inside the box, the Schrödinger </a:t>
            </a:r>
            <a:r>
              <a:rPr lang="en-US" sz="2800" dirty="0" smtClean="0">
                <a:ea typeface="ＭＳ Ｐゴシック" pitchFamily="-84" charset="-128"/>
                <a:cs typeface="ＭＳ Ｐゴシック" pitchFamily="-84" charset="-128"/>
              </a:rPr>
              <a:t>wave equation </a:t>
            </a:r>
            <a:r>
              <a:rPr lang="en-US" sz="2800" dirty="0">
                <a:ea typeface="ＭＳ Ｐゴシック" pitchFamily="-84" charset="-128"/>
                <a:cs typeface="ＭＳ Ｐゴシック" pitchFamily="-84" charset="-128"/>
              </a:rPr>
              <a:t>becomes			        </a:t>
            </a:r>
            <a:r>
              <a:rPr lang="en-US" sz="2800" dirty="0" smtClean="0">
                <a:ea typeface="ＭＳ Ｐゴシック" pitchFamily="-84" charset="-128"/>
                <a:cs typeface="ＭＳ Ｐゴシック" pitchFamily="-84" charset="-128"/>
              </a:rPr>
              <a:t>     where</a:t>
            </a:r>
            <a:r>
              <a:rPr lang="en-US" sz="2800" dirty="0">
                <a:ea typeface="ＭＳ Ｐゴシック" pitchFamily="-84" charset="-128"/>
                <a:cs typeface="ＭＳ Ｐゴシック" pitchFamily="-84" charset="-128"/>
              </a:rPr>
              <a:t>		  </a:t>
            </a:r>
            <a:r>
              <a:rPr lang="en-US" sz="2800" dirty="0" smtClean="0">
                <a:ea typeface="ＭＳ Ｐゴシック" pitchFamily="-84" charset="-128"/>
                <a:cs typeface="ＭＳ Ｐゴシック" pitchFamily="-84" charset="-128"/>
              </a:rPr>
              <a:t>.</a:t>
            </a:r>
          </a:p>
          <a:p>
            <a:pPr eaLnBrk="1" hangingPunct="1">
              <a:spcBef>
                <a:spcPct val="0"/>
              </a:spcBef>
            </a:pPr>
            <a:r>
              <a:rPr lang="en-US" sz="2800" dirty="0">
                <a:ea typeface="ＭＳ Ｐゴシック" pitchFamily="-84" charset="-128"/>
                <a:cs typeface="ＭＳ Ｐゴシック" pitchFamily="-84" charset="-128"/>
              </a:rPr>
              <a:t>The general solution </a:t>
            </a:r>
            <a:r>
              <a:rPr lang="en-US" sz="2800" dirty="0" smtClean="0">
                <a:ea typeface="ＭＳ Ｐゴシック" pitchFamily="-84" charset="-128"/>
                <a:cs typeface="ＭＳ Ｐゴシック" pitchFamily="-84" charset="-128"/>
              </a:rPr>
              <a:t>is                 	</a:t>
            </a:r>
            <a:r>
              <a:rPr lang="en-US" sz="2800" dirty="0">
                <a:ea typeface="ＭＳ Ｐゴシック" pitchFamily="-84" charset="-128"/>
                <a:cs typeface="ＭＳ Ｐゴシック" pitchFamily="-84" charset="-128"/>
              </a:rPr>
              <a:t>		.				</a:t>
            </a:r>
          </a:p>
        </p:txBody>
      </p:sp>
      <p:sp>
        <p:nvSpPr>
          <p:cNvPr id="8" name="Date Placeholder 7"/>
          <p:cNvSpPr>
            <a:spLocks noGrp="1"/>
          </p:cNvSpPr>
          <p:nvPr>
            <p:ph type="dt" sz="half" idx="10"/>
          </p:nvPr>
        </p:nvSpPr>
        <p:spPr/>
        <p:txBody>
          <a:bodyPr/>
          <a:lstStyle/>
          <a:p>
            <a:pPr>
              <a:defRPr/>
            </a:pPr>
            <a:r>
              <a:rPr lang="en-US" smtClean="0"/>
              <a:t>Wednesday, Oct. 17, 2012</a:t>
            </a:r>
            <a:endParaRPr lang="en-US"/>
          </a:p>
        </p:txBody>
      </p:sp>
      <p:sp>
        <p:nvSpPr>
          <p:cNvPr id="9" name="Slide Number Placeholder 8"/>
          <p:cNvSpPr>
            <a:spLocks noGrp="1"/>
          </p:cNvSpPr>
          <p:nvPr>
            <p:ph type="sldNum" sz="quarter" idx="12"/>
          </p:nvPr>
        </p:nvSpPr>
        <p:spPr/>
        <p:txBody>
          <a:bodyPr/>
          <a:lstStyle/>
          <a:p>
            <a:pPr>
              <a:defRPr/>
            </a:pPr>
            <a:fld id="{6E4BFBEB-12DC-8949-B61D-A8F2554F50A6}" type="slidenum">
              <a:rPr lang="en-US" smtClean="0"/>
              <a:pPr>
                <a:defRPr/>
              </a:pPr>
              <a:t>15</a:t>
            </a:fld>
            <a:endParaRPr lang="en-US" dirty="0"/>
          </a:p>
        </p:txBody>
      </p:sp>
      <p:sp>
        <p:nvSpPr>
          <p:cNvPr id="10" name="Footer Placeholder 9"/>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5922" name="Object 2"/>
          <p:cNvGraphicFramePr>
            <a:graphicFrameLocks noChangeAspect="1"/>
          </p:cNvGraphicFramePr>
          <p:nvPr/>
        </p:nvGraphicFramePr>
        <p:xfrm>
          <a:off x="3124200" y="2057400"/>
          <a:ext cx="3602037" cy="1041400"/>
        </p:xfrm>
        <a:graphic>
          <a:graphicData uri="http://schemas.openxmlformats.org/presentationml/2006/ole">
            <p:oleObj spid="_x0000_s465922" name="Equation" r:id="rId4" imgW="1625600" imgH="469900" progId="Equation.DSMT4">
              <p:embed/>
            </p:oleObj>
          </a:graphicData>
        </a:graphic>
      </p:graphicFrame>
      <p:graphicFrame>
        <p:nvGraphicFramePr>
          <p:cNvPr id="465923" name="Object 3"/>
          <p:cNvGraphicFramePr>
            <a:graphicFrameLocks noChangeAspect="1"/>
          </p:cNvGraphicFramePr>
          <p:nvPr/>
        </p:nvGraphicFramePr>
        <p:xfrm>
          <a:off x="3962400" y="4438650"/>
          <a:ext cx="1843087" cy="742950"/>
        </p:xfrm>
        <a:graphic>
          <a:graphicData uri="http://schemas.openxmlformats.org/presentationml/2006/ole">
            <p:oleObj spid="_x0000_s465923" name="Equation" r:id="rId5" imgW="1041400" imgH="419100" progId="Equation.DSMT4">
              <p:embed/>
            </p:oleObj>
          </a:graphicData>
        </a:graphic>
      </p:graphicFrame>
      <p:graphicFrame>
        <p:nvGraphicFramePr>
          <p:cNvPr id="465924" name="Object 4"/>
          <p:cNvGraphicFramePr>
            <a:graphicFrameLocks noChangeAspect="1"/>
          </p:cNvGraphicFramePr>
          <p:nvPr/>
        </p:nvGraphicFramePr>
        <p:xfrm>
          <a:off x="917575" y="4914900"/>
          <a:ext cx="1597025" cy="495300"/>
        </p:xfrm>
        <a:graphic>
          <a:graphicData uri="http://schemas.openxmlformats.org/presentationml/2006/ole">
            <p:oleObj spid="_x0000_s465924" name="Equation" r:id="rId6" imgW="901700" imgH="279400" progId="Equation.DSMT4">
              <p:embed/>
            </p:oleObj>
          </a:graphicData>
        </a:graphic>
      </p:graphicFrame>
      <p:graphicFrame>
        <p:nvGraphicFramePr>
          <p:cNvPr id="465925" name="Object 5"/>
          <p:cNvGraphicFramePr>
            <a:graphicFrameLocks noChangeAspect="1"/>
          </p:cNvGraphicFramePr>
          <p:nvPr/>
        </p:nvGraphicFramePr>
        <p:xfrm>
          <a:off x="3962400" y="5334000"/>
          <a:ext cx="3733796" cy="533400"/>
        </p:xfrm>
        <a:graphic>
          <a:graphicData uri="http://schemas.openxmlformats.org/presentationml/2006/ole">
            <p:oleObj spid="_x0000_s465925" name="Equation" r:id="rId7" imgW="1600200" imgH="228600" progId="Equation.DSMT4">
              <p:embed/>
            </p:oleObj>
          </a:graphicData>
        </a:graphic>
      </p:graphicFrame>
      <p:graphicFrame>
        <p:nvGraphicFramePr>
          <p:cNvPr id="465928" name="Object 8"/>
          <p:cNvGraphicFramePr>
            <a:graphicFrameLocks noChangeAspect="1"/>
          </p:cNvGraphicFramePr>
          <p:nvPr/>
        </p:nvGraphicFramePr>
        <p:xfrm>
          <a:off x="5861050" y="4624387"/>
          <a:ext cx="920750" cy="404813"/>
        </p:xfrm>
        <a:graphic>
          <a:graphicData uri="http://schemas.openxmlformats.org/presentationml/2006/ole">
            <p:oleObj spid="_x0000_s465928" name="Equation" r:id="rId8" imgW="520700" imgH="2286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722">
                                            <p:txEl>
                                              <p:pRg st="0" end="0"/>
                                            </p:txEl>
                                          </p:spTgt>
                                        </p:tgtEl>
                                        <p:attrNameLst>
                                          <p:attrName>style.visibility</p:attrName>
                                        </p:attrNameLst>
                                      </p:cBhvr>
                                      <p:to>
                                        <p:strVal val="visible"/>
                                      </p:to>
                                    </p:set>
                                    <p:animEffect transition="in" filter="wipe(left)">
                                      <p:cBhvr>
                                        <p:cTn id="7" dur="500"/>
                                        <p:tgtEl>
                                          <p:spTgt spid="307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5922"/>
                                        </p:tgtEl>
                                        <p:attrNameLst>
                                          <p:attrName>style.visibility</p:attrName>
                                        </p:attrNameLst>
                                      </p:cBhvr>
                                      <p:to>
                                        <p:strVal val="visible"/>
                                      </p:to>
                                    </p:set>
                                    <p:animEffect transition="in" filter="wipe(left)">
                                      <p:cBhvr>
                                        <p:cTn id="12" dur="500"/>
                                        <p:tgtEl>
                                          <p:spTgt spid="4659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0722">
                                            <p:txEl>
                                              <p:pRg st="3" end="3"/>
                                            </p:txEl>
                                          </p:spTgt>
                                        </p:tgtEl>
                                        <p:attrNameLst>
                                          <p:attrName>style.visibility</p:attrName>
                                        </p:attrNameLst>
                                      </p:cBhvr>
                                      <p:to>
                                        <p:strVal val="visible"/>
                                      </p:to>
                                    </p:set>
                                    <p:animEffect transition="in" filter="wipe(left)">
                                      <p:cBhvr>
                                        <p:cTn id="22" dur="500"/>
                                        <p:tgtEl>
                                          <p:spTgt spid="3072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65923"/>
                                        </p:tgtEl>
                                        <p:attrNameLst>
                                          <p:attrName>style.visibility</p:attrName>
                                        </p:attrNameLst>
                                      </p:cBhvr>
                                      <p:to>
                                        <p:strVal val="visible"/>
                                      </p:to>
                                    </p:set>
                                    <p:animEffect transition="in" filter="wipe(left)">
                                      <p:cBhvr>
                                        <p:cTn id="27" dur="500"/>
                                        <p:tgtEl>
                                          <p:spTgt spid="4659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0722">
                                            <p:txEl>
                                              <p:pRg st="4" end="4"/>
                                            </p:txEl>
                                          </p:spTgt>
                                        </p:tgtEl>
                                        <p:attrNameLst>
                                          <p:attrName>style.visibility</p:attrName>
                                        </p:attrNameLst>
                                      </p:cBhvr>
                                      <p:to>
                                        <p:strVal val="visible"/>
                                      </p:to>
                                    </p:set>
                                    <p:animEffect transition="in" filter="wipe(left)">
                                      <p:cBhvr>
                                        <p:cTn id="32" dur="500"/>
                                        <p:tgtEl>
                                          <p:spTgt spid="3072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65928"/>
                                        </p:tgtEl>
                                        <p:attrNameLst>
                                          <p:attrName>style.visibility</p:attrName>
                                        </p:attrNameLst>
                                      </p:cBhvr>
                                      <p:to>
                                        <p:strVal val="visible"/>
                                      </p:to>
                                    </p:set>
                                    <p:animEffect transition="in" filter="wipe(left)">
                                      <p:cBhvr>
                                        <p:cTn id="37" dur="500"/>
                                        <p:tgtEl>
                                          <p:spTgt spid="46592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65924"/>
                                        </p:tgtEl>
                                        <p:attrNameLst>
                                          <p:attrName>style.visibility</p:attrName>
                                        </p:attrNameLst>
                                      </p:cBhvr>
                                      <p:to>
                                        <p:strVal val="visible"/>
                                      </p:to>
                                    </p:set>
                                    <p:animEffect transition="in" filter="wipe(left)">
                                      <p:cBhvr>
                                        <p:cTn id="42" dur="500"/>
                                        <p:tgtEl>
                                          <p:spTgt spid="46592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0722">
                                            <p:txEl>
                                              <p:pRg st="5" end="5"/>
                                            </p:txEl>
                                          </p:spTgt>
                                        </p:tgtEl>
                                        <p:attrNameLst>
                                          <p:attrName>style.visibility</p:attrName>
                                        </p:attrNameLst>
                                      </p:cBhvr>
                                      <p:to>
                                        <p:strVal val="visible"/>
                                      </p:to>
                                    </p:set>
                                    <p:animEffect transition="in" filter="wipe(left)">
                                      <p:cBhvr>
                                        <p:cTn id="47" dur="500"/>
                                        <p:tgtEl>
                                          <p:spTgt spid="30722">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65925"/>
                                        </p:tgtEl>
                                        <p:attrNameLst>
                                          <p:attrName>style.visibility</p:attrName>
                                        </p:attrNameLst>
                                      </p:cBhvr>
                                      <p:to>
                                        <p:strVal val="visible"/>
                                      </p:to>
                                    </p:set>
                                    <p:animEffect transition="in" filter="wipe(left)">
                                      <p:cBhvr>
                                        <p:cTn id="52" dur="500"/>
                                        <p:tgtEl>
                                          <p:spTgt spid="465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uiExpand="1"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57200" y="0"/>
            <a:ext cx="8229600" cy="636587"/>
          </a:xfrm>
        </p:spPr>
        <p:txBody>
          <a:bodyPr/>
          <a:lstStyle/>
          <a:p>
            <a:pPr algn="ctr" eaLnBrk="1" hangingPunct="1"/>
            <a:r>
              <a:rPr lang="en-US" sz="4800" dirty="0">
                <a:ea typeface="ＭＳ Ｐゴシック" pitchFamily="-84" charset="-128"/>
                <a:cs typeface="ＭＳ Ｐゴシック" pitchFamily="-84" charset="-128"/>
              </a:rPr>
              <a:t>Quantization</a:t>
            </a:r>
          </a:p>
        </p:txBody>
      </p:sp>
      <p:sp>
        <p:nvSpPr>
          <p:cNvPr id="31746" name="Rectangle 4"/>
          <p:cNvSpPr>
            <a:spLocks noGrp="1" noChangeArrowheads="1"/>
          </p:cNvSpPr>
          <p:nvPr>
            <p:ph type="body" sz="half" idx="1"/>
          </p:nvPr>
        </p:nvSpPr>
        <p:spPr>
          <a:xfrm>
            <a:off x="457200" y="533400"/>
            <a:ext cx="8307388" cy="5257800"/>
          </a:xfrm>
          <a:noFill/>
        </p:spPr>
        <p:txBody>
          <a:bodyPr/>
          <a:lstStyle/>
          <a:p>
            <a:pPr eaLnBrk="1" hangingPunct="1"/>
            <a:r>
              <a:rPr lang="en-US" sz="2400" dirty="0" smtClean="0">
                <a:ea typeface="ＭＳ Ｐゴシック" pitchFamily="-84" charset="-128"/>
                <a:cs typeface="ＭＳ Ｐゴシック" pitchFamily="-84" charset="-128"/>
              </a:rPr>
              <a:t>Since the wave function must be continuous, the boundary </a:t>
            </a:r>
            <a:r>
              <a:rPr lang="en-US" sz="2400" dirty="0">
                <a:ea typeface="ＭＳ Ｐゴシック" pitchFamily="-84" charset="-128"/>
                <a:cs typeface="ＭＳ Ｐゴシック" pitchFamily="-84" charset="-128"/>
              </a:rPr>
              <a:t>conditions of the potential dictate that the wave function must be zero at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 0 and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 </a:t>
            </a:r>
            <a:r>
              <a:rPr lang="en-US" sz="2400" i="1" dirty="0">
                <a:ea typeface="ＭＳ Ｐゴシック" pitchFamily="-84" charset="-128"/>
                <a:cs typeface="ＭＳ Ｐゴシック" pitchFamily="-84" charset="-128"/>
              </a:rPr>
              <a:t>L</a:t>
            </a:r>
            <a:r>
              <a:rPr lang="en-US" sz="2400" dirty="0">
                <a:ea typeface="ＭＳ Ｐゴシック" pitchFamily="-84" charset="-128"/>
                <a:cs typeface="ＭＳ Ｐゴシック" pitchFamily="-84" charset="-128"/>
              </a:rPr>
              <a:t>. This yields valid solutions </a:t>
            </a:r>
            <a:r>
              <a:rPr lang="en-US" sz="2400" dirty="0" smtClean="0">
                <a:ea typeface="ＭＳ Ｐゴシック" pitchFamily="-84" charset="-128"/>
                <a:cs typeface="ＭＳ Ｐゴシック" pitchFamily="-84" charset="-128"/>
              </a:rPr>
              <a:t>for B=0 and for </a:t>
            </a:r>
            <a:r>
              <a:rPr lang="en-US" sz="2400" b="1" dirty="0">
                <a:solidFill>
                  <a:srgbClr val="FF0000"/>
                </a:solidFill>
                <a:ea typeface="ＭＳ Ｐゴシック" pitchFamily="-84" charset="-128"/>
                <a:cs typeface="ＭＳ Ｐゴシック" pitchFamily="-84" charset="-128"/>
              </a:rPr>
              <a:t>integer values </a:t>
            </a:r>
            <a:r>
              <a:rPr lang="en-US" sz="2400" dirty="0">
                <a:ea typeface="ＭＳ Ｐゴシック" pitchFamily="-84" charset="-128"/>
                <a:cs typeface="ＭＳ Ｐゴシック" pitchFamily="-84" charset="-128"/>
              </a:rPr>
              <a:t>of </a:t>
            </a:r>
            <a:r>
              <a:rPr lang="en-US" sz="2400" i="1" dirty="0" err="1">
                <a:ea typeface="ＭＳ Ｐゴシック" pitchFamily="-84" charset="-128"/>
                <a:cs typeface="ＭＳ Ｐゴシック" pitchFamily="-84" charset="-128"/>
              </a:rPr>
              <a:t>n</a:t>
            </a:r>
            <a:r>
              <a:rPr lang="en-US" sz="2400" dirty="0">
                <a:ea typeface="ＭＳ Ｐゴシック" pitchFamily="-84" charset="-128"/>
                <a:cs typeface="ＭＳ Ｐゴシック" pitchFamily="-84" charset="-128"/>
              </a:rPr>
              <a:t> such that </a:t>
            </a:r>
            <a:r>
              <a:rPr lang="en-US" sz="2400" i="1" dirty="0" err="1">
                <a:ea typeface="ＭＳ Ｐゴシック" pitchFamily="-84" charset="-128"/>
                <a:cs typeface="ＭＳ Ｐゴシック" pitchFamily="-84" charset="-128"/>
              </a:rPr>
              <a:t>kL</a:t>
            </a:r>
            <a:r>
              <a:rPr lang="en-US" sz="2400" dirty="0">
                <a:ea typeface="ＭＳ Ｐゴシック" pitchFamily="-84" charset="-128"/>
                <a:cs typeface="ＭＳ Ｐゴシック" pitchFamily="-84" charset="-128"/>
              </a:rPr>
              <a:t> = </a:t>
            </a:r>
            <a:r>
              <a:rPr lang="en-US" sz="2400" i="1" dirty="0" err="1" smtClean="0">
                <a:ea typeface="ＭＳ Ｐゴシック" pitchFamily="-84" charset="-128"/>
                <a:cs typeface="ＭＳ Ｐゴシック" pitchFamily="-84" charset="-128"/>
              </a:rPr>
              <a:t>n</a:t>
            </a:r>
            <a:r>
              <a:rPr lang="el-GR" sz="2400" i="1" dirty="0" smtClean="0">
                <a:latin typeface="Symbol" charset="2"/>
                <a:ea typeface="Arial" pitchFamily="-84" charset="0"/>
                <a:cs typeface="Symbol" charset="2"/>
              </a:rPr>
              <a:t>π</a:t>
            </a:r>
            <a:r>
              <a:rPr lang="en-US" sz="2400" dirty="0" smtClean="0">
                <a:ea typeface="Arial" pitchFamily="-84" charset="0"/>
                <a:cs typeface="Arial" pitchFamily="-84" charset="0"/>
              </a:rPr>
              <a:t> </a:t>
            </a:r>
            <a:r>
              <a:rPr lang="en-US" sz="2400" dirty="0" err="1" smtClean="0">
                <a:ea typeface="Arial" pitchFamily="-84" charset="0"/>
                <a:cs typeface="Arial" pitchFamily="-84" charset="0"/>
                <a:sym typeface="Wingdings"/>
              </a:rPr>
              <a:t></a:t>
            </a:r>
            <a:r>
              <a:rPr lang="en-US" sz="2400" dirty="0" smtClean="0">
                <a:ea typeface="Arial" pitchFamily="-84" charset="0"/>
                <a:cs typeface="Arial" pitchFamily="-84" charset="0"/>
                <a:sym typeface="Wingdings"/>
              </a:rPr>
              <a:t> </a:t>
            </a:r>
            <a:r>
              <a:rPr lang="en-US" sz="2400" dirty="0" err="1" smtClean="0">
                <a:ea typeface="Arial" pitchFamily="-84" charset="0"/>
                <a:cs typeface="Arial" pitchFamily="-84" charset="0"/>
                <a:sym typeface="Wingdings"/>
              </a:rPr>
              <a:t>k</a:t>
            </a:r>
            <a:r>
              <a:rPr lang="en-US" sz="2400" dirty="0" smtClean="0">
                <a:ea typeface="Arial" pitchFamily="-84" charset="0"/>
                <a:cs typeface="Arial" pitchFamily="-84" charset="0"/>
                <a:sym typeface="Wingdings"/>
              </a:rPr>
              <a:t>=</a:t>
            </a:r>
            <a:r>
              <a:rPr lang="en-US" sz="2400" dirty="0" err="1" smtClean="0">
                <a:ea typeface="Arial" pitchFamily="-84" charset="0"/>
                <a:cs typeface="Arial" pitchFamily="-84" charset="0"/>
                <a:sym typeface="Wingdings"/>
              </a:rPr>
              <a:t>n</a:t>
            </a:r>
            <a:r>
              <a:rPr lang="en-US" sz="2400" dirty="0" err="1" smtClean="0">
                <a:latin typeface="Symbol" charset="2"/>
                <a:ea typeface="Arial" pitchFamily="-84" charset="0"/>
                <a:cs typeface="Symbol" charset="2"/>
                <a:sym typeface="Wingdings"/>
              </a:rPr>
              <a:t>π</a:t>
            </a:r>
            <a:r>
              <a:rPr lang="en-US" sz="2400" dirty="0" smtClean="0">
                <a:ea typeface="Arial" pitchFamily="-84" charset="0"/>
                <a:cs typeface="Arial" pitchFamily="-84" charset="0"/>
                <a:sym typeface="Wingdings"/>
              </a:rPr>
              <a:t>/L</a:t>
            </a:r>
            <a:endParaRPr lang="en-US" sz="2400" dirty="0" smtClean="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The wave function is now</a:t>
            </a:r>
          </a:p>
          <a:p>
            <a:pPr eaLnBrk="1" hangingPunct="1"/>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We normalize the wave function</a:t>
            </a:r>
          </a:p>
          <a:p>
            <a:pPr eaLnBrk="1" hangingPunct="1"/>
            <a:endParaRPr lang="en-US" sz="2400" dirty="0">
              <a:ea typeface="ＭＳ Ｐゴシック" pitchFamily="-84" charset="-128"/>
              <a:cs typeface="ＭＳ Ｐゴシック" pitchFamily="-84" charset="-128"/>
            </a:endParaRPr>
          </a:p>
          <a:p>
            <a:pPr eaLnBrk="1" hangingPunct="1"/>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The normalized wave function becomes</a:t>
            </a:r>
          </a:p>
          <a:p>
            <a:pPr eaLnBrk="1" hangingPunct="1"/>
            <a:endParaRPr lang="en-US" sz="2400" dirty="0" smtClean="0">
              <a:ea typeface="ＭＳ Ｐゴシック" pitchFamily="-84" charset="-128"/>
              <a:cs typeface="ＭＳ Ｐゴシック" pitchFamily="-84" charset="-128"/>
            </a:endParaRPr>
          </a:p>
          <a:p>
            <a:pPr eaLnBrk="1" hangingPunct="1">
              <a:buNone/>
            </a:pPr>
            <a:endParaRPr lang="en-US" sz="2400" dirty="0" smtClean="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These functions are identical to those obtained for a vibrating string with fixed ends.</a:t>
            </a:r>
          </a:p>
        </p:txBody>
      </p:sp>
      <p:sp>
        <p:nvSpPr>
          <p:cNvPr id="8" name="Date Placeholder 7"/>
          <p:cNvSpPr>
            <a:spLocks noGrp="1"/>
          </p:cNvSpPr>
          <p:nvPr>
            <p:ph type="dt" sz="half" idx="10"/>
          </p:nvPr>
        </p:nvSpPr>
        <p:spPr/>
        <p:txBody>
          <a:bodyPr/>
          <a:lstStyle/>
          <a:p>
            <a:pPr>
              <a:defRPr/>
            </a:pPr>
            <a:r>
              <a:rPr lang="en-US" smtClean="0"/>
              <a:t>Wednesday, Oct. 17, 2012</a:t>
            </a:r>
            <a:endParaRPr lang="en-US"/>
          </a:p>
        </p:txBody>
      </p:sp>
      <p:sp>
        <p:nvSpPr>
          <p:cNvPr id="9" name="Slide Number Placeholder 8"/>
          <p:cNvSpPr>
            <a:spLocks noGrp="1"/>
          </p:cNvSpPr>
          <p:nvPr>
            <p:ph type="sldNum" sz="quarter" idx="12"/>
          </p:nvPr>
        </p:nvSpPr>
        <p:spPr/>
        <p:txBody>
          <a:bodyPr/>
          <a:lstStyle/>
          <a:p>
            <a:pPr>
              <a:defRPr/>
            </a:pPr>
            <a:fld id="{6E4BFBEB-12DC-8949-B61D-A8F2554F50A6}" type="slidenum">
              <a:rPr lang="en-US" smtClean="0"/>
              <a:pPr>
                <a:defRPr/>
              </a:pPr>
              <a:t>16</a:t>
            </a:fld>
            <a:endParaRPr lang="en-US"/>
          </a:p>
        </p:txBody>
      </p:sp>
      <p:sp>
        <p:nvSpPr>
          <p:cNvPr id="10" name="Footer Placeholder 9"/>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6946" name="Object 2"/>
          <p:cNvGraphicFramePr>
            <a:graphicFrameLocks noChangeAspect="1"/>
          </p:cNvGraphicFramePr>
          <p:nvPr/>
        </p:nvGraphicFramePr>
        <p:xfrm>
          <a:off x="4114800" y="1905000"/>
          <a:ext cx="3285975" cy="1073317"/>
        </p:xfrm>
        <a:graphic>
          <a:graphicData uri="http://schemas.openxmlformats.org/presentationml/2006/ole">
            <p:oleObj spid="_x0000_s466946" name="Equation" r:id="rId3" imgW="1320800" imgH="431800" progId="Equation.DSMT4">
              <p:embed/>
            </p:oleObj>
          </a:graphicData>
        </a:graphic>
      </p:graphicFrame>
      <p:graphicFrame>
        <p:nvGraphicFramePr>
          <p:cNvPr id="466947" name="Object 3"/>
          <p:cNvGraphicFramePr>
            <a:graphicFrameLocks noChangeAspect="1"/>
          </p:cNvGraphicFramePr>
          <p:nvPr/>
        </p:nvGraphicFramePr>
        <p:xfrm>
          <a:off x="990600" y="3429000"/>
          <a:ext cx="3259138" cy="769937"/>
        </p:xfrm>
        <a:graphic>
          <a:graphicData uri="http://schemas.openxmlformats.org/presentationml/2006/ole">
            <p:oleObj spid="_x0000_s466947" name="Equation" r:id="rId4" imgW="1397000" imgH="330200" progId="Equation.DSMT4">
              <p:embed/>
            </p:oleObj>
          </a:graphicData>
        </a:graphic>
      </p:graphicFrame>
      <p:graphicFrame>
        <p:nvGraphicFramePr>
          <p:cNvPr id="466948" name="Object 4"/>
          <p:cNvGraphicFramePr>
            <a:graphicFrameLocks noChangeAspect="1"/>
          </p:cNvGraphicFramePr>
          <p:nvPr/>
        </p:nvGraphicFramePr>
        <p:xfrm>
          <a:off x="2895601" y="4724400"/>
          <a:ext cx="3163434" cy="990600"/>
        </p:xfrm>
        <a:graphic>
          <a:graphicData uri="http://schemas.openxmlformats.org/presentationml/2006/ole">
            <p:oleObj spid="_x0000_s466948" name="Equation" r:id="rId5" imgW="1460500" imgH="457200" progId="Equation.DSMT4">
              <p:embed/>
            </p:oleObj>
          </a:graphicData>
        </a:graphic>
      </p:graphicFrame>
      <p:graphicFrame>
        <p:nvGraphicFramePr>
          <p:cNvPr id="466949" name="Object 5"/>
          <p:cNvGraphicFramePr>
            <a:graphicFrameLocks noChangeAspect="1"/>
          </p:cNvGraphicFramePr>
          <p:nvPr/>
        </p:nvGraphicFramePr>
        <p:xfrm>
          <a:off x="5105400" y="3276600"/>
          <a:ext cx="3317875" cy="1008063"/>
        </p:xfrm>
        <a:graphic>
          <a:graphicData uri="http://schemas.openxmlformats.org/presentationml/2006/ole">
            <p:oleObj spid="_x0000_s466949" name="Equation" r:id="rId6" imgW="1422400" imgH="4318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wipe(left)">
                                      <p:cBhvr>
                                        <p:cTn id="7" dur="500"/>
                                        <p:tgtEl>
                                          <p:spTgt spid="317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746">
                                            <p:txEl>
                                              <p:pRg st="1" end="1"/>
                                            </p:txEl>
                                          </p:spTgt>
                                        </p:tgtEl>
                                        <p:attrNameLst>
                                          <p:attrName>style.visibility</p:attrName>
                                        </p:attrNameLst>
                                      </p:cBhvr>
                                      <p:to>
                                        <p:strVal val="visible"/>
                                      </p:to>
                                    </p:set>
                                    <p:animEffect transition="in" filter="wipe(left)">
                                      <p:cBhvr>
                                        <p:cTn id="12" dur="500"/>
                                        <p:tgtEl>
                                          <p:spTgt spid="317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66946"/>
                                        </p:tgtEl>
                                        <p:attrNameLst>
                                          <p:attrName>style.visibility</p:attrName>
                                        </p:attrNameLst>
                                      </p:cBhvr>
                                      <p:to>
                                        <p:strVal val="visible"/>
                                      </p:to>
                                    </p:set>
                                    <p:animEffect transition="in" filter="wipe(left)">
                                      <p:cBhvr>
                                        <p:cTn id="17" dur="500"/>
                                        <p:tgtEl>
                                          <p:spTgt spid="46694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746">
                                            <p:txEl>
                                              <p:pRg st="3" end="3"/>
                                            </p:txEl>
                                          </p:spTgt>
                                        </p:tgtEl>
                                        <p:attrNameLst>
                                          <p:attrName>style.visibility</p:attrName>
                                        </p:attrNameLst>
                                      </p:cBhvr>
                                      <p:to>
                                        <p:strVal val="visible"/>
                                      </p:to>
                                    </p:set>
                                    <p:animEffect transition="in" filter="wipe(left)">
                                      <p:cBhvr>
                                        <p:cTn id="22" dur="500"/>
                                        <p:tgtEl>
                                          <p:spTgt spid="3174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66947"/>
                                        </p:tgtEl>
                                        <p:attrNameLst>
                                          <p:attrName>style.visibility</p:attrName>
                                        </p:attrNameLst>
                                      </p:cBhvr>
                                      <p:to>
                                        <p:strVal val="visible"/>
                                      </p:to>
                                    </p:set>
                                    <p:animEffect transition="in" filter="wipe(left)">
                                      <p:cBhvr>
                                        <p:cTn id="27" dur="500"/>
                                        <p:tgtEl>
                                          <p:spTgt spid="46694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66949"/>
                                        </p:tgtEl>
                                        <p:attrNameLst>
                                          <p:attrName>style.visibility</p:attrName>
                                        </p:attrNameLst>
                                      </p:cBhvr>
                                      <p:to>
                                        <p:strVal val="visible"/>
                                      </p:to>
                                    </p:set>
                                    <p:animEffect transition="in" filter="wipe(left)">
                                      <p:cBhvr>
                                        <p:cTn id="32" dur="500"/>
                                        <p:tgtEl>
                                          <p:spTgt spid="46694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1746">
                                            <p:txEl>
                                              <p:pRg st="6" end="6"/>
                                            </p:txEl>
                                          </p:spTgt>
                                        </p:tgtEl>
                                        <p:attrNameLst>
                                          <p:attrName>style.visibility</p:attrName>
                                        </p:attrNameLst>
                                      </p:cBhvr>
                                      <p:to>
                                        <p:strVal val="visible"/>
                                      </p:to>
                                    </p:set>
                                    <p:animEffect transition="in" filter="wipe(left)">
                                      <p:cBhvr>
                                        <p:cTn id="37" dur="500"/>
                                        <p:tgtEl>
                                          <p:spTgt spid="3174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66948"/>
                                        </p:tgtEl>
                                        <p:attrNameLst>
                                          <p:attrName>style.visibility</p:attrName>
                                        </p:attrNameLst>
                                      </p:cBhvr>
                                      <p:to>
                                        <p:strVal val="visible"/>
                                      </p:to>
                                    </p:set>
                                    <p:animEffect transition="in" filter="wipe(left)">
                                      <p:cBhvr>
                                        <p:cTn id="42" dur="500"/>
                                        <p:tgtEl>
                                          <p:spTgt spid="46694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1746">
                                            <p:txEl>
                                              <p:pRg st="9" end="9"/>
                                            </p:txEl>
                                          </p:spTgt>
                                        </p:tgtEl>
                                        <p:attrNameLst>
                                          <p:attrName>style.visibility</p:attrName>
                                        </p:attrNameLst>
                                      </p:cBhvr>
                                      <p:to>
                                        <p:strVal val="visible"/>
                                      </p:to>
                                    </p:set>
                                    <p:animEffect transition="in" filter="wipe(left)">
                                      <p:cBhvr>
                                        <p:cTn id="47" dur="500"/>
                                        <p:tgtEl>
                                          <p:spTgt spid="3174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Oct. 17,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914400" y="0"/>
            <a:ext cx="7772400" cy="8382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85800"/>
            <a:ext cx="8305800" cy="5257800"/>
          </a:xfrm>
        </p:spPr>
        <p:txBody>
          <a:bodyPr/>
          <a:lstStyle/>
          <a:p>
            <a:pPr eaLnBrk="1" hangingPunct="1"/>
            <a:r>
              <a:rPr lang="en-US" sz="3600" dirty="0" smtClean="0"/>
              <a:t>Reading assignments</a:t>
            </a:r>
          </a:p>
          <a:p>
            <a:pPr lvl="1" eaLnBrk="1" hangingPunct="1"/>
            <a:r>
              <a:rPr lang="en-US" dirty="0" smtClean="0"/>
              <a:t>CH6.1 – 6.7 + the special topic</a:t>
            </a:r>
          </a:p>
          <a:p>
            <a:pPr eaLnBrk="1" hangingPunct="1"/>
            <a:r>
              <a:rPr lang="en-US" sz="3600" dirty="0" smtClean="0"/>
              <a:t>Colloquium this week</a:t>
            </a:r>
          </a:p>
          <a:p>
            <a:pPr lvl="1" eaLnBrk="1" hangingPunct="1"/>
            <a:r>
              <a:rPr lang="en-US" dirty="0" smtClean="0"/>
              <a:t>4pm, today, Oct. 17, SH101</a:t>
            </a:r>
          </a:p>
          <a:p>
            <a:pPr lvl="1" eaLnBrk="1" hangingPunct="1"/>
            <a:r>
              <a:rPr lang="en-US" dirty="0" smtClean="0"/>
              <a:t>Drs. </a:t>
            </a:r>
            <a:r>
              <a:rPr lang="en-US" dirty="0" err="1" smtClean="0"/>
              <a:t>Musielak</a:t>
            </a:r>
            <a:r>
              <a:rPr lang="en-US" dirty="0" smtClean="0"/>
              <a:t> and Fry of UTA</a:t>
            </a:r>
          </a:p>
          <a:p>
            <a:pPr eaLnBrk="1" hangingPunct="1"/>
            <a:r>
              <a:rPr lang="en-US" dirty="0" smtClean="0"/>
              <a:t>Please mark your calendar for the Weinberg lecture at 7:30pm, coming Wednesday, Oct. 24!!</a:t>
            </a:r>
          </a:p>
          <a:p>
            <a:pPr lvl="1" eaLnBrk="1" hangingPunct="1"/>
            <a:r>
              <a:rPr lang="en-US" dirty="0" smtClean="0"/>
              <a:t>Let all of your family and friends know of this.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1619">
                                            <p:txEl>
                                              <p:pRg st="1" end="1"/>
                                            </p:txEl>
                                          </p:spTgt>
                                        </p:tgtEl>
                                        <p:attrNameLst>
                                          <p:attrName>style.visibility</p:attrName>
                                        </p:attrNameLst>
                                      </p:cBhvr>
                                      <p:to>
                                        <p:strVal val="visible"/>
                                      </p:to>
                                    </p:set>
                                    <p:animEffect transition="in" filter="wipe(left)">
                                      <p:cBhvr>
                                        <p:cTn id="10" dur="500"/>
                                        <p:tgtEl>
                                          <p:spTgt spid="11161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1619">
                                            <p:txEl>
                                              <p:pRg st="2" end="2"/>
                                            </p:txEl>
                                          </p:spTgt>
                                        </p:tgtEl>
                                        <p:attrNameLst>
                                          <p:attrName>style.visibility</p:attrName>
                                        </p:attrNameLst>
                                      </p:cBhvr>
                                      <p:to>
                                        <p:strVal val="visible"/>
                                      </p:to>
                                    </p:set>
                                    <p:animEffect transition="in" filter="wipe(left)">
                                      <p:cBhvr>
                                        <p:cTn id="15" dur="500"/>
                                        <p:tgtEl>
                                          <p:spTgt spid="11161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1619">
                                            <p:txEl>
                                              <p:pRg st="3" end="3"/>
                                            </p:txEl>
                                          </p:spTgt>
                                        </p:tgtEl>
                                        <p:attrNameLst>
                                          <p:attrName>style.visibility</p:attrName>
                                        </p:attrNameLst>
                                      </p:cBhvr>
                                      <p:to>
                                        <p:strVal val="visible"/>
                                      </p:to>
                                    </p:set>
                                    <p:animEffect transition="in" filter="wipe(left)">
                                      <p:cBhvr>
                                        <p:cTn id="20" dur="500"/>
                                        <p:tgtEl>
                                          <p:spTgt spid="11161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1619">
                                            <p:txEl>
                                              <p:pRg st="4" end="4"/>
                                            </p:txEl>
                                          </p:spTgt>
                                        </p:tgtEl>
                                        <p:attrNameLst>
                                          <p:attrName>style.visibility</p:attrName>
                                        </p:attrNameLst>
                                      </p:cBhvr>
                                      <p:to>
                                        <p:strVal val="visible"/>
                                      </p:to>
                                    </p:set>
                                    <p:animEffect transition="in" filter="wipe(left)">
                                      <p:cBhvr>
                                        <p:cTn id="25" dur="500"/>
                                        <p:tgtEl>
                                          <p:spTgt spid="11161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11619">
                                            <p:txEl>
                                              <p:pRg st="5" end="5"/>
                                            </p:txEl>
                                          </p:spTgt>
                                        </p:tgtEl>
                                        <p:attrNameLst>
                                          <p:attrName>style.visibility</p:attrName>
                                        </p:attrNameLst>
                                      </p:cBhvr>
                                      <p:to>
                                        <p:strVal val="visible"/>
                                      </p:to>
                                    </p:set>
                                    <p:animEffect transition="in" filter="wipe(left)">
                                      <p:cBhvr>
                                        <p:cTn id="30" dur="500"/>
                                        <p:tgtEl>
                                          <p:spTgt spid="111619">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11619">
                                            <p:txEl>
                                              <p:pRg st="6" end="6"/>
                                            </p:txEl>
                                          </p:spTgt>
                                        </p:tgtEl>
                                        <p:attrNameLst>
                                          <p:attrName>style.visibility</p:attrName>
                                        </p:attrNameLst>
                                      </p:cBhvr>
                                      <p:to>
                                        <p:strVal val="visible"/>
                                      </p:to>
                                    </p:set>
                                    <p:animEffect transition="in" filter="wipe(left)">
                                      <p:cBhvr>
                                        <p:cTn id="33" dur="500"/>
                                        <p:tgtEl>
                                          <p:spTgt spid="1116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Wednesday, Oct. 17, 2012</a:t>
            </a:r>
            <a:endParaRPr lang="en-US"/>
          </a:p>
        </p:txBody>
      </p:sp>
      <p:sp>
        <p:nvSpPr>
          <p:cNvPr id="4" name="Slide Number Placeholder 3"/>
          <p:cNvSpPr>
            <a:spLocks noGrp="1"/>
          </p:cNvSpPr>
          <p:nvPr>
            <p:ph type="sldNum" sz="quarter" idx="12"/>
          </p:nvPr>
        </p:nvSpPr>
        <p:spPr/>
        <p:txBody>
          <a:bodyPr/>
          <a:lstStyle/>
          <a:p>
            <a:pPr>
              <a:defRPr/>
            </a:pPr>
            <a:fld id="{623D45CD-16A2-224C-B70A-0D1B04896262}"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pic>
        <p:nvPicPr>
          <p:cNvPr id="7" name="Picture 6" descr="Screen Shot 2012-10-15 at 9.52.57 AM.png"/>
          <p:cNvPicPr>
            <a:picLocks noChangeAspect="1"/>
          </p:cNvPicPr>
          <p:nvPr/>
        </p:nvPicPr>
        <p:blipFill>
          <a:blip r:embed="rId2"/>
          <a:stretch>
            <a:fillRect/>
          </a:stretch>
        </p:blipFill>
        <p:spPr>
          <a:xfrm>
            <a:off x="0" y="0"/>
            <a:ext cx="9143999"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3400" dirty="0" smtClean="0">
                <a:ea typeface="ＭＳ Ｐゴシック" pitchFamily="-84" charset="-128"/>
                <a:cs typeface="ＭＳ Ｐゴシック" pitchFamily="-84" charset="-128"/>
              </a:rPr>
              <a:t>Special project #4</a:t>
            </a:r>
            <a:endParaRPr lang="en-US" sz="3400"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Show that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A[sin(kx-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t)+icos(kx-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a:t>
            </a:r>
            <a:r>
              <a:rPr lang="en-US" dirty="0" smtClean="0">
                <a:ea typeface="ＭＳ Ｐゴシック" pitchFamily="-84" charset="-128"/>
                <a:cs typeface="ＭＳ Ｐゴシック" pitchFamily="-84" charset="-128"/>
              </a:rPr>
              <a:t>)] is a good solution for the time-dependent </a:t>
            </a:r>
            <a:r>
              <a:rPr lang="en-US" dirty="0">
                <a:ea typeface="ＭＳ Ｐゴシック" pitchFamily="-84" charset="-128"/>
                <a:cs typeface="ＭＳ Ｐゴシック" pitchFamily="-84" charset="-128"/>
              </a:rPr>
              <a:t>Schrödinger wave </a:t>
            </a:r>
            <a:r>
              <a:rPr lang="en-US" dirty="0" smtClean="0">
                <a:ea typeface="ＭＳ Ｐゴシック" pitchFamily="-84" charset="-128"/>
                <a:cs typeface="ＭＳ Ｐゴシック" pitchFamily="-84" charset="-128"/>
              </a:rPr>
              <a:t>equation.  Do NOT use the exponential expression of the wave function. (10 points)</a:t>
            </a: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Determine whether or not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Ae</a:t>
            </a:r>
            <a:r>
              <a:rPr lang="en-US" baseline="30000" dirty="0" err="1" smtClean="0">
                <a:ea typeface="ＭＳ Ｐゴシック" pitchFamily="-84" charset="-128"/>
                <a:cs typeface="ＭＳ Ｐゴシック" pitchFamily="-84" charset="-128"/>
              </a:rPr>
              <a:t>-</a:t>
            </a:r>
            <a:r>
              <a:rPr lang="en-US" baseline="30000" dirty="0" err="1" smtClean="0">
                <a:latin typeface="Symbol" charset="2"/>
                <a:ea typeface="ＭＳ Ｐゴシック" pitchFamily="-84" charset="-128"/>
                <a:cs typeface="Symbol" charset="2"/>
              </a:rPr>
              <a:t>α</a:t>
            </a:r>
            <a:r>
              <a:rPr lang="en-US" baseline="30000" dirty="0" err="1" smtClean="0">
                <a:ea typeface="ＭＳ Ｐゴシック" pitchFamily="-84" charset="-128"/>
                <a:cs typeface="ＭＳ Ｐゴシック" pitchFamily="-84" charset="-128"/>
              </a:rPr>
              <a:t>|x</a:t>
            </a:r>
            <a:r>
              <a:rPr lang="en-US" baseline="30000" dirty="0" smtClean="0">
                <a:ea typeface="ＭＳ Ｐゴシック" pitchFamily="-84" charset="-128"/>
                <a:cs typeface="ＭＳ Ｐゴシック" pitchFamily="-84" charset="-128"/>
              </a:rPr>
              <a:t>|</a:t>
            </a:r>
            <a:r>
              <a:rPr lang="en-US" dirty="0" smtClean="0">
                <a:ea typeface="ＭＳ Ｐゴシック" pitchFamily="-84" charset="-128"/>
                <a:cs typeface="ＭＳ Ｐゴシック" pitchFamily="-84" charset="-128"/>
              </a:rPr>
              <a:t> satisfies the time-dependent Schrödinger wave equation. (10 points)</a:t>
            </a: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Due for this special project is Monday, Oct. 22.</a:t>
            </a: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You MUST have your own answers!</a:t>
            </a:r>
          </a:p>
          <a:p>
            <a:pPr marL="342900" indent="-342900" algn="l" eaLnBrk="1" hangingPunct="1">
              <a:buFont typeface="Wingdings" pitchFamily="-84" charset="2"/>
              <a:buChar char="n"/>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Monday, Oct. 15, 2012</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wipe(left)">
                                      <p:cBhvr>
                                        <p:cTn id="12" dur="500"/>
                                        <p:tgtEl>
                                          <p:spTgt spid="184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434">
                                            <p:txEl>
                                              <p:pRg st="2" end="2"/>
                                            </p:txEl>
                                          </p:spTgt>
                                        </p:tgtEl>
                                        <p:attrNameLst>
                                          <p:attrName>style.visibility</p:attrName>
                                        </p:attrNameLst>
                                      </p:cBhvr>
                                      <p:to>
                                        <p:strVal val="visible"/>
                                      </p:to>
                                    </p:set>
                                    <p:animEffect transition="in" filter="wipe(left)">
                                      <p:cBhvr>
                                        <p:cTn id="17" dur="500"/>
                                        <p:tgtEl>
                                          <p:spTgt spid="184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8434">
                                            <p:txEl>
                                              <p:pRg st="3" end="3"/>
                                            </p:txEl>
                                          </p:spTgt>
                                        </p:tgtEl>
                                        <p:attrNameLst>
                                          <p:attrName>style.visibility</p:attrName>
                                        </p:attrNameLst>
                                      </p:cBhvr>
                                      <p:to>
                                        <p:strVal val="visible"/>
                                      </p:to>
                                    </p:set>
                                    <p:animEffect transition="in" filter="wipe(left)">
                                      <p:cBhvr>
                                        <p:cTn id="22" dur="500"/>
                                        <p:tgtEl>
                                          <p:spTgt spid="184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4800" dirty="0" smtClean="0">
                <a:ea typeface="ＭＳ Ｐゴシック" pitchFamily="-84" charset="-128"/>
                <a:cs typeface="ＭＳ Ｐゴシック" pitchFamily="-84" charset="-128"/>
              </a:rPr>
              <a:t>Special project </a:t>
            </a:r>
            <a:r>
              <a:rPr lang="en-US" sz="4800" dirty="0" smtClean="0">
                <a:ea typeface="ＭＳ Ｐゴシック" pitchFamily="-84" charset="-128"/>
                <a:cs typeface="ＭＳ Ｐゴシック" pitchFamily="-84" charset="-128"/>
              </a:rPr>
              <a:t>#5</a:t>
            </a:r>
            <a:endParaRPr lang="en-US" sz="4800"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Show that</a:t>
            </a:r>
            <a:r>
              <a:rPr lang="en-US" sz="3600" dirty="0" smtClean="0">
                <a:ea typeface="ＭＳ Ｐゴシック" pitchFamily="-84" charset="-128"/>
                <a:cs typeface="ＭＳ Ｐゴシック" pitchFamily="-84" charset="-128"/>
              </a:rPr>
              <a:t> </a:t>
            </a:r>
            <a:r>
              <a:rPr lang="en-US" sz="3600" dirty="0" smtClean="0">
                <a:ea typeface="ＭＳ Ｐゴシック" pitchFamily="-84" charset="-128"/>
                <a:cs typeface="ＭＳ Ｐゴシック" pitchFamily="-84" charset="-128"/>
              </a:rPr>
              <a:t>the Schrodinger equation becomes Newton’s second law.  (15 points)</a:t>
            </a:r>
          </a:p>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Deadline Monday, Oct. 29, 2012</a:t>
            </a:r>
          </a:p>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You MUST have your own </a:t>
            </a:r>
            <a:r>
              <a:rPr lang="en-US" sz="3600" smtClean="0">
                <a:ea typeface="ＭＳ Ｐゴシック" pitchFamily="-84" charset="-128"/>
                <a:cs typeface="ＭＳ Ｐゴシック" pitchFamily="-84" charset="-128"/>
              </a:rPr>
              <a:t>answers</a:t>
            </a:r>
            <a:r>
              <a:rPr lang="en-US" sz="3600" smtClean="0">
                <a:ea typeface="ＭＳ Ｐゴシック" pitchFamily="-84" charset="-128"/>
                <a:cs typeface="ＭＳ Ｐゴシック" pitchFamily="-84" charset="-128"/>
              </a:rPr>
              <a:t>!</a:t>
            </a:r>
            <a:endParaRPr lang="en-US" sz="3600" smtClean="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Monday, Oct. 15, 2012</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wipe(left)">
                                      <p:cBhvr>
                                        <p:cTn id="12" dur="500"/>
                                        <p:tgtEl>
                                          <p:spTgt spid="184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434">
                                            <p:txEl>
                                              <p:pRg st="2" end="2"/>
                                            </p:txEl>
                                          </p:spTgt>
                                        </p:tgtEl>
                                        <p:attrNameLst>
                                          <p:attrName>style.visibility</p:attrName>
                                        </p:attrNameLst>
                                      </p:cBhvr>
                                      <p:to>
                                        <p:strVal val="visible"/>
                                      </p:to>
                                    </p:set>
                                    <p:animEffect transition="in" filter="wipe(left)">
                                      <p:cBhvr>
                                        <p:cTn id="17" dur="500"/>
                                        <p:tgtEl>
                                          <p:spTgt spid="1843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57200" y="0"/>
            <a:ext cx="8229600" cy="609600"/>
          </a:xfrm>
        </p:spPr>
        <p:txBody>
          <a:bodyPr/>
          <a:lstStyle/>
          <a:p>
            <a:pPr eaLnBrk="1" hangingPunct="1"/>
            <a:r>
              <a:rPr lang="en-US" sz="4000" dirty="0">
                <a:ea typeface="ＭＳ Ｐゴシック" pitchFamily="-84" charset="-128"/>
                <a:cs typeface="ＭＳ Ｐゴシック" pitchFamily="-84" charset="-128"/>
              </a:rPr>
              <a:t>Properties of Valid Wave Functions</a:t>
            </a:r>
          </a:p>
        </p:txBody>
      </p:sp>
      <p:sp>
        <p:nvSpPr>
          <p:cNvPr id="21506" name="Rectangle 3"/>
          <p:cNvSpPr>
            <a:spLocks noGrp="1" noChangeArrowheads="1"/>
          </p:cNvSpPr>
          <p:nvPr>
            <p:ph type="body" sz="half" idx="1"/>
          </p:nvPr>
        </p:nvSpPr>
        <p:spPr>
          <a:xfrm>
            <a:off x="457200" y="685800"/>
            <a:ext cx="8382000" cy="5486400"/>
          </a:xfrm>
        </p:spPr>
        <p:txBody>
          <a:bodyPr/>
          <a:lstStyle/>
          <a:p>
            <a:pPr marL="495300" indent="-495300" eaLnBrk="1" hangingPunct="1">
              <a:buFont typeface="Wingdings" pitchFamily="-84" charset="2"/>
              <a:buNone/>
            </a:pPr>
            <a:r>
              <a:rPr lang="en-US" sz="2800" b="1" dirty="0">
                <a:ea typeface="ＭＳ Ｐゴシック" pitchFamily="-84" charset="-128"/>
                <a:cs typeface="ＭＳ Ｐゴシック" pitchFamily="-84" charset="-128"/>
              </a:rPr>
              <a:t>Boundary conditions</a:t>
            </a:r>
            <a:endParaRPr lang="en-US" sz="2800" b="1" dirty="0" smtClean="0">
              <a:ea typeface="ＭＳ Ｐゴシック" pitchFamily="-84" charset="-128"/>
              <a:cs typeface="ＭＳ Ｐゴシック" pitchFamily="-84" charset="-128"/>
            </a:endParaRPr>
          </a:p>
          <a:p>
            <a:pPr marL="495300" indent="-495300" eaLnBrk="1" hangingPunct="1">
              <a:buClr>
                <a:schemeClr val="tx1"/>
              </a:buClr>
              <a:buSzPct val="90000"/>
              <a:buFont typeface="Wingdings" pitchFamily="-84" charset="2"/>
              <a:buAutoNum type="arabicParenR"/>
            </a:pPr>
            <a:r>
              <a:rPr lang="en-US" sz="2400" dirty="0" smtClean="0">
                <a:ea typeface="ＭＳ Ｐゴシック" pitchFamily="-84" charset="-128"/>
                <a:cs typeface="ＭＳ Ｐゴシック" pitchFamily="-84" charset="-128"/>
              </a:rPr>
              <a:t>To </a:t>
            </a:r>
            <a:r>
              <a:rPr lang="en-US" sz="2400" dirty="0">
                <a:ea typeface="ＭＳ Ｐゴシック" pitchFamily="-84" charset="-128"/>
                <a:cs typeface="ＭＳ Ｐゴシック" pitchFamily="-84" charset="-128"/>
              </a:rPr>
              <a:t>avoid infinite probabilities, the wave function must be finite everywhere.</a:t>
            </a:r>
            <a:endParaRPr lang="en-US" sz="2400" dirty="0" smtClean="0">
              <a:ea typeface="ＭＳ Ｐゴシック" pitchFamily="-84" charset="-128"/>
              <a:cs typeface="ＭＳ Ｐゴシック" pitchFamily="-84" charset="-128"/>
            </a:endParaRPr>
          </a:p>
          <a:p>
            <a:pPr marL="495300" indent="-495300" eaLnBrk="1" hangingPunct="1">
              <a:buClr>
                <a:schemeClr val="tx1"/>
              </a:buClr>
              <a:buSzPct val="90000"/>
              <a:buFont typeface="Wingdings" pitchFamily="-84" charset="2"/>
              <a:buAutoNum type="arabicParenR"/>
            </a:pPr>
            <a:r>
              <a:rPr lang="en-US" sz="2400" dirty="0" smtClean="0">
                <a:ea typeface="ＭＳ Ｐゴシック" pitchFamily="-84" charset="-128"/>
                <a:cs typeface="ＭＳ Ｐゴシック" pitchFamily="-84" charset="-128"/>
              </a:rPr>
              <a:t>To </a:t>
            </a:r>
            <a:r>
              <a:rPr lang="en-US" sz="2400" dirty="0">
                <a:ea typeface="ＭＳ Ｐゴシック" pitchFamily="-84" charset="-128"/>
                <a:cs typeface="ＭＳ Ｐゴシック" pitchFamily="-84" charset="-128"/>
              </a:rPr>
              <a:t>avoid multiple values of the probability, the wave function must be single valued.</a:t>
            </a:r>
          </a:p>
          <a:p>
            <a:pPr marL="495300" indent="-495300" eaLnBrk="1" hangingPunct="1">
              <a:buClr>
                <a:schemeClr val="tx1"/>
              </a:buClr>
              <a:buSzPct val="90000"/>
              <a:buFont typeface="Wingdings" pitchFamily="-84" charset="2"/>
              <a:buAutoNum type="arabicParenR"/>
            </a:pPr>
            <a:r>
              <a:rPr lang="en-US" sz="2400" dirty="0">
                <a:ea typeface="ＭＳ Ｐゴシック" pitchFamily="-84" charset="-128"/>
                <a:cs typeface="ＭＳ Ｐゴシック" pitchFamily="-84" charset="-128"/>
              </a:rPr>
              <a:t>For finite potentials, the wave function and its derivative must be continuous. This is required because the second-order derivative term in the wave equation must be single valued. (There are exceptions to this rule when </a:t>
            </a:r>
            <a:r>
              <a:rPr lang="en-US" sz="2400" i="1" dirty="0">
                <a:ea typeface="ＭＳ Ｐゴシック" pitchFamily="-84" charset="-128"/>
                <a:cs typeface="ＭＳ Ｐゴシック" pitchFamily="-84" charset="-128"/>
              </a:rPr>
              <a:t>V</a:t>
            </a:r>
            <a:r>
              <a:rPr lang="en-US" sz="2400" dirty="0">
                <a:ea typeface="ＭＳ Ｐゴシック" pitchFamily="-84" charset="-128"/>
                <a:cs typeface="ＭＳ Ｐゴシック" pitchFamily="-84" charset="-128"/>
              </a:rPr>
              <a:t> is infinite.)</a:t>
            </a:r>
          </a:p>
          <a:p>
            <a:pPr marL="495300" indent="-495300" eaLnBrk="1" hangingPunct="1">
              <a:buClr>
                <a:schemeClr val="tx1"/>
              </a:buClr>
              <a:buSzPct val="90000"/>
              <a:buFont typeface="Wingdings" pitchFamily="-84" charset="2"/>
              <a:buAutoNum type="arabicParenR"/>
            </a:pPr>
            <a:r>
              <a:rPr lang="en-US" sz="2400" dirty="0">
                <a:ea typeface="ＭＳ Ｐゴシック" pitchFamily="-84" charset="-128"/>
                <a:cs typeface="ＭＳ Ｐゴシック" pitchFamily="-84" charset="-128"/>
              </a:rPr>
              <a:t>In order to normalize the wave functions, they must approach zero as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approaches infinity</a:t>
            </a:r>
            <a:r>
              <a:rPr lang="en-US" sz="2400" dirty="0" smtClean="0">
                <a:ea typeface="ＭＳ Ｐゴシック" pitchFamily="-84" charset="-128"/>
                <a:cs typeface="ＭＳ Ｐゴシック" pitchFamily="-84" charset="-128"/>
              </a:rPr>
              <a:t>.</a:t>
            </a:r>
          </a:p>
          <a:p>
            <a:pPr marL="495300" indent="-495300" eaLnBrk="1" hangingPunct="1">
              <a:buFont typeface="Wingdings" pitchFamily="-84" charset="2"/>
              <a:buNone/>
            </a:pPr>
            <a:r>
              <a:rPr lang="en-US" sz="2400" b="1" dirty="0">
                <a:ea typeface="ＭＳ Ｐゴシック" pitchFamily="-84" charset="-128"/>
                <a:cs typeface="ＭＳ Ｐゴシック" pitchFamily="-84" charset="-128"/>
              </a:rPr>
              <a:t>Solutions that do not satisfy these properties do not generally correspond to physically realizable circumstances</a:t>
            </a:r>
            <a:r>
              <a:rPr lang="en-US" sz="2400" dirty="0">
                <a:ea typeface="ＭＳ Ｐゴシック" pitchFamily="-84" charset="-128"/>
                <a:cs typeface="ＭＳ Ｐゴシック" pitchFamily="-84" charset="-128"/>
              </a:rPr>
              <a:t>.</a:t>
            </a:r>
          </a:p>
        </p:txBody>
      </p:sp>
      <p:sp>
        <p:nvSpPr>
          <p:cNvPr id="4" name="Date Placeholder 3"/>
          <p:cNvSpPr>
            <a:spLocks noGrp="1"/>
          </p:cNvSpPr>
          <p:nvPr>
            <p:ph type="dt" sz="half" idx="10"/>
          </p:nvPr>
        </p:nvSpPr>
        <p:spPr/>
        <p:txBody>
          <a:bodyPr/>
          <a:lstStyle/>
          <a:p>
            <a:pPr>
              <a:defRPr/>
            </a:pPr>
            <a:r>
              <a:rPr lang="en-US" smtClean="0"/>
              <a:t>Wednesday, Oct. 17, 2012</a:t>
            </a:r>
            <a:endParaRPr lang="en-US"/>
          </a:p>
        </p:txBody>
      </p:sp>
      <p:sp>
        <p:nvSpPr>
          <p:cNvPr id="5" name="Slide Number Placeholder 4"/>
          <p:cNvSpPr>
            <a:spLocks noGrp="1"/>
          </p:cNvSpPr>
          <p:nvPr>
            <p:ph type="sldNum" sz="quarter" idx="12"/>
          </p:nvPr>
        </p:nvSpPr>
        <p:spPr/>
        <p:txBody>
          <a:bodyPr/>
          <a:lstStyle/>
          <a:p>
            <a:pPr>
              <a:defRPr/>
            </a:pPr>
            <a:fld id="{6E4BFBEB-12DC-8949-B61D-A8F2554F50A6}"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wipe(left)">
                                      <p:cBhvr>
                                        <p:cTn id="7" dur="500"/>
                                        <p:tgtEl>
                                          <p:spTgt spid="215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1506">
                                            <p:txEl>
                                              <p:pRg st="1" end="1"/>
                                            </p:txEl>
                                          </p:spTgt>
                                        </p:tgtEl>
                                        <p:attrNameLst>
                                          <p:attrName>style.visibility</p:attrName>
                                        </p:attrNameLst>
                                      </p:cBhvr>
                                      <p:to>
                                        <p:strVal val="visible"/>
                                      </p:to>
                                    </p:set>
                                    <p:animEffect transition="in" filter="wipe(left)">
                                      <p:cBhvr>
                                        <p:cTn id="12" dur="500"/>
                                        <p:tgtEl>
                                          <p:spTgt spid="2150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1506">
                                            <p:txEl>
                                              <p:pRg st="2" end="2"/>
                                            </p:txEl>
                                          </p:spTgt>
                                        </p:tgtEl>
                                        <p:attrNameLst>
                                          <p:attrName>style.visibility</p:attrName>
                                        </p:attrNameLst>
                                      </p:cBhvr>
                                      <p:to>
                                        <p:strVal val="visible"/>
                                      </p:to>
                                    </p:set>
                                    <p:animEffect transition="in" filter="wipe(left)">
                                      <p:cBhvr>
                                        <p:cTn id="17" dur="500"/>
                                        <p:tgtEl>
                                          <p:spTgt spid="2150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1506">
                                            <p:txEl>
                                              <p:pRg st="3" end="3"/>
                                            </p:txEl>
                                          </p:spTgt>
                                        </p:tgtEl>
                                        <p:attrNameLst>
                                          <p:attrName>style.visibility</p:attrName>
                                        </p:attrNameLst>
                                      </p:cBhvr>
                                      <p:to>
                                        <p:strVal val="visible"/>
                                      </p:to>
                                    </p:set>
                                    <p:animEffect transition="in" filter="wipe(left)">
                                      <p:cBhvr>
                                        <p:cTn id="22" dur="500"/>
                                        <p:tgtEl>
                                          <p:spTgt spid="2150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1506">
                                            <p:txEl>
                                              <p:pRg st="4" end="4"/>
                                            </p:txEl>
                                          </p:spTgt>
                                        </p:tgtEl>
                                        <p:attrNameLst>
                                          <p:attrName>style.visibility</p:attrName>
                                        </p:attrNameLst>
                                      </p:cBhvr>
                                      <p:to>
                                        <p:strVal val="visible"/>
                                      </p:to>
                                    </p:set>
                                    <p:animEffect transition="in" filter="wipe(left)">
                                      <p:cBhvr>
                                        <p:cTn id="27" dur="500"/>
                                        <p:tgtEl>
                                          <p:spTgt spid="2150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1506">
                                            <p:txEl>
                                              <p:pRg st="5" end="5"/>
                                            </p:txEl>
                                          </p:spTgt>
                                        </p:tgtEl>
                                        <p:attrNameLst>
                                          <p:attrName>style.visibility</p:attrName>
                                        </p:attrNameLst>
                                      </p:cBhvr>
                                      <p:to>
                                        <p:strVal val="visible"/>
                                      </p:to>
                                    </p:set>
                                    <p:animEffect transition="in" filter="wipe(left)">
                                      <p:cBhvr>
                                        <p:cTn id="32" dur="500"/>
                                        <p:tgtEl>
                                          <p:spTgt spid="2150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457200" y="76200"/>
            <a:ext cx="8229600" cy="712787"/>
          </a:xfrm>
        </p:spPr>
        <p:txBody>
          <a:bodyPr/>
          <a:lstStyle/>
          <a:p>
            <a:pPr eaLnBrk="1" hangingPunct="1"/>
            <a:r>
              <a:rPr lang="en-US" sz="3400" dirty="0">
                <a:ea typeface="ＭＳ Ｐゴシック" pitchFamily="-84" charset="-128"/>
                <a:cs typeface="ＭＳ Ｐゴシック" pitchFamily="-84" charset="-128"/>
              </a:rPr>
              <a:t>Time-Independent Schrödinger Wave Equation</a:t>
            </a:r>
          </a:p>
        </p:txBody>
      </p:sp>
      <p:sp>
        <p:nvSpPr>
          <p:cNvPr id="22530" name="Rectangle 3"/>
          <p:cNvSpPr>
            <a:spLocks noGrp="1" noChangeArrowheads="1"/>
          </p:cNvSpPr>
          <p:nvPr>
            <p:ph type="body" sz="half" idx="1"/>
          </p:nvPr>
        </p:nvSpPr>
        <p:spPr>
          <a:xfrm>
            <a:off x="303213" y="762000"/>
            <a:ext cx="8688387" cy="4800600"/>
          </a:xfrm>
        </p:spPr>
        <p:txBody>
          <a:bodyPr/>
          <a:lstStyle/>
          <a:p>
            <a:pPr eaLnBrk="1" hangingPunct="1">
              <a:lnSpc>
                <a:spcPct val="90000"/>
              </a:lnSpc>
            </a:pPr>
            <a:r>
              <a:rPr lang="en-US" sz="2800" dirty="0">
                <a:ea typeface="ＭＳ Ｐゴシック" pitchFamily="-84" charset="-128"/>
                <a:cs typeface="ＭＳ Ｐゴシック" pitchFamily="-84" charset="-128"/>
              </a:rPr>
              <a:t>The potential in many cases will not depend explicitly on time.</a:t>
            </a:r>
          </a:p>
          <a:p>
            <a:pPr eaLnBrk="1" hangingPunct="1">
              <a:lnSpc>
                <a:spcPct val="90000"/>
              </a:lnSpc>
            </a:pPr>
            <a:r>
              <a:rPr lang="en-US" sz="2800" dirty="0">
                <a:ea typeface="ＭＳ Ｐゴシック" pitchFamily="-84" charset="-128"/>
                <a:cs typeface="ＭＳ Ｐゴシック" pitchFamily="-84" charset="-128"/>
              </a:rPr>
              <a:t>The dependence on time and position can then be separated in the Schrödinger wave equation. </a:t>
            </a:r>
            <a:r>
              <a:rPr lang="en-US" sz="2800" dirty="0" smtClean="0">
                <a:ea typeface="ＭＳ Ｐゴシック" pitchFamily="-84" charset="-128"/>
                <a:cs typeface="ＭＳ Ｐゴシック" pitchFamily="-84" charset="-128"/>
              </a:rPr>
              <a:t>Let,</a:t>
            </a:r>
          </a:p>
          <a:p>
            <a:pPr eaLnBrk="1" hangingPunct="1">
              <a:lnSpc>
                <a:spcPct val="90000"/>
              </a:lnSpc>
              <a:buNone/>
            </a:pPr>
            <a:endParaRPr lang="en-US" sz="2800" dirty="0" smtClean="0">
              <a:ea typeface="ＭＳ Ｐゴシック" pitchFamily="-84" charset="-128"/>
              <a:cs typeface="ＭＳ Ｐゴシック" pitchFamily="-84" charset="-128"/>
            </a:endParaRPr>
          </a:p>
          <a:p>
            <a:pPr eaLnBrk="1" hangingPunct="1">
              <a:lnSpc>
                <a:spcPct val="90000"/>
              </a:lnSpc>
              <a:buFont typeface="Wingdings" pitchFamily="-84" charset="2"/>
              <a:buNone/>
            </a:pPr>
            <a:r>
              <a:rPr lang="en-US" sz="2800" dirty="0">
                <a:ea typeface="ＭＳ Ｐゴシック" pitchFamily="-84" charset="-128"/>
                <a:cs typeface="ＭＳ Ｐゴシック" pitchFamily="-84" charset="-128"/>
              </a:rPr>
              <a:t>	which yields:</a:t>
            </a:r>
            <a:endParaRPr lang="en-US" sz="2800" dirty="0" smtClean="0">
              <a:ea typeface="ＭＳ Ｐゴシック" pitchFamily="-84" charset="-128"/>
              <a:cs typeface="ＭＳ Ｐゴシック" pitchFamily="-84" charset="-128"/>
            </a:endParaRPr>
          </a:p>
          <a:p>
            <a:pPr eaLnBrk="1" hangingPunct="1">
              <a:lnSpc>
                <a:spcPct val="90000"/>
              </a:lnSpc>
              <a:buNone/>
            </a:pPr>
            <a:endParaRPr lang="en-US" sz="2800" dirty="0" smtClean="0">
              <a:ea typeface="ＭＳ Ｐゴシック" pitchFamily="-84" charset="-128"/>
              <a:cs typeface="ＭＳ Ｐゴシック" pitchFamily="-84" charset="-128"/>
            </a:endParaRPr>
          </a:p>
          <a:p>
            <a:pPr eaLnBrk="1" hangingPunct="1">
              <a:lnSpc>
                <a:spcPct val="90000"/>
              </a:lnSpc>
              <a:buFont typeface="Wingdings" pitchFamily="-84" charset="2"/>
              <a:buNone/>
            </a:pPr>
            <a:r>
              <a:rPr lang="en-US" sz="2800" dirty="0">
                <a:ea typeface="ＭＳ Ｐゴシック" pitchFamily="-84" charset="-128"/>
                <a:cs typeface="ＭＳ Ｐゴシック" pitchFamily="-84" charset="-128"/>
              </a:rPr>
              <a:t>	Now divide by the wave function</a:t>
            </a:r>
            <a:r>
              <a:rPr lang="en-US" sz="2800" dirty="0" smtClean="0">
                <a:ea typeface="ＭＳ Ｐゴシック" pitchFamily="-84" charset="-128"/>
                <a:cs typeface="ＭＳ Ｐゴシック" pitchFamily="-84" charset="-128"/>
              </a:rPr>
              <a:t>:</a:t>
            </a:r>
          </a:p>
          <a:p>
            <a:pPr eaLnBrk="1" hangingPunct="1">
              <a:lnSpc>
                <a:spcPct val="90000"/>
              </a:lnSpc>
            </a:pPr>
            <a:r>
              <a:rPr lang="en-US" sz="2800" dirty="0">
                <a:solidFill>
                  <a:srgbClr val="3333CC"/>
                </a:solidFill>
                <a:ea typeface="ＭＳ Ｐゴシック" pitchFamily="-84" charset="-128"/>
                <a:cs typeface="ＭＳ Ｐゴシック" pitchFamily="-84" charset="-128"/>
              </a:rPr>
              <a:t>The left side of this last equation </a:t>
            </a:r>
            <a:r>
              <a:rPr lang="en-US" sz="2800" dirty="0">
                <a:ea typeface="ＭＳ Ｐゴシック" pitchFamily="-84" charset="-128"/>
                <a:cs typeface="ＭＳ Ｐゴシック" pitchFamily="-84" charset="-128"/>
              </a:rPr>
              <a:t>depends only on time, and </a:t>
            </a:r>
            <a:r>
              <a:rPr lang="en-US" sz="2800" i="1" dirty="0">
                <a:ea typeface="ＭＳ Ｐゴシック" pitchFamily="-84" charset="-128"/>
                <a:cs typeface="ＭＳ Ｐゴシック" pitchFamily="-84" charset="-128"/>
              </a:rPr>
              <a:t>the right side</a:t>
            </a:r>
            <a:r>
              <a:rPr lang="en-US" sz="2800" dirty="0">
                <a:ea typeface="ＭＳ Ｐゴシック" pitchFamily="-84" charset="-128"/>
                <a:cs typeface="ＭＳ Ｐゴシック" pitchFamily="-84" charset="-128"/>
              </a:rPr>
              <a:t> depends only on spatial coordinates. Hence each side must be equal to a constant. The time dependent side is</a:t>
            </a: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p:txBody>
      </p:sp>
      <p:sp>
        <p:nvSpPr>
          <p:cNvPr id="8" name="Date Placeholder 7"/>
          <p:cNvSpPr>
            <a:spLocks noGrp="1"/>
          </p:cNvSpPr>
          <p:nvPr>
            <p:ph type="dt" sz="half" idx="10"/>
          </p:nvPr>
        </p:nvSpPr>
        <p:spPr/>
        <p:txBody>
          <a:bodyPr/>
          <a:lstStyle/>
          <a:p>
            <a:pPr>
              <a:defRPr/>
            </a:pPr>
            <a:r>
              <a:rPr lang="en-US" smtClean="0"/>
              <a:t>Wednesday, Oct. 17, 2012</a:t>
            </a:r>
            <a:endParaRPr lang="en-US"/>
          </a:p>
        </p:txBody>
      </p:sp>
      <p:sp>
        <p:nvSpPr>
          <p:cNvPr id="9" name="Slide Number Placeholder 8"/>
          <p:cNvSpPr>
            <a:spLocks noGrp="1"/>
          </p:cNvSpPr>
          <p:nvPr>
            <p:ph type="sldNum" sz="quarter" idx="12"/>
          </p:nvPr>
        </p:nvSpPr>
        <p:spPr/>
        <p:txBody>
          <a:bodyPr/>
          <a:lstStyle/>
          <a:p>
            <a:pPr>
              <a:defRPr/>
            </a:pPr>
            <a:fld id="{6E4BFBEB-12DC-8949-B61D-A8F2554F50A6}" type="slidenum">
              <a:rPr lang="en-US" smtClean="0"/>
              <a:pPr>
                <a:defRPr/>
              </a:pPr>
              <a:t>7</a:t>
            </a:fld>
            <a:endParaRPr lang="en-US"/>
          </a:p>
        </p:txBody>
      </p:sp>
      <p:sp>
        <p:nvSpPr>
          <p:cNvPr id="10" name="Footer Placeholder 9"/>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25602" name="Object 2"/>
          <p:cNvGraphicFramePr>
            <a:graphicFrameLocks noChangeAspect="1"/>
          </p:cNvGraphicFramePr>
          <p:nvPr/>
        </p:nvGraphicFramePr>
        <p:xfrm>
          <a:off x="5791200" y="1676400"/>
          <a:ext cx="2757488" cy="506412"/>
        </p:xfrm>
        <a:graphic>
          <a:graphicData uri="http://schemas.openxmlformats.org/presentationml/2006/ole">
            <p:oleObj spid="_x0000_s25602" name="Equation" r:id="rId3" imgW="1244600" imgH="228600" progId="Equation.DSMT4">
              <p:embed/>
            </p:oleObj>
          </a:graphicData>
        </a:graphic>
      </p:graphicFrame>
      <p:graphicFrame>
        <p:nvGraphicFramePr>
          <p:cNvPr id="25603" name="Object 3"/>
          <p:cNvGraphicFramePr>
            <a:graphicFrameLocks noChangeAspect="1"/>
          </p:cNvGraphicFramePr>
          <p:nvPr/>
        </p:nvGraphicFramePr>
        <p:xfrm>
          <a:off x="2514600" y="2400520"/>
          <a:ext cx="6477000" cy="876080"/>
        </p:xfrm>
        <a:graphic>
          <a:graphicData uri="http://schemas.openxmlformats.org/presentationml/2006/ole">
            <p:oleObj spid="_x0000_s25603" name="Equation" r:id="rId4" imgW="3098800" imgH="419100" progId="Equation.DSMT4">
              <p:embed/>
            </p:oleObj>
          </a:graphicData>
        </a:graphic>
      </p:graphicFrame>
      <p:graphicFrame>
        <p:nvGraphicFramePr>
          <p:cNvPr id="25604" name="Object 4"/>
          <p:cNvGraphicFramePr>
            <a:graphicFrameLocks noChangeAspect="1"/>
          </p:cNvGraphicFramePr>
          <p:nvPr/>
        </p:nvGraphicFramePr>
        <p:xfrm>
          <a:off x="5168900" y="3429000"/>
          <a:ext cx="3605213" cy="630238"/>
        </p:xfrm>
        <a:graphic>
          <a:graphicData uri="http://schemas.openxmlformats.org/presentationml/2006/ole">
            <p:oleObj spid="_x0000_s25604" name="Equation" r:id="rId5" imgW="2616200" imgH="457200" progId="Equation.DSMT4">
              <p:embed/>
            </p:oleObj>
          </a:graphicData>
        </a:graphic>
      </p:graphicFrame>
      <p:graphicFrame>
        <p:nvGraphicFramePr>
          <p:cNvPr id="25605" name="Object 5"/>
          <p:cNvGraphicFramePr>
            <a:graphicFrameLocks noChangeAspect="1"/>
          </p:cNvGraphicFramePr>
          <p:nvPr/>
        </p:nvGraphicFramePr>
        <p:xfrm>
          <a:off x="3581400" y="5181600"/>
          <a:ext cx="1600200" cy="896112"/>
        </p:xfrm>
        <a:graphic>
          <a:graphicData uri="http://schemas.openxmlformats.org/presentationml/2006/ole">
            <p:oleObj spid="_x0000_s25605" name="Equation" r:id="rId6" imgW="749300" imgH="4191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530">
                                            <p:txEl>
                                              <p:pRg st="1" end="1"/>
                                            </p:txEl>
                                          </p:spTgt>
                                        </p:tgtEl>
                                        <p:attrNameLst>
                                          <p:attrName>style.visibility</p:attrName>
                                        </p:attrNameLst>
                                      </p:cBhvr>
                                      <p:to>
                                        <p:strVal val="visible"/>
                                      </p:to>
                                    </p:set>
                                    <p:animEffect transition="in" filter="wipe(left)">
                                      <p:cBhvr>
                                        <p:cTn id="12" dur="500"/>
                                        <p:tgtEl>
                                          <p:spTgt spid="225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5602"/>
                                        </p:tgtEl>
                                        <p:attrNameLst>
                                          <p:attrName>style.visibility</p:attrName>
                                        </p:attrNameLst>
                                      </p:cBhvr>
                                      <p:to>
                                        <p:strVal val="visible"/>
                                      </p:to>
                                    </p:set>
                                    <p:animEffect transition="in" filter="wipe(left)">
                                      <p:cBhvr>
                                        <p:cTn id="17" dur="500"/>
                                        <p:tgtEl>
                                          <p:spTgt spid="2560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530">
                                            <p:txEl>
                                              <p:pRg st="3" end="3"/>
                                            </p:txEl>
                                          </p:spTgt>
                                        </p:tgtEl>
                                        <p:attrNameLst>
                                          <p:attrName>style.visibility</p:attrName>
                                        </p:attrNameLst>
                                      </p:cBhvr>
                                      <p:to>
                                        <p:strVal val="visible"/>
                                      </p:to>
                                    </p:set>
                                    <p:animEffect transition="in" filter="wipe(left)">
                                      <p:cBhvr>
                                        <p:cTn id="22" dur="500"/>
                                        <p:tgtEl>
                                          <p:spTgt spid="2253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5603"/>
                                        </p:tgtEl>
                                        <p:attrNameLst>
                                          <p:attrName>style.visibility</p:attrName>
                                        </p:attrNameLst>
                                      </p:cBhvr>
                                      <p:to>
                                        <p:strVal val="visible"/>
                                      </p:to>
                                    </p:set>
                                    <p:animEffect transition="in" filter="wipe(left)">
                                      <p:cBhvr>
                                        <p:cTn id="27" dur="500"/>
                                        <p:tgtEl>
                                          <p:spTgt spid="2560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530">
                                            <p:txEl>
                                              <p:pRg st="5" end="5"/>
                                            </p:txEl>
                                          </p:spTgt>
                                        </p:tgtEl>
                                        <p:attrNameLst>
                                          <p:attrName>style.visibility</p:attrName>
                                        </p:attrNameLst>
                                      </p:cBhvr>
                                      <p:to>
                                        <p:strVal val="visible"/>
                                      </p:to>
                                    </p:set>
                                    <p:animEffect transition="in" filter="wipe(left)">
                                      <p:cBhvr>
                                        <p:cTn id="32" dur="500"/>
                                        <p:tgtEl>
                                          <p:spTgt spid="2253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5604"/>
                                        </p:tgtEl>
                                        <p:attrNameLst>
                                          <p:attrName>style.visibility</p:attrName>
                                        </p:attrNameLst>
                                      </p:cBhvr>
                                      <p:to>
                                        <p:strVal val="visible"/>
                                      </p:to>
                                    </p:set>
                                    <p:animEffect transition="in" filter="wipe(left)">
                                      <p:cBhvr>
                                        <p:cTn id="37" dur="500"/>
                                        <p:tgtEl>
                                          <p:spTgt spid="2560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2530">
                                            <p:txEl>
                                              <p:pRg st="6" end="6"/>
                                            </p:txEl>
                                          </p:spTgt>
                                        </p:tgtEl>
                                        <p:attrNameLst>
                                          <p:attrName>style.visibility</p:attrName>
                                        </p:attrNameLst>
                                      </p:cBhvr>
                                      <p:to>
                                        <p:strVal val="visible"/>
                                      </p:to>
                                    </p:set>
                                    <p:animEffect transition="in" filter="wipe(left)">
                                      <p:cBhvr>
                                        <p:cTn id="42" dur="500"/>
                                        <p:tgtEl>
                                          <p:spTgt spid="22530">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5605"/>
                                        </p:tgtEl>
                                        <p:attrNameLst>
                                          <p:attrName>style.visibility</p:attrName>
                                        </p:attrNameLst>
                                      </p:cBhvr>
                                      <p:to>
                                        <p:strVal val="visible"/>
                                      </p:to>
                                    </p:set>
                                    <p:animEffect transition="in" filter="wipe(left)">
                                      <p:cBhvr>
                                        <p:cTn id="47" dur="5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Text Placeholder 2"/>
          <p:cNvSpPr>
            <a:spLocks noGrp="1"/>
          </p:cNvSpPr>
          <p:nvPr>
            <p:ph type="body" sz="half" idx="1"/>
          </p:nvPr>
        </p:nvSpPr>
        <p:spPr>
          <a:xfrm>
            <a:off x="457200" y="838200"/>
            <a:ext cx="8305800" cy="5064125"/>
          </a:xfrm>
        </p:spPr>
        <p:txBody>
          <a:bodyPr/>
          <a:lstStyle/>
          <a:p>
            <a:pPr eaLnBrk="1" hangingPunct="1">
              <a:buClr>
                <a:srgbClr val="3333CC"/>
              </a:buClr>
              <a:buSzPct val="65000"/>
              <a:buFont typeface="Wingdings" pitchFamily="-84" charset="2"/>
              <a:buChar char="n"/>
            </a:pPr>
            <a:r>
              <a:rPr lang="en-US" sz="2400" dirty="0" smtClean="0"/>
              <a:t>We integrate both sides and find:</a:t>
            </a:r>
          </a:p>
          <a:p>
            <a:pPr eaLnBrk="1" hangingPunct="1">
              <a:buClr>
                <a:srgbClr val="3333CC"/>
              </a:buClr>
              <a:buSzPct val="65000"/>
              <a:buFont typeface="Wingdings" pitchFamily="-84" charset="2"/>
              <a:buChar char="n"/>
            </a:pPr>
            <a:endParaRPr lang="en-US" sz="2400" dirty="0" smtClean="0"/>
          </a:p>
          <a:p>
            <a:pPr eaLnBrk="1" hangingPunct="1">
              <a:buClr>
                <a:srgbClr val="3333CC"/>
              </a:buClr>
              <a:buSzPct val="65000"/>
              <a:buNone/>
            </a:pPr>
            <a:r>
              <a:rPr lang="en-US" sz="2400" dirty="0" smtClean="0"/>
              <a:t>	where </a:t>
            </a:r>
            <a:r>
              <a:rPr lang="en-US" sz="2400" i="1" dirty="0" smtClean="0"/>
              <a:t>C</a:t>
            </a:r>
            <a:r>
              <a:rPr lang="en-US" sz="2400" dirty="0" smtClean="0"/>
              <a:t> is an integration constant that we may choose to be 0. Therefore</a:t>
            </a:r>
          </a:p>
          <a:p>
            <a:pPr eaLnBrk="1" hangingPunct="1">
              <a:buClr>
                <a:srgbClr val="3333CC"/>
              </a:buClr>
              <a:buSzPct val="65000"/>
              <a:buNone/>
            </a:pPr>
            <a:endParaRPr lang="en-US" sz="2400" dirty="0" smtClean="0"/>
          </a:p>
          <a:p>
            <a:pPr eaLnBrk="1" hangingPunct="1">
              <a:buClr>
                <a:srgbClr val="3333CC"/>
              </a:buClr>
              <a:buSzPct val="65000"/>
              <a:buNone/>
            </a:pPr>
            <a:r>
              <a:rPr lang="en-US" sz="2400" dirty="0" smtClean="0"/>
              <a:t>	This determines </a:t>
            </a:r>
            <a:r>
              <a:rPr lang="en-US" sz="2400" i="1" dirty="0" err="1" smtClean="0"/>
              <a:t>f</a:t>
            </a:r>
            <a:r>
              <a:rPr lang="en-US" sz="2400" i="1" dirty="0" smtClean="0"/>
              <a:t> </a:t>
            </a:r>
            <a:r>
              <a:rPr lang="en-US" sz="2400" dirty="0" smtClean="0"/>
              <a:t>to be by comparing it to the wave function of a free particle</a:t>
            </a:r>
          </a:p>
          <a:p>
            <a:pPr eaLnBrk="1" hangingPunct="1">
              <a:buClr>
                <a:srgbClr val="3333CC"/>
              </a:buClr>
              <a:buSzPct val="65000"/>
              <a:buNone/>
            </a:pPr>
            <a:endParaRPr lang="en-US" sz="2400" dirty="0" smtClean="0"/>
          </a:p>
          <a:p>
            <a:pPr eaLnBrk="1" hangingPunct="1">
              <a:buClr>
                <a:srgbClr val="3333CC"/>
              </a:buClr>
              <a:buSzPct val="65000"/>
              <a:buNone/>
            </a:pPr>
            <a:endParaRPr lang="en-US" sz="2400" dirty="0" smtClean="0"/>
          </a:p>
          <a:p>
            <a:pPr eaLnBrk="1" hangingPunct="1">
              <a:buClr>
                <a:srgbClr val="3333CC"/>
              </a:buClr>
              <a:buSzPct val="65000"/>
              <a:buFont typeface="Wingdings" pitchFamily="-84" charset="2"/>
              <a:buChar char="n"/>
            </a:pPr>
            <a:r>
              <a:rPr lang="en-US" sz="2400" dirty="0" smtClean="0"/>
              <a:t>This is known as the </a:t>
            </a:r>
            <a:r>
              <a:rPr lang="en-US" sz="2400" b="1" dirty="0" smtClean="0"/>
              <a:t>time-independent Schrödinger wave equation</a:t>
            </a:r>
            <a:r>
              <a:rPr lang="en-US" sz="2400" dirty="0" smtClean="0"/>
              <a:t>, and it is a fundamental equation in quantum mechanics.</a:t>
            </a:r>
          </a:p>
          <a:p>
            <a:endParaRPr lang="en-US" sz="2400" dirty="0"/>
          </a:p>
        </p:txBody>
      </p:sp>
      <p:sp>
        <p:nvSpPr>
          <p:cNvPr id="23554" name="Rectangle 9"/>
          <p:cNvSpPr>
            <a:spLocks noGrp="1" noChangeArrowheads="1"/>
          </p:cNvSpPr>
          <p:nvPr>
            <p:ph type="title"/>
          </p:nvPr>
        </p:nvSpPr>
        <p:spPr>
          <a:xfrm>
            <a:off x="304800" y="-76200"/>
            <a:ext cx="8686800" cy="990600"/>
          </a:xfrm>
        </p:spPr>
        <p:txBody>
          <a:bodyPr/>
          <a:lstStyle/>
          <a:p>
            <a:pPr algn="ctr" eaLnBrk="1" hangingPunct="1"/>
            <a:r>
              <a:rPr lang="en-US" sz="3400" dirty="0">
                <a:ea typeface="ＭＳ Ｐゴシック" pitchFamily="-84" charset="-128"/>
                <a:cs typeface="ＭＳ Ｐゴシック" pitchFamily="-84" charset="-128"/>
              </a:rPr>
              <a:t>Time-Independent Schrödinger Wave </a:t>
            </a:r>
            <a:r>
              <a:rPr lang="en-US" sz="3400" dirty="0" err="1" smtClean="0">
                <a:ea typeface="ＭＳ Ｐゴシック" pitchFamily="-84" charset="-128"/>
                <a:cs typeface="ＭＳ Ｐゴシック" pitchFamily="-84" charset="-128"/>
              </a:rPr>
              <a:t>Equation</a:t>
            </a:r>
            <a:r>
              <a:rPr lang="en-US" sz="3400" dirty="0" err="1" smtClean="0">
                <a:solidFill>
                  <a:srgbClr val="FF0000"/>
                </a:solidFill>
                <a:ea typeface="ＭＳ Ｐゴシック" pitchFamily="-84" charset="-128"/>
                <a:cs typeface="ＭＳ Ｐゴシック" pitchFamily="-84" charset="-128"/>
              </a:rPr>
              <a:t>(</a:t>
            </a:r>
            <a:r>
              <a:rPr lang="en-US" sz="3400" dirty="0" err="1">
                <a:solidFill>
                  <a:srgbClr val="FF0000"/>
                </a:solidFill>
                <a:ea typeface="ＭＳ Ｐゴシック" pitchFamily="-84" charset="-128"/>
                <a:cs typeface="ＭＳ Ｐゴシック" pitchFamily="-84" charset="-128"/>
              </a:rPr>
              <a:t>con</a:t>
            </a:r>
            <a:r>
              <a:rPr lang="ja-JP" altLang="en-US" sz="3400" dirty="0">
                <a:solidFill>
                  <a:srgbClr val="FF0000"/>
                </a:solidFill>
                <a:ea typeface="ＭＳ Ｐゴシック" pitchFamily="-84" charset="-128"/>
                <a:cs typeface="ＭＳ Ｐゴシック" pitchFamily="-84" charset="-128"/>
              </a:rPr>
              <a:t>’</a:t>
            </a:r>
            <a:r>
              <a:rPr lang="en-US" altLang="ja-JP" sz="3400" dirty="0" err="1">
                <a:solidFill>
                  <a:srgbClr val="FF0000"/>
                </a:solidFill>
                <a:ea typeface="ＭＳ Ｐゴシック" pitchFamily="-84" charset="-128"/>
                <a:cs typeface="ＭＳ Ｐゴシック" pitchFamily="-84" charset="-128"/>
              </a:rPr>
              <a:t>t</a:t>
            </a:r>
            <a:r>
              <a:rPr lang="en-US" altLang="ja-JP" sz="3400" dirty="0">
                <a:solidFill>
                  <a:srgbClr val="FF0000"/>
                </a:solidFill>
                <a:ea typeface="ＭＳ Ｐゴシック" pitchFamily="-84" charset="-128"/>
                <a:cs typeface="ＭＳ Ｐゴシック" pitchFamily="-84" charset="-128"/>
              </a:rPr>
              <a:t>)</a:t>
            </a:r>
            <a:endParaRPr lang="en-US" sz="3400" dirty="0">
              <a:solidFill>
                <a:srgbClr val="FF0000"/>
              </a:solidFill>
              <a:ea typeface="ＭＳ Ｐゴシック" pitchFamily="-84" charset="-128"/>
              <a:cs typeface="ＭＳ Ｐゴシック" pitchFamily="-84" charset="-128"/>
            </a:endParaRPr>
          </a:p>
        </p:txBody>
      </p:sp>
      <p:sp>
        <p:nvSpPr>
          <p:cNvPr id="11" name="Date Placeholder 10"/>
          <p:cNvSpPr>
            <a:spLocks noGrp="1"/>
          </p:cNvSpPr>
          <p:nvPr>
            <p:ph type="dt" sz="half" idx="10"/>
          </p:nvPr>
        </p:nvSpPr>
        <p:spPr/>
        <p:txBody>
          <a:bodyPr/>
          <a:lstStyle/>
          <a:p>
            <a:pPr>
              <a:defRPr/>
            </a:pPr>
            <a:r>
              <a:rPr lang="en-US" smtClean="0"/>
              <a:t>Wednesday, Oct. 17, 2012</a:t>
            </a:r>
            <a:endParaRPr lang="en-US"/>
          </a:p>
        </p:txBody>
      </p:sp>
      <p:sp>
        <p:nvSpPr>
          <p:cNvPr id="12" name="Slide Number Placeholder 11"/>
          <p:cNvSpPr>
            <a:spLocks noGrp="1"/>
          </p:cNvSpPr>
          <p:nvPr>
            <p:ph type="sldNum" sz="quarter" idx="12"/>
          </p:nvPr>
        </p:nvSpPr>
        <p:spPr/>
        <p:txBody>
          <a:bodyPr/>
          <a:lstStyle/>
          <a:p>
            <a:pPr>
              <a:defRPr/>
            </a:pPr>
            <a:fld id="{6E4BFBEB-12DC-8949-B61D-A8F2554F50A6}" type="slidenum">
              <a:rPr lang="en-US" smtClean="0"/>
              <a:pPr>
                <a:defRPr/>
              </a:pPr>
              <a:t>8</a:t>
            </a:fld>
            <a:endParaRPr lang="en-US"/>
          </a:p>
        </p:txBody>
      </p:sp>
      <p:sp>
        <p:nvSpPr>
          <p:cNvPr id="13" name="Footer Placeholder 12"/>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57734" name="Object 6"/>
          <p:cNvGraphicFramePr>
            <a:graphicFrameLocks noChangeAspect="1"/>
          </p:cNvGraphicFramePr>
          <p:nvPr/>
        </p:nvGraphicFramePr>
        <p:xfrm>
          <a:off x="4630737" y="774700"/>
          <a:ext cx="1846263" cy="825500"/>
        </p:xfrm>
        <a:graphic>
          <a:graphicData uri="http://schemas.openxmlformats.org/presentationml/2006/ole">
            <p:oleObj spid="_x0000_s457734" name="Equation" r:id="rId3" imgW="939800" imgH="419100" progId="Equation.DSMT4">
              <p:embed/>
            </p:oleObj>
          </a:graphicData>
        </a:graphic>
      </p:graphicFrame>
      <p:graphicFrame>
        <p:nvGraphicFramePr>
          <p:cNvPr id="457735" name="Object 7"/>
          <p:cNvGraphicFramePr>
            <a:graphicFrameLocks noChangeAspect="1"/>
          </p:cNvGraphicFramePr>
          <p:nvPr/>
        </p:nvGraphicFramePr>
        <p:xfrm>
          <a:off x="3352800" y="2109067"/>
          <a:ext cx="1219200" cy="786533"/>
        </p:xfrm>
        <a:graphic>
          <a:graphicData uri="http://schemas.openxmlformats.org/presentationml/2006/ole">
            <p:oleObj spid="_x0000_s457735" name="Equation" r:id="rId4" imgW="609600" imgH="393700" progId="Equation.DSMT4">
              <p:embed/>
            </p:oleObj>
          </a:graphicData>
        </a:graphic>
      </p:graphicFrame>
      <p:graphicFrame>
        <p:nvGraphicFramePr>
          <p:cNvPr id="457736" name="Object 8"/>
          <p:cNvGraphicFramePr>
            <a:graphicFrameLocks noChangeAspect="1"/>
          </p:cNvGraphicFramePr>
          <p:nvPr/>
        </p:nvGraphicFramePr>
        <p:xfrm>
          <a:off x="2133600" y="3492500"/>
          <a:ext cx="1979612" cy="384175"/>
        </p:xfrm>
        <a:graphic>
          <a:graphicData uri="http://schemas.openxmlformats.org/presentationml/2006/ole">
            <p:oleObj spid="_x0000_s457736" name="Equation" r:id="rId5" imgW="1244600" imgH="241300" progId="Equation.DSMT4">
              <p:embed/>
            </p:oleObj>
          </a:graphicData>
        </a:graphic>
      </p:graphicFrame>
      <p:graphicFrame>
        <p:nvGraphicFramePr>
          <p:cNvPr id="457737" name="Object 9"/>
          <p:cNvGraphicFramePr>
            <a:graphicFrameLocks noChangeAspect="1"/>
          </p:cNvGraphicFramePr>
          <p:nvPr/>
        </p:nvGraphicFramePr>
        <p:xfrm>
          <a:off x="3733800" y="3948093"/>
          <a:ext cx="1905000" cy="776307"/>
        </p:xfrm>
        <a:graphic>
          <a:graphicData uri="http://schemas.openxmlformats.org/presentationml/2006/ole">
            <p:oleObj spid="_x0000_s457737" name="Equation" r:id="rId6" imgW="1092200" imgH="444500" progId="Equation.DSMT4">
              <p:embed/>
            </p:oleObj>
          </a:graphicData>
        </a:graphic>
      </p:graphicFrame>
      <p:graphicFrame>
        <p:nvGraphicFramePr>
          <p:cNvPr id="457738" name="Object 10"/>
          <p:cNvGraphicFramePr>
            <a:graphicFrameLocks noChangeAspect="1"/>
          </p:cNvGraphicFramePr>
          <p:nvPr/>
        </p:nvGraphicFramePr>
        <p:xfrm>
          <a:off x="2338387" y="5372100"/>
          <a:ext cx="4672013" cy="876300"/>
        </p:xfrm>
        <a:graphic>
          <a:graphicData uri="http://schemas.openxmlformats.org/presentationml/2006/ole">
            <p:oleObj spid="_x0000_s457738" name="Equation" r:id="rId7" imgW="2235200" imgH="419100" progId="Equation.DSMT4">
              <p:embed/>
            </p:oleObj>
          </a:graphicData>
        </a:graphic>
      </p:graphicFrame>
      <p:graphicFrame>
        <p:nvGraphicFramePr>
          <p:cNvPr id="457741" name="Object 13"/>
          <p:cNvGraphicFramePr>
            <a:graphicFrameLocks noChangeAspect="1"/>
          </p:cNvGraphicFramePr>
          <p:nvPr/>
        </p:nvGraphicFramePr>
        <p:xfrm>
          <a:off x="6494463" y="971550"/>
          <a:ext cx="2268537" cy="400050"/>
        </p:xfrm>
        <a:graphic>
          <a:graphicData uri="http://schemas.openxmlformats.org/presentationml/2006/ole">
            <p:oleObj spid="_x0000_s457741" name="Equation" r:id="rId8" imgW="1155700" imgH="203200" progId="Equation.DSMT4">
              <p:embed/>
            </p:oleObj>
          </a:graphicData>
        </a:graphic>
      </p:graphicFrame>
      <p:graphicFrame>
        <p:nvGraphicFramePr>
          <p:cNvPr id="457742" name="Object 14"/>
          <p:cNvGraphicFramePr>
            <a:graphicFrameLocks noChangeAspect="1"/>
          </p:cNvGraphicFramePr>
          <p:nvPr/>
        </p:nvGraphicFramePr>
        <p:xfrm>
          <a:off x="4114800" y="3492500"/>
          <a:ext cx="666750" cy="303212"/>
        </p:xfrm>
        <a:graphic>
          <a:graphicData uri="http://schemas.openxmlformats.org/presentationml/2006/ole">
            <p:oleObj spid="_x0000_s457742" name="Equation" r:id="rId9" imgW="419100" imgH="190500" progId="Equation.DSMT4">
              <p:embed/>
            </p:oleObj>
          </a:graphicData>
        </a:graphic>
      </p:graphicFrame>
      <p:graphicFrame>
        <p:nvGraphicFramePr>
          <p:cNvPr id="457743" name="Object 15"/>
          <p:cNvGraphicFramePr>
            <a:graphicFrameLocks noChangeAspect="1"/>
          </p:cNvGraphicFramePr>
          <p:nvPr/>
        </p:nvGraphicFramePr>
        <p:xfrm>
          <a:off x="4800600" y="3551238"/>
          <a:ext cx="1173162" cy="322262"/>
        </p:xfrm>
        <a:graphic>
          <a:graphicData uri="http://schemas.openxmlformats.org/presentationml/2006/ole">
            <p:oleObj spid="_x0000_s457743" name="Equation" r:id="rId10" imgW="736600" imgH="203200" progId="Equation.DSMT4">
              <p:embed/>
            </p:oleObj>
          </a:graphicData>
        </a:graphic>
      </p:graphicFrame>
      <p:graphicFrame>
        <p:nvGraphicFramePr>
          <p:cNvPr id="457744" name="Object 16"/>
          <p:cNvGraphicFramePr>
            <a:graphicFrameLocks noChangeAspect="1"/>
          </p:cNvGraphicFramePr>
          <p:nvPr/>
        </p:nvGraphicFramePr>
        <p:xfrm>
          <a:off x="6103938" y="3513137"/>
          <a:ext cx="1516062" cy="284163"/>
        </p:xfrm>
        <a:graphic>
          <a:graphicData uri="http://schemas.openxmlformats.org/presentationml/2006/ole">
            <p:oleObj spid="_x0000_s457744" name="Equation" r:id="rId11" imgW="952500" imgH="1778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left)">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57734"/>
                                        </p:tgtEl>
                                        <p:attrNameLst>
                                          <p:attrName>style.visibility</p:attrName>
                                        </p:attrNameLst>
                                      </p:cBhvr>
                                      <p:to>
                                        <p:strVal val="visible"/>
                                      </p:to>
                                    </p:set>
                                    <p:animEffect transition="in" filter="wipe(left)">
                                      <p:cBhvr>
                                        <p:cTn id="12" dur="500"/>
                                        <p:tgtEl>
                                          <p:spTgt spid="4577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57741"/>
                                        </p:tgtEl>
                                        <p:attrNameLst>
                                          <p:attrName>style.visibility</p:attrName>
                                        </p:attrNameLst>
                                      </p:cBhvr>
                                      <p:to>
                                        <p:strVal val="visible"/>
                                      </p:to>
                                    </p:set>
                                    <p:animEffect transition="in" filter="wipe(left)">
                                      <p:cBhvr>
                                        <p:cTn id="17" dur="500"/>
                                        <p:tgtEl>
                                          <p:spTgt spid="45774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9">
                                            <p:txEl>
                                              <p:pRg st="2" end="2"/>
                                            </p:txEl>
                                          </p:spTgt>
                                        </p:tgtEl>
                                        <p:attrNameLst>
                                          <p:attrName>style.visibility</p:attrName>
                                        </p:attrNameLst>
                                      </p:cBhvr>
                                      <p:to>
                                        <p:strVal val="visible"/>
                                      </p:to>
                                    </p:set>
                                    <p:animEffect transition="in" filter="wipe(left)">
                                      <p:cBhvr>
                                        <p:cTn id="22" dur="500"/>
                                        <p:tgtEl>
                                          <p:spTgt spid="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57735"/>
                                        </p:tgtEl>
                                        <p:attrNameLst>
                                          <p:attrName>style.visibility</p:attrName>
                                        </p:attrNameLst>
                                      </p:cBhvr>
                                      <p:to>
                                        <p:strVal val="visible"/>
                                      </p:to>
                                    </p:set>
                                    <p:animEffect transition="in" filter="wipe(left)">
                                      <p:cBhvr>
                                        <p:cTn id="27" dur="500"/>
                                        <p:tgtEl>
                                          <p:spTgt spid="45773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9">
                                            <p:txEl>
                                              <p:pRg st="4" end="4"/>
                                            </p:txEl>
                                          </p:spTgt>
                                        </p:tgtEl>
                                        <p:attrNameLst>
                                          <p:attrName>style.visibility</p:attrName>
                                        </p:attrNameLst>
                                      </p:cBhvr>
                                      <p:to>
                                        <p:strVal val="visible"/>
                                      </p:to>
                                    </p:set>
                                    <p:animEffect transition="in" filter="wipe(left)">
                                      <p:cBhvr>
                                        <p:cTn id="32" dur="500"/>
                                        <p:tgtEl>
                                          <p:spTgt spid="19">
                                            <p:txEl>
                                              <p:pRg st="4" end="4"/>
                                            </p:txEl>
                                          </p:spTgt>
                                        </p:tgtEl>
                                      </p:cBhvr>
                                    </p:animEffect>
                                  </p:childTnLst>
                                </p:cTn>
                              </p:par>
                              <p:par>
                                <p:cTn id="33" presetID="22" presetClass="entr" presetSubtype="8" fill="hold" nodeType="withEffect">
                                  <p:stCondLst>
                                    <p:cond delay="0"/>
                                  </p:stCondLst>
                                  <p:childTnLst>
                                    <p:set>
                                      <p:cBhvr>
                                        <p:cTn id="34" dur="1" fill="hold">
                                          <p:stCondLst>
                                            <p:cond delay="0"/>
                                          </p:stCondLst>
                                        </p:cTn>
                                        <p:tgtEl>
                                          <p:spTgt spid="457736"/>
                                        </p:tgtEl>
                                        <p:attrNameLst>
                                          <p:attrName>style.visibility</p:attrName>
                                        </p:attrNameLst>
                                      </p:cBhvr>
                                      <p:to>
                                        <p:strVal val="visible"/>
                                      </p:to>
                                    </p:set>
                                    <p:animEffect transition="in" filter="wipe(left)">
                                      <p:cBhvr>
                                        <p:cTn id="35" dur="500"/>
                                        <p:tgtEl>
                                          <p:spTgt spid="457736"/>
                                        </p:tgtEl>
                                      </p:cBhvr>
                                    </p:animEffect>
                                  </p:childTnLst>
                                </p:cTn>
                              </p:par>
                              <p:par>
                                <p:cTn id="36" presetID="22" presetClass="entr" presetSubtype="8" fill="hold" nodeType="withEffect">
                                  <p:stCondLst>
                                    <p:cond delay="0"/>
                                  </p:stCondLst>
                                  <p:childTnLst>
                                    <p:set>
                                      <p:cBhvr>
                                        <p:cTn id="37" dur="1" fill="hold">
                                          <p:stCondLst>
                                            <p:cond delay="0"/>
                                          </p:stCondLst>
                                        </p:cTn>
                                        <p:tgtEl>
                                          <p:spTgt spid="457742"/>
                                        </p:tgtEl>
                                        <p:attrNameLst>
                                          <p:attrName>style.visibility</p:attrName>
                                        </p:attrNameLst>
                                      </p:cBhvr>
                                      <p:to>
                                        <p:strVal val="visible"/>
                                      </p:to>
                                    </p:set>
                                    <p:animEffect transition="in" filter="wipe(left)">
                                      <p:cBhvr>
                                        <p:cTn id="38" dur="500"/>
                                        <p:tgtEl>
                                          <p:spTgt spid="457742"/>
                                        </p:tgtEl>
                                      </p:cBhvr>
                                    </p:animEffect>
                                  </p:childTnLst>
                                </p:cTn>
                              </p:par>
                              <p:par>
                                <p:cTn id="39" presetID="22" presetClass="entr" presetSubtype="8" fill="hold" nodeType="withEffect">
                                  <p:stCondLst>
                                    <p:cond delay="0"/>
                                  </p:stCondLst>
                                  <p:childTnLst>
                                    <p:set>
                                      <p:cBhvr>
                                        <p:cTn id="40" dur="1" fill="hold">
                                          <p:stCondLst>
                                            <p:cond delay="0"/>
                                          </p:stCondLst>
                                        </p:cTn>
                                        <p:tgtEl>
                                          <p:spTgt spid="457743"/>
                                        </p:tgtEl>
                                        <p:attrNameLst>
                                          <p:attrName>style.visibility</p:attrName>
                                        </p:attrNameLst>
                                      </p:cBhvr>
                                      <p:to>
                                        <p:strVal val="visible"/>
                                      </p:to>
                                    </p:set>
                                    <p:animEffect transition="in" filter="wipe(left)">
                                      <p:cBhvr>
                                        <p:cTn id="41" dur="500"/>
                                        <p:tgtEl>
                                          <p:spTgt spid="457743"/>
                                        </p:tgtEl>
                                      </p:cBhvr>
                                    </p:animEffect>
                                  </p:childTnLst>
                                </p:cTn>
                              </p:par>
                              <p:par>
                                <p:cTn id="42" presetID="22" presetClass="entr" presetSubtype="8" fill="hold" nodeType="withEffect">
                                  <p:stCondLst>
                                    <p:cond delay="0"/>
                                  </p:stCondLst>
                                  <p:childTnLst>
                                    <p:set>
                                      <p:cBhvr>
                                        <p:cTn id="43" dur="1" fill="hold">
                                          <p:stCondLst>
                                            <p:cond delay="0"/>
                                          </p:stCondLst>
                                        </p:cTn>
                                        <p:tgtEl>
                                          <p:spTgt spid="457744"/>
                                        </p:tgtEl>
                                        <p:attrNameLst>
                                          <p:attrName>style.visibility</p:attrName>
                                        </p:attrNameLst>
                                      </p:cBhvr>
                                      <p:to>
                                        <p:strVal val="visible"/>
                                      </p:to>
                                    </p:set>
                                    <p:animEffect transition="in" filter="wipe(left)">
                                      <p:cBhvr>
                                        <p:cTn id="44" dur="500"/>
                                        <p:tgtEl>
                                          <p:spTgt spid="45774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457737"/>
                                        </p:tgtEl>
                                        <p:attrNameLst>
                                          <p:attrName>style.visibility</p:attrName>
                                        </p:attrNameLst>
                                      </p:cBhvr>
                                      <p:to>
                                        <p:strVal val="visible"/>
                                      </p:to>
                                    </p:set>
                                    <p:animEffect transition="in" filter="wipe(left)">
                                      <p:cBhvr>
                                        <p:cTn id="49" dur="500"/>
                                        <p:tgtEl>
                                          <p:spTgt spid="457737"/>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19">
                                            <p:txEl>
                                              <p:pRg st="7" end="7"/>
                                            </p:txEl>
                                          </p:spTgt>
                                        </p:tgtEl>
                                        <p:attrNameLst>
                                          <p:attrName>style.visibility</p:attrName>
                                        </p:attrNameLst>
                                      </p:cBhvr>
                                      <p:to>
                                        <p:strVal val="visible"/>
                                      </p:to>
                                    </p:set>
                                    <p:animEffect transition="in" filter="wipe(left)">
                                      <p:cBhvr>
                                        <p:cTn id="54" dur="500"/>
                                        <p:tgtEl>
                                          <p:spTgt spid="19">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457738"/>
                                        </p:tgtEl>
                                        <p:attrNameLst>
                                          <p:attrName>style.visibility</p:attrName>
                                        </p:attrNameLst>
                                      </p:cBhvr>
                                      <p:to>
                                        <p:strVal val="visible"/>
                                      </p:to>
                                    </p:set>
                                    <p:animEffect transition="in" filter="wipe(left)">
                                      <p:cBhvr>
                                        <p:cTn id="59" dur="500"/>
                                        <p:tgtEl>
                                          <p:spTgt spid="457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57200" y="125413"/>
            <a:ext cx="8229600" cy="712787"/>
          </a:xfrm>
        </p:spPr>
        <p:txBody>
          <a:bodyPr/>
          <a:lstStyle/>
          <a:p>
            <a:pPr algn="ctr" eaLnBrk="1" hangingPunct="1"/>
            <a:r>
              <a:rPr lang="en-US" dirty="0">
                <a:ea typeface="ＭＳ Ｐゴシック" pitchFamily="-84" charset="-128"/>
                <a:cs typeface="ＭＳ Ｐゴシック" pitchFamily="-84" charset="-128"/>
              </a:rPr>
              <a:t>Stationary State</a:t>
            </a:r>
          </a:p>
        </p:txBody>
      </p:sp>
      <p:sp>
        <p:nvSpPr>
          <p:cNvPr id="24578" name="AutoShape 3"/>
          <p:cNvSpPr>
            <a:spLocks noGrp="1" noChangeAspect="1" noChangeArrowheads="1"/>
          </p:cNvSpPr>
          <p:nvPr>
            <p:ph type="body" sz="half" idx="1"/>
          </p:nvPr>
        </p:nvSpPr>
        <p:spPr>
          <a:xfrm>
            <a:off x="227013" y="838200"/>
            <a:ext cx="8383587" cy="4878388"/>
          </a:xfrm>
        </p:spPr>
        <p:txBody>
          <a:bodyPr/>
          <a:lstStyle/>
          <a:p>
            <a:pPr eaLnBrk="1" hangingPunct="1"/>
            <a:r>
              <a:rPr lang="en-US" dirty="0" smtClean="0">
                <a:ea typeface="ＭＳ Ｐゴシック" pitchFamily="-84" charset="-128"/>
                <a:cs typeface="ＭＳ Ｐゴシック" pitchFamily="-84" charset="-128"/>
              </a:rPr>
              <a:t>Recalling </a:t>
            </a:r>
            <a:r>
              <a:rPr lang="en-US" dirty="0">
                <a:ea typeface="ＭＳ Ｐゴシック" pitchFamily="-84" charset="-128"/>
                <a:cs typeface="ＭＳ Ｐゴシック" pitchFamily="-84" charset="-128"/>
              </a:rPr>
              <a:t>the separation of variables: </a:t>
            </a:r>
          </a:p>
          <a:p>
            <a:pPr eaLnBrk="1" hangingPunct="1">
              <a:buFont typeface="Wingdings" pitchFamily="-84" charset="2"/>
              <a:buNone/>
            </a:pPr>
            <a:r>
              <a:rPr lang="en-US" dirty="0">
                <a:ea typeface="ＭＳ Ｐゴシック" pitchFamily="-84" charset="-128"/>
                <a:cs typeface="ＭＳ Ｐゴシック" pitchFamily="-84" charset="-128"/>
              </a:rPr>
              <a:t>     and with  </a:t>
            </a:r>
            <a:r>
              <a:rPr lang="en-US" dirty="0" err="1">
                <a:ea typeface="ＭＳ Ｐゴシック" pitchFamily="-84" charset="-128"/>
                <a:cs typeface="ＭＳ Ｐゴシック" pitchFamily="-84" charset="-128"/>
              </a:rPr>
              <a:t>f(t</a:t>
            </a:r>
            <a:r>
              <a:rPr lang="en-US" dirty="0">
                <a:ea typeface="ＭＳ Ｐゴシック" pitchFamily="-84" charset="-128"/>
                <a:cs typeface="ＭＳ Ｐゴシック" pitchFamily="-84" charset="-128"/>
              </a:rPr>
              <a:t>) =            the wave function can be written as</a:t>
            </a:r>
            <a:r>
              <a:rPr lang="en-US" dirty="0" smtClean="0">
                <a:ea typeface="ＭＳ Ｐゴシック" pitchFamily="-84" charset="-128"/>
                <a:cs typeface="ＭＳ Ｐゴシック" pitchFamily="-84" charset="-128"/>
              </a:rPr>
              <a:t>:</a:t>
            </a:r>
          </a:p>
          <a:p>
            <a:pPr eaLnBrk="1" hangingPunct="1"/>
            <a:r>
              <a:rPr lang="en-US" dirty="0">
                <a:ea typeface="ＭＳ Ｐゴシック" pitchFamily="-84" charset="-128"/>
                <a:cs typeface="ＭＳ Ｐゴシック" pitchFamily="-84" charset="-128"/>
              </a:rPr>
              <a:t>The probability density becomes:</a:t>
            </a:r>
          </a:p>
          <a:p>
            <a:pPr eaLnBrk="1" hangingPunct="1"/>
            <a:endParaRPr lang="en-US" dirty="0" smtClean="0">
              <a:ea typeface="ＭＳ Ｐゴシック" pitchFamily="-84" charset="-128"/>
              <a:cs typeface="ＭＳ Ｐゴシック" pitchFamily="-84" charset="-128"/>
            </a:endParaRPr>
          </a:p>
          <a:p>
            <a:pPr eaLnBrk="1" hangingPunct="1">
              <a:buNone/>
            </a:pPr>
            <a:endParaRPr lang="en-US" dirty="0" smtClean="0">
              <a:ea typeface="ＭＳ Ｐゴシック" pitchFamily="-84" charset="-128"/>
              <a:cs typeface="ＭＳ Ｐゴシック" pitchFamily="-84" charset="-128"/>
            </a:endParaRPr>
          </a:p>
          <a:p>
            <a:pPr eaLnBrk="1" hangingPunct="1"/>
            <a:r>
              <a:rPr lang="en-US" dirty="0">
                <a:ea typeface="ＭＳ Ｐゴシック" pitchFamily="-84" charset="-128"/>
                <a:cs typeface="ＭＳ Ｐゴシック" pitchFamily="-84" charset="-128"/>
              </a:rPr>
              <a:t>The probability distributions are constant in time. This is a standing wave phenomena that is called the stationary state.</a:t>
            </a:r>
          </a:p>
        </p:txBody>
      </p:sp>
      <p:graphicFrame>
        <p:nvGraphicFramePr>
          <p:cNvPr id="24582" name="Object 3"/>
          <p:cNvGraphicFramePr>
            <a:graphicFrameLocks noChangeAspect="1"/>
          </p:cNvGraphicFramePr>
          <p:nvPr/>
        </p:nvGraphicFramePr>
        <p:xfrm>
          <a:off x="3048000" y="1433945"/>
          <a:ext cx="746125" cy="440893"/>
        </p:xfrm>
        <a:graphic>
          <a:graphicData uri="http://schemas.openxmlformats.org/presentationml/2006/ole">
            <p:oleObj spid="_x0000_s458755" name="Equation" r:id="rId3" imgW="279400" imgH="165100" progId="Equation.DSMT4">
              <p:embed/>
            </p:oleObj>
          </a:graphicData>
        </a:graphic>
      </p:graphicFrame>
      <p:sp>
        <p:nvSpPr>
          <p:cNvPr id="8" name="Date Placeholder 7"/>
          <p:cNvSpPr>
            <a:spLocks noGrp="1"/>
          </p:cNvSpPr>
          <p:nvPr>
            <p:ph type="dt" sz="half" idx="10"/>
          </p:nvPr>
        </p:nvSpPr>
        <p:spPr/>
        <p:txBody>
          <a:bodyPr/>
          <a:lstStyle/>
          <a:p>
            <a:pPr>
              <a:defRPr/>
            </a:pPr>
            <a:r>
              <a:rPr lang="en-US" smtClean="0"/>
              <a:t>Wednesday, Oct. 17, 2012</a:t>
            </a:r>
            <a:endParaRPr lang="en-US"/>
          </a:p>
        </p:txBody>
      </p:sp>
      <p:sp>
        <p:nvSpPr>
          <p:cNvPr id="9" name="Slide Number Placeholder 8"/>
          <p:cNvSpPr>
            <a:spLocks noGrp="1"/>
          </p:cNvSpPr>
          <p:nvPr>
            <p:ph type="sldNum" sz="quarter" idx="12"/>
          </p:nvPr>
        </p:nvSpPr>
        <p:spPr/>
        <p:txBody>
          <a:bodyPr/>
          <a:lstStyle/>
          <a:p>
            <a:fld id="{FDDAF44D-5BDC-464D-BFC2-357404B9B058}" type="slidenum">
              <a:rPr lang="en-US" smtClean="0"/>
              <a:pPr/>
              <a:t>9</a:t>
            </a:fld>
            <a:endParaRPr lang="en-US"/>
          </a:p>
        </p:txBody>
      </p:sp>
      <p:sp>
        <p:nvSpPr>
          <p:cNvPr id="10" name="Footer Placeholder 9"/>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58758" name="Object 6"/>
          <p:cNvGraphicFramePr>
            <a:graphicFrameLocks noChangeAspect="1"/>
          </p:cNvGraphicFramePr>
          <p:nvPr/>
        </p:nvGraphicFramePr>
        <p:xfrm>
          <a:off x="6234112" y="907169"/>
          <a:ext cx="2528888" cy="464431"/>
        </p:xfrm>
        <a:graphic>
          <a:graphicData uri="http://schemas.openxmlformats.org/presentationml/2006/ole">
            <p:oleObj spid="_x0000_s458758" name="Equation" r:id="rId4" imgW="1244600" imgH="228600" progId="Equation.DSMT4">
              <p:embed/>
            </p:oleObj>
          </a:graphicData>
        </a:graphic>
      </p:graphicFrame>
      <p:graphicFrame>
        <p:nvGraphicFramePr>
          <p:cNvPr id="458759" name="Object 7"/>
          <p:cNvGraphicFramePr>
            <a:graphicFrameLocks noChangeAspect="1"/>
          </p:cNvGraphicFramePr>
          <p:nvPr/>
        </p:nvGraphicFramePr>
        <p:xfrm>
          <a:off x="2743200" y="2012150"/>
          <a:ext cx="2706688" cy="535788"/>
        </p:xfrm>
        <a:graphic>
          <a:graphicData uri="http://schemas.openxmlformats.org/presentationml/2006/ole">
            <p:oleObj spid="_x0000_s458759" name="Equation" r:id="rId5" imgW="1219200" imgH="241300" progId="Equation.DSMT4">
              <p:embed/>
            </p:oleObj>
          </a:graphicData>
        </a:graphic>
      </p:graphicFrame>
      <p:graphicFrame>
        <p:nvGraphicFramePr>
          <p:cNvPr id="458760" name="Object 8"/>
          <p:cNvGraphicFramePr>
            <a:graphicFrameLocks noChangeAspect="1"/>
          </p:cNvGraphicFramePr>
          <p:nvPr/>
        </p:nvGraphicFramePr>
        <p:xfrm>
          <a:off x="914400" y="3276600"/>
          <a:ext cx="1608138" cy="652463"/>
        </p:xfrm>
        <a:graphic>
          <a:graphicData uri="http://schemas.openxmlformats.org/presentationml/2006/ole">
            <p:oleObj spid="_x0000_s458760" name="Equation" r:id="rId6" imgW="469900" imgH="190500" progId="Equation.DSMT4">
              <p:embed/>
            </p:oleObj>
          </a:graphicData>
        </a:graphic>
      </p:graphicFrame>
      <p:graphicFrame>
        <p:nvGraphicFramePr>
          <p:cNvPr id="458763" name="Object 11"/>
          <p:cNvGraphicFramePr>
            <a:graphicFrameLocks noChangeAspect="1"/>
          </p:cNvGraphicFramePr>
          <p:nvPr/>
        </p:nvGraphicFramePr>
        <p:xfrm>
          <a:off x="2514600" y="3200400"/>
          <a:ext cx="3913188" cy="914400"/>
        </p:xfrm>
        <a:graphic>
          <a:graphicData uri="http://schemas.openxmlformats.org/presentationml/2006/ole">
            <p:oleObj spid="_x0000_s458763" name="Equation" r:id="rId7" imgW="1143000" imgH="266700" progId="Equation.DSMT4">
              <p:embed/>
            </p:oleObj>
          </a:graphicData>
        </a:graphic>
      </p:graphicFrame>
      <p:graphicFrame>
        <p:nvGraphicFramePr>
          <p:cNvPr id="458764" name="Object 12"/>
          <p:cNvGraphicFramePr>
            <a:graphicFrameLocks noChangeAspect="1"/>
          </p:cNvGraphicFramePr>
          <p:nvPr/>
        </p:nvGraphicFramePr>
        <p:xfrm>
          <a:off x="6324600" y="3200400"/>
          <a:ext cx="1477962" cy="827087"/>
        </p:xfrm>
        <a:graphic>
          <a:graphicData uri="http://schemas.openxmlformats.org/presentationml/2006/ole">
            <p:oleObj spid="_x0000_s458764" name="Equation" r:id="rId8" imgW="431800" imgH="2413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wipe(left)">
                                      <p:cBhvr>
                                        <p:cTn id="7" dur="500"/>
                                        <p:tgtEl>
                                          <p:spTgt spid="24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58758"/>
                                        </p:tgtEl>
                                        <p:attrNameLst>
                                          <p:attrName>style.visibility</p:attrName>
                                        </p:attrNameLst>
                                      </p:cBhvr>
                                      <p:to>
                                        <p:strVal val="visible"/>
                                      </p:to>
                                    </p:set>
                                    <p:animEffect transition="in" filter="wipe(left)">
                                      <p:cBhvr>
                                        <p:cTn id="12" dur="500"/>
                                        <p:tgtEl>
                                          <p:spTgt spid="45875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4578">
                                            <p:txEl>
                                              <p:pRg st="1" end="1"/>
                                            </p:txEl>
                                          </p:spTgt>
                                        </p:tgtEl>
                                        <p:attrNameLst>
                                          <p:attrName>style.visibility</p:attrName>
                                        </p:attrNameLst>
                                      </p:cBhvr>
                                      <p:to>
                                        <p:strVal val="visible"/>
                                      </p:to>
                                    </p:set>
                                    <p:animEffect transition="in" filter="wipe(left)">
                                      <p:cBhvr>
                                        <p:cTn id="17" dur="500"/>
                                        <p:tgtEl>
                                          <p:spTgt spid="24578">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24582"/>
                                        </p:tgtEl>
                                        <p:attrNameLst>
                                          <p:attrName>style.visibility</p:attrName>
                                        </p:attrNameLst>
                                      </p:cBhvr>
                                      <p:to>
                                        <p:strVal val="visible"/>
                                      </p:to>
                                    </p:set>
                                    <p:animEffect transition="in" filter="wipe(down)">
                                      <p:cBhvr>
                                        <p:cTn id="20" dur="500"/>
                                        <p:tgtEl>
                                          <p:spTgt spid="2458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58759"/>
                                        </p:tgtEl>
                                        <p:attrNameLst>
                                          <p:attrName>style.visibility</p:attrName>
                                        </p:attrNameLst>
                                      </p:cBhvr>
                                      <p:to>
                                        <p:strVal val="visible"/>
                                      </p:to>
                                    </p:set>
                                    <p:animEffect transition="in" filter="wipe(left)">
                                      <p:cBhvr>
                                        <p:cTn id="25" dur="500"/>
                                        <p:tgtEl>
                                          <p:spTgt spid="45875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24578">
                                            <p:txEl>
                                              <p:pRg st="2" end="2"/>
                                            </p:txEl>
                                          </p:spTgt>
                                        </p:tgtEl>
                                        <p:attrNameLst>
                                          <p:attrName>style.visibility</p:attrName>
                                        </p:attrNameLst>
                                      </p:cBhvr>
                                      <p:to>
                                        <p:strVal val="visible"/>
                                      </p:to>
                                    </p:set>
                                    <p:animEffect transition="in" filter="wipe(left)">
                                      <p:cBhvr>
                                        <p:cTn id="30" dur="500"/>
                                        <p:tgtEl>
                                          <p:spTgt spid="24578">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58760"/>
                                        </p:tgtEl>
                                        <p:attrNameLst>
                                          <p:attrName>style.visibility</p:attrName>
                                        </p:attrNameLst>
                                      </p:cBhvr>
                                      <p:to>
                                        <p:strVal val="visible"/>
                                      </p:to>
                                    </p:set>
                                    <p:animEffect transition="in" filter="wipe(left)">
                                      <p:cBhvr>
                                        <p:cTn id="35" dur="500"/>
                                        <p:tgtEl>
                                          <p:spTgt spid="45876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58763"/>
                                        </p:tgtEl>
                                        <p:attrNameLst>
                                          <p:attrName>style.visibility</p:attrName>
                                        </p:attrNameLst>
                                      </p:cBhvr>
                                      <p:to>
                                        <p:strVal val="visible"/>
                                      </p:to>
                                    </p:set>
                                    <p:animEffect transition="in" filter="wipe(left)">
                                      <p:cBhvr>
                                        <p:cTn id="40" dur="500"/>
                                        <p:tgtEl>
                                          <p:spTgt spid="458763"/>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458764"/>
                                        </p:tgtEl>
                                        <p:attrNameLst>
                                          <p:attrName>style.visibility</p:attrName>
                                        </p:attrNameLst>
                                      </p:cBhvr>
                                      <p:to>
                                        <p:strVal val="visible"/>
                                      </p:to>
                                    </p:set>
                                    <p:animEffect transition="in" filter="wipe(left)">
                                      <p:cBhvr>
                                        <p:cTn id="45" dur="500"/>
                                        <p:tgtEl>
                                          <p:spTgt spid="45876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24578">
                                            <p:txEl>
                                              <p:pRg st="5" end="5"/>
                                            </p:txEl>
                                          </p:spTgt>
                                        </p:tgtEl>
                                        <p:attrNameLst>
                                          <p:attrName>style.visibility</p:attrName>
                                        </p:attrNameLst>
                                      </p:cBhvr>
                                      <p:to>
                                        <p:strVal val="visible"/>
                                      </p:to>
                                    </p:set>
                                    <p:animEffect transition="in" filter="wipe(left)">
                                      <p:cBhvr>
                                        <p:cTn id="50" dur="500"/>
                                        <p:tgtEl>
                                          <p:spTgt spid="2457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uiExpand="1"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37479</TotalTime>
  <Words>1397</Words>
  <Application>Microsoft Macintosh PowerPoint</Application>
  <PresentationFormat>On-screen Show (4:3)</PresentationFormat>
  <Paragraphs>160</Paragraphs>
  <Slides>16</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phys1443-spring02</vt:lpstr>
      <vt:lpstr>Equation</vt:lpstr>
      <vt:lpstr>PHYS 3313 – Section 001 Lecture #13</vt:lpstr>
      <vt:lpstr>Announcements</vt:lpstr>
      <vt:lpstr>Slide 3</vt:lpstr>
      <vt:lpstr>Special project #4</vt:lpstr>
      <vt:lpstr>Special project #5</vt:lpstr>
      <vt:lpstr>Properties of Valid Wave Functions</vt:lpstr>
      <vt:lpstr>Time-Independent Schrödinger Wave Equation</vt:lpstr>
      <vt:lpstr>Time-Independent Schrödinger Wave Equation(con’t)</vt:lpstr>
      <vt:lpstr>Stationary State</vt:lpstr>
      <vt:lpstr>Comparison of Classical and Quantum Mechanics</vt:lpstr>
      <vt:lpstr>Expectation Values</vt:lpstr>
      <vt:lpstr>Continuous Expectation Values</vt:lpstr>
      <vt:lpstr>Momentum Operator</vt:lpstr>
      <vt:lpstr>Position and Energy Operators</vt:lpstr>
      <vt:lpstr>Infinite Square-Well Potential</vt:lpstr>
      <vt:lpstr>Quantization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1873</cp:revision>
  <dcterms:created xsi:type="dcterms:W3CDTF">2012-10-17T19:46:01Z</dcterms:created>
  <dcterms:modified xsi:type="dcterms:W3CDTF">2012-10-17T19:49:12Z</dcterms:modified>
</cp:coreProperties>
</file>