
<file path=[Content_Types].xml><?xml version="1.0" encoding="utf-8"?>
<Types xmlns="http://schemas.openxmlformats.org/package/2006/content-types">
  <Override PartName="/ppt/embeddings/oleObject16.bin" ContentType="application/vnd.openxmlformats-officedocument.oleObject"/>
  <Default Extension="pict" ContentType="image/pict"/>
  <Override PartName="/ppt/embeddings/oleObject31.bin" ContentType="application/vnd.openxmlformats-officedocument.oleObject"/>
  <Override PartName="/ppt/slides/slide9.xml" ContentType="application/vnd.openxmlformats-officedocument.presentationml.slide+xml"/>
  <Override PartName="/ppt/embeddings/oleObject4.bin" ContentType="application/vnd.openxmlformats-officedocument.oleObject"/>
  <Override PartName="/ppt/embeddings/oleObject28.bin" ContentType="application/vnd.openxmlformats-officedocument.oleObject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embeddings/oleObject24.bin" ContentType="application/vnd.openxmlformats-officedocument.oleObject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oleObject20.bin" ContentType="application/vnd.openxmlformats-officedocument.oleObject"/>
  <Override PartName="/docProps/app.xml" ContentType="application/vnd.openxmlformats-officedocument.extended-properties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embeddings/oleObject32.bin" ContentType="application/vnd.openxmlformats-officedocument.oleObject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embeddings/oleObject29.bin" ContentType="application/vnd.openxmlformats-officedocument.oleObject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embeddings/oleObject25.bin" ContentType="application/vnd.openxmlformats-officedocument.oleObject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embeddings/oleObject21.bin" ContentType="application/vnd.openxmlformats-officedocument.oleObject"/>
  <Override PartName="/ppt/embeddings/oleObject18.bin" ContentType="application/vnd.openxmlformats-officedocument.oleObject"/>
  <Override PartName="/ppt/embeddings/oleObject33.bin" ContentType="application/vnd.openxmlformats-officedocument.oleObject"/>
  <Override PartName="/ppt/embeddings/oleObject14.bin" ContentType="application/vnd.openxmlformats-officedocument.oleObject"/>
  <Override PartName="/ppt/embeddings/oleObject6.bin" ContentType="application/vnd.openxmlformats-officedocument.oleObject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embeddings/oleObject26.bin" ContentType="application/vnd.openxmlformats-officedocument.oleObject"/>
  <Override PartName="/ppt/slides/slide3.xml" ContentType="application/vnd.openxmlformats-officedocument.presentationml.slide+xml"/>
  <Override PartName="/ppt/embeddings/oleObject22.bin" ContentType="application/vnd.openxmlformats-officedocument.oleObject"/>
  <Override PartName="/ppt/slideLayouts/slideLayout3.xml" ContentType="application/vnd.openxmlformats-officedocument.presentationml.slideLayout+xml"/>
  <Override PartName="/ppt/embeddings/oleObject10.bin" ContentType="application/vnd.openxmlformats-officedocument.oleObject"/>
  <Override PartName="/ppt/embeddings/oleObject19.bin" ContentType="application/vnd.openxmlformats-officedocument.oleObject"/>
  <Override PartName="/ppt/embeddings/oleObject34.bin" ContentType="application/vnd.openxmlformats-officedocument.oleObject"/>
  <Override PartName="/ppt/embeddings/oleObject7.bin" ContentType="application/vnd.openxmlformats-officedocument.oleObject"/>
  <Override PartName="/ppt/embeddings/oleObject15.bin" ContentType="application/vnd.openxmlformats-officedocument.oleObject"/>
  <Override PartName="/ppt/embeddings/oleObject30.bin" ContentType="application/vnd.openxmlformats-officedocument.oleObject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embeddings/oleObject27.bin" ContentType="application/vnd.openxmlformats-officedocument.oleObject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embeddings/oleObject23.bin" ContentType="application/vnd.openxmlformats-officedocument.oleObje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oleObject35.bin" ContentType="application/vnd.openxmlformats-officedocument.oleObject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5" r:id="rId3"/>
    <p:sldId id="724" r:id="rId4"/>
    <p:sldId id="691" r:id="rId5"/>
    <p:sldId id="692" r:id="rId6"/>
    <p:sldId id="693" r:id="rId7"/>
    <p:sldId id="719" r:id="rId8"/>
    <p:sldId id="720" r:id="rId9"/>
    <p:sldId id="722" r:id="rId10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36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ict"/><Relationship Id="rId4" Type="http://schemas.openxmlformats.org/officeDocument/2006/relationships/image" Target="../media/image5.pict"/><Relationship Id="rId5" Type="http://schemas.openxmlformats.org/officeDocument/2006/relationships/image" Target="../media/image6.pict"/><Relationship Id="rId1" Type="http://schemas.openxmlformats.org/officeDocument/2006/relationships/image" Target="../media/image2.pict"/><Relationship Id="rId2" Type="http://schemas.openxmlformats.org/officeDocument/2006/relationships/image" Target="../media/image3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ict"/><Relationship Id="rId4" Type="http://schemas.openxmlformats.org/officeDocument/2006/relationships/image" Target="../media/image11.pict"/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ict"/><Relationship Id="rId4" Type="http://schemas.openxmlformats.org/officeDocument/2006/relationships/image" Target="../media/image15.pict"/><Relationship Id="rId5" Type="http://schemas.openxmlformats.org/officeDocument/2006/relationships/image" Target="../media/image16.pict"/><Relationship Id="rId6" Type="http://schemas.openxmlformats.org/officeDocument/2006/relationships/image" Target="../media/image17.pict"/><Relationship Id="rId7" Type="http://schemas.openxmlformats.org/officeDocument/2006/relationships/image" Target="../media/image18.pict"/><Relationship Id="rId8" Type="http://schemas.openxmlformats.org/officeDocument/2006/relationships/image" Target="../media/image19.pict"/><Relationship Id="rId9" Type="http://schemas.openxmlformats.org/officeDocument/2006/relationships/image" Target="../media/image20.pict"/><Relationship Id="rId1" Type="http://schemas.openxmlformats.org/officeDocument/2006/relationships/image" Target="../media/image12.pict"/><Relationship Id="rId2" Type="http://schemas.openxmlformats.org/officeDocument/2006/relationships/image" Target="../media/image13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ict"/><Relationship Id="rId4" Type="http://schemas.openxmlformats.org/officeDocument/2006/relationships/image" Target="../media/image25.pict"/><Relationship Id="rId5" Type="http://schemas.openxmlformats.org/officeDocument/2006/relationships/image" Target="../media/image26.pict"/><Relationship Id="rId1" Type="http://schemas.openxmlformats.org/officeDocument/2006/relationships/image" Target="../media/image22.pict"/><Relationship Id="rId2" Type="http://schemas.openxmlformats.org/officeDocument/2006/relationships/image" Target="../media/image23.pict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ict"/><Relationship Id="rId4" Type="http://schemas.openxmlformats.org/officeDocument/2006/relationships/image" Target="../media/image31.pict"/><Relationship Id="rId5" Type="http://schemas.openxmlformats.org/officeDocument/2006/relationships/image" Target="../media/image32.pict"/><Relationship Id="rId6" Type="http://schemas.openxmlformats.org/officeDocument/2006/relationships/image" Target="../media/image33.pict"/><Relationship Id="rId1" Type="http://schemas.openxmlformats.org/officeDocument/2006/relationships/image" Target="../media/image28.pict"/><Relationship Id="rId2" Type="http://schemas.openxmlformats.org/officeDocument/2006/relationships/image" Target="../media/image29.pict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ict"/><Relationship Id="rId4" Type="http://schemas.openxmlformats.org/officeDocument/2006/relationships/image" Target="../media/image37.pict"/><Relationship Id="rId5" Type="http://schemas.openxmlformats.org/officeDocument/2006/relationships/image" Target="../media/image38.pict"/><Relationship Id="rId6" Type="http://schemas.openxmlformats.org/officeDocument/2006/relationships/image" Target="../media/image39.pict"/><Relationship Id="rId1" Type="http://schemas.openxmlformats.org/officeDocument/2006/relationships/image" Target="../media/image34.pict"/><Relationship Id="rId2" Type="http://schemas.openxmlformats.org/officeDocument/2006/relationships/image" Target="../media/image35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FBEB-12DC-8949-B61D-A8F2554F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8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oleObject8.bin"/><Relationship Id="rId6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7.bin"/><Relationship Id="rId12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Relationship Id="rId3" Type="http://schemas.openxmlformats.org/officeDocument/2006/relationships/image" Target="../media/image21.jpeg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oleObject11.bin"/><Relationship Id="rId6" Type="http://schemas.openxmlformats.org/officeDocument/2006/relationships/oleObject" Target="../embeddings/oleObject12.bin"/><Relationship Id="rId7" Type="http://schemas.openxmlformats.org/officeDocument/2006/relationships/oleObject" Target="../embeddings/oleObject13.bin"/><Relationship Id="rId8" Type="http://schemas.openxmlformats.org/officeDocument/2006/relationships/oleObject" Target="../embeddings/oleObject14.bin"/><Relationship Id="rId9" Type="http://schemas.openxmlformats.org/officeDocument/2006/relationships/oleObject" Target="../embeddings/oleObject15.bin"/><Relationship Id="rId10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oleObject" Target="../embeddings/oleObject20.bin"/><Relationship Id="rId5" Type="http://schemas.openxmlformats.org/officeDocument/2006/relationships/oleObject" Target="../embeddings/oleObject21.bin"/><Relationship Id="rId6" Type="http://schemas.openxmlformats.org/officeDocument/2006/relationships/oleObject" Target="../embeddings/oleObject22.bin"/><Relationship Id="rId7" Type="http://schemas.openxmlformats.org/officeDocument/2006/relationships/image" Target="../media/image27.png"/><Relationship Id="rId8" Type="http://schemas.openxmlformats.org/officeDocument/2006/relationships/oleObject" Target="../embeddings/oleObject2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oleObject" Target="../embeddings/oleObject25.bin"/><Relationship Id="rId5" Type="http://schemas.openxmlformats.org/officeDocument/2006/relationships/oleObject" Target="../embeddings/oleObject26.bin"/><Relationship Id="rId6" Type="http://schemas.openxmlformats.org/officeDocument/2006/relationships/oleObject" Target="../embeddings/oleObject27.bin"/><Relationship Id="rId7" Type="http://schemas.openxmlformats.org/officeDocument/2006/relationships/oleObject" Target="../embeddings/oleObject28.bin"/><Relationship Id="rId8" Type="http://schemas.openxmlformats.org/officeDocument/2006/relationships/oleObject" Target="../embeddings/oleObject29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4" Type="http://schemas.openxmlformats.org/officeDocument/2006/relationships/oleObject" Target="../embeddings/oleObject31.bin"/><Relationship Id="rId5" Type="http://schemas.openxmlformats.org/officeDocument/2006/relationships/oleObject" Target="../embeddings/oleObject32.bin"/><Relationship Id="rId6" Type="http://schemas.openxmlformats.org/officeDocument/2006/relationships/oleObject" Target="../embeddings/oleObject33.bin"/><Relationship Id="rId7" Type="http://schemas.openxmlformats.org/officeDocument/2006/relationships/oleObject" Target="../embeddings/oleObject34.bin"/><Relationship Id="rId8" Type="http://schemas.openxmlformats.org/officeDocument/2006/relationships/oleObject" Target="../embeddings/oleObject35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#14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23573" y="1447800"/>
            <a:ext cx="27888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Monday, Oct. 22,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</a:t>
            </a:r>
            <a:r>
              <a:rPr lang="en-US" b="1" dirty="0" smtClean="0">
                <a:solidFill>
                  <a:srgbClr val="FF0066"/>
                </a:solidFill>
                <a:latin typeface="Monotype Corsiva" pitchFamily="-84" charset="0"/>
              </a:rPr>
              <a:t>Jaehoon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76400" y="2362200"/>
            <a:ext cx="5943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Infinite Potential Well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Finite Potential Well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Penetration Depth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Degeneracy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Simple Harmonic Oscillator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Parabolic Potential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Barriers and Tunneling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2578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Mid-term </a:t>
            </a:r>
            <a:r>
              <a:rPr lang="en-US" sz="2000" dirty="0" smtClean="0"/>
              <a:t>results</a:t>
            </a:r>
          </a:p>
          <a:p>
            <a:pPr lvl="1" eaLnBrk="1" hangingPunct="1"/>
            <a:r>
              <a:rPr lang="en-US" sz="1800" dirty="0" smtClean="0"/>
              <a:t>Class average:59.9/96</a:t>
            </a:r>
          </a:p>
          <a:p>
            <a:pPr lvl="2" eaLnBrk="1" hangingPunct="1"/>
            <a:r>
              <a:rPr lang="en-US" sz="1400" dirty="0" smtClean="0"/>
              <a:t>Equivalent to 62.4/100</a:t>
            </a:r>
          </a:p>
          <a:p>
            <a:pPr lvl="1" eaLnBrk="1" hangingPunct="1"/>
            <a:r>
              <a:rPr lang="en-US" sz="1800" dirty="0" smtClean="0"/>
              <a:t>Stop score: 94/96</a:t>
            </a:r>
            <a:endParaRPr lang="en-US" sz="1800" dirty="0" smtClean="0"/>
          </a:p>
          <a:p>
            <a:pPr eaLnBrk="1" hangingPunct="1"/>
            <a:r>
              <a:rPr lang="en-US" sz="2000" dirty="0" smtClean="0"/>
              <a:t>Homework #5</a:t>
            </a:r>
          </a:p>
          <a:p>
            <a:pPr lvl="1" eaLnBrk="1" hangingPunct="1"/>
            <a:r>
              <a:rPr lang="en-US" sz="1800" dirty="0" smtClean="0"/>
              <a:t>CH6 end of chapter problems: 3, 5, 11, 14, 22, and 26</a:t>
            </a:r>
          </a:p>
          <a:p>
            <a:pPr lvl="1" eaLnBrk="1" hangingPunct="1"/>
            <a:r>
              <a:rPr lang="en-US" sz="1800" dirty="0" smtClean="0"/>
              <a:t>Due on </a:t>
            </a:r>
            <a:r>
              <a:rPr lang="en-US" sz="1800" dirty="0" smtClean="0"/>
              <a:t>Mon</a:t>
            </a:r>
            <a:r>
              <a:rPr lang="en-US" sz="1800" dirty="0" smtClean="0"/>
              <a:t>day, Oct. 29, in class </a:t>
            </a:r>
          </a:p>
          <a:p>
            <a:pPr eaLnBrk="1" hangingPunct="1"/>
            <a:r>
              <a:rPr lang="en-US" sz="2000" dirty="0" smtClean="0"/>
              <a:t>Mid-</a:t>
            </a:r>
            <a:r>
              <a:rPr lang="en-US" sz="2000" dirty="0" smtClean="0"/>
              <a:t>term grade discussions during the class time Wednesday in my office, CPB342</a:t>
            </a:r>
          </a:p>
          <a:p>
            <a:pPr lvl="1" eaLnBrk="1" hangingPunct="1"/>
            <a:r>
              <a:rPr lang="en-US" sz="1600" dirty="0" smtClean="0"/>
              <a:t>Last names A – G: 1:00pm – 1:40pm</a:t>
            </a:r>
          </a:p>
          <a:p>
            <a:pPr lvl="1" eaLnBrk="1" hangingPunct="1"/>
            <a:r>
              <a:rPr lang="en-US" sz="1600" dirty="0" smtClean="0"/>
              <a:t>Last names H – Z: 1:40pm – 2:20pm </a:t>
            </a:r>
            <a:endParaRPr lang="en-US" sz="1600" dirty="0" smtClean="0"/>
          </a:p>
          <a:p>
            <a:pPr eaLnBrk="1" hangingPunct="1"/>
            <a:r>
              <a:rPr lang="en-US" sz="2000" dirty="0" smtClean="0"/>
              <a:t>LCWS12</a:t>
            </a:r>
          </a:p>
          <a:p>
            <a:pPr lvl="1" eaLnBrk="1" hangingPunct="1"/>
            <a:r>
              <a:rPr lang="en-US" sz="1800" dirty="0" smtClean="0"/>
              <a:t>You are welcome to sit in the talks </a:t>
            </a:r>
            <a:endParaRPr lang="en-US" sz="1600" dirty="0" smtClean="0"/>
          </a:p>
          <a:p>
            <a:pPr eaLnBrk="1" hangingPunct="1"/>
            <a:r>
              <a:rPr lang="en-US" sz="2000" dirty="0" smtClean="0"/>
              <a:t>Colloquium </a:t>
            </a:r>
            <a:r>
              <a:rPr lang="en-US" sz="2000" dirty="0" smtClean="0"/>
              <a:t>this week</a:t>
            </a:r>
            <a:endParaRPr lang="en-US" sz="2000" dirty="0" smtClean="0"/>
          </a:p>
          <a:p>
            <a:pPr lvl="1" eaLnBrk="1" hangingPunct="1"/>
            <a:r>
              <a:rPr lang="en-US" sz="1800" dirty="0" smtClean="0"/>
              <a:t>At 4pm i</a:t>
            </a:r>
            <a:r>
              <a:rPr lang="en-US" sz="1800" dirty="0" smtClean="0"/>
              <a:t>n SH101</a:t>
            </a:r>
          </a:p>
          <a:p>
            <a:pPr lvl="1" eaLnBrk="1" hangingPunct="1"/>
            <a:r>
              <a:rPr lang="en-US" sz="1800" dirty="0" smtClean="0"/>
              <a:t>Dr. </a:t>
            </a:r>
            <a:r>
              <a:rPr lang="en-US" sz="1800" dirty="0" smtClean="0"/>
              <a:t>Tadashi </a:t>
            </a:r>
            <a:r>
              <a:rPr lang="en-US" sz="1800" dirty="0" err="1" smtClean="0"/>
              <a:t>Ogitsu</a:t>
            </a:r>
            <a:r>
              <a:rPr lang="en-US" sz="1800" dirty="0" smtClean="0"/>
              <a:t> from Lorentz Livermore National Lab.</a:t>
            </a:r>
            <a:r>
              <a:rPr lang="en-US" sz="1800" dirty="0" smtClean="0"/>
              <a:t> </a:t>
            </a:r>
          </a:p>
          <a:p>
            <a:pPr eaLnBrk="1" hangingPunct="1"/>
            <a:r>
              <a:rPr lang="en-US" sz="1800" dirty="0" smtClean="0"/>
              <a:t>Don’t forget the Weinberg </a:t>
            </a:r>
            <a:r>
              <a:rPr lang="en-US" sz="1800" dirty="0" smtClean="0"/>
              <a:t>lecture at 7:30pm,</a:t>
            </a:r>
            <a:r>
              <a:rPr lang="en-US" sz="1800" dirty="0" smtClean="0"/>
              <a:t> </a:t>
            </a:r>
            <a:r>
              <a:rPr lang="en-US" sz="1800" dirty="0" smtClean="0"/>
              <a:t>this </a:t>
            </a:r>
            <a:r>
              <a:rPr lang="en-US" sz="1800" dirty="0" smtClean="0"/>
              <a:t>Wednesday</a:t>
            </a:r>
            <a:r>
              <a:rPr lang="en-US" sz="1800" dirty="0" smtClean="0"/>
              <a:t>, Oct. 24</a:t>
            </a:r>
            <a:r>
              <a:rPr lang="en-US" sz="1800" dirty="0" smtClean="0"/>
              <a:t>!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636587"/>
          </a:xfrm>
        </p:spPr>
        <p:txBody>
          <a:bodyPr/>
          <a:lstStyle/>
          <a:p>
            <a:pPr eaLnBrk="1" hangingPunct="1"/>
            <a:r>
              <a:rPr lang="en-US" sz="4800" dirty="0" smtClean="0">
                <a:ea typeface="ＭＳ Ｐゴシック" pitchFamily="-84" charset="-128"/>
                <a:cs typeface="ＭＳ Ｐゴシック" pitchFamily="-84" charset="-128"/>
              </a:rPr>
              <a:t>Special project #5</a:t>
            </a:r>
            <a:endParaRPr lang="en-US" sz="4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85800"/>
            <a:ext cx="8001000" cy="5486400"/>
          </a:xfrm>
        </p:spPr>
        <p:txBody>
          <a:bodyPr/>
          <a:lstStyle/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Show that the Schrodinger equation becomes Newton’s second law.  (15 points)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Deadline Monday, Oct. 29, 2012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You MUST have your own answers!</a:t>
            </a:r>
          </a:p>
          <a:p>
            <a:pPr marL="342900" indent="-342900" algn="l" eaLnBrk="1" hangingPunct="1">
              <a:buFont typeface="Wingdings" pitchFamily="-84" charset="2"/>
              <a:buChar char="n"/>
            </a:pPr>
            <a:endParaRPr lang="en-US" sz="36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Oct. 17,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1676400"/>
            <a:ext cx="152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6587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Infinite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Square-Well Potential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609600"/>
            <a:ext cx="8231188" cy="472598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simplest such system is that of a particle trapped in a box with infinitely hard walls that the particle cannot penetrate. This potential is called an infinite square well and is given by</a:t>
            </a:r>
          </a:p>
          <a:p>
            <a:pPr eaLnBrk="1" hangingPunct="1">
              <a:spcBef>
                <a:spcPct val="0"/>
              </a:spcBef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wave function must be zero where the potential is infinite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Where the potential is zero inside the box, the Schrödinger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wave equation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becomes			       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    where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	 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general solution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is                 	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		.				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65922" name="Object 2"/>
          <p:cNvGraphicFramePr>
            <a:graphicFrameLocks noChangeAspect="1"/>
          </p:cNvGraphicFramePr>
          <p:nvPr/>
        </p:nvGraphicFramePr>
        <p:xfrm>
          <a:off x="3124200" y="2057400"/>
          <a:ext cx="3602037" cy="1041400"/>
        </p:xfrm>
        <a:graphic>
          <a:graphicData uri="http://schemas.openxmlformats.org/presentationml/2006/ole">
            <p:oleObj spid="_x0000_s465922" name="Equation" r:id="rId4" imgW="1625600" imgH="469900" progId="Equation.DSMT4">
              <p:embed/>
            </p:oleObj>
          </a:graphicData>
        </a:graphic>
      </p:graphicFrame>
      <p:graphicFrame>
        <p:nvGraphicFramePr>
          <p:cNvPr id="465923" name="Object 3"/>
          <p:cNvGraphicFramePr>
            <a:graphicFrameLocks noChangeAspect="1"/>
          </p:cNvGraphicFramePr>
          <p:nvPr/>
        </p:nvGraphicFramePr>
        <p:xfrm>
          <a:off x="3962400" y="4438650"/>
          <a:ext cx="1843087" cy="742950"/>
        </p:xfrm>
        <a:graphic>
          <a:graphicData uri="http://schemas.openxmlformats.org/presentationml/2006/ole">
            <p:oleObj spid="_x0000_s465923" name="Equation" r:id="rId5" imgW="1041400" imgH="419100" progId="Equation.DSMT4">
              <p:embed/>
            </p:oleObj>
          </a:graphicData>
        </a:graphic>
      </p:graphicFrame>
      <p:graphicFrame>
        <p:nvGraphicFramePr>
          <p:cNvPr id="465924" name="Object 4"/>
          <p:cNvGraphicFramePr>
            <a:graphicFrameLocks noChangeAspect="1"/>
          </p:cNvGraphicFramePr>
          <p:nvPr/>
        </p:nvGraphicFramePr>
        <p:xfrm>
          <a:off x="917575" y="4914900"/>
          <a:ext cx="1597025" cy="495300"/>
        </p:xfrm>
        <a:graphic>
          <a:graphicData uri="http://schemas.openxmlformats.org/presentationml/2006/ole">
            <p:oleObj spid="_x0000_s465924" name="Equation" r:id="rId6" imgW="901700" imgH="279400" progId="Equation.DSMT4">
              <p:embed/>
            </p:oleObj>
          </a:graphicData>
        </a:graphic>
      </p:graphicFrame>
      <p:graphicFrame>
        <p:nvGraphicFramePr>
          <p:cNvPr id="465925" name="Object 5"/>
          <p:cNvGraphicFramePr>
            <a:graphicFrameLocks noChangeAspect="1"/>
          </p:cNvGraphicFramePr>
          <p:nvPr/>
        </p:nvGraphicFramePr>
        <p:xfrm>
          <a:off x="3962400" y="5334000"/>
          <a:ext cx="3733796" cy="533400"/>
        </p:xfrm>
        <a:graphic>
          <a:graphicData uri="http://schemas.openxmlformats.org/presentationml/2006/ole">
            <p:oleObj spid="_x0000_s465925" name="Equation" r:id="rId7" imgW="1600200" imgH="228600" progId="Equation.DSMT4">
              <p:embed/>
            </p:oleObj>
          </a:graphicData>
        </a:graphic>
      </p:graphicFrame>
      <p:graphicFrame>
        <p:nvGraphicFramePr>
          <p:cNvPr id="465928" name="Object 8"/>
          <p:cNvGraphicFramePr>
            <a:graphicFrameLocks noChangeAspect="1"/>
          </p:cNvGraphicFramePr>
          <p:nvPr/>
        </p:nvGraphicFramePr>
        <p:xfrm>
          <a:off x="5861050" y="4624387"/>
          <a:ext cx="920750" cy="404813"/>
        </p:xfrm>
        <a:graphic>
          <a:graphicData uri="http://schemas.openxmlformats.org/presentationml/2006/ole">
            <p:oleObj spid="_x0000_s465928" name="Equation" r:id="rId8" imgW="52070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6587"/>
          </a:xfrm>
        </p:spPr>
        <p:txBody>
          <a:bodyPr/>
          <a:lstStyle/>
          <a:p>
            <a:pPr algn="ctr" eaLnBrk="1" hangingPunct="1"/>
            <a:r>
              <a:rPr lang="en-US" sz="4800" dirty="0">
                <a:ea typeface="ＭＳ Ｐゴシック" pitchFamily="-84" charset="-128"/>
                <a:cs typeface="ＭＳ Ｐゴシック" pitchFamily="-84" charset="-128"/>
              </a:rPr>
              <a:t>Quantization</a:t>
            </a:r>
          </a:p>
        </p:txBody>
      </p:sp>
      <p:sp>
        <p:nvSpPr>
          <p:cNvPr id="3174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33400"/>
            <a:ext cx="8307388" cy="5257800"/>
          </a:xfrm>
          <a:noFill/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Since the wave function must be continuous, the boundary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conditions of the potential dictate that the wave function must be zero at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= 0 and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= </a:t>
            </a:r>
            <a:r>
              <a:rPr lang="en-US" sz="2400" i="1" dirty="0">
                <a:ea typeface="ＭＳ Ｐゴシック" pitchFamily="-84" charset="-128"/>
                <a:cs typeface="ＭＳ Ｐゴシック" pitchFamily="-84" charset="-128"/>
              </a:rPr>
              <a:t>L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. This yields valid solutions 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for B=0 and for </a:t>
            </a:r>
            <a:r>
              <a:rPr lang="en-US" sz="2400" b="1" dirty="0">
                <a:ea typeface="ＭＳ Ｐゴシック" pitchFamily="-84" charset="-128"/>
                <a:cs typeface="ＭＳ Ｐゴシック" pitchFamily="-84" charset="-128"/>
              </a:rPr>
              <a:t>integer values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of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such that </a:t>
            </a:r>
            <a:r>
              <a:rPr lang="en-US" sz="2400" i="1" dirty="0" err="1">
                <a:ea typeface="ＭＳ Ｐゴシック" pitchFamily="-84" charset="-128"/>
                <a:cs typeface="ＭＳ Ｐゴシック" pitchFamily="-84" charset="-128"/>
              </a:rPr>
              <a:t>kL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= </a:t>
            </a:r>
            <a:r>
              <a:rPr lang="en-US" sz="2400" i="1" dirty="0" err="1" smtClean="0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l-GR" sz="2400" i="1" dirty="0" smtClean="0">
                <a:latin typeface="Symbol" charset="2"/>
                <a:ea typeface="Arial" pitchFamily="-84" charset="0"/>
                <a:cs typeface="Symbol" charset="2"/>
              </a:rPr>
              <a:t>π</a:t>
            </a:r>
            <a:r>
              <a:rPr lang="en-US" sz="2400" dirty="0" smtClean="0">
                <a:ea typeface="Arial" pitchFamily="-84" charset="0"/>
                <a:cs typeface="Arial" pitchFamily="-84" charset="0"/>
              </a:rPr>
              <a:t> </a:t>
            </a:r>
            <a:r>
              <a:rPr lang="en-US" sz="2400" dirty="0" err="1" smtClean="0">
                <a:ea typeface="Arial" pitchFamily="-84" charset="0"/>
                <a:cs typeface="Arial" pitchFamily="-84" charset="0"/>
                <a:sym typeface="Wingdings"/>
              </a:rPr>
              <a:t></a:t>
            </a:r>
            <a:r>
              <a:rPr lang="en-US" sz="2400" dirty="0" smtClean="0">
                <a:ea typeface="Arial" pitchFamily="-84" charset="0"/>
                <a:cs typeface="Arial" pitchFamily="-84" charset="0"/>
                <a:sym typeface="Wingdings"/>
              </a:rPr>
              <a:t> </a:t>
            </a:r>
            <a:r>
              <a:rPr lang="en-US" sz="2400" dirty="0" err="1" smtClean="0">
                <a:ea typeface="Arial" pitchFamily="-84" charset="0"/>
                <a:cs typeface="Arial" pitchFamily="-84" charset="0"/>
                <a:sym typeface="Wingdings"/>
              </a:rPr>
              <a:t>k</a:t>
            </a:r>
            <a:r>
              <a:rPr lang="en-US" sz="2400" dirty="0" smtClean="0">
                <a:ea typeface="Arial" pitchFamily="-84" charset="0"/>
                <a:cs typeface="Arial" pitchFamily="-84" charset="0"/>
                <a:sym typeface="Wingdings"/>
              </a:rPr>
              <a:t>=</a:t>
            </a:r>
            <a:r>
              <a:rPr lang="en-US" sz="2400" dirty="0" err="1" smtClean="0">
                <a:ea typeface="Arial" pitchFamily="-84" charset="0"/>
                <a:cs typeface="Arial" pitchFamily="-84" charset="0"/>
                <a:sym typeface="Wingdings"/>
              </a:rPr>
              <a:t>n</a:t>
            </a:r>
            <a:r>
              <a:rPr lang="en-US" sz="2400" dirty="0" err="1" smtClean="0">
                <a:latin typeface="Symbol" charset="2"/>
                <a:ea typeface="Arial" pitchFamily="-84" charset="0"/>
                <a:cs typeface="Symbol" charset="2"/>
                <a:sym typeface="Wingdings"/>
              </a:rPr>
              <a:t>π</a:t>
            </a:r>
            <a:r>
              <a:rPr lang="en-US" sz="2400" dirty="0" smtClean="0">
                <a:ea typeface="Arial" pitchFamily="-84" charset="0"/>
                <a:cs typeface="Arial" pitchFamily="-84" charset="0"/>
                <a:sym typeface="Wingdings"/>
              </a:rPr>
              <a:t>/L</a:t>
            </a: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 wave function is now</a:t>
            </a:r>
          </a:p>
          <a:p>
            <a:pPr eaLnBrk="1" hangingPunct="1"/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We normalize the wave function</a:t>
            </a:r>
          </a:p>
          <a:p>
            <a:pPr eaLnBrk="1" hangingPunct="1"/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 normalized wave function becomes</a:t>
            </a:r>
          </a:p>
          <a:p>
            <a:pPr eaLnBrk="1" hangingPunct="1"/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None/>
            </a:pP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These functions are identical to those obtained for a vibrating string with fixed ends.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66946" name="Object 2"/>
          <p:cNvGraphicFramePr>
            <a:graphicFrameLocks noChangeAspect="1"/>
          </p:cNvGraphicFramePr>
          <p:nvPr/>
        </p:nvGraphicFramePr>
        <p:xfrm>
          <a:off x="4114800" y="1905000"/>
          <a:ext cx="3285975" cy="1073317"/>
        </p:xfrm>
        <a:graphic>
          <a:graphicData uri="http://schemas.openxmlformats.org/presentationml/2006/ole">
            <p:oleObj spid="_x0000_s466946" name="Equation" r:id="rId3" imgW="1320800" imgH="431800" progId="Equation.DSMT4">
              <p:embed/>
            </p:oleObj>
          </a:graphicData>
        </a:graphic>
      </p:graphicFrame>
      <p:graphicFrame>
        <p:nvGraphicFramePr>
          <p:cNvPr id="466947" name="Object 3"/>
          <p:cNvGraphicFramePr>
            <a:graphicFrameLocks noChangeAspect="1"/>
          </p:cNvGraphicFramePr>
          <p:nvPr/>
        </p:nvGraphicFramePr>
        <p:xfrm>
          <a:off x="990600" y="3429000"/>
          <a:ext cx="3259138" cy="769937"/>
        </p:xfrm>
        <a:graphic>
          <a:graphicData uri="http://schemas.openxmlformats.org/presentationml/2006/ole">
            <p:oleObj spid="_x0000_s466947" name="Equation" r:id="rId4" imgW="1397000" imgH="330200" progId="Equation.DSMT4">
              <p:embed/>
            </p:oleObj>
          </a:graphicData>
        </a:graphic>
      </p:graphicFrame>
      <p:graphicFrame>
        <p:nvGraphicFramePr>
          <p:cNvPr id="466948" name="Object 4"/>
          <p:cNvGraphicFramePr>
            <a:graphicFrameLocks noChangeAspect="1"/>
          </p:cNvGraphicFramePr>
          <p:nvPr/>
        </p:nvGraphicFramePr>
        <p:xfrm>
          <a:off x="2895601" y="4724400"/>
          <a:ext cx="3163434" cy="990600"/>
        </p:xfrm>
        <a:graphic>
          <a:graphicData uri="http://schemas.openxmlformats.org/presentationml/2006/ole">
            <p:oleObj spid="_x0000_s466948" name="Equation" r:id="rId5" imgW="1460500" imgH="457200" progId="Equation.DSMT4">
              <p:embed/>
            </p:oleObj>
          </a:graphicData>
        </a:graphic>
      </p:graphicFrame>
      <p:graphicFrame>
        <p:nvGraphicFramePr>
          <p:cNvPr id="466949" name="Object 5"/>
          <p:cNvGraphicFramePr>
            <a:graphicFrameLocks noChangeAspect="1"/>
          </p:cNvGraphicFramePr>
          <p:nvPr/>
        </p:nvGraphicFramePr>
        <p:xfrm>
          <a:off x="5105400" y="3276600"/>
          <a:ext cx="3317875" cy="1008063"/>
        </p:xfrm>
        <a:graphic>
          <a:graphicData uri="http://schemas.openxmlformats.org/presentationml/2006/ole">
            <p:oleObj spid="_x0000_s466949" name="Equation" r:id="rId6" imgW="1422400" imgH="4318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Quantized Energy</a:t>
            </a:r>
          </a:p>
        </p:txBody>
      </p:sp>
      <p:sp>
        <p:nvSpPr>
          <p:cNvPr id="3277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382000" cy="4497388"/>
          </a:xfrm>
          <a:noFill/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quantized wave number now becomes</a:t>
            </a: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Solving for the energy yields</a:t>
            </a:r>
          </a:p>
          <a:p>
            <a:pPr eaLnBrk="1" hangingPunct="1"/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Note that the energy depends on the integer values of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. Hence the energy is quantized and nonzero. </a:t>
            </a: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The special case of 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= 1 is called the </a:t>
            </a:r>
            <a:r>
              <a:rPr lang="en-US" sz="2800" b="1" u="sng" dirty="0">
                <a:solidFill>
                  <a:srgbClr val="800000"/>
                </a:solidFill>
                <a:ea typeface="ＭＳ Ｐゴシック" pitchFamily="-84" charset="-128"/>
                <a:cs typeface="ＭＳ Ｐゴシック" pitchFamily="-84" charset="-128"/>
              </a:rPr>
              <a:t>ground state energy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pic>
        <p:nvPicPr>
          <p:cNvPr id="32774" name="Picture 1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191000"/>
            <a:ext cx="533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68994" name="Object 2"/>
          <p:cNvGraphicFramePr>
            <a:graphicFrameLocks noChangeAspect="1"/>
          </p:cNvGraphicFramePr>
          <p:nvPr/>
        </p:nvGraphicFramePr>
        <p:xfrm>
          <a:off x="6400800" y="581025"/>
          <a:ext cx="1627188" cy="741363"/>
        </p:xfrm>
        <a:graphic>
          <a:graphicData uri="http://schemas.openxmlformats.org/presentationml/2006/ole">
            <p:oleObj spid="_x0000_s468994" name="Equation" r:id="rId4" imgW="863600" imgH="393700" progId="Equation.DSMT4">
              <p:embed/>
            </p:oleObj>
          </a:graphicData>
        </a:graphic>
      </p:graphicFrame>
      <p:graphicFrame>
        <p:nvGraphicFramePr>
          <p:cNvPr id="468995" name="Object 3"/>
          <p:cNvGraphicFramePr>
            <a:graphicFrameLocks noChangeAspect="1"/>
          </p:cNvGraphicFramePr>
          <p:nvPr/>
        </p:nvGraphicFramePr>
        <p:xfrm>
          <a:off x="1341437" y="1981200"/>
          <a:ext cx="715963" cy="439737"/>
        </p:xfrm>
        <a:graphic>
          <a:graphicData uri="http://schemas.openxmlformats.org/presentationml/2006/ole">
            <p:oleObj spid="_x0000_s468995" name="Equation" r:id="rId5" imgW="330200" imgH="203200" progId="Equation.DSMT4">
              <p:embed/>
            </p:oleObj>
          </a:graphicData>
        </a:graphic>
      </p:graphicFrame>
      <p:graphicFrame>
        <p:nvGraphicFramePr>
          <p:cNvPr id="468996" name="Object 4"/>
          <p:cNvGraphicFramePr>
            <a:graphicFrameLocks noChangeAspect="1"/>
          </p:cNvGraphicFramePr>
          <p:nvPr/>
        </p:nvGraphicFramePr>
        <p:xfrm>
          <a:off x="7162800" y="5638560"/>
          <a:ext cx="1143000" cy="686040"/>
        </p:xfrm>
        <a:graphic>
          <a:graphicData uri="http://schemas.openxmlformats.org/presentationml/2006/ole">
            <p:oleObj spid="_x0000_s468996" name="Equation" r:id="rId6" imgW="698500" imgH="419100" progId="Equation.DSMT4">
              <p:embed/>
            </p:oleObj>
          </a:graphicData>
        </a:graphic>
      </p:graphicFrame>
      <p:graphicFrame>
        <p:nvGraphicFramePr>
          <p:cNvPr id="468997" name="Object 5"/>
          <p:cNvGraphicFramePr>
            <a:graphicFrameLocks noChangeAspect="1"/>
          </p:cNvGraphicFramePr>
          <p:nvPr/>
        </p:nvGraphicFramePr>
        <p:xfrm>
          <a:off x="7110413" y="4953000"/>
          <a:ext cx="1247775" cy="685800"/>
        </p:xfrm>
        <a:graphic>
          <a:graphicData uri="http://schemas.openxmlformats.org/presentationml/2006/ole">
            <p:oleObj spid="_x0000_s468997" name="Equation" r:id="rId7" imgW="762000" imgH="419100" progId="Equation.DSMT4">
              <p:embed/>
            </p:oleObj>
          </a:graphicData>
        </a:graphic>
      </p:graphicFrame>
      <p:graphicFrame>
        <p:nvGraphicFramePr>
          <p:cNvPr id="468998" name="Object 6"/>
          <p:cNvGraphicFramePr>
            <a:graphicFrameLocks noChangeAspect="1"/>
          </p:cNvGraphicFramePr>
          <p:nvPr/>
        </p:nvGraphicFramePr>
        <p:xfrm>
          <a:off x="7110413" y="4191000"/>
          <a:ext cx="1247775" cy="685800"/>
        </p:xfrm>
        <a:graphic>
          <a:graphicData uri="http://schemas.openxmlformats.org/presentationml/2006/ole">
            <p:oleObj spid="_x0000_s468998" name="Equation" r:id="rId8" imgW="762000" imgH="419100" progId="Equation.DSMT4">
              <p:embed/>
            </p:oleObj>
          </a:graphicData>
        </a:graphic>
      </p:graphicFrame>
      <p:graphicFrame>
        <p:nvGraphicFramePr>
          <p:cNvPr id="469001" name="Object 9"/>
          <p:cNvGraphicFramePr>
            <a:graphicFrameLocks noChangeAspect="1"/>
          </p:cNvGraphicFramePr>
          <p:nvPr/>
        </p:nvGraphicFramePr>
        <p:xfrm>
          <a:off x="7986712" y="533400"/>
          <a:ext cx="1004888" cy="838200"/>
        </p:xfrm>
        <a:graphic>
          <a:graphicData uri="http://schemas.openxmlformats.org/presentationml/2006/ole">
            <p:oleObj spid="_x0000_s469001" name="Equation" r:id="rId9" imgW="533400" imgH="444500" progId="Equation.DSMT4">
              <p:embed/>
            </p:oleObj>
          </a:graphicData>
        </a:graphic>
      </p:graphicFrame>
      <p:graphicFrame>
        <p:nvGraphicFramePr>
          <p:cNvPr id="469002" name="Object 10"/>
          <p:cNvGraphicFramePr>
            <a:graphicFrameLocks noChangeAspect="1"/>
          </p:cNvGraphicFramePr>
          <p:nvPr/>
        </p:nvGraphicFramePr>
        <p:xfrm>
          <a:off x="2052637" y="1682750"/>
          <a:ext cx="3357563" cy="908050"/>
        </p:xfrm>
        <a:graphic>
          <a:graphicData uri="http://schemas.openxmlformats.org/presentationml/2006/ole">
            <p:oleObj spid="_x0000_s469002" name="Equation" r:id="rId10" imgW="1549400" imgH="419100" progId="Equation.DSMT4">
              <p:embed/>
            </p:oleObj>
          </a:graphicData>
        </a:graphic>
      </p:graphicFrame>
      <p:graphicFrame>
        <p:nvGraphicFramePr>
          <p:cNvPr id="469005" name="Object 13"/>
          <p:cNvGraphicFramePr>
            <a:graphicFrameLocks noChangeAspect="1"/>
          </p:cNvGraphicFramePr>
          <p:nvPr/>
        </p:nvGraphicFramePr>
        <p:xfrm>
          <a:off x="160337" y="4259263"/>
          <a:ext cx="906463" cy="693737"/>
        </p:xfrm>
        <a:graphic>
          <a:graphicData uri="http://schemas.openxmlformats.org/presentationml/2006/ole">
            <p:oleObj spid="_x0000_s469005" name="Equation" r:id="rId11" imgW="914400" imgH="698500" progId="Equation.DSMT4">
              <p:embed/>
            </p:oleObj>
          </a:graphicData>
        </a:graphic>
      </p:graphicFrame>
      <p:graphicFrame>
        <p:nvGraphicFramePr>
          <p:cNvPr id="469006" name="Object 14"/>
          <p:cNvGraphicFramePr>
            <a:graphicFrameLocks noChangeAspect="1"/>
          </p:cNvGraphicFramePr>
          <p:nvPr/>
        </p:nvGraphicFramePr>
        <p:xfrm>
          <a:off x="152400" y="5029200"/>
          <a:ext cx="957262" cy="719137"/>
        </p:xfrm>
        <a:graphic>
          <a:graphicData uri="http://schemas.openxmlformats.org/presentationml/2006/ole">
            <p:oleObj spid="_x0000_s469006" name="Equation" r:id="rId12" imgW="965200" imgH="7239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838200"/>
          </a:xfrm>
        </p:spPr>
        <p:txBody>
          <a:bodyPr/>
          <a:lstStyle/>
          <a:p>
            <a:pPr algn="ctr" eaLnBrk="1" hangingPunct="1"/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How does this correspond to Classical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Mech.?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277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914400"/>
            <a:ext cx="8686800" cy="4497388"/>
          </a:xfrm>
          <a:noFill/>
        </p:spPr>
        <p:txBody>
          <a:bodyPr/>
          <a:lstStyle/>
          <a:p>
            <a:pPr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What is the probability of finding a particle in a box of length L?</a:t>
            </a:r>
          </a:p>
          <a:p>
            <a:pPr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Bohr’s correspondence principle says that QM and CM must correspond to each other!   When?</a:t>
            </a:r>
          </a:p>
          <a:p>
            <a:pPr lvl="1"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When </a:t>
            </a:r>
            <a:r>
              <a:rPr lang="en-US" sz="2400" dirty="0" err="1" smtClean="0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becomes large, the QM approaches to CM</a:t>
            </a:r>
          </a:p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So when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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∞, the probability of finding a particle in a box of length L is </a:t>
            </a: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</a:b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Which is identical to the CM probability!!</a:t>
            </a:r>
          </a:p>
          <a:p>
            <a:pPr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One can also see this from the plot of P!</a:t>
            </a: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488457" name="Object 9"/>
          <p:cNvGraphicFramePr>
            <a:graphicFrameLocks noChangeAspect="1"/>
          </p:cNvGraphicFramePr>
          <p:nvPr/>
        </p:nvGraphicFramePr>
        <p:xfrm>
          <a:off x="685800" y="3998913"/>
          <a:ext cx="2487612" cy="542925"/>
        </p:xfrm>
        <a:graphic>
          <a:graphicData uri="http://schemas.openxmlformats.org/presentationml/2006/ole">
            <p:oleObj spid="_x0000_s488457" name="Equation" r:id="rId3" imgW="1511300" imgH="330200" progId="Equation.DSMT4">
              <p:embed/>
            </p:oleObj>
          </a:graphicData>
        </a:graphic>
      </p:graphicFrame>
      <p:graphicFrame>
        <p:nvGraphicFramePr>
          <p:cNvPr id="488458" name="Object 10"/>
          <p:cNvGraphicFramePr>
            <a:graphicFrameLocks noChangeAspect="1"/>
          </p:cNvGraphicFramePr>
          <p:nvPr/>
        </p:nvGraphicFramePr>
        <p:xfrm>
          <a:off x="3200400" y="3922713"/>
          <a:ext cx="2132012" cy="711200"/>
        </p:xfrm>
        <a:graphic>
          <a:graphicData uri="http://schemas.openxmlformats.org/presentationml/2006/ole">
            <p:oleObj spid="_x0000_s488458" name="Equation" r:id="rId4" imgW="1295400" imgH="431800" progId="Equation.DSMT4">
              <p:embed/>
            </p:oleObj>
          </a:graphicData>
        </a:graphic>
      </p:graphicFrame>
      <p:graphicFrame>
        <p:nvGraphicFramePr>
          <p:cNvPr id="488459" name="Object 11"/>
          <p:cNvGraphicFramePr>
            <a:graphicFrameLocks noChangeAspect="1"/>
          </p:cNvGraphicFramePr>
          <p:nvPr/>
        </p:nvGraphicFramePr>
        <p:xfrm>
          <a:off x="5410200" y="3998913"/>
          <a:ext cx="1797050" cy="649287"/>
        </p:xfrm>
        <a:graphic>
          <a:graphicData uri="http://schemas.openxmlformats.org/presentationml/2006/ole">
            <p:oleObj spid="_x0000_s488459" name="Equation" r:id="rId5" imgW="1092200" imgH="393700" progId="Equation.DSMT4">
              <p:embed/>
            </p:oleObj>
          </a:graphicData>
        </a:graphic>
      </p:graphicFrame>
      <p:graphicFrame>
        <p:nvGraphicFramePr>
          <p:cNvPr id="488460" name="Object 12"/>
          <p:cNvGraphicFramePr>
            <a:graphicFrameLocks noChangeAspect="1"/>
          </p:cNvGraphicFramePr>
          <p:nvPr/>
        </p:nvGraphicFramePr>
        <p:xfrm>
          <a:off x="7239000" y="3922713"/>
          <a:ext cx="1046162" cy="649287"/>
        </p:xfrm>
        <a:graphic>
          <a:graphicData uri="http://schemas.openxmlformats.org/presentationml/2006/ole">
            <p:oleObj spid="_x0000_s488460" name="Equation" r:id="rId6" imgW="635000" imgH="393700" progId="Equation.DSMT4">
              <p:embed/>
            </p:oleObj>
          </a:graphicData>
        </a:graphic>
      </p:graphicFrame>
      <p:pic>
        <p:nvPicPr>
          <p:cNvPr id="23" name="Picture 22" descr="Screen Shot 2012-10-17 at 10.42.19 AM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4533900"/>
            <a:ext cx="1955800" cy="2324100"/>
          </a:xfrm>
          <a:prstGeom prst="rect">
            <a:avLst/>
          </a:prstGeom>
        </p:spPr>
      </p:pic>
      <p:graphicFrame>
        <p:nvGraphicFramePr>
          <p:cNvPr id="488463" name="Object 15"/>
          <p:cNvGraphicFramePr>
            <a:graphicFrameLocks noChangeAspect="1"/>
          </p:cNvGraphicFramePr>
          <p:nvPr/>
        </p:nvGraphicFramePr>
        <p:xfrm>
          <a:off x="8686800" y="838200"/>
          <a:ext cx="271463" cy="649287"/>
        </p:xfrm>
        <a:graphic>
          <a:graphicData uri="http://schemas.openxmlformats.org/presentationml/2006/ole">
            <p:oleObj spid="_x0000_s488463" name="Equation" r:id="rId8" imgW="165100" imgH="3937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9144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800" dirty="0" smtClean="0">
                <a:cs typeface="ＭＳ Ｐゴシック" pitchFamily="-84" charset="-128"/>
              </a:rPr>
              <a:t>Determine the expectation values for </a:t>
            </a:r>
            <a:r>
              <a:rPr lang="en-US" sz="2800" dirty="0" err="1" smtClean="0">
                <a:cs typeface="ＭＳ Ｐゴシック" pitchFamily="-84" charset="-128"/>
              </a:rPr>
              <a:t>x</a:t>
            </a:r>
            <a:r>
              <a:rPr lang="en-US" sz="2800" dirty="0" smtClean="0">
                <a:cs typeface="ＭＳ Ｐゴシック" pitchFamily="-84" charset="-128"/>
              </a:rPr>
              <a:t>, x</a:t>
            </a:r>
            <a:r>
              <a:rPr lang="en-US" sz="2800" baseline="30000" dirty="0" smtClean="0">
                <a:cs typeface="ＭＳ Ｐゴシック" pitchFamily="-84" charset="-128"/>
              </a:rPr>
              <a:t>2</a:t>
            </a:r>
            <a:r>
              <a:rPr lang="en-US" sz="2800" dirty="0" smtClean="0">
                <a:cs typeface="ＭＳ Ｐゴシック" pitchFamily="-84" charset="-128"/>
              </a:rPr>
              <a:t>, </a:t>
            </a:r>
            <a:r>
              <a:rPr lang="en-US" sz="2800" dirty="0" err="1" smtClean="0">
                <a:cs typeface="ＭＳ Ｐゴシック" pitchFamily="-84" charset="-128"/>
              </a:rPr>
              <a:t>p</a:t>
            </a:r>
            <a:r>
              <a:rPr lang="en-US" sz="2800" dirty="0" smtClean="0">
                <a:cs typeface="ＭＳ Ｐゴシック" pitchFamily="-84" charset="-128"/>
              </a:rPr>
              <a:t> and p</a:t>
            </a:r>
            <a:r>
              <a:rPr lang="en-US" sz="2800" baseline="30000" dirty="0" smtClean="0">
                <a:cs typeface="ＭＳ Ｐゴシック" pitchFamily="-84" charset="-128"/>
              </a:rPr>
              <a:t>2</a:t>
            </a:r>
            <a:r>
              <a:rPr lang="en-US" sz="2800" dirty="0" smtClean="0">
                <a:cs typeface="ＭＳ Ｐゴシック" pitchFamily="-84" charset="-128"/>
              </a:rPr>
              <a:t> of a particle in an infinite square well for the first excited state. </a:t>
            </a:r>
            <a:endParaRPr lang="en-US" sz="28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Ex 6.8: Expectation values inside a box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" name="Rectangle 35"/>
          <p:cNvSpPr txBox="1">
            <a:spLocks noChangeArrowheads="1"/>
          </p:cNvSpPr>
          <p:nvPr/>
        </p:nvSpPr>
        <p:spPr bwMode="auto">
          <a:xfrm>
            <a:off x="304800" y="1600200"/>
            <a:ext cx="7391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What is the wave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 function of the first excited state? 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0" name="Rectangle 35"/>
          <p:cNvSpPr txBox="1">
            <a:spLocks noChangeArrowheads="1"/>
          </p:cNvSpPr>
          <p:nvPr/>
        </p:nvSpPr>
        <p:spPr bwMode="auto">
          <a:xfrm>
            <a:off x="7162800" y="16002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=?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1" name="Rectangle 35"/>
          <p:cNvSpPr txBox="1">
            <a:spLocks noChangeArrowheads="1"/>
          </p:cNvSpPr>
          <p:nvPr/>
        </p:nvSpPr>
        <p:spPr bwMode="auto">
          <a:xfrm>
            <a:off x="7848600" y="16002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noProof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2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508940" name="Object 12"/>
          <p:cNvGraphicFramePr>
            <a:graphicFrameLocks noChangeAspect="1"/>
          </p:cNvGraphicFramePr>
          <p:nvPr/>
        </p:nvGraphicFramePr>
        <p:xfrm>
          <a:off x="457200" y="2133600"/>
          <a:ext cx="2373313" cy="688975"/>
        </p:xfrm>
        <a:graphic>
          <a:graphicData uri="http://schemas.openxmlformats.org/presentationml/2006/ole">
            <p:oleObj spid="_x0000_s508940" name="Equation" r:id="rId3" imgW="1574800" imgH="457200" progId="Equation.DSMT4">
              <p:embed/>
            </p:oleObj>
          </a:graphicData>
        </a:graphic>
      </p:graphicFrame>
      <p:graphicFrame>
        <p:nvGraphicFramePr>
          <p:cNvPr id="508941" name="Object 13"/>
          <p:cNvGraphicFramePr>
            <a:graphicFrameLocks noChangeAspect="1"/>
          </p:cNvGraphicFramePr>
          <p:nvPr/>
        </p:nvGraphicFramePr>
        <p:xfrm>
          <a:off x="457200" y="2819400"/>
          <a:ext cx="5453063" cy="650875"/>
        </p:xfrm>
        <a:graphic>
          <a:graphicData uri="http://schemas.openxmlformats.org/presentationml/2006/ole">
            <p:oleObj spid="_x0000_s508941" name="Equation" r:id="rId4" imgW="3619500" imgH="431800" progId="Equation.DSMT4">
              <p:embed/>
            </p:oleObj>
          </a:graphicData>
        </a:graphic>
      </p:graphicFrame>
      <p:graphicFrame>
        <p:nvGraphicFramePr>
          <p:cNvPr id="508942" name="Object 14"/>
          <p:cNvGraphicFramePr>
            <a:graphicFrameLocks noChangeAspect="1"/>
          </p:cNvGraphicFramePr>
          <p:nvPr/>
        </p:nvGraphicFramePr>
        <p:xfrm>
          <a:off x="457200" y="3520440"/>
          <a:ext cx="3768725" cy="650875"/>
        </p:xfrm>
        <a:graphic>
          <a:graphicData uri="http://schemas.openxmlformats.org/presentationml/2006/ole">
            <p:oleObj spid="_x0000_s508942" name="Equation" r:id="rId5" imgW="2501900" imgH="431800" progId="Equation.DSMT4">
              <p:embed/>
            </p:oleObj>
          </a:graphicData>
        </a:graphic>
      </p:graphicFrame>
      <p:graphicFrame>
        <p:nvGraphicFramePr>
          <p:cNvPr id="508943" name="Object 15"/>
          <p:cNvGraphicFramePr>
            <a:graphicFrameLocks noChangeAspect="1"/>
          </p:cNvGraphicFramePr>
          <p:nvPr/>
        </p:nvGraphicFramePr>
        <p:xfrm>
          <a:off x="457200" y="4194810"/>
          <a:ext cx="8324850" cy="688975"/>
        </p:xfrm>
        <a:graphic>
          <a:graphicData uri="http://schemas.openxmlformats.org/presentationml/2006/ole">
            <p:oleObj spid="_x0000_s508943" name="Equation" r:id="rId6" imgW="5524500" imgH="457200" progId="Equation.DSMT4">
              <p:embed/>
            </p:oleObj>
          </a:graphicData>
        </a:graphic>
      </p:graphicFrame>
      <p:graphicFrame>
        <p:nvGraphicFramePr>
          <p:cNvPr id="508944" name="Object 16"/>
          <p:cNvGraphicFramePr>
            <a:graphicFrameLocks noChangeAspect="1"/>
          </p:cNvGraphicFramePr>
          <p:nvPr/>
        </p:nvGraphicFramePr>
        <p:xfrm>
          <a:off x="457200" y="4930775"/>
          <a:ext cx="8458200" cy="708025"/>
        </p:xfrm>
        <a:graphic>
          <a:graphicData uri="http://schemas.openxmlformats.org/presentationml/2006/ole">
            <p:oleObj spid="_x0000_s508944" name="Equation" r:id="rId7" imgW="5613400" imgH="469900" progId="Equation.DSMT4">
              <p:embed/>
            </p:oleObj>
          </a:graphicData>
        </a:graphic>
      </p:graphicFrame>
      <p:graphicFrame>
        <p:nvGraphicFramePr>
          <p:cNvPr id="508945" name="Object 17"/>
          <p:cNvGraphicFramePr>
            <a:graphicFrameLocks noChangeAspect="1"/>
          </p:cNvGraphicFramePr>
          <p:nvPr/>
        </p:nvGraphicFramePr>
        <p:xfrm>
          <a:off x="457200" y="5638800"/>
          <a:ext cx="2125663" cy="688975"/>
        </p:xfrm>
        <a:graphic>
          <a:graphicData uri="http://schemas.openxmlformats.org/presentationml/2006/ole">
            <p:oleObj spid="_x0000_s508945" name="Equation" r:id="rId8" imgW="1409700" imgH="457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09600"/>
            <a:ext cx="8534400" cy="9144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sz="2400" dirty="0" smtClean="0">
                <a:cs typeface="ＭＳ Ｐゴシック" pitchFamily="-84" charset="-128"/>
              </a:rPr>
              <a:t>A typical diameter of a nucleus is about 10</a:t>
            </a:r>
            <a:r>
              <a:rPr lang="en-US" sz="2400" baseline="30000" dirty="0" smtClean="0">
                <a:cs typeface="ＭＳ Ｐゴシック" pitchFamily="-84" charset="-128"/>
              </a:rPr>
              <a:t>-14</a:t>
            </a:r>
            <a:r>
              <a:rPr lang="en-US" sz="2400" dirty="0" smtClean="0">
                <a:cs typeface="ＭＳ Ｐゴシック" pitchFamily="-84" charset="-128"/>
              </a:rPr>
              <a:t>m. Use th</a:t>
            </a:r>
            <a:r>
              <a:rPr lang="en-US" sz="2400" dirty="0" smtClean="0">
                <a:cs typeface="ＭＳ Ｐゴシック" pitchFamily="-84" charset="-128"/>
              </a:rPr>
              <a:t>e infinite square-well potential to calculate the transition energy from the first excited state to the ground state for a proton confined to the nucleus.</a:t>
            </a:r>
            <a:endParaRPr lang="en-US" sz="2400" dirty="0">
              <a:cs typeface="Symbol" charset="2"/>
            </a:endParaRPr>
          </a:p>
        </p:txBody>
      </p:sp>
      <p:sp>
        <p:nvSpPr>
          <p:cNvPr id="22531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Ex </a:t>
            </a:r>
            <a:r>
              <a:rPr lang="en-US" sz="4000" dirty="0" smtClean="0">
                <a:cs typeface="ＭＳ Ｐゴシック" pitchFamily="-84" charset="-128"/>
              </a:rPr>
              <a:t>6.9: Proton Transition Energy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22,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" name="Rectangle 35"/>
          <p:cNvSpPr txBox="1">
            <a:spLocks noChangeArrowheads="1"/>
          </p:cNvSpPr>
          <p:nvPr/>
        </p:nvSpPr>
        <p:spPr bwMode="auto">
          <a:xfrm>
            <a:off x="304800" y="1828800"/>
            <a:ext cx="464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The energ</a:t>
            </a:r>
            <a:r>
              <a:rPr lang="en-US" sz="2800" kern="0" noProof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y 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of the state </a:t>
            </a:r>
            <a:r>
              <a:rPr lang="en-US" sz="2800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is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0" name="Rectangle 35"/>
          <p:cNvSpPr txBox="1">
            <a:spLocks noChangeArrowheads="1"/>
          </p:cNvSpPr>
          <p:nvPr/>
        </p:nvSpPr>
        <p:spPr bwMode="auto">
          <a:xfrm>
            <a:off x="4419600" y="25908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=1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530440" name="Object 8"/>
          <p:cNvGraphicFramePr>
            <a:graphicFrameLocks noChangeAspect="1"/>
          </p:cNvGraphicFramePr>
          <p:nvPr/>
        </p:nvGraphicFramePr>
        <p:xfrm>
          <a:off x="4038600" y="1682750"/>
          <a:ext cx="1900237" cy="908050"/>
        </p:xfrm>
        <a:graphic>
          <a:graphicData uri="http://schemas.openxmlformats.org/presentationml/2006/ole">
            <p:oleObj spid="_x0000_s530440" name="Equation" r:id="rId3" imgW="876300" imgH="419100" progId="Equation.DSMT4">
              <p:embed/>
            </p:oleObj>
          </a:graphicData>
        </a:graphic>
      </p:graphicFrame>
      <p:sp>
        <p:nvSpPr>
          <p:cNvPr id="17" name="Rectangle 35"/>
          <p:cNvSpPr txBox="1">
            <a:spLocks noChangeArrowheads="1"/>
          </p:cNvSpPr>
          <p:nvPr/>
        </p:nvSpPr>
        <p:spPr bwMode="auto">
          <a:xfrm>
            <a:off x="304800" y="2590800"/>
            <a:ext cx="426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What is </a:t>
            </a:r>
            <a:r>
              <a:rPr lang="en-US" sz="2800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for the ground state?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530441" name="Object 9"/>
          <p:cNvGraphicFramePr>
            <a:graphicFrameLocks noChangeAspect="1"/>
          </p:cNvGraphicFramePr>
          <p:nvPr/>
        </p:nvGraphicFramePr>
        <p:xfrm>
          <a:off x="533400" y="3124200"/>
          <a:ext cx="1471612" cy="747712"/>
        </p:xfrm>
        <a:graphic>
          <a:graphicData uri="http://schemas.openxmlformats.org/presentationml/2006/ole">
            <p:oleObj spid="_x0000_s530441" name="Equation" r:id="rId4" imgW="825500" imgH="419100" progId="Equation.DSMT4">
              <p:embed/>
            </p:oleObj>
          </a:graphicData>
        </a:graphic>
      </p:graphicFrame>
      <p:graphicFrame>
        <p:nvGraphicFramePr>
          <p:cNvPr id="530442" name="Object 10"/>
          <p:cNvGraphicFramePr>
            <a:graphicFrameLocks noChangeAspect="1"/>
          </p:cNvGraphicFramePr>
          <p:nvPr/>
        </p:nvGraphicFramePr>
        <p:xfrm>
          <a:off x="3124200" y="3124200"/>
          <a:ext cx="5867400" cy="906463"/>
        </p:xfrm>
        <a:graphic>
          <a:graphicData uri="http://schemas.openxmlformats.org/presentationml/2006/ole">
            <p:oleObj spid="_x0000_s530442" name="Equation" r:id="rId5" imgW="3289300" imgH="508000" progId="Equation.DSMT4">
              <p:embed/>
            </p:oleObj>
          </a:graphicData>
        </a:graphic>
      </p:graphicFrame>
      <p:graphicFrame>
        <p:nvGraphicFramePr>
          <p:cNvPr id="530443" name="Object 11"/>
          <p:cNvGraphicFramePr>
            <a:graphicFrameLocks noChangeAspect="1"/>
          </p:cNvGraphicFramePr>
          <p:nvPr/>
        </p:nvGraphicFramePr>
        <p:xfrm>
          <a:off x="685800" y="4495800"/>
          <a:ext cx="2740025" cy="746125"/>
        </p:xfrm>
        <a:graphic>
          <a:graphicData uri="http://schemas.openxmlformats.org/presentationml/2006/ole">
            <p:oleObj spid="_x0000_s530443" name="Equation" r:id="rId6" imgW="1536700" imgH="419100" progId="Equation.DSMT4">
              <p:embed/>
            </p:oleObj>
          </a:graphicData>
        </a:graphic>
      </p:graphicFrame>
      <p:graphicFrame>
        <p:nvGraphicFramePr>
          <p:cNvPr id="530444" name="Object 12"/>
          <p:cNvGraphicFramePr>
            <a:graphicFrameLocks noChangeAspect="1"/>
          </p:cNvGraphicFramePr>
          <p:nvPr/>
        </p:nvGraphicFramePr>
        <p:xfrm>
          <a:off x="581025" y="5715000"/>
          <a:ext cx="2695575" cy="363537"/>
        </p:xfrm>
        <a:graphic>
          <a:graphicData uri="http://schemas.openxmlformats.org/presentationml/2006/ole">
            <p:oleObj spid="_x0000_s530444" name="Equation" r:id="rId7" imgW="1511300" imgH="203200" progId="Equation.DSMT4">
              <p:embed/>
            </p:oleObj>
          </a:graphicData>
        </a:graphic>
      </p:graphicFrame>
      <p:sp>
        <p:nvSpPr>
          <p:cNvPr id="22" name="Rectangle 35"/>
          <p:cNvSpPr txBox="1">
            <a:spLocks noChangeArrowheads="1"/>
          </p:cNvSpPr>
          <p:nvPr/>
        </p:nvSpPr>
        <p:spPr bwMode="auto">
          <a:xfrm>
            <a:off x="304800" y="3962400"/>
            <a:ext cx="472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What is </a:t>
            </a:r>
            <a:r>
              <a:rPr lang="en-US" sz="2800" kern="0" dirty="0" err="1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for the 1</a:t>
            </a:r>
            <a:r>
              <a:rPr lang="en-US" sz="2800" kern="0" baseline="3000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st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 excited state?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3" name="Rectangle 35"/>
          <p:cNvSpPr txBox="1">
            <a:spLocks noChangeArrowheads="1"/>
          </p:cNvSpPr>
          <p:nvPr/>
        </p:nvSpPr>
        <p:spPr bwMode="auto">
          <a:xfrm>
            <a:off x="4876800" y="39624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n</a:t>
            </a:r>
            <a:r>
              <a:rPr lang="en-US" sz="2800" kern="0" dirty="0" smtClean="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84" charset="-128"/>
              </a:rPr>
              <a:t>=2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sp>
        <p:nvSpPr>
          <p:cNvPr id="24" name="Rectangle 35"/>
          <p:cNvSpPr txBox="1">
            <a:spLocks noChangeArrowheads="1"/>
          </p:cNvSpPr>
          <p:nvPr/>
        </p:nvSpPr>
        <p:spPr bwMode="auto">
          <a:xfrm>
            <a:off x="457200" y="5181600"/>
            <a:ext cx="472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84" charset="-128"/>
              </a:rPr>
              <a:t>So the proton transition energy is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1" charset="-128"/>
              <a:cs typeface="Symbol" charset="2"/>
            </a:endParaRPr>
          </a:p>
        </p:txBody>
      </p:sp>
      <p:graphicFrame>
        <p:nvGraphicFramePr>
          <p:cNvPr id="530446" name="Object 14"/>
          <p:cNvGraphicFramePr>
            <a:graphicFrameLocks noChangeAspect="1"/>
          </p:cNvGraphicFramePr>
          <p:nvPr/>
        </p:nvGraphicFramePr>
        <p:xfrm>
          <a:off x="1947862" y="3124200"/>
          <a:ext cx="1176338" cy="747712"/>
        </p:xfrm>
        <a:graphic>
          <a:graphicData uri="http://schemas.openxmlformats.org/presentationml/2006/ole">
            <p:oleObj spid="_x0000_s530446" name="Equation" r:id="rId8" imgW="660400" imgH="4191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38657</TotalTime>
  <Words>821</Words>
  <Application>Microsoft Macintosh PowerPoint</Application>
  <PresentationFormat>On-screen Show (4:3)</PresentationFormat>
  <Paragraphs>104</Paragraphs>
  <Slides>9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phys1443-spring02</vt:lpstr>
      <vt:lpstr>Equation</vt:lpstr>
      <vt:lpstr>MathType 6.0 Equation</vt:lpstr>
      <vt:lpstr>PHYS 3313 – Section 001 Lecture #14</vt:lpstr>
      <vt:lpstr>Announcements</vt:lpstr>
      <vt:lpstr>Special project #5</vt:lpstr>
      <vt:lpstr>Infinite Square-Well Potential</vt:lpstr>
      <vt:lpstr>Quantization</vt:lpstr>
      <vt:lpstr>Quantized Energy</vt:lpstr>
      <vt:lpstr>How does this correspond to Classical Mech.?</vt:lpstr>
      <vt:lpstr>Ex 6.8: Expectation values inside a box</vt:lpstr>
      <vt:lpstr>Ex 6.9: Proton Transition Energy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1966</cp:revision>
  <dcterms:created xsi:type="dcterms:W3CDTF">2012-10-22T02:01:47Z</dcterms:created>
  <dcterms:modified xsi:type="dcterms:W3CDTF">2012-10-22T19:46:15Z</dcterms:modified>
</cp:coreProperties>
</file>