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embeddings/oleObject31.bin" ContentType="application/vnd.openxmlformats-officedocument.oleObject"/>
  <Override PartName="/ppt/embeddings/oleObject47.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46.bin" ContentType="application/vnd.openxmlformats-officedocument.oleObject"/>
  <Default Extension="emf" ContentType="image/x-emf"/>
  <Override PartName="/ppt/embeddings/oleObject29.bin" ContentType="application/vnd.openxmlformats-officedocument.oleObject"/>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embeddings/oleObject45.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embeddings/Microsoft_Equation1.bin" ContentType="application/vnd.openxmlformats-officedocument.oleObject"/>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embeddings/oleObject50.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embeddings/oleObject49.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embeddings/oleObject48.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256" r:id="rId2"/>
    <p:sldId id="335" r:id="rId3"/>
    <p:sldId id="694" r:id="rId4"/>
    <p:sldId id="695" r:id="rId5"/>
    <p:sldId id="696" r:id="rId6"/>
    <p:sldId id="697" r:id="rId7"/>
    <p:sldId id="721" r:id="rId8"/>
    <p:sldId id="723" r:id="rId9"/>
    <p:sldId id="698" r:id="rId10"/>
    <p:sldId id="699" r:id="rId11"/>
    <p:sldId id="700" r:id="rId12"/>
    <p:sldId id="701" r:id="rId13"/>
    <p:sldId id="702" r:id="rId14"/>
    <p:sldId id="704" r:id="rId15"/>
    <p:sldId id="705"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93" d="100"/>
          <a:sy n="93" d="100"/>
        </p:scale>
        <p:origin x="-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ict"/><Relationship Id="rId4" Type="http://schemas.openxmlformats.org/officeDocument/2006/relationships/image" Target="../media/image5.pict"/><Relationship Id="rId5" Type="http://schemas.openxmlformats.org/officeDocument/2006/relationships/image" Target="../media/image6.pict"/><Relationship Id="rId6" Type="http://schemas.openxmlformats.org/officeDocument/2006/relationships/image" Target="../media/image7.pict"/><Relationship Id="rId7" Type="http://schemas.openxmlformats.org/officeDocument/2006/relationships/image" Target="../media/image8.pict"/><Relationship Id="rId8" Type="http://schemas.openxmlformats.org/officeDocument/2006/relationships/image" Target="../media/image9.pict"/><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ict"/><Relationship Id="rId4" Type="http://schemas.openxmlformats.org/officeDocument/2006/relationships/image" Target="../media/image14.pict"/><Relationship Id="rId5" Type="http://schemas.openxmlformats.org/officeDocument/2006/relationships/image" Target="../media/image15.pict"/><Relationship Id="rId1" Type="http://schemas.openxmlformats.org/officeDocument/2006/relationships/image" Target="../media/image11.pict"/><Relationship Id="rId2" Type="http://schemas.openxmlformats.org/officeDocument/2006/relationships/image" Target="../media/image1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ict"/><Relationship Id="rId2" Type="http://schemas.openxmlformats.org/officeDocument/2006/relationships/image" Target="../media/image18.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pict"/><Relationship Id="rId4" Type="http://schemas.openxmlformats.org/officeDocument/2006/relationships/image" Target="../media/image22.pict"/><Relationship Id="rId5" Type="http://schemas.openxmlformats.org/officeDocument/2006/relationships/image" Target="../media/image23.pict"/><Relationship Id="rId6" Type="http://schemas.openxmlformats.org/officeDocument/2006/relationships/image" Target="../media/image24.pict"/><Relationship Id="rId7" Type="http://schemas.openxmlformats.org/officeDocument/2006/relationships/image" Target="../media/image25.pict"/><Relationship Id="rId8" Type="http://schemas.openxmlformats.org/officeDocument/2006/relationships/image" Target="../media/image26.pict"/><Relationship Id="rId9" Type="http://schemas.openxmlformats.org/officeDocument/2006/relationships/image" Target="../media/image27.pict"/><Relationship Id="rId1" Type="http://schemas.openxmlformats.org/officeDocument/2006/relationships/image" Target="../media/image19.pict"/><Relationship Id="rId2" Type="http://schemas.openxmlformats.org/officeDocument/2006/relationships/image" Target="../media/image20.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pict"/><Relationship Id="rId4" Type="http://schemas.openxmlformats.org/officeDocument/2006/relationships/image" Target="../media/image31.pict"/><Relationship Id="rId5" Type="http://schemas.openxmlformats.org/officeDocument/2006/relationships/image" Target="../media/image32.pict"/><Relationship Id="rId6" Type="http://schemas.openxmlformats.org/officeDocument/2006/relationships/image" Target="../media/image33.pict"/><Relationship Id="rId7" Type="http://schemas.openxmlformats.org/officeDocument/2006/relationships/image" Target="../media/image34.pict"/><Relationship Id="rId1" Type="http://schemas.openxmlformats.org/officeDocument/2006/relationships/image" Target="../media/image28.pict"/><Relationship Id="rId2" Type="http://schemas.openxmlformats.org/officeDocument/2006/relationships/image" Target="../media/image29.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pict"/><Relationship Id="rId4" Type="http://schemas.openxmlformats.org/officeDocument/2006/relationships/image" Target="../media/image38.pict"/><Relationship Id="rId5" Type="http://schemas.openxmlformats.org/officeDocument/2006/relationships/image" Target="../media/image39.pict"/><Relationship Id="rId6" Type="http://schemas.openxmlformats.org/officeDocument/2006/relationships/image" Target="../media/image40.pict"/><Relationship Id="rId7" Type="http://schemas.openxmlformats.org/officeDocument/2006/relationships/image" Target="../media/image41.pict"/><Relationship Id="rId8" Type="http://schemas.openxmlformats.org/officeDocument/2006/relationships/image" Target="../media/image42.pict"/><Relationship Id="rId9" Type="http://schemas.openxmlformats.org/officeDocument/2006/relationships/image" Target="../media/image43.pict"/><Relationship Id="rId10" Type="http://schemas.openxmlformats.org/officeDocument/2006/relationships/image" Target="../media/image44.pict"/><Relationship Id="rId11" Type="http://schemas.openxmlformats.org/officeDocument/2006/relationships/image" Target="../media/image45.pict"/><Relationship Id="rId1" Type="http://schemas.openxmlformats.org/officeDocument/2006/relationships/image" Target="../media/image35.pict"/><Relationship Id="rId2" Type="http://schemas.openxmlformats.org/officeDocument/2006/relationships/image" Target="../media/image36.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pict"/><Relationship Id="rId4" Type="http://schemas.openxmlformats.org/officeDocument/2006/relationships/image" Target="../media/image49.pict"/><Relationship Id="rId5" Type="http://schemas.openxmlformats.org/officeDocument/2006/relationships/image" Target="../media/image50.pict"/><Relationship Id="rId6" Type="http://schemas.openxmlformats.org/officeDocument/2006/relationships/image" Target="../media/image51.pict"/><Relationship Id="rId1" Type="http://schemas.openxmlformats.org/officeDocument/2006/relationships/image" Target="../media/image46.pict"/><Relationship Id="rId2" Type="http://schemas.openxmlformats.org/officeDocument/2006/relationships/image" Target="../media/image4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pict"/><Relationship Id="rId2" Type="http://schemas.openxmlformats.org/officeDocument/2006/relationships/image" Target="../media/image5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29,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oleObject" Target="../embeddings/oleObject42.bin"/><Relationship Id="rId6" Type="http://schemas.openxmlformats.org/officeDocument/2006/relationships/oleObject" Target="../embeddings/oleObject43.bin"/><Relationship Id="rId7" Type="http://schemas.openxmlformats.org/officeDocument/2006/relationships/oleObject" Target="../embeddings/oleObject44.bin"/><Relationship Id="rId8" Type="http://schemas.openxmlformats.org/officeDocument/2006/relationships/oleObject" Target="../embeddings/oleObject45.bin"/><Relationship Id="rId9" Type="http://schemas.openxmlformats.org/officeDocument/2006/relationships/oleObject" Target="../embeddings/oleObject46.bin"/><Relationship Id="rId10" Type="http://schemas.openxmlformats.org/officeDocument/2006/relationships/oleObject" Target="../embeddings/oleObject47.bin"/><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oleObject" Target="../embeddings/oleObject48.bin"/><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oleObject" Target="../embeddings/oleObject49.bin"/><Relationship Id="rId6" Type="http://schemas.openxmlformats.org/officeDocument/2006/relationships/oleObject" Target="../embeddings/oleObject50.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1" Type="http://schemas.openxmlformats.org/officeDocument/2006/relationships/slideLayout" Target="../slideLayouts/slideLayout13.xml"/><Relationship Id="rId2" Type="http://schemas.openxmlformats.org/officeDocument/2006/relationships/image" Target="../media/image60.jpe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13.xml"/><Relationship Id="rId2" Type="http://schemas.openxmlformats.org/officeDocument/2006/relationships/image" Target="../media/image6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7.jpeg"/><Relationship Id="rId3" Type="http://schemas.openxmlformats.org/officeDocument/2006/relationships/image" Target="../media/image6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oleObject" Target="../embeddings/oleObject7.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0.jpeg"/><Relationship Id="rId5" Type="http://schemas.openxmlformats.org/officeDocument/2006/relationships/oleObject" Target="../embeddings/Microsoft_Equation1.bin"/><Relationship Id="rId6" Type="http://schemas.openxmlformats.org/officeDocument/2006/relationships/oleObject" Target="../embeddings/oleObject1.bin"/><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oleObject" Target="../embeddings/oleObject8.bin"/><Relationship Id="rId5" Type="http://schemas.openxmlformats.org/officeDocument/2006/relationships/oleObject" Target="../embeddings/oleObject9.bin"/><Relationship Id="rId6" Type="http://schemas.openxmlformats.org/officeDocument/2006/relationships/oleObject" Target="../embeddings/oleObject10.bin"/><Relationship Id="rId7" Type="http://schemas.openxmlformats.org/officeDocument/2006/relationships/oleObject" Target="../embeddings/oleObject11.bin"/><Relationship Id="rId8"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oleObject14.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oleObject16.bin"/><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0" Type="http://schemas.openxmlformats.org/officeDocument/2006/relationships/oleObject" Target="../embeddings/oleObject22.bin"/><Relationship Id="rId11" Type="http://schemas.openxmlformats.org/officeDocument/2006/relationships/oleObject" Target="../embeddings/oleObject23.bin"/><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oleObject" Target="../embeddings/oleObject25.bin"/><Relationship Id="rId5" Type="http://schemas.openxmlformats.org/officeDocument/2006/relationships/oleObject" Target="../embeddings/oleObject26.bin"/><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oleObject" Target="../embeddings/oleObject30.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oleObject" Target="../embeddings/oleObject40.bin"/><Relationship Id="rId13" Type="http://schemas.openxmlformats.org/officeDocument/2006/relationships/oleObject" Target="../embeddings/oleObject41.bin"/><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oleObject" Target="../embeddings/oleObject31.bin"/><Relationship Id="rId4" Type="http://schemas.openxmlformats.org/officeDocument/2006/relationships/oleObject" Target="../embeddings/oleObject32.bin"/><Relationship Id="rId5" Type="http://schemas.openxmlformats.org/officeDocument/2006/relationships/oleObject" Target="../embeddings/oleObject33.bin"/><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oleObject36.bin"/><Relationship Id="rId9" Type="http://schemas.openxmlformats.org/officeDocument/2006/relationships/oleObject" Target="../embeddings/oleObject37.bin"/><Relationship Id="rId10" Type="http://schemas.openxmlformats.org/officeDocument/2006/relationships/oleObject" Target="../embeddings/oleObject3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29,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6755" y="1447800"/>
            <a:ext cx="286251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29,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Amir </a:t>
            </a:r>
            <a:r>
              <a:rPr lang="en-US" dirty="0" err="1" smtClean="0">
                <a:solidFill>
                  <a:schemeClr val="accent2"/>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76400" y="2362200"/>
            <a:ext cx="59436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Finite Potential Well</a:t>
            </a:r>
          </a:p>
          <a:p>
            <a:pPr marL="609600" indent="-609600">
              <a:spcBef>
                <a:spcPct val="20000"/>
              </a:spcBef>
              <a:buFontTx/>
              <a:buChar char="•"/>
            </a:pPr>
            <a:r>
              <a:rPr lang="en-US" sz="2800" dirty="0" smtClean="0">
                <a:solidFill>
                  <a:schemeClr val="accent2"/>
                </a:solidFill>
                <a:latin typeface="Arial Narrow" pitchFamily="-84" charset="0"/>
              </a:rPr>
              <a:t>Penetration Depth</a:t>
            </a:r>
          </a:p>
          <a:p>
            <a:pPr marL="609600" indent="-609600">
              <a:spcBef>
                <a:spcPct val="20000"/>
              </a:spcBef>
              <a:buFontTx/>
              <a:buChar char="•"/>
            </a:pPr>
            <a:r>
              <a:rPr lang="en-US" sz="2800" dirty="0" smtClean="0">
                <a:solidFill>
                  <a:schemeClr val="accent2"/>
                </a:solidFill>
                <a:latin typeface="Arial Narrow" pitchFamily="-84" charset="0"/>
              </a:rPr>
              <a:t>Degeneracy</a:t>
            </a:r>
          </a:p>
          <a:p>
            <a:pPr marL="609600" indent="-609600">
              <a:spcBef>
                <a:spcPct val="20000"/>
              </a:spcBef>
              <a:buFontTx/>
              <a:buChar char="•"/>
            </a:pPr>
            <a:r>
              <a:rPr lang="en-US" sz="2800" dirty="0" smtClean="0">
                <a:solidFill>
                  <a:schemeClr val="accent2"/>
                </a:solidFill>
                <a:latin typeface="Arial Narrow" pitchFamily="-84" charset="0"/>
              </a:rPr>
              <a:t>Simple Harmonic Oscillator</a:t>
            </a:r>
          </a:p>
          <a:p>
            <a:pPr marL="609600" indent="-609600">
              <a:spcBef>
                <a:spcPct val="20000"/>
              </a:spcBef>
              <a:buFontTx/>
              <a:buChar char="•"/>
            </a:pPr>
            <a:r>
              <a:rPr lang="en-US" sz="2800" dirty="0" smtClean="0">
                <a:solidFill>
                  <a:schemeClr val="accent2"/>
                </a:solidFill>
                <a:latin typeface="Arial Narrow" pitchFamily="-84" charset="0"/>
              </a:rPr>
              <a:t>Parabolic Potential</a:t>
            </a:r>
          </a:p>
          <a:p>
            <a:pPr marL="609600" indent="-609600">
              <a:spcBef>
                <a:spcPct val="20000"/>
              </a:spcBef>
              <a:buFontTx/>
              <a:buChar char="•"/>
            </a:pPr>
            <a:r>
              <a:rPr lang="en-US" sz="2800" dirty="0" smtClean="0">
                <a:solidFill>
                  <a:schemeClr val="accent2"/>
                </a:solidFill>
                <a:latin typeface="Arial Narrow" pitchFamily="-84" charset="0"/>
              </a:rPr>
              <a:t>Barriers and Tunneling</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smtClean="0">
                <a:ea typeface="ＭＳ Ｐゴシック" pitchFamily="-84" charset="-128"/>
                <a:cs typeface="ＭＳ Ｐゴシック" pitchFamily="-84" charset="-128"/>
              </a:rPr>
              <a:t>Simple </a:t>
            </a:r>
            <a:r>
              <a:rPr lang="en-US"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Redefining the minimum potential and the zero potential, we have</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Let 	         </a:t>
            </a:r>
            <a:r>
              <a:rPr lang="en-US" sz="1800" dirty="0" smtClean="0">
                <a:ea typeface="ＭＳ Ｐゴシック" pitchFamily="-84" charset="-128"/>
                <a:cs typeface="ＭＳ Ｐゴシック" pitchFamily="-84" charset="-128"/>
              </a:rPr>
              <a:t>   and  	</a:t>
            </a:r>
            <a:r>
              <a:rPr lang="en-US" sz="1800" dirty="0">
                <a:ea typeface="ＭＳ Ｐゴシック" pitchFamily="-84" charset="-128"/>
                <a:cs typeface="ＭＳ Ｐゴシック" pitchFamily="-84" charset="-128"/>
              </a:rPr>
              <a:t> which yields		  .</a:t>
            </a: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Oct. 29, 2012</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4" name="Footer Placeholder 13"/>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6098" name="Object 2"/>
          <p:cNvGraphicFramePr>
            <a:graphicFrameLocks noChangeAspect="1"/>
          </p:cNvGraphicFramePr>
          <p:nvPr/>
        </p:nvGraphicFramePr>
        <p:xfrm>
          <a:off x="1752601" y="3587638"/>
          <a:ext cx="3505199" cy="527162"/>
        </p:xfrm>
        <a:graphic>
          <a:graphicData uri="http://schemas.openxmlformats.org/presentationml/2006/ole">
            <p:oleObj spid="_x0000_s516098" name="Equation" r:id="rId5" imgW="2616200" imgH="393700" progId="Equation.DSMT4">
              <p:embed/>
            </p:oleObj>
          </a:graphicData>
        </a:graphic>
      </p:graphicFrame>
      <p:graphicFrame>
        <p:nvGraphicFramePr>
          <p:cNvPr id="516099" name="Object 3"/>
          <p:cNvGraphicFramePr>
            <a:graphicFrameLocks noChangeAspect="1"/>
          </p:cNvGraphicFramePr>
          <p:nvPr/>
        </p:nvGraphicFramePr>
        <p:xfrm>
          <a:off x="4267200" y="4190999"/>
          <a:ext cx="1828800" cy="549965"/>
        </p:xfrm>
        <a:graphic>
          <a:graphicData uri="http://schemas.openxmlformats.org/presentationml/2006/ole">
            <p:oleObj spid="_x0000_s516099" name="Equation" r:id="rId6" imgW="1308100" imgH="393700" progId="Equation.DSMT4">
              <p:embed/>
            </p:oleObj>
          </a:graphicData>
        </a:graphic>
      </p:graphicFrame>
      <p:graphicFrame>
        <p:nvGraphicFramePr>
          <p:cNvPr id="516100" name="Object 4"/>
          <p:cNvGraphicFramePr>
            <a:graphicFrameLocks noChangeAspect="1"/>
          </p:cNvGraphicFramePr>
          <p:nvPr/>
        </p:nvGraphicFramePr>
        <p:xfrm>
          <a:off x="1711325" y="4949825"/>
          <a:ext cx="4471988" cy="688975"/>
        </p:xfrm>
        <a:graphic>
          <a:graphicData uri="http://schemas.openxmlformats.org/presentationml/2006/ole">
            <p:oleObj spid="_x0000_s516100" name="Equation" r:id="rId7" imgW="3035300" imgH="469900" progId="Equation.DSMT4">
              <p:embed/>
            </p:oleObj>
          </a:graphicData>
        </a:graphic>
      </p:graphicFrame>
      <p:graphicFrame>
        <p:nvGraphicFramePr>
          <p:cNvPr id="516101" name="Object 5"/>
          <p:cNvGraphicFramePr>
            <a:graphicFrameLocks noChangeAspect="1"/>
          </p:cNvGraphicFramePr>
          <p:nvPr/>
        </p:nvGraphicFramePr>
        <p:xfrm>
          <a:off x="1254125" y="5638800"/>
          <a:ext cx="879475" cy="576263"/>
        </p:xfrm>
        <a:graphic>
          <a:graphicData uri="http://schemas.openxmlformats.org/presentationml/2006/ole">
            <p:oleObj spid="_x0000_s516101" name="Equation" r:id="rId8" imgW="596900" imgH="393700" progId="Equation.DSMT4">
              <p:embed/>
            </p:oleObj>
          </a:graphicData>
        </a:graphic>
      </p:graphicFrame>
      <p:graphicFrame>
        <p:nvGraphicFramePr>
          <p:cNvPr id="516102" name="Object 6"/>
          <p:cNvGraphicFramePr>
            <a:graphicFrameLocks noChangeAspect="1"/>
          </p:cNvGraphicFramePr>
          <p:nvPr/>
        </p:nvGraphicFramePr>
        <p:xfrm>
          <a:off x="2513013" y="5638800"/>
          <a:ext cx="915987" cy="577850"/>
        </p:xfrm>
        <a:graphic>
          <a:graphicData uri="http://schemas.openxmlformats.org/presentationml/2006/ole">
            <p:oleObj spid="_x0000_s516102" name="Equation" r:id="rId9" imgW="622300" imgH="393700" progId="Equation.DSMT4">
              <p:embed/>
            </p:oleObj>
          </a:graphicData>
        </a:graphic>
      </p:graphicFrame>
      <p:graphicFrame>
        <p:nvGraphicFramePr>
          <p:cNvPr id="516103" name="Object 7"/>
          <p:cNvGraphicFramePr>
            <a:graphicFrameLocks noChangeAspect="1"/>
          </p:cNvGraphicFramePr>
          <p:nvPr/>
        </p:nvGraphicFramePr>
        <p:xfrm>
          <a:off x="4572000" y="5638800"/>
          <a:ext cx="1871662" cy="614363"/>
        </p:xfrm>
        <a:graphic>
          <a:graphicData uri="http://schemas.openxmlformats.org/presentationml/2006/ole">
            <p:oleObj spid="_x0000_s516103" name="Equation" r:id="rId10" imgW="1270000" imgH="419100" progId="Equation.DSMT4">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eaLnBrk="1" hangingPunct="1"/>
            <a:r>
              <a:rPr lang="en-US" sz="2000" dirty="0">
                <a:ea typeface="ＭＳ Ｐゴシック" pitchFamily="-84" charset="-128"/>
                <a:cs typeface="ＭＳ Ｐゴシック" pitchFamily="-84" charset="-128"/>
              </a:rPr>
              <a:t>If the lowest energy level is zero, this violates the uncertainty principle.</a:t>
            </a:r>
          </a:p>
          <a:p>
            <a:pPr eaLnBrk="1" hangingPunct="1"/>
            <a:r>
              <a:rPr lang="en-US" sz="2000" dirty="0">
                <a:ea typeface="ＭＳ Ｐゴシック" pitchFamily="-84" charset="-128"/>
                <a:cs typeface="ＭＳ Ｐゴシック" pitchFamily="-84" charset="-128"/>
              </a:rPr>
              <a:t>The wave function solutions are		         </a:t>
            </a:r>
            <a:r>
              <a:rPr lang="en-US" sz="2000" dirty="0" smtClean="0">
                <a:ea typeface="ＭＳ Ｐゴシック" pitchFamily="-84" charset="-128"/>
                <a:cs typeface="ＭＳ Ｐゴシック" pitchFamily="-84" charset="-128"/>
              </a:rPr>
              <a:t>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err="1">
                <a:ea typeface="ＭＳ Ｐゴシック" pitchFamily="-84" charset="-128"/>
                <a:cs typeface="ＭＳ Ｐゴシック" pitchFamily="-84" charset="-128"/>
              </a:rPr>
              <a:t>(</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polynomials of order </a:t>
            </a:r>
            <a:r>
              <a:rPr lang="en-US" sz="2000" i="1" dirty="0" err="1">
                <a:ea typeface="ＭＳ Ｐゴシック" pitchFamily="-84" charset="-128"/>
                <a:cs typeface="ＭＳ Ｐゴシック" pitchFamily="-84" charset="-128"/>
              </a:rPr>
              <a:t>n</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609600"/>
            <a:ext cx="6884988" cy="312706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29,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8146" name="Object 2"/>
          <p:cNvGraphicFramePr>
            <a:graphicFrameLocks noChangeAspect="1"/>
          </p:cNvGraphicFramePr>
          <p:nvPr/>
        </p:nvGraphicFramePr>
        <p:xfrm>
          <a:off x="3962400" y="4191000"/>
          <a:ext cx="1703387" cy="392113"/>
        </p:xfrm>
        <a:graphic>
          <a:graphicData uri="http://schemas.openxmlformats.org/presentationml/2006/ole">
            <p:oleObj spid="_x0000_s518146" name="Equation" r:id="rId4" imgW="1155700" imgH="266700" progId="Equation.DSMT4">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motion and 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29,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9170" name="Object 2"/>
          <p:cNvGraphicFramePr>
            <a:graphicFrameLocks noChangeAspect="1"/>
          </p:cNvGraphicFramePr>
          <p:nvPr/>
        </p:nvGraphicFramePr>
        <p:xfrm>
          <a:off x="5257800" y="3124200"/>
          <a:ext cx="2533650" cy="498485"/>
        </p:xfrm>
        <a:graphic>
          <a:graphicData uri="http://schemas.openxmlformats.org/presentationml/2006/ole">
            <p:oleObj spid="_x0000_s519170" name="Equation" r:id="rId5" imgW="2184400" imgH="431800" progId="Equation.DSMT4">
              <p:embed/>
            </p:oleObj>
          </a:graphicData>
        </a:graphic>
      </p:graphicFrame>
      <p:graphicFrame>
        <p:nvGraphicFramePr>
          <p:cNvPr id="519171" name="Object 3"/>
          <p:cNvGraphicFramePr>
            <a:graphicFrameLocks noChangeAspect="1"/>
          </p:cNvGraphicFramePr>
          <p:nvPr/>
        </p:nvGraphicFramePr>
        <p:xfrm>
          <a:off x="5486400" y="3813175"/>
          <a:ext cx="795337" cy="454025"/>
        </p:xfrm>
        <a:graphic>
          <a:graphicData uri="http://schemas.openxmlformats.org/presentationml/2006/ole">
            <p:oleObj spid="_x0000_s519171" name="Equation" r:id="rId6" imgW="685800" imgH="393700" progId="Equation.DSMT4">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712787"/>
          </a:xfrm>
        </p:spPr>
        <p:txBody>
          <a:bodyPr/>
          <a:lstStyle/>
          <a:p>
            <a:pPr eaLnBrk="1" hangingPunct="1"/>
            <a:r>
              <a:rPr lang="en-US" sz="4000" dirty="0" smtClean="0">
                <a:ea typeface="ＭＳ Ｐゴシック" pitchFamily="-84" charset="-128"/>
                <a:cs typeface="ＭＳ Ｐゴシック" pitchFamily="-84" charset="-128"/>
              </a:rPr>
              <a:t>Barriers </a:t>
            </a:r>
            <a:r>
              <a:rPr lang="en-US" sz="4000" dirty="0">
                <a:ea typeface="ＭＳ Ｐゴシック" pitchFamily="-84" charset="-128"/>
                <a:cs typeface="ＭＳ Ｐゴシック" pitchFamily="-84" charset="-128"/>
              </a:rPr>
              <a:t>and Tunneling</a:t>
            </a:r>
          </a:p>
        </p:txBody>
      </p:sp>
      <p:sp>
        <p:nvSpPr>
          <p:cNvPr id="43010" name="Rectangle 3"/>
          <p:cNvSpPr>
            <a:spLocks noGrp="1" noChangeArrowheads="1"/>
          </p:cNvSpPr>
          <p:nvPr>
            <p:ph type="body" sz="half" idx="1"/>
          </p:nvPr>
        </p:nvSpPr>
        <p:spPr>
          <a:xfrm>
            <a:off x="457200" y="685800"/>
            <a:ext cx="8383588" cy="5029200"/>
          </a:xfrm>
        </p:spPr>
        <p:txBody>
          <a:bodyPr/>
          <a:lstStyle/>
          <a:p>
            <a:pPr eaLnBrk="1" hangingPunct="1"/>
            <a:r>
              <a:rPr lang="en-US" sz="2000" dirty="0">
                <a:ea typeface="ＭＳ Ｐゴシック" pitchFamily="-84" charset="-128"/>
                <a:cs typeface="ＭＳ Ｐゴシック" pitchFamily="-84" charset="-128"/>
              </a:rPr>
              <a:t>Consider a particle of energy </a:t>
            </a:r>
            <a:r>
              <a:rPr lang="en-US" sz="2000" i="1" dirty="0">
                <a:ea typeface="ＭＳ Ｐゴシック" pitchFamily="-84" charset="-128"/>
                <a:cs typeface="ＭＳ Ｐゴシック" pitchFamily="-84" charset="-128"/>
              </a:rPr>
              <a:t>E</a:t>
            </a:r>
            <a:r>
              <a:rPr lang="en-US" sz="2000" dirty="0">
                <a:ea typeface="ＭＳ Ｐゴシック" pitchFamily="-84" charset="-128"/>
                <a:cs typeface="ＭＳ Ｐゴシック" pitchFamily="-84" charset="-128"/>
              </a:rPr>
              <a:t> approaching a potential barrier of height </a:t>
            </a:r>
            <a:r>
              <a:rPr lang="en-US" sz="2000" i="1" dirty="0">
                <a:ea typeface="ＭＳ Ｐゴシック" pitchFamily="-84" charset="-128"/>
                <a:cs typeface="ＭＳ Ｐゴシック" pitchFamily="-84" charset="-128"/>
              </a:rPr>
              <a:t>V</a:t>
            </a:r>
            <a:r>
              <a:rPr lang="en-US" sz="2000" baseline="-25000" dirty="0">
                <a:ea typeface="ＭＳ Ｐゴシック" pitchFamily="-84" charset="-128"/>
                <a:cs typeface="ＭＳ Ｐゴシック" pitchFamily="-84" charset="-128"/>
              </a:rPr>
              <a:t>0 </a:t>
            </a:r>
            <a:r>
              <a:rPr lang="en-US" sz="2000" dirty="0">
                <a:ea typeface="ＭＳ Ｐゴシック" pitchFamily="-84" charset="-128"/>
                <a:cs typeface="ＭＳ Ｐゴシック" pitchFamily="-84" charset="-128"/>
              </a:rPr>
              <a:t>and the potential everywhere else is zero.</a:t>
            </a:r>
          </a:p>
          <a:p>
            <a:pPr eaLnBrk="1" hangingPunct="1"/>
            <a:r>
              <a:rPr lang="en-US" sz="2000" dirty="0">
                <a:ea typeface="ＭＳ Ｐゴシック" pitchFamily="-84" charset="-128"/>
                <a:cs typeface="ＭＳ Ｐゴシック" pitchFamily="-84" charset="-128"/>
              </a:rPr>
              <a:t>We will first consider the case when the energy is greater than the potential barrier.</a:t>
            </a:r>
          </a:p>
          <a:p>
            <a:pPr eaLnBrk="1" hangingPunct="1"/>
            <a:r>
              <a:rPr lang="en-US" sz="2000" dirty="0">
                <a:ea typeface="ＭＳ Ｐゴシック" pitchFamily="-84" charset="-128"/>
                <a:cs typeface="ＭＳ Ｐゴシック" pitchFamily="-84" charset="-128"/>
              </a:rPr>
              <a:t>In regions I and III the wave numbers are: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 the barrier region we have</a:t>
            </a:r>
          </a:p>
        </p:txBody>
      </p:sp>
      <p:pic>
        <p:nvPicPr>
          <p:cNvPr id="43011" name="Picture 28"/>
          <p:cNvPicPr preferRelativeResize="0">
            <a:picLocks noChangeAspect="1" noChangeArrowheads="1"/>
          </p:cNvPicPr>
          <p:nvPr/>
        </p:nvPicPr>
        <p:blipFill>
          <a:blip r:embed="rId2"/>
          <a:srcRect/>
          <a:stretch>
            <a:fillRect/>
          </a:stretch>
        </p:blipFill>
        <p:spPr bwMode="auto">
          <a:xfrm>
            <a:off x="3721100" y="2438400"/>
            <a:ext cx="3241675" cy="577850"/>
          </a:xfrm>
          <a:prstGeom prst="rect">
            <a:avLst/>
          </a:prstGeom>
          <a:noFill/>
          <a:ln w="9525">
            <a:noFill/>
            <a:miter lim="800000"/>
            <a:headEnd/>
            <a:tailEnd/>
          </a:ln>
        </p:spPr>
      </p:pic>
      <p:pic>
        <p:nvPicPr>
          <p:cNvPr id="43012" name="Picture 29"/>
          <p:cNvPicPr preferRelativeResize="0">
            <a:picLocks noChangeAspect="1" noChangeArrowheads="1"/>
          </p:cNvPicPr>
          <p:nvPr/>
        </p:nvPicPr>
        <p:blipFill>
          <a:blip r:embed="rId3"/>
          <a:srcRect/>
          <a:stretch>
            <a:fillRect/>
          </a:stretch>
        </p:blipFill>
        <p:spPr bwMode="auto">
          <a:xfrm>
            <a:off x="4940300" y="1752600"/>
            <a:ext cx="1711325" cy="631825"/>
          </a:xfrm>
          <a:prstGeom prst="rect">
            <a:avLst/>
          </a:prstGeom>
          <a:noFill/>
          <a:ln w="9525">
            <a:noFill/>
            <a:miter lim="800000"/>
            <a:headEnd/>
            <a:tailEnd/>
          </a:ln>
        </p:spPr>
      </p:pic>
      <p:pic>
        <p:nvPicPr>
          <p:cNvPr id="43013" name="Picture 1"/>
          <p:cNvPicPr>
            <a:picLocks/>
          </p:cNvPicPr>
          <p:nvPr/>
        </p:nvPicPr>
        <p:blipFill>
          <a:blip r:embed="rId4"/>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5"/>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29,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76200"/>
            <a:ext cx="8229600" cy="560387"/>
          </a:xfrm>
        </p:spPr>
        <p:txBody>
          <a:bodyPr/>
          <a:lstStyle/>
          <a:p>
            <a:pPr eaLnBrk="1" hangingPunct="1"/>
            <a:r>
              <a:rPr lang="en-US" sz="4000" dirty="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685800"/>
            <a:ext cx="8458200" cy="5029200"/>
          </a:xfrm>
        </p:spPr>
        <p:txBody>
          <a:bodyPr/>
          <a:lstStyle/>
          <a:p>
            <a:pPr eaLnBrk="1" hangingPunct="1"/>
            <a:r>
              <a:rPr lang="en-US" sz="2000" dirty="0">
                <a:ea typeface="ＭＳ Ｐゴシック" pitchFamily="-84" charset="-128"/>
                <a:cs typeface="ＭＳ Ｐゴシック" pitchFamily="-84" charset="-128"/>
              </a:rPr>
              <a:t>The wave function will consist of an incident wave, a reflected wave, and a transmitted wave.</a:t>
            </a:r>
          </a:p>
          <a:p>
            <a:pPr eaLnBrk="1" hangingPunct="1"/>
            <a:r>
              <a:rPr lang="en-US" sz="2000" dirty="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As the wave moves from left to right, we can simplify the wave functions to:</a:t>
            </a:r>
          </a:p>
        </p:txBody>
      </p:sp>
      <p:pic>
        <p:nvPicPr>
          <p:cNvPr id="45059" name="Picture 22"/>
          <p:cNvPicPr preferRelativeResize="0">
            <a:picLocks noChangeAspect="1" noChangeArrowheads="1"/>
          </p:cNvPicPr>
          <p:nvPr/>
        </p:nvPicPr>
        <p:blipFill>
          <a:blip r:embed="rId2"/>
          <a:srcRect/>
          <a:stretch>
            <a:fillRect/>
          </a:stretch>
        </p:blipFill>
        <p:spPr bwMode="auto">
          <a:xfrm>
            <a:off x="4114800" y="3505200"/>
            <a:ext cx="3925186" cy="1050925"/>
          </a:xfrm>
          <a:prstGeom prst="rect">
            <a:avLst/>
          </a:prstGeom>
          <a:noFill/>
          <a:ln w="9525">
            <a:noFill/>
            <a:miter lim="800000"/>
            <a:headEnd/>
            <a:tailEnd/>
          </a:ln>
        </p:spPr>
      </p:pic>
      <p:pic>
        <p:nvPicPr>
          <p:cNvPr id="45060" name="Picture 23"/>
          <p:cNvPicPr preferRelativeResize="0">
            <a:picLocks noChangeAspect="1" noChangeArrowheads="1"/>
          </p:cNvPicPr>
          <p:nvPr/>
        </p:nvPicPr>
        <p:blipFill>
          <a:blip r:embed="rId3"/>
          <a:srcRect/>
          <a:stretch>
            <a:fillRect/>
          </a:stretch>
        </p:blipFill>
        <p:spPr bwMode="auto">
          <a:xfrm>
            <a:off x="3962400" y="1752600"/>
            <a:ext cx="4114800" cy="1426036"/>
          </a:xfrm>
          <a:prstGeom prst="rect">
            <a:avLst/>
          </a:prstGeom>
          <a:noFill/>
          <a:ln w="9525">
            <a:noFill/>
            <a:miter lim="800000"/>
            <a:headEnd/>
            <a:tailEnd/>
          </a:ln>
        </p:spPr>
      </p:pic>
      <p:pic>
        <p:nvPicPr>
          <p:cNvPr id="45061" name="Picture 24"/>
          <p:cNvPicPr preferRelativeResize="0">
            <a:picLocks noChangeAspect="1" noChangeArrowheads="1"/>
          </p:cNvPicPr>
          <p:nvPr/>
        </p:nvPicPr>
        <p:blipFill>
          <a:blip r:embed="rId4"/>
          <a:srcRect/>
          <a:stretch>
            <a:fillRect/>
          </a:stretch>
        </p:blipFill>
        <p:spPr bwMode="auto">
          <a:xfrm>
            <a:off x="4191000" y="5029200"/>
            <a:ext cx="3733800" cy="8985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29,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0"/>
            <a:ext cx="8229600" cy="636587"/>
          </a:xfrm>
        </p:spPr>
        <p:txBody>
          <a:bodyPr/>
          <a:lstStyle/>
          <a:p>
            <a:pPr eaLnBrk="1" hangingPunct="1"/>
            <a:r>
              <a:rPr lang="en-US" sz="4000" dirty="0">
                <a:ea typeface="ＭＳ Ｐゴシック" pitchFamily="-84" charset="-128"/>
                <a:cs typeface="ＭＳ Ｐゴシック" pitchFamily="-84" charset="-128"/>
              </a:rPr>
              <a:t>Probability of Reflection and Transmission</a:t>
            </a:r>
          </a:p>
        </p:txBody>
      </p:sp>
      <p:sp>
        <p:nvSpPr>
          <p:cNvPr id="46082" name="Rectangle 3"/>
          <p:cNvSpPr>
            <a:spLocks noGrp="1" noChangeArrowheads="1"/>
          </p:cNvSpPr>
          <p:nvPr>
            <p:ph type="body" sz="half" idx="1"/>
          </p:nvPr>
        </p:nvSpPr>
        <p:spPr>
          <a:xfrm>
            <a:off x="152400" y="609600"/>
            <a:ext cx="8686800" cy="5257800"/>
          </a:xfrm>
        </p:spPr>
        <p:txBody>
          <a:bodyPr/>
          <a:lstStyle/>
          <a:p>
            <a:pPr eaLnBrk="1" hangingPunct="1">
              <a:lnSpc>
                <a:spcPct val="90000"/>
              </a:lnSpc>
            </a:pPr>
            <a:r>
              <a:rPr lang="en-US" sz="2400" dirty="0">
                <a:ea typeface="ＭＳ Ｐゴシック" pitchFamily="-84" charset="-128"/>
                <a:cs typeface="ＭＳ Ｐゴシック" pitchFamily="-84" charset="-128"/>
              </a:rPr>
              <a:t>The probability of the particles being reflected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or transmitted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is:</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The maximum kinetic energy of the photoelectrons depends on the value of the light frequency </a:t>
            </a:r>
            <a:r>
              <a:rPr lang="en-US" sz="2400" i="1" dirty="0" err="1">
                <a:ea typeface="ＭＳ Ｐゴシック" pitchFamily="-84" charset="-128"/>
                <a:cs typeface="ＭＳ Ｐゴシック" pitchFamily="-84" charset="-128"/>
              </a:rPr>
              <a:t>f</a:t>
            </a:r>
            <a:r>
              <a:rPr lang="en-US" sz="2400" dirty="0">
                <a:ea typeface="ＭＳ Ｐゴシック" pitchFamily="-84" charset="-128"/>
                <a:cs typeface="ＭＳ Ｐゴシック" pitchFamily="-84" charset="-128"/>
              </a:rPr>
              <a:t> and not on the intensity.</a:t>
            </a:r>
          </a:p>
          <a:p>
            <a:pPr eaLnBrk="1" hangingPunct="1">
              <a:lnSpc>
                <a:spcPct val="90000"/>
              </a:lnSpc>
            </a:pPr>
            <a:r>
              <a:rPr lang="en-US" sz="2400" dirty="0">
                <a:ea typeface="ＭＳ Ｐゴシック" pitchFamily="-84" charset="-128"/>
                <a:cs typeface="ＭＳ Ｐゴシック" pitchFamily="-84" charset="-128"/>
              </a:rPr>
              <a:t>Because the particles must be either reflected or transmitted we have: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 1</a:t>
            </a:r>
          </a:p>
          <a:p>
            <a:pPr eaLnBrk="1" hangingPunct="1">
              <a:lnSpc>
                <a:spcPct val="90000"/>
              </a:lnSpc>
            </a:pPr>
            <a:r>
              <a:rPr lang="en-US" sz="2400" dirty="0">
                <a:ea typeface="ＭＳ Ｐゴシック" pitchFamily="-84" charset="-128"/>
                <a:cs typeface="ＭＳ Ｐゴシック" pitchFamily="-84" charset="-128"/>
              </a:rPr>
              <a:t>By applying the boundary conditions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t>
            </a:r>
            <a:r>
              <a:rPr lang="en-US" sz="2400" dirty="0">
                <a:ea typeface="Lucida Grande" pitchFamily="-84" charset="0"/>
                <a:cs typeface="Lucida Grande" pitchFamily="-84" charset="0"/>
              </a:rPr>
              <a:t>→</a:t>
            </a:r>
            <a:r>
              <a:rPr lang="en-US" sz="2400" dirty="0">
                <a:ea typeface="Arial" pitchFamily="-84" charset="0"/>
                <a:cs typeface="Arial" pitchFamily="-84" charset="0"/>
              </a:rPr>
              <a:t> ±∞, </a:t>
            </a:r>
            <a:r>
              <a:rPr lang="en-US" sz="2400" i="1" dirty="0" err="1">
                <a:ea typeface="Arial" pitchFamily="-84" charset="0"/>
                <a:cs typeface="Arial" pitchFamily="-84" charset="0"/>
              </a:rPr>
              <a:t>x</a:t>
            </a:r>
            <a:r>
              <a:rPr lang="en-US" sz="2400" dirty="0">
                <a:ea typeface="Arial" pitchFamily="-84" charset="0"/>
                <a:cs typeface="Arial" pitchFamily="-84" charset="0"/>
              </a:rPr>
              <a:t> = 0, and </a:t>
            </a:r>
            <a:r>
              <a:rPr lang="en-US" sz="2400" i="1" dirty="0" err="1">
                <a:ea typeface="Arial" pitchFamily="-84" charset="0"/>
                <a:cs typeface="Arial" pitchFamily="-84" charset="0"/>
              </a:rPr>
              <a:t>x</a:t>
            </a:r>
            <a:r>
              <a:rPr lang="en-US" sz="2400" dirty="0">
                <a:ea typeface="Arial" pitchFamily="-84" charset="0"/>
                <a:cs typeface="Arial" pitchFamily="-84" charset="0"/>
              </a:rPr>
              <a:t> = </a:t>
            </a:r>
            <a:r>
              <a:rPr lang="en-US" sz="2400" i="1" dirty="0">
                <a:ea typeface="Arial" pitchFamily="-84" charset="0"/>
                <a:cs typeface="Arial" pitchFamily="-84" charset="0"/>
              </a:rPr>
              <a:t>L</a:t>
            </a:r>
            <a:r>
              <a:rPr lang="en-US" sz="2400" dirty="0">
                <a:ea typeface="Arial" pitchFamily="-84" charset="0"/>
                <a:cs typeface="Arial" pitchFamily="-84" charset="0"/>
              </a:rPr>
              <a:t>, </a:t>
            </a:r>
            <a:r>
              <a:rPr lang="en-US" sz="2400" dirty="0">
                <a:ea typeface="ＭＳ Ｐゴシック" pitchFamily="-84" charset="-128"/>
                <a:cs typeface="ＭＳ Ｐゴシック" pitchFamily="-84" charset="-128"/>
              </a:rPr>
              <a:t>we arrive at the transmission probability:</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Notice that there is a situation in which the transmission probability is 1.  </a:t>
            </a:r>
          </a:p>
          <a:p>
            <a:pPr eaLnBrk="1" hangingPunct="1">
              <a:lnSpc>
                <a:spcPct val="90000"/>
              </a:lnSpc>
            </a:pPr>
            <a:endParaRPr lang="en-US" sz="1800" dirty="0">
              <a:ea typeface="ＭＳ Ｐゴシック" pitchFamily="-84" charset="-128"/>
              <a:cs typeface="ＭＳ Ｐゴシック" pitchFamily="-84" charset="-128"/>
            </a:endParaRPr>
          </a:p>
        </p:txBody>
      </p:sp>
      <p:pic>
        <p:nvPicPr>
          <p:cNvPr id="46083" name="Picture 22"/>
          <p:cNvPicPr preferRelativeResize="0">
            <a:picLocks noChangeAspect="1" noChangeArrowheads="1"/>
          </p:cNvPicPr>
          <p:nvPr/>
        </p:nvPicPr>
        <p:blipFill>
          <a:blip r:embed="rId2"/>
          <a:srcRect/>
          <a:stretch>
            <a:fillRect/>
          </a:stretch>
        </p:blipFill>
        <p:spPr bwMode="auto">
          <a:xfrm>
            <a:off x="3549650" y="1196975"/>
            <a:ext cx="2546350" cy="1317625"/>
          </a:xfrm>
          <a:prstGeom prst="rect">
            <a:avLst/>
          </a:prstGeom>
          <a:noFill/>
          <a:ln w="9525">
            <a:noFill/>
            <a:miter lim="800000"/>
            <a:headEnd/>
            <a:tailEnd/>
          </a:ln>
        </p:spPr>
      </p:pic>
      <p:pic>
        <p:nvPicPr>
          <p:cNvPr id="46084" name="Picture 23"/>
          <p:cNvPicPr preferRelativeResize="0">
            <a:picLocks noChangeAspect="1" noChangeArrowheads="1"/>
          </p:cNvPicPr>
          <p:nvPr/>
        </p:nvPicPr>
        <p:blipFill>
          <a:blip r:embed="rId3"/>
          <a:srcRect/>
          <a:stretch>
            <a:fillRect/>
          </a:stretch>
        </p:blipFill>
        <p:spPr bwMode="auto">
          <a:xfrm>
            <a:off x="4419600" y="4724400"/>
            <a:ext cx="2260600" cy="711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29,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29,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800" dirty="0" smtClean="0"/>
              <a:t>Homework #7</a:t>
            </a:r>
          </a:p>
          <a:p>
            <a:pPr lvl="1" eaLnBrk="1" hangingPunct="1"/>
            <a:r>
              <a:rPr lang="en-US" sz="2400" dirty="0" smtClean="0"/>
              <a:t>CH6 end of chapter problems: 34, 39, 46, 62 and 65</a:t>
            </a:r>
          </a:p>
          <a:p>
            <a:pPr lvl="1" eaLnBrk="1" hangingPunct="1"/>
            <a:r>
              <a:rPr lang="en-US" sz="2400" dirty="0" smtClean="0"/>
              <a:t>Due on Monday, Nov. 12, in class </a:t>
            </a:r>
          </a:p>
          <a:p>
            <a:pPr eaLnBrk="1" hangingPunct="1"/>
            <a:r>
              <a:rPr lang="en-US" sz="2800" dirty="0" smtClean="0"/>
              <a:t>Quiz #3</a:t>
            </a:r>
          </a:p>
          <a:p>
            <a:pPr lvl="1" eaLnBrk="1" hangingPunct="1"/>
            <a:r>
              <a:rPr lang="en-US" sz="2400" dirty="0" smtClean="0"/>
              <a:t>Beginning of the class Monday, Nov. 12</a:t>
            </a:r>
          </a:p>
          <a:p>
            <a:pPr lvl="1" eaLnBrk="1" hangingPunct="1"/>
            <a:r>
              <a:rPr lang="en-US" sz="2400" dirty="0" smtClean="0"/>
              <a:t>Covers CH5 through what we finish this Wednesday </a:t>
            </a:r>
          </a:p>
          <a:p>
            <a:pPr eaLnBrk="1" hangingPunct="1"/>
            <a:r>
              <a:rPr lang="en-US" sz="2800" dirty="0" smtClean="0"/>
              <a:t>Colloquium this week</a:t>
            </a:r>
          </a:p>
          <a:p>
            <a:pPr lvl="1" eaLnBrk="1" hangingPunct="1"/>
            <a:r>
              <a:rPr lang="en-US" sz="2400" dirty="0" smtClean="0"/>
              <a:t>At 4pm, Wednesday, Oct. 31, in SH101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2133600" y="45720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p:oleObj spid="_x0000_s467970" name="Equation" r:id="rId5" imgW="101600" imgH="177800" progId="Equation.3">
              <p:embed/>
            </p:oleObj>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p:oleObj spid="_x0000_s467971" name="Equation" r:id="rId6" imgW="101600" imgH="177800" progId="Equation.DSMT4">
              <p:embed/>
            </p:oleObj>
          </a:graphicData>
        </a:graphic>
      </p:graphicFrame>
      <p:sp>
        <p:nvSpPr>
          <p:cNvPr id="12" name="Date Placeholder 11"/>
          <p:cNvSpPr>
            <a:spLocks noGrp="1"/>
          </p:cNvSpPr>
          <p:nvPr>
            <p:ph type="dt" sz="half" idx="10"/>
          </p:nvPr>
        </p:nvSpPr>
        <p:spPr/>
        <p:txBody>
          <a:bodyPr/>
          <a:lstStyle/>
          <a:p>
            <a:pPr>
              <a:defRPr/>
            </a:pPr>
            <a:r>
              <a:rPr lang="en-US" smtClean="0"/>
              <a:t>Monday, Oct. 29, 2012</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3</a:t>
            </a:fld>
            <a:endParaRPr lang="en-US"/>
          </a:p>
        </p:txBody>
      </p:sp>
      <p:sp>
        <p:nvSpPr>
          <p:cNvPr id="14" name="Footer Placeholder 13"/>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67974" name="Object 6"/>
          <p:cNvGraphicFramePr>
            <a:graphicFrameLocks noChangeAspect="1"/>
          </p:cNvGraphicFramePr>
          <p:nvPr/>
        </p:nvGraphicFramePr>
        <p:xfrm>
          <a:off x="4724400" y="609600"/>
          <a:ext cx="2327266" cy="1066800"/>
        </p:xfrm>
        <a:graphic>
          <a:graphicData uri="http://schemas.openxmlformats.org/presentationml/2006/ole">
            <p:oleObj spid="_x0000_s467974" name="Equation" r:id="rId7" imgW="1524000" imgH="698500" progId="Equation.DSMT4">
              <p:embed/>
            </p:oleObj>
          </a:graphicData>
        </a:graphic>
      </p:graphicFrame>
      <p:graphicFrame>
        <p:nvGraphicFramePr>
          <p:cNvPr id="467975" name="Object 7"/>
          <p:cNvGraphicFramePr>
            <a:graphicFrameLocks noChangeAspect="1"/>
          </p:cNvGraphicFramePr>
          <p:nvPr/>
        </p:nvGraphicFramePr>
        <p:xfrm>
          <a:off x="762001" y="2057400"/>
          <a:ext cx="2438400" cy="798716"/>
        </p:xfrm>
        <a:graphic>
          <a:graphicData uri="http://schemas.openxmlformats.org/presentationml/2006/ole">
            <p:oleObj spid="_x0000_s467975" name="Equation" r:id="rId8" imgW="1358900" imgH="444500" progId="Equation.DSMT4">
              <p:embed/>
            </p:oleObj>
          </a:graphicData>
        </a:graphic>
      </p:graphicFrame>
      <p:graphicFrame>
        <p:nvGraphicFramePr>
          <p:cNvPr id="467976" name="Object 8"/>
          <p:cNvGraphicFramePr>
            <a:graphicFrameLocks noChangeAspect="1"/>
          </p:cNvGraphicFramePr>
          <p:nvPr/>
        </p:nvGraphicFramePr>
        <p:xfrm>
          <a:off x="6477000" y="2286000"/>
          <a:ext cx="2346325" cy="433387"/>
        </p:xfrm>
        <a:graphic>
          <a:graphicData uri="http://schemas.openxmlformats.org/presentationml/2006/ole">
            <p:oleObj spid="_x0000_s467976" name="Equation" r:id="rId9" imgW="1308100" imgH="241300" progId="Equation.DSMT4">
              <p:embed/>
            </p:oleObj>
          </a:graphicData>
        </a:graphic>
      </p:graphicFrame>
      <p:graphicFrame>
        <p:nvGraphicFramePr>
          <p:cNvPr id="467977" name="Object 9"/>
          <p:cNvGraphicFramePr>
            <a:graphicFrameLocks noChangeAspect="1"/>
          </p:cNvGraphicFramePr>
          <p:nvPr/>
        </p:nvGraphicFramePr>
        <p:xfrm>
          <a:off x="1600200" y="3048000"/>
          <a:ext cx="1091859" cy="601663"/>
        </p:xfrm>
        <a:graphic>
          <a:graphicData uri="http://schemas.openxmlformats.org/presentationml/2006/ole">
            <p:oleObj spid="_x0000_s467977" name="Equation" r:id="rId10" imgW="762000" imgH="419100" progId="Equation.DSMT4">
              <p:embed/>
            </p:oleObj>
          </a:graphicData>
        </a:graphic>
      </p:graphicFrame>
      <p:graphicFrame>
        <p:nvGraphicFramePr>
          <p:cNvPr id="467978" name="Object 10"/>
          <p:cNvGraphicFramePr>
            <a:graphicFrameLocks noChangeAspect="1"/>
          </p:cNvGraphicFramePr>
          <p:nvPr/>
        </p:nvGraphicFramePr>
        <p:xfrm>
          <a:off x="5257800" y="4800600"/>
          <a:ext cx="3589338" cy="442913"/>
        </p:xfrm>
        <a:graphic>
          <a:graphicData uri="http://schemas.openxmlformats.org/presentationml/2006/ole">
            <p:oleObj spid="_x0000_s467978" name="Equation" r:id="rId11" imgW="1955800" imgH="241300" progId="Equation.DSMT4">
              <p:embed/>
            </p:oleObj>
          </a:graphicData>
        </a:graphic>
      </p:graphicFrame>
      <p:graphicFrame>
        <p:nvGraphicFramePr>
          <p:cNvPr id="467979" name="Object 11"/>
          <p:cNvGraphicFramePr>
            <a:graphicFrameLocks noChangeAspect="1"/>
          </p:cNvGraphicFramePr>
          <p:nvPr/>
        </p:nvGraphicFramePr>
        <p:xfrm>
          <a:off x="5257800" y="5257800"/>
          <a:ext cx="3798887" cy="442913"/>
        </p:xfrm>
        <a:graphic>
          <a:graphicData uri="http://schemas.openxmlformats.org/presentationml/2006/ole">
            <p:oleObj spid="_x0000_s467979" name="Equation" r:id="rId12" imgW="2070100" imgH="241300" progId="Equation.DSMT4">
              <p:embed/>
            </p:oleObj>
          </a:graphicData>
        </a:graphic>
      </p:graphicFrame>
      <p:sp>
        <p:nvSpPr>
          <p:cNvPr id="16" name="TextBox 15"/>
          <p:cNvSpPr txBox="1"/>
          <p:nvPr/>
        </p:nvSpPr>
        <p:spPr>
          <a:xfrm>
            <a:off x="5562600" y="57150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a:t>
            </a:r>
            <a:r>
              <a:rPr lang="en-US" sz="1800" dirty="0" err="1" smtClean="0">
                <a:solidFill>
                  <a:srgbClr val="3333CC"/>
                </a:solidFill>
                <a:latin typeface="Arial Narrow"/>
                <a:cs typeface="Arial Narrow"/>
              </a:rPr>
              <a:t>x</a:t>
            </a:r>
            <a:r>
              <a:rPr lang="en-US" sz="1800" dirty="0" err="1" smtClean="0">
                <a:solidFill>
                  <a:srgbClr val="3333CC"/>
                </a:solidFill>
                <a:latin typeface="Arial Narrow"/>
                <a:cs typeface="Arial Narrow"/>
                <a:sym typeface="Wingdings"/>
              </a:rPr>
              <a:t>infinity</a:t>
            </a:r>
            <a:r>
              <a:rPr lang="en-US" sz="1800" dirty="0" smtClean="0">
                <a:solidFill>
                  <a:srgbClr val="3333CC"/>
                </a:solidFill>
                <a:latin typeface="Arial Narrow"/>
                <a:cs typeface="Arial Narrow"/>
                <a:sym typeface="Wingdings"/>
              </a:rPr>
              <a:t>.</a:t>
            </a:r>
            <a:endParaRPr lang="en-US" sz="1800" dirty="0">
              <a:solidFill>
                <a:srgbClr val="3333CC"/>
              </a:solidFill>
              <a:latin typeface="Arial Narrow"/>
              <a:cs typeface="Arial Narrow"/>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2895600" y="3910012"/>
            <a:ext cx="4876800" cy="2338388"/>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Oct. 29,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72066" name="Object 2"/>
          <p:cNvGraphicFramePr>
            <a:graphicFrameLocks noChangeAspect="1"/>
          </p:cNvGraphicFramePr>
          <p:nvPr/>
        </p:nvGraphicFramePr>
        <p:xfrm>
          <a:off x="3217862" y="990600"/>
          <a:ext cx="1582738" cy="792415"/>
        </p:xfrm>
        <a:graphic>
          <a:graphicData uri="http://schemas.openxmlformats.org/presentationml/2006/ole">
            <p:oleObj spid="_x0000_s472066" name="Equation" r:id="rId4" imgW="838200" imgH="419100" progId="Equation.DSMT4">
              <p:embed/>
            </p:oleObj>
          </a:graphicData>
        </a:graphic>
      </p:graphicFrame>
      <p:graphicFrame>
        <p:nvGraphicFramePr>
          <p:cNvPr id="472067" name="Object 3"/>
          <p:cNvGraphicFramePr>
            <a:graphicFrameLocks noChangeAspect="1"/>
          </p:cNvGraphicFramePr>
          <p:nvPr/>
        </p:nvGraphicFramePr>
        <p:xfrm>
          <a:off x="5410200" y="1104900"/>
          <a:ext cx="1597025" cy="495300"/>
        </p:xfrm>
        <a:graphic>
          <a:graphicData uri="http://schemas.openxmlformats.org/presentationml/2006/ole">
            <p:oleObj spid="_x0000_s472067" name="Equation" r:id="rId5" imgW="901700" imgH="279400" progId="Equation.DSMT4">
              <p:embed/>
            </p:oleObj>
          </a:graphicData>
        </a:graphic>
      </p:graphicFrame>
      <p:graphicFrame>
        <p:nvGraphicFramePr>
          <p:cNvPr id="472068" name="Object 4"/>
          <p:cNvGraphicFramePr>
            <a:graphicFrameLocks noChangeAspect="1"/>
          </p:cNvGraphicFramePr>
          <p:nvPr/>
        </p:nvGraphicFramePr>
        <p:xfrm>
          <a:off x="2209800" y="2209800"/>
          <a:ext cx="5734050" cy="533400"/>
        </p:xfrm>
        <a:graphic>
          <a:graphicData uri="http://schemas.openxmlformats.org/presentationml/2006/ole">
            <p:oleObj spid="_x0000_s472068" name="Equation" r:id="rId6" imgW="2603500" imgH="241300" progId="Equation.DSMT4">
              <p:embed/>
            </p:oleObj>
          </a:graphicData>
        </a:graphic>
      </p:graphicFrame>
      <p:graphicFrame>
        <p:nvGraphicFramePr>
          <p:cNvPr id="472069" name="Object 5"/>
          <p:cNvGraphicFramePr>
            <a:graphicFrameLocks noChangeAspect="1"/>
          </p:cNvGraphicFramePr>
          <p:nvPr/>
        </p:nvGraphicFramePr>
        <p:xfrm>
          <a:off x="2220913" y="2971800"/>
          <a:ext cx="2427287" cy="457200"/>
        </p:xfrm>
        <a:graphic>
          <a:graphicData uri="http://schemas.openxmlformats.org/presentationml/2006/ole">
            <p:oleObj spid="_x0000_s472069" name="Equation" r:id="rId7" imgW="1079500" imgH="203200" progId="Equation.DSMT4">
              <p:embed/>
            </p:oleObj>
          </a:graphicData>
        </a:graphic>
      </p:graphicFrame>
      <p:graphicFrame>
        <p:nvGraphicFramePr>
          <p:cNvPr id="472072" name="Object 8"/>
          <p:cNvGraphicFramePr>
            <a:graphicFrameLocks noChangeAspect="1"/>
          </p:cNvGraphicFramePr>
          <p:nvPr/>
        </p:nvGraphicFramePr>
        <p:xfrm>
          <a:off x="4648200" y="2971800"/>
          <a:ext cx="3255963" cy="457200"/>
        </p:xfrm>
        <a:graphic>
          <a:graphicData uri="http://schemas.openxmlformats.org/presentationml/2006/ole">
            <p:oleObj spid="_x0000_s472072" name="Equation" r:id="rId8" imgW="1447800" imgH="203200" progId="Equation.DSMT4">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8366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29,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73090" name="Object 2"/>
          <p:cNvGraphicFramePr>
            <a:graphicFrameLocks noChangeAspect="1"/>
          </p:cNvGraphicFramePr>
          <p:nvPr/>
        </p:nvGraphicFramePr>
        <p:xfrm>
          <a:off x="2057400" y="2438400"/>
          <a:ext cx="1441450" cy="931863"/>
        </p:xfrm>
        <a:graphic>
          <a:graphicData uri="http://schemas.openxmlformats.org/presentationml/2006/ole">
            <p:oleObj spid="_x0000_s473090" name="Equation" r:id="rId3" imgW="609600" imgH="393700" progId="Equation.DSMT4">
              <p:embed/>
            </p:oleObj>
          </a:graphicData>
        </a:graphic>
      </p:graphicFrame>
      <p:graphicFrame>
        <p:nvGraphicFramePr>
          <p:cNvPr id="473093" name="Object 5"/>
          <p:cNvGraphicFramePr>
            <a:graphicFrameLocks noChangeAspect="1"/>
          </p:cNvGraphicFramePr>
          <p:nvPr/>
        </p:nvGraphicFramePr>
        <p:xfrm>
          <a:off x="3505200" y="2438400"/>
          <a:ext cx="2103437" cy="1143000"/>
        </p:xfrm>
        <a:graphic>
          <a:graphicData uri="http://schemas.openxmlformats.org/presentationml/2006/ole">
            <p:oleObj spid="_x0000_s473093" name="Equation" r:id="rId4" imgW="889000" imgH="482600" progId="Equation.DSMT4">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We 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0"/>
            <a:ext cx="8229600" cy="865187"/>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Monday, Oct. 29, 2012</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4" name="Footer Placeholder 13"/>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4050" name="Object 2"/>
          <p:cNvGraphicFramePr>
            <a:graphicFrameLocks noChangeAspect="1"/>
          </p:cNvGraphicFramePr>
          <p:nvPr/>
        </p:nvGraphicFramePr>
        <p:xfrm>
          <a:off x="5638800" y="1009650"/>
          <a:ext cx="2316163" cy="742950"/>
        </p:xfrm>
        <a:graphic>
          <a:graphicData uri="http://schemas.openxmlformats.org/presentationml/2006/ole">
            <p:oleObj spid="_x0000_s514050" name="Equation" r:id="rId3" imgW="1308100" imgH="419100" progId="Equation.DSMT4">
              <p:embed/>
            </p:oleObj>
          </a:graphicData>
        </a:graphic>
      </p:graphicFrame>
      <p:graphicFrame>
        <p:nvGraphicFramePr>
          <p:cNvPr id="514051" name="Object 3"/>
          <p:cNvGraphicFramePr>
            <a:graphicFrameLocks noChangeAspect="1"/>
          </p:cNvGraphicFramePr>
          <p:nvPr/>
        </p:nvGraphicFramePr>
        <p:xfrm>
          <a:off x="2438400" y="2139950"/>
          <a:ext cx="2314575" cy="831850"/>
        </p:xfrm>
        <a:graphic>
          <a:graphicData uri="http://schemas.openxmlformats.org/presentationml/2006/ole">
            <p:oleObj spid="_x0000_s514051" name="Equation" r:id="rId4" imgW="1308100" imgH="469900" progId="Equation.DSMT4">
              <p:embed/>
            </p:oleObj>
          </a:graphicData>
        </a:graphic>
      </p:graphicFrame>
      <p:graphicFrame>
        <p:nvGraphicFramePr>
          <p:cNvPr id="514052" name="Object 4"/>
          <p:cNvGraphicFramePr>
            <a:graphicFrameLocks noChangeAspect="1"/>
          </p:cNvGraphicFramePr>
          <p:nvPr/>
        </p:nvGraphicFramePr>
        <p:xfrm>
          <a:off x="4746625" y="2154237"/>
          <a:ext cx="1349375" cy="741363"/>
        </p:xfrm>
        <a:graphic>
          <a:graphicData uri="http://schemas.openxmlformats.org/presentationml/2006/ole">
            <p:oleObj spid="_x0000_s514052" name="Equation" r:id="rId5" imgW="762000" imgH="419100" progId="Equation.DSMT4">
              <p:embed/>
            </p:oleObj>
          </a:graphicData>
        </a:graphic>
      </p:graphicFrame>
      <p:graphicFrame>
        <p:nvGraphicFramePr>
          <p:cNvPr id="514053" name="Object 5"/>
          <p:cNvGraphicFramePr>
            <a:graphicFrameLocks noChangeAspect="1"/>
          </p:cNvGraphicFramePr>
          <p:nvPr/>
        </p:nvGraphicFramePr>
        <p:xfrm>
          <a:off x="1274763" y="3956050"/>
          <a:ext cx="2001837" cy="449263"/>
        </p:xfrm>
        <a:graphic>
          <a:graphicData uri="http://schemas.openxmlformats.org/presentationml/2006/ole">
            <p:oleObj spid="_x0000_s514053" name="Equation" r:id="rId6" imgW="1130300" imgH="254000" progId="Equation.DSMT4">
              <p:embed/>
            </p:oleObj>
          </a:graphicData>
        </a:graphic>
      </p:graphicFrame>
      <p:graphicFrame>
        <p:nvGraphicFramePr>
          <p:cNvPr id="514054" name="Object 6"/>
          <p:cNvGraphicFramePr>
            <a:graphicFrameLocks noChangeAspect="1"/>
          </p:cNvGraphicFramePr>
          <p:nvPr/>
        </p:nvGraphicFramePr>
        <p:xfrm>
          <a:off x="838200" y="5181600"/>
          <a:ext cx="4249738" cy="828675"/>
        </p:xfrm>
        <a:graphic>
          <a:graphicData uri="http://schemas.openxmlformats.org/presentationml/2006/ole">
            <p:oleObj spid="_x0000_s514054" name="Equation" r:id="rId7" imgW="2400300" imgH="469900" progId="Equation.DSMT4">
              <p:embed/>
            </p:oleObj>
          </a:graphicData>
        </a:graphic>
      </p:graphicFrame>
      <p:graphicFrame>
        <p:nvGraphicFramePr>
          <p:cNvPr id="514055" name="Object 7"/>
          <p:cNvGraphicFramePr>
            <a:graphicFrameLocks noChangeAspect="1"/>
          </p:cNvGraphicFramePr>
          <p:nvPr/>
        </p:nvGraphicFramePr>
        <p:xfrm>
          <a:off x="5334000" y="3810000"/>
          <a:ext cx="1619250" cy="741363"/>
        </p:xfrm>
        <a:graphic>
          <a:graphicData uri="http://schemas.openxmlformats.org/presentationml/2006/ole">
            <p:oleObj spid="_x0000_s514055" name="Equation" r:id="rId8" imgW="914400" imgH="419100" progId="Equation.DSMT4">
              <p:embed/>
            </p:oleObj>
          </a:graphicData>
        </a:graphic>
      </p:graphicFrame>
      <p:graphicFrame>
        <p:nvGraphicFramePr>
          <p:cNvPr id="514056" name="Object 8"/>
          <p:cNvGraphicFramePr>
            <a:graphicFrameLocks noChangeAspect="1"/>
          </p:cNvGraphicFramePr>
          <p:nvPr/>
        </p:nvGraphicFramePr>
        <p:xfrm>
          <a:off x="7067550" y="3810000"/>
          <a:ext cx="1619250" cy="696913"/>
        </p:xfrm>
        <a:graphic>
          <a:graphicData uri="http://schemas.openxmlformats.org/presentationml/2006/ole">
            <p:oleObj spid="_x0000_s514056" name="Equation" r:id="rId9" imgW="914400" imgH="393700" progId="Equation.DSMT4">
              <p:embed/>
            </p:oleObj>
          </a:graphicData>
        </a:graphic>
      </p:graphicFrame>
      <p:graphicFrame>
        <p:nvGraphicFramePr>
          <p:cNvPr id="514057" name="Object 9"/>
          <p:cNvGraphicFramePr>
            <a:graphicFrameLocks noChangeAspect="1"/>
          </p:cNvGraphicFramePr>
          <p:nvPr/>
        </p:nvGraphicFramePr>
        <p:xfrm>
          <a:off x="3570288" y="3852863"/>
          <a:ext cx="1641475" cy="695325"/>
        </p:xfrm>
        <a:graphic>
          <a:graphicData uri="http://schemas.openxmlformats.org/presentationml/2006/ole">
            <p:oleObj spid="_x0000_s514057" name="Equation" r:id="rId10" imgW="927100" imgH="393700" progId="Equation.DSMT4">
              <p:embed/>
            </p:oleObj>
          </a:graphicData>
        </a:graphic>
      </p:graphicFrame>
      <p:graphicFrame>
        <p:nvGraphicFramePr>
          <p:cNvPr id="514058" name="Object 10"/>
          <p:cNvGraphicFramePr>
            <a:graphicFrameLocks noChangeAspect="1"/>
          </p:cNvGraphicFramePr>
          <p:nvPr/>
        </p:nvGraphicFramePr>
        <p:xfrm>
          <a:off x="6267450" y="5257800"/>
          <a:ext cx="2495550" cy="693738"/>
        </p:xfrm>
        <a:graphic>
          <a:graphicData uri="http://schemas.openxmlformats.org/presentationml/2006/ole">
            <p:oleObj spid="_x0000_s514058" name="Equation" r:id="rId11" imgW="1409700" imgH="393700" progId="Equation.DSMT4">
              <p:embed/>
            </p:oleObj>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a:t>
            </a:r>
            <a:r>
              <a:rPr lang="en-US" sz="2000" dirty="0" err="1" smtClean="0">
                <a:cs typeface="ＭＳ Ｐゴシック" pitchFamily="-84" charset="-128"/>
              </a:rPr>
              <a:t>x</a:t>
            </a:r>
            <a:r>
              <a:rPr lang="en-US" sz="2000" dirty="0" smtClean="0">
                <a:cs typeface="ＭＳ Ｐゴシック" pitchFamily="-84" charset="-128"/>
              </a:rPr>
              <a:t>, </a:t>
            </a:r>
            <a:r>
              <a:rPr lang="en-US" sz="2000" dirty="0" err="1" smtClean="0">
                <a:cs typeface="ＭＳ Ｐゴシック" pitchFamily="-84" charset="-128"/>
              </a:rPr>
              <a:t>y</a:t>
            </a:r>
            <a:r>
              <a:rPr lang="en-US" sz="2000" dirty="0" smtClean="0">
                <a:cs typeface="ＭＳ Ｐゴシック" pitchFamily="-84" charset="-128"/>
              </a:rPr>
              <a:t>, and </a:t>
            </a:r>
            <a:r>
              <a:rPr lang="en-US" sz="2000" dirty="0" err="1" smtClean="0">
                <a:cs typeface="ＭＳ Ｐゴシック" pitchFamily="-84" charset="-128"/>
              </a:rPr>
              <a:t>z</a:t>
            </a:r>
            <a:r>
              <a:rPr lang="en-US" sz="2000" dirty="0" smtClean="0">
                <a:cs typeface="ＭＳ Ｐゴシック" pitchFamily="-84" charset="-128"/>
              </a:rPr>
              <a:t> axes, respectively, as shown in Fire.  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29,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nvGraphicFramePr>
        <p:xfrm>
          <a:off x="990600" y="4343400"/>
          <a:ext cx="4353210" cy="439737"/>
        </p:xfrm>
        <a:graphic>
          <a:graphicData uri="http://schemas.openxmlformats.org/presentationml/2006/ole">
            <p:oleObj spid="_x0000_s529413" name="Equation" r:id="rId3" imgW="2387600" imgH="241300" progId="Equation.DSMT4">
              <p:embed/>
            </p:oleObj>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nvGraphicFramePr>
        <p:xfrm>
          <a:off x="1060450" y="3192462"/>
          <a:ext cx="4654550" cy="693738"/>
        </p:xfrm>
        <a:graphic>
          <a:graphicData uri="http://schemas.openxmlformats.org/presentationml/2006/ole">
            <p:oleObj spid="_x0000_s529416" name="Equation" r:id="rId4" imgW="2628900" imgH="393700" progId="Equation.DSMT4">
              <p:embed/>
            </p:oleObj>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nvGraphicFramePr>
        <p:xfrm>
          <a:off x="533400" y="5105400"/>
          <a:ext cx="2570274" cy="457200"/>
        </p:xfrm>
        <a:graphic>
          <a:graphicData uri="http://schemas.openxmlformats.org/presentationml/2006/ole">
            <p:oleObj spid="_x0000_s529417" name="Equation" r:id="rId5" imgW="1143000" imgH="203200" progId="Equation.DSMT4">
              <p:embed/>
            </p:oleObj>
          </a:graphicData>
        </a:graphic>
      </p:graphicFrame>
      <p:graphicFrame>
        <p:nvGraphicFramePr>
          <p:cNvPr id="529418" name="Object 10"/>
          <p:cNvGraphicFramePr>
            <a:graphicFrameLocks noChangeAspect="1"/>
          </p:cNvGraphicFramePr>
          <p:nvPr/>
        </p:nvGraphicFramePr>
        <p:xfrm>
          <a:off x="3124200" y="5105400"/>
          <a:ext cx="3510733" cy="457200"/>
        </p:xfrm>
        <a:graphic>
          <a:graphicData uri="http://schemas.openxmlformats.org/presentationml/2006/ole">
            <p:oleObj spid="_x0000_s529418" name="Equation" r:id="rId6" imgW="1562100" imgH="203200" progId="Equation.DSMT4">
              <p:embed/>
            </p:oleObj>
          </a:graphicData>
        </a:graphic>
      </p:graphicFrame>
      <p:graphicFrame>
        <p:nvGraphicFramePr>
          <p:cNvPr id="529419" name="Object 11"/>
          <p:cNvGraphicFramePr>
            <a:graphicFrameLocks noChangeAspect="1"/>
          </p:cNvGraphicFramePr>
          <p:nvPr/>
        </p:nvGraphicFramePr>
        <p:xfrm>
          <a:off x="3429000" y="5553075"/>
          <a:ext cx="900113" cy="695325"/>
        </p:xfrm>
        <a:graphic>
          <a:graphicData uri="http://schemas.openxmlformats.org/presentationml/2006/ole">
            <p:oleObj spid="_x0000_s529419" name="Equation" r:id="rId7" imgW="558800" imgH="431800" progId="Equation.DSMT4">
              <p:embed/>
            </p:oleObj>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nvGraphicFramePr>
        <p:xfrm>
          <a:off x="4622800" y="5562600"/>
          <a:ext cx="939800" cy="695325"/>
        </p:xfrm>
        <a:graphic>
          <a:graphicData uri="http://schemas.openxmlformats.org/presentationml/2006/ole">
            <p:oleObj spid="_x0000_s529420" name="Equation" r:id="rId8" imgW="584200" imgH="431800" progId="Equation.DSMT4">
              <p:embed/>
            </p:oleObj>
          </a:graphicData>
        </a:graphic>
      </p:graphicFrame>
      <p:graphicFrame>
        <p:nvGraphicFramePr>
          <p:cNvPr id="529421" name="Object 13"/>
          <p:cNvGraphicFramePr>
            <a:graphicFrameLocks noChangeAspect="1"/>
          </p:cNvGraphicFramePr>
          <p:nvPr/>
        </p:nvGraphicFramePr>
        <p:xfrm>
          <a:off x="5918200" y="5562600"/>
          <a:ext cx="939800" cy="695325"/>
        </p:xfrm>
        <a:graphic>
          <a:graphicData uri="http://schemas.openxmlformats.org/presentationml/2006/ole">
            <p:oleObj spid="_x0000_s529421" name="Equation" r:id="rId9" imgW="584200" imgH="431800" progId="Equation.DSMT4">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a:t>
            </a:r>
            <a:r>
              <a:rPr lang="en-US" sz="2000" dirty="0" err="1" smtClean="0">
                <a:cs typeface="ＭＳ Ｐゴシック" pitchFamily="-84" charset="-128"/>
              </a:rPr>
              <a:t>x</a:t>
            </a:r>
            <a:r>
              <a:rPr lang="en-US" sz="2000" dirty="0" smtClean="0">
                <a:cs typeface="ＭＳ Ｐゴシック" pitchFamily="-84" charset="-128"/>
              </a:rPr>
              <a:t>, </a:t>
            </a:r>
            <a:r>
              <a:rPr lang="en-US" sz="2000" dirty="0" err="1" smtClean="0">
                <a:cs typeface="ＭＳ Ｐゴシック" pitchFamily="-84" charset="-128"/>
              </a:rPr>
              <a:t>y</a:t>
            </a:r>
            <a:r>
              <a:rPr lang="en-US" sz="2000" dirty="0" smtClean="0">
                <a:cs typeface="ＭＳ Ｐゴシック" pitchFamily="-84" charset="-128"/>
              </a:rPr>
              <a:t>, and </a:t>
            </a:r>
            <a:r>
              <a:rPr lang="en-US" sz="2000" dirty="0" err="1" smtClean="0">
                <a:cs typeface="ＭＳ Ｐゴシック" pitchFamily="-84" charset="-128"/>
              </a:rPr>
              <a:t>z</a:t>
            </a:r>
            <a:r>
              <a:rPr lang="en-US" sz="2000" dirty="0" smtClean="0">
                <a:cs typeface="ＭＳ Ｐゴシック" pitchFamily="-84" charset="-128"/>
              </a:rPr>
              <a:t> axes, respectively, as shown in Fire.  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29,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Schrodinger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nvGraphicFramePr>
        <p:xfrm>
          <a:off x="422275" y="3235325"/>
          <a:ext cx="4149725" cy="650875"/>
        </p:xfrm>
        <a:graphic>
          <a:graphicData uri="http://schemas.openxmlformats.org/presentationml/2006/ole">
            <p:oleObj spid="_x0000_s531458" name="Equation" r:id="rId3" imgW="2463800" imgH="393700" progId="Equation.DSMT4">
              <p:embed/>
            </p:oleObj>
          </a:graphicData>
        </a:graphic>
      </p:graphicFrame>
      <p:graphicFrame>
        <p:nvGraphicFramePr>
          <p:cNvPr id="529416" name="Object 8"/>
          <p:cNvGraphicFramePr>
            <a:graphicFrameLocks noChangeAspect="1"/>
          </p:cNvGraphicFramePr>
          <p:nvPr/>
        </p:nvGraphicFramePr>
        <p:xfrm>
          <a:off x="1096962" y="2432050"/>
          <a:ext cx="1417638" cy="692150"/>
        </p:xfrm>
        <a:graphic>
          <a:graphicData uri="http://schemas.openxmlformats.org/presentationml/2006/ole">
            <p:oleObj spid="_x0000_s531459" name="Equation" r:id="rId4" imgW="800100" imgH="393700" progId="Equation.DSMT4">
              <p:embed/>
            </p:oleObj>
          </a:graphicData>
        </a:graphic>
      </p:graphicFrame>
      <p:graphicFrame>
        <p:nvGraphicFramePr>
          <p:cNvPr id="531460" name="Object 4"/>
          <p:cNvGraphicFramePr>
            <a:graphicFrameLocks noChangeAspect="1"/>
          </p:cNvGraphicFramePr>
          <p:nvPr/>
        </p:nvGraphicFramePr>
        <p:xfrm>
          <a:off x="457200" y="3956050"/>
          <a:ext cx="4343400" cy="692150"/>
        </p:xfrm>
        <a:graphic>
          <a:graphicData uri="http://schemas.openxmlformats.org/presentationml/2006/ole">
            <p:oleObj spid="_x0000_s531460" name="Equation" r:id="rId5" imgW="2578100" imgH="419100" progId="Equation.DSMT4">
              <p:embed/>
            </p:oleObj>
          </a:graphicData>
        </a:graphic>
      </p:graphicFrame>
      <p:graphicFrame>
        <p:nvGraphicFramePr>
          <p:cNvPr id="531461" name="Object 5"/>
          <p:cNvGraphicFramePr>
            <a:graphicFrameLocks noChangeAspect="1"/>
          </p:cNvGraphicFramePr>
          <p:nvPr/>
        </p:nvGraphicFramePr>
        <p:xfrm>
          <a:off x="381000" y="4724400"/>
          <a:ext cx="3016250" cy="776288"/>
        </p:xfrm>
        <a:graphic>
          <a:graphicData uri="http://schemas.openxmlformats.org/presentationml/2006/ole">
            <p:oleObj spid="_x0000_s531461" name="Equation" r:id="rId6" imgW="1790700" imgH="469900" progId="Equation.DSMT4">
              <p:embed/>
            </p:oleObj>
          </a:graphicData>
        </a:graphic>
      </p:graphicFrame>
      <p:graphicFrame>
        <p:nvGraphicFramePr>
          <p:cNvPr id="531462" name="Object 6"/>
          <p:cNvGraphicFramePr>
            <a:graphicFrameLocks noChangeAspect="1"/>
          </p:cNvGraphicFramePr>
          <p:nvPr/>
        </p:nvGraphicFramePr>
        <p:xfrm>
          <a:off x="457200" y="5503863"/>
          <a:ext cx="2546350" cy="692150"/>
        </p:xfrm>
        <a:graphic>
          <a:graphicData uri="http://schemas.openxmlformats.org/presentationml/2006/ole">
            <p:oleObj spid="_x0000_s531462" name="Equation" r:id="rId7" imgW="1511300" imgH="419100" progId="Equation.DSMT4">
              <p:embed/>
            </p:oleObj>
          </a:graphicData>
        </a:graphic>
      </p:graphicFrame>
      <p:graphicFrame>
        <p:nvGraphicFramePr>
          <p:cNvPr id="531463" name="Object 7"/>
          <p:cNvGraphicFramePr>
            <a:graphicFrameLocks noChangeAspect="1"/>
          </p:cNvGraphicFramePr>
          <p:nvPr/>
        </p:nvGraphicFramePr>
        <p:xfrm>
          <a:off x="2474912" y="2362200"/>
          <a:ext cx="3621088" cy="827087"/>
        </p:xfrm>
        <a:graphic>
          <a:graphicData uri="http://schemas.openxmlformats.org/presentationml/2006/ole">
            <p:oleObj spid="_x0000_s531463" name="Equation" r:id="rId8" imgW="2044700" imgH="469900" progId="Equation.DSMT4">
              <p:embed/>
            </p:oleObj>
          </a:graphicData>
        </a:graphic>
      </p:graphicFrame>
      <p:graphicFrame>
        <p:nvGraphicFramePr>
          <p:cNvPr id="531464" name="Object 8"/>
          <p:cNvGraphicFramePr>
            <a:graphicFrameLocks noChangeAspect="1"/>
          </p:cNvGraphicFramePr>
          <p:nvPr/>
        </p:nvGraphicFramePr>
        <p:xfrm>
          <a:off x="2989262" y="5486400"/>
          <a:ext cx="2268538" cy="796925"/>
        </p:xfrm>
        <a:graphic>
          <a:graphicData uri="http://schemas.openxmlformats.org/presentationml/2006/ole">
            <p:oleObj spid="_x0000_s531464" name="Equation" r:id="rId9" imgW="1346200" imgH="482600" progId="Equation.DSMT4">
              <p:embed/>
            </p:oleObj>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nvGraphicFramePr>
        <p:xfrm>
          <a:off x="3357563" y="4794250"/>
          <a:ext cx="2738437" cy="692150"/>
        </p:xfrm>
        <a:graphic>
          <a:graphicData uri="http://schemas.openxmlformats.org/presentationml/2006/ole">
            <p:oleObj spid="_x0000_s531465" name="Equation" r:id="rId10" imgW="1625600" imgH="419100" progId="Equation.DSMT4">
              <p:embed/>
            </p:oleObj>
          </a:graphicData>
        </a:graphic>
      </p:graphicFrame>
      <p:graphicFrame>
        <p:nvGraphicFramePr>
          <p:cNvPr id="531466" name="Object 10"/>
          <p:cNvGraphicFramePr>
            <a:graphicFrameLocks noChangeAspect="1"/>
          </p:cNvGraphicFramePr>
          <p:nvPr/>
        </p:nvGraphicFramePr>
        <p:xfrm>
          <a:off x="4581525" y="3352800"/>
          <a:ext cx="3038475" cy="400050"/>
        </p:xfrm>
        <a:graphic>
          <a:graphicData uri="http://schemas.openxmlformats.org/presentationml/2006/ole">
            <p:oleObj spid="_x0000_s531466" name="Equation" r:id="rId11" imgW="1803400" imgH="241300" progId="Equation.DSMT4">
              <p:embed/>
            </p:oleObj>
          </a:graphicData>
        </a:graphic>
      </p:graphicFrame>
      <p:graphicFrame>
        <p:nvGraphicFramePr>
          <p:cNvPr id="531467" name="Object 11"/>
          <p:cNvGraphicFramePr>
            <a:graphicFrameLocks noChangeAspect="1"/>
          </p:cNvGraphicFramePr>
          <p:nvPr/>
        </p:nvGraphicFramePr>
        <p:xfrm>
          <a:off x="4724400" y="4114800"/>
          <a:ext cx="3379787" cy="398463"/>
        </p:xfrm>
        <a:graphic>
          <a:graphicData uri="http://schemas.openxmlformats.org/presentationml/2006/ole">
            <p:oleObj spid="_x0000_s531467" name="Equation" r:id="rId12" imgW="2006600" imgH="241300" progId="Equation.DSMT4">
              <p:embed/>
            </p:oleObj>
          </a:graphicData>
        </a:graphic>
      </p:graphicFrame>
      <p:graphicFrame>
        <p:nvGraphicFramePr>
          <p:cNvPr id="531468" name="Object 12"/>
          <p:cNvGraphicFramePr>
            <a:graphicFrameLocks noChangeAspect="1"/>
          </p:cNvGraphicFramePr>
          <p:nvPr/>
        </p:nvGraphicFramePr>
        <p:xfrm>
          <a:off x="8099425" y="4114800"/>
          <a:ext cx="663575" cy="377825"/>
        </p:xfrm>
        <a:graphic>
          <a:graphicData uri="http://schemas.openxmlformats.org/presentationml/2006/ole">
            <p:oleObj spid="_x0000_s531468" name="Equation" r:id="rId13" imgW="393700" imgH="228600" progId="Equation.DSMT4">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143000"/>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29,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
        <p:nvSpPr>
          <p:cNvPr id="7" name="TextBox 6"/>
          <p:cNvSpPr txBox="1"/>
          <p:nvPr/>
        </p:nvSpPr>
        <p:spPr>
          <a:xfrm>
            <a:off x="838200" y="5943600"/>
            <a:ext cx="7429964"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 having two or more states or subdivisions </a:t>
            </a:r>
            <a:endParaRPr lang="en-US" sz="1400" b="1" dirty="0">
              <a:solidFill>
                <a:srgbClr val="800000"/>
              </a:solidFill>
              <a:latin typeface="Arial Narrow"/>
              <a:cs typeface="Arial Narrow"/>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38895</TotalTime>
  <Words>1485</Words>
  <Application>Microsoft Macintosh PowerPoint</Application>
  <PresentationFormat>On-screen Show (4:3)</PresentationFormat>
  <Paragraphs>184</Paragraphs>
  <Slides>15</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3313 – Section 001 Lecture #15</vt:lpstr>
      <vt:lpstr>Announcements</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lpstr>Simple Harmonic Oscillator</vt:lpstr>
      <vt:lpstr>Parabolic Potential Well</vt:lpstr>
      <vt:lpstr>Analysis of the Parabolic Potential Well</vt:lpstr>
      <vt:lpstr>Barriers and Tunneling</vt:lpstr>
      <vt:lpstr>Reflection and Transmission</vt:lpstr>
      <vt:lpstr>Probability of Reflection and Transmission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2023</cp:revision>
  <dcterms:created xsi:type="dcterms:W3CDTF">2012-10-30T04:41:33Z</dcterms:created>
  <dcterms:modified xsi:type="dcterms:W3CDTF">2012-10-30T04:45:06Z</dcterms:modified>
</cp:coreProperties>
</file>