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0"/>
  </p:notesMasterIdLst>
  <p:handoutMasterIdLst>
    <p:handoutMasterId r:id="rId11"/>
  </p:handoutMasterIdLst>
  <p:sldIdLst>
    <p:sldId id="256" r:id="rId2"/>
    <p:sldId id="335" r:id="rId3"/>
    <p:sldId id="704" r:id="rId4"/>
    <p:sldId id="705" r:id="rId5"/>
    <p:sldId id="706" r:id="rId6"/>
    <p:sldId id="707" r:id="rId7"/>
    <p:sldId id="708" r:id="rId8"/>
    <p:sldId id="709" r:id="rId9"/>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4660"/>
  </p:normalViewPr>
  <p:slideViewPr>
    <p:cSldViewPr>
      <p:cViewPr varScale="1">
        <p:scale>
          <a:sx n="105" d="100"/>
          <a:sy n="105" d="100"/>
        </p:scale>
        <p:origin x="-18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Wednesday, Oct. 31,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PHYS 3313-001, Fall 2012                      Dr. Amir Farbin</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E4BFBEB-12DC-8949-B61D-A8F2554F50A6}"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Wednesday, Oct. 31,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en-US" smtClean="0"/>
              <a:t>PHYS 3313-001, Fall 2012                      Dr. Amir Farbin</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5"/>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2" r:id="rId13"/>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13.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jpeg"/><Relationship Id="rId3"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jpeg"/><Relationship Id="rId1" Type="http://schemas.openxmlformats.org/officeDocument/2006/relationships/slideLayout" Target="../slideLayouts/slideLayout13.xml"/><Relationship Id="rId2"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image" Target="../media/image12.jpeg"/><Relationship Id="rId1" Type="http://schemas.openxmlformats.org/officeDocument/2006/relationships/slideLayout" Target="../slideLayouts/slideLayout13.xml"/><Relationship Id="rId2" Type="http://schemas.openxmlformats.org/officeDocument/2006/relationships/image" Target="../media/image10.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Wednesday, Oct. 31, 2012</a:t>
            </a:r>
            <a:endParaRPr lang="en-US"/>
          </a:p>
        </p:txBody>
      </p:sp>
      <p:sp>
        <p:nvSpPr>
          <p:cNvPr id="7" name="Rectangle 5"/>
          <p:cNvSpPr>
            <a:spLocks noGrp="1" noChangeArrowheads="1"/>
          </p:cNvSpPr>
          <p:nvPr>
            <p:ph type="ftr" sz="quarter" idx="11"/>
          </p:nvPr>
        </p:nvSpPr>
        <p:spPr/>
        <p:txBody>
          <a:bodyPr/>
          <a:lstStyle/>
          <a:p>
            <a:pPr>
              <a:defRPr/>
            </a:pPr>
            <a:r>
              <a:rPr lang="en-US" smtClean="0"/>
              <a:t>PHYS 3313-001, Fall 2012                      Dr. Amir Farbin</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3313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#16</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857438" y="1447800"/>
            <a:ext cx="3121151"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Wednesday, Oct. 31, </a:t>
            </a:r>
            <a:r>
              <a:rPr lang="en-US" dirty="0">
                <a:solidFill>
                  <a:schemeClr val="accent2"/>
                </a:solidFill>
                <a:latin typeface="Monotype Corsiva" pitchFamily="-84" charset="0"/>
              </a:rPr>
              <a:t>2012</a:t>
            </a:r>
          </a:p>
          <a:p>
            <a:pPr algn="ctr"/>
            <a:r>
              <a:rPr lang="en-US" dirty="0">
                <a:solidFill>
                  <a:schemeClr val="accent2"/>
                </a:solidFill>
                <a:latin typeface="Monotype Corsiva" pitchFamily="-84" charset="0"/>
              </a:rPr>
              <a:t>Dr.</a:t>
            </a:r>
            <a:r>
              <a:rPr lang="en-US" dirty="0" smtClean="0">
                <a:solidFill>
                  <a:schemeClr val="accent2"/>
                </a:solidFill>
                <a:latin typeface="Monotype Corsiva" pitchFamily="-84" charset="0"/>
              </a:rPr>
              <a:t> Amir </a:t>
            </a:r>
            <a:r>
              <a:rPr lang="en-US" dirty="0" err="1" smtClean="0">
                <a:solidFill>
                  <a:schemeClr val="accent2"/>
                </a:solidFill>
                <a:latin typeface="Monotype Corsiva" pitchFamily="-84" charset="0"/>
              </a:rPr>
              <a:t>Farbin</a:t>
            </a:r>
            <a:endParaRPr lang="en-US" b="1" dirty="0">
              <a:solidFill>
                <a:srgbClr val="FF0066"/>
              </a:solidFill>
              <a:latin typeface="Monotype Corsiva" pitchFamily="-84" charset="0"/>
            </a:endParaRPr>
          </a:p>
        </p:txBody>
      </p:sp>
      <p:sp>
        <p:nvSpPr>
          <p:cNvPr id="2058" name="Rectangle 10"/>
          <p:cNvSpPr>
            <a:spLocks noChangeArrowheads="1"/>
          </p:cNvSpPr>
          <p:nvPr/>
        </p:nvSpPr>
        <p:spPr bwMode="auto">
          <a:xfrm>
            <a:off x="1676400" y="2362200"/>
            <a:ext cx="5943600" cy="35052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2800" dirty="0" smtClean="0">
                <a:solidFill>
                  <a:schemeClr val="accent2"/>
                </a:solidFill>
                <a:latin typeface="Arial Narrow" pitchFamily="-84" charset="0"/>
              </a:rPr>
              <a:t>Reflection and Transmission</a:t>
            </a:r>
          </a:p>
          <a:p>
            <a:pPr marL="609600" indent="-609600">
              <a:spcBef>
                <a:spcPct val="20000"/>
              </a:spcBef>
              <a:buFontTx/>
              <a:buChar char="•"/>
            </a:pPr>
            <a:r>
              <a:rPr lang="en-US" sz="2800" dirty="0" smtClean="0">
                <a:solidFill>
                  <a:schemeClr val="accent2"/>
                </a:solidFill>
                <a:latin typeface="Arial Narrow" pitchFamily="-84" charset="0"/>
              </a:rPr>
              <a:t>Tunneling</a:t>
            </a:r>
          </a:p>
          <a:p>
            <a:pPr marL="609600" indent="-609600">
              <a:spcBef>
                <a:spcPct val="20000"/>
              </a:spcBef>
              <a:buFontTx/>
              <a:buChar char="•"/>
            </a:pPr>
            <a:r>
              <a:rPr lang="en-US" sz="2800" dirty="0" smtClean="0">
                <a:solidFill>
                  <a:schemeClr val="accent2"/>
                </a:solidFill>
                <a:latin typeface="Arial Narrow" pitchFamily="-84" charset="0"/>
              </a:rPr>
              <a:t>Alpha Particle Decay</a:t>
            </a:r>
          </a:p>
          <a:p>
            <a:pPr marL="609600" indent="-609600">
              <a:spcBef>
                <a:spcPct val="20000"/>
              </a:spcBef>
              <a:buFontTx/>
              <a:buChar char="•"/>
            </a:pPr>
            <a:r>
              <a:rPr lang="en-US" sz="2800" dirty="0" smtClean="0">
                <a:solidFill>
                  <a:schemeClr val="accent2"/>
                </a:solidFill>
                <a:latin typeface="Arial Narrow" pitchFamily="-84" charset="0"/>
              </a:rPr>
              <a:t>Use of Schrodinger Equation on Hydrogen Atom</a:t>
            </a:r>
          </a:p>
          <a:p>
            <a:pPr marL="609600" indent="-609600">
              <a:spcBef>
                <a:spcPct val="20000"/>
              </a:spcBef>
              <a:buFontTx/>
              <a:buChar char="•"/>
            </a:pPr>
            <a:endParaRPr lang="en-US" sz="2800" dirty="0" smtClean="0">
              <a:solidFill>
                <a:schemeClr val="accent2"/>
              </a:solidFill>
              <a:latin typeface="Arial Narrow" pitchFamily="-84" charset="0"/>
            </a:endParaRPr>
          </a:p>
          <a:p>
            <a:pPr marL="609600" indent="-609600">
              <a:spcBef>
                <a:spcPct val="20000"/>
              </a:spcBef>
              <a:buFontTx/>
              <a:buChar char="•"/>
            </a:pPr>
            <a:endParaRPr lang="en-US" sz="2800" dirty="0" smtClean="0">
              <a:solidFill>
                <a:schemeClr val="accent2"/>
              </a:solidFill>
              <a:latin typeface="Arial Narrow" pitchFamily="-84" charset="0"/>
            </a:endParaRPr>
          </a:p>
          <a:p>
            <a:pPr marL="609600" indent="-609600">
              <a:spcBef>
                <a:spcPct val="20000"/>
              </a:spcBef>
              <a:buFontTx/>
              <a:buChar char="•"/>
            </a:pPr>
            <a:endParaRPr lang="en-US" sz="2800" dirty="0">
              <a:solidFill>
                <a:schemeClr val="accent2"/>
              </a:solidFill>
              <a:latin typeface="Arial Narrow"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Oct. 31, 2012</a:t>
            </a:r>
            <a:endParaRPr lang="en-US"/>
          </a:p>
        </p:txBody>
      </p:sp>
      <p:sp>
        <p:nvSpPr>
          <p:cNvPr id="5" name="Footer Placeholder 4"/>
          <p:cNvSpPr>
            <a:spLocks noGrp="1"/>
          </p:cNvSpPr>
          <p:nvPr>
            <p:ph type="ftr" sz="quarter" idx="11"/>
          </p:nvPr>
        </p:nvSpPr>
        <p:spPr/>
        <p:txBody>
          <a:bodyPr/>
          <a:lstStyle/>
          <a:p>
            <a:pPr>
              <a:defRPr/>
            </a:pPr>
            <a:r>
              <a:rPr lang="en-US" smtClean="0"/>
              <a:t>PHYS 3313-001, Fall 2012                      Dr. Amir Farbin</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914400" y="0"/>
            <a:ext cx="7772400" cy="838200"/>
          </a:xfrm>
        </p:spPr>
        <p:txBody>
          <a:bodyPr/>
          <a:lstStyle/>
          <a:p>
            <a:pPr eaLnBrk="1" hangingPunct="1"/>
            <a:r>
              <a:rPr lang="en-US"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457200" y="685800"/>
            <a:ext cx="8305800" cy="5257800"/>
          </a:xfrm>
        </p:spPr>
        <p:txBody>
          <a:bodyPr/>
          <a:lstStyle/>
          <a:p>
            <a:pPr eaLnBrk="1" hangingPunct="1"/>
            <a:r>
              <a:rPr lang="en-US" sz="2800" dirty="0" smtClean="0"/>
              <a:t>Reminder: homework #7</a:t>
            </a:r>
          </a:p>
          <a:p>
            <a:pPr lvl="1" eaLnBrk="1" hangingPunct="1"/>
            <a:r>
              <a:rPr lang="en-US" sz="2400" dirty="0" smtClean="0"/>
              <a:t>CH6 end of chapter problems: 34, 39, 46, 62 and 65</a:t>
            </a:r>
          </a:p>
          <a:p>
            <a:pPr lvl="1" eaLnBrk="1" hangingPunct="1"/>
            <a:r>
              <a:rPr lang="en-US" sz="2400" dirty="0" smtClean="0"/>
              <a:t>Due on Monday, Nov. 12, in class </a:t>
            </a:r>
          </a:p>
          <a:p>
            <a:pPr eaLnBrk="1" hangingPunct="1"/>
            <a:r>
              <a:rPr lang="en-US" sz="2800" dirty="0" smtClean="0"/>
              <a:t>Quiz #3</a:t>
            </a:r>
          </a:p>
          <a:p>
            <a:pPr lvl="1" eaLnBrk="1" hangingPunct="1"/>
            <a:r>
              <a:rPr lang="en-US" sz="2400" dirty="0" smtClean="0"/>
              <a:t>Beginning of the class Monday, Nov. 12</a:t>
            </a:r>
          </a:p>
          <a:p>
            <a:pPr lvl="1" eaLnBrk="1" hangingPunct="1"/>
            <a:r>
              <a:rPr lang="en-US" sz="2400" dirty="0" smtClean="0"/>
              <a:t>Covers CH5 through what we finish this Wednesday </a:t>
            </a:r>
          </a:p>
          <a:p>
            <a:pPr eaLnBrk="1" hangingPunct="1"/>
            <a:r>
              <a:rPr lang="en-US" sz="2800" dirty="0" smtClean="0"/>
              <a:t>Colloquium this week</a:t>
            </a:r>
          </a:p>
          <a:p>
            <a:pPr lvl="1" eaLnBrk="1" hangingPunct="1"/>
            <a:r>
              <a:rPr lang="en-US" sz="2400" dirty="0" smtClean="0"/>
              <a:t>At 4pm, today, Wednesday, Oct. 31, in SH101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457200" y="76200"/>
            <a:ext cx="8229600" cy="560387"/>
          </a:xfrm>
        </p:spPr>
        <p:txBody>
          <a:bodyPr/>
          <a:lstStyle/>
          <a:p>
            <a:pPr eaLnBrk="1" hangingPunct="1"/>
            <a:r>
              <a:rPr lang="en-US" sz="4000" dirty="0">
                <a:ea typeface="ＭＳ Ｐゴシック" pitchFamily="-84" charset="-128"/>
                <a:cs typeface="ＭＳ Ｐゴシック" pitchFamily="-84" charset="-128"/>
              </a:rPr>
              <a:t>Reflection and Transmission</a:t>
            </a:r>
          </a:p>
        </p:txBody>
      </p:sp>
      <p:sp>
        <p:nvSpPr>
          <p:cNvPr id="45058" name="Rectangle 3"/>
          <p:cNvSpPr>
            <a:spLocks noGrp="1" noChangeArrowheads="1"/>
          </p:cNvSpPr>
          <p:nvPr>
            <p:ph type="body" sz="half" idx="1"/>
          </p:nvPr>
        </p:nvSpPr>
        <p:spPr>
          <a:xfrm>
            <a:off x="457200" y="685800"/>
            <a:ext cx="8458200" cy="5029200"/>
          </a:xfrm>
        </p:spPr>
        <p:txBody>
          <a:bodyPr/>
          <a:lstStyle/>
          <a:p>
            <a:pPr eaLnBrk="1" hangingPunct="1"/>
            <a:r>
              <a:rPr lang="en-US" sz="2000" dirty="0">
                <a:ea typeface="ＭＳ Ｐゴシック" pitchFamily="-84" charset="-128"/>
                <a:cs typeface="ＭＳ Ｐゴシック" pitchFamily="-84" charset="-128"/>
              </a:rPr>
              <a:t>The wave function will consist of an incident wave, a reflected wave, and a transmitted wave.</a:t>
            </a:r>
          </a:p>
          <a:p>
            <a:pPr eaLnBrk="1" hangingPunct="1"/>
            <a:r>
              <a:rPr lang="en-US" sz="2000" dirty="0">
                <a:ea typeface="ＭＳ Ｐゴシック" pitchFamily="-84" charset="-128"/>
                <a:cs typeface="ＭＳ Ｐゴシック" pitchFamily="-84" charset="-128"/>
              </a:rPr>
              <a:t>The potentials and the Schrödinger wave equation for the three regions are as follows:</a:t>
            </a:r>
          </a:p>
          <a:p>
            <a:pPr eaLnBrk="1" hangingPunct="1">
              <a:buFont typeface="Wingdings" pitchFamily="-84" charset="2"/>
              <a:buNone/>
            </a:pPr>
            <a:endParaRPr lang="en-US" sz="2000" dirty="0">
              <a:ea typeface="ＭＳ Ｐゴシック" pitchFamily="-84" charset="-128"/>
              <a:cs typeface="ＭＳ Ｐゴシック" pitchFamily="-84" charset="-128"/>
            </a:endParaRPr>
          </a:p>
          <a:p>
            <a:pPr eaLnBrk="1" hangingPunct="1">
              <a:buFont typeface="Wingdings" pitchFamily="-84" charset="2"/>
              <a:buNone/>
            </a:pPr>
            <a:endParaRPr lang="en-US" sz="2000" dirty="0">
              <a:ea typeface="ＭＳ Ｐゴシック" pitchFamily="-84" charset="-128"/>
              <a:cs typeface="ＭＳ Ｐゴシック" pitchFamily="-84" charset="-128"/>
            </a:endParaRPr>
          </a:p>
          <a:p>
            <a:pPr eaLnBrk="1" hangingPunct="1">
              <a:buFont typeface="Wingdings" pitchFamily="-84" charset="2"/>
              <a:buNone/>
            </a:pPr>
            <a:endParaRPr lang="en-US" sz="2000" dirty="0">
              <a:ea typeface="ＭＳ Ｐゴシック" pitchFamily="-84" charset="-128"/>
              <a:cs typeface="ＭＳ Ｐゴシック" pitchFamily="-84" charset="-128"/>
            </a:endParaRPr>
          </a:p>
          <a:p>
            <a:pPr eaLnBrk="1" hangingPunct="1">
              <a:buFont typeface="Wingdings" pitchFamily="-84" charset="2"/>
              <a:buNone/>
            </a:pPr>
            <a:endParaRPr lang="en-US" sz="2000" dirty="0">
              <a:ea typeface="ＭＳ Ｐゴシック" pitchFamily="-84" charset="-128"/>
              <a:cs typeface="ＭＳ Ｐゴシック" pitchFamily="-84" charset="-128"/>
            </a:endParaRPr>
          </a:p>
          <a:p>
            <a:pPr eaLnBrk="1" hangingPunct="1"/>
            <a:r>
              <a:rPr lang="en-US" sz="2000" dirty="0">
                <a:ea typeface="ＭＳ Ｐゴシック" pitchFamily="-84" charset="-128"/>
                <a:cs typeface="ＭＳ Ｐゴシック" pitchFamily="-84" charset="-128"/>
              </a:rPr>
              <a:t>The corresponding solutions are:</a:t>
            </a:r>
          </a:p>
          <a:p>
            <a:pPr eaLnBrk="1" hangingPunct="1">
              <a:buFont typeface="Wingdings" pitchFamily="-84" charset="2"/>
              <a:buNone/>
            </a:pPr>
            <a:endParaRPr lang="en-US" sz="2000" dirty="0" smtClean="0">
              <a:ea typeface="ＭＳ Ｐゴシック" pitchFamily="-84" charset="-128"/>
              <a:cs typeface="ＭＳ Ｐゴシック" pitchFamily="-84" charset="-128"/>
            </a:endParaRPr>
          </a:p>
          <a:p>
            <a:pPr eaLnBrk="1" hangingPunct="1">
              <a:buFont typeface="Wingdings" pitchFamily="-84" charset="2"/>
              <a:buNone/>
            </a:pPr>
            <a:endParaRPr lang="en-US" sz="2000" dirty="0" smtClean="0">
              <a:ea typeface="ＭＳ Ｐゴシック" pitchFamily="-84" charset="-128"/>
              <a:cs typeface="ＭＳ Ｐゴシック" pitchFamily="-84" charset="-128"/>
            </a:endParaRPr>
          </a:p>
          <a:p>
            <a:pPr eaLnBrk="1" hangingPunct="1"/>
            <a:r>
              <a:rPr lang="en-US" sz="2000" dirty="0">
                <a:ea typeface="ＭＳ Ｐゴシック" pitchFamily="-84" charset="-128"/>
                <a:cs typeface="ＭＳ Ｐゴシック" pitchFamily="-84" charset="-128"/>
              </a:rPr>
              <a:t>As the wave moves from left to right, we can simplify the wave functions to:</a:t>
            </a:r>
          </a:p>
        </p:txBody>
      </p:sp>
      <p:pic>
        <p:nvPicPr>
          <p:cNvPr id="45059" name="Picture 22"/>
          <p:cNvPicPr preferRelativeResize="0">
            <a:picLocks noChangeAspect="1" noChangeArrowheads="1"/>
          </p:cNvPicPr>
          <p:nvPr/>
        </p:nvPicPr>
        <p:blipFill>
          <a:blip r:embed="rId2"/>
          <a:srcRect/>
          <a:stretch>
            <a:fillRect/>
          </a:stretch>
        </p:blipFill>
        <p:spPr bwMode="auto">
          <a:xfrm>
            <a:off x="4114800" y="3505200"/>
            <a:ext cx="3925186" cy="1050925"/>
          </a:xfrm>
          <a:prstGeom prst="rect">
            <a:avLst/>
          </a:prstGeom>
          <a:noFill/>
          <a:ln w="9525">
            <a:noFill/>
            <a:miter lim="800000"/>
            <a:headEnd/>
            <a:tailEnd/>
          </a:ln>
        </p:spPr>
      </p:pic>
      <p:pic>
        <p:nvPicPr>
          <p:cNvPr id="45060" name="Picture 23"/>
          <p:cNvPicPr preferRelativeResize="0">
            <a:picLocks noChangeAspect="1" noChangeArrowheads="1"/>
          </p:cNvPicPr>
          <p:nvPr/>
        </p:nvPicPr>
        <p:blipFill>
          <a:blip r:embed="rId3"/>
          <a:srcRect/>
          <a:stretch>
            <a:fillRect/>
          </a:stretch>
        </p:blipFill>
        <p:spPr bwMode="auto">
          <a:xfrm>
            <a:off x="3962400" y="1752600"/>
            <a:ext cx="4114800" cy="1426036"/>
          </a:xfrm>
          <a:prstGeom prst="rect">
            <a:avLst/>
          </a:prstGeom>
          <a:noFill/>
          <a:ln w="9525">
            <a:noFill/>
            <a:miter lim="800000"/>
            <a:headEnd/>
            <a:tailEnd/>
          </a:ln>
        </p:spPr>
      </p:pic>
      <p:pic>
        <p:nvPicPr>
          <p:cNvPr id="45061" name="Picture 24"/>
          <p:cNvPicPr preferRelativeResize="0">
            <a:picLocks noChangeAspect="1" noChangeArrowheads="1"/>
          </p:cNvPicPr>
          <p:nvPr/>
        </p:nvPicPr>
        <p:blipFill>
          <a:blip r:embed="rId4"/>
          <a:srcRect/>
          <a:stretch>
            <a:fillRect/>
          </a:stretch>
        </p:blipFill>
        <p:spPr bwMode="auto">
          <a:xfrm>
            <a:off x="4191000" y="5029200"/>
            <a:ext cx="3733800" cy="898525"/>
          </a:xfrm>
          <a:prstGeom prst="rect">
            <a:avLst/>
          </a:prstGeom>
          <a:noFill/>
          <a:ln w="9525">
            <a:noFill/>
            <a:miter lim="800000"/>
            <a:headEnd/>
            <a:tailEnd/>
          </a:ln>
        </p:spPr>
      </p:pic>
      <p:sp>
        <p:nvSpPr>
          <p:cNvPr id="7" name="Date Placeholder 6"/>
          <p:cNvSpPr>
            <a:spLocks noGrp="1"/>
          </p:cNvSpPr>
          <p:nvPr>
            <p:ph type="dt" sz="half" idx="10"/>
          </p:nvPr>
        </p:nvSpPr>
        <p:spPr/>
        <p:txBody>
          <a:bodyPr/>
          <a:lstStyle/>
          <a:p>
            <a:pPr>
              <a:defRPr/>
            </a:pPr>
            <a:r>
              <a:rPr lang="en-US" smtClean="0"/>
              <a:t>Wednesday, Oct. 31, 2012</a:t>
            </a:r>
            <a:endParaRPr lang="en-US"/>
          </a:p>
        </p:txBody>
      </p:sp>
      <p:sp>
        <p:nvSpPr>
          <p:cNvPr id="8" name="Slide Number Placeholder 7"/>
          <p:cNvSpPr>
            <a:spLocks noGrp="1"/>
          </p:cNvSpPr>
          <p:nvPr>
            <p:ph type="sldNum" sz="quarter" idx="12"/>
          </p:nvPr>
        </p:nvSpPr>
        <p:spPr/>
        <p:txBody>
          <a:bodyPr/>
          <a:lstStyle/>
          <a:p>
            <a:pPr>
              <a:defRPr/>
            </a:pPr>
            <a:fld id="{6E4BFBEB-12DC-8949-B61D-A8F2554F50A6}" type="slidenum">
              <a:rPr lang="en-US" smtClean="0"/>
              <a:pPr>
                <a:defRPr/>
              </a:pPr>
              <a:t>3</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Amir Farbin</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457200" y="0"/>
            <a:ext cx="8229600" cy="636587"/>
          </a:xfrm>
        </p:spPr>
        <p:txBody>
          <a:bodyPr/>
          <a:lstStyle/>
          <a:p>
            <a:pPr eaLnBrk="1" hangingPunct="1"/>
            <a:r>
              <a:rPr lang="en-US" sz="4000" dirty="0">
                <a:ea typeface="ＭＳ Ｐゴシック" pitchFamily="-84" charset="-128"/>
                <a:cs typeface="ＭＳ Ｐゴシック" pitchFamily="-84" charset="-128"/>
              </a:rPr>
              <a:t>Probability of Reflection and Transmission</a:t>
            </a:r>
          </a:p>
        </p:txBody>
      </p:sp>
      <p:sp>
        <p:nvSpPr>
          <p:cNvPr id="46082" name="Rectangle 3"/>
          <p:cNvSpPr>
            <a:spLocks noGrp="1" noChangeArrowheads="1"/>
          </p:cNvSpPr>
          <p:nvPr>
            <p:ph type="body" sz="half" idx="1"/>
          </p:nvPr>
        </p:nvSpPr>
        <p:spPr>
          <a:xfrm>
            <a:off x="152400" y="609600"/>
            <a:ext cx="8686800" cy="5257800"/>
          </a:xfrm>
        </p:spPr>
        <p:txBody>
          <a:bodyPr/>
          <a:lstStyle/>
          <a:p>
            <a:pPr eaLnBrk="1" hangingPunct="1">
              <a:lnSpc>
                <a:spcPct val="90000"/>
              </a:lnSpc>
            </a:pPr>
            <a:r>
              <a:rPr lang="en-US" sz="2400" dirty="0">
                <a:ea typeface="ＭＳ Ｐゴシック" pitchFamily="-84" charset="-128"/>
                <a:cs typeface="ＭＳ Ｐゴシック" pitchFamily="-84" charset="-128"/>
              </a:rPr>
              <a:t>The probability of the particles being reflected </a:t>
            </a:r>
            <a:r>
              <a:rPr lang="en-US" sz="2400" i="1" dirty="0">
                <a:ea typeface="ＭＳ Ｐゴシック" pitchFamily="-84" charset="-128"/>
                <a:cs typeface="ＭＳ Ｐゴシック" pitchFamily="-84" charset="-128"/>
              </a:rPr>
              <a:t>R</a:t>
            </a:r>
            <a:r>
              <a:rPr lang="en-US" sz="2400" dirty="0">
                <a:ea typeface="ＭＳ Ｐゴシック" pitchFamily="-84" charset="-128"/>
                <a:cs typeface="ＭＳ Ｐゴシック" pitchFamily="-84" charset="-128"/>
              </a:rPr>
              <a:t> or transmitted </a:t>
            </a:r>
            <a:r>
              <a:rPr lang="en-US" sz="2400" i="1" dirty="0">
                <a:ea typeface="ＭＳ Ｐゴシック" pitchFamily="-84" charset="-128"/>
                <a:cs typeface="ＭＳ Ｐゴシック" pitchFamily="-84" charset="-128"/>
              </a:rPr>
              <a:t>T</a:t>
            </a:r>
            <a:r>
              <a:rPr lang="en-US" sz="2400" dirty="0">
                <a:ea typeface="ＭＳ Ｐゴシック" pitchFamily="-84" charset="-128"/>
                <a:cs typeface="ＭＳ Ｐゴシック" pitchFamily="-84" charset="-128"/>
              </a:rPr>
              <a:t> is:</a:t>
            </a:r>
          </a:p>
          <a:p>
            <a:pPr eaLnBrk="1" hangingPunct="1">
              <a:lnSpc>
                <a:spcPct val="90000"/>
              </a:lnSpc>
            </a:pPr>
            <a:endParaRPr lang="en-US" sz="2400" dirty="0">
              <a:ea typeface="ＭＳ Ｐゴシック" pitchFamily="-84" charset="-128"/>
              <a:cs typeface="ＭＳ Ｐゴシック" pitchFamily="-84" charset="-128"/>
            </a:endParaRPr>
          </a:p>
          <a:p>
            <a:pPr eaLnBrk="1" hangingPunct="1">
              <a:lnSpc>
                <a:spcPct val="90000"/>
              </a:lnSpc>
            </a:pPr>
            <a:endParaRPr lang="en-US" sz="2400" dirty="0">
              <a:ea typeface="ＭＳ Ｐゴシック" pitchFamily="-84" charset="-128"/>
              <a:cs typeface="ＭＳ Ｐゴシック" pitchFamily="-84" charset="-128"/>
            </a:endParaRPr>
          </a:p>
          <a:p>
            <a:pPr eaLnBrk="1" hangingPunct="1">
              <a:lnSpc>
                <a:spcPct val="90000"/>
              </a:lnSpc>
            </a:pPr>
            <a:endParaRPr lang="en-US" sz="2400" dirty="0">
              <a:ea typeface="ＭＳ Ｐゴシック" pitchFamily="-84" charset="-128"/>
              <a:cs typeface="ＭＳ Ｐゴシック" pitchFamily="-84" charset="-128"/>
            </a:endParaRPr>
          </a:p>
          <a:p>
            <a:pPr eaLnBrk="1" hangingPunct="1">
              <a:lnSpc>
                <a:spcPct val="90000"/>
              </a:lnSpc>
            </a:pPr>
            <a:endParaRPr lang="en-US" sz="2400" dirty="0">
              <a:ea typeface="ＭＳ Ｐゴシック" pitchFamily="-84" charset="-128"/>
              <a:cs typeface="ＭＳ Ｐゴシック" pitchFamily="-84" charset="-128"/>
            </a:endParaRPr>
          </a:p>
          <a:p>
            <a:pPr eaLnBrk="1" hangingPunct="1">
              <a:lnSpc>
                <a:spcPct val="90000"/>
              </a:lnSpc>
            </a:pPr>
            <a:r>
              <a:rPr lang="en-US" sz="2400" dirty="0">
                <a:ea typeface="ＭＳ Ｐゴシック" pitchFamily="-84" charset="-128"/>
                <a:cs typeface="ＭＳ Ｐゴシック" pitchFamily="-84" charset="-128"/>
              </a:rPr>
              <a:t>The maximum kinetic energy of the photoelectrons depends on the value of the light frequency </a:t>
            </a:r>
            <a:r>
              <a:rPr lang="en-US" sz="2400" i="1" dirty="0" err="1">
                <a:ea typeface="ＭＳ Ｐゴシック" pitchFamily="-84" charset="-128"/>
                <a:cs typeface="ＭＳ Ｐゴシック" pitchFamily="-84" charset="-128"/>
              </a:rPr>
              <a:t>f</a:t>
            </a:r>
            <a:r>
              <a:rPr lang="en-US" sz="2400" dirty="0">
                <a:ea typeface="ＭＳ Ｐゴシック" pitchFamily="-84" charset="-128"/>
                <a:cs typeface="ＭＳ Ｐゴシック" pitchFamily="-84" charset="-128"/>
              </a:rPr>
              <a:t> and not on the intensity.</a:t>
            </a:r>
          </a:p>
          <a:p>
            <a:pPr eaLnBrk="1" hangingPunct="1">
              <a:lnSpc>
                <a:spcPct val="90000"/>
              </a:lnSpc>
            </a:pPr>
            <a:r>
              <a:rPr lang="en-US" sz="2400" dirty="0">
                <a:ea typeface="ＭＳ Ｐゴシック" pitchFamily="-84" charset="-128"/>
                <a:cs typeface="ＭＳ Ｐゴシック" pitchFamily="-84" charset="-128"/>
              </a:rPr>
              <a:t>Because the particles must be either reflected or transmitted we have:  </a:t>
            </a:r>
            <a:r>
              <a:rPr lang="en-US" sz="2400" i="1" dirty="0">
                <a:ea typeface="ＭＳ Ｐゴシック" pitchFamily="-84" charset="-128"/>
                <a:cs typeface="ＭＳ Ｐゴシック" pitchFamily="-84" charset="-128"/>
              </a:rPr>
              <a:t>R</a:t>
            </a:r>
            <a:r>
              <a:rPr lang="en-US" sz="2400" dirty="0">
                <a:ea typeface="ＭＳ Ｐゴシック" pitchFamily="-84" charset="-128"/>
                <a:cs typeface="ＭＳ Ｐゴシック" pitchFamily="-84" charset="-128"/>
              </a:rPr>
              <a:t> + </a:t>
            </a:r>
            <a:r>
              <a:rPr lang="en-US" sz="2400" i="1" dirty="0">
                <a:ea typeface="ＭＳ Ｐゴシック" pitchFamily="-84" charset="-128"/>
                <a:cs typeface="ＭＳ Ｐゴシック" pitchFamily="-84" charset="-128"/>
              </a:rPr>
              <a:t>T</a:t>
            </a:r>
            <a:r>
              <a:rPr lang="en-US" sz="2400" dirty="0">
                <a:ea typeface="ＭＳ Ｐゴシック" pitchFamily="-84" charset="-128"/>
                <a:cs typeface="ＭＳ Ｐゴシック" pitchFamily="-84" charset="-128"/>
              </a:rPr>
              <a:t> = 1</a:t>
            </a:r>
          </a:p>
          <a:p>
            <a:pPr eaLnBrk="1" hangingPunct="1">
              <a:lnSpc>
                <a:spcPct val="90000"/>
              </a:lnSpc>
            </a:pPr>
            <a:r>
              <a:rPr lang="en-US" sz="2400" dirty="0">
                <a:ea typeface="ＭＳ Ｐゴシック" pitchFamily="-84" charset="-128"/>
                <a:cs typeface="ＭＳ Ｐゴシック" pitchFamily="-84" charset="-128"/>
              </a:rPr>
              <a:t>By applying the boundary conditions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a:t>
            </a:r>
            <a:r>
              <a:rPr lang="en-US" sz="2400" dirty="0">
                <a:ea typeface="Lucida Grande" pitchFamily="-84" charset="0"/>
                <a:cs typeface="Lucida Grande" pitchFamily="-84" charset="0"/>
              </a:rPr>
              <a:t>→</a:t>
            </a:r>
            <a:r>
              <a:rPr lang="en-US" sz="2400" dirty="0">
                <a:ea typeface="Arial" pitchFamily="-84" charset="0"/>
                <a:cs typeface="Arial" pitchFamily="-84" charset="0"/>
              </a:rPr>
              <a:t> ±∞, </a:t>
            </a:r>
            <a:r>
              <a:rPr lang="en-US" sz="2400" i="1" dirty="0" err="1">
                <a:ea typeface="Arial" pitchFamily="-84" charset="0"/>
                <a:cs typeface="Arial" pitchFamily="-84" charset="0"/>
              </a:rPr>
              <a:t>x</a:t>
            </a:r>
            <a:r>
              <a:rPr lang="en-US" sz="2400" dirty="0">
                <a:ea typeface="Arial" pitchFamily="-84" charset="0"/>
                <a:cs typeface="Arial" pitchFamily="-84" charset="0"/>
              </a:rPr>
              <a:t> = 0, and </a:t>
            </a:r>
            <a:r>
              <a:rPr lang="en-US" sz="2400" i="1" dirty="0" err="1">
                <a:ea typeface="Arial" pitchFamily="-84" charset="0"/>
                <a:cs typeface="Arial" pitchFamily="-84" charset="0"/>
              </a:rPr>
              <a:t>x</a:t>
            </a:r>
            <a:r>
              <a:rPr lang="en-US" sz="2400" dirty="0">
                <a:ea typeface="Arial" pitchFamily="-84" charset="0"/>
                <a:cs typeface="Arial" pitchFamily="-84" charset="0"/>
              </a:rPr>
              <a:t> = </a:t>
            </a:r>
            <a:r>
              <a:rPr lang="en-US" sz="2400" i="1" dirty="0">
                <a:ea typeface="Arial" pitchFamily="-84" charset="0"/>
                <a:cs typeface="Arial" pitchFamily="-84" charset="0"/>
              </a:rPr>
              <a:t>L</a:t>
            </a:r>
            <a:r>
              <a:rPr lang="en-US" sz="2400" dirty="0">
                <a:ea typeface="Arial" pitchFamily="-84" charset="0"/>
                <a:cs typeface="Arial" pitchFamily="-84" charset="0"/>
              </a:rPr>
              <a:t>, </a:t>
            </a:r>
            <a:r>
              <a:rPr lang="en-US" sz="2400" dirty="0">
                <a:ea typeface="ＭＳ Ｐゴシック" pitchFamily="-84" charset="-128"/>
                <a:cs typeface="ＭＳ Ｐゴシック" pitchFamily="-84" charset="-128"/>
              </a:rPr>
              <a:t>we arrive at the transmission probability:</a:t>
            </a:r>
          </a:p>
          <a:p>
            <a:pPr eaLnBrk="1" hangingPunct="1">
              <a:lnSpc>
                <a:spcPct val="90000"/>
              </a:lnSpc>
            </a:pPr>
            <a:endParaRPr lang="en-US" sz="2400" dirty="0">
              <a:ea typeface="ＭＳ Ｐゴシック" pitchFamily="-84" charset="-128"/>
              <a:cs typeface="ＭＳ Ｐゴシック" pitchFamily="-84" charset="-128"/>
            </a:endParaRPr>
          </a:p>
          <a:p>
            <a:pPr eaLnBrk="1" hangingPunct="1">
              <a:lnSpc>
                <a:spcPct val="90000"/>
              </a:lnSpc>
            </a:pPr>
            <a:endParaRPr lang="en-US" sz="2400" dirty="0">
              <a:ea typeface="ＭＳ Ｐゴシック" pitchFamily="-84" charset="-128"/>
              <a:cs typeface="ＭＳ Ｐゴシック" pitchFamily="-84" charset="-128"/>
            </a:endParaRPr>
          </a:p>
          <a:p>
            <a:pPr eaLnBrk="1" hangingPunct="1">
              <a:lnSpc>
                <a:spcPct val="90000"/>
              </a:lnSpc>
            </a:pPr>
            <a:r>
              <a:rPr lang="en-US" sz="2400" dirty="0">
                <a:ea typeface="ＭＳ Ｐゴシック" pitchFamily="-84" charset="-128"/>
                <a:cs typeface="ＭＳ Ｐゴシック" pitchFamily="-84" charset="-128"/>
              </a:rPr>
              <a:t>Notice that there is a situation in which the transmission probability is 1.  </a:t>
            </a:r>
          </a:p>
          <a:p>
            <a:pPr eaLnBrk="1" hangingPunct="1">
              <a:lnSpc>
                <a:spcPct val="90000"/>
              </a:lnSpc>
            </a:pPr>
            <a:endParaRPr lang="en-US" sz="1800" dirty="0">
              <a:ea typeface="ＭＳ Ｐゴシック" pitchFamily="-84" charset="-128"/>
              <a:cs typeface="ＭＳ Ｐゴシック" pitchFamily="-84" charset="-128"/>
            </a:endParaRPr>
          </a:p>
        </p:txBody>
      </p:sp>
      <p:pic>
        <p:nvPicPr>
          <p:cNvPr id="46083" name="Picture 22"/>
          <p:cNvPicPr preferRelativeResize="0">
            <a:picLocks noChangeAspect="1" noChangeArrowheads="1"/>
          </p:cNvPicPr>
          <p:nvPr/>
        </p:nvPicPr>
        <p:blipFill>
          <a:blip r:embed="rId2"/>
          <a:srcRect/>
          <a:stretch>
            <a:fillRect/>
          </a:stretch>
        </p:blipFill>
        <p:spPr bwMode="auto">
          <a:xfrm>
            <a:off x="3549650" y="1196975"/>
            <a:ext cx="2546350" cy="1317625"/>
          </a:xfrm>
          <a:prstGeom prst="rect">
            <a:avLst/>
          </a:prstGeom>
          <a:noFill/>
          <a:ln w="9525">
            <a:noFill/>
            <a:miter lim="800000"/>
            <a:headEnd/>
            <a:tailEnd/>
          </a:ln>
        </p:spPr>
      </p:pic>
      <p:pic>
        <p:nvPicPr>
          <p:cNvPr id="46084" name="Picture 23"/>
          <p:cNvPicPr preferRelativeResize="0">
            <a:picLocks noChangeAspect="1" noChangeArrowheads="1"/>
          </p:cNvPicPr>
          <p:nvPr/>
        </p:nvPicPr>
        <p:blipFill>
          <a:blip r:embed="rId3"/>
          <a:srcRect/>
          <a:stretch>
            <a:fillRect/>
          </a:stretch>
        </p:blipFill>
        <p:spPr bwMode="auto">
          <a:xfrm>
            <a:off x="4419600" y="4724400"/>
            <a:ext cx="2260600" cy="711200"/>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r>
              <a:rPr lang="en-US" smtClean="0"/>
              <a:t>Wednesday, Oct. 31, 2012</a:t>
            </a:r>
            <a:endParaRPr lang="en-US"/>
          </a:p>
        </p:txBody>
      </p:sp>
      <p:sp>
        <p:nvSpPr>
          <p:cNvPr id="7" name="Slide Number Placeholder 6"/>
          <p:cNvSpPr>
            <a:spLocks noGrp="1"/>
          </p:cNvSpPr>
          <p:nvPr>
            <p:ph type="sldNum" sz="quarter" idx="12"/>
          </p:nvPr>
        </p:nvSpPr>
        <p:spPr/>
        <p:txBody>
          <a:bodyPr/>
          <a:lstStyle/>
          <a:p>
            <a:pPr>
              <a:defRPr/>
            </a:pPr>
            <a:fld id="{6E4BFBEB-12DC-8949-B61D-A8F2554F50A6}" type="slidenum">
              <a:rPr lang="en-US" smtClean="0"/>
              <a:pPr>
                <a:defRPr/>
              </a:pPr>
              <a:t>4</a:t>
            </a:fld>
            <a:endParaRPr lang="en-US"/>
          </a:p>
        </p:txBody>
      </p:sp>
      <p:sp>
        <p:nvSpPr>
          <p:cNvPr id="8" name="Footer Placeholder 7"/>
          <p:cNvSpPr>
            <a:spLocks noGrp="1"/>
          </p:cNvSpPr>
          <p:nvPr>
            <p:ph type="ftr" sz="quarter" idx="11"/>
          </p:nvPr>
        </p:nvSpPr>
        <p:spPr/>
        <p:txBody>
          <a:bodyPr/>
          <a:lstStyle/>
          <a:p>
            <a:pPr>
              <a:defRPr/>
            </a:pPr>
            <a:r>
              <a:rPr lang="en-US" smtClean="0"/>
              <a:t>PHYS 3313-001, Fall 2012                      Dr. Amir Farbin</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457200" y="0"/>
            <a:ext cx="8229600" cy="788987"/>
          </a:xfrm>
        </p:spPr>
        <p:txBody>
          <a:bodyPr/>
          <a:lstStyle/>
          <a:p>
            <a:pPr eaLnBrk="1" hangingPunct="1"/>
            <a:r>
              <a:rPr lang="en-US" sz="3400" dirty="0">
                <a:ea typeface="ＭＳ Ｐゴシック" pitchFamily="-84" charset="-128"/>
                <a:cs typeface="ＭＳ Ｐゴシック" pitchFamily="-84" charset="-128"/>
              </a:rPr>
              <a:t>Tunneling</a:t>
            </a:r>
          </a:p>
        </p:txBody>
      </p:sp>
      <p:sp>
        <p:nvSpPr>
          <p:cNvPr id="47106" name="Rectangle 3"/>
          <p:cNvSpPr>
            <a:spLocks noGrp="1" noChangeArrowheads="1"/>
          </p:cNvSpPr>
          <p:nvPr>
            <p:ph type="body" sz="half" idx="1"/>
          </p:nvPr>
        </p:nvSpPr>
        <p:spPr>
          <a:xfrm>
            <a:off x="457200" y="609600"/>
            <a:ext cx="8383588" cy="5486400"/>
          </a:xfrm>
        </p:spPr>
        <p:txBody>
          <a:bodyPr/>
          <a:lstStyle/>
          <a:p>
            <a:pPr eaLnBrk="1" hangingPunct="1">
              <a:lnSpc>
                <a:spcPct val="90000"/>
              </a:lnSpc>
            </a:pPr>
            <a:r>
              <a:rPr lang="en-US" sz="1800" dirty="0">
                <a:ea typeface="ＭＳ Ｐゴシック" pitchFamily="-84" charset="-128"/>
                <a:cs typeface="ＭＳ Ｐゴシック" pitchFamily="-84" charset="-128"/>
              </a:rPr>
              <a:t>Now we consider the situation where classically the particle does not have enough energy to surmount the potential barrier, </a:t>
            </a:r>
            <a:r>
              <a:rPr lang="en-US" sz="1800" i="1" dirty="0">
                <a:ea typeface="ＭＳ Ｐゴシック" pitchFamily="-84" charset="-128"/>
                <a:cs typeface="ＭＳ Ｐゴシック" pitchFamily="-84" charset="-128"/>
              </a:rPr>
              <a:t>E</a:t>
            </a:r>
            <a:r>
              <a:rPr lang="en-US" sz="1800" dirty="0">
                <a:ea typeface="ＭＳ Ｐゴシック" pitchFamily="-84" charset="-128"/>
                <a:cs typeface="ＭＳ Ｐゴシック" pitchFamily="-84" charset="-128"/>
              </a:rPr>
              <a:t> &lt; </a:t>
            </a:r>
            <a:r>
              <a:rPr lang="en-US" sz="1800" i="1" dirty="0">
                <a:ea typeface="ＭＳ Ｐゴシック" pitchFamily="-84" charset="-128"/>
                <a:cs typeface="ＭＳ Ｐゴシック" pitchFamily="-84" charset="-128"/>
              </a:rPr>
              <a:t>V</a:t>
            </a:r>
            <a:r>
              <a:rPr lang="en-US" sz="1800" baseline="-25000" dirty="0">
                <a:ea typeface="ＭＳ Ｐゴシック" pitchFamily="-84" charset="-128"/>
                <a:cs typeface="ＭＳ Ｐゴシック" pitchFamily="-84" charset="-128"/>
              </a:rPr>
              <a:t>0</a:t>
            </a:r>
            <a:r>
              <a:rPr lang="en-US" sz="1800" dirty="0">
                <a:ea typeface="ＭＳ Ｐゴシック" pitchFamily="-84" charset="-128"/>
                <a:cs typeface="ＭＳ Ｐゴシック" pitchFamily="-84" charset="-128"/>
              </a:rPr>
              <a:t>.</a:t>
            </a:r>
            <a:endParaRPr lang="en-US" sz="1800" baseline="-25000" dirty="0">
              <a:ea typeface="ＭＳ Ｐゴシック" pitchFamily="-84" charset="-128"/>
              <a:cs typeface="ＭＳ Ｐゴシック" pitchFamily="-84" charset="-128"/>
            </a:endParaRPr>
          </a:p>
          <a:p>
            <a:pPr eaLnBrk="1" hangingPunct="1">
              <a:lnSpc>
                <a:spcPct val="90000"/>
              </a:lnSpc>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pPr>
            <a:endParaRPr lang="en-US" sz="1800" dirty="0">
              <a:ea typeface="ＭＳ Ｐゴシック" pitchFamily="-84" charset="-128"/>
              <a:cs typeface="ＭＳ Ｐゴシック" pitchFamily="-84" charset="-128"/>
            </a:endParaRPr>
          </a:p>
          <a:p>
            <a:pPr eaLnBrk="1" hangingPunct="1">
              <a:lnSpc>
                <a:spcPct val="90000"/>
              </a:lnSpc>
            </a:pPr>
            <a:r>
              <a:rPr lang="en-US" sz="1800" dirty="0">
                <a:ea typeface="ＭＳ Ｐゴシック" pitchFamily="-84" charset="-128"/>
                <a:cs typeface="ＭＳ Ｐゴシック" pitchFamily="-84" charset="-128"/>
              </a:rPr>
              <a:t>The quantum mechanical result, however, is one of the most remarkable features of modern physics, and there is ample experimental proof of its existence. There is a small, but finite, probability that the particle can penetrate the barrier and even emerge on the other side.</a:t>
            </a:r>
          </a:p>
          <a:p>
            <a:pPr eaLnBrk="1" hangingPunct="1">
              <a:lnSpc>
                <a:spcPct val="90000"/>
              </a:lnSpc>
            </a:pPr>
            <a:r>
              <a:rPr lang="en-US" sz="1800" dirty="0">
                <a:ea typeface="ＭＳ Ｐゴシック" pitchFamily="-84" charset="-128"/>
                <a:cs typeface="ＭＳ Ｐゴシック" pitchFamily="-84" charset="-128"/>
              </a:rPr>
              <a:t>The wave function in region II becomes</a:t>
            </a: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pPr>
            <a:r>
              <a:rPr lang="en-US" sz="1800" dirty="0">
                <a:ea typeface="ＭＳ Ｐゴシック" pitchFamily="-84" charset="-128"/>
                <a:cs typeface="ＭＳ Ｐゴシック" pitchFamily="-84" charset="-128"/>
              </a:rPr>
              <a:t>The transmission probability that </a:t>
            </a:r>
            <a:br>
              <a:rPr lang="en-US" sz="1800" dirty="0">
                <a:ea typeface="ＭＳ Ｐゴシック" pitchFamily="-84" charset="-128"/>
                <a:cs typeface="ＭＳ Ｐゴシック" pitchFamily="-84" charset="-128"/>
              </a:rPr>
            </a:br>
            <a:r>
              <a:rPr lang="en-US" sz="1800" dirty="0">
                <a:ea typeface="ＭＳ Ｐゴシック" pitchFamily="-84" charset="-128"/>
                <a:cs typeface="ＭＳ Ｐゴシック" pitchFamily="-84" charset="-128"/>
              </a:rPr>
              <a:t>describes the phenomenon of</a:t>
            </a:r>
            <a:r>
              <a:rPr lang="en-US" sz="1800" b="1" dirty="0">
                <a:ea typeface="ＭＳ Ｐゴシック" pitchFamily="-84" charset="-128"/>
                <a:cs typeface="ＭＳ Ｐゴシック" pitchFamily="-84" charset="-128"/>
              </a:rPr>
              <a:t> tunneling</a:t>
            </a:r>
            <a:r>
              <a:rPr lang="en-US" sz="1800" dirty="0">
                <a:ea typeface="ＭＳ Ｐゴシック" pitchFamily="-84" charset="-128"/>
                <a:cs typeface="ＭＳ Ｐゴシック" pitchFamily="-84" charset="-128"/>
              </a:rPr>
              <a:t> is</a:t>
            </a:r>
          </a:p>
        </p:txBody>
      </p:sp>
      <p:pic>
        <p:nvPicPr>
          <p:cNvPr id="47107" name="Picture 26"/>
          <p:cNvPicPr preferRelativeResize="0">
            <a:picLocks noChangeAspect="1" noChangeArrowheads="1"/>
          </p:cNvPicPr>
          <p:nvPr/>
        </p:nvPicPr>
        <p:blipFill>
          <a:blip r:embed="rId2"/>
          <a:srcRect/>
          <a:stretch>
            <a:fillRect/>
          </a:stretch>
        </p:blipFill>
        <p:spPr bwMode="auto">
          <a:xfrm>
            <a:off x="4800600" y="5410200"/>
            <a:ext cx="1857375" cy="574675"/>
          </a:xfrm>
          <a:prstGeom prst="rect">
            <a:avLst/>
          </a:prstGeom>
          <a:noFill/>
          <a:ln w="9525">
            <a:noFill/>
            <a:miter lim="800000"/>
            <a:headEnd/>
            <a:tailEnd/>
          </a:ln>
        </p:spPr>
      </p:pic>
      <p:pic>
        <p:nvPicPr>
          <p:cNvPr id="47108" name="Picture 27"/>
          <p:cNvPicPr preferRelativeResize="0">
            <a:picLocks noChangeAspect="1" noChangeArrowheads="1"/>
          </p:cNvPicPr>
          <p:nvPr/>
        </p:nvPicPr>
        <p:blipFill>
          <a:blip r:embed="rId3"/>
          <a:srcRect/>
          <a:stretch>
            <a:fillRect/>
          </a:stretch>
        </p:blipFill>
        <p:spPr bwMode="auto">
          <a:xfrm>
            <a:off x="4572000" y="4724400"/>
            <a:ext cx="3806825" cy="520700"/>
          </a:xfrm>
          <a:prstGeom prst="rect">
            <a:avLst/>
          </a:prstGeom>
          <a:noFill/>
          <a:ln w="9525">
            <a:noFill/>
            <a:miter lim="800000"/>
            <a:headEnd/>
            <a:tailEnd/>
          </a:ln>
        </p:spPr>
      </p:pic>
      <p:pic>
        <p:nvPicPr>
          <p:cNvPr id="47109" name="Picture 1"/>
          <p:cNvPicPr>
            <a:picLocks/>
          </p:cNvPicPr>
          <p:nvPr/>
        </p:nvPicPr>
        <p:blipFill>
          <a:blip r:embed="rId4"/>
          <a:srcRect/>
          <a:stretch>
            <a:fillRect/>
          </a:stretch>
        </p:blipFill>
        <p:spPr bwMode="auto">
          <a:xfrm>
            <a:off x="3563937" y="1295400"/>
            <a:ext cx="3675063" cy="2438400"/>
          </a:xfrm>
          <a:prstGeom prst="rect">
            <a:avLst/>
          </a:prstGeom>
          <a:noFill/>
          <a:ln w="9525">
            <a:noFill/>
            <a:miter lim="800000"/>
            <a:headEnd/>
            <a:tailEnd/>
          </a:ln>
        </p:spPr>
      </p:pic>
      <p:sp>
        <p:nvSpPr>
          <p:cNvPr id="7" name="Date Placeholder 6"/>
          <p:cNvSpPr>
            <a:spLocks noGrp="1"/>
          </p:cNvSpPr>
          <p:nvPr>
            <p:ph type="dt" sz="half" idx="10"/>
          </p:nvPr>
        </p:nvSpPr>
        <p:spPr/>
        <p:txBody>
          <a:bodyPr/>
          <a:lstStyle/>
          <a:p>
            <a:pPr>
              <a:defRPr/>
            </a:pPr>
            <a:r>
              <a:rPr lang="en-US" smtClean="0"/>
              <a:t>Wednesday, Oct. 31, 2012</a:t>
            </a:r>
            <a:endParaRPr lang="en-US"/>
          </a:p>
        </p:txBody>
      </p:sp>
      <p:sp>
        <p:nvSpPr>
          <p:cNvPr id="8" name="Slide Number Placeholder 7"/>
          <p:cNvSpPr>
            <a:spLocks noGrp="1"/>
          </p:cNvSpPr>
          <p:nvPr>
            <p:ph type="sldNum" sz="quarter" idx="12"/>
          </p:nvPr>
        </p:nvSpPr>
        <p:spPr/>
        <p:txBody>
          <a:bodyPr/>
          <a:lstStyle/>
          <a:p>
            <a:pPr>
              <a:defRPr/>
            </a:pPr>
            <a:fld id="{6E4BFBEB-12DC-8949-B61D-A8F2554F50A6}"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Amir Farbin</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Rectangle 20"/>
          <p:cNvSpPr>
            <a:spLocks noGrp="1" noChangeArrowheads="1"/>
          </p:cNvSpPr>
          <p:nvPr>
            <p:ph type="title"/>
          </p:nvPr>
        </p:nvSpPr>
        <p:spPr>
          <a:xfrm>
            <a:off x="533400" y="49213"/>
            <a:ext cx="8229600" cy="636587"/>
          </a:xfrm>
        </p:spPr>
        <p:txBody>
          <a:bodyPr/>
          <a:lstStyle/>
          <a:p>
            <a:pPr eaLnBrk="1" hangingPunct="1"/>
            <a:r>
              <a:rPr lang="en-US" sz="3200" dirty="0">
                <a:ea typeface="ＭＳ Ｐゴシック" pitchFamily="-84" charset="-128"/>
                <a:cs typeface="ＭＳ Ｐゴシック" pitchFamily="-84" charset="-128"/>
              </a:rPr>
              <a:t>Uncertainty Explanation</a:t>
            </a:r>
          </a:p>
        </p:txBody>
      </p:sp>
      <p:sp>
        <p:nvSpPr>
          <p:cNvPr id="48130" name="Rectangle 8"/>
          <p:cNvSpPr>
            <a:spLocks noGrp="1" noChangeArrowheads="1"/>
          </p:cNvSpPr>
          <p:nvPr>
            <p:ph type="body" sz="half" idx="1"/>
          </p:nvPr>
        </p:nvSpPr>
        <p:spPr>
          <a:xfrm>
            <a:off x="457200" y="685800"/>
            <a:ext cx="8234363" cy="5029200"/>
          </a:xfrm>
        </p:spPr>
        <p:txBody>
          <a:bodyPr/>
          <a:lstStyle/>
          <a:p>
            <a:pPr eaLnBrk="1" hangingPunct="1"/>
            <a:r>
              <a:rPr lang="en-US" sz="2000" dirty="0">
                <a:ea typeface="ＭＳ Ｐゴシック" pitchFamily="-84" charset="-128"/>
                <a:cs typeface="ＭＳ Ｐゴシック" pitchFamily="-84" charset="-128"/>
              </a:rPr>
              <a:t>Consider when </a:t>
            </a:r>
            <a:r>
              <a:rPr lang="el-GR" sz="2000" i="1" dirty="0">
                <a:latin typeface="Lucida Grande" pitchFamily="-84" charset="0"/>
                <a:ea typeface="Arial" pitchFamily="-84" charset="0"/>
                <a:cs typeface="Arial" pitchFamily="-84" charset="0"/>
              </a:rPr>
              <a:t>κ</a:t>
            </a:r>
            <a:r>
              <a:rPr lang="en-US" sz="2000" i="1" dirty="0">
                <a:ea typeface="Arial" pitchFamily="-84" charset="0"/>
                <a:cs typeface="Arial" pitchFamily="-84" charset="0"/>
              </a:rPr>
              <a:t>L</a:t>
            </a:r>
            <a:r>
              <a:rPr lang="en-US" sz="2000" dirty="0">
                <a:ea typeface="Arial" pitchFamily="-84" charset="0"/>
                <a:cs typeface="Arial" pitchFamily="-84" charset="0"/>
              </a:rPr>
              <a:t> &gt;&gt; 1 </a:t>
            </a:r>
            <a:r>
              <a:rPr lang="en-US" sz="2000" dirty="0">
                <a:ea typeface="ＭＳ Ｐゴシック" pitchFamily="-84" charset="-128"/>
                <a:cs typeface="ＭＳ Ｐゴシック" pitchFamily="-84" charset="-128"/>
              </a:rPr>
              <a:t>then the transmission probability becomes:</a:t>
            </a: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r>
              <a:rPr lang="en-US" sz="2000" dirty="0">
                <a:ea typeface="ＭＳ Ｐゴシック" pitchFamily="-84" charset="-128"/>
                <a:cs typeface="ＭＳ Ｐゴシック" pitchFamily="-84" charset="-128"/>
              </a:rPr>
              <a:t>This violation allowed by the uncertainty principle is equal to the negative kinetic energy required! The particle is allowed by quantum mechanics and the uncertainty principle to penetrate into a classically forbidden region. The minimum such kinetic energy is:</a:t>
            </a:r>
          </a:p>
        </p:txBody>
      </p:sp>
      <p:pic>
        <p:nvPicPr>
          <p:cNvPr id="48131" name="Picture 29" descr="0615"/>
          <p:cNvPicPr preferRelativeResize="0">
            <a:picLocks noChangeAspect="1" noChangeArrowheads="1"/>
          </p:cNvPicPr>
          <p:nvPr/>
        </p:nvPicPr>
        <p:blipFill>
          <a:blip r:embed="rId2"/>
          <a:srcRect b="6714"/>
          <a:stretch>
            <a:fillRect/>
          </a:stretch>
        </p:blipFill>
        <p:spPr bwMode="auto">
          <a:xfrm>
            <a:off x="2190750" y="2057400"/>
            <a:ext cx="4762500" cy="2263775"/>
          </a:xfrm>
          <a:prstGeom prst="rect">
            <a:avLst/>
          </a:prstGeom>
          <a:noFill/>
          <a:ln w="9525">
            <a:noFill/>
            <a:miter lim="800000"/>
            <a:headEnd/>
            <a:tailEnd/>
          </a:ln>
        </p:spPr>
      </p:pic>
      <p:pic>
        <p:nvPicPr>
          <p:cNvPr id="48132" name="Picture 30"/>
          <p:cNvPicPr preferRelativeResize="0">
            <a:picLocks noChangeAspect="1" noChangeArrowheads="1"/>
          </p:cNvPicPr>
          <p:nvPr/>
        </p:nvPicPr>
        <p:blipFill>
          <a:blip r:embed="rId3"/>
          <a:srcRect/>
          <a:stretch>
            <a:fillRect/>
          </a:stretch>
        </p:blipFill>
        <p:spPr bwMode="auto">
          <a:xfrm>
            <a:off x="3540125" y="1219200"/>
            <a:ext cx="2063750" cy="638175"/>
          </a:xfrm>
          <a:prstGeom prst="rect">
            <a:avLst/>
          </a:prstGeom>
          <a:noFill/>
          <a:ln w="9525">
            <a:noFill/>
            <a:miter lim="800000"/>
            <a:headEnd/>
            <a:tailEnd/>
          </a:ln>
        </p:spPr>
      </p:pic>
      <p:pic>
        <p:nvPicPr>
          <p:cNvPr id="48133" name="Picture 31"/>
          <p:cNvPicPr preferRelativeResize="0">
            <a:picLocks noChangeAspect="1" noChangeArrowheads="1"/>
          </p:cNvPicPr>
          <p:nvPr/>
        </p:nvPicPr>
        <p:blipFill>
          <a:blip r:embed="rId4"/>
          <a:srcRect/>
          <a:stretch>
            <a:fillRect/>
          </a:stretch>
        </p:blipFill>
        <p:spPr bwMode="auto">
          <a:xfrm>
            <a:off x="3195638" y="5410200"/>
            <a:ext cx="2752725" cy="568325"/>
          </a:xfrm>
          <a:prstGeom prst="rect">
            <a:avLst/>
          </a:prstGeom>
          <a:noFill/>
          <a:ln w="9525">
            <a:noFill/>
            <a:miter lim="800000"/>
            <a:headEnd/>
            <a:tailEnd/>
          </a:ln>
        </p:spPr>
      </p:pic>
      <p:sp>
        <p:nvSpPr>
          <p:cNvPr id="7" name="Date Placeholder 6"/>
          <p:cNvSpPr>
            <a:spLocks noGrp="1"/>
          </p:cNvSpPr>
          <p:nvPr>
            <p:ph type="dt" sz="half" idx="10"/>
          </p:nvPr>
        </p:nvSpPr>
        <p:spPr/>
        <p:txBody>
          <a:bodyPr/>
          <a:lstStyle/>
          <a:p>
            <a:pPr>
              <a:defRPr/>
            </a:pPr>
            <a:r>
              <a:rPr lang="en-US" smtClean="0"/>
              <a:t>Wednesday, Oct. 31, 2012</a:t>
            </a:r>
            <a:endParaRPr lang="en-US"/>
          </a:p>
        </p:txBody>
      </p:sp>
      <p:sp>
        <p:nvSpPr>
          <p:cNvPr id="8" name="Slide Number Placeholder 7"/>
          <p:cNvSpPr>
            <a:spLocks noGrp="1"/>
          </p:cNvSpPr>
          <p:nvPr>
            <p:ph type="sldNum" sz="quarter" idx="12"/>
          </p:nvPr>
        </p:nvSpPr>
        <p:spPr/>
        <p:txBody>
          <a:bodyPr/>
          <a:lstStyle/>
          <a:p>
            <a:pPr>
              <a:defRPr/>
            </a:pPr>
            <a:fld id="{6E4BFBEB-12DC-8949-B61D-A8F2554F50A6}" type="slidenum">
              <a:rPr lang="en-US" smtClean="0"/>
              <a:pPr>
                <a:defRPr/>
              </a:pPr>
              <a:t>6</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Amir Farbin</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457200" y="0"/>
            <a:ext cx="8229600" cy="788987"/>
          </a:xfrm>
        </p:spPr>
        <p:txBody>
          <a:bodyPr/>
          <a:lstStyle/>
          <a:p>
            <a:pPr eaLnBrk="1" hangingPunct="1"/>
            <a:r>
              <a:rPr lang="en-US" sz="3400" dirty="0">
                <a:ea typeface="ＭＳ Ｐゴシック" pitchFamily="-84" charset="-128"/>
                <a:cs typeface="ＭＳ Ｐゴシック" pitchFamily="-84" charset="-128"/>
              </a:rPr>
              <a:t>Analogy with Wave Optics</a:t>
            </a:r>
          </a:p>
        </p:txBody>
      </p:sp>
      <p:sp>
        <p:nvSpPr>
          <p:cNvPr id="49154" name="Rectangle 3"/>
          <p:cNvSpPr>
            <a:spLocks noGrp="1" noChangeArrowheads="1"/>
          </p:cNvSpPr>
          <p:nvPr>
            <p:ph type="body" sz="half" idx="1"/>
          </p:nvPr>
        </p:nvSpPr>
        <p:spPr>
          <a:xfrm>
            <a:off x="457200" y="762000"/>
            <a:ext cx="8534400" cy="5029200"/>
          </a:xfrm>
        </p:spPr>
        <p:txBody>
          <a:bodyPr/>
          <a:lstStyle/>
          <a:p>
            <a:pPr eaLnBrk="1" hangingPunct="1"/>
            <a:r>
              <a:rPr lang="en-US" sz="1900" dirty="0">
                <a:ea typeface="ＭＳ Ｐゴシック" pitchFamily="-84" charset="-128"/>
                <a:cs typeface="ＭＳ Ｐゴシック" pitchFamily="-84" charset="-128"/>
              </a:rPr>
              <a:t>If light passing through a glass prism reflects from an internal surface with an angle greater than the critical angle, total internal reflection occurs. However, the electromagnetic field is not exactly zero just outside the prism. If we bring another prism very close to the first one, experiments show that the electromagnetic wave (light) appears in the second </a:t>
            </a:r>
            <a:r>
              <a:rPr lang="en-US" sz="1900" dirty="0" smtClean="0">
                <a:ea typeface="ＭＳ Ｐゴシック" pitchFamily="-84" charset="-128"/>
                <a:cs typeface="ＭＳ Ｐゴシック" pitchFamily="-84" charset="-128"/>
              </a:rPr>
              <a:t>prism.  </a:t>
            </a:r>
          </a:p>
          <a:p>
            <a:pPr eaLnBrk="1" hangingPunct="1"/>
            <a:r>
              <a:rPr lang="en-US" sz="1900" dirty="0" smtClean="0">
                <a:ea typeface="ＭＳ Ｐゴシック" pitchFamily="-84" charset="-128"/>
                <a:cs typeface="ＭＳ Ｐゴシック" pitchFamily="-84" charset="-128"/>
              </a:rPr>
              <a:t>The </a:t>
            </a:r>
            <a:r>
              <a:rPr lang="en-US" sz="1900" dirty="0">
                <a:ea typeface="ＭＳ Ｐゴシック" pitchFamily="-84" charset="-128"/>
                <a:cs typeface="ＭＳ Ｐゴシック" pitchFamily="-84" charset="-128"/>
              </a:rPr>
              <a:t>situation is analogous to the tunneling described here. This effect was observed by Newton and can be demonstrated with two prisms and a laser. The intensity of the second light beam decreases exponentially as the distance between the two prisms increases.</a:t>
            </a:r>
          </a:p>
        </p:txBody>
      </p:sp>
      <p:pic>
        <p:nvPicPr>
          <p:cNvPr id="49155" name="Picture 1"/>
          <p:cNvPicPr>
            <a:picLocks/>
          </p:cNvPicPr>
          <p:nvPr/>
        </p:nvPicPr>
        <p:blipFill>
          <a:blip r:embed="rId2"/>
          <a:srcRect/>
          <a:stretch>
            <a:fillRect/>
          </a:stretch>
        </p:blipFill>
        <p:spPr bwMode="auto">
          <a:xfrm>
            <a:off x="1219200" y="3048000"/>
            <a:ext cx="6705600" cy="32004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r>
              <a:rPr lang="en-US" smtClean="0"/>
              <a:t>Wednesday, Oct. 31, 2012</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7</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Amir Farbin</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457200" y="0"/>
            <a:ext cx="8229600" cy="712787"/>
          </a:xfrm>
        </p:spPr>
        <p:txBody>
          <a:bodyPr/>
          <a:lstStyle/>
          <a:p>
            <a:pPr eaLnBrk="1" hangingPunct="1"/>
            <a:r>
              <a:rPr lang="en-US" sz="3400" dirty="0">
                <a:ea typeface="ＭＳ Ｐゴシック" pitchFamily="-84" charset="-128"/>
                <a:cs typeface="ＭＳ Ｐゴシック" pitchFamily="-84" charset="-128"/>
              </a:rPr>
              <a:t>Potential Well</a:t>
            </a:r>
          </a:p>
        </p:txBody>
      </p:sp>
      <p:sp>
        <p:nvSpPr>
          <p:cNvPr id="50178" name="Rectangle 3"/>
          <p:cNvSpPr>
            <a:spLocks noGrp="1" noChangeArrowheads="1"/>
          </p:cNvSpPr>
          <p:nvPr>
            <p:ph type="body" sz="half" idx="1"/>
          </p:nvPr>
        </p:nvSpPr>
        <p:spPr>
          <a:xfrm>
            <a:off x="381000" y="2819400"/>
            <a:ext cx="8383587" cy="3429000"/>
          </a:xfrm>
        </p:spPr>
        <p:txBody>
          <a:bodyPr/>
          <a:lstStyle/>
          <a:p>
            <a:pPr eaLnBrk="1" hangingPunct="1">
              <a:spcBef>
                <a:spcPct val="0"/>
              </a:spcBef>
            </a:pPr>
            <a:r>
              <a:rPr lang="en-US" sz="1800" dirty="0">
                <a:ea typeface="ＭＳ Ｐゴシック" pitchFamily="-84" charset="-128"/>
                <a:cs typeface="ＭＳ Ｐゴシック" pitchFamily="-84" charset="-128"/>
              </a:rPr>
              <a:t>Consider a particle passing through a potential well region rather than through a potential barrier.</a:t>
            </a:r>
          </a:p>
          <a:p>
            <a:pPr eaLnBrk="1" hangingPunct="1">
              <a:spcBef>
                <a:spcPct val="0"/>
              </a:spcBef>
            </a:pPr>
            <a:r>
              <a:rPr lang="en-US" sz="1800" dirty="0">
                <a:ea typeface="ＭＳ Ｐゴシック" pitchFamily="-84" charset="-128"/>
                <a:cs typeface="ＭＳ Ｐゴシック" pitchFamily="-84" charset="-128"/>
              </a:rPr>
              <a:t>Classically, the particle would speed up passing the well region, because </a:t>
            </a:r>
            <a:r>
              <a:rPr lang="en-US" sz="1800" i="1" dirty="0">
                <a:ea typeface="ＭＳ Ｐゴシック" pitchFamily="-84" charset="-128"/>
                <a:cs typeface="ＭＳ Ｐゴシック" pitchFamily="-84" charset="-128"/>
              </a:rPr>
              <a:t>K</a:t>
            </a:r>
            <a:r>
              <a:rPr lang="en-US" sz="1800" dirty="0">
                <a:ea typeface="ＭＳ Ｐゴシック" pitchFamily="-84" charset="-128"/>
                <a:cs typeface="ＭＳ Ｐゴシック" pitchFamily="-84" charset="-128"/>
              </a:rPr>
              <a:t> = </a:t>
            </a:r>
            <a:r>
              <a:rPr lang="en-US" sz="1800" i="1" dirty="0">
                <a:ea typeface="ＭＳ Ｐゴシック" pitchFamily="-84" charset="-128"/>
                <a:cs typeface="ＭＳ Ｐゴシック" pitchFamily="-84" charset="-128"/>
              </a:rPr>
              <a:t>mv</a:t>
            </a:r>
            <a:r>
              <a:rPr lang="en-US" sz="1800" baseline="30000" dirty="0">
                <a:ea typeface="ＭＳ Ｐゴシック" pitchFamily="-84" charset="-128"/>
                <a:cs typeface="ＭＳ Ｐゴシック" pitchFamily="-84" charset="-128"/>
              </a:rPr>
              <a:t>2</a:t>
            </a:r>
            <a:r>
              <a:rPr lang="en-US" sz="1800" dirty="0">
                <a:ea typeface="ＭＳ Ｐゴシック" pitchFamily="-84" charset="-128"/>
                <a:cs typeface="ＭＳ Ｐゴシック" pitchFamily="-84" charset="-128"/>
              </a:rPr>
              <a:t> / 2 = </a:t>
            </a:r>
            <a:r>
              <a:rPr lang="en-US" sz="1800" i="1" dirty="0">
                <a:ea typeface="ＭＳ Ｐゴシック" pitchFamily="-84" charset="-128"/>
                <a:cs typeface="ＭＳ Ｐゴシック" pitchFamily="-84" charset="-128"/>
              </a:rPr>
              <a:t>E</a:t>
            </a:r>
            <a:r>
              <a:rPr lang="en-US" sz="1800" dirty="0">
                <a:ea typeface="ＭＳ Ｐゴシック" pitchFamily="-84" charset="-128"/>
                <a:cs typeface="ＭＳ Ｐゴシック" pitchFamily="-84" charset="-128"/>
              </a:rPr>
              <a:t> + </a:t>
            </a:r>
            <a:r>
              <a:rPr lang="en-US" sz="1800" i="1" dirty="0">
                <a:ea typeface="ＭＳ Ｐゴシック" pitchFamily="-84" charset="-128"/>
                <a:cs typeface="ＭＳ Ｐゴシック" pitchFamily="-84" charset="-128"/>
              </a:rPr>
              <a:t>V</a:t>
            </a:r>
            <a:r>
              <a:rPr lang="en-US" sz="1800" baseline="-25000" dirty="0">
                <a:ea typeface="ＭＳ Ｐゴシック" pitchFamily="-84" charset="-128"/>
                <a:cs typeface="ＭＳ Ｐゴシック" pitchFamily="-84" charset="-128"/>
              </a:rPr>
              <a:t>0</a:t>
            </a:r>
            <a:r>
              <a:rPr lang="en-US" sz="1800" dirty="0">
                <a:ea typeface="ＭＳ Ｐゴシック" pitchFamily="-84" charset="-128"/>
                <a:cs typeface="ＭＳ Ｐゴシック" pitchFamily="-84" charset="-128"/>
              </a:rPr>
              <a:t>.</a:t>
            </a:r>
          </a:p>
          <a:p>
            <a:pPr eaLnBrk="1" hangingPunct="1">
              <a:spcBef>
                <a:spcPct val="0"/>
              </a:spcBef>
              <a:buFont typeface="Wingdings" pitchFamily="-84" charset="2"/>
              <a:buNone/>
            </a:pPr>
            <a:r>
              <a:rPr lang="en-US" sz="1800" dirty="0">
                <a:ea typeface="ＭＳ Ｐゴシック" pitchFamily="-84" charset="-128"/>
                <a:cs typeface="ＭＳ Ｐゴシック" pitchFamily="-84" charset="-128"/>
              </a:rPr>
              <a:t>	</a:t>
            </a:r>
          </a:p>
          <a:p>
            <a:pPr eaLnBrk="1" hangingPunct="1">
              <a:spcBef>
                <a:spcPct val="0"/>
              </a:spcBef>
              <a:buFont typeface="Wingdings" pitchFamily="-84" charset="2"/>
              <a:buNone/>
            </a:pPr>
            <a:r>
              <a:rPr lang="en-US" sz="1800" dirty="0">
                <a:ea typeface="ＭＳ Ｐゴシック" pitchFamily="-84" charset="-128"/>
                <a:cs typeface="ＭＳ Ｐゴシック" pitchFamily="-84" charset="-128"/>
              </a:rPr>
              <a:t>	According to quantum mechanics, reflection and transmission may occur, but the wavelength inside the potential well is smaller than outside. When the width of the potential well is precisely equal to half-integral or integral units of the wavelength, the reflected waves may be out of phase or in phase with the original wave, and cancellations or resonances may occur. The reflection/cancellation effects can lead to almost pure transmission or pure reflection for certain wavelengths. For example, at the second boundary (</a:t>
            </a:r>
            <a:r>
              <a:rPr lang="en-US" sz="1800" i="1" dirty="0" err="1">
                <a:ea typeface="ＭＳ Ｐゴシック" pitchFamily="-84" charset="-128"/>
                <a:cs typeface="ＭＳ Ｐゴシック" pitchFamily="-84" charset="-128"/>
              </a:rPr>
              <a:t>x</a:t>
            </a:r>
            <a:r>
              <a:rPr lang="en-US" sz="1800" i="1" dirty="0">
                <a:ea typeface="ＭＳ Ｐゴシック" pitchFamily="-84" charset="-128"/>
                <a:cs typeface="ＭＳ Ｐゴシック" pitchFamily="-84" charset="-128"/>
              </a:rPr>
              <a:t> </a:t>
            </a:r>
            <a:r>
              <a:rPr lang="en-US" sz="1800" dirty="0">
                <a:ea typeface="ＭＳ Ｐゴシック" pitchFamily="-84" charset="-128"/>
                <a:cs typeface="ＭＳ Ｐゴシック" pitchFamily="-84" charset="-128"/>
              </a:rPr>
              <a:t>= </a:t>
            </a:r>
            <a:r>
              <a:rPr lang="en-US" sz="1800" i="1" dirty="0">
                <a:ea typeface="ＭＳ Ｐゴシック" pitchFamily="-84" charset="-128"/>
                <a:cs typeface="ＭＳ Ｐゴシック" pitchFamily="-84" charset="-128"/>
              </a:rPr>
              <a:t>L</a:t>
            </a:r>
            <a:r>
              <a:rPr lang="en-US" sz="1800" dirty="0">
                <a:ea typeface="ＭＳ Ｐゴシック" pitchFamily="-84" charset="-128"/>
                <a:cs typeface="ＭＳ Ｐゴシック" pitchFamily="-84" charset="-128"/>
              </a:rPr>
              <a:t>) for a wave passing to the right, the wave may reflect and be out of phase with the incident wave. The effect would be a cancellation inside the well.</a:t>
            </a:r>
          </a:p>
        </p:txBody>
      </p:sp>
      <p:pic>
        <p:nvPicPr>
          <p:cNvPr id="50179" name="Picture 1"/>
          <p:cNvPicPr>
            <a:picLocks/>
          </p:cNvPicPr>
          <p:nvPr/>
        </p:nvPicPr>
        <p:blipFill>
          <a:blip r:embed="rId2"/>
          <a:srcRect/>
          <a:stretch>
            <a:fillRect/>
          </a:stretch>
        </p:blipFill>
        <p:spPr bwMode="auto">
          <a:xfrm>
            <a:off x="2743200" y="838200"/>
            <a:ext cx="4038600" cy="19050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r>
              <a:rPr lang="en-US" smtClean="0"/>
              <a:t>Wednesday, Oct. 31, 2012</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Amir Farbin</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39437</TotalTime>
  <Words>848</Words>
  <Application>Microsoft Macintosh PowerPoint</Application>
  <PresentationFormat>On-screen Show (4:3)</PresentationFormat>
  <Paragraphs>99</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phys1443-spring02</vt:lpstr>
      <vt:lpstr>PHYS 3313 – Section 001 Lecture #16</vt:lpstr>
      <vt:lpstr>Announcements</vt:lpstr>
      <vt:lpstr>Reflection and Transmission</vt:lpstr>
      <vt:lpstr>Probability of Reflection and Transmission</vt:lpstr>
      <vt:lpstr>Tunneling</vt:lpstr>
      <vt:lpstr>Uncertainty Explanation</vt:lpstr>
      <vt:lpstr>Analogy with Wave Optics</vt:lpstr>
      <vt:lpstr>Potential Well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2027</cp:revision>
  <dcterms:created xsi:type="dcterms:W3CDTF">2012-11-05T02:43:12Z</dcterms:created>
  <dcterms:modified xsi:type="dcterms:W3CDTF">2012-11-05T02:44:46Z</dcterms:modified>
</cp:coreProperties>
</file>