
<file path=[Content_Types].xml><?xml version="1.0" encoding="utf-8"?>
<Types xmlns="http://schemas.openxmlformats.org/package/2006/content-types">
  <Override PartName="/ppt/embeddings/oleObject16.bin" ContentType="application/vnd.openxmlformats-officedocument.oleObject"/>
  <Default Extension="pict" ContentType="image/pict"/>
  <Override PartName="/ppt/slides/slide9.xml" ContentType="application/vnd.openxmlformats-officedocument.presentationml.slide+xml"/>
  <Override PartName="/ppt/embeddings/oleObject4.bin" ContentType="application/vnd.openxmlformats-officedocument.oleObject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embeddings/oleObject12.bin" ContentType="application/vnd.openxmlformats-officedocument.oleObject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embeddings/oleObject20.bin" ContentType="application/vnd.openxmlformats-officedocument.oleObject"/>
  <Override PartName="/docProps/app.xml" ContentType="application/vnd.openxmlformats-officedocument.extended-properties+xml"/>
  <Override PartName="/ppt/embeddings/oleObject9.bin" ContentType="application/vnd.openxmlformats-officedocument.oleObject"/>
  <Override PartName="/ppt/embeddings/oleObject17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embeddings/oleObject18.bin" ContentType="application/vnd.openxmlformats-officedocument.oleObject"/>
  <Override PartName="/ppt/embeddings/oleObject6.bin" ContentType="application/vnd.openxmlformats-officedocument.oleObject"/>
  <Override PartName="/ppt/embeddings/oleObject14.bin" ContentType="application/vnd.openxmlformats-officedocument.oleObject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oleObject10.bin" ContentType="application/vnd.openxmlformats-officedocument.oleObject"/>
  <Override PartName="/ppt/embeddings/oleObject19.bin" ContentType="application/vnd.openxmlformats-officedocument.oleObject"/>
  <Override PartName="/ppt/embeddings/oleObject7.bin" ContentType="application/vnd.openxmlformats-officedocument.oleObject"/>
  <Override PartName="/ppt/embeddings/oleObject15.bin" ContentType="application/vnd.openxmlformats-officedocument.oleObject"/>
  <Override PartName="/ppt/slides/slide8.xml" ContentType="application/vnd.openxmlformats-officedocument.presentationml.slide+xml"/>
  <Override PartName="/ppt/embeddings/oleObject3.bin" ContentType="application/vnd.openxmlformats-officedocument.oleObject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embeddings/oleObject11.bin" ContentType="application/vnd.openxmlformats-officedocument.oleObject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embeddings/oleObject8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35" r:id="rId3"/>
    <p:sldId id="759" r:id="rId4"/>
    <p:sldId id="760" r:id="rId5"/>
    <p:sldId id="761" r:id="rId6"/>
    <p:sldId id="763" r:id="rId7"/>
    <p:sldId id="762" r:id="rId8"/>
    <p:sldId id="710" r:id="rId9"/>
    <p:sldId id="725" r:id="rId10"/>
    <p:sldId id="726" r:id="rId11"/>
    <p:sldId id="727" r:id="rId12"/>
    <p:sldId id="728" r:id="rId13"/>
    <p:sldId id="729" r:id="rId14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0" y="-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ict"/><Relationship Id="rId4" Type="http://schemas.openxmlformats.org/officeDocument/2006/relationships/image" Target="../media/image7.pict"/><Relationship Id="rId1" Type="http://schemas.openxmlformats.org/officeDocument/2006/relationships/image" Target="../media/image4.pict"/><Relationship Id="rId2" Type="http://schemas.openxmlformats.org/officeDocument/2006/relationships/image" Target="../media/image5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ict"/><Relationship Id="rId4" Type="http://schemas.openxmlformats.org/officeDocument/2006/relationships/image" Target="../media/image11.pict"/><Relationship Id="rId5" Type="http://schemas.openxmlformats.org/officeDocument/2006/relationships/image" Target="../media/image12.pict"/><Relationship Id="rId6" Type="http://schemas.openxmlformats.org/officeDocument/2006/relationships/image" Target="../media/image13.pict"/><Relationship Id="rId7" Type="http://schemas.openxmlformats.org/officeDocument/2006/relationships/image" Target="../media/image14.pict"/><Relationship Id="rId1" Type="http://schemas.openxmlformats.org/officeDocument/2006/relationships/image" Target="../media/image8.pict"/><Relationship Id="rId2" Type="http://schemas.openxmlformats.org/officeDocument/2006/relationships/image" Target="../media/image9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ict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ict"/><Relationship Id="rId4" Type="http://schemas.openxmlformats.org/officeDocument/2006/relationships/image" Target="../media/image21.pict"/><Relationship Id="rId5" Type="http://schemas.openxmlformats.org/officeDocument/2006/relationships/image" Target="../media/image22.pict"/><Relationship Id="rId6" Type="http://schemas.openxmlformats.org/officeDocument/2006/relationships/image" Target="../media/image23.pict"/><Relationship Id="rId1" Type="http://schemas.openxmlformats.org/officeDocument/2006/relationships/image" Target="../media/image18.pict"/><Relationship Id="rId2" Type="http://schemas.openxmlformats.org/officeDocument/2006/relationships/image" Target="../media/image19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ict"/><Relationship Id="rId2" Type="http://schemas.openxmlformats.org/officeDocument/2006/relationships/image" Target="../media/image25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BFBEB-12DC-8949-B61D-A8F2554F5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5.png"/><Relationship Id="rId5" Type="http://schemas.openxmlformats.org/officeDocument/2006/relationships/image" Target="../media/image16.jpeg"/><Relationship Id="rId6" Type="http://schemas.openxmlformats.org/officeDocument/2006/relationships/oleObject" Target="../embeddings/oleObject6.bin"/><Relationship Id="rId7" Type="http://schemas.openxmlformats.org/officeDocument/2006/relationships/oleObject" Target="../embeddings/oleObject7.bin"/><Relationship Id="rId8" Type="http://schemas.openxmlformats.org/officeDocument/2006/relationships/oleObject" Target="../embeddings/oleObject8.bin"/><Relationship Id="rId9" Type="http://schemas.openxmlformats.org/officeDocument/2006/relationships/oleObject" Target="../embeddings/oleObject9.bin"/><Relationship Id="rId10" Type="http://schemas.openxmlformats.org/officeDocument/2006/relationships/oleObject" Target="../embeddings/oleObject10.bin"/><Relationship Id="rId11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oleObject" Target="../embeddings/oleObject14.bin"/><Relationship Id="rId5" Type="http://schemas.openxmlformats.org/officeDocument/2006/relationships/oleObject" Target="../embeddings/oleObject15.bin"/><Relationship Id="rId6" Type="http://schemas.openxmlformats.org/officeDocument/2006/relationships/oleObject" Target="../embeddings/oleObject16.bin"/><Relationship Id="rId7" Type="http://schemas.openxmlformats.org/officeDocument/2006/relationships/oleObject" Target="../embeddings/oleObject17.bin"/><Relationship Id="rId8" Type="http://schemas.openxmlformats.org/officeDocument/2006/relationships/oleObject" Target="../embeddings/oleObject1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oleObject" Target="../embeddings/oleObject2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#17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48146" y="1447800"/>
            <a:ext cx="27397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Monday, Nov. 1, 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Jaehoon 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76400" y="2362200"/>
            <a:ext cx="5943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Alpha Particle Decay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Use of Schrodinger Equation on Hydrogen Atom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Solutions for Schrodinger Equation for Hydrogen Atom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Quantum Numbers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Principal Quantum Number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 smtClean="0">
              <a:solidFill>
                <a:schemeClr val="accent2"/>
              </a:solidFill>
              <a:latin typeface="Arial Narrow" pitchFamily="-84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00" name="Rectangle 1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dirty="0" smtClean="0">
                <a:cs typeface="+mj-cs"/>
              </a:rPr>
              <a:t>Application of the Schr</a:t>
            </a:r>
            <a:r>
              <a:rPr lang="en-US" sz="3400" dirty="0" smtClean="0">
                <a:cs typeface="Arial" charset="0"/>
              </a:rPr>
              <a:t>ö</a:t>
            </a:r>
            <a:r>
              <a:rPr lang="en-US" sz="3400" dirty="0" smtClean="0">
                <a:cs typeface="+mj-cs"/>
              </a:rPr>
              <a:t>dinger Equation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304800" y="838200"/>
            <a:ext cx="8453438" cy="8382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800" dirty="0" smtClean="0">
                <a:cs typeface="+mn-cs"/>
              </a:rPr>
              <a:t>The potential (central force) </a:t>
            </a:r>
            <a:r>
              <a:rPr lang="en-US" sz="2800" i="1" dirty="0" err="1" smtClean="0">
                <a:cs typeface="+mn-cs"/>
              </a:rPr>
              <a:t>V</a:t>
            </a:r>
            <a:r>
              <a:rPr lang="en-US" sz="2800" dirty="0" err="1" smtClean="0">
                <a:cs typeface="+mn-cs"/>
              </a:rPr>
              <a:t>(</a:t>
            </a:r>
            <a:r>
              <a:rPr lang="en-US" sz="2800" i="1" dirty="0" err="1" smtClean="0">
                <a:cs typeface="+mn-cs"/>
              </a:rPr>
              <a:t>r</a:t>
            </a:r>
            <a:r>
              <a:rPr lang="en-US" sz="2800" dirty="0" smtClean="0">
                <a:cs typeface="+mn-cs"/>
              </a:rPr>
              <a:t>) depends on the distance </a:t>
            </a:r>
            <a:r>
              <a:rPr lang="en-US" sz="2800" i="1" dirty="0" err="1" smtClean="0">
                <a:cs typeface="+mn-cs"/>
              </a:rPr>
              <a:t>r</a:t>
            </a:r>
            <a:r>
              <a:rPr lang="en-US" sz="2800" dirty="0" smtClean="0">
                <a:cs typeface="+mn-cs"/>
              </a:rPr>
              <a:t> between the proton and electron.</a:t>
            </a:r>
          </a:p>
        </p:txBody>
      </p:sp>
      <p:sp>
        <p:nvSpPr>
          <p:cNvPr id="144394" name="AutoShape 10"/>
          <p:cNvSpPr>
            <a:spLocks noChangeArrowheads="1"/>
          </p:cNvSpPr>
          <p:nvPr/>
        </p:nvSpPr>
        <p:spPr bwMode="auto">
          <a:xfrm>
            <a:off x="6019800" y="4191000"/>
            <a:ext cx="1066800" cy="9144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38100" cap="flat" cmpd="sng" algn="ctr">
            <a:solidFill>
              <a:srgbClr val="80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92100" y="5243513"/>
          <a:ext cx="8775700" cy="852487"/>
        </p:xfrm>
        <a:graphic>
          <a:graphicData uri="http://schemas.openxmlformats.org/presentationml/2006/ole">
            <p:oleObj spid="_x0000_s26626" name="Equation" r:id="rId3" imgW="4546600" imgH="444500" progId="Equation.DSMT4">
              <p:embed/>
            </p:oleObj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57200" y="1981200"/>
            <a:ext cx="4267200" cy="3048000"/>
            <a:chOff x="381000" y="1981200"/>
            <a:chExt cx="4267200" cy="2743200"/>
          </a:xfrm>
        </p:grpSpPr>
        <p:grpSp>
          <p:nvGrpSpPr>
            <p:cNvPr id="2" name="Group 19"/>
            <p:cNvGrpSpPr>
              <a:grpSpLocks/>
            </p:cNvGrpSpPr>
            <p:nvPr/>
          </p:nvGrpSpPr>
          <p:grpSpPr bwMode="auto">
            <a:xfrm>
              <a:off x="762000" y="2057400"/>
              <a:ext cx="3886200" cy="2667000"/>
              <a:chOff x="0" y="1056"/>
              <a:chExt cx="2448" cy="1680"/>
            </a:xfrm>
          </p:grpSpPr>
          <p:pic>
            <p:nvPicPr>
              <p:cNvPr id="15368" name="Picture 7"/>
              <p:cNvPicPr>
                <a:picLocks noChangeAspect="1" noChangeArrowheads="1"/>
              </p:cNvPicPr>
              <p:nvPr/>
            </p:nvPicPr>
            <p:blipFill>
              <a:blip r:embed="rId4"/>
              <a:srcRect b="40256"/>
              <a:stretch>
                <a:fillRect/>
              </a:stretch>
            </p:blipFill>
            <p:spPr bwMode="auto">
              <a:xfrm>
                <a:off x="584" y="1056"/>
                <a:ext cx="1864" cy="1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69" name="Picture 18" descr="0701"/>
              <p:cNvPicPr preferRelativeResize="0">
                <a:picLocks noChangeAspect="1" noChangeArrowheads="1"/>
              </p:cNvPicPr>
              <p:nvPr/>
            </p:nvPicPr>
            <p:blipFill>
              <a:blip r:embed="rId5"/>
              <a:srcRect l="9694" t="57840" r="4199" b="4083"/>
              <a:stretch>
                <a:fillRect/>
              </a:stretch>
            </p:blipFill>
            <p:spPr bwMode="auto">
              <a:xfrm>
                <a:off x="0" y="1094"/>
                <a:ext cx="1076" cy="7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5" name="Rectangle 14"/>
            <p:cNvSpPr/>
            <p:nvPr/>
          </p:nvSpPr>
          <p:spPr bwMode="auto">
            <a:xfrm>
              <a:off x="381000" y="1981200"/>
              <a:ext cx="2057400" cy="152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52400" y="1752600"/>
          <a:ext cx="1257300" cy="241300"/>
        </p:xfrm>
        <a:graphic>
          <a:graphicData uri="http://schemas.openxmlformats.org/presentationml/2006/ole">
            <p:oleObj spid="_x0000_s26627" name="Equation" r:id="rId6" imgW="952500" imgH="203200" progId="Equation.DSMT4">
              <p:embed/>
            </p:oleObj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648200" y="1676400"/>
            <a:ext cx="4495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pitchFamily="-1" charset="-128"/>
              </a:rPr>
              <a:t>Transform to spherical polar coordinates to exploit the radial symmetry.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pitchFamily="-1" charset="-128"/>
              </a:rPr>
              <a:t>Insert the Coulomb potential into the transformed Schr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ＭＳ Ｐゴシック" charset="0"/>
                <a:cs typeface="Arial" charset="0"/>
              </a:rPr>
              <a:t>ö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pitchFamily="-1" charset="-128"/>
              </a:rPr>
              <a:t>dinger equation.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152400" y="2057400"/>
          <a:ext cx="1206500" cy="241300"/>
        </p:xfrm>
        <a:graphic>
          <a:graphicData uri="http://schemas.openxmlformats.org/presentationml/2006/ole">
            <p:oleObj spid="_x0000_s26628" name="Equation" r:id="rId7" imgW="914400" imgH="203200" progId="Equation.DSMT4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152400" y="2303463"/>
          <a:ext cx="854075" cy="211137"/>
        </p:xfrm>
        <a:graphic>
          <a:graphicData uri="http://schemas.openxmlformats.org/presentationml/2006/ole">
            <p:oleObj spid="_x0000_s26629" name="Equation" r:id="rId8" imgW="647700" imgH="177800" progId="Equation.DSMT4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152400" y="2590800"/>
          <a:ext cx="1441450" cy="331787"/>
        </p:xfrm>
        <a:graphic>
          <a:graphicData uri="http://schemas.openxmlformats.org/presentationml/2006/ole">
            <p:oleObj spid="_x0000_s26630" name="Equation" r:id="rId9" imgW="1092200" imgH="279400" progId="Equation.DSMT4">
              <p:embed/>
            </p:oleObj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152400" y="2971800"/>
          <a:ext cx="1976437" cy="468313"/>
        </p:xfrm>
        <a:graphic>
          <a:graphicData uri="http://schemas.openxmlformats.org/presentationml/2006/ole">
            <p:oleObj spid="_x0000_s26631" name="Equation" r:id="rId10" imgW="1498600" imgH="393700" progId="Equation.DSMT4">
              <p:embed/>
            </p:oleObj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152400" y="3419475"/>
          <a:ext cx="2362200" cy="466725"/>
        </p:xfrm>
        <a:graphic>
          <a:graphicData uri="http://schemas.openxmlformats.org/presentationml/2006/ole">
            <p:oleObj spid="_x0000_s26632" name="Equation" r:id="rId11" imgW="1790700" imgH="3937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81" name="Rectangle 7181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dirty="0" smtClean="0">
                <a:cs typeface="+mj-cs"/>
              </a:rPr>
              <a:t>Application of the Schr</a:t>
            </a:r>
            <a:r>
              <a:rPr lang="en-US" sz="3400" dirty="0" smtClean="0">
                <a:cs typeface="Arial" charset="0"/>
              </a:rPr>
              <a:t>ö</a:t>
            </a:r>
            <a:r>
              <a:rPr lang="en-US" sz="3400" dirty="0" smtClean="0">
                <a:cs typeface="+mj-cs"/>
              </a:rPr>
              <a:t>dinger Equation</a:t>
            </a:r>
          </a:p>
        </p:txBody>
      </p:sp>
      <p:sp>
        <p:nvSpPr>
          <p:cNvPr id="16387" name="Rectangle 1"/>
          <p:cNvSpPr>
            <a:spLocks noGrp="1" noChangeArrowheads="1"/>
          </p:cNvSpPr>
          <p:nvPr>
            <p:ph idx="4294967295"/>
          </p:nvPr>
        </p:nvSpPr>
        <p:spPr>
          <a:xfrm>
            <a:off x="457200" y="1295400"/>
            <a:ext cx="8453438" cy="4572000"/>
          </a:xfrm>
        </p:spPr>
        <p:txBody>
          <a:bodyPr/>
          <a:lstStyle/>
          <a:p>
            <a:r>
              <a:rPr lang="en-US" sz="2800" dirty="0">
                <a:cs typeface="ＭＳ Ｐゴシック" pitchFamily="-84" charset="-128"/>
              </a:rPr>
              <a:t>The wave function </a:t>
            </a:r>
            <a:r>
              <a:rPr lang="el-GR" sz="2800" i="1" dirty="0">
                <a:latin typeface="Symbol" charset="2"/>
                <a:ea typeface="Arial" pitchFamily="-84" charset="0"/>
                <a:cs typeface="Symbol" charset="2"/>
              </a:rPr>
              <a:t>ψ</a:t>
            </a:r>
            <a:r>
              <a:rPr lang="en-US" sz="2800" dirty="0">
                <a:cs typeface="ＭＳ Ｐゴシック" pitchFamily="-84" charset="-128"/>
              </a:rPr>
              <a:t> is a function of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, </a:t>
            </a:r>
            <a:r>
              <a:rPr lang="el-GR" sz="2800" i="1" dirty="0" smtClean="0"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 smtClean="0">
                <a:cs typeface="ＭＳ Ｐゴシック" pitchFamily="-84" charset="-128"/>
              </a:rPr>
              <a:t> and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  <a:p>
            <a:pPr>
              <a:buFont typeface="Wingdings" pitchFamily="-84" charset="2"/>
              <a:buNone/>
            </a:pPr>
            <a:r>
              <a:rPr lang="en-US" sz="2800" dirty="0">
                <a:cs typeface="ＭＳ Ｐゴシック" pitchFamily="-84" charset="-128"/>
              </a:rPr>
              <a:t>	</a:t>
            </a:r>
            <a:r>
              <a:rPr lang="en-US" sz="2800" dirty="0" smtClean="0">
                <a:cs typeface="ＭＳ Ｐゴシック" pitchFamily="-84" charset="-128"/>
              </a:rPr>
              <a:t>	The equation </a:t>
            </a:r>
            <a:r>
              <a:rPr lang="en-US" sz="2800" dirty="0">
                <a:cs typeface="ＭＳ Ｐゴシック" pitchFamily="-84" charset="-128"/>
              </a:rPr>
              <a:t>is </a:t>
            </a:r>
            <a:r>
              <a:rPr lang="en-US" sz="2800" dirty="0" smtClean="0">
                <a:cs typeface="ＭＳ Ｐゴシック" pitchFamily="-84" charset="-128"/>
              </a:rPr>
              <a:t>separable into three equations of independent variables</a:t>
            </a:r>
          </a:p>
          <a:p>
            <a:pPr>
              <a:buFont typeface="Wingdings" pitchFamily="-84" charset="2"/>
              <a:buNone/>
            </a:pPr>
            <a:r>
              <a:rPr lang="en-US" sz="2800" dirty="0">
                <a:cs typeface="ＭＳ Ｐゴシック" pitchFamily="-84" charset="-128"/>
              </a:rPr>
              <a:t>	</a:t>
            </a:r>
            <a:r>
              <a:rPr lang="en-US" sz="2800" dirty="0" smtClean="0">
                <a:cs typeface="ＭＳ Ｐゴシック" pitchFamily="-84" charset="-128"/>
              </a:rPr>
              <a:t>	The solution </a:t>
            </a:r>
            <a:r>
              <a:rPr lang="en-US" sz="2800" dirty="0">
                <a:cs typeface="ＭＳ Ｐゴシック" pitchFamily="-84" charset="-128"/>
              </a:rPr>
              <a:t>may be a product of three functions.</a:t>
            </a:r>
          </a:p>
          <a:p>
            <a:endParaRPr lang="en-US" sz="2800" dirty="0">
              <a:cs typeface="ＭＳ Ｐゴシック" pitchFamily="-84" charset="-128"/>
            </a:endParaRPr>
          </a:p>
          <a:p>
            <a:endParaRPr lang="en-US" sz="2800" dirty="0">
              <a:cs typeface="ＭＳ Ｐゴシック" pitchFamily="-84" charset="-128"/>
            </a:endParaRPr>
          </a:p>
          <a:p>
            <a:r>
              <a:rPr lang="en-US" sz="2800" dirty="0">
                <a:cs typeface="ＭＳ Ｐゴシック" pitchFamily="-84" charset="-128"/>
              </a:rPr>
              <a:t>We can separate</a:t>
            </a:r>
            <a:r>
              <a:rPr lang="en-US" sz="2800" dirty="0" smtClean="0">
                <a:cs typeface="ＭＳ Ｐゴシック" pitchFamily="-84" charset="-128"/>
              </a:rPr>
              <a:t> the Schrodinger equation in polar coordinate into </a:t>
            </a:r>
            <a:r>
              <a:rPr lang="en-US" sz="2800" dirty="0">
                <a:cs typeface="ＭＳ Ｐゴシック" pitchFamily="-84" charset="-128"/>
              </a:rPr>
              <a:t>three separate differential equations, each depending</a:t>
            </a:r>
            <a:r>
              <a:rPr lang="en-US" sz="2800" dirty="0" smtClean="0">
                <a:cs typeface="ＭＳ Ｐゴシック" pitchFamily="-84" charset="-128"/>
              </a:rPr>
              <a:t> only on </a:t>
            </a:r>
            <a:r>
              <a:rPr lang="en-US" sz="2800" dirty="0">
                <a:cs typeface="ＭＳ Ｐゴシック" pitchFamily="-84" charset="-128"/>
              </a:rPr>
              <a:t>one</a:t>
            </a:r>
            <a:r>
              <a:rPr lang="en-US" sz="2800" dirty="0" smtClean="0">
                <a:cs typeface="ＭＳ Ｐゴシック" pitchFamily="-84" charset="-128"/>
              </a:rPr>
              <a:t> coordinate: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, </a:t>
            </a:r>
            <a:r>
              <a:rPr lang="el-GR" sz="2800" i="1" dirty="0"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>
                <a:cs typeface="ＭＳ Ｐゴシック" pitchFamily="-84" charset="-128"/>
              </a:rPr>
              <a:t>, or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.</a:t>
            </a:r>
            <a:endParaRPr lang="en-US" sz="2800" dirty="0">
              <a:cs typeface="ＭＳ Ｐゴシック" pitchFamily="-84" charset="-128"/>
            </a:endParaRPr>
          </a:p>
        </p:txBody>
      </p:sp>
      <p:sp>
        <p:nvSpPr>
          <p:cNvPr id="145411" name="Line 3"/>
          <p:cNvSpPr>
            <a:spLocks noChangeShapeType="1"/>
          </p:cNvSpPr>
          <p:nvPr/>
        </p:nvSpPr>
        <p:spPr bwMode="auto">
          <a:xfrm>
            <a:off x="609600" y="21336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5413" name="Line 5"/>
          <p:cNvSpPr>
            <a:spLocks noChangeShapeType="1"/>
          </p:cNvSpPr>
          <p:nvPr/>
        </p:nvSpPr>
        <p:spPr bwMode="auto">
          <a:xfrm>
            <a:off x="609600" y="3048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5414" name="Line 6"/>
          <p:cNvSpPr>
            <a:spLocks noChangeShapeType="1"/>
          </p:cNvSpPr>
          <p:nvPr/>
        </p:nvSpPr>
        <p:spPr bwMode="auto">
          <a:xfrm>
            <a:off x="609600" y="3733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524000" y="3429000"/>
          <a:ext cx="5063987" cy="685800"/>
        </p:xfrm>
        <a:graphic>
          <a:graphicData uri="http://schemas.openxmlformats.org/presentationml/2006/ole">
            <p:oleObj spid="_x0000_s27650" name="Equation" r:id="rId3" imgW="1676400" imgH="228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305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>
                <a:cs typeface="+mj-cs"/>
              </a:rPr>
              <a:t>Solution of the Schr</a:t>
            </a:r>
            <a:r>
              <a:rPr lang="en-US" sz="3300" dirty="0" smtClean="0">
                <a:cs typeface="Arial" charset="0"/>
              </a:rPr>
              <a:t>ö</a:t>
            </a:r>
            <a:r>
              <a:rPr lang="en-US" sz="3300" dirty="0" smtClean="0">
                <a:cs typeface="+mj-cs"/>
              </a:rPr>
              <a:t>dinger Equation for Hydrogen</a:t>
            </a:r>
          </a:p>
        </p:txBody>
      </p:sp>
      <p:sp>
        <p:nvSpPr>
          <p:cNvPr id="17411" name="Rectangle 1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453438" cy="5030788"/>
          </a:xfrm>
        </p:spPr>
        <p:txBody>
          <a:bodyPr/>
          <a:lstStyle/>
          <a:p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Substitute </a:t>
            </a:r>
            <a:r>
              <a:rPr lang="en-US" sz="2400" dirty="0" err="1" smtClean="0">
                <a:solidFill>
                  <a:srgbClr val="3333CC"/>
                </a:solidFill>
                <a:latin typeface="Symbol" charset="2"/>
                <a:cs typeface="Symbol" charset="2"/>
              </a:rPr>
              <a:t>ψ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into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the polar Schrodinger equation and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separate the resulting equation into three equations: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dirty="0" err="1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),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f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l-GR" sz="2400" i="1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), and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g</a:t>
            </a:r>
            <a:r>
              <a:rPr lang="en-US" sz="2400" dirty="0" err="1" smtClean="0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n-US" sz="2400" dirty="0" err="1" smtClean="0">
                <a:latin typeface="Symbol" charset="2"/>
                <a:cs typeface="Symbol" charset="2"/>
              </a:rPr>
              <a:t>φ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)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.</a:t>
            </a:r>
          </a:p>
          <a:p>
            <a:pPr>
              <a:buFont typeface="Wingdings" pitchFamily="-84" charset="2"/>
              <a:buNone/>
            </a:pPr>
            <a:r>
              <a:rPr lang="en-US" sz="2400" b="1" dirty="0">
                <a:solidFill>
                  <a:srgbClr val="3333CC"/>
                </a:solidFill>
                <a:cs typeface="ＭＳ Ｐゴシック" pitchFamily="-84" charset="-128"/>
              </a:rPr>
              <a:t>Separation of Variables</a:t>
            </a:r>
          </a:p>
          <a:p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The derivatives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in Schrodinger eq. can be written as</a:t>
            </a:r>
          </a:p>
          <a:p>
            <a:pPr>
              <a:buNone/>
            </a:pPr>
            <a:endParaRPr lang="en-US" sz="2400" dirty="0" smtClean="0">
              <a:solidFill>
                <a:srgbClr val="3333CC"/>
              </a:solidFill>
              <a:cs typeface="ＭＳ Ｐゴシック" pitchFamily="-84" charset="-128"/>
            </a:endParaRPr>
          </a:p>
          <a:p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Substituting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them into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the polar </a:t>
            </a:r>
            <a:r>
              <a:rPr lang="en-US" sz="2400" dirty="0" err="1" smtClean="0">
                <a:solidFill>
                  <a:srgbClr val="3333CC"/>
                </a:solidFill>
                <a:cs typeface="ＭＳ Ｐゴシック" pitchFamily="-84" charset="-128"/>
              </a:rPr>
              <a:t>coord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. Schrodinger Eq.</a:t>
            </a:r>
          </a:p>
          <a:p>
            <a:endParaRPr lang="en-US" sz="2400" dirty="0">
              <a:solidFill>
                <a:srgbClr val="3333CC"/>
              </a:solidFill>
              <a:cs typeface="ＭＳ Ｐゴシック" pitchFamily="-84" charset="-128"/>
            </a:endParaRPr>
          </a:p>
          <a:p>
            <a:endParaRPr lang="en-US" sz="2400" dirty="0">
              <a:solidFill>
                <a:srgbClr val="3333CC"/>
              </a:solidFill>
              <a:cs typeface="ＭＳ Ｐゴシック" pitchFamily="-84" charset="-128"/>
            </a:endParaRPr>
          </a:p>
          <a:p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Multiply both sides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by </a:t>
            </a:r>
            <a:r>
              <a:rPr lang="en-US" sz="2400" i="1" dirty="0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baseline="30000" dirty="0">
                <a:solidFill>
                  <a:srgbClr val="3333CC"/>
                </a:solidFill>
                <a:cs typeface="ＭＳ Ｐゴシック" pitchFamily="-84" charset="-128"/>
              </a:rPr>
              <a:t>2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sin</a:t>
            </a:r>
            <a:r>
              <a:rPr lang="en-US" sz="2400" baseline="30000" dirty="0">
                <a:solidFill>
                  <a:srgbClr val="3333CC"/>
                </a:solidFill>
                <a:cs typeface="ＭＳ Ｐゴシック" pitchFamily="-84" charset="-128"/>
              </a:rPr>
              <a:t>2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</a:t>
            </a:r>
            <a:r>
              <a:rPr lang="el-GR" sz="2400" i="1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/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Rfg</a:t>
            </a:r>
            <a:endParaRPr lang="en-US" sz="2400" i="1" dirty="0">
              <a:solidFill>
                <a:srgbClr val="3333CC"/>
              </a:solidFill>
              <a:cs typeface="ＭＳ Ｐゴシック" pitchFamily="-84" charset="-12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371600" y="2398713"/>
          <a:ext cx="1174750" cy="582612"/>
        </p:xfrm>
        <a:graphic>
          <a:graphicData uri="http://schemas.openxmlformats.org/presentationml/2006/ole">
            <p:oleObj spid="_x0000_s28674" name="Equation" r:id="rId3" imgW="787400" imgH="393700" progId="Equation.DSMT4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81000" y="3352800"/>
          <a:ext cx="8458200" cy="812678"/>
        </p:xfrm>
        <a:graphic>
          <a:graphicData uri="http://schemas.openxmlformats.org/presentationml/2006/ole">
            <p:oleObj spid="_x0000_s28676" name="Equation" r:id="rId4" imgW="4597400" imgH="444500" progId="Equation.DSMT4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914400" y="4648200"/>
          <a:ext cx="7467600" cy="737968"/>
        </p:xfrm>
        <a:graphic>
          <a:graphicData uri="http://schemas.openxmlformats.org/presentationml/2006/ole">
            <p:oleObj spid="_x0000_s28677" name="Equation" r:id="rId5" imgW="4470400" imgH="444500" progId="Equation.DSMT4">
              <p:embed/>
            </p:oleObj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1792287" y="5510213"/>
          <a:ext cx="7275513" cy="738187"/>
        </p:xfrm>
        <a:graphic>
          <a:graphicData uri="http://schemas.openxmlformats.org/presentationml/2006/ole">
            <p:oleObj spid="_x0000_s28678" name="Equation" r:id="rId6" imgW="4356100" imgH="444500" progId="Equation.DSMT4">
              <p:embed/>
            </p:oleObj>
          </a:graphicData>
        </a:graphic>
      </p:graphicFrame>
      <p:sp>
        <p:nvSpPr>
          <p:cNvPr id="15" name="Right Arrow 14"/>
          <p:cNvSpPr/>
          <p:nvPr/>
        </p:nvSpPr>
        <p:spPr bwMode="auto">
          <a:xfrm>
            <a:off x="76200" y="5486400"/>
            <a:ext cx="1600200" cy="794802"/>
          </a:xfrm>
          <a:prstGeom prst="rightArrow">
            <a:avLst/>
          </a:prstGeom>
          <a:solidFill>
            <a:srgbClr val="FFFFCC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+mn-lt"/>
              </a:rPr>
              <a:t>Reorganize</a:t>
            </a:r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282950" y="2362200"/>
          <a:ext cx="1212850" cy="582612"/>
        </p:xfrm>
        <a:graphic>
          <a:graphicData uri="http://schemas.openxmlformats.org/presentationml/2006/ole">
            <p:oleObj spid="_x0000_s28679" name="Equation" r:id="rId7" imgW="812800" imgH="393700" progId="Equation.DSMT4">
              <p:embed/>
            </p:oleObj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5257800" y="2362200"/>
          <a:ext cx="1365250" cy="657225"/>
        </p:xfrm>
        <a:graphic>
          <a:graphicData uri="http://schemas.openxmlformats.org/presentationml/2006/ole">
            <p:oleObj spid="_x0000_s28680" name="Equation" r:id="rId8" imgW="914400" imgH="4445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86" name="Rectangle 206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>
                <a:cs typeface="+mj-cs"/>
              </a:rPr>
              <a:t>Solution of the Schr</a:t>
            </a:r>
            <a:r>
              <a:rPr lang="en-US" sz="3300" dirty="0" smtClean="0">
                <a:cs typeface="Arial" charset="0"/>
              </a:rPr>
              <a:t>ö</a:t>
            </a:r>
            <a:r>
              <a:rPr lang="en-US" sz="3300" dirty="0" smtClean="0">
                <a:cs typeface="+mj-cs"/>
              </a:rPr>
              <a:t>dinger Equation</a:t>
            </a:r>
          </a:p>
        </p:txBody>
      </p:sp>
      <p:sp>
        <p:nvSpPr>
          <p:cNvPr id="18435" name="Rectangle 1026"/>
          <p:cNvSpPr>
            <a:spLocks noGrp="1" noChangeArrowheads="1"/>
          </p:cNvSpPr>
          <p:nvPr>
            <p:ph idx="4294967295"/>
          </p:nvPr>
        </p:nvSpPr>
        <p:spPr>
          <a:xfrm>
            <a:off x="457200" y="838200"/>
            <a:ext cx="8458200" cy="4724400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Only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 and </a:t>
            </a:r>
            <a:r>
              <a:rPr lang="el-GR" sz="2800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>
                <a:cs typeface="ＭＳ Ｐゴシック" pitchFamily="-84" charset="-128"/>
              </a:rPr>
              <a:t> appear on the </a:t>
            </a:r>
            <a:r>
              <a:rPr lang="en-US" sz="2800" dirty="0" smtClean="0">
                <a:cs typeface="ＭＳ Ｐゴシック" pitchFamily="-84" charset="-128"/>
              </a:rPr>
              <a:t>left-hand </a:t>
            </a:r>
            <a:r>
              <a:rPr lang="en-US" sz="2800" dirty="0">
                <a:cs typeface="ＭＳ Ｐゴシック" pitchFamily="-84" charset="-128"/>
              </a:rPr>
              <a:t>side and </a:t>
            </a:r>
            <a:r>
              <a:rPr lang="en-US" sz="2800" dirty="0" smtClean="0">
                <a:cs typeface="ＭＳ Ｐゴシック" pitchFamily="-84" charset="-128"/>
              </a:rPr>
              <a:t>only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 </a:t>
            </a:r>
            <a:r>
              <a:rPr lang="en-US" sz="2800" dirty="0">
                <a:cs typeface="ＭＳ Ｐゴシック" pitchFamily="-84" charset="-128"/>
              </a:rPr>
              <a:t>appears on the </a:t>
            </a:r>
            <a:r>
              <a:rPr lang="en-US" sz="2800" dirty="0" smtClean="0">
                <a:cs typeface="ＭＳ Ｐゴシック" pitchFamily="-84" charset="-128"/>
              </a:rPr>
              <a:t>right-hand </a:t>
            </a:r>
            <a:r>
              <a:rPr lang="en-US" sz="2800" dirty="0">
                <a:cs typeface="ＭＳ Ｐゴシック" pitchFamily="-84" charset="-128"/>
              </a:rPr>
              <a:t>side of</a:t>
            </a:r>
            <a:r>
              <a:rPr lang="en-US" sz="2800" dirty="0" smtClean="0">
                <a:cs typeface="ＭＳ Ｐゴシック" pitchFamily="-84" charset="-128"/>
              </a:rPr>
              <a:t> the equation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</a:t>
            </a:r>
            <a:r>
              <a:rPr lang="en-US" sz="2800" dirty="0" smtClean="0">
                <a:cs typeface="ＭＳ Ｐゴシック" pitchFamily="-84" charset="-128"/>
              </a:rPr>
              <a:t>left-hand </a:t>
            </a:r>
            <a:r>
              <a:rPr lang="en-US" sz="2800" dirty="0">
                <a:cs typeface="ＭＳ Ｐゴシック" pitchFamily="-84" charset="-128"/>
              </a:rPr>
              <a:t>side of the equation cannot change as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 </a:t>
            </a:r>
            <a:r>
              <a:rPr lang="en-US" sz="2800" dirty="0">
                <a:cs typeface="ＭＳ Ｐゴシック" pitchFamily="-84" charset="-128"/>
              </a:rPr>
              <a:t>changes.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</a:t>
            </a:r>
            <a:r>
              <a:rPr lang="en-US" sz="2800" dirty="0" smtClean="0">
                <a:cs typeface="ＭＳ Ｐゴシック" pitchFamily="-84" charset="-128"/>
              </a:rPr>
              <a:t>right-hand </a:t>
            </a:r>
            <a:r>
              <a:rPr lang="en-US" sz="2800" dirty="0">
                <a:cs typeface="ＭＳ Ｐゴシック" pitchFamily="-84" charset="-128"/>
              </a:rPr>
              <a:t>side cannot change with either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 or </a:t>
            </a:r>
            <a:r>
              <a:rPr lang="el-GR" sz="2800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 smtClean="0"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Each side needs to be equal to a constant for the equation to be </a:t>
            </a:r>
            <a:r>
              <a:rPr lang="en-US" sz="2800" dirty="0" smtClean="0">
                <a:cs typeface="ＭＳ Ｐゴシック" pitchFamily="-84" charset="-128"/>
              </a:rPr>
              <a:t>true in all cases.  Set </a:t>
            </a:r>
            <a:r>
              <a:rPr lang="en-US" sz="2800" dirty="0">
                <a:cs typeface="ＭＳ Ｐゴシック" pitchFamily="-84" charset="-128"/>
              </a:rPr>
              <a:t>the constant </a:t>
            </a:r>
            <a:r>
              <a:rPr lang="en-US" sz="28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sz="2800" i="1" dirty="0">
                <a:cs typeface="ＭＳ Ｐゴシック" pitchFamily="-84" charset="-128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baseline="30000" dirty="0">
                <a:cs typeface="ＭＳ Ｐゴシック" pitchFamily="-84" charset="-128"/>
              </a:rPr>
              <a:t>2</a:t>
            </a:r>
            <a:r>
              <a:rPr lang="en-US" sz="2800" dirty="0">
                <a:cs typeface="ＭＳ Ｐゴシック" pitchFamily="-84" charset="-128"/>
              </a:rPr>
              <a:t> equal to the </a:t>
            </a:r>
            <a:r>
              <a:rPr lang="en-US" sz="2800" dirty="0" smtClean="0">
                <a:cs typeface="ＭＳ Ｐゴシック" pitchFamily="-84" charset="-128"/>
              </a:rPr>
              <a:t>right-hand side </a:t>
            </a:r>
            <a:r>
              <a:rPr lang="en-US" sz="2800" dirty="0">
                <a:cs typeface="ＭＳ Ｐゴシック" pitchFamily="-84" charset="-128"/>
              </a:rPr>
              <a:t>of</a:t>
            </a:r>
            <a:r>
              <a:rPr lang="en-US" sz="2800" dirty="0" smtClean="0">
                <a:cs typeface="ＭＳ Ｐゴシック" pitchFamily="-84" charset="-128"/>
              </a:rPr>
              <a:t> the reorganized equation</a:t>
            </a:r>
          </a:p>
          <a:p>
            <a:pPr eaLnBrk="1" hangingPunct="1">
              <a:buFont typeface="Wingdings" pitchFamily="-84" charset="2"/>
              <a:buNone/>
            </a:pPr>
            <a:endParaRPr lang="en-US" sz="2800" b="1" dirty="0">
              <a:solidFill>
                <a:srgbClr val="000000"/>
              </a:solidFill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sz="2800" dirty="0"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It is convenient to choose a solution to </a:t>
            </a:r>
            <a:r>
              <a:rPr lang="en-US" sz="2800" dirty="0" smtClean="0">
                <a:cs typeface="ＭＳ Ｐゴシック" pitchFamily="-84" charset="-128"/>
              </a:rPr>
              <a:t>be          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</p:txBody>
      </p:sp>
      <p:sp>
        <p:nvSpPr>
          <p:cNvPr id="156692" name="Rectangle 2068"/>
          <p:cNvSpPr>
            <a:spLocks noChangeArrowheads="1"/>
          </p:cNvSpPr>
          <p:nvPr/>
        </p:nvSpPr>
        <p:spPr bwMode="auto">
          <a:xfrm>
            <a:off x="3663950" y="4921250"/>
            <a:ext cx="3384550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100" dirty="0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-------- </a:t>
            </a:r>
            <a:r>
              <a:rPr lang="en-US" sz="2100" b="1" dirty="0" err="1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azimuthal</a:t>
            </a:r>
            <a:r>
              <a:rPr lang="en-US" sz="2100" b="1" dirty="0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 equation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752600" y="4616450"/>
          <a:ext cx="1752600" cy="963581"/>
        </p:xfrm>
        <a:graphic>
          <a:graphicData uri="http://schemas.openxmlformats.org/presentationml/2006/ole">
            <p:oleObj spid="_x0000_s29698" name="Equation" r:id="rId3" imgW="800100" imgH="444500" progId="Equation.DSMT4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6399213" y="5607050"/>
          <a:ext cx="724022" cy="488950"/>
        </p:xfrm>
        <a:graphic>
          <a:graphicData uri="http://schemas.openxmlformats.org/presentationml/2006/ole">
            <p:oleObj spid="_x0000_s29699" name="Equation" r:id="rId4" imgW="279400" imgH="1905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05800" cy="5257800"/>
          </a:xfrm>
        </p:spPr>
        <p:txBody>
          <a:bodyPr/>
          <a:lstStyle/>
          <a:p>
            <a:pPr eaLnBrk="1" hangingPunct="1"/>
            <a:r>
              <a:rPr lang="en-US" dirty="0" smtClean="0"/>
              <a:t>Thank you for those of you volunteered for LCWS12</a:t>
            </a:r>
          </a:p>
          <a:p>
            <a:pPr eaLnBrk="1" hangingPunct="1"/>
            <a:r>
              <a:rPr lang="en-US" dirty="0" smtClean="0"/>
              <a:t>Reminder: homework </a:t>
            </a:r>
            <a:r>
              <a:rPr lang="en-US" dirty="0" smtClean="0"/>
              <a:t>#6</a:t>
            </a:r>
          </a:p>
          <a:p>
            <a:pPr lvl="1" eaLnBrk="1" hangingPunct="1"/>
            <a:r>
              <a:rPr lang="en-US" dirty="0" smtClean="0"/>
              <a:t>CH6 end of chapter problems: 34, 39, 46, 62 and 65</a:t>
            </a:r>
          </a:p>
          <a:p>
            <a:pPr lvl="1" eaLnBrk="1" hangingPunct="1"/>
            <a:r>
              <a:rPr lang="en-US" dirty="0" smtClean="0"/>
              <a:t>Due on</a:t>
            </a:r>
            <a:r>
              <a:rPr lang="en-US" dirty="0" smtClean="0"/>
              <a:t> </a:t>
            </a:r>
            <a:r>
              <a:rPr lang="en-US" dirty="0" smtClean="0"/>
              <a:t>Mon</a:t>
            </a:r>
            <a:r>
              <a:rPr lang="en-US" dirty="0" smtClean="0"/>
              <a:t>day</a:t>
            </a:r>
            <a:r>
              <a:rPr lang="en-US" dirty="0" smtClean="0"/>
              <a:t>, Nov.</a:t>
            </a:r>
            <a:r>
              <a:rPr lang="en-US" dirty="0" smtClean="0"/>
              <a:t> 12, </a:t>
            </a:r>
            <a:r>
              <a:rPr lang="en-US" dirty="0" smtClean="0"/>
              <a:t>in class </a:t>
            </a:r>
          </a:p>
          <a:p>
            <a:pPr eaLnBrk="1" hangingPunct="1"/>
            <a:r>
              <a:rPr lang="en-US" dirty="0" smtClean="0"/>
              <a:t>Quiz #3</a:t>
            </a:r>
          </a:p>
          <a:p>
            <a:pPr lvl="1" eaLnBrk="1" hangingPunct="1"/>
            <a:r>
              <a:rPr lang="en-US" dirty="0" smtClean="0"/>
              <a:t>Beginning of the class Wednesday, Nov. 7. </a:t>
            </a:r>
          </a:p>
          <a:p>
            <a:pPr lvl="1" eaLnBrk="1" hangingPunct="1"/>
            <a:r>
              <a:rPr lang="en-US" dirty="0" smtClean="0"/>
              <a:t>Covers CH5 through what we </a:t>
            </a:r>
            <a:r>
              <a:rPr lang="en-US" dirty="0" smtClean="0"/>
              <a:t>finish today</a:t>
            </a:r>
          </a:p>
          <a:p>
            <a:pPr eaLnBrk="1" hangingPunct="1"/>
            <a:r>
              <a:rPr lang="en-US" dirty="0" smtClean="0"/>
              <a:t>Colloquium this week</a:t>
            </a:r>
          </a:p>
          <a:p>
            <a:pPr lvl="1" eaLnBrk="1" hangingPunct="1"/>
            <a:r>
              <a:rPr lang="en-US" dirty="0" smtClean="0"/>
              <a:t>At 4pm, Wednesday, Nov. 7, in SH101</a:t>
            </a:r>
          </a:p>
          <a:p>
            <a:pPr lvl="1" eaLnBrk="1" hangingPunct="1"/>
            <a:r>
              <a:rPr lang="en-US" dirty="0" smtClean="0"/>
              <a:t>Dr. Nick White of Goddard Space Center, NASA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2-11-05 at 9.06.19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Research Projects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82000" cy="5486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Each of the 10 research groups picks one research topic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Study the topic as a group, looking up references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Original theory or Original observation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Experimental proofs or Theoretical prediction + subsequent experimental proofs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Importance and the impact of the theory/experiment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Conclusions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Each member of the group writes a 10 (max) page report, including figures (must not copy!!)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10% of the total grade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Can share the theme and facts but you must write your own!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b="1" i="1" u="sng" dirty="0" smtClean="0">
                <a:solidFill>
                  <a:srgbClr val="800000"/>
                </a:solidFill>
                <a:ea typeface="ＭＳ Ｐゴシック" pitchFamily="-84" charset="-128"/>
                <a:cs typeface="ＭＳ Ｐゴシック" pitchFamily="-84" charset="-128"/>
              </a:rPr>
              <a:t>Due Mon., Nov. 26, 2012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Each group presents a 10min power point talk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5% of the total grade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Date and time will be announced close to the end of the semester 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dirty="0" smtClean="0"/>
              <a:t>Research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7772400" cy="5410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Black body radiation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Michelson–Morley experiment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Photoelectric effect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Special Relativity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property of molecules, Browning Motion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Compton Effect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Radioactive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Rutherford Scattering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Super-conductivity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Unification of Electromagnetic and Weak forces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Research Presentations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382000" cy="5486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Each of the 10 research groups makes a 10min presentation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8min presentation + 2min Q&amp;A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All presentations must be in power point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 must receive all final presentation files by 8pm, Sunday, Dec. 2</a:t>
            </a:r>
          </a:p>
          <a:p>
            <a:pPr marL="1314450" lvl="2" indent="-514350" eaLnBrk="1" hangingPunct="1">
              <a:spcBef>
                <a:spcPts val="0"/>
              </a:spcBef>
            </a:pPr>
            <a:r>
              <a:rPr lang="en-US" sz="1600" dirty="0" smtClean="0">
                <a:ea typeface="ＭＳ Ｐゴシック" pitchFamily="-84" charset="-128"/>
                <a:cs typeface="ＭＳ Ｐゴシック" pitchFamily="-84" charset="-128"/>
              </a:rPr>
              <a:t>No changes are allowed afterward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The representative of the group makes the presentation with all group members participate in the Q&amp;A session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Date and time: Determined by drawing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In class Monday, Dec. 3 or in class Wednesday, Dec. 5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Important metrics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Contents of the presentation: 60%</a:t>
            </a:r>
          </a:p>
          <a:p>
            <a:pPr marL="1314450" lvl="2" indent="-514350" eaLnBrk="1" hangingPunct="1">
              <a:spcBef>
                <a:spcPts val="0"/>
              </a:spcBef>
            </a:pP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Inclusion of all important points as mentioned in the report</a:t>
            </a:r>
          </a:p>
          <a:p>
            <a:pPr marL="1314450" lvl="2" indent="-514350" eaLnBrk="1" hangingPunct="1">
              <a:spcBef>
                <a:spcPts val="0"/>
              </a:spcBef>
            </a:pP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The quality of the research and making the right points</a:t>
            </a:r>
            <a:endParaRPr lang="en-US" sz="20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Quality of the presentation itself: 15%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Presentation manner: 10%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Q&amp;A handling: 10%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Staying in the allotted presentation time: 5%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Judging participation and sincerity: 5%</a:t>
            </a:r>
          </a:p>
          <a:p>
            <a:pPr marL="914400" lvl="1" indent="-514350" eaLnBrk="1" hangingPunct="1">
              <a:spcBef>
                <a:spcPts val="0"/>
              </a:spcBef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533400"/>
          </a:xfrm>
        </p:spPr>
        <p:txBody>
          <a:bodyPr/>
          <a:lstStyle/>
          <a:p>
            <a:r>
              <a:rPr lang="en-US" dirty="0" smtClean="0"/>
              <a:t>Group – Research Topic Association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914401"/>
          <a:ext cx="7924800" cy="533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438400"/>
                <a:gridCol w="2895600"/>
              </a:tblGrid>
              <a:tr h="7619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Research Group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Research</a:t>
                      </a:r>
                      <a:r>
                        <a:rPr lang="en-US" sz="2400" baseline="0" dirty="0" smtClean="0"/>
                        <a:t> Topic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Presentation Date</a:t>
                      </a:r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12/5-4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12/5-5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</a:t>
                      </a:r>
                      <a:r>
                        <a:rPr lang="en-US" sz="2400" baseline="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12/3-2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12/3-3</a:t>
                      </a:r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12/3-5</a:t>
                      </a:r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12/3-1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12/5-3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12/5-2</a:t>
                      </a:r>
                      <a:endParaRPr lang="en-US" sz="2400" dirty="0"/>
                    </a:p>
                  </a:txBody>
                  <a:tcPr anchor="ctr"/>
                </a:tc>
              </a:tr>
              <a:tr h="4240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12/3-4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2787"/>
          </a:xfrm>
        </p:spPr>
        <p:txBody>
          <a:bodyPr/>
          <a:lstStyle/>
          <a:p>
            <a:pPr eaLnBrk="1" hangingPunct="1"/>
            <a:r>
              <a:rPr lang="en-US" sz="3400" dirty="0">
                <a:ea typeface="ＭＳ Ｐゴシック" pitchFamily="-84" charset="-128"/>
                <a:cs typeface="ＭＳ Ｐゴシック" pitchFamily="-84" charset="-128"/>
              </a:rPr>
              <a:t>Alpha-Particle Decay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2000"/>
            <a:ext cx="8383588" cy="5029200"/>
          </a:xfrm>
        </p:spPr>
        <p:txBody>
          <a:bodyPr/>
          <a:lstStyle/>
          <a:p>
            <a:pPr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May nuclei heavier than </a:t>
            </a:r>
            <a:r>
              <a:rPr lang="en-US" sz="2000" dirty="0" err="1" smtClean="0">
                <a:ea typeface="ＭＳ Ｐゴシック" pitchFamily="-84" charset="-128"/>
                <a:cs typeface="ＭＳ Ｐゴシック" pitchFamily="-84" charset="-128"/>
              </a:rPr>
              <a:t>Pb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 emits alpha particles (nucleus of He)! The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phenomenon of tunneling explains the alpha-particle decay of heavy, radioactive nuclei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Inside the nucleus, an alpha particle feels the strong, short-range attractive nuclear force as well as the repulsive Coulomb force.</a:t>
            </a:r>
          </a:p>
          <a:p>
            <a:pPr eaLnBrk="1" hangingPunct="1"/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The nuclear force dominates inside the nuclear radius where the potential is approximately a square well.</a:t>
            </a:r>
            <a:endParaRPr lang="en-US" sz="20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The Coulomb force dominates </a:t>
            </a:r>
            <a:b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outside the nuclear radius.</a:t>
            </a:r>
          </a:p>
          <a:p>
            <a:pPr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potential barrier at the nuclear </a:t>
            </a:r>
            <a:br>
              <a:rPr lang="en-US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radius is several times greater than </a:t>
            </a:r>
            <a:br>
              <a:rPr lang="en-US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the energy of an alpha 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particle (~5MeV).</a:t>
            </a:r>
          </a:p>
          <a:p>
            <a:pPr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According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to quantum mechanics, </a:t>
            </a:r>
            <a:br>
              <a:rPr lang="en-US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however, the alpha particle can </a:t>
            </a:r>
            <a:br>
              <a:rPr lang="en-US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ja-JP" altLang="en-US" sz="2000" dirty="0"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tunnel</a:t>
            </a:r>
            <a:r>
              <a:rPr lang="ja-JP" altLang="en-US" sz="2000" dirty="0">
                <a:ea typeface="ＭＳ Ｐゴシック" pitchFamily="-84" charset="-128"/>
                <a:cs typeface="ＭＳ Ｐゴシック" pitchFamily="-84" charset="-128"/>
              </a:rPr>
              <a:t>”</a:t>
            </a: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 through the barrier. Hence </a:t>
            </a:r>
            <a:b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this is observed as radioactive decay.</a:t>
            </a:r>
            <a:endParaRPr lang="en-US" sz="2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51203" name="Picture 11" descr="0619"/>
          <p:cNvPicPr preferRelativeResize="0">
            <a:picLocks noChangeAspect="1" noChangeArrowheads="1"/>
          </p:cNvPicPr>
          <p:nvPr/>
        </p:nvPicPr>
        <p:blipFill>
          <a:blip r:embed="rId2"/>
          <a:srcRect b="4256"/>
          <a:stretch>
            <a:fillRect/>
          </a:stretch>
        </p:blipFill>
        <p:spPr bwMode="auto">
          <a:xfrm>
            <a:off x="4876800" y="2590800"/>
            <a:ext cx="3962400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6425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dirty="0" smtClean="0">
                <a:cs typeface="+mj-cs"/>
              </a:rPr>
              <a:t>Application of the Schr</a:t>
            </a:r>
            <a:r>
              <a:rPr lang="en-US" sz="3400" dirty="0" smtClean="0">
                <a:cs typeface="Arial" charset="0"/>
              </a:rPr>
              <a:t>ö</a:t>
            </a:r>
            <a:r>
              <a:rPr lang="en-US" sz="3400" dirty="0" smtClean="0">
                <a:cs typeface="+mj-cs"/>
              </a:rPr>
              <a:t>dinger Equation to the Hydrogen Atom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143000"/>
            <a:ext cx="8686800" cy="4800600"/>
          </a:xfrm>
        </p:spPr>
        <p:txBody>
          <a:bodyPr/>
          <a:lstStyle/>
          <a:p>
            <a:pPr marL="342900" indent="-342900" algn="l" eaLnBrk="1" hangingPunct="1">
              <a:lnSpc>
                <a:spcPct val="90000"/>
              </a:lnSpc>
              <a:buFont typeface="Wingdings" pitchFamily="-84" charset="2"/>
              <a:buChar char="n"/>
            </a:pPr>
            <a:r>
              <a:rPr lang="en-US" sz="2800" dirty="0">
                <a:cs typeface="ＭＳ Ｐゴシック" pitchFamily="-84" charset="-128"/>
              </a:rPr>
              <a:t>The approximation of the potential energy of the electron-proton system is</a:t>
            </a:r>
            <a:r>
              <a:rPr lang="en-US" sz="2800" dirty="0" smtClean="0">
                <a:cs typeface="ＭＳ Ｐゴシック" pitchFamily="-84" charset="-128"/>
              </a:rPr>
              <a:t> the Coulomb potential: </a:t>
            </a:r>
            <a:endParaRPr lang="en-US" sz="2800" dirty="0">
              <a:cs typeface="ＭＳ Ｐゴシック" pitchFamily="-84" charset="-128"/>
            </a:endParaRPr>
          </a:p>
          <a:p>
            <a:pPr marL="342900" indent="-342900" algn="l" eaLnBrk="1" hangingPunct="1">
              <a:lnSpc>
                <a:spcPct val="90000"/>
              </a:lnSpc>
            </a:pPr>
            <a:endParaRPr lang="en-US" sz="2800" dirty="0">
              <a:cs typeface="ＭＳ Ｐゴシック" pitchFamily="-84" charset="-128"/>
            </a:endParaRPr>
          </a:p>
          <a:p>
            <a:pPr marL="342900" indent="-342900" algn="l" eaLnBrk="1" hangingPunct="1">
              <a:lnSpc>
                <a:spcPct val="90000"/>
              </a:lnSpc>
            </a:pPr>
            <a:endParaRPr lang="en-US" sz="2800" dirty="0" smtClean="0">
              <a:cs typeface="ＭＳ Ｐゴシック" pitchFamily="-84" charset="-128"/>
            </a:endParaRPr>
          </a:p>
          <a:p>
            <a:pPr marL="342900" indent="-342900" algn="l" eaLnBrk="1" hangingPunct="1">
              <a:lnSpc>
                <a:spcPct val="90000"/>
              </a:lnSpc>
              <a:buFont typeface="Wingdings" pitchFamily="-84" charset="2"/>
              <a:buChar char="n"/>
            </a:pPr>
            <a:r>
              <a:rPr lang="en-US" sz="2800" dirty="0" smtClean="0">
                <a:cs typeface="ＭＳ Ｐゴシック" pitchFamily="-84" charset="-128"/>
              </a:rPr>
              <a:t>To solve this problem, we use the </a:t>
            </a:r>
            <a:r>
              <a:rPr lang="en-US" sz="2800" dirty="0">
                <a:cs typeface="ＭＳ Ｐゴシック" pitchFamily="-84" charset="-128"/>
              </a:rPr>
              <a:t>three-dimensional time-independent Schr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ö</a:t>
            </a:r>
            <a:r>
              <a:rPr lang="en-US" sz="2800" dirty="0">
                <a:cs typeface="ＭＳ Ｐゴシック" pitchFamily="-84" charset="-128"/>
              </a:rPr>
              <a:t>dinger Equation.</a:t>
            </a:r>
          </a:p>
          <a:p>
            <a:pPr marL="342900" indent="-342900" algn="l" eaLnBrk="1" hangingPunct="1">
              <a:lnSpc>
                <a:spcPct val="90000"/>
              </a:lnSpc>
            </a:pPr>
            <a:endParaRPr lang="en-US" sz="2800" dirty="0" smtClean="0">
              <a:cs typeface="ＭＳ Ｐゴシック" pitchFamily="-84" charset="-128"/>
            </a:endParaRPr>
          </a:p>
          <a:p>
            <a:pPr marL="342900" indent="-342900" algn="l" eaLnBrk="1" hangingPunct="1">
              <a:lnSpc>
                <a:spcPct val="90000"/>
              </a:lnSpc>
              <a:buNone/>
            </a:pPr>
            <a:endParaRPr lang="en-US" sz="2800" dirty="0" smtClean="0">
              <a:cs typeface="ＭＳ Ｐゴシック" pitchFamily="-84" charset="-128"/>
            </a:endParaRPr>
          </a:p>
          <a:p>
            <a:pPr marL="342900" indent="-342900" algn="l" eaLnBrk="1" hangingPunct="1">
              <a:lnSpc>
                <a:spcPct val="90000"/>
              </a:lnSpc>
            </a:pPr>
            <a:r>
              <a:rPr lang="en-US" sz="2800" dirty="0">
                <a:cs typeface="ＭＳ Ｐゴシック" pitchFamily="-84" charset="-128"/>
              </a:rPr>
              <a:t>For Hydrogen-like atoms</a:t>
            </a:r>
            <a:r>
              <a:rPr lang="en-US" sz="2800" dirty="0" smtClean="0">
                <a:cs typeface="ＭＳ Ｐゴシック" pitchFamily="-84" charset="-128"/>
              </a:rPr>
              <a:t> with one electron (</a:t>
            </a:r>
            <a:r>
              <a:rPr lang="en-US" sz="2800" dirty="0">
                <a:cs typeface="ＭＳ Ｐゴシック" pitchFamily="-84" charset="-128"/>
              </a:rPr>
              <a:t>He</a:t>
            </a:r>
            <a:r>
              <a:rPr lang="en-US" sz="2800" baseline="30000" dirty="0">
                <a:cs typeface="ＭＳ Ｐゴシック" pitchFamily="-84" charset="-128"/>
              </a:rPr>
              <a:t>+</a:t>
            </a:r>
            <a:r>
              <a:rPr lang="en-US" sz="2800" dirty="0">
                <a:cs typeface="ＭＳ Ｐゴシック" pitchFamily="-84" charset="-128"/>
              </a:rPr>
              <a:t> or Li</a:t>
            </a:r>
            <a:r>
              <a:rPr lang="en-US" sz="2800" baseline="30000" dirty="0">
                <a:cs typeface="ＭＳ Ｐゴシック" pitchFamily="-84" charset="-128"/>
              </a:rPr>
              <a:t>++</a:t>
            </a:r>
            <a:r>
              <a:rPr lang="en-US" sz="2800" dirty="0">
                <a:cs typeface="ＭＳ Ｐゴシック" pitchFamily="-84" charset="-128"/>
              </a:rPr>
              <a:t>)</a:t>
            </a:r>
          </a:p>
          <a:p>
            <a:pPr marL="342900" indent="-342900" algn="l" eaLnBrk="1" hangingPunct="1">
              <a:lnSpc>
                <a:spcPct val="90000"/>
              </a:lnSpc>
              <a:buFont typeface="Wingdings" pitchFamily="-84" charset="2"/>
              <a:buChar char="n"/>
            </a:pPr>
            <a:r>
              <a:rPr lang="en-US" sz="2800" dirty="0">
                <a:cs typeface="ＭＳ Ｐゴシック" pitchFamily="-84" charset="-128"/>
              </a:rPr>
              <a:t>Replace </a:t>
            </a:r>
            <a:r>
              <a:rPr lang="en-US" sz="2800" i="1" dirty="0">
                <a:cs typeface="ＭＳ Ｐゴシック" pitchFamily="-84" charset="-128"/>
              </a:rPr>
              <a:t>e</a:t>
            </a:r>
            <a:r>
              <a:rPr lang="en-US" sz="2800" baseline="30000" dirty="0">
                <a:cs typeface="ＭＳ Ｐゴシック" pitchFamily="-84" charset="-128"/>
              </a:rPr>
              <a:t>2</a:t>
            </a:r>
            <a:r>
              <a:rPr lang="en-US" sz="2800" dirty="0">
                <a:cs typeface="ＭＳ Ｐゴシック" pitchFamily="-84" charset="-128"/>
              </a:rPr>
              <a:t> with </a:t>
            </a:r>
            <a:r>
              <a:rPr lang="en-US" sz="2800" i="1" dirty="0">
                <a:cs typeface="ＭＳ Ｐゴシック" pitchFamily="-84" charset="-128"/>
              </a:rPr>
              <a:t>Ze</a:t>
            </a:r>
            <a:r>
              <a:rPr lang="en-US" sz="2800" baseline="30000" dirty="0">
                <a:cs typeface="ＭＳ Ｐゴシック" pitchFamily="-84" charset="-128"/>
              </a:rPr>
              <a:t>2</a:t>
            </a:r>
            <a:r>
              <a:rPr lang="en-US" sz="2800" dirty="0">
                <a:cs typeface="ＭＳ Ｐゴシック" pitchFamily="-84" charset="-128"/>
              </a:rPr>
              <a:t> (</a:t>
            </a:r>
            <a:r>
              <a:rPr lang="en-US" sz="2800" i="1" dirty="0">
                <a:cs typeface="ＭＳ Ｐゴシック" pitchFamily="-84" charset="-128"/>
              </a:rPr>
              <a:t>Z</a:t>
            </a:r>
            <a:r>
              <a:rPr lang="en-US" sz="2800" dirty="0">
                <a:cs typeface="ＭＳ Ｐゴシック" pitchFamily="-84" charset="-128"/>
              </a:rPr>
              <a:t> is the atomic number)</a:t>
            </a:r>
          </a:p>
          <a:p>
            <a:pPr marL="342900" indent="-342900" algn="l" eaLnBrk="1" hangingPunct="1">
              <a:lnSpc>
                <a:spcPct val="90000"/>
              </a:lnSpc>
              <a:buFont typeface="Wingdings" pitchFamily="-84" charset="2"/>
              <a:buChar char="n"/>
            </a:pPr>
            <a:r>
              <a:rPr lang="en-US" sz="2800" dirty="0">
                <a:cs typeface="ＭＳ Ｐゴシック" pitchFamily="-84" charset="-128"/>
              </a:rPr>
              <a:t>Use appropriate reduced mass </a:t>
            </a:r>
            <a:r>
              <a:rPr lang="el-GR" sz="2800" i="1" dirty="0" smtClean="0">
                <a:latin typeface="Lucida Grande" pitchFamily="-84" charset="0"/>
                <a:ea typeface="Arial" pitchFamily="-84" charset="0"/>
                <a:cs typeface="Arial" pitchFamily="-84" charset="0"/>
              </a:rPr>
              <a:t>μ</a:t>
            </a:r>
            <a:endParaRPr lang="en-US" sz="4000" dirty="0">
              <a:cs typeface="ＭＳ Ｐゴシック" pitchFamily="-84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5,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3313-001, Fall 2012                      Dr. Jaehoon Yu</a:t>
            </a:r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200400" y="2133600"/>
          <a:ext cx="1219200" cy="609600"/>
        </p:xfrm>
        <a:graphic>
          <a:graphicData uri="http://schemas.openxmlformats.org/presentationml/2006/ole">
            <p:oleObj spid="_x0000_s25602" name="Equation" r:id="rId3" imgW="457200" imgH="228600" progId="Equation.DSMT4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4757737" y="1828800"/>
          <a:ext cx="1109663" cy="1176338"/>
        </p:xfrm>
        <a:graphic>
          <a:graphicData uri="http://schemas.openxmlformats.org/presentationml/2006/ole">
            <p:oleObj spid="_x0000_s25603" name="Equation" r:id="rId4" imgW="431800" imgH="457200" progId="Equation.DSMT4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4419600" y="2328862"/>
          <a:ext cx="360363" cy="261938"/>
        </p:xfrm>
        <a:graphic>
          <a:graphicData uri="http://schemas.openxmlformats.org/presentationml/2006/ole">
            <p:oleObj spid="_x0000_s25606" name="Equation" r:id="rId5" imgW="139700" imgH="101600" progId="Equation.DSMT4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478365" y="3798888"/>
          <a:ext cx="8284635" cy="925512"/>
        </p:xfrm>
        <a:graphic>
          <a:graphicData uri="http://schemas.openxmlformats.org/presentationml/2006/ole">
            <p:oleObj spid="_x0000_s25607" name="Equation" r:id="rId6" imgW="4292600" imgH="482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40573</TotalTime>
  <Words>1283</Words>
  <Application>Microsoft Macintosh PowerPoint</Application>
  <PresentationFormat>On-screen Show (4:3)</PresentationFormat>
  <Paragraphs>184</Paragraphs>
  <Slides>13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phys1443-spring02</vt:lpstr>
      <vt:lpstr>Equation</vt:lpstr>
      <vt:lpstr>PHYS 3313 – Section 001 Lecture #17</vt:lpstr>
      <vt:lpstr>Announcements</vt:lpstr>
      <vt:lpstr>Slide 3</vt:lpstr>
      <vt:lpstr>Research Projects</vt:lpstr>
      <vt:lpstr>Research Topics</vt:lpstr>
      <vt:lpstr>Research Presentations</vt:lpstr>
      <vt:lpstr>Group – Research Topic Association</vt:lpstr>
      <vt:lpstr>Alpha-Particle Decay</vt:lpstr>
      <vt:lpstr>Application of the Schrödinger Equation to the Hydrogen Atom</vt:lpstr>
      <vt:lpstr>Application of the Schrödinger Equation</vt:lpstr>
      <vt:lpstr>Application of the Schrödinger Equation</vt:lpstr>
      <vt:lpstr>Solution of the Schrödinger Equation for Hydrogen</vt:lpstr>
      <vt:lpstr>Solution of the Schrödinger Equation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2180</cp:revision>
  <dcterms:created xsi:type="dcterms:W3CDTF">2012-11-05T20:34:04Z</dcterms:created>
  <dcterms:modified xsi:type="dcterms:W3CDTF">2012-11-05T22:55:40Z</dcterms:modified>
</cp:coreProperties>
</file>