
<file path=[Content_Types].xml><?xml version="1.0" encoding="utf-8"?>
<Types xmlns="http://schemas.openxmlformats.org/package/2006/content-types">
  <Override PartName="/ppt/embeddings/oleObject16.bin" ContentType="application/vnd.openxmlformats-officedocument.oleObject"/>
  <Default Extension="pict" ContentType="image/pict"/>
  <Override PartName="/ppt/slides/slide9.xml" ContentType="application/vnd.openxmlformats-officedocument.presentationml.slide+xml"/>
  <Override PartName="/ppt/embeddings/oleObject4.bin" ContentType="application/vnd.openxmlformats-officedocument.oleObject"/>
  <Override PartName="/ppt/embeddings/oleObject28.bin" ContentType="application/vnd.openxmlformats-officedocument.oleObject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embeddings/oleObject24.bin" ContentType="application/vnd.openxmlformats-officedocument.oleObject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oleObject20.bin" ContentType="application/vnd.openxmlformats-officedocument.oleObject"/>
  <Default Extension="jpeg" ContentType="image/jpeg"/>
  <Override PartName="/docProps/app.xml" ContentType="application/vnd.openxmlformats-officedocument.extended-properties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embeddings/oleObject25.bin" ContentType="application/vnd.openxmlformats-officedocument.oleObject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embeddings/oleObject21.bin" ContentType="application/vnd.openxmlformats-officedocument.oleObject"/>
  <Override PartName="/ppt/embeddings/oleObject18.bin" ContentType="application/vnd.openxmlformats-officedocument.oleObject"/>
  <Override PartName="/ppt/embeddings/oleObject14.bin" ContentType="application/vnd.openxmlformats-officedocument.oleObject"/>
  <Override PartName="/ppt/embeddings/oleObject6.bin" ContentType="application/vnd.openxmlformats-officedocument.oleObject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embeddings/oleObject26.bin" ContentType="application/vnd.openxmlformats-officedocument.oleObject"/>
  <Override PartName="/ppt/slides/slide3.xml" ContentType="application/vnd.openxmlformats-officedocument.presentationml.slide+xml"/>
  <Override PartName="/ppt/embeddings/oleObject22.bin" ContentType="application/vnd.openxmlformats-officedocument.oleObject"/>
  <Override PartName="/ppt/slideLayouts/slideLayout3.xml" ContentType="application/vnd.openxmlformats-officedocument.presentationml.slideLayout+xml"/>
  <Override PartName="/ppt/embeddings/oleObject10.bin" ContentType="application/vnd.openxmlformats-officedocument.oleObject"/>
  <Override PartName="/ppt/embeddings/oleObject19.bin" ContentType="application/vnd.openxmlformats-officedocument.oleObject"/>
  <Override PartName="/ppt/embeddings/oleObject15.bin" ContentType="application/vnd.openxmlformats-officedocument.oleObject"/>
  <Override PartName="/ppt/embeddings/oleObject7.bin" ContentType="application/vnd.openxmlformats-officedocument.oleObject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embeddings/oleObject27.bin" ContentType="application/vnd.openxmlformats-officedocument.oleObject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embeddings/oleObject23.bin" ContentType="application/vnd.openxmlformats-officedocument.oleObje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5" r:id="rId3"/>
    <p:sldId id="759" r:id="rId4"/>
    <p:sldId id="762" r:id="rId5"/>
    <p:sldId id="763" r:id="rId6"/>
    <p:sldId id="729" r:id="rId7"/>
    <p:sldId id="730" r:id="rId8"/>
    <p:sldId id="731" r:id="rId9"/>
    <p:sldId id="732" r:id="rId10"/>
    <p:sldId id="733" r:id="rId11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ict"/><Relationship Id="rId4" Type="http://schemas.openxmlformats.org/officeDocument/2006/relationships/image" Target="../media/image6.pict"/><Relationship Id="rId5" Type="http://schemas.openxmlformats.org/officeDocument/2006/relationships/image" Target="../media/image7.pict"/><Relationship Id="rId6" Type="http://schemas.openxmlformats.org/officeDocument/2006/relationships/image" Target="../media/image8.pict"/><Relationship Id="rId1" Type="http://schemas.openxmlformats.org/officeDocument/2006/relationships/image" Target="../media/image3.pict"/><Relationship Id="rId2" Type="http://schemas.openxmlformats.org/officeDocument/2006/relationships/image" Target="../media/image4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ict"/><Relationship Id="rId2" Type="http://schemas.openxmlformats.org/officeDocument/2006/relationships/image" Target="../media/image10.pict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ict"/><Relationship Id="rId4" Type="http://schemas.openxmlformats.org/officeDocument/2006/relationships/image" Target="../media/image13.pict"/><Relationship Id="rId5" Type="http://schemas.openxmlformats.org/officeDocument/2006/relationships/image" Target="../media/image14.pict"/><Relationship Id="rId6" Type="http://schemas.openxmlformats.org/officeDocument/2006/relationships/image" Target="../media/image15.pict"/><Relationship Id="rId1" Type="http://schemas.openxmlformats.org/officeDocument/2006/relationships/image" Target="../media/image10.pict"/><Relationship Id="rId2" Type="http://schemas.openxmlformats.org/officeDocument/2006/relationships/image" Target="../media/image11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ict"/><Relationship Id="rId4" Type="http://schemas.openxmlformats.org/officeDocument/2006/relationships/image" Target="../media/image19.pict"/><Relationship Id="rId1" Type="http://schemas.openxmlformats.org/officeDocument/2006/relationships/image" Target="../media/image16.pict"/><Relationship Id="rId2" Type="http://schemas.openxmlformats.org/officeDocument/2006/relationships/image" Target="../media/image17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Relationship Id="rId2" Type="http://schemas.openxmlformats.org/officeDocument/2006/relationships/image" Target="../media/image21.pict"/><Relationship Id="rId3" Type="http://schemas.openxmlformats.org/officeDocument/2006/relationships/image" Target="../media/image22.pict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ict"/><Relationship Id="rId4" Type="http://schemas.openxmlformats.org/officeDocument/2006/relationships/image" Target="../media/image26.pict"/><Relationship Id="rId5" Type="http://schemas.openxmlformats.org/officeDocument/2006/relationships/image" Target="../media/image27.pict"/><Relationship Id="rId6" Type="http://schemas.openxmlformats.org/officeDocument/2006/relationships/image" Target="../media/image28.pict"/><Relationship Id="rId7" Type="http://schemas.openxmlformats.org/officeDocument/2006/relationships/image" Target="../media/image29.pict"/><Relationship Id="rId1" Type="http://schemas.openxmlformats.org/officeDocument/2006/relationships/image" Target="../media/image23.pict"/><Relationship Id="rId2" Type="http://schemas.openxmlformats.org/officeDocument/2006/relationships/image" Target="../media/image2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oleObject" Target="../embeddings/oleObject23.bin"/><Relationship Id="rId5" Type="http://schemas.openxmlformats.org/officeDocument/2006/relationships/oleObject" Target="../embeddings/oleObject24.bin"/><Relationship Id="rId6" Type="http://schemas.openxmlformats.org/officeDocument/2006/relationships/oleObject" Target="../embeddings/oleObject25.bin"/><Relationship Id="rId7" Type="http://schemas.openxmlformats.org/officeDocument/2006/relationships/oleObject" Target="../embeddings/oleObject26.bin"/><Relationship Id="rId8" Type="http://schemas.openxmlformats.org/officeDocument/2006/relationships/oleObject" Target="../embeddings/oleObject27.bin"/><Relationship Id="rId9" Type="http://schemas.openxmlformats.org/officeDocument/2006/relationships/oleObject" Target="../embeddings/oleObject28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8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oleObject11.bin"/><Relationship Id="rId6" Type="http://schemas.openxmlformats.org/officeDocument/2006/relationships/oleObject" Target="../embeddings/oleObject12.bin"/><Relationship Id="rId7" Type="http://schemas.openxmlformats.org/officeDocument/2006/relationships/oleObject" Target="../embeddings/oleObject13.bin"/><Relationship Id="rId8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oleObject" Target="../embeddings/oleObject16.bin"/><Relationship Id="rId5" Type="http://schemas.openxmlformats.org/officeDocument/2006/relationships/oleObject" Target="../embeddings/oleObject17.bin"/><Relationship Id="rId6" Type="http://schemas.openxmlformats.org/officeDocument/2006/relationships/oleObject" Target="../embeddings/oleObject1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oleObject" Target="../embeddings/oleObject20.bin"/><Relationship Id="rId5" Type="http://schemas.openxmlformats.org/officeDocument/2006/relationships/oleObject" Target="../embeddings/oleObject2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#17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82010" y="1447800"/>
            <a:ext cx="30720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Wednesday, Nov. 7, 2012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Jaehoon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76400" y="2362200"/>
            <a:ext cx="5943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Solutions for Schrodinger Equation for Hydrogen Atom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Quantum Numbers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Principal Quantum Number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Orbital Angular Momentum Quantum Number 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Magnetic Quantum Number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9" name="Rectangle 19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cs typeface="+mj-cs"/>
              </a:rPr>
              <a:t>Solution of the Radial Equation</a:t>
            </a:r>
          </a:p>
        </p:txBody>
      </p:sp>
      <p:sp>
        <p:nvSpPr>
          <p:cNvPr id="22531" name="Rectangle 1"/>
          <p:cNvSpPr>
            <a:spLocks noGrp="1" noChangeArrowheads="1"/>
          </p:cNvSpPr>
          <p:nvPr>
            <p:ph idx="4294967295"/>
          </p:nvPr>
        </p:nvSpPr>
        <p:spPr>
          <a:xfrm>
            <a:off x="457200" y="609600"/>
            <a:ext cx="8458200" cy="55816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dirty="0" smtClean="0">
                <a:cs typeface="ＭＳ Ｐゴシック" pitchFamily="-84" charset="-128"/>
              </a:rPr>
              <a:t>Let’s try </a:t>
            </a:r>
            <a:r>
              <a:rPr lang="en-US" sz="2400" dirty="0">
                <a:cs typeface="ＭＳ Ｐゴシック" pitchFamily="-84" charset="-128"/>
              </a:rPr>
              <a:t>a </a:t>
            </a:r>
            <a:r>
              <a:rPr lang="en-US" sz="2400" dirty="0" smtClean="0">
                <a:cs typeface="ＭＳ Ｐゴシック" pitchFamily="-84" charset="-128"/>
              </a:rPr>
              <a:t>solution                     where </a:t>
            </a:r>
            <a:r>
              <a:rPr lang="en-US" sz="2400" i="1" dirty="0" smtClean="0">
                <a:cs typeface="ＭＳ Ｐゴシック" pitchFamily="-84" charset="-128"/>
              </a:rPr>
              <a:t>A</a:t>
            </a:r>
            <a:r>
              <a:rPr lang="en-US" sz="2400" dirty="0" smtClean="0">
                <a:cs typeface="ＭＳ Ｐゴシック" pitchFamily="-84" charset="-128"/>
              </a:rPr>
              <a:t> </a:t>
            </a:r>
            <a:r>
              <a:rPr lang="en-US" sz="2400" dirty="0">
                <a:cs typeface="ＭＳ Ｐゴシック" pitchFamily="-84" charset="-128"/>
              </a:rPr>
              <a:t>is a normalization </a:t>
            </a:r>
            <a:r>
              <a:rPr lang="en-US" sz="2400" dirty="0" smtClean="0">
                <a:cs typeface="ＭＳ Ｐゴシック" pitchFamily="-84" charset="-128"/>
              </a:rPr>
              <a:t>constant,</a:t>
            </a:r>
            <a:r>
              <a:rPr lang="en-US" sz="2400" i="1" dirty="0" smtClean="0">
                <a:cs typeface="ＭＳ Ｐゴシック" pitchFamily="-84" charset="-128"/>
              </a:rPr>
              <a:t>a</a:t>
            </a:r>
            <a:r>
              <a:rPr lang="en-US" sz="2400" baseline="-25000" dirty="0" smtClean="0">
                <a:cs typeface="ＭＳ Ｐゴシック" pitchFamily="-84" charset="-128"/>
              </a:rPr>
              <a:t>0</a:t>
            </a:r>
            <a:r>
              <a:rPr lang="en-US" sz="2400" dirty="0" smtClean="0">
                <a:cs typeface="ＭＳ Ｐゴシック" pitchFamily="-84" charset="-128"/>
              </a:rPr>
              <a:t> </a:t>
            </a:r>
            <a:r>
              <a:rPr lang="en-US" sz="2400" dirty="0">
                <a:cs typeface="ＭＳ Ｐゴシック" pitchFamily="-84" charset="-128"/>
              </a:rPr>
              <a:t>is a constant with the dimension of </a:t>
            </a:r>
            <a:r>
              <a:rPr lang="en-US" sz="2400" dirty="0" smtClean="0">
                <a:cs typeface="ＭＳ Ｐゴシック" pitchFamily="-84" charset="-128"/>
              </a:rPr>
              <a:t>length.</a:t>
            </a:r>
          </a:p>
          <a:p>
            <a:pPr>
              <a:spcBef>
                <a:spcPct val="0"/>
              </a:spcBef>
            </a:pPr>
            <a:r>
              <a:rPr lang="en-US" sz="2400" dirty="0" smtClean="0">
                <a:cs typeface="ＭＳ Ｐゴシック" pitchFamily="-84" charset="-128"/>
              </a:rPr>
              <a:t>Take </a:t>
            </a:r>
            <a:r>
              <a:rPr lang="en-US" sz="2400" dirty="0">
                <a:cs typeface="ＭＳ Ｐゴシック" pitchFamily="-84" charset="-128"/>
              </a:rPr>
              <a:t>derivatives of </a:t>
            </a:r>
            <a:r>
              <a:rPr lang="en-US" sz="2400" i="1" dirty="0" smtClean="0">
                <a:cs typeface="ＭＳ Ｐゴシック" pitchFamily="-84" charset="-128"/>
              </a:rPr>
              <a:t>R</a:t>
            </a:r>
            <a:r>
              <a:rPr lang="en-US" sz="2400" dirty="0" smtClean="0">
                <a:cs typeface="ＭＳ Ｐゴシック" pitchFamily="-84" charset="-128"/>
              </a:rPr>
              <a:t>, we obtain.</a:t>
            </a:r>
            <a:endParaRPr lang="en-US" sz="2400" dirty="0">
              <a:cs typeface="ＭＳ Ｐゴシック" pitchFamily="-84" charset="-128"/>
            </a:endParaRPr>
          </a:p>
          <a:p>
            <a:pPr>
              <a:spcBef>
                <a:spcPct val="0"/>
              </a:spcBef>
              <a:buFont typeface="Wingdings" pitchFamily="-84" charset="2"/>
              <a:buNone/>
            </a:pPr>
            <a:endParaRPr lang="en-US" sz="2400" dirty="0">
              <a:cs typeface="ＭＳ Ｐゴシック" pitchFamily="-84" charset="-128"/>
            </a:endParaRPr>
          </a:p>
          <a:p>
            <a:pPr>
              <a:spcBef>
                <a:spcPct val="0"/>
              </a:spcBef>
              <a:buFont typeface="Wingdings" pitchFamily="-84" charset="2"/>
              <a:buNone/>
            </a:pPr>
            <a:endParaRPr lang="en-US" sz="2400" dirty="0">
              <a:cs typeface="ＭＳ Ｐゴシック" pitchFamily="-84" charset="-128"/>
            </a:endParaRPr>
          </a:p>
          <a:p>
            <a:pPr>
              <a:spcBef>
                <a:spcPct val="0"/>
              </a:spcBef>
              <a:buFont typeface="Wingdings" pitchFamily="-84" charset="2"/>
              <a:buNone/>
            </a:pPr>
            <a:endParaRPr lang="en-US" sz="2400" dirty="0">
              <a:cs typeface="ＭＳ Ｐゴシック" pitchFamily="-84" charset="-128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cs typeface="ＭＳ Ｐゴシック" pitchFamily="-84" charset="-128"/>
              </a:rPr>
              <a:t>To satisfy</a:t>
            </a:r>
            <a:r>
              <a:rPr lang="en-US" sz="2400" dirty="0" smtClean="0">
                <a:cs typeface="ＭＳ Ｐゴシック" pitchFamily="-84" charset="-128"/>
              </a:rPr>
              <a:t> this equation for </a:t>
            </a:r>
            <a:r>
              <a:rPr lang="en-US" sz="2400" dirty="0">
                <a:cs typeface="ＭＳ Ｐゴシック" pitchFamily="-84" charset="-128"/>
              </a:rPr>
              <a:t>any </a:t>
            </a:r>
            <a:r>
              <a:rPr lang="en-US" sz="2400" i="1" dirty="0" err="1" smtClean="0">
                <a:cs typeface="ＭＳ Ｐゴシック" pitchFamily="-84" charset="-128"/>
              </a:rPr>
              <a:t>r</a:t>
            </a:r>
            <a:r>
              <a:rPr lang="en-US" sz="2400" dirty="0" smtClean="0">
                <a:cs typeface="ＭＳ Ｐゴシック" pitchFamily="-84" charset="-128"/>
              </a:rPr>
              <a:t>, </a:t>
            </a:r>
            <a:r>
              <a:rPr lang="en-US" sz="2400" dirty="0">
                <a:cs typeface="ＭＳ Ｐゴシック" pitchFamily="-84" charset="-128"/>
              </a:rPr>
              <a:t>each of the two expressions in parentheses</a:t>
            </a:r>
            <a:r>
              <a:rPr lang="en-US" sz="2400" dirty="0" smtClean="0">
                <a:cs typeface="ＭＳ Ｐゴシック" pitchFamily="-84" charset="-128"/>
              </a:rPr>
              <a:t> must be zero.</a:t>
            </a:r>
          </a:p>
          <a:p>
            <a:pPr>
              <a:spcBef>
                <a:spcPct val="0"/>
              </a:spcBef>
            </a:pPr>
            <a:r>
              <a:rPr lang="en-US" sz="2400" dirty="0" smtClean="0">
                <a:cs typeface="ＭＳ Ｐゴシック" pitchFamily="-84" charset="-128"/>
              </a:rPr>
              <a:t>Set </a:t>
            </a:r>
            <a:r>
              <a:rPr lang="en-US" sz="2400" dirty="0">
                <a:cs typeface="ＭＳ Ｐゴシック" pitchFamily="-84" charset="-128"/>
              </a:rPr>
              <a:t>the second parentheses equal to zero and solve for </a:t>
            </a:r>
            <a:r>
              <a:rPr lang="en-US" sz="2400" i="1" dirty="0">
                <a:cs typeface="ＭＳ Ｐゴシック" pitchFamily="-84" charset="-128"/>
              </a:rPr>
              <a:t>a</a:t>
            </a:r>
            <a:r>
              <a:rPr lang="en-US" sz="2400" baseline="-25000" dirty="0">
                <a:cs typeface="ＭＳ Ｐゴシック" pitchFamily="-84" charset="-128"/>
              </a:rPr>
              <a:t>0</a:t>
            </a:r>
            <a:r>
              <a:rPr lang="en-US" sz="2400" dirty="0" smtClean="0">
                <a:cs typeface="ＭＳ Ｐゴシック" pitchFamily="-84" charset="-128"/>
              </a:rPr>
              <a:t>.</a:t>
            </a:r>
          </a:p>
          <a:p>
            <a:pPr>
              <a:spcBef>
                <a:spcPct val="0"/>
              </a:spcBef>
            </a:pPr>
            <a:endParaRPr lang="en-US" sz="2400" dirty="0" smtClean="0">
              <a:cs typeface="ＭＳ Ｐゴシック" pitchFamily="-84" charset="-128"/>
            </a:endParaRPr>
          </a:p>
          <a:p>
            <a:pPr>
              <a:spcBef>
                <a:spcPct val="0"/>
              </a:spcBef>
            </a:pPr>
            <a:endParaRPr lang="en-US" sz="2400" dirty="0" smtClean="0">
              <a:cs typeface="ＭＳ Ｐゴシック" pitchFamily="-84" charset="-128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cs typeface="ＭＳ Ｐゴシック" pitchFamily="-84" charset="-128"/>
              </a:rPr>
              <a:t>Set </a:t>
            </a:r>
            <a:r>
              <a:rPr lang="en-US" sz="2400" dirty="0">
                <a:cs typeface="ＭＳ Ｐゴシック" pitchFamily="-84" charset="-128"/>
              </a:rPr>
              <a:t>the first parentheses equal to zero and solve for </a:t>
            </a:r>
            <a:r>
              <a:rPr lang="en-US" sz="2400" i="1" dirty="0" smtClean="0">
                <a:cs typeface="ＭＳ Ｐゴシック" pitchFamily="-84" charset="-128"/>
              </a:rPr>
              <a:t>E</a:t>
            </a:r>
            <a:r>
              <a:rPr lang="en-US" sz="2400" dirty="0" smtClean="0">
                <a:cs typeface="ＭＳ Ｐゴシック" pitchFamily="-84" charset="-128"/>
              </a:rPr>
              <a:t>.</a:t>
            </a:r>
          </a:p>
          <a:p>
            <a:pPr>
              <a:spcBef>
                <a:spcPct val="0"/>
              </a:spcBef>
            </a:pPr>
            <a:endParaRPr lang="en-US" sz="2400" dirty="0" smtClean="0">
              <a:cs typeface="ＭＳ Ｐゴシック" pitchFamily="-84" charset="-128"/>
            </a:endParaRPr>
          </a:p>
          <a:p>
            <a:pPr>
              <a:spcBef>
                <a:spcPct val="0"/>
              </a:spcBef>
            </a:pPr>
            <a:endParaRPr lang="en-US" sz="2400" dirty="0" smtClean="0">
              <a:cs typeface="ＭＳ Ｐゴシック" pitchFamily="-84" charset="-128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cs typeface="ＭＳ Ｐゴシック" pitchFamily="-84" charset="-128"/>
              </a:rPr>
              <a:t>Both </a:t>
            </a:r>
            <a:r>
              <a:rPr lang="en-US" sz="2400" dirty="0">
                <a:cs typeface="ＭＳ Ｐゴシック" pitchFamily="-84" charset="-128"/>
              </a:rPr>
              <a:t>equal to the </a:t>
            </a:r>
            <a:r>
              <a:rPr lang="en-US" sz="2400" dirty="0" smtClean="0">
                <a:cs typeface="ＭＳ Ｐゴシック" pitchFamily="-84" charset="-128"/>
              </a:rPr>
              <a:t>Bohr’s results</a:t>
            </a:r>
            <a:endParaRPr lang="en-US" sz="2400" dirty="0"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927350" y="609600"/>
          <a:ext cx="1416050" cy="384175"/>
        </p:xfrm>
        <a:graphic>
          <a:graphicData uri="http://schemas.openxmlformats.org/presentationml/2006/ole">
            <p:oleObj spid="_x0000_s33794" name="Equation" r:id="rId3" imgW="698500" imgH="190500" progId="Equation.DSMT4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286000" y="1828800"/>
          <a:ext cx="4664075" cy="990600"/>
        </p:xfrm>
        <a:graphic>
          <a:graphicData uri="http://schemas.openxmlformats.org/presentationml/2006/ole">
            <p:oleObj spid="_x0000_s33795" name="Equation" r:id="rId4" imgW="2260600" imgH="482600" progId="Equation.DSMT4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819400" y="3886200"/>
          <a:ext cx="1524000" cy="842597"/>
        </p:xfrm>
        <a:graphic>
          <a:graphicData uri="http://schemas.openxmlformats.org/presentationml/2006/ole">
            <p:oleObj spid="_x0000_s33796" name="Equation" r:id="rId5" imgW="800100" imgH="444500" progId="Equation.DSMT4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1981200" y="5283200"/>
          <a:ext cx="515937" cy="279400"/>
        </p:xfrm>
        <a:graphic>
          <a:graphicData uri="http://schemas.openxmlformats.org/presentationml/2006/ole">
            <p:oleObj spid="_x0000_s33797" name="Equation" r:id="rId6" imgW="279400" imgH="152400" progId="Equation.DSMT4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14383" y="4114800"/>
            <a:ext cx="1662384" cy="461665"/>
          </a:xfrm>
          <a:prstGeom prst="rect">
            <a:avLst/>
          </a:prstGeom>
          <a:solidFill>
            <a:srgbClr val="FFFFCC"/>
          </a:solidFill>
          <a:ln w="38100" cmpd="sng"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+mn-lt"/>
              </a:rPr>
              <a:t>Bohr’s radius</a:t>
            </a:r>
            <a:endParaRPr lang="en-US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5105400"/>
            <a:ext cx="2590799" cy="830997"/>
          </a:xfrm>
          <a:prstGeom prst="rect">
            <a:avLst/>
          </a:prstGeom>
          <a:solidFill>
            <a:srgbClr val="FFFFCC"/>
          </a:solidFill>
          <a:ln w="38100" cmpd="sng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+mn-lt"/>
              </a:rPr>
              <a:t>Ground state energy of the hydrogen atom </a:t>
            </a:r>
            <a:endParaRPr lang="en-US" dirty="0">
              <a:solidFill>
                <a:srgbClr val="800000"/>
              </a:solidFill>
              <a:latin typeface="+mn-lt"/>
            </a:endParaRP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3571875" y="5257800"/>
          <a:ext cx="771525" cy="371475"/>
        </p:xfrm>
        <a:graphic>
          <a:graphicData uri="http://schemas.openxmlformats.org/presentationml/2006/ole">
            <p:oleObj spid="_x0000_s33798" name="Equation" r:id="rId7" imgW="419100" imgH="203200" progId="Equation.DSMT4">
              <p:embed/>
            </p:oleObj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4343400" y="5283200"/>
          <a:ext cx="1076325" cy="279400"/>
        </p:xfrm>
        <a:graphic>
          <a:graphicData uri="http://schemas.openxmlformats.org/presentationml/2006/ole">
            <p:oleObj spid="_x0000_s33799" name="Equation" r:id="rId8" imgW="584200" imgH="152400" progId="Equation.DSMT4">
              <p:embed/>
            </p:oleObj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2438400" y="5029200"/>
          <a:ext cx="1146175" cy="838200"/>
        </p:xfrm>
        <a:graphic>
          <a:graphicData uri="http://schemas.openxmlformats.org/presentationml/2006/ole">
            <p:oleObj spid="_x0000_s33800" name="Equation" r:id="rId9" imgW="622300" imgH="457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257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Research team member list have been updated on the web!</a:t>
            </a:r>
          </a:p>
          <a:p>
            <a:pPr lvl="1" eaLnBrk="1" hangingPunct="1"/>
            <a:r>
              <a:rPr lang="en-US" sz="2400" dirty="0" smtClean="0"/>
              <a:t>Remember the deadline for your research paper is Monday, Nov. 26!!</a:t>
            </a:r>
          </a:p>
          <a:p>
            <a:pPr eaLnBrk="1" hangingPunct="1"/>
            <a:r>
              <a:rPr lang="en-US" sz="2800" dirty="0" smtClean="0"/>
              <a:t>Reminder: homework #6</a:t>
            </a:r>
          </a:p>
          <a:p>
            <a:pPr lvl="1" eaLnBrk="1" hangingPunct="1"/>
            <a:r>
              <a:rPr lang="en-US" sz="2400" dirty="0" smtClean="0"/>
              <a:t>CH6 end of chapter problems: 34, 39, 46, 62 and 65</a:t>
            </a:r>
          </a:p>
          <a:p>
            <a:pPr lvl="1" eaLnBrk="1" hangingPunct="1"/>
            <a:r>
              <a:rPr lang="en-US" sz="2400" dirty="0" smtClean="0"/>
              <a:t>Due on Monday, Nov. 12, in class </a:t>
            </a:r>
          </a:p>
          <a:p>
            <a:pPr eaLnBrk="1" hangingPunct="1"/>
            <a:r>
              <a:rPr lang="en-US" sz="2800" dirty="0" smtClean="0"/>
              <a:t>Reading assignments</a:t>
            </a:r>
          </a:p>
          <a:p>
            <a:pPr lvl="1" eaLnBrk="1" hangingPunct="1"/>
            <a:r>
              <a:rPr lang="en-US" sz="2400" dirty="0" smtClean="0"/>
              <a:t>CH7.6 and the entire CH8</a:t>
            </a:r>
          </a:p>
          <a:p>
            <a:pPr eaLnBrk="1" hangingPunct="1"/>
            <a:r>
              <a:rPr lang="en-US" sz="2800" dirty="0" smtClean="0"/>
              <a:t>Colloquium today</a:t>
            </a:r>
          </a:p>
          <a:p>
            <a:pPr lvl="1" eaLnBrk="1" hangingPunct="1"/>
            <a:r>
              <a:rPr lang="en-US" sz="2400" dirty="0" smtClean="0"/>
              <a:t>At 4pm, Wednesday, Nov. 7, in SH101</a:t>
            </a:r>
          </a:p>
          <a:p>
            <a:pPr lvl="1" eaLnBrk="1" hangingPunct="1"/>
            <a:r>
              <a:rPr lang="en-US" sz="2400" dirty="0" smtClean="0"/>
              <a:t>Dr. Nick White of Goddard Space Center, NASA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11-05 at 9.06.19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/>
          <a:lstStyle/>
          <a:p>
            <a:r>
              <a:rPr lang="en-US" dirty="0" smtClean="0"/>
              <a:t>Group – Research Topic 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914401"/>
          <a:ext cx="7924800" cy="533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438400"/>
                <a:gridCol w="2895600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 Group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</a:t>
                      </a:r>
                      <a:r>
                        <a:rPr lang="en-US" sz="2400" baseline="0" dirty="0" smtClean="0"/>
                        <a:t> Topic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Presentation Date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12/5-4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12/5-5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</a:t>
                      </a:r>
                      <a:r>
                        <a:rPr lang="en-US" sz="2400" baseline="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12/3-2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12/3-3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12/3-5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12/3-1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12/5-3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12/5-2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12/3-4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 for Hydrogen</a:t>
            </a:r>
          </a:p>
        </p:txBody>
      </p:sp>
      <p:sp>
        <p:nvSpPr>
          <p:cNvPr id="17411" name="Rectangle 1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453438" cy="5030788"/>
          </a:xfrm>
        </p:spPr>
        <p:txBody>
          <a:bodyPr/>
          <a:lstStyle/>
          <a:p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Substitute </a:t>
            </a:r>
            <a:r>
              <a:rPr lang="en-US" sz="2400" dirty="0" err="1" smtClean="0">
                <a:solidFill>
                  <a:srgbClr val="3333CC"/>
                </a:solidFill>
                <a:latin typeface="Symbol" charset="2"/>
                <a:cs typeface="Symbol" charset="2"/>
              </a:rPr>
              <a:t>ψ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into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the polar Schrodinger equation and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separate the resulting equation into three equations: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dirty="0" err="1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),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f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l-GR" sz="2400" i="1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), and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g</a:t>
            </a:r>
            <a:r>
              <a:rPr lang="en-US" sz="2400" dirty="0" err="1" smtClean="0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n-US" sz="2400" dirty="0" err="1" smtClean="0">
                <a:latin typeface="Symbol" charset="2"/>
                <a:cs typeface="Symbol" charset="2"/>
              </a:rPr>
              <a:t>φ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)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.</a:t>
            </a:r>
          </a:p>
          <a:p>
            <a:pPr>
              <a:buFont typeface="Wingdings" pitchFamily="-84" charset="2"/>
              <a:buNone/>
            </a:pPr>
            <a:r>
              <a:rPr lang="en-US" sz="2400" b="1" dirty="0">
                <a:solidFill>
                  <a:srgbClr val="3333CC"/>
                </a:solidFill>
                <a:cs typeface="ＭＳ Ｐゴシック" pitchFamily="-84" charset="-128"/>
              </a:rPr>
              <a:t>Separation of Variables</a:t>
            </a:r>
          </a:p>
          <a:p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The derivatives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in Schrodinger eq. can be written as</a:t>
            </a:r>
          </a:p>
          <a:p>
            <a:pPr>
              <a:buNone/>
            </a:pPr>
            <a:endParaRPr lang="en-US" sz="2400" dirty="0" smtClean="0">
              <a:solidFill>
                <a:srgbClr val="3333CC"/>
              </a:solidFill>
              <a:cs typeface="ＭＳ Ｐゴシック" pitchFamily="-84" charset="-128"/>
            </a:endParaRPr>
          </a:p>
          <a:p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Substituting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them into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the polar </a:t>
            </a:r>
            <a:r>
              <a:rPr lang="en-US" sz="2400" dirty="0" err="1" smtClean="0">
                <a:solidFill>
                  <a:srgbClr val="3333CC"/>
                </a:solidFill>
                <a:cs typeface="ＭＳ Ｐゴシック" pitchFamily="-84" charset="-128"/>
              </a:rPr>
              <a:t>coord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. Schrodinger Eq.</a:t>
            </a:r>
          </a:p>
          <a:p>
            <a:endParaRPr lang="en-US" sz="2400" dirty="0">
              <a:solidFill>
                <a:srgbClr val="3333CC"/>
              </a:solidFill>
              <a:cs typeface="ＭＳ Ｐゴシック" pitchFamily="-84" charset="-128"/>
            </a:endParaRPr>
          </a:p>
          <a:p>
            <a:endParaRPr lang="en-US" sz="2400" dirty="0">
              <a:solidFill>
                <a:srgbClr val="3333CC"/>
              </a:solidFill>
              <a:cs typeface="ＭＳ Ｐゴシック" pitchFamily="-84" charset="-128"/>
            </a:endParaRPr>
          </a:p>
          <a:p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Multiply both sides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by </a:t>
            </a:r>
            <a:r>
              <a:rPr lang="en-US" sz="2400" i="1" dirty="0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baseline="30000" dirty="0">
                <a:solidFill>
                  <a:srgbClr val="3333CC"/>
                </a:solidFill>
                <a:cs typeface="ＭＳ Ｐゴシック" pitchFamily="-84" charset="-128"/>
              </a:rPr>
              <a:t>2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sin</a:t>
            </a:r>
            <a:r>
              <a:rPr lang="en-US" sz="2400" baseline="30000" dirty="0">
                <a:solidFill>
                  <a:srgbClr val="3333CC"/>
                </a:solidFill>
                <a:cs typeface="ＭＳ Ｐゴシック" pitchFamily="-84" charset="-128"/>
              </a:rPr>
              <a:t>2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</a:t>
            </a:r>
            <a:r>
              <a:rPr lang="el-GR" sz="2400" i="1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/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Rfg</a:t>
            </a:r>
            <a:endParaRPr lang="en-US" sz="2400" i="1" dirty="0">
              <a:solidFill>
                <a:srgbClr val="3333CC"/>
              </a:solidFill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371600" y="2398713"/>
          <a:ext cx="1174750" cy="582612"/>
        </p:xfrm>
        <a:graphic>
          <a:graphicData uri="http://schemas.openxmlformats.org/presentationml/2006/ole">
            <p:oleObj spid="_x0000_s61442" name="Equation" r:id="rId3" imgW="787400" imgH="393700" progId="Equation.DSMT4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81000" y="3352800"/>
          <a:ext cx="8458200" cy="812678"/>
        </p:xfrm>
        <a:graphic>
          <a:graphicData uri="http://schemas.openxmlformats.org/presentationml/2006/ole">
            <p:oleObj spid="_x0000_s61443" name="Equation" r:id="rId4" imgW="4597400" imgH="444500" progId="Equation.DSMT4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914400" y="4648200"/>
          <a:ext cx="7467600" cy="737968"/>
        </p:xfrm>
        <a:graphic>
          <a:graphicData uri="http://schemas.openxmlformats.org/presentationml/2006/ole">
            <p:oleObj spid="_x0000_s61444" name="Equation" r:id="rId5" imgW="4470400" imgH="444500" progId="Equation.DSMT4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792287" y="5510213"/>
          <a:ext cx="7275513" cy="738187"/>
        </p:xfrm>
        <a:graphic>
          <a:graphicData uri="http://schemas.openxmlformats.org/presentationml/2006/ole">
            <p:oleObj spid="_x0000_s61445" name="Equation" r:id="rId6" imgW="4356100" imgH="444500" progId="Equation.DSMT4">
              <p:embed/>
            </p:oleObj>
          </a:graphicData>
        </a:graphic>
      </p:graphicFrame>
      <p:sp>
        <p:nvSpPr>
          <p:cNvPr id="15" name="Right Arrow 14"/>
          <p:cNvSpPr/>
          <p:nvPr/>
        </p:nvSpPr>
        <p:spPr bwMode="auto">
          <a:xfrm>
            <a:off x="76200" y="5486400"/>
            <a:ext cx="1600200" cy="794802"/>
          </a:xfrm>
          <a:prstGeom prst="rightArrow">
            <a:avLst/>
          </a:prstGeom>
          <a:solidFill>
            <a:srgbClr val="FFFFCC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Reorganize</a:t>
            </a:r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282950" y="2362200"/>
          <a:ext cx="1212850" cy="582612"/>
        </p:xfrm>
        <a:graphic>
          <a:graphicData uri="http://schemas.openxmlformats.org/presentationml/2006/ole">
            <p:oleObj spid="_x0000_s61446" name="Equation" r:id="rId7" imgW="812800" imgH="393700" progId="Equation.DSMT4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5257800" y="2362200"/>
          <a:ext cx="1365250" cy="657225"/>
        </p:xfrm>
        <a:graphic>
          <a:graphicData uri="http://schemas.openxmlformats.org/presentationml/2006/ole">
            <p:oleObj spid="_x0000_s61447" name="Equation" r:id="rId8" imgW="914400" imgH="444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86" name="Rectangle 206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</a:t>
            </a:r>
          </a:p>
        </p:txBody>
      </p:sp>
      <p:sp>
        <p:nvSpPr>
          <p:cNvPr id="18435" name="Rectangle 1026"/>
          <p:cNvSpPr>
            <a:spLocks noGrp="1" noChangeArrowheads="1"/>
          </p:cNvSpPr>
          <p:nvPr>
            <p:ph idx="4294967295"/>
          </p:nvPr>
        </p:nvSpPr>
        <p:spPr>
          <a:xfrm>
            <a:off x="457200" y="838200"/>
            <a:ext cx="8458200" cy="47244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Only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and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 appear on the </a:t>
            </a:r>
            <a:r>
              <a:rPr lang="en-US" sz="2800" dirty="0" smtClean="0">
                <a:cs typeface="ＭＳ Ｐゴシック" pitchFamily="-84" charset="-128"/>
              </a:rPr>
              <a:t>left-hand </a:t>
            </a:r>
            <a:r>
              <a:rPr lang="en-US" sz="2800" dirty="0">
                <a:cs typeface="ＭＳ Ｐゴシック" pitchFamily="-84" charset="-128"/>
              </a:rPr>
              <a:t>side and </a:t>
            </a:r>
            <a:r>
              <a:rPr lang="en-US" sz="2800" dirty="0" smtClean="0">
                <a:cs typeface="ＭＳ Ｐゴシック" pitchFamily="-84" charset="-128"/>
              </a:rPr>
              <a:t>only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 </a:t>
            </a:r>
            <a:r>
              <a:rPr lang="en-US" sz="2800" dirty="0">
                <a:cs typeface="ＭＳ Ｐゴシック" pitchFamily="-84" charset="-128"/>
              </a:rPr>
              <a:t>appears on the </a:t>
            </a:r>
            <a:r>
              <a:rPr lang="en-US" sz="2800" dirty="0" smtClean="0">
                <a:cs typeface="ＭＳ Ｐゴシック" pitchFamily="-84" charset="-128"/>
              </a:rPr>
              <a:t>right-hand </a:t>
            </a:r>
            <a:r>
              <a:rPr lang="en-US" sz="2800" dirty="0">
                <a:cs typeface="ＭＳ Ｐゴシック" pitchFamily="-84" charset="-128"/>
              </a:rPr>
              <a:t>side of</a:t>
            </a:r>
            <a:r>
              <a:rPr lang="en-US" sz="2800" dirty="0" smtClean="0">
                <a:cs typeface="ＭＳ Ｐゴシック" pitchFamily="-84" charset="-128"/>
              </a:rPr>
              <a:t> the equation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dirty="0" smtClean="0">
                <a:cs typeface="ＭＳ Ｐゴシック" pitchFamily="-84" charset="-128"/>
              </a:rPr>
              <a:t>left-hand </a:t>
            </a:r>
            <a:r>
              <a:rPr lang="en-US" sz="2800" dirty="0">
                <a:cs typeface="ＭＳ Ｐゴシック" pitchFamily="-84" charset="-128"/>
              </a:rPr>
              <a:t>side of the equation cannot change as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 </a:t>
            </a:r>
            <a:r>
              <a:rPr lang="en-US" sz="2800" dirty="0">
                <a:cs typeface="ＭＳ Ｐゴシック" pitchFamily="-84" charset="-128"/>
              </a:rPr>
              <a:t>changes.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dirty="0" smtClean="0">
                <a:cs typeface="ＭＳ Ｐゴシック" pitchFamily="-84" charset="-128"/>
              </a:rPr>
              <a:t>right-hand </a:t>
            </a:r>
            <a:r>
              <a:rPr lang="en-US" sz="2800" dirty="0">
                <a:cs typeface="ＭＳ Ｐゴシック" pitchFamily="-84" charset="-128"/>
              </a:rPr>
              <a:t>side cannot change with either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or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Each side needs to be equal to a constant for the equation to be </a:t>
            </a:r>
            <a:r>
              <a:rPr lang="en-US" sz="2800" dirty="0" smtClean="0">
                <a:cs typeface="ＭＳ Ｐゴシック" pitchFamily="-84" charset="-128"/>
              </a:rPr>
              <a:t>true in all cases.  Set </a:t>
            </a:r>
            <a:r>
              <a:rPr lang="en-US" sz="2800" dirty="0">
                <a:cs typeface="ＭＳ Ｐゴシック" pitchFamily="-84" charset="-128"/>
              </a:rPr>
              <a:t>the constant </a:t>
            </a:r>
            <a:r>
              <a:rPr lang="en-US" sz="28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sz="2800" i="1" dirty="0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baseline="30000" dirty="0">
                <a:cs typeface="ＭＳ Ｐゴシック" pitchFamily="-84" charset="-128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equal to the </a:t>
            </a:r>
            <a:r>
              <a:rPr lang="en-US" sz="2800" dirty="0" smtClean="0">
                <a:cs typeface="ＭＳ Ｐゴシック" pitchFamily="-84" charset="-128"/>
              </a:rPr>
              <a:t>right-hand side </a:t>
            </a:r>
            <a:r>
              <a:rPr lang="en-US" sz="2800" dirty="0">
                <a:cs typeface="ＭＳ Ｐゴシック" pitchFamily="-84" charset="-128"/>
              </a:rPr>
              <a:t>of</a:t>
            </a:r>
            <a:r>
              <a:rPr lang="en-US" sz="2800" dirty="0" smtClean="0">
                <a:cs typeface="ＭＳ Ｐゴシック" pitchFamily="-84" charset="-128"/>
              </a:rPr>
              <a:t> the reorganized equation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b="1" dirty="0">
              <a:solidFill>
                <a:srgbClr val="000000"/>
              </a:solidFill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It is convenient to choose a solution to </a:t>
            </a:r>
            <a:r>
              <a:rPr lang="en-US" sz="2800" dirty="0" smtClean="0">
                <a:cs typeface="ＭＳ Ｐゴシック" pitchFamily="-84" charset="-128"/>
              </a:rPr>
              <a:t>be          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</p:txBody>
      </p:sp>
      <p:sp>
        <p:nvSpPr>
          <p:cNvPr id="156692" name="Rectangle 2068"/>
          <p:cNvSpPr>
            <a:spLocks noChangeArrowheads="1"/>
          </p:cNvSpPr>
          <p:nvPr/>
        </p:nvSpPr>
        <p:spPr bwMode="auto">
          <a:xfrm>
            <a:off x="3663950" y="4921250"/>
            <a:ext cx="338455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100" dirty="0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-------- </a:t>
            </a:r>
            <a:r>
              <a:rPr lang="en-US" sz="2100" b="1" dirty="0" err="1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azimuthal</a:t>
            </a:r>
            <a:r>
              <a:rPr lang="en-US" sz="2100" b="1" dirty="0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 equation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752600" y="4616450"/>
          <a:ext cx="1752600" cy="963581"/>
        </p:xfrm>
        <a:graphic>
          <a:graphicData uri="http://schemas.openxmlformats.org/presentationml/2006/ole">
            <p:oleObj spid="_x0000_s29698" name="Equation" r:id="rId3" imgW="800100" imgH="444500" progId="Equation.DSMT4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6399213" y="5607050"/>
          <a:ext cx="724022" cy="488950"/>
        </p:xfrm>
        <a:graphic>
          <a:graphicData uri="http://schemas.openxmlformats.org/presentationml/2006/ole">
            <p:oleObj spid="_x0000_s29699" name="Equation" r:id="rId4" imgW="279400" imgH="190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5" name="Rectangle 1049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76200" y="533400"/>
            <a:ext cx="9144000" cy="57912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 	 satisfies</a:t>
            </a:r>
            <a:r>
              <a:rPr lang="en-US" sz="2800" dirty="0" smtClean="0">
                <a:cs typeface="ＭＳ Ｐゴシック" pitchFamily="-84" charset="-128"/>
              </a:rPr>
              <a:t> the previous equation </a:t>
            </a:r>
            <a:r>
              <a:rPr lang="en-US" sz="2800" dirty="0">
                <a:cs typeface="ＭＳ Ｐゴシック" pitchFamily="-84" charset="-128"/>
              </a:rPr>
              <a:t>for any value of </a:t>
            </a:r>
            <a:r>
              <a:rPr lang="en-US" sz="2800" i="1" dirty="0" err="1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solution be single valued in order to have a valid solution for any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, </a:t>
            </a:r>
            <a:r>
              <a:rPr lang="en-US" sz="2800" dirty="0">
                <a:cs typeface="ＭＳ Ｐゴシック" pitchFamily="-84" charset="-128"/>
              </a:rPr>
              <a:t>which</a:t>
            </a:r>
            <a:r>
              <a:rPr lang="en-US" sz="2800" dirty="0" smtClean="0">
                <a:cs typeface="ＭＳ Ｐゴシック" pitchFamily="-84" charset="-128"/>
              </a:rPr>
              <a:t> requires</a:t>
            </a:r>
          </a:p>
          <a:p>
            <a:pPr eaLnBrk="1" hangingPunct="1"/>
            <a:endParaRPr lang="en-US" sz="2800" dirty="0">
              <a:cs typeface="ＭＳ Ｐゴシック" pitchFamily="-84" charset="-128"/>
            </a:endParaRPr>
          </a:p>
          <a:p>
            <a:pPr eaLnBrk="1" hangingPunct="1"/>
            <a:r>
              <a:rPr lang="en-US" sz="2800" i="1" dirty="0" err="1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 smtClean="0">
                <a:ea typeface="Arial" pitchFamily="-84" charset="0"/>
                <a:cs typeface="Arial" pitchFamily="-84" charset="0"/>
              </a:rPr>
              <a:t> </a:t>
            </a:r>
            <a:r>
              <a:rPr lang="en-US" sz="2800" dirty="0" smtClean="0">
                <a:cs typeface="ＭＳ Ｐゴシック" pitchFamily="-84" charset="-128"/>
              </a:rPr>
              <a:t>must be zero </a:t>
            </a:r>
            <a:r>
              <a:rPr lang="en-US" sz="2800" dirty="0">
                <a:cs typeface="ＭＳ Ｐゴシック" pitchFamily="-84" charset="-128"/>
              </a:rPr>
              <a:t>or an integer (positive or negative) for this </a:t>
            </a:r>
            <a:r>
              <a:rPr lang="en-US" sz="2800" dirty="0" smtClean="0">
                <a:cs typeface="ＭＳ Ｐゴシック" pitchFamily="-84" charset="-128"/>
              </a:rPr>
              <a:t>to work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If</a:t>
            </a:r>
            <a:r>
              <a:rPr lang="en-US" sz="2800" dirty="0" smtClean="0">
                <a:cs typeface="ＭＳ Ｐゴシック" pitchFamily="-84" charset="-128"/>
              </a:rPr>
              <a:t> the sign were </a:t>
            </a:r>
            <a:r>
              <a:rPr lang="en-US" sz="2800" dirty="0">
                <a:cs typeface="ＭＳ Ｐゴシック" pitchFamily="-84" charset="-128"/>
              </a:rPr>
              <a:t>positive, the solution would not be</a:t>
            </a:r>
            <a:r>
              <a:rPr lang="en-US" sz="2800" dirty="0" smtClean="0">
                <a:cs typeface="ＭＳ Ｐゴシック" pitchFamily="-84" charset="-128"/>
              </a:rPr>
              <a:t> normalized.</a:t>
            </a:r>
          </a:p>
          <a:p>
            <a:pPr eaLnBrk="1" hangingPunct="1"/>
            <a:r>
              <a:rPr lang="en-US" sz="2800" dirty="0" smtClean="0">
                <a:cs typeface="ＭＳ Ｐゴシック" pitchFamily="-84" charset="-128"/>
              </a:rPr>
              <a:t>Now, set the remaining equation equal </a:t>
            </a:r>
            <a:r>
              <a:rPr lang="en-US" sz="2800" dirty="0">
                <a:cs typeface="ＭＳ Ｐゴシック" pitchFamily="-84" charset="-128"/>
              </a:rPr>
              <a:t>to </a:t>
            </a:r>
            <a:r>
              <a:rPr lang="en-US" sz="28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sz="2800" i="1" dirty="0">
                <a:ea typeface="Arial" pitchFamily="-84" charset="0"/>
                <a:cs typeface="Arial" pitchFamily="-84" charset="0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baseline="30000" dirty="0">
                <a:ea typeface="Arial" pitchFamily="-84" charset="0"/>
                <a:cs typeface="Arial" pitchFamily="-84" charset="0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and</a:t>
            </a:r>
            <a:r>
              <a:rPr lang="en-US" sz="2800" dirty="0" smtClean="0">
                <a:cs typeface="ＭＳ Ｐゴシック" pitchFamily="-84" charset="-128"/>
              </a:rPr>
              <a:t> divide either side with sin</a:t>
            </a:r>
            <a:r>
              <a:rPr lang="en-US" sz="2800" baseline="30000" dirty="0" smtClean="0">
                <a:cs typeface="ＭＳ Ｐゴシック" pitchFamily="-84" charset="-128"/>
              </a:rPr>
              <a:t>2</a:t>
            </a:r>
            <a:r>
              <a:rPr lang="en-US" sz="2800" dirty="0" smtClean="0">
                <a:latin typeface="Symbol" charset="2"/>
                <a:cs typeface="Symbol" charset="2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 and rearrange </a:t>
            </a:r>
            <a:r>
              <a:rPr lang="en-US" sz="2800" dirty="0">
                <a:cs typeface="ＭＳ Ｐゴシック" pitchFamily="-84" charset="-128"/>
              </a:rPr>
              <a:t>it. </a:t>
            </a: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Everything depends on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on the left side and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 on the right side of the equation.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57200" y="533400"/>
          <a:ext cx="723900" cy="488950"/>
        </p:xfrm>
        <a:graphic>
          <a:graphicData uri="http://schemas.openxmlformats.org/presentationml/2006/ole">
            <p:oleObj spid="_x0000_s30722" name="Equation" r:id="rId3" imgW="279400" imgH="19050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3353422" y="1524000"/>
          <a:ext cx="2209178" cy="457200"/>
        </p:xfrm>
        <a:graphic>
          <a:graphicData uri="http://schemas.openxmlformats.org/presentationml/2006/ole">
            <p:oleObj spid="_x0000_s30723" name="Equation" r:id="rId4" imgW="1092200" imgH="228600" progId="Equation.DSMT4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990600" y="2013744"/>
          <a:ext cx="3152775" cy="528637"/>
        </p:xfrm>
        <a:graphic>
          <a:graphicData uri="http://schemas.openxmlformats.org/presentationml/2006/ole">
            <p:oleObj spid="_x0000_s30724" name="Equation" r:id="rId5" imgW="1346200" imgH="228600" progId="Equation.DSMT4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5751512" y="1981200"/>
          <a:ext cx="1487488" cy="441325"/>
        </p:xfrm>
        <a:graphic>
          <a:graphicData uri="http://schemas.openxmlformats.org/presentationml/2006/ole">
            <p:oleObj spid="_x0000_s30725" name="Equation" r:id="rId6" imgW="635000" imgH="190500" progId="Equation.DSMT4">
              <p:embed/>
            </p:oleObj>
          </a:graphicData>
        </a:graphic>
      </p:graphicFrame>
      <p:sp>
        <p:nvSpPr>
          <p:cNvPr id="17" name="Right Arrow 16"/>
          <p:cNvSpPr/>
          <p:nvPr/>
        </p:nvSpPr>
        <p:spPr bwMode="auto">
          <a:xfrm>
            <a:off x="4419600" y="1994961"/>
            <a:ext cx="1066800" cy="566202"/>
          </a:xfrm>
          <a:prstGeom prst="rightArrow">
            <a:avLst/>
          </a:prstGeom>
          <a:solidFill>
            <a:srgbClr val="FFFFCC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+mn-lt"/>
            </a:endParaRP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914400" y="4572000"/>
          <a:ext cx="4019550" cy="914400"/>
        </p:xfrm>
        <a:graphic>
          <a:graphicData uri="http://schemas.openxmlformats.org/presentationml/2006/ole">
            <p:oleObj spid="_x0000_s30726" name="Equation" r:id="rId7" imgW="1943100" imgH="444500" progId="Equation.DSMT4">
              <p:embed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4876800" y="4572000"/>
          <a:ext cx="3730625" cy="914400"/>
        </p:xfrm>
        <a:graphic>
          <a:graphicData uri="http://schemas.openxmlformats.org/presentationml/2006/ole">
            <p:oleObj spid="_x0000_s30729" name="Equation" r:id="rId8" imgW="1803400" imgH="444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3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Solution of the Schr</a:t>
            </a:r>
            <a:r>
              <a:rPr lang="en-US" dirty="0" smtClean="0">
                <a:cs typeface="Arial" charset="0"/>
              </a:rPr>
              <a:t>ö</a:t>
            </a:r>
            <a:r>
              <a:rPr lang="en-US" dirty="0" smtClean="0">
                <a:cs typeface="+mj-cs"/>
              </a:rPr>
              <a:t>dinger Equation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228600" y="1035050"/>
            <a:ext cx="8763000" cy="4451350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Set each side of</a:t>
            </a:r>
            <a:r>
              <a:rPr lang="en-US" dirty="0" smtClean="0">
                <a:cs typeface="ＭＳ Ｐゴシック" pitchFamily="-84" charset="-128"/>
              </a:rPr>
              <a:t> the equation equal </a:t>
            </a:r>
            <a:r>
              <a:rPr lang="en-US" dirty="0">
                <a:cs typeface="ＭＳ Ｐゴシック" pitchFamily="-84" charset="-128"/>
              </a:rPr>
              <a:t>to constant </a:t>
            </a:r>
            <a:r>
              <a:rPr lang="en-US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dirty="0">
                <a:ea typeface="Arial" pitchFamily="-84" charset="0"/>
                <a:cs typeface="Arial" pitchFamily="-84" charset="0"/>
              </a:rPr>
              <a:t>(</a:t>
            </a:r>
            <a:r>
              <a:rPr lang="en-US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dirty="0">
                <a:ea typeface="Arial" pitchFamily="-84" charset="0"/>
                <a:cs typeface="Arial" pitchFamily="-84" charset="0"/>
              </a:rPr>
              <a:t> + 1)</a:t>
            </a:r>
            <a:r>
              <a:rPr lang="en-US" dirty="0" smtClean="0">
                <a:cs typeface="ＭＳ Ｐゴシック" pitchFamily="-84" charset="-128"/>
              </a:rPr>
              <a:t>.</a:t>
            </a:r>
          </a:p>
          <a:p>
            <a:pPr lvl="1" eaLnBrk="1" hangingPunct="1"/>
            <a:r>
              <a:rPr lang="en-US" dirty="0" smtClean="0">
                <a:cs typeface="ＭＳ Ｐゴシック" pitchFamily="-84" charset="-128"/>
              </a:rPr>
              <a:t>Radial Equation</a:t>
            </a:r>
          </a:p>
          <a:p>
            <a:pPr lvl="1" eaLnBrk="1" hangingPunct="1"/>
            <a:endParaRPr lang="en-US" dirty="0" smtClean="0">
              <a:cs typeface="ＭＳ Ｐゴシック" pitchFamily="-84" charset="-128"/>
            </a:endParaRPr>
          </a:p>
          <a:p>
            <a:pPr lvl="1" eaLnBrk="1" hangingPunct="1"/>
            <a:endParaRPr lang="en-US" dirty="0" smtClean="0">
              <a:cs typeface="ＭＳ Ｐゴシック" pitchFamily="-84" charset="-128"/>
            </a:endParaRPr>
          </a:p>
          <a:p>
            <a:pPr lvl="1" eaLnBrk="1" hangingPunct="1"/>
            <a:r>
              <a:rPr lang="en-US" dirty="0" smtClean="0">
                <a:cs typeface="ＭＳ Ｐゴシック" pitchFamily="-84" charset="-128"/>
              </a:rPr>
              <a:t>Angular Equation</a:t>
            </a:r>
          </a:p>
          <a:p>
            <a:pPr lvl="1" eaLnBrk="1" hangingPunct="1"/>
            <a:endParaRPr lang="en-US" dirty="0" smtClean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dirty="0" smtClean="0">
              <a:cs typeface="ＭＳ Ｐゴシック" pitchFamily="-84" charset="-128"/>
            </a:endParaRPr>
          </a:p>
          <a:p>
            <a:pPr eaLnBrk="1" hangingPunct="1"/>
            <a:r>
              <a:rPr lang="en-US" dirty="0">
                <a:cs typeface="ＭＳ Ｐゴシック" pitchFamily="-84" charset="-128"/>
              </a:rPr>
              <a:t>Schr</a:t>
            </a:r>
            <a:r>
              <a:rPr lang="en-US" dirty="0">
                <a:ea typeface="Arial" pitchFamily="-84" charset="0"/>
                <a:cs typeface="Arial" pitchFamily="-84" charset="0"/>
              </a:rPr>
              <a:t>ö</a:t>
            </a:r>
            <a:r>
              <a:rPr lang="en-US" dirty="0">
                <a:cs typeface="ＭＳ Ｐゴシック" pitchFamily="-84" charset="-128"/>
              </a:rPr>
              <a:t>dinger equation has been separated into three ordinary second-order differential </a:t>
            </a:r>
            <a:r>
              <a:rPr lang="en-US" dirty="0" smtClean="0">
                <a:cs typeface="ＭＳ Ｐゴシック" pitchFamily="-84" charset="-128"/>
              </a:rPr>
              <a:t>equations, </a:t>
            </a:r>
            <a:r>
              <a:rPr lang="en-US" dirty="0">
                <a:cs typeface="ＭＳ Ｐゴシック" pitchFamily="-84" charset="-128"/>
              </a:rPr>
              <a:t>each containing only one variable.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47663" y="2328863"/>
          <a:ext cx="4071937" cy="698500"/>
        </p:xfrm>
        <a:graphic>
          <a:graphicData uri="http://schemas.openxmlformats.org/presentationml/2006/ole">
            <p:oleObj spid="_x0000_s31746" name="Equation" r:id="rId3" imgW="2578100" imgH="444500" progId="Equation.DSMT4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 flipV="1">
          <a:off x="381000" y="3873500"/>
          <a:ext cx="4056063" cy="698500"/>
        </p:xfrm>
        <a:graphic>
          <a:graphicData uri="http://schemas.openxmlformats.org/presentationml/2006/ole">
            <p:oleObj spid="_x0000_s31747" name="Equation" r:id="rId4" imgW="2565400" imgH="444500" progId="Equation.DSMT4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4418013" y="2309813"/>
          <a:ext cx="4573587" cy="738187"/>
        </p:xfrm>
        <a:graphic>
          <a:graphicData uri="http://schemas.openxmlformats.org/presentationml/2006/ole">
            <p:oleObj spid="_x0000_s31748" name="Equation" r:id="rId5" imgW="2895600" imgH="469900" progId="Equation.DSMT4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4502150" y="3833813"/>
          <a:ext cx="4337050" cy="738187"/>
        </p:xfrm>
        <a:graphic>
          <a:graphicData uri="http://schemas.openxmlformats.org/presentationml/2006/ole">
            <p:oleObj spid="_x0000_s31749" name="Equation" r:id="rId6" imgW="2743200" imgH="4699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Solution of the Radial Equation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458200" cy="5106988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The radial equation is called the </a:t>
            </a:r>
            <a:r>
              <a:rPr lang="en-US" sz="2800" b="1" dirty="0">
                <a:cs typeface="ＭＳ Ｐゴシック" pitchFamily="-84" charset="-128"/>
              </a:rPr>
              <a:t>associated </a:t>
            </a:r>
            <a:r>
              <a:rPr lang="en-US" sz="2800" b="1" dirty="0" err="1">
                <a:cs typeface="ＭＳ Ｐゴシック" pitchFamily="-84" charset="-128"/>
              </a:rPr>
              <a:t>Laguerre</a:t>
            </a:r>
            <a:r>
              <a:rPr lang="en-US" sz="2800" b="1" dirty="0">
                <a:cs typeface="ＭＳ Ｐゴシック" pitchFamily="-84" charset="-128"/>
              </a:rPr>
              <a:t> </a:t>
            </a:r>
            <a:r>
              <a:rPr lang="en-US" sz="2800" b="1" dirty="0" smtClean="0">
                <a:cs typeface="ＭＳ Ｐゴシック" pitchFamily="-84" charset="-128"/>
              </a:rPr>
              <a:t>equation, </a:t>
            </a:r>
            <a:r>
              <a:rPr lang="en-US" sz="2800" dirty="0">
                <a:cs typeface="ＭＳ Ｐゴシック" pitchFamily="-84" charset="-128"/>
              </a:rPr>
              <a:t>and the </a:t>
            </a:r>
            <a:r>
              <a:rPr lang="en-US" sz="2800" i="1" dirty="0">
                <a:cs typeface="ＭＳ Ｐゴシック" pitchFamily="-84" charset="-128"/>
              </a:rPr>
              <a:t>solutions R</a:t>
            </a:r>
            <a:r>
              <a:rPr lang="en-US" sz="2800" dirty="0">
                <a:cs typeface="ＭＳ Ｐゴシック" pitchFamily="-84" charset="-128"/>
              </a:rPr>
              <a:t> that satisfy the appropriate boundary conditions are called </a:t>
            </a:r>
            <a:r>
              <a:rPr lang="en-US" sz="2800" i="1" dirty="0">
                <a:cs typeface="ＭＳ Ｐゴシック" pitchFamily="-84" charset="-128"/>
              </a:rPr>
              <a:t>associated </a:t>
            </a:r>
            <a:r>
              <a:rPr lang="en-US" sz="2800" i="1" dirty="0" err="1">
                <a:cs typeface="ＭＳ Ｐゴシック" pitchFamily="-84" charset="-128"/>
              </a:rPr>
              <a:t>Laguerre</a:t>
            </a:r>
            <a:r>
              <a:rPr lang="en-US" sz="2800" i="1" dirty="0">
                <a:cs typeface="ＭＳ Ｐゴシック" pitchFamily="-84" charset="-128"/>
              </a:rPr>
              <a:t> functions</a:t>
            </a:r>
            <a:r>
              <a:rPr lang="en-US" sz="2800" dirty="0" smtClean="0"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Assume the ground state has </a:t>
            </a:r>
            <a:r>
              <a:rPr lang="en-US" sz="28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 = </a:t>
            </a:r>
            <a:r>
              <a:rPr lang="en-US" sz="2800" dirty="0" smtClean="0">
                <a:ea typeface="Arial" pitchFamily="-84" charset="0"/>
                <a:cs typeface="Arial" pitchFamily="-84" charset="0"/>
              </a:rPr>
              <a:t>0, </a:t>
            </a:r>
            <a:r>
              <a:rPr lang="en-US" sz="2800" dirty="0">
                <a:cs typeface="ＭＳ Ｐゴシック" pitchFamily="-84" charset="-128"/>
              </a:rPr>
              <a:t>and this requires </a:t>
            </a:r>
            <a:r>
              <a:rPr lang="en-US" sz="2800" i="1" dirty="0" err="1">
                <a:ea typeface="Arial" pitchFamily="-84" charset="0"/>
                <a:cs typeface="Arial" pitchFamily="-84" charset="0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 = 0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sz="2800" dirty="0" smtClean="0">
                <a:cs typeface="ＭＳ Ｐゴシック" pitchFamily="-84" charset="-128"/>
              </a:rPr>
              <a:t>	We obtain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lnSpc>
                <a:spcPct val="140000"/>
              </a:lnSpc>
            </a:pPr>
            <a:r>
              <a:rPr lang="en-US" sz="2800" dirty="0">
                <a:cs typeface="ＭＳ Ｐゴシック" pitchFamily="-84" charset="-128"/>
              </a:rPr>
              <a:t>The derivative </a:t>
            </a:r>
            <a:r>
              <a:rPr lang="en-US" sz="2800" dirty="0" smtClean="0">
                <a:cs typeface="ＭＳ Ｐゴシック" pitchFamily="-84" charset="-128"/>
              </a:rPr>
              <a:t>of             </a:t>
            </a:r>
            <a:r>
              <a:rPr lang="en-US" sz="2800" dirty="0">
                <a:cs typeface="ＭＳ Ｐゴシック" pitchFamily="-84" charset="-128"/>
              </a:rPr>
              <a:t>yields two </a:t>
            </a:r>
            <a:r>
              <a:rPr lang="en-US" sz="2800" dirty="0" smtClean="0">
                <a:cs typeface="ＭＳ Ｐゴシック" pitchFamily="-84" charset="-128"/>
              </a:rPr>
              <a:t>terms, we obtain</a:t>
            </a:r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7,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2819400" y="3124200"/>
          <a:ext cx="4776690" cy="990600"/>
        </p:xfrm>
        <a:graphic>
          <a:graphicData uri="http://schemas.openxmlformats.org/presentationml/2006/ole">
            <p:oleObj spid="_x0000_s32770" name="Equation" r:id="rId3" imgW="2070100" imgH="431800" progId="Equation.DSMT4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2463247" y="4953000"/>
          <a:ext cx="5080553" cy="1066800"/>
        </p:xfrm>
        <a:graphic>
          <a:graphicData uri="http://schemas.openxmlformats.org/presentationml/2006/ole">
            <p:oleObj spid="_x0000_s32771" name="Equation" r:id="rId4" imgW="2286000" imgH="482600" progId="Equation.DSMT4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3164304" y="4114800"/>
          <a:ext cx="798096" cy="793750"/>
        </p:xfrm>
        <a:graphic>
          <a:graphicData uri="http://schemas.openxmlformats.org/presentationml/2006/ole">
            <p:oleObj spid="_x0000_s32772" name="Equation" r:id="rId5" imgW="393700" imgH="3937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41813</TotalTime>
  <Words>880</Words>
  <Application>Microsoft Macintosh PowerPoint</Application>
  <PresentationFormat>On-screen Show (4:3)</PresentationFormat>
  <Paragraphs>145</Paragraphs>
  <Slides>10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phys1443-spring02</vt:lpstr>
      <vt:lpstr>Equation</vt:lpstr>
      <vt:lpstr>PHYS 3313 – Section 001 Lecture #17</vt:lpstr>
      <vt:lpstr>Announcements</vt:lpstr>
      <vt:lpstr>Slide 3</vt:lpstr>
      <vt:lpstr>Group – Research Topic Association</vt:lpstr>
      <vt:lpstr>Solution of the Schrödinger Equation for Hydrogen</vt:lpstr>
      <vt:lpstr>Solution of the Schrödinger Equation</vt:lpstr>
      <vt:lpstr>Solution of the Schrödinger Equation</vt:lpstr>
      <vt:lpstr>Solution of the Schrödinger Equation</vt:lpstr>
      <vt:lpstr>Solution of the Radial Equation</vt:lpstr>
      <vt:lpstr>Solution of the Radial Equation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2240</cp:revision>
  <dcterms:created xsi:type="dcterms:W3CDTF">2012-11-07T20:32:41Z</dcterms:created>
  <dcterms:modified xsi:type="dcterms:W3CDTF">2012-11-07T20:33:55Z</dcterms:modified>
</cp:coreProperties>
</file>