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759" r:id="rId4"/>
    <p:sldId id="740" r:id="rId5"/>
    <p:sldId id="739" r:id="rId6"/>
    <p:sldId id="883" r:id="rId7"/>
    <p:sldId id="735" r:id="rId8"/>
    <p:sldId id="736" r:id="rId9"/>
    <p:sldId id="737" r:id="rId10"/>
    <p:sldId id="882" r:id="rId11"/>
    <p:sldId id="880" r:id="rId12"/>
    <p:sldId id="741" r:id="rId13"/>
    <p:sldId id="742" r:id="rId14"/>
    <p:sldId id="881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755" r:id="rId27"/>
    <p:sldId id="756" r:id="rId28"/>
    <p:sldId id="757" r:id="rId29"/>
    <p:sldId id="758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11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36.bin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61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4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12,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Principal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Orbital 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Magnetic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Zeeman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09357"/>
              </p:ext>
            </p:extLst>
          </p:nvPr>
        </p:nvGraphicFramePr>
        <p:xfrm>
          <a:off x="381000" y="1371600"/>
          <a:ext cx="351427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4" name="Equation" r:id="rId3" imgW="1841500" imgH="444500" progId="Equation.DSMT4">
                  <p:embed/>
                </p:oleObj>
              </mc:Choice>
              <mc:Fallback>
                <p:oleObj name="Equation" r:id="rId3" imgW="184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351427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17259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5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73723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6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10871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7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87433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8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22497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9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15900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60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85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90600" y="4211638"/>
          <a:ext cx="69294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3" imgW="1866900" imgH="241300" progId="Equation.3">
                  <p:embed/>
                </p:oleObj>
              </mc:Choice>
              <mc:Fallback>
                <p:oleObj name="Equation" r:id="rId3" imgW="186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11638"/>
                        <a:ext cx="692943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859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by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 		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61610"/>
              </p:ext>
            </p:extLst>
          </p:nvPr>
        </p:nvGraphicFramePr>
        <p:xfrm>
          <a:off x="3352800" y="2819400"/>
          <a:ext cx="1981200" cy="61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" name="Equation" r:id="rId5" imgW="901700" imgH="279400" progId="Equation.3">
                  <p:embed/>
                </p:oleObj>
              </mc:Choice>
              <mc:Fallback>
                <p:oleObj name="Equation" r:id="rId5" imgW="9017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1981200" cy="613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75056"/>
              </p:ext>
            </p:extLst>
          </p:nvPr>
        </p:nvGraphicFramePr>
        <p:xfrm>
          <a:off x="3124200" y="3425825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1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5825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990600"/>
            <a:ext cx="8682038" cy="490855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A certain 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/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/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Atomic states are referred to by their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a 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state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/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/>
            <a:r>
              <a:rPr lang="en-US" sz="2100" dirty="0">
                <a:cs typeface="ＭＳ Ｐゴシック" pitchFamily="-84" charset="-128"/>
              </a:rPr>
              <a:t>The solution </a:t>
            </a:r>
            <a:r>
              <a:rPr lang="en-US" sz="2100" dirty="0" smtClean="0">
                <a:cs typeface="ＭＳ Ｐゴシック" pitchFamily="-84" charset="-128"/>
              </a:rPr>
              <a:t>for g(</a:t>
            </a:r>
            <a:r>
              <a:rPr lang="en-US" sz="2100" dirty="0" err="1" smtClean="0">
                <a:latin typeface="Symbol"/>
                <a:cs typeface="ＭＳ Ｐゴシック" pitchFamily="-84" charset="-128"/>
              </a:rPr>
              <a:t>φ</a:t>
            </a:r>
            <a:r>
              <a:rPr lang="en-US" sz="2100" dirty="0" smtClean="0">
                <a:latin typeface="Symbol"/>
                <a:cs typeface="ＭＳ Ｐゴシック" pitchFamily="-84" charset="-128"/>
              </a:rPr>
              <a:t>)</a:t>
            </a:r>
            <a:r>
              <a:rPr lang="en-US" sz="2100" dirty="0">
                <a:cs typeface="ＭＳ Ｐゴシック" pitchFamily="-84" charset="-128"/>
              </a:rPr>
              <a:t> </a:t>
            </a:r>
            <a:r>
              <a:rPr lang="en-US" sz="2100" dirty="0" smtClean="0">
                <a:cs typeface="ＭＳ Ｐゴシック" pitchFamily="-84" charset="-128"/>
              </a:rPr>
              <a:t>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3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95177"/>
              </p:ext>
            </p:extLst>
          </p:nvPr>
        </p:nvGraphicFramePr>
        <p:xfrm>
          <a:off x="1828800" y="2057399"/>
          <a:ext cx="1676400" cy="63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3"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399"/>
                        <a:ext cx="1676400" cy="6328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36611"/>
              </p:ext>
            </p:extLst>
          </p:nvPr>
        </p:nvGraphicFramePr>
        <p:xfrm>
          <a:off x="609600" y="3550328"/>
          <a:ext cx="2286000" cy="48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4" name="Equation" r:id="rId6" imgW="1308100" imgH="279400" progId="Equation.DSMT4">
                  <p:embed/>
                </p:oleObj>
              </mc:Choice>
              <mc:Fallback>
                <p:oleObj name="Equation" r:id="rId6" imgW="1308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3550328"/>
                        <a:ext cx="2286000" cy="48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53947"/>
              </p:ext>
            </p:extLst>
          </p:nvPr>
        </p:nvGraphicFramePr>
        <p:xfrm>
          <a:off x="2286000" y="4368800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5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0" y="4368800"/>
                        <a:ext cx="2444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2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685800"/>
            <a:ext cx="8529638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space. Because of the relation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</a:t>
            </a:r>
            <a:r>
              <a:rPr lang="en-US" sz="2800" dirty="0">
                <a:cs typeface="ＭＳ Ｐゴシック" pitchFamily="-84" charset="-128"/>
              </a:rPr>
              <a:t>a second 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be		           .</a:t>
            </a: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06331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58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13834"/>
              </p:ext>
            </p:extLst>
          </p:nvPr>
        </p:nvGraphicFramePr>
        <p:xfrm>
          <a:off x="2590800" y="30312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59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0312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76294"/>
              </p:ext>
            </p:extLst>
          </p:nvPr>
        </p:nvGraphicFramePr>
        <p:xfrm>
          <a:off x="1143000" y="4839017"/>
          <a:ext cx="7340600" cy="133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60" name="Equation" r:id="rId7" imgW="2590800" imgH="469900" progId="Equation.DSMT4">
                  <p:embed/>
                </p:oleObj>
              </mc:Choice>
              <mc:Fallback>
                <p:oleObj name="Equation" r:id="rId7" imgW="2590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839017"/>
                        <a:ext cx="7340600" cy="133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Dutch physicist Pieter Zeeman showed 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FF0000"/>
                </a:solidFill>
                <a:cs typeface="ＭＳ Ｐゴシック" pitchFamily="-84" charset="-128"/>
              </a:rPr>
              <a:t>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ea typeface="Arial" pitchFamily="-84" charset="0"/>
                <a:cs typeface="Arial" pitchFamily="-84" charset="0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50498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8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92758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9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70595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0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42365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1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17667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2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68110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3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81708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2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51563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3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10317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4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62840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5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39015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6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59515"/>
              </p:ext>
            </p:extLst>
          </p:nvPr>
        </p:nvGraphicFramePr>
        <p:xfrm>
          <a:off x="2667000" y="4038600"/>
          <a:ext cx="1949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7" name="Equation" r:id="rId12" imgW="863600" imgH="393700" progId="Equation.DSMT4">
                  <p:embed/>
                </p:oleObj>
              </mc:Choice>
              <mc:Fallback>
                <p:oleObj name="Equation" r:id="rId12" imgW="863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194945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75856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8" name="Equation" r:id="rId14" imgW="698500" imgH="419100" progId="Equation.DSMT4">
                  <p:embed/>
                </p:oleObj>
              </mc:Choice>
              <mc:Fallback>
                <p:oleObj name="Equation" r:id="rId14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88855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9" name="Equation" r:id="rId16" imgW="139700" imgH="241300" progId="Equation.DSMT4">
                  <p:embed/>
                </p:oleObj>
              </mc:Choice>
              <mc:Fallback>
                <p:oleObj name="Equation" r:id="rId16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01967"/>
              </p:ext>
            </p:extLst>
          </p:nvPr>
        </p:nvGraphicFramePr>
        <p:xfrm>
          <a:off x="45577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0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577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304033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06385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4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76201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5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35535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6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#3 results</a:t>
            </a:r>
          </a:p>
          <a:p>
            <a:pPr lvl="1" eaLnBrk="1" hangingPunct="1"/>
            <a:r>
              <a:rPr lang="en-US" sz="2400" dirty="0" smtClean="0"/>
              <a:t>Class average: 17.7/50</a:t>
            </a:r>
          </a:p>
          <a:p>
            <a:pPr lvl="2" eaLnBrk="1" hangingPunct="1"/>
            <a:r>
              <a:rPr lang="en-US" sz="2000" dirty="0" smtClean="0"/>
              <a:t>Equivalent to 35.4/100</a:t>
            </a:r>
          </a:p>
          <a:p>
            <a:pPr lvl="2" eaLnBrk="1" hangingPunct="1"/>
            <a:r>
              <a:rPr lang="en-US" sz="2000" dirty="0" smtClean="0"/>
              <a:t>Previous averages: 27.4/100 and 67.3/100</a:t>
            </a:r>
          </a:p>
          <a:p>
            <a:pPr eaLnBrk="1" hangingPunct="1"/>
            <a:r>
              <a:rPr lang="en-US" sz="2800" dirty="0"/>
              <a:t>H</a:t>
            </a:r>
            <a:r>
              <a:rPr lang="en-US" sz="2800" dirty="0" smtClean="0"/>
              <a:t>omework #7</a:t>
            </a:r>
          </a:p>
          <a:p>
            <a:pPr lvl="1" eaLnBrk="1" hangingPunct="1"/>
            <a:r>
              <a:rPr lang="en-US" sz="2400" dirty="0" smtClean="0"/>
              <a:t>CH7 end of chapter problems: </a:t>
            </a:r>
            <a:r>
              <a:rPr lang="en-US" sz="2400" dirty="0" smtClean="0"/>
              <a:t>7, 8, 9, 12, 17 and 29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Due on Monday, Nov. 19, in class 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CH7.6 and the entire CH8</a:t>
            </a:r>
          </a:p>
          <a:p>
            <a:pPr eaLnBrk="1" hangingPunct="1"/>
            <a:r>
              <a:rPr lang="en-US" sz="2800" dirty="0" smtClean="0"/>
              <a:t>Colloquium Wednesday</a:t>
            </a:r>
          </a:p>
          <a:p>
            <a:pPr lvl="1" eaLnBrk="1" hangingPunct="1"/>
            <a:r>
              <a:rPr lang="en-US" sz="2400" dirty="0" smtClean="0"/>
              <a:t>At 4pm, Wednesday, Nov. 14, in SH101</a:t>
            </a:r>
          </a:p>
          <a:p>
            <a:pPr lvl="1" eaLnBrk="1" hangingPunct="1"/>
            <a:r>
              <a:rPr lang="en-US" sz="2400" dirty="0" smtClean="0"/>
              <a:t>Dr. Masaya Takahashi of UT South Western Medical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states is always odd (2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lines.</a:t>
            </a: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27242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54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9955"/>
              </p:ext>
            </p:extLst>
          </p:nvPr>
        </p:nvGraphicFramePr>
        <p:xfrm>
          <a:off x="914400" y="3733800"/>
          <a:ext cx="4700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55" name="Equation" r:id="rId6" imgW="1778000" imgH="241300" progId="Equation.DSMT4">
                  <p:embed/>
                </p:oleObj>
              </mc:Choice>
              <mc:Fallback>
                <p:oleObj name="Equation" r:id="rId6" imgW="1778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470058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</a:t>
            </a:r>
            <a:r>
              <a:rPr lang="en-US" sz="2000" dirty="0" err="1" smtClean="0">
                <a:cs typeface="ＭＳ Ｐゴシック" pitchFamily="-84" charset="-128"/>
              </a:rPr>
              <a:t>ecessary</a:t>
            </a:r>
            <a:r>
              <a:rPr lang="en-US" sz="2000" dirty="0" smtClean="0">
                <a:cs typeface="ＭＳ Ｐゴシック" pitchFamily="-84" charset="-128"/>
              </a:rPr>
              <a:t>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31242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4290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31242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2312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09767"/>
              </p:ext>
            </p:extLst>
          </p:nvPr>
        </p:nvGraphicFramePr>
        <p:xfrm>
          <a:off x="1371600" y="5837237"/>
          <a:ext cx="33210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8" name="Equation" r:id="rId4" imgW="1511300" imgH="292100" progId="Equation.DSMT4">
                  <p:embed/>
                </p:oleObj>
              </mc:Choice>
              <mc:Fallback>
                <p:oleObj name="Equation" r:id="rId4" imgW="1511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37237"/>
                        <a:ext cx="33210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4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Intrinsic Spin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3058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The magnetic moment </a:t>
            </a:r>
            <a:r>
              <a:rPr lang="en-US" sz="2400" dirty="0" smtClean="0">
                <a:cs typeface="ＭＳ Ｐゴシック" pitchFamily="-84" charset="-128"/>
              </a:rPr>
              <a:t>is                             or                    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coefficient of 	    is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2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sz="2400" dirty="0">
                <a:cs typeface="ＭＳ Ｐゴシック" pitchFamily="-84" charset="-128"/>
              </a:rPr>
              <a:t> as with     </a:t>
            </a:r>
            <a:r>
              <a:rPr lang="en-US" sz="2400" dirty="0" smtClean="0">
                <a:cs typeface="ＭＳ Ｐゴシック" pitchFamily="-84" charset="-128"/>
              </a:rPr>
              <a:t> is </a:t>
            </a:r>
            <a:r>
              <a:rPr lang="en-US" sz="2400" dirty="0">
                <a:cs typeface="ＭＳ Ｐゴシック" pitchFamily="-84" charset="-128"/>
              </a:rPr>
              <a:t>a consequence of theory of relativity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gyro-magnetic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ratio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or </a:t>
            </a:r>
            <a:r>
              <a:rPr lang="en-US" sz="2400" i="1" dirty="0">
                <a:cs typeface="ＭＳ Ｐゴシック" pitchFamily="-84" charset="-128"/>
              </a:rPr>
              <a:t>s</a:t>
            </a:r>
            <a:r>
              <a:rPr lang="en-US" sz="2400" dirty="0">
                <a:cs typeface="ＭＳ Ｐゴシック" pitchFamily="-84" charset="-128"/>
              </a:rPr>
              <a:t>).</a:t>
            </a:r>
          </a:p>
          <a:p>
            <a:pPr eaLnBrk="1" hangingPunct="1"/>
            <a:r>
              <a:rPr lang="en-US" sz="2400" i="1" dirty="0" err="1">
                <a:cs typeface="ＭＳ Ｐゴシック" pitchFamily="-84" charset="-128"/>
              </a:rPr>
              <a:t>g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1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>
                <a:cs typeface="ＭＳ Ｐゴシック" pitchFamily="-84" charset="-128"/>
              </a:rPr>
              <a:t>g</a:t>
            </a:r>
            <a:r>
              <a:rPr lang="en-US" sz="2400" baseline="-25000" dirty="0" err="1">
                <a:cs typeface="ＭＳ Ｐゴシック" pitchFamily="-84" charset="-128"/>
              </a:rPr>
              <a:t>s</a:t>
            </a:r>
            <a:r>
              <a:rPr lang="en-US" sz="2400" dirty="0">
                <a:cs typeface="ＭＳ Ｐゴシック" pitchFamily="-84" charset="-128"/>
              </a:rPr>
              <a:t> = 2, then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z component </a:t>
            </a:r>
            <a:r>
              <a:rPr lang="en-US" sz="2400" dirty="0" smtClean="0">
                <a:cs typeface="ＭＳ Ｐゴシック" pitchFamily="-84" charset="-128"/>
              </a:rPr>
              <a:t>of     is                               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= 0 state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Apply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and the potential energy becomes</a:t>
            </a:r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2438400" y="4343400"/>
            <a:ext cx="838200" cy="0"/>
          </a:xfrm>
          <a:prstGeom prst="line">
            <a:avLst/>
          </a:prstGeom>
          <a:ln>
            <a:solidFill>
              <a:srgbClr val="800000"/>
            </a:solidFill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2362200" y="4495800"/>
            <a:ext cx="838200" cy="381000"/>
          </a:xfrm>
          <a:prstGeom prst="line">
            <a:avLst/>
          </a:prstGeom>
          <a:ln>
            <a:solidFill>
              <a:srgbClr val="800000"/>
            </a:solidFill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3276600" y="4038600"/>
            <a:ext cx="258451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no splitting due to     .</a:t>
            </a: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3200400" y="4648200"/>
            <a:ext cx="4572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there is space quantization due to the intrinsic </a:t>
            </a:r>
            <a:r>
              <a:rPr lang="en-US" dirty="0" smtClean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spin      .</a:t>
            </a:r>
            <a:endParaRPr lang="en-US" dirty="0">
              <a:solidFill>
                <a:srgbClr val="3333CC"/>
              </a:solidFill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184365" name="Rectangle 45"/>
          <p:cNvSpPr>
            <a:spLocks noChangeArrowheads="1"/>
          </p:cNvSpPr>
          <p:nvPr/>
        </p:nvSpPr>
        <p:spPr bwMode="auto">
          <a:xfrm>
            <a:off x="3810000" y="3086100"/>
            <a:ext cx="530225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75333"/>
              </p:ext>
            </p:extLst>
          </p:nvPr>
        </p:nvGraphicFramePr>
        <p:xfrm>
          <a:off x="3754437" y="685800"/>
          <a:ext cx="1808163" cy="50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7" name="Equation" r:id="rId3" imgW="901700" imgH="254000" progId="Equation.DSMT4">
                  <p:embed/>
                </p:oleObj>
              </mc:Choice>
              <mc:Fallback>
                <p:oleObj name="Equation" r:id="rId3" imgW="901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37" y="685800"/>
                        <a:ext cx="1808163" cy="50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630725"/>
              </p:ext>
            </p:extLst>
          </p:nvPr>
        </p:nvGraphicFramePr>
        <p:xfrm>
          <a:off x="5965825" y="685800"/>
          <a:ext cx="1273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8" name="Equation" r:id="rId5" imgW="635000" imgH="241300" progId="Equation.DSMT4">
                  <p:embed/>
                </p:oleObj>
              </mc:Choice>
              <mc:Fallback>
                <p:oleObj name="Equation" r:id="rId5" imgW="635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5825" y="685800"/>
                        <a:ext cx="12731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9764"/>
              </p:ext>
            </p:extLst>
          </p:nvPr>
        </p:nvGraphicFramePr>
        <p:xfrm>
          <a:off x="2970212" y="1117600"/>
          <a:ext cx="534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9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0212" y="1117600"/>
                        <a:ext cx="53498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83525"/>
              </p:ext>
            </p:extLst>
          </p:nvPr>
        </p:nvGraphicFramePr>
        <p:xfrm>
          <a:off x="5334000" y="1117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0" name="Equation" r:id="rId9" imgW="139700" imgH="203200" progId="Equation.DSMT4">
                  <p:embed/>
                </p:oleObj>
              </mc:Choice>
              <mc:Fallback>
                <p:oleObj name="Equation" r:id="rId9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1117600"/>
                        <a:ext cx="280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26839"/>
              </p:ext>
            </p:extLst>
          </p:nvPr>
        </p:nvGraphicFramePr>
        <p:xfrm>
          <a:off x="977900" y="2819400"/>
          <a:ext cx="2801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1" name="Equation" r:id="rId11" imgW="1397000" imgH="419100" progId="Equation.DSMT4">
                  <p:embed/>
                </p:oleObj>
              </mc:Choice>
              <mc:Fallback>
                <p:oleObj name="Equation" r:id="rId11" imgW="1397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7900" y="2819400"/>
                        <a:ext cx="280193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94357"/>
              </p:ext>
            </p:extLst>
          </p:nvPr>
        </p:nvGraphicFramePr>
        <p:xfrm>
          <a:off x="4714875" y="2895600"/>
          <a:ext cx="298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2" name="Equation" r:id="rId13" imgW="1485900" imgH="419100" progId="Equation.DSMT4">
                  <p:embed/>
                </p:oleObj>
              </mc:Choice>
              <mc:Fallback>
                <p:oleObj name="Equation" r:id="rId13" imgW="1485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4875" y="2895600"/>
                        <a:ext cx="29813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44367"/>
              </p:ext>
            </p:extLst>
          </p:nvPr>
        </p:nvGraphicFramePr>
        <p:xfrm>
          <a:off x="3200400" y="3695700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3" name="Equation" r:id="rId15" imgW="127000" imgH="203200" progId="Equation.DSMT4">
                  <p:embed/>
                </p:oleObj>
              </mc:Choice>
              <mc:Fallback>
                <p:oleObj name="Equation" r:id="rId15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0400" y="3695700"/>
                        <a:ext cx="2555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94072"/>
              </p:ext>
            </p:extLst>
          </p:nvPr>
        </p:nvGraphicFramePr>
        <p:xfrm>
          <a:off x="3733800" y="3733800"/>
          <a:ext cx="1376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4" name="Equation" r:id="rId17" imgW="685800" imgH="215900" progId="Equation.DSMT4">
                  <p:embed/>
                </p:oleObj>
              </mc:Choice>
              <mc:Fallback>
                <p:oleObj name="Equation" r:id="rId17" imgW="685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33800" y="3733800"/>
                        <a:ext cx="13763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96547"/>
              </p:ext>
            </p:extLst>
          </p:nvPr>
        </p:nvGraphicFramePr>
        <p:xfrm>
          <a:off x="5346700" y="4038600"/>
          <a:ext cx="35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5" name="Equation" r:id="rId19" imgW="177800" imgH="254000" progId="Equation.DSMT4">
                  <p:embed/>
                </p:oleObj>
              </mc:Choice>
              <mc:Fallback>
                <p:oleObj name="Equation" r:id="rId19" imgW="177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46700" y="4038600"/>
                        <a:ext cx="355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84297"/>
              </p:ext>
            </p:extLst>
          </p:nvPr>
        </p:nvGraphicFramePr>
        <p:xfrm>
          <a:off x="5867400" y="5334000"/>
          <a:ext cx="2901950" cy="79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6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67400" y="5334000"/>
                        <a:ext cx="2901950" cy="79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31923"/>
              </p:ext>
            </p:extLst>
          </p:nvPr>
        </p:nvGraphicFramePr>
        <p:xfrm>
          <a:off x="5053013" y="3733800"/>
          <a:ext cx="7381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7" name="Equation" r:id="rId23" imgW="368300" imgH="203200" progId="Equation.DSMT4">
                  <p:embed/>
                </p:oleObj>
              </mc:Choice>
              <mc:Fallback>
                <p:oleObj name="Equation" r:id="rId23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53013" y="3733800"/>
                        <a:ext cx="73818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18233"/>
              </p:ext>
            </p:extLst>
          </p:nvPr>
        </p:nvGraphicFramePr>
        <p:xfrm>
          <a:off x="4711700" y="495300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48" name="Equation" r:id="rId25" imgW="190500" imgH="254000" progId="Equation.DSMT4">
                  <p:embed/>
                </p:oleObj>
              </mc:Choice>
              <mc:Fallback>
                <p:oleObj name="Equation" r:id="rId25" imgW="190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11700" y="4953000"/>
                        <a:ext cx="38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853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</a:t>
            </a: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 smtClean="0">
                <a:cs typeface="ＭＳ Ｐゴシック" pitchFamily="-84" charset="-128"/>
              </a:rPr>
              <a:t>: Electrons </a:t>
            </a:r>
            <a:r>
              <a:rPr lang="en-US" sz="2800" dirty="0">
                <a:cs typeface="ＭＳ Ｐゴシック" pitchFamily="-84" charset="-128"/>
              </a:rPr>
              <a:t>absorbing or emitting photons to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 err="1" smtClean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 err="1" smtClean="0">
                <a:cs typeface="ＭＳ Ｐゴシック" pitchFamily="-84" charset="-128"/>
              </a:rPr>
              <a:t>:Other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		</a:t>
            </a:r>
            <a:r>
              <a:rPr lang="en-US" dirty="0" err="1" smtClean="0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dirty="0" smtClean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800000"/>
                </a:solidFill>
                <a:cs typeface="ＭＳ Ｐゴシック" pitchFamily="-84" charset="-128"/>
              </a:rPr>
              <a:t>	</a:t>
            </a:r>
            <a:r>
              <a:rPr lang="en-US" dirty="0" smtClean="0">
                <a:solidFill>
                  <a:srgbClr val="800000"/>
                </a:solidFill>
                <a:cs typeface="ＭＳ Ｐゴシック" pitchFamily="-84" charset="-128"/>
              </a:rPr>
              <a:t>		</a:t>
            </a:r>
            <a:r>
              <a:rPr lang="en-US" dirty="0">
                <a:solidFill>
                  <a:srgbClr val="800000"/>
                </a:solidFill>
                <a:cs typeface="ＭＳ Ｐゴシック" pitchFamily="-84" charset="-128"/>
              </a:rPr>
              <a:t>	</a:t>
            </a:r>
            <a:r>
              <a:rPr lang="el-GR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= 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±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</a:t>
            </a:r>
            <a:r>
              <a:rPr lang="el-GR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0, 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±1</a:t>
            </a:r>
            <a:endParaRPr lang="en-US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99349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0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differential volume element in spherical polar coordinates is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Therefore,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We are only interested in the radial dependence.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radial probability density is </a:t>
            </a:r>
            <a:r>
              <a:rPr lang="en-US" i="1" dirty="0" smtClean="0">
                <a:cs typeface="+mn-cs"/>
              </a:rPr>
              <a:t>P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 = </a:t>
            </a:r>
            <a:r>
              <a:rPr lang="en-US" i="1" dirty="0" smtClean="0">
                <a:cs typeface="+mn-cs"/>
              </a:rPr>
              <a:t>r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|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)|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 and it depends only on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cs typeface="+mn-cs"/>
              </a:rPr>
              <a:t>l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19545"/>
              </p:ext>
            </p:extLst>
          </p:nvPr>
        </p:nvGraphicFramePr>
        <p:xfrm>
          <a:off x="2819400" y="1792287"/>
          <a:ext cx="3902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6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792287"/>
                        <a:ext cx="39020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59551"/>
              </p:ext>
            </p:extLst>
          </p:nvPr>
        </p:nvGraphicFramePr>
        <p:xfrm>
          <a:off x="533400" y="2895600"/>
          <a:ext cx="83781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7" name="Equation" r:id="rId5" imgW="3251200" imgH="355600" progId="Equation.DSMT4">
                  <p:embed/>
                </p:oleObj>
              </mc:Choice>
              <mc:Fallback>
                <p:oleObj name="Equation" r:id="rId5" imgW="3251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895600"/>
                        <a:ext cx="837812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40962"/>
              </p:ext>
            </p:extLst>
          </p:nvPr>
        </p:nvGraphicFramePr>
        <p:xfrm>
          <a:off x="2924403" y="4289425"/>
          <a:ext cx="341924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8" name="Equation" r:id="rId7" imgW="1346200" imgH="292100" progId="Equation.DSMT4">
                  <p:embed/>
                </p:oleObj>
              </mc:Choice>
              <mc:Fallback>
                <p:oleObj name="Equation" r:id="rId7" imgW="134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4403" y="4289425"/>
                        <a:ext cx="341924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410200" y="1143000"/>
            <a:ext cx="31242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and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for the lowest-lying states of the hydrogen atom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Distribution Functions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density for the hydrogen atom for three different electron states</a:t>
            </a:r>
          </a:p>
        </p:txBody>
      </p:sp>
      <p:pic>
        <p:nvPicPr>
          <p:cNvPr id="481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0574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2" name="Picture 1" descr="Screen Shot 2012-11-11 at 10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It results from the solution of </a:t>
            </a:r>
            <a:r>
              <a:rPr lang="en-US" i="1" dirty="0" err="1" smtClean="0">
                <a:cs typeface="ＭＳ Ｐゴシック" pitchFamily="-84" charset="-128"/>
              </a:rPr>
              <a:t>R</a:t>
            </a:r>
            <a:r>
              <a:rPr lang="en-US" dirty="0" err="1" smtClean="0">
                <a:cs typeface="ＭＳ Ｐゴシック" pitchFamily="-84" charset="-128"/>
              </a:rPr>
              <a:t>(</a:t>
            </a:r>
            <a:r>
              <a:rPr lang="en-US" i="1" dirty="0" err="1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</a:t>
            </a:r>
            <a:r>
              <a:rPr lang="en-US" dirty="0">
                <a:cs typeface="ＭＳ Ｐゴシック" pitchFamily="-84" charset="-128"/>
              </a:rPr>
              <a:t>because 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 err="1">
                <a:cs typeface="ＭＳ Ｐゴシック" pitchFamily="-84" charset="-128"/>
              </a:rPr>
              <a:t>(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 err="1">
                <a:cs typeface="ＭＳ Ｐゴシック" pitchFamily="-84" charset="-128"/>
              </a:rPr>
              <a:t>V</a:t>
            </a:r>
            <a:r>
              <a:rPr lang="en-US" dirty="0" err="1">
                <a:cs typeface="ＭＳ Ｐゴシック" pitchFamily="-84" charset="-128"/>
              </a:rPr>
              <a:t>(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means the 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90269"/>
              </p:ext>
            </p:extLst>
          </p:nvPr>
        </p:nvGraphicFramePr>
        <p:xfrm>
          <a:off x="1411288" y="3200400"/>
          <a:ext cx="57864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Equation" r:id="rId3" imgW="1828800" imgH="508000" progId="Equation.3">
                  <p:embed/>
                </p:oleObj>
              </mc:Choice>
              <mc:Fallback>
                <p:oleObj name="Equation" r:id="rId3" imgW="18288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200400"/>
                        <a:ext cx="57864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973067" y="545437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067" y="545437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429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9" name="Equation" r:id="rId3" imgW="1231900" imgH="228600" progId="Equation.3">
                  <p:embed/>
                </p:oleObj>
              </mc:Choice>
              <mc:Fallback>
                <p:oleObj name="Equation" r:id="rId3" imgW="12319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1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44435</TotalTime>
  <Words>1925</Words>
  <Application>Microsoft Macintosh PowerPoint</Application>
  <PresentationFormat>On-screen Show (4:3)</PresentationFormat>
  <Paragraphs>285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3313 – Section 001 Lecture #18</vt:lpstr>
      <vt:lpstr>Announcements</vt:lpstr>
      <vt:lpstr>PowerPoint Presentation</vt:lpstr>
      <vt:lpstr>Principal Quantum Number n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Probability Distribution Functions</vt:lpstr>
      <vt:lpstr>Probability Distribution Functions</vt:lpstr>
      <vt:lpstr>Probability Distribution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2358</cp:revision>
  <dcterms:created xsi:type="dcterms:W3CDTF">2012-11-08T22:06:56Z</dcterms:created>
  <dcterms:modified xsi:type="dcterms:W3CDTF">2012-11-12T20:43:59Z</dcterms:modified>
</cp:coreProperties>
</file>