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35" r:id="rId3"/>
    <p:sldId id="759" r:id="rId4"/>
    <p:sldId id="740" r:id="rId5"/>
    <p:sldId id="739" r:id="rId6"/>
    <p:sldId id="883" r:id="rId7"/>
    <p:sldId id="735" r:id="rId8"/>
    <p:sldId id="736" r:id="rId9"/>
    <p:sldId id="737" r:id="rId10"/>
    <p:sldId id="882" r:id="rId11"/>
    <p:sldId id="880" r:id="rId12"/>
    <p:sldId id="741" r:id="rId13"/>
    <p:sldId id="742" r:id="rId14"/>
    <p:sldId id="881" r:id="rId15"/>
    <p:sldId id="744" r:id="rId16"/>
    <p:sldId id="745" r:id="rId17"/>
    <p:sldId id="746" r:id="rId18"/>
    <p:sldId id="747" r:id="rId19"/>
    <p:sldId id="748" r:id="rId20"/>
    <p:sldId id="749" r:id="rId21"/>
    <p:sldId id="750" r:id="rId22"/>
    <p:sldId id="751" r:id="rId23"/>
    <p:sldId id="752" r:id="rId24"/>
    <p:sldId id="753" r:id="rId25"/>
    <p:sldId id="754" r:id="rId26"/>
    <p:sldId id="755" r:id="rId27"/>
    <p:sldId id="756" r:id="rId28"/>
    <p:sldId id="757" r:id="rId29"/>
    <p:sldId id="758" r:id="rId30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12" y="-3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5" Type="http://schemas.openxmlformats.org/officeDocument/2006/relationships/image" Target="../media/image37.emf"/><Relationship Id="rId6" Type="http://schemas.openxmlformats.org/officeDocument/2006/relationships/image" Target="../media/image38.emf"/><Relationship Id="rId1" Type="http://schemas.openxmlformats.org/officeDocument/2006/relationships/image" Target="../media/image33.emf"/><Relationship Id="rId2" Type="http://schemas.openxmlformats.org/officeDocument/2006/relationships/image" Target="../media/image3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Relationship Id="rId2" Type="http://schemas.openxmlformats.org/officeDocument/2006/relationships/image" Target="../media/image41.emf"/><Relationship Id="rId3" Type="http://schemas.openxmlformats.org/officeDocument/2006/relationships/image" Target="../media/image4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Relationship Id="rId2" Type="http://schemas.openxmlformats.org/officeDocument/2006/relationships/image" Target="../media/image4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1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60.emf"/><Relationship Id="rId12" Type="http://schemas.openxmlformats.org/officeDocument/2006/relationships/image" Target="../media/image61.emf"/><Relationship Id="rId1" Type="http://schemas.openxmlformats.org/officeDocument/2006/relationships/image" Target="../media/image50.emf"/><Relationship Id="rId2" Type="http://schemas.openxmlformats.org/officeDocument/2006/relationships/image" Target="../media/image51.emf"/><Relationship Id="rId3" Type="http://schemas.openxmlformats.org/officeDocument/2006/relationships/image" Target="../media/image52.emf"/><Relationship Id="rId4" Type="http://schemas.openxmlformats.org/officeDocument/2006/relationships/image" Target="../media/image53.emf"/><Relationship Id="rId5" Type="http://schemas.openxmlformats.org/officeDocument/2006/relationships/image" Target="../media/image54.emf"/><Relationship Id="rId6" Type="http://schemas.openxmlformats.org/officeDocument/2006/relationships/image" Target="../media/image55.emf"/><Relationship Id="rId7" Type="http://schemas.openxmlformats.org/officeDocument/2006/relationships/image" Target="../media/image56.emf"/><Relationship Id="rId8" Type="http://schemas.openxmlformats.org/officeDocument/2006/relationships/image" Target="../media/image57.emf"/><Relationship Id="rId9" Type="http://schemas.openxmlformats.org/officeDocument/2006/relationships/image" Target="../media/image58.emf"/><Relationship Id="rId10" Type="http://schemas.openxmlformats.org/officeDocument/2006/relationships/image" Target="../media/image5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Relationship Id="rId2" Type="http://schemas.openxmlformats.org/officeDocument/2006/relationships/image" Target="../media/image65.emf"/><Relationship Id="rId3" Type="http://schemas.openxmlformats.org/officeDocument/2006/relationships/image" Target="../media/image6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7" Type="http://schemas.openxmlformats.org/officeDocument/2006/relationships/image" Target="../media/image16.emf"/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5.emf"/><Relationship Id="rId3" Type="http://schemas.openxmlformats.org/officeDocument/2006/relationships/image" Target="../media/image26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6" Type="http://schemas.openxmlformats.org/officeDocument/2006/relationships/image" Target="../media/image32.emf"/><Relationship Id="rId1" Type="http://schemas.openxmlformats.org/officeDocument/2006/relationships/image" Target="../media/image27.emf"/><Relationship Id="rId2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916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281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12,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12,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12,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12, 2012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Oct. 22, 2012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BFBEB-12DC-8949-B61D-A8F2554F5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71133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12,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12,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12,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12, 2012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12, 2012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12, 2012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12,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12,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Nov. 12, 2012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1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0.bin"/><Relationship Id="rId12" Type="http://schemas.openxmlformats.org/officeDocument/2006/relationships/image" Target="../media/image14.emf"/><Relationship Id="rId13" Type="http://schemas.openxmlformats.org/officeDocument/2006/relationships/oleObject" Target="../embeddings/oleObject11.bin"/><Relationship Id="rId14" Type="http://schemas.openxmlformats.org/officeDocument/2006/relationships/image" Target="../media/image15.emf"/><Relationship Id="rId15" Type="http://schemas.openxmlformats.org/officeDocument/2006/relationships/oleObject" Target="../embeddings/oleObject12.bin"/><Relationship Id="rId16" Type="http://schemas.openxmlformats.org/officeDocument/2006/relationships/image" Target="../media/image1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6.bin"/><Relationship Id="rId4" Type="http://schemas.openxmlformats.org/officeDocument/2006/relationships/image" Target="../media/image10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11.e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12.emf"/><Relationship Id="rId9" Type="http://schemas.openxmlformats.org/officeDocument/2006/relationships/oleObject" Target="../embeddings/oleObject9.bin"/><Relationship Id="rId10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1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18.e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19.emf"/><Relationship Id="rId7" Type="http://schemas.openxmlformats.org/officeDocument/2006/relationships/oleObject" Target="../embeddings/oleObject16.bin"/><Relationship Id="rId8" Type="http://schemas.openxmlformats.org/officeDocument/2006/relationships/image" Target="../media/image20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oleObject" Target="../embeddings/oleObject17.bin"/><Relationship Id="rId5" Type="http://schemas.openxmlformats.org/officeDocument/2006/relationships/image" Target="../media/image21.emf"/><Relationship Id="rId6" Type="http://schemas.openxmlformats.org/officeDocument/2006/relationships/oleObject" Target="../embeddings/oleObject18.bin"/><Relationship Id="rId7" Type="http://schemas.openxmlformats.org/officeDocument/2006/relationships/image" Target="../media/image22.emf"/><Relationship Id="rId8" Type="http://schemas.openxmlformats.org/officeDocument/2006/relationships/oleObject" Target="../embeddings/oleObject19.bin"/><Relationship Id="rId9" Type="http://schemas.openxmlformats.org/officeDocument/2006/relationships/image" Target="../media/image23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25.emf"/><Relationship Id="rId7" Type="http://schemas.openxmlformats.org/officeDocument/2006/relationships/oleObject" Target="../embeddings/oleObject22.bin"/><Relationship Id="rId8" Type="http://schemas.openxmlformats.org/officeDocument/2006/relationships/image" Target="../media/image26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7.bin"/><Relationship Id="rId12" Type="http://schemas.openxmlformats.org/officeDocument/2006/relationships/image" Target="../media/image31.emf"/><Relationship Id="rId13" Type="http://schemas.openxmlformats.org/officeDocument/2006/relationships/oleObject" Target="../embeddings/oleObject28.bin"/><Relationship Id="rId14" Type="http://schemas.openxmlformats.org/officeDocument/2006/relationships/image" Target="../media/image32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3.bin"/><Relationship Id="rId4" Type="http://schemas.openxmlformats.org/officeDocument/2006/relationships/image" Target="../media/image27.emf"/><Relationship Id="rId5" Type="http://schemas.openxmlformats.org/officeDocument/2006/relationships/oleObject" Target="../embeddings/oleObject24.bin"/><Relationship Id="rId6" Type="http://schemas.openxmlformats.org/officeDocument/2006/relationships/image" Target="../media/image28.emf"/><Relationship Id="rId7" Type="http://schemas.openxmlformats.org/officeDocument/2006/relationships/oleObject" Target="../embeddings/oleObject25.bin"/><Relationship Id="rId8" Type="http://schemas.openxmlformats.org/officeDocument/2006/relationships/image" Target="../media/image29.emf"/><Relationship Id="rId9" Type="http://schemas.openxmlformats.org/officeDocument/2006/relationships/oleObject" Target="../embeddings/oleObject26.bin"/><Relationship Id="rId10" Type="http://schemas.openxmlformats.org/officeDocument/2006/relationships/image" Target="../media/image30.emf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5.emf"/><Relationship Id="rId12" Type="http://schemas.openxmlformats.org/officeDocument/2006/relationships/oleObject" Target="../embeddings/oleObject34.bin"/><Relationship Id="rId13" Type="http://schemas.openxmlformats.org/officeDocument/2006/relationships/image" Target="../media/image36.emf"/><Relationship Id="rId14" Type="http://schemas.openxmlformats.org/officeDocument/2006/relationships/oleObject" Target="../embeddings/oleObject35.bin"/><Relationship Id="rId15" Type="http://schemas.openxmlformats.org/officeDocument/2006/relationships/image" Target="../media/image37.emf"/><Relationship Id="rId16" Type="http://schemas.openxmlformats.org/officeDocument/2006/relationships/oleObject" Target="../embeddings/oleObject36.bin"/><Relationship Id="rId17" Type="http://schemas.openxmlformats.org/officeDocument/2006/relationships/oleObject" Target="../embeddings/oleObject37.bin"/><Relationship Id="rId18" Type="http://schemas.openxmlformats.org/officeDocument/2006/relationships/image" Target="../media/image38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39.jpeg"/><Relationship Id="rId4" Type="http://schemas.openxmlformats.org/officeDocument/2006/relationships/oleObject" Target="../embeddings/oleObject29.bin"/><Relationship Id="rId5" Type="http://schemas.openxmlformats.org/officeDocument/2006/relationships/image" Target="../media/image33.emf"/><Relationship Id="rId6" Type="http://schemas.openxmlformats.org/officeDocument/2006/relationships/oleObject" Target="../embeddings/oleObject30.bin"/><Relationship Id="rId7" Type="http://schemas.openxmlformats.org/officeDocument/2006/relationships/image" Target="../media/image34.emf"/><Relationship Id="rId8" Type="http://schemas.openxmlformats.org/officeDocument/2006/relationships/oleObject" Target="../embeddings/oleObject31.bin"/><Relationship Id="rId9" Type="http://schemas.openxmlformats.org/officeDocument/2006/relationships/oleObject" Target="../embeddings/oleObject32.bin"/><Relationship Id="rId10" Type="http://schemas.openxmlformats.org/officeDocument/2006/relationships/oleObject" Target="../embeddings/oleObject3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oleObject" Target="../embeddings/oleObject38.bin"/><Relationship Id="rId5" Type="http://schemas.openxmlformats.org/officeDocument/2006/relationships/image" Target="../media/image40.emf"/><Relationship Id="rId6" Type="http://schemas.openxmlformats.org/officeDocument/2006/relationships/oleObject" Target="../embeddings/oleObject39.bin"/><Relationship Id="rId7" Type="http://schemas.openxmlformats.org/officeDocument/2006/relationships/image" Target="../media/image41.emf"/><Relationship Id="rId8" Type="http://schemas.openxmlformats.org/officeDocument/2006/relationships/oleObject" Target="../embeddings/oleObject40.bin"/><Relationship Id="rId9" Type="http://schemas.openxmlformats.org/officeDocument/2006/relationships/image" Target="../media/image42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oleObject" Target="../embeddings/oleObject41.bin"/><Relationship Id="rId5" Type="http://schemas.openxmlformats.org/officeDocument/2006/relationships/image" Target="../media/image45.emf"/><Relationship Id="rId6" Type="http://schemas.openxmlformats.org/officeDocument/2006/relationships/oleObject" Target="../embeddings/oleObject42.bin"/><Relationship Id="rId7" Type="http://schemas.openxmlformats.org/officeDocument/2006/relationships/image" Target="../media/image46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openxmlformats.org/officeDocument/2006/relationships/oleObject" Target="../embeddings/oleObject43.bin"/><Relationship Id="rId5" Type="http://schemas.openxmlformats.org/officeDocument/2006/relationships/image" Target="../media/image48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7.bin"/><Relationship Id="rId20" Type="http://schemas.openxmlformats.org/officeDocument/2006/relationships/image" Target="../media/image58.emf"/><Relationship Id="rId21" Type="http://schemas.openxmlformats.org/officeDocument/2006/relationships/oleObject" Target="../embeddings/oleObject53.bin"/><Relationship Id="rId22" Type="http://schemas.openxmlformats.org/officeDocument/2006/relationships/image" Target="../media/image59.emf"/><Relationship Id="rId23" Type="http://schemas.openxmlformats.org/officeDocument/2006/relationships/oleObject" Target="../embeddings/oleObject54.bin"/><Relationship Id="rId24" Type="http://schemas.openxmlformats.org/officeDocument/2006/relationships/image" Target="../media/image60.emf"/><Relationship Id="rId25" Type="http://schemas.openxmlformats.org/officeDocument/2006/relationships/oleObject" Target="../embeddings/oleObject55.bin"/><Relationship Id="rId26" Type="http://schemas.openxmlformats.org/officeDocument/2006/relationships/image" Target="../media/image61.emf"/><Relationship Id="rId10" Type="http://schemas.openxmlformats.org/officeDocument/2006/relationships/image" Target="../media/image53.emf"/><Relationship Id="rId11" Type="http://schemas.openxmlformats.org/officeDocument/2006/relationships/oleObject" Target="../embeddings/oleObject48.bin"/><Relationship Id="rId12" Type="http://schemas.openxmlformats.org/officeDocument/2006/relationships/image" Target="../media/image54.emf"/><Relationship Id="rId13" Type="http://schemas.openxmlformats.org/officeDocument/2006/relationships/oleObject" Target="../embeddings/oleObject49.bin"/><Relationship Id="rId14" Type="http://schemas.openxmlformats.org/officeDocument/2006/relationships/image" Target="../media/image55.emf"/><Relationship Id="rId15" Type="http://schemas.openxmlformats.org/officeDocument/2006/relationships/oleObject" Target="../embeddings/oleObject50.bin"/><Relationship Id="rId16" Type="http://schemas.openxmlformats.org/officeDocument/2006/relationships/image" Target="../media/image56.emf"/><Relationship Id="rId17" Type="http://schemas.openxmlformats.org/officeDocument/2006/relationships/oleObject" Target="../embeddings/oleObject51.bin"/><Relationship Id="rId18" Type="http://schemas.openxmlformats.org/officeDocument/2006/relationships/image" Target="../media/image57.emf"/><Relationship Id="rId19" Type="http://schemas.openxmlformats.org/officeDocument/2006/relationships/oleObject" Target="../embeddings/oleObject52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44.bin"/><Relationship Id="rId4" Type="http://schemas.openxmlformats.org/officeDocument/2006/relationships/image" Target="../media/image50.emf"/><Relationship Id="rId5" Type="http://schemas.openxmlformats.org/officeDocument/2006/relationships/oleObject" Target="../embeddings/oleObject45.bin"/><Relationship Id="rId6" Type="http://schemas.openxmlformats.org/officeDocument/2006/relationships/image" Target="../media/image51.emf"/><Relationship Id="rId7" Type="http://schemas.openxmlformats.org/officeDocument/2006/relationships/oleObject" Target="../embeddings/oleObject46.bin"/><Relationship Id="rId8" Type="http://schemas.openxmlformats.org/officeDocument/2006/relationships/image" Target="../media/image52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4" Type="http://schemas.openxmlformats.org/officeDocument/2006/relationships/image" Target="../media/image63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4" Type="http://schemas.openxmlformats.org/officeDocument/2006/relationships/image" Target="../media/image64.emf"/><Relationship Id="rId5" Type="http://schemas.openxmlformats.org/officeDocument/2006/relationships/oleObject" Target="../embeddings/oleObject58.bin"/><Relationship Id="rId6" Type="http://schemas.openxmlformats.org/officeDocument/2006/relationships/image" Target="../media/image65.emf"/><Relationship Id="rId7" Type="http://schemas.openxmlformats.org/officeDocument/2006/relationships/oleObject" Target="../embeddings/oleObject59.bin"/><Relationship Id="rId8" Type="http://schemas.openxmlformats.org/officeDocument/2006/relationships/image" Target="../media/image66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6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7.e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12, 2012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#18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80444" y="1447800"/>
            <a:ext cx="28751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Monday, Nov. </a:t>
            </a:r>
            <a:r>
              <a:rPr lang="en-US" smtClean="0">
                <a:solidFill>
                  <a:schemeClr val="accent2"/>
                </a:solidFill>
                <a:latin typeface="Monotype Corsiva" pitchFamily="-84" charset="0"/>
              </a:rPr>
              <a:t>12,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2012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Jaehoon Yu</a:t>
            </a:r>
            <a:endParaRPr lang="en-US" b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676400" y="2362200"/>
            <a:ext cx="5943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Quantum Numbers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Principal Quantum Number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Orbital Angular Momentum Quantum Number 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Magnetic Quantum Number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The Zeeman Effect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Intrinsic Spin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2800" dirty="0" smtClean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2800" dirty="0" smtClean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09600"/>
            <a:ext cx="8534400" cy="9144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sz="2400" dirty="0" smtClean="0">
                <a:cs typeface="ＭＳ Ｐゴシック" pitchFamily="-84" charset="-128"/>
              </a:rPr>
              <a:t>Show that the spherical harmonic function Y11(</a:t>
            </a:r>
            <a:r>
              <a:rPr lang="en-US" sz="2400" dirty="0" err="1" smtClean="0">
                <a:latin typeface="Symbol" charset="2"/>
                <a:cs typeface="Symbol" charset="2"/>
              </a:rPr>
              <a:t>θ,φ</a:t>
            </a:r>
            <a:r>
              <a:rPr lang="en-US" sz="2400" dirty="0" smtClean="0">
                <a:cs typeface="ＭＳ Ｐゴシック" pitchFamily="-84" charset="-128"/>
              </a:rPr>
              <a:t>) satisfies the angular Schrodinger equation. </a:t>
            </a:r>
            <a:endParaRPr lang="en-US" sz="2400" dirty="0">
              <a:cs typeface="Symbol" charset="2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cs typeface="ＭＳ Ｐゴシック" pitchFamily="-84" charset="-128"/>
              </a:rPr>
              <a:t>Ex 7.1: Spherical Harmonic Function</a:t>
            </a:r>
            <a:endParaRPr lang="en-US" sz="4000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Oct. 22,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graphicFrame>
        <p:nvGraphicFramePr>
          <p:cNvPr id="53044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9609357"/>
              </p:ext>
            </p:extLst>
          </p:nvPr>
        </p:nvGraphicFramePr>
        <p:xfrm>
          <a:off x="381000" y="1371600"/>
          <a:ext cx="3514278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733" name="Equation" r:id="rId3" imgW="1841500" imgH="444500" progId="Equation.DSMT4">
                  <p:embed/>
                </p:oleObj>
              </mc:Choice>
              <mc:Fallback>
                <p:oleObj name="Equation" r:id="rId3" imgW="18415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371600"/>
                        <a:ext cx="3514278" cy="846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017259"/>
              </p:ext>
            </p:extLst>
          </p:nvPr>
        </p:nvGraphicFramePr>
        <p:xfrm>
          <a:off x="304800" y="2286000"/>
          <a:ext cx="842391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734" name="Equation" r:id="rId5" imgW="4521200" imgH="203200" progId="Equation.DSMT4">
                  <p:embed/>
                </p:oleObj>
              </mc:Choice>
              <mc:Fallback>
                <p:oleObj name="Equation" r:id="rId5" imgW="4521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86000"/>
                        <a:ext cx="8423910" cy="381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4873723"/>
              </p:ext>
            </p:extLst>
          </p:nvPr>
        </p:nvGraphicFramePr>
        <p:xfrm>
          <a:off x="468312" y="2743200"/>
          <a:ext cx="8142288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735" name="Equation" r:id="rId7" imgW="5054600" imgH="431800" progId="Equation.DSMT4">
                  <p:embed/>
                </p:oleObj>
              </mc:Choice>
              <mc:Fallback>
                <p:oleObj name="Equation" r:id="rId7" imgW="50546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2" y="2743200"/>
                        <a:ext cx="8142288" cy="6937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310871"/>
              </p:ext>
            </p:extLst>
          </p:nvPr>
        </p:nvGraphicFramePr>
        <p:xfrm>
          <a:off x="3962400" y="1600200"/>
          <a:ext cx="1066800" cy="438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736" name="Equation" r:id="rId9" imgW="431800" imgH="177800" progId="Equation.DSMT4">
                  <p:embed/>
                </p:oleObj>
              </mc:Choice>
              <mc:Fallback>
                <p:oleObj name="Equation" r:id="rId9" imgW="4318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600200"/>
                        <a:ext cx="1066800" cy="4382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2387433"/>
              </p:ext>
            </p:extLst>
          </p:nvPr>
        </p:nvGraphicFramePr>
        <p:xfrm>
          <a:off x="228600" y="3505200"/>
          <a:ext cx="873442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737" name="Equation" r:id="rId11" imgW="5422900" imgH="431800" progId="Equation.DSMT4">
                  <p:embed/>
                </p:oleObj>
              </mc:Choice>
              <mc:Fallback>
                <p:oleObj name="Equation" r:id="rId11" imgW="54229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505200"/>
                        <a:ext cx="8734425" cy="695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022497"/>
              </p:ext>
            </p:extLst>
          </p:nvPr>
        </p:nvGraphicFramePr>
        <p:xfrm>
          <a:off x="228600" y="4335463"/>
          <a:ext cx="7569200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738" name="Equation" r:id="rId13" imgW="4699000" imgH="431800" progId="Equation.DSMT4">
                  <p:embed/>
                </p:oleObj>
              </mc:Choice>
              <mc:Fallback>
                <p:oleObj name="Equation" r:id="rId13" imgW="46990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335463"/>
                        <a:ext cx="7569200" cy="6937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115900"/>
              </p:ext>
            </p:extLst>
          </p:nvPr>
        </p:nvGraphicFramePr>
        <p:xfrm>
          <a:off x="282575" y="5173663"/>
          <a:ext cx="8099425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739" name="Equation" r:id="rId15" imgW="5029200" imgH="431800" progId="Equation.DSMT4">
                  <p:embed/>
                </p:oleObj>
              </mc:Choice>
              <mc:Fallback>
                <p:oleObj name="Equation" r:id="rId15" imgW="50292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75" y="5173663"/>
                        <a:ext cx="8099425" cy="6937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88857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0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15" name="Rectangle 1039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53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cs typeface="+mj-cs"/>
              </a:rPr>
              <a:t>Solution of the Angular and </a:t>
            </a:r>
            <a:r>
              <a:rPr lang="en-US" sz="3400" dirty="0" err="1" smtClean="0">
                <a:cs typeface="+mj-cs"/>
              </a:rPr>
              <a:t>Azimuthal</a:t>
            </a:r>
            <a:r>
              <a:rPr lang="en-US" sz="3400" dirty="0" smtClean="0">
                <a:cs typeface="+mj-cs"/>
              </a:rPr>
              <a:t> Equations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381000" y="1295400"/>
            <a:ext cx="8229600" cy="3765550"/>
          </a:xfrm>
        </p:spPr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The radial wave function </a:t>
            </a:r>
            <a:r>
              <a:rPr lang="en-US" i="1" dirty="0">
                <a:cs typeface="ＭＳ Ｐゴシック" pitchFamily="-84" charset="-128"/>
              </a:rPr>
              <a:t>R</a:t>
            </a:r>
            <a:r>
              <a:rPr lang="en-US" dirty="0">
                <a:cs typeface="ＭＳ Ｐゴシック" pitchFamily="-84" charset="-128"/>
              </a:rPr>
              <a:t> and the spherical harmonics </a:t>
            </a:r>
            <a:r>
              <a:rPr lang="en-US" i="1" dirty="0">
                <a:cs typeface="ＭＳ Ｐゴシック" pitchFamily="-84" charset="-128"/>
              </a:rPr>
              <a:t>Y</a:t>
            </a:r>
            <a:r>
              <a:rPr lang="en-US" dirty="0">
                <a:cs typeface="ＭＳ Ｐゴシック" pitchFamily="-84" charset="-128"/>
              </a:rPr>
              <a:t> determine the probability density for the various quantum states.</a:t>
            </a:r>
            <a:r>
              <a:rPr lang="en-US" dirty="0" smtClean="0">
                <a:cs typeface="ＭＳ Ｐゴシック" pitchFamily="-84" charset="-128"/>
              </a:rPr>
              <a:t> </a:t>
            </a:r>
          </a:p>
          <a:p>
            <a:pPr eaLnBrk="1" hangingPunct="1"/>
            <a:r>
              <a:rPr lang="en-US" dirty="0" smtClean="0">
                <a:cs typeface="ＭＳ Ｐゴシック" pitchFamily="-84" charset="-128"/>
              </a:rPr>
              <a:t>Thus the </a:t>
            </a:r>
            <a:r>
              <a:rPr lang="en-US" dirty="0">
                <a:cs typeface="ＭＳ Ｐゴシック" pitchFamily="-84" charset="-128"/>
              </a:rPr>
              <a:t>total wave </a:t>
            </a:r>
            <a:r>
              <a:rPr lang="en-US" dirty="0" smtClean="0">
                <a:cs typeface="ＭＳ Ｐゴシック" pitchFamily="-84" charset="-128"/>
              </a:rPr>
              <a:t>function </a:t>
            </a:r>
            <a:r>
              <a:rPr lang="en-US" dirty="0" err="1" smtClean="0">
                <a:latin typeface="Symbol" charset="2"/>
                <a:cs typeface="Symbol" charset="2"/>
              </a:rPr>
              <a:t>ψ</a:t>
            </a:r>
            <a:r>
              <a:rPr lang="en-US" dirty="0" err="1" smtClean="0">
                <a:cs typeface="ＭＳ Ｐゴシック" pitchFamily="-84" charset="-128"/>
              </a:rPr>
              <a:t>(r,</a:t>
            </a:r>
            <a:r>
              <a:rPr lang="en-US" dirty="0" err="1" smtClean="0">
                <a:latin typeface="Symbol" charset="2"/>
                <a:cs typeface="Symbol" charset="2"/>
              </a:rPr>
              <a:t>θ,φ</a:t>
            </a:r>
            <a:r>
              <a:rPr lang="en-US" dirty="0" smtClean="0">
                <a:cs typeface="ＭＳ Ｐゴシック" pitchFamily="-84" charset="-128"/>
              </a:rPr>
              <a:t>) depends </a:t>
            </a:r>
            <a:r>
              <a:rPr lang="en-US" dirty="0">
                <a:cs typeface="ＭＳ Ｐゴシック" pitchFamily="-84" charset="-128"/>
              </a:rPr>
              <a:t>on </a:t>
            </a:r>
            <a:r>
              <a:rPr lang="en-US" i="1" dirty="0" err="1">
                <a:cs typeface="ＭＳ Ｐゴシック" pitchFamily="-84" charset="-128"/>
              </a:rPr>
              <a:t>n</a:t>
            </a:r>
            <a:r>
              <a:rPr lang="en-US" dirty="0">
                <a:cs typeface="ＭＳ Ｐゴシック" pitchFamily="-84" charset="-128"/>
              </a:rPr>
              <a:t>, </a:t>
            </a:r>
            <a:r>
              <a:rPr lang="en-US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dirty="0">
                <a:cs typeface="ＭＳ Ｐゴシック" pitchFamily="-84" charset="-128"/>
              </a:rPr>
              <a:t>, and </a:t>
            </a:r>
            <a:r>
              <a:rPr lang="en-US" i="1" dirty="0" err="1">
                <a:cs typeface="ＭＳ Ｐゴシック" pitchFamily="-84" charset="-128"/>
              </a:rPr>
              <a:t>m</a:t>
            </a:r>
            <a:r>
              <a:rPr lang="en-US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dirty="0">
                <a:cs typeface="ＭＳ Ｐゴシック" pitchFamily="-84" charset="-128"/>
              </a:rPr>
              <a:t>. The wave function</a:t>
            </a:r>
            <a:r>
              <a:rPr lang="en-US" dirty="0" smtClean="0">
                <a:cs typeface="ＭＳ Ｐゴシック" pitchFamily="-84" charset="-128"/>
              </a:rPr>
              <a:t> can be written as </a:t>
            </a:r>
            <a:endParaRPr lang="en-US" dirty="0">
              <a:cs typeface="ＭＳ Ｐゴシック" pitchFamily="-84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12,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990600" y="4211638"/>
          <a:ext cx="6929438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" name="Equation" r:id="rId3" imgW="1866900" imgH="241300" progId="Equation.3">
                  <p:embed/>
                </p:oleObj>
              </mc:Choice>
              <mc:Fallback>
                <p:oleObj name="Equation" r:id="rId3" imgW="18669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211638"/>
                        <a:ext cx="6929438" cy="893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18591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1143000"/>
          </a:xfrm>
        </p:spPr>
        <p:txBody>
          <a:bodyPr/>
          <a:lstStyle/>
          <a:p>
            <a:pPr eaLnBrk="1" hangingPunct="1"/>
            <a:r>
              <a:rPr lang="en-US" sz="3600" dirty="0">
                <a:cs typeface="ＭＳ Ｐゴシック" pitchFamily="-84" charset="-128"/>
              </a:rPr>
              <a:t>Orbital Angular Momentum Quantum Number </a:t>
            </a:r>
            <a:r>
              <a:rPr lang="en-US" sz="3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endParaRPr lang="en-US" sz="3600" dirty="0">
              <a:cs typeface="ＭＳ Ｐゴシック" pitchFamily="-84" charset="-128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458200" cy="4497387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It is associated with the </a:t>
            </a:r>
            <a:r>
              <a:rPr lang="en-US" sz="2800" i="1" dirty="0" err="1">
                <a:cs typeface="ＭＳ Ｐゴシック" pitchFamily="-84" charset="-128"/>
              </a:rPr>
              <a:t>R</a:t>
            </a:r>
            <a:r>
              <a:rPr lang="en-US" sz="2800" dirty="0" err="1">
                <a:cs typeface="ＭＳ Ｐゴシック" pitchFamily="-84" charset="-128"/>
              </a:rPr>
              <a:t>(</a:t>
            </a:r>
            <a:r>
              <a:rPr lang="en-US" sz="2800" i="1" dirty="0" err="1">
                <a:cs typeface="ＭＳ Ｐゴシック" pitchFamily="-84" charset="-128"/>
              </a:rPr>
              <a:t>r</a:t>
            </a:r>
            <a:r>
              <a:rPr lang="en-US" sz="2800" dirty="0">
                <a:cs typeface="ＭＳ Ｐゴシック" pitchFamily="-84" charset="-128"/>
              </a:rPr>
              <a:t>) and </a:t>
            </a:r>
            <a:r>
              <a:rPr lang="en-US" sz="2800" i="1" dirty="0" err="1">
                <a:cs typeface="ＭＳ Ｐゴシック" pitchFamily="-84" charset="-128"/>
              </a:rPr>
              <a:t>f</a:t>
            </a:r>
            <a:r>
              <a:rPr lang="en-US" sz="2800" dirty="0">
                <a:cs typeface="ＭＳ Ｐゴシック" pitchFamily="-84" charset="-128"/>
              </a:rPr>
              <a:t>(</a:t>
            </a:r>
            <a:r>
              <a:rPr lang="el-GR" sz="2800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)</a:t>
            </a:r>
            <a:r>
              <a:rPr lang="en-US" sz="2800" dirty="0">
                <a:cs typeface="ＭＳ Ｐゴシック" pitchFamily="-84" charset="-128"/>
              </a:rPr>
              <a:t> parts of the wave function.</a:t>
            </a:r>
            <a:r>
              <a:rPr lang="en-US" sz="2800" dirty="0" smtClean="0">
                <a:cs typeface="ＭＳ Ｐゴシック" pitchFamily="-84" charset="-128"/>
              </a:rPr>
              <a:t> </a:t>
            </a: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Classically, the orbital angular momentum		</a:t>
            </a:r>
            <a:r>
              <a:rPr lang="en-US" sz="2800" dirty="0" smtClean="0">
                <a:cs typeface="ＭＳ Ｐゴシック" pitchFamily="-84" charset="-128"/>
              </a:rPr>
              <a:t>    with </a:t>
            </a:r>
            <a:r>
              <a:rPr lang="en-US" sz="2800" i="1" dirty="0">
                <a:cs typeface="ＭＳ Ｐゴシック" pitchFamily="-84" charset="-128"/>
              </a:rPr>
              <a:t>L</a:t>
            </a:r>
            <a:r>
              <a:rPr lang="en-US" sz="2800" dirty="0">
                <a:cs typeface="ＭＳ Ｐゴシック" pitchFamily="-84" charset="-128"/>
              </a:rPr>
              <a:t> = </a:t>
            </a:r>
            <a:r>
              <a:rPr lang="en-US" sz="2800" i="1" dirty="0" err="1">
                <a:cs typeface="ＭＳ Ｐゴシック" pitchFamily="-84" charset="-128"/>
              </a:rPr>
              <a:t>mv</a:t>
            </a:r>
            <a:r>
              <a:rPr lang="en-US" sz="2800" baseline="-25000" dirty="0" err="1">
                <a:cs typeface="ＭＳ Ｐゴシック" pitchFamily="-84" charset="-128"/>
              </a:rPr>
              <a:t>orbital</a:t>
            </a:r>
            <a:r>
              <a:rPr lang="en-US" sz="2800" i="1" dirty="0" err="1">
                <a:cs typeface="ＭＳ Ｐゴシック" pitchFamily="-84" charset="-128"/>
              </a:rPr>
              <a:t>r</a:t>
            </a:r>
            <a:r>
              <a:rPr lang="en-US" sz="2800" dirty="0">
                <a:cs typeface="ＭＳ Ｐゴシック" pitchFamily="-84" charset="-128"/>
              </a:rPr>
              <a:t>.</a:t>
            </a:r>
            <a:r>
              <a:rPr lang="en-US" sz="2800" dirty="0" smtClean="0">
                <a:cs typeface="ＭＳ Ｐゴシック" pitchFamily="-84" charset="-128"/>
              </a:rPr>
              <a:t> </a:t>
            </a:r>
            <a:endParaRPr lang="en-US" sz="2800" dirty="0" smtClean="0">
              <a:ea typeface="Arial" pitchFamily="-84" charset="0"/>
              <a:cs typeface="Arial" pitchFamily="-84" charset="0"/>
            </a:endParaRPr>
          </a:p>
          <a:p>
            <a:pPr eaLnBrk="1" hangingPunct="1"/>
            <a:r>
              <a:rPr lang="en-US" sz="28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 </a:t>
            </a:r>
            <a:r>
              <a:rPr lang="en-US" sz="2800" dirty="0">
                <a:cs typeface="ＭＳ Ｐゴシック" pitchFamily="-84" charset="-128"/>
              </a:rPr>
              <a:t>is related to </a:t>
            </a:r>
            <a:r>
              <a:rPr lang="en-US" sz="2800" i="1" dirty="0">
                <a:cs typeface="ＭＳ Ｐゴシック" pitchFamily="-84" charset="-128"/>
              </a:rPr>
              <a:t>L</a:t>
            </a:r>
            <a:r>
              <a:rPr lang="en-US" sz="2800" dirty="0">
                <a:cs typeface="ＭＳ Ｐゴシック" pitchFamily="-84" charset="-128"/>
              </a:rPr>
              <a:t> by</a:t>
            </a:r>
            <a:r>
              <a:rPr lang="en-US" sz="2800" dirty="0">
                <a:latin typeface="Monotype Corsiva" pitchFamily="-84" charset="0"/>
                <a:cs typeface="ＭＳ Ｐゴシック" pitchFamily="-84" charset="-128"/>
              </a:rPr>
              <a:t> 		    </a:t>
            </a:r>
            <a:r>
              <a:rPr lang="en-US" sz="2800" dirty="0" smtClean="0">
                <a:latin typeface="Monotype Corsiva" pitchFamily="-84" charset="0"/>
                <a:cs typeface="ＭＳ Ｐゴシック" pitchFamily="-84" charset="-128"/>
              </a:rPr>
              <a:t> .</a:t>
            </a:r>
            <a:endParaRPr lang="en-US" sz="2800" dirty="0" smtClean="0">
              <a:cs typeface="ＭＳ Ｐゴシック" pitchFamily="-84" charset="-128"/>
            </a:endParaRP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In an </a:t>
            </a:r>
            <a:r>
              <a:rPr lang="en-US" sz="28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cs typeface="ＭＳ Ｐゴシック" pitchFamily="-84" charset="-128"/>
              </a:rPr>
              <a:t> = 0 state</a:t>
            </a:r>
            <a:r>
              <a:rPr lang="en-US" sz="2800" dirty="0" smtClean="0">
                <a:cs typeface="ＭＳ Ｐゴシック" pitchFamily="-84" charset="-128"/>
              </a:rPr>
              <a:t>,    	</a:t>
            </a:r>
            <a:r>
              <a:rPr lang="en-US" sz="2800" dirty="0">
                <a:cs typeface="ＭＳ Ｐゴシック" pitchFamily="-84" charset="-128"/>
              </a:rPr>
              <a:t>	  </a:t>
            </a:r>
            <a:r>
              <a:rPr lang="en-US" sz="2800" dirty="0" smtClean="0">
                <a:cs typeface="ＭＳ Ｐゴシック" pitchFamily="-84" charset="-128"/>
              </a:rPr>
              <a:t> .</a:t>
            </a:r>
            <a:endParaRPr lang="en-US" sz="2800" dirty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>
                <a:cs typeface="ＭＳ Ｐゴシック" pitchFamily="-84" charset="-128"/>
              </a:rPr>
              <a:t>	It disagrees with </a:t>
            </a:r>
            <a:r>
              <a:rPr lang="en-US" sz="2800" dirty="0" smtClean="0">
                <a:cs typeface="ＭＳ Ｐゴシック" pitchFamily="-84" charset="-128"/>
              </a:rPr>
              <a:t>Bohr’</a:t>
            </a:r>
            <a:r>
              <a:rPr lang="en-US" altLang="ja-JP" sz="2800" dirty="0" smtClean="0">
                <a:cs typeface="ＭＳ Ｐゴシック" pitchFamily="-84" charset="-128"/>
              </a:rPr>
              <a:t>s </a:t>
            </a:r>
            <a:r>
              <a:rPr lang="en-US" altLang="ja-JP" sz="2800" dirty="0">
                <a:cs typeface="ＭＳ Ｐゴシック" pitchFamily="-84" charset="-128"/>
              </a:rPr>
              <a:t>semi-classical </a:t>
            </a:r>
            <a:r>
              <a:rPr lang="ja-JP" altLang="en-US" sz="2800" dirty="0">
                <a:cs typeface="ＭＳ Ｐゴシック" pitchFamily="-84" charset="-128"/>
              </a:rPr>
              <a:t>“</a:t>
            </a:r>
            <a:r>
              <a:rPr lang="en-US" altLang="ja-JP" sz="2800" dirty="0">
                <a:cs typeface="ＭＳ Ｐゴシック" pitchFamily="-84" charset="-128"/>
              </a:rPr>
              <a:t>planetary</a:t>
            </a:r>
            <a:r>
              <a:rPr lang="ja-JP" altLang="en-US" sz="2800" dirty="0">
                <a:cs typeface="ＭＳ Ｐゴシック" pitchFamily="-84" charset="-128"/>
              </a:rPr>
              <a:t>”</a:t>
            </a:r>
            <a:r>
              <a:rPr lang="en-US" altLang="ja-JP" sz="2800" dirty="0">
                <a:cs typeface="ＭＳ Ｐゴシック" pitchFamily="-84" charset="-128"/>
              </a:rPr>
              <a:t> model of electrons orbiting a nucleus </a:t>
            </a:r>
            <a:r>
              <a:rPr lang="en-US" altLang="ja-JP" sz="2800" i="1" dirty="0">
                <a:cs typeface="ＭＳ Ｐゴシック" pitchFamily="-84" charset="-128"/>
              </a:rPr>
              <a:t>L</a:t>
            </a:r>
            <a:r>
              <a:rPr lang="en-US" altLang="ja-JP" sz="2800" dirty="0">
                <a:cs typeface="ＭＳ Ｐゴシック" pitchFamily="-84" charset="-128"/>
              </a:rPr>
              <a:t> = </a:t>
            </a:r>
            <a:r>
              <a:rPr lang="en-US" altLang="ja-JP" sz="2800" i="1" dirty="0" err="1">
                <a:cs typeface="ＭＳ Ｐゴシック" pitchFamily="-84" charset="-128"/>
              </a:rPr>
              <a:t>n</a:t>
            </a:r>
            <a:r>
              <a:rPr lang="en-US" altLang="ja-JP" sz="2800" i="1" dirty="0" err="1">
                <a:latin typeface="Lucida Grande" pitchFamily="-84" charset="0"/>
                <a:ea typeface="Arial" pitchFamily="-84" charset="0"/>
                <a:cs typeface="Arial" pitchFamily="-84" charset="0"/>
              </a:rPr>
              <a:t>ħ</a:t>
            </a:r>
            <a:r>
              <a:rPr lang="en-US" altLang="ja-JP" sz="2800" dirty="0">
                <a:cs typeface="ＭＳ Ｐゴシック" pitchFamily="-84" charset="-128"/>
              </a:rPr>
              <a:t>.</a:t>
            </a: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161802" name="AutoShape 10"/>
          <p:cNvSpPr>
            <a:spLocks noChangeArrowheads="1"/>
          </p:cNvSpPr>
          <p:nvPr/>
        </p:nvSpPr>
        <p:spPr bwMode="auto">
          <a:xfrm>
            <a:off x="2438400" y="4038600"/>
            <a:ext cx="1600200" cy="914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38100" cap="flat" cmpd="sng" algn="ctr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12,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6477000" y="1905000"/>
          <a:ext cx="154294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30" name="Equation" r:id="rId3" imgW="609600" imgH="241300" progId="Equation.DSMT4">
                  <p:embed/>
                </p:oleObj>
              </mc:Choice>
              <mc:Fallback>
                <p:oleObj name="Equation" r:id="rId3" imgW="609600" imgH="2413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905000"/>
                        <a:ext cx="1542948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2461610"/>
              </p:ext>
            </p:extLst>
          </p:nvPr>
        </p:nvGraphicFramePr>
        <p:xfrm>
          <a:off x="3352800" y="2819400"/>
          <a:ext cx="1981200" cy="613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31" name="Equation" r:id="rId5" imgW="901700" imgH="279400" progId="Equation.3">
                  <p:embed/>
                </p:oleObj>
              </mc:Choice>
              <mc:Fallback>
                <p:oleObj name="Equation" r:id="rId5" imgW="901700" imgH="279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819400"/>
                        <a:ext cx="1981200" cy="6130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475056"/>
              </p:ext>
            </p:extLst>
          </p:nvPr>
        </p:nvGraphicFramePr>
        <p:xfrm>
          <a:off x="3124200" y="3425825"/>
          <a:ext cx="214947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32" name="Equation" r:id="rId7" imgW="977900" imgH="279400" progId="Equation.DSMT4">
                  <p:embed/>
                </p:oleObj>
              </mc:Choice>
              <mc:Fallback>
                <p:oleObj name="Equation" r:id="rId7" imgW="977900" imgH="279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425825"/>
                        <a:ext cx="2149475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6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  <p:bldP spid="16180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067800" cy="685800"/>
          </a:xfrm>
        </p:spPr>
        <p:txBody>
          <a:bodyPr/>
          <a:lstStyle/>
          <a:p>
            <a:pPr eaLnBrk="1" hangingPunct="1"/>
            <a:r>
              <a:rPr lang="en-US" sz="4000" dirty="0">
                <a:cs typeface="ＭＳ Ｐゴシック" pitchFamily="-84" charset="-128"/>
              </a:rPr>
              <a:t>Orbital Angular Momentum Quantum Number </a:t>
            </a:r>
            <a:r>
              <a:rPr lang="en-US" sz="4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endParaRPr lang="en-US" sz="4000" dirty="0">
              <a:ea typeface="Arial" pitchFamily="-84" charset="0"/>
              <a:cs typeface="Arial" pitchFamily="-84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228600" y="990600"/>
            <a:ext cx="8682038" cy="4908550"/>
          </a:xfrm>
        </p:spPr>
        <p:txBody>
          <a:bodyPr/>
          <a:lstStyle/>
          <a:p>
            <a:pPr eaLnBrk="1" hangingPunct="1"/>
            <a:r>
              <a:rPr lang="en-US" sz="3600" dirty="0">
                <a:cs typeface="ＭＳ Ｐゴシック" pitchFamily="-84" charset="-128"/>
              </a:rPr>
              <a:t>A certain energy level is </a:t>
            </a:r>
            <a:r>
              <a:rPr lang="en-US" sz="3600" b="1" dirty="0">
                <a:solidFill>
                  <a:srgbClr val="000000"/>
                </a:solidFill>
                <a:cs typeface="ＭＳ Ｐゴシック" pitchFamily="-84" charset="-128"/>
              </a:rPr>
              <a:t>degenerate</a:t>
            </a:r>
            <a:r>
              <a:rPr lang="en-US" sz="3600" dirty="0">
                <a:cs typeface="ＭＳ Ｐゴシック" pitchFamily="-84" charset="-128"/>
              </a:rPr>
              <a:t> with respect to </a:t>
            </a:r>
            <a:r>
              <a:rPr lang="en-US" sz="3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3600" dirty="0">
                <a:cs typeface="ＭＳ Ｐゴシック" pitchFamily="-84" charset="-128"/>
              </a:rPr>
              <a:t> when the energy is independent of </a:t>
            </a:r>
            <a:r>
              <a:rPr lang="en-US" sz="3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3600" dirty="0" smtClean="0">
                <a:cs typeface="ＭＳ Ｐゴシック" pitchFamily="-84" charset="-128"/>
              </a:rPr>
              <a:t>.</a:t>
            </a:r>
          </a:p>
          <a:p>
            <a:pPr eaLnBrk="1" hangingPunct="1"/>
            <a:r>
              <a:rPr lang="en-US" sz="3600" dirty="0">
                <a:cs typeface="ＭＳ Ｐゴシック" pitchFamily="-84" charset="-128"/>
              </a:rPr>
              <a:t>Use letter names for the various </a:t>
            </a:r>
            <a:r>
              <a:rPr lang="en-US" sz="3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3600" dirty="0">
                <a:cs typeface="ＭＳ Ｐゴシック" pitchFamily="-84" charset="-128"/>
              </a:rPr>
              <a:t> values</a:t>
            </a:r>
          </a:p>
          <a:p>
            <a:pPr lvl="1" eaLnBrk="1" hangingPunct="1"/>
            <a:r>
              <a:rPr lang="en-US" sz="32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3200" dirty="0">
                <a:ea typeface="Arial" pitchFamily="-84" charset="0"/>
                <a:cs typeface="Arial" pitchFamily="-84" charset="0"/>
              </a:rPr>
              <a:t> =	</a:t>
            </a:r>
            <a:r>
              <a:rPr lang="en-US" sz="3200" dirty="0" smtClean="0">
                <a:ea typeface="Arial" pitchFamily="-84" charset="0"/>
                <a:cs typeface="Arial" pitchFamily="-84" charset="0"/>
              </a:rPr>
              <a:t>	0</a:t>
            </a:r>
            <a:r>
              <a:rPr lang="en-US" sz="3200" dirty="0">
                <a:ea typeface="Arial" pitchFamily="-84" charset="0"/>
                <a:cs typeface="Arial" pitchFamily="-84" charset="0"/>
              </a:rPr>
              <a:t>	1	2	3	4	5 . . .</a:t>
            </a:r>
            <a:endParaRPr lang="en-US" sz="3200" dirty="0"/>
          </a:p>
          <a:p>
            <a:pPr lvl="1" eaLnBrk="1" hangingPunct="1"/>
            <a:r>
              <a:rPr lang="en-US" sz="3200" dirty="0"/>
              <a:t>Letter =	</a:t>
            </a:r>
            <a:r>
              <a:rPr lang="en-US" sz="3200" i="1" dirty="0" err="1"/>
              <a:t>s</a:t>
            </a:r>
            <a:r>
              <a:rPr lang="en-US" sz="3200" i="1" dirty="0"/>
              <a:t>	</a:t>
            </a:r>
            <a:r>
              <a:rPr lang="en-US" sz="3200" i="1" dirty="0" err="1"/>
              <a:t>p</a:t>
            </a:r>
            <a:r>
              <a:rPr lang="en-US" sz="3200" i="1" dirty="0"/>
              <a:t>	</a:t>
            </a:r>
            <a:r>
              <a:rPr lang="en-US" sz="3200" i="1" dirty="0" err="1"/>
              <a:t>d</a:t>
            </a:r>
            <a:r>
              <a:rPr lang="en-US" sz="3200" i="1" dirty="0"/>
              <a:t>	</a:t>
            </a:r>
            <a:r>
              <a:rPr lang="en-US" sz="3200" i="1" dirty="0" err="1"/>
              <a:t>f</a:t>
            </a:r>
            <a:r>
              <a:rPr lang="en-US" sz="3200" i="1" dirty="0"/>
              <a:t>	</a:t>
            </a:r>
            <a:r>
              <a:rPr lang="en-US" sz="3200" i="1" dirty="0" err="1"/>
              <a:t>g</a:t>
            </a:r>
            <a:r>
              <a:rPr lang="en-US" sz="3200" i="1" dirty="0"/>
              <a:t>	</a:t>
            </a:r>
            <a:r>
              <a:rPr lang="en-US" sz="3200" i="1" dirty="0" err="1"/>
              <a:t>h</a:t>
            </a:r>
            <a:r>
              <a:rPr lang="en-US" sz="3200" i="1" dirty="0"/>
              <a:t> </a:t>
            </a:r>
            <a:r>
              <a:rPr lang="en-US" sz="3200" dirty="0"/>
              <a:t>. . </a:t>
            </a:r>
            <a:r>
              <a:rPr lang="en-US" sz="3200" dirty="0" smtClean="0"/>
              <a:t>.</a:t>
            </a:r>
            <a:endParaRPr lang="en-US" sz="3600" dirty="0" smtClean="0">
              <a:cs typeface="ＭＳ Ｐゴシック" pitchFamily="-84" charset="-128"/>
            </a:endParaRPr>
          </a:p>
          <a:p>
            <a:pPr eaLnBrk="1" hangingPunct="1"/>
            <a:r>
              <a:rPr lang="en-US" sz="3600" dirty="0">
                <a:cs typeface="ＭＳ Ｐゴシック" pitchFamily="-84" charset="-128"/>
              </a:rPr>
              <a:t>Atomic states are referred to by their </a:t>
            </a:r>
            <a:r>
              <a:rPr lang="en-US" sz="3600" i="1" dirty="0" err="1">
                <a:cs typeface="ＭＳ Ｐゴシック" pitchFamily="-84" charset="-128"/>
              </a:rPr>
              <a:t>n</a:t>
            </a:r>
            <a:r>
              <a:rPr lang="en-US" sz="3600" dirty="0">
                <a:cs typeface="ＭＳ Ｐゴシック" pitchFamily="-84" charset="-128"/>
              </a:rPr>
              <a:t> and </a:t>
            </a:r>
            <a:r>
              <a:rPr lang="en-US" sz="3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endParaRPr lang="en-US" sz="3600" dirty="0">
              <a:cs typeface="ＭＳ Ｐゴシック" pitchFamily="-84" charset="-128"/>
            </a:endParaRPr>
          </a:p>
          <a:p>
            <a:pPr eaLnBrk="1" hangingPunct="1"/>
            <a:r>
              <a:rPr lang="en-US" sz="3600" dirty="0">
                <a:cs typeface="ＭＳ Ｐゴシック" pitchFamily="-84" charset="-128"/>
              </a:rPr>
              <a:t>A state with </a:t>
            </a:r>
            <a:r>
              <a:rPr lang="en-US" sz="3600" i="1" dirty="0" err="1">
                <a:cs typeface="ＭＳ Ｐゴシック" pitchFamily="-84" charset="-128"/>
              </a:rPr>
              <a:t>n</a:t>
            </a:r>
            <a:r>
              <a:rPr lang="en-US" sz="3600" dirty="0">
                <a:cs typeface="ＭＳ Ｐゴシック" pitchFamily="-84" charset="-128"/>
              </a:rPr>
              <a:t> = 2 and </a:t>
            </a:r>
            <a:r>
              <a:rPr lang="en-US" sz="3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3600" dirty="0">
                <a:ea typeface="Arial" pitchFamily="-84" charset="0"/>
                <a:cs typeface="Arial" pitchFamily="-84" charset="0"/>
              </a:rPr>
              <a:t> </a:t>
            </a:r>
            <a:r>
              <a:rPr lang="en-US" sz="3600" dirty="0">
                <a:cs typeface="ＭＳ Ｐゴシック" pitchFamily="-84" charset="-128"/>
              </a:rPr>
              <a:t>= 1 is called a 2</a:t>
            </a:r>
            <a:r>
              <a:rPr lang="en-US" sz="3600" i="1" dirty="0">
                <a:cs typeface="ＭＳ Ｐゴシック" pitchFamily="-84" charset="-128"/>
              </a:rPr>
              <a:t>p</a:t>
            </a:r>
            <a:r>
              <a:rPr lang="en-US" sz="3600" dirty="0">
                <a:cs typeface="ＭＳ Ｐゴシック" pitchFamily="-84" charset="-128"/>
              </a:rPr>
              <a:t> state</a:t>
            </a:r>
          </a:p>
          <a:p>
            <a:pPr eaLnBrk="1" hangingPunct="1"/>
            <a:r>
              <a:rPr lang="en-US" sz="3600" dirty="0">
                <a:cs typeface="ＭＳ Ｐゴシック" pitchFamily="-84" charset="-128"/>
              </a:rPr>
              <a:t>The boundary conditions require </a:t>
            </a:r>
            <a:r>
              <a:rPr lang="en-US" sz="3600" i="1" dirty="0" err="1">
                <a:cs typeface="ＭＳ Ｐゴシック" pitchFamily="-84" charset="-128"/>
              </a:rPr>
              <a:t>n</a:t>
            </a:r>
            <a:r>
              <a:rPr lang="en-US" altLang="ja-JP" sz="3600" dirty="0">
                <a:cs typeface="ＭＳ Ｐゴシック" pitchFamily="-84" charset="-128"/>
              </a:rPr>
              <a:t> &gt; </a:t>
            </a:r>
            <a:r>
              <a:rPr lang="en-US" sz="3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endParaRPr lang="en-US" sz="3600" dirty="0"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12,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28600" y="2743200"/>
            <a:ext cx="4800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5000"/>
              <a:buFont typeface="Wingdings" pitchFamily="-84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The relationship of 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L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, </a:t>
            </a:r>
            <a:r>
              <a:rPr kumimoji="0" 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L</a:t>
            </a:r>
            <a:r>
              <a:rPr kumimoji="0" lang="en-US" sz="2400" b="0" i="1" u="none" strike="noStrike" kern="0" cap="none" spc="0" normalizeH="0" baseline="-2500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z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, ℓ, and </a:t>
            </a:r>
            <a:r>
              <a:rPr kumimoji="0" 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m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ℓ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for ℓ = 2.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5000"/>
              <a:buFont typeface="Wingdings" pitchFamily="-84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		            is fixed.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5000"/>
              <a:buFont typeface="Wingdings" pitchFamily="-84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Because </a:t>
            </a:r>
            <a:r>
              <a:rPr kumimoji="0" 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L</a:t>
            </a:r>
            <a:r>
              <a:rPr kumimoji="0" lang="en-US" sz="2400" b="0" i="1" u="none" strike="noStrike" kern="0" cap="none" spc="0" normalizeH="0" baseline="-2500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z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is quantized, only certain orientations of     are possible and this is called </a:t>
            </a: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space quantization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.  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sz="3400">
                <a:cs typeface="ＭＳ Ｐゴシック" pitchFamily="-84" charset="-128"/>
              </a:rPr>
              <a:t>Magnetic Quantum Number </a:t>
            </a:r>
            <a:r>
              <a:rPr lang="en-US" sz="3400" i="1">
                <a:cs typeface="ＭＳ Ｐゴシック" pitchFamily="-84" charset="-128"/>
              </a:rPr>
              <a:t>m</a:t>
            </a:r>
            <a:r>
              <a:rPr lang="en-US" sz="3400" i="1" baseline="-2500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3400">
                <a:cs typeface="ＭＳ Ｐゴシック" pitchFamily="-84" charset="-128"/>
              </a:rPr>
              <a:t>    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1"/>
            <a:ext cx="8534400" cy="1676399"/>
          </a:xfrm>
        </p:spPr>
        <p:txBody>
          <a:bodyPr/>
          <a:lstStyle/>
          <a:p>
            <a:pPr eaLnBrk="1" hangingPunct="1"/>
            <a:r>
              <a:rPr lang="en-US" sz="2100" dirty="0">
                <a:cs typeface="ＭＳ Ｐゴシック" pitchFamily="-84" charset="-128"/>
              </a:rPr>
              <a:t>The angle</a:t>
            </a:r>
            <a:r>
              <a:rPr lang="en-US" sz="2100" dirty="0" smtClean="0">
                <a:cs typeface="ＭＳ Ｐゴシック" pitchFamily="-84" charset="-128"/>
              </a:rPr>
              <a:t> </a:t>
            </a:r>
            <a:r>
              <a:rPr lang="en-US" sz="2400" dirty="0" err="1" smtClean="0">
                <a:latin typeface="Symbol" charset="2"/>
                <a:cs typeface="Symbol" charset="2"/>
              </a:rPr>
              <a:t>φ</a:t>
            </a:r>
            <a:r>
              <a:rPr lang="en-US" sz="2100" dirty="0" smtClean="0">
                <a:cs typeface="ＭＳ Ｐゴシック" pitchFamily="-84" charset="-128"/>
              </a:rPr>
              <a:t> </a:t>
            </a:r>
            <a:r>
              <a:rPr lang="en-US" sz="2100" dirty="0">
                <a:cs typeface="ＭＳ Ｐゴシック" pitchFamily="-84" charset="-128"/>
              </a:rPr>
              <a:t>is a measure of the rotation about the </a:t>
            </a:r>
            <a:r>
              <a:rPr lang="en-US" sz="2100" dirty="0" err="1">
                <a:cs typeface="ＭＳ Ｐゴシック" pitchFamily="-84" charset="-128"/>
              </a:rPr>
              <a:t>z</a:t>
            </a:r>
            <a:r>
              <a:rPr lang="en-US" sz="2100" dirty="0">
                <a:cs typeface="ＭＳ Ｐゴシック" pitchFamily="-84" charset="-128"/>
              </a:rPr>
              <a:t> axis.</a:t>
            </a:r>
          </a:p>
          <a:p>
            <a:pPr eaLnBrk="1" hangingPunct="1"/>
            <a:r>
              <a:rPr lang="en-US" sz="2100" dirty="0">
                <a:cs typeface="ＭＳ Ｐゴシック" pitchFamily="-84" charset="-128"/>
              </a:rPr>
              <a:t>The solution </a:t>
            </a:r>
            <a:r>
              <a:rPr lang="en-US" sz="2100" dirty="0" smtClean="0">
                <a:cs typeface="ＭＳ Ｐゴシック" pitchFamily="-84" charset="-128"/>
              </a:rPr>
              <a:t>for g(</a:t>
            </a:r>
            <a:r>
              <a:rPr lang="en-US" sz="2100" dirty="0" err="1" smtClean="0">
                <a:latin typeface="Symbol"/>
                <a:cs typeface="ＭＳ Ｐゴシック" pitchFamily="-84" charset="-128"/>
              </a:rPr>
              <a:t>φ</a:t>
            </a:r>
            <a:r>
              <a:rPr lang="en-US" sz="2100" dirty="0" smtClean="0">
                <a:latin typeface="Symbol"/>
                <a:cs typeface="ＭＳ Ｐゴシック" pitchFamily="-84" charset="-128"/>
              </a:rPr>
              <a:t>)</a:t>
            </a:r>
            <a:r>
              <a:rPr lang="en-US" sz="2100" dirty="0">
                <a:cs typeface="ＭＳ Ｐゴシック" pitchFamily="-84" charset="-128"/>
              </a:rPr>
              <a:t> </a:t>
            </a:r>
            <a:r>
              <a:rPr lang="en-US" sz="2100" dirty="0" smtClean="0">
                <a:cs typeface="ＭＳ Ｐゴシック" pitchFamily="-84" charset="-128"/>
              </a:rPr>
              <a:t>specifies </a:t>
            </a:r>
            <a:r>
              <a:rPr lang="en-US" sz="2100" dirty="0">
                <a:cs typeface="ＭＳ Ｐゴシック" pitchFamily="-84" charset="-128"/>
              </a:rPr>
              <a:t>that </a:t>
            </a:r>
            <a:r>
              <a:rPr lang="en-US" sz="2100" i="1" dirty="0">
                <a:cs typeface="ＭＳ Ｐゴシック" pitchFamily="-84" charset="-128"/>
              </a:rPr>
              <a:t>m</a:t>
            </a:r>
            <a:r>
              <a:rPr lang="en-US" sz="21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100" dirty="0">
                <a:cs typeface="ＭＳ Ｐゴシック" pitchFamily="-84" charset="-128"/>
              </a:rPr>
              <a:t> is an integer and related to the </a:t>
            </a:r>
            <a:r>
              <a:rPr lang="en-US" sz="2100" i="1" dirty="0">
                <a:cs typeface="ＭＳ Ｐゴシック" pitchFamily="-84" charset="-128"/>
              </a:rPr>
              <a:t>z</a:t>
            </a:r>
            <a:r>
              <a:rPr lang="en-US" sz="2100" dirty="0">
                <a:cs typeface="ＭＳ Ｐゴシック" pitchFamily="-84" charset="-128"/>
              </a:rPr>
              <a:t> component of </a:t>
            </a:r>
            <a:r>
              <a:rPr lang="en-US" sz="2100" i="1" dirty="0">
                <a:cs typeface="ＭＳ Ｐゴシック" pitchFamily="-84" charset="-128"/>
              </a:rPr>
              <a:t>L</a:t>
            </a:r>
            <a:r>
              <a:rPr lang="en-US" sz="2100" dirty="0">
                <a:cs typeface="ＭＳ Ｐゴシック" pitchFamily="-84" charset="-128"/>
              </a:rPr>
              <a:t>.</a:t>
            </a:r>
          </a:p>
        </p:txBody>
      </p:sp>
      <p:pic>
        <p:nvPicPr>
          <p:cNvPr id="32778" name="Picture 17" descr="0703"/>
          <p:cNvPicPr preferRelativeResize="0">
            <a:picLocks noChangeAspect="1" noChangeArrowheads="1"/>
          </p:cNvPicPr>
          <p:nvPr/>
        </p:nvPicPr>
        <p:blipFill>
          <a:blip r:embed="rId3"/>
          <a:srcRect b="2669"/>
          <a:stretch>
            <a:fillRect/>
          </a:stretch>
        </p:blipFill>
        <p:spPr bwMode="auto">
          <a:xfrm>
            <a:off x="4924425" y="1828800"/>
            <a:ext cx="3914775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12, 2012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7495177"/>
              </p:ext>
            </p:extLst>
          </p:nvPr>
        </p:nvGraphicFramePr>
        <p:xfrm>
          <a:off x="1828800" y="2057399"/>
          <a:ext cx="1676400" cy="632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14" name="Equation" r:id="rId4" imgW="571500" imgH="215900" progId="Equation.DSMT4">
                  <p:embed/>
                </p:oleObj>
              </mc:Choice>
              <mc:Fallback>
                <p:oleObj name="Equation" r:id="rId4" imgW="5715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057399"/>
                        <a:ext cx="1676400" cy="63288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9136611"/>
              </p:ext>
            </p:extLst>
          </p:nvPr>
        </p:nvGraphicFramePr>
        <p:xfrm>
          <a:off x="609600" y="3550328"/>
          <a:ext cx="2286000" cy="488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15" name="Equation" r:id="rId6" imgW="1308100" imgH="279400" progId="Equation.DSMT4">
                  <p:embed/>
                </p:oleObj>
              </mc:Choice>
              <mc:Fallback>
                <p:oleObj name="Equation" r:id="rId6" imgW="13081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9600" y="3550328"/>
                        <a:ext cx="2286000" cy="4882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153947"/>
              </p:ext>
            </p:extLst>
          </p:nvPr>
        </p:nvGraphicFramePr>
        <p:xfrm>
          <a:off x="2286000" y="4368800"/>
          <a:ext cx="2444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16" name="Equation" r:id="rId8" imgW="139700" imgH="203200" progId="Equation.DSMT4">
                  <p:embed/>
                </p:oleObj>
              </mc:Choice>
              <mc:Fallback>
                <p:oleObj name="Equation" r:id="rId8" imgW="1397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86000" y="4368800"/>
                        <a:ext cx="244475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8203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5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3277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381000" y="685800"/>
            <a:ext cx="8529638" cy="4527550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Quantum mechanics allows    </a:t>
            </a:r>
            <a:r>
              <a:rPr lang="en-US" sz="2800" dirty="0" smtClean="0">
                <a:cs typeface="ＭＳ Ｐゴシック" pitchFamily="-84" charset="-128"/>
              </a:rPr>
              <a:t>  to </a:t>
            </a:r>
            <a:r>
              <a:rPr lang="en-US" sz="2800" dirty="0">
                <a:cs typeface="ＭＳ Ｐゴシック" pitchFamily="-84" charset="-128"/>
              </a:rPr>
              <a:t>be quantized along only one direction in space. Because of the relation </a:t>
            </a:r>
            <a:r>
              <a:rPr lang="en-US" sz="2800" i="1" dirty="0">
                <a:cs typeface="ＭＳ Ｐゴシック" pitchFamily="-84" charset="-128"/>
              </a:rPr>
              <a:t>L</a:t>
            </a:r>
            <a:r>
              <a:rPr lang="en-US" sz="2800" baseline="30000" dirty="0">
                <a:cs typeface="ＭＳ Ｐゴシック" pitchFamily="-84" charset="-128"/>
              </a:rPr>
              <a:t>2</a:t>
            </a:r>
            <a:r>
              <a:rPr lang="en-US" sz="2800" dirty="0">
                <a:cs typeface="ＭＳ Ｐゴシック" pitchFamily="-84" charset="-128"/>
              </a:rPr>
              <a:t> = </a:t>
            </a:r>
            <a:r>
              <a:rPr lang="en-US" sz="2800" i="1" dirty="0">
                <a:cs typeface="ＭＳ Ｐゴシック" pitchFamily="-84" charset="-128"/>
              </a:rPr>
              <a:t>L</a:t>
            </a:r>
            <a:r>
              <a:rPr lang="en-US" sz="2800" i="1" baseline="-25000" dirty="0">
                <a:cs typeface="ＭＳ Ｐゴシック" pitchFamily="-84" charset="-128"/>
              </a:rPr>
              <a:t>x</a:t>
            </a:r>
            <a:r>
              <a:rPr lang="en-US" sz="2800" baseline="30000" dirty="0">
                <a:cs typeface="ＭＳ Ｐゴシック" pitchFamily="-84" charset="-128"/>
              </a:rPr>
              <a:t>2</a:t>
            </a:r>
            <a:r>
              <a:rPr lang="en-US" sz="2800" dirty="0">
                <a:cs typeface="ＭＳ Ｐゴシック" pitchFamily="-84" charset="-128"/>
              </a:rPr>
              <a:t> + </a:t>
            </a:r>
            <a:r>
              <a:rPr lang="en-US" sz="2800" i="1" dirty="0">
                <a:cs typeface="ＭＳ Ｐゴシック" pitchFamily="-84" charset="-128"/>
              </a:rPr>
              <a:t>L</a:t>
            </a:r>
            <a:r>
              <a:rPr lang="en-US" sz="2800" i="1" baseline="-25000" dirty="0">
                <a:cs typeface="ＭＳ Ｐゴシック" pitchFamily="-84" charset="-128"/>
              </a:rPr>
              <a:t>y</a:t>
            </a:r>
            <a:r>
              <a:rPr lang="en-US" sz="2800" baseline="30000" dirty="0">
                <a:cs typeface="ＭＳ Ｐゴシック" pitchFamily="-84" charset="-128"/>
              </a:rPr>
              <a:t>2</a:t>
            </a:r>
            <a:r>
              <a:rPr lang="en-US" sz="2800" dirty="0">
                <a:cs typeface="ＭＳ Ｐゴシック" pitchFamily="-84" charset="-128"/>
              </a:rPr>
              <a:t> + </a:t>
            </a:r>
            <a:r>
              <a:rPr lang="en-US" sz="2800" i="1" dirty="0" smtClean="0">
                <a:cs typeface="ＭＳ Ｐゴシック" pitchFamily="-84" charset="-128"/>
              </a:rPr>
              <a:t>L</a:t>
            </a:r>
            <a:r>
              <a:rPr lang="en-US" sz="2800" i="1" baseline="-25000" dirty="0" smtClean="0">
                <a:cs typeface="ＭＳ Ｐゴシック" pitchFamily="-84" charset="-128"/>
              </a:rPr>
              <a:t>z</a:t>
            </a:r>
            <a:r>
              <a:rPr lang="en-US" sz="2800" baseline="30000" dirty="0" smtClean="0">
                <a:cs typeface="ＭＳ Ｐゴシック" pitchFamily="-84" charset="-128"/>
              </a:rPr>
              <a:t>2</a:t>
            </a:r>
            <a:r>
              <a:rPr lang="en-US" sz="2800" dirty="0" smtClean="0">
                <a:cs typeface="ＭＳ Ｐゴシック" pitchFamily="-84" charset="-128"/>
              </a:rPr>
              <a:t>, once </a:t>
            </a:r>
            <a:r>
              <a:rPr lang="en-US" sz="2800" dirty="0">
                <a:cs typeface="ＭＳ Ｐゴシック" pitchFamily="-84" charset="-128"/>
              </a:rPr>
              <a:t>a second component </a:t>
            </a:r>
            <a:r>
              <a:rPr lang="en-US" sz="2800" dirty="0" smtClean="0">
                <a:cs typeface="ＭＳ Ｐゴシック" pitchFamily="-84" charset="-128"/>
              </a:rPr>
              <a:t>is known, the </a:t>
            </a:r>
            <a:r>
              <a:rPr lang="en-US" sz="2800" dirty="0">
                <a:cs typeface="ＭＳ Ｐゴシック" pitchFamily="-84" charset="-128"/>
              </a:rPr>
              <a:t>third component </a:t>
            </a:r>
            <a:r>
              <a:rPr lang="en-US" sz="2800" dirty="0" smtClean="0">
                <a:cs typeface="ＭＳ Ｐゴシック" pitchFamily="-84" charset="-128"/>
              </a:rPr>
              <a:t>will also be known. </a:t>
            </a:r>
          </a:p>
          <a:p>
            <a:pPr eaLnBrk="1" hangingPunct="1"/>
            <a:r>
              <a:rPr lang="en-US" sz="2800" dirty="0" smtClean="0">
                <a:cs typeface="ＭＳ Ｐゴシック" pitchFamily="-84" charset="-128"/>
              </a:rPr>
              <a:t>Now, since we know there is no preferred direction,    </a:t>
            </a:r>
            <a:endParaRPr lang="en-US" sz="2800" dirty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We expect the average of the angular momentum components squared to be		           .</a:t>
            </a:r>
          </a:p>
        </p:txBody>
      </p:sp>
      <p:sp>
        <p:nvSpPr>
          <p:cNvPr id="33795" name="Rectangle 15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Magnetic Quantum Number </a:t>
            </a:r>
            <a:r>
              <a:rPr lang="en-US" i="1" dirty="0" err="1">
                <a:cs typeface="ＭＳ Ｐゴシック" pitchFamily="-84" charset="-128"/>
              </a:rPr>
              <a:t>m</a:t>
            </a:r>
            <a:r>
              <a:rPr lang="en-US" i="1" baseline="-25000" dirty="0">
                <a:ea typeface="Arial" pitchFamily="-84" charset="0"/>
                <a:cs typeface="Arial" pitchFamily="-84" charset="0"/>
              </a:rPr>
              <a:t>ℓ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12, 2012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106331"/>
              </p:ext>
            </p:extLst>
          </p:nvPr>
        </p:nvGraphicFramePr>
        <p:xfrm>
          <a:off x="4419600" y="685800"/>
          <a:ext cx="381000" cy="554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049" name="Equation" r:id="rId3" imgW="139700" imgH="203200" progId="Equation.DSMT4">
                  <p:embed/>
                </p:oleObj>
              </mc:Choice>
              <mc:Fallback>
                <p:oleObj name="Equation" r:id="rId3" imgW="1397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19600" y="685800"/>
                        <a:ext cx="381000" cy="554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813834"/>
              </p:ext>
            </p:extLst>
          </p:nvPr>
        </p:nvGraphicFramePr>
        <p:xfrm>
          <a:off x="2590800" y="3031239"/>
          <a:ext cx="3810000" cy="931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050" name="Equation" r:id="rId5" imgW="1143000" imgH="279400" progId="Equation.DSMT4">
                  <p:embed/>
                </p:oleObj>
              </mc:Choice>
              <mc:Fallback>
                <p:oleObj name="Equation" r:id="rId5" imgW="11430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90800" y="3031239"/>
                        <a:ext cx="3810000" cy="9311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876294"/>
              </p:ext>
            </p:extLst>
          </p:nvPr>
        </p:nvGraphicFramePr>
        <p:xfrm>
          <a:off x="1143000" y="4839017"/>
          <a:ext cx="7340600" cy="1333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051" name="Equation" r:id="rId7" imgW="2590800" imgH="469900" progId="Equation.DSMT4">
                  <p:embed/>
                </p:oleObj>
              </mc:Choice>
              <mc:Fallback>
                <p:oleObj name="Equation" r:id="rId7" imgW="25908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43000" y="4839017"/>
                        <a:ext cx="7340600" cy="13331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077200" cy="4724400"/>
          </a:xfrm>
        </p:spPr>
        <p:txBody>
          <a:bodyPr/>
          <a:lstStyle/>
          <a:p>
            <a:r>
              <a:rPr lang="en-US" sz="2400" dirty="0">
                <a:cs typeface="ＭＳ Ｐゴシック" pitchFamily="-84" charset="-128"/>
              </a:rPr>
              <a:t>The Dutch physicist Pieter Zeeman showed the spectral lines emitted by atoms in a magnetic field split into multiple energy levels. It is called the </a:t>
            </a:r>
            <a:r>
              <a:rPr lang="en-US" sz="2400" b="1" dirty="0">
                <a:solidFill>
                  <a:srgbClr val="000000"/>
                </a:solidFill>
                <a:cs typeface="ＭＳ Ｐゴシック" pitchFamily="-84" charset="-128"/>
              </a:rPr>
              <a:t>Zeeman effect</a:t>
            </a:r>
            <a:r>
              <a:rPr lang="en-US" sz="2400" dirty="0" smtClean="0">
                <a:cs typeface="ＭＳ Ｐゴシック" pitchFamily="-84" charset="-128"/>
              </a:rPr>
              <a:t>.</a:t>
            </a:r>
            <a:endParaRPr lang="en-US" sz="2400" b="1" dirty="0" smtClean="0">
              <a:solidFill>
                <a:srgbClr val="000000"/>
              </a:solidFill>
              <a:cs typeface="ＭＳ Ｐゴシック" pitchFamily="-84" charset="-128"/>
            </a:endParaRPr>
          </a:p>
          <a:p>
            <a:pPr>
              <a:buFont typeface="Wingdings" pitchFamily="-84" charset="2"/>
              <a:buNone/>
            </a:pPr>
            <a:r>
              <a:rPr lang="en-US" sz="2400" b="1" dirty="0">
                <a:solidFill>
                  <a:srgbClr val="FF0000"/>
                </a:solidFill>
                <a:cs typeface="ＭＳ Ｐゴシック" pitchFamily="-84" charset="-128"/>
              </a:rPr>
              <a:t>Normal </a:t>
            </a:r>
            <a:r>
              <a:rPr lang="en-US" sz="2400" b="1" dirty="0">
                <a:solidFill>
                  <a:srgbClr val="000000"/>
                </a:solidFill>
                <a:cs typeface="ＭＳ Ｐゴシック" pitchFamily="-84" charset="-128"/>
              </a:rPr>
              <a:t>Zeeman </a:t>
            </a:r>
            <a:r>
              <a:rPr lang="en-US" sz="2400" b="1" dirty="0" smtClean="0">
                <a:solidFill>
                  <a:srgbClr val="000000"/>
                </a:solidFill>
                <a:cs typeface="ＭＳ Ｐゴシック" pitchFamily="-84" charset="-128"/>
              </a:rPr>
              <a:t>effect</a:t>
            </a:r>
            <a:r>
              <a:rPr lang="en-US" sz="2400" dirty="0" smtClean="0">
                <a:cs typeface="ＭＳ Ｐゴシック" pitchFamily="-84" charset="-128"/>
              </a:rPr>
              <a:t>:</a:t>
            </a:r>
          </a:p>
          <a:p>
            <a:r>
              <a:rPr lang="en-US" sz="2400" dirty="0" smtClean="0">
                <a:cs typeface="ＭＳ Ｐゴシック" pitchFamily="-84" charset="-128"/>
              </a:rPr>
              <a:t>A spectral line of an atom </a:t>
            </a:r>
            <a:r>
              <a:rPr lang="en-US" sz="2400" dirty="0">
                <a:cs typeface="ＭＳ Ｐゴシック" pitchFamily="-84" charset="-128"/>
              </a:rPr>
              <a:t>is split into </a:t>
            </a:r>
            <a:r>
              <a:rPr lang="en-US" sz="2400" b="1" u="sng" dirty="0">
                <a:solidFill>
                  <a:srgbClr val="800000"/>
                </a:solidFill>
                <a:cs typeface="ＭＳ Ｐゴシック" pitchFamily="-84" charset="-128"/>
              </a:rPr>
              <a:t>three</a:t>
            </a:r>
            <a:r>
              <a:rPr lang="en-US" sz="2400" dirty="0">
                <a:cs typeface="ＭＳ Ｐゴシック" pitchFamily="-84" charset="-128"/>
              </a:rPr>
              <a:t> lines.</a:t>
            </a:r>
          </a:p>
          <a:p>
            <a:r>
              <a:rPr lang="en-US" sz="2400" dirty="0" smtClean="0">
                <a:cs typeface="ＭＳ Ｐゴシック" pitchFamily="-84" charset="-128"/>
              </a:rPr>
              <a:t>Consider </a:t>
            </a:r>
            <a:r>
              <a:rPr lang="en-US" sz="2400" dirty="0">
                <a:cs typeface="ＭＳ Ｐゴシック" pitchFamily="-84" charset="-128"/>
              </a:rPr>
              <a:t>the atom to behave like a small magnet.</a:t>
            </a:r>
          </a:p>
          <a:p>
            <a:r>
              <a:rPr lang="en-US" sz="2400" dirty="0">
                <a:cs typeface="ＭＳ Ｐゴシック" pitchFamily="-84" charset="-128"/>
              </a:rPr>
              <a:t>The current loop has a magnetic moment </a:t>
            </a:r>
            <a:r>
              <a:rPr lang="el-GR" sz="2400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μ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= </a:t>
            </a:r>
            <a:r>
              <a:rPr lang="en-US" sz="2400" i="1" dirty="0">
                <a:ea typeface="Arial" pitchFamily="-84" charset="0"/>
                <a:cs typeface="Arial" pitchFamily="-84" charset="0"/>
              </a:rPr>
              <a:t>IA</a:t>
            </a:r>
            <a:r>
              <a:rPr lang="en-US" sz="2400" dirty="0">
                <a:cs typeface="ＭＳ Ｐゴシック" pitchFamily="-84" charset="-128"/>
              </a:rPr>
              <a:t> and the period </a:t>
            </a:r>
            <a:r>
              <a:rPr lang="en-US" sz="2400" i="1" dirty="0">
                <a:cs typeface="ＭＳ Ｐゴシック" pitchFamily="-84" charset="-128"/>
              </a:rPr>
              <a:t>T</a:t>
            </a:r>
            <a:r>
              <a:rPr lang="en-US" sz="2400" dirty="0">
                <a:cs typeface="ＭＳ Ｐゴシック" pitchFamily="-84" charset="-128"/>
              </a:rPr>
              <a:t> = 2</a:t>
            </a:r>
            <a:r>
              <a:rPr lang="el-GR" sz="2400" i="1" dirty="0">
                <a:ea typeface="Arial" pitchFamily="-84" charset="0"/>
                <a:cs typeface="Arial" pitchFamily="-84" charset="0"/>
              </a:rPr>
              <a:t>π</a:t>
            </a:r>
            <a:r>
              <a:rPr lang="en-US" sz="2400" i="1" dirty="0">
                <a:ea typeface="Arial" pitchFamily="-84" charset="0"/>
                <a:cs typeface="Arial" pitchFamily="-84" charset="0"/>
              </a:rPr>
              <a:t>r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/ </a:t>
            </a:r>
            <a:r>
              <a:rPr lang="en-US" sz="2400" i="1" dirty="0" smtClean="0">
                <a:ea typeface="Arial" pitchFamily="-84" charset="0"/>
                <a:cs typeface="Arial" pitchFamily="-84" charset="0"/>
              </a:rPr>
              <a:t>v</a:t>
            </a:r>
            <a:r>
              <a:rPr lang="en-US" sz="2400" dirty="0" smtClean="0">
                <a:ea typeface="Arial" pitchFamily="-84" charset="0"/>
                <a:cs typeface="Arial" pitchFamily="-84" charset="0"/>
              </a:rPr>
              <a:t>.</a:t>
            </a:r>
            <a:r>
              <a:rPr lang="en-US" sz="2400" dirty="0">
                <a:cs typeface="ＭＳ Ｐゴシック" pitchFamily="-84" charset="-128"/>
              </a:rPr>
              <a:t> </a:t>
            </a:r>
            <a:r>
              <a:rPr lang="en-US" sz="2400" dirty="0" smtClean="0">
                <a:cs typeface="ＭＳ Ｐゴシック" pitchFamily="-84" charset="-128"/>
              </a:rPr>
              <a:t>If an </a:t>
            </a:r>
            <a:r>
              <a:rPr lang="en-US" sz="2400" dirty="0">
                <a:cs typeface="ＭＳ Ｐゴシック" pitchFamily="-84" charset="-128"/>
              </a:rPr>
              <a:t>electron </a:t>
            </a:r>
            <a:r>
              <a:rPr lang="en-US" sz="2400" dirty="0" smtClean="0">
                <a:cs typeface="ＭＳ Ｐゴシック" pitchFamily="-84" charset="-128"/>
              </a:rPr>
              <a:t>can be considered as orbiting a circular </a:t>
            </a:r>
            <a:r>
              <a:rPr lang="en-US" sz="2400" dirty="0">
                <a:cs typeface="ＭＳ Ｐゴシック" pitchFamily="-84" charset="-128"/>
              </a:rPr>
              <a:t>current loop of </a:t>
            </a:r>
            <a:r>
              <a:rPr lang="en-US" sz="2400" i="1" dirty="0">
                <a:cs typeface="ＭＳ Ｐゴシック" pitchFamily="-84" charset="-128"/>
              </a:rPr>
              <a:t>I</a:t>
            </a:r>
            <a:r>
              <a:rPr lang="en-US" sz="2400" dirty="0">
                <a:cs typeface="ＭＳ Ｐゴシック" pitchFamily="-84" charset="-128"/>
              </a:rPr>
              <a:t> = </a:t>
            </a:r>
            <a:r>
              <a:rPr lang="en-US" sz="2400" i="1" dirty="0" err="1">
                <a:cs typeface="ＭＳ Ｐゴシック" pitchFamily="-84" charset="-128"/>
              </a:rPr>
              <a:t>dq</a:t>
            </a:r>
            <a:r>
              <a:rPr lang="en-US" sz="2400" dirty="0">
                <a:cs typeface="ＭＳ Ｐゴシック" pitchFamily="-84" charset="-128"/>
              </a:rPr>
              <a:t> / </a:t>
            </a:r>
            <a:r>
              <a:rPr lang="en-US" sz="2400" i="1" dirty="0" err="1">
                <a:cs typeface="ＭＳ Ｐゴシック" pitchFamily="-84" charset="-128"/>
              </a:rPr>
              <a:t>dt</a:t>
            </a:r>
            <a:r>
              <a:rPr lang="en-US" sz="2400" dirty="0">
                <a:cs typeface="ＭＳ Ｐゴシック" pitchFamily="-84" charset="-128"/>
              </a:rPr>
              <a:t> around the </a:t>
            </a:r>
            <a:r>
              <a:rPr lang="en-US" sz="2400" dirty="0" smtClean="0">
                <a:cs typeface="ＭＳ Ｐゴシック" pitchFamily="-84" charset="-128"/>
              </a:rPr>
              <a:t>nucleus, we obtain</a:t>
            </a:r>
          </a:p>
          <a:p>
            <a:endParaRPr lang="en-US" sz="2400" dirty="0">
              <a:cs typeface="ＭＳ Ｐゴシック" pitchFamily="-84" charset="-128"/>
            </a:endParaRPr>
          </a:p>
          <a:p>
            <a:r>
              <a:rPr lang="en-US" sz="2400" dirty="0">
                <a:cs typeface="ＭＳ Ｐゴシック" pitchFamily="-84" charset="-128"/>
              </a:rPr>
              <a:t>		where </a:t>
            </a:r>
            <a:r>
              <a:rPr lang="en-US" sz="2400" i="1" dirty="0">
                <a:cs typeface="ＭＳ Ｐゴシック" pitchFamily="-84" charset="-128"/>
              </a:rPr>
              <a:t>L</a:t>
            </a:r>
            <a:r>
              <a:rPr lang="en-US" sz="2400" dirty="0">
                <a:cs typeface="ＭＳ Ｐゴシック" pitchFamily="-84" charset="-128"/>
              </a:rPr>
              <a:t> = </a:t>
            </a:r>
            <a:r>
              <a:rPr lang="en-US" sz="2400" i="1" dirty="0" err="1">
                <a:cs typeface="ＭＳ Ｐゴシック" pitchFamily="-84" charset="-128"/>
              </a:rPr>
              <a:t>mvr</a:t>
            </a:r>
            <a:r>
              <a:rPr lang="en-US" sz="2400" dirty="0">
                <a:cs typeface="ＭＳ Ｐゴシック" pitchFamily="-84" charset="-128"/>
              </a:rPr>
              <a:t> is the magnitude of the orbital </a:t>
            </a:r>
          </a:p>
          <a:p>
            <a:pPr>
              <a:buFont typeface="Wingdings" pitchFamily="-84" charset="2"/>
              <a:buNone/>
            </a:pPr>
            <a:r>
              <a:rPr lang="en-US" sz="2400" dirty="0">
                <a:cs typeface="ＭＳ Ｐゴシック" pitchFamily="-84" charset="-128"/>
              </a:rPr>
              <a:t>			angular momentum</a:t>
            </a:r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610600" cy="1416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Magnetic Effects on Atomic Spectra</a:t>
            </a:r>
            <a:r>
              <a:rPr lang="en-US" dirty="0" smtClean="0">
                <a:cs typeface="Arial" charset="0"/>
              </a:rPr>
              <a:t>—</a:t>
            </a:r>
            <a:r>
              <a:rPr lang="en-US" dirty="0" smtClean="0">
                <a:cs typeface="+mj-cs"/>
              </a:rPr>
              <a:t>The Normal Zeeman Effect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12,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150498"/>
              </p:ext>
            </p:extLst>
          </p:nvPr>
        </p:nvGraphicFramePr>
        <p:xfrm>
          <a:off x="914400" y="5410200"/>
          <a:ext cx="1219200" cy="651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910" name="Equation" r:id="rId3" imgW="736600" imgH="393700" progId="Equation.DSMT4">
                  <p:embed/>
                </p:oleObj>
              </mc:Choice>
              <mc:Fallback>
                <p:oleObj name="Equation" r:id="rId3" imgW="7366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5410200"/>
                        <a:ext cx="1219200" cy="651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3692758"/>
              </p:ext>
            </p:extLst>
          </p:nvPr>
        </p:nvGraphicFramePr>
        <p:xfrm>
          <a:off x="1066800" y="5056187"/>
          <a:ext cx="1838325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911" name="Equation" r:id="rId5" imgW="1054100" imgH="203200" progId="Equation.DSMT4">
                  <p:embed/>
                </p:oleObj>
              </mc:Choice>
              <mc:Fallback>
                <p:oleObj name="Equation" r:id="rId5" imgW="10541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66800" y="5056187"/>
                        <a:ext cx="1838325" cy="354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1870595"/>
              </p:ext>
            </p:extLst>
          </p:nvPr>
        </p:nvGraphicFramePr>
        <p:xfrm>
          <a:off x="2895600" y="5029200"/>
          <a:ext cx="214788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912" name="Equation" r:id="rId7" imgW="1231900" imgH="241300" progId="Equation.DSMT4">
                  <p:embed/>
                </p:oleObj>
              </mc:Choice>
              <mc:Fallback>
                <p:oleObj name="Equation" r:id="rId7" imgW="12319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95600" y="5029200"/>
                        <a:ext cx="2147887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5842365"/>
              </p:ext>
            </p:extLst>
          </p:nvPr>
        </p:nvGraphicFramePr>
        <p:xfrm>
          <a:off x="5002213" y="5056187"/>
          <a:ext cx="1017587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913" name="Equation" r:id="rId9" imgW="584200" imgH="203200" progId="Equation.DSMT4">
                  <p:embed/>
                </p:oleObj>
              </mc:Choice>
              <mc:Fallback>
                <p:oleObj name="Equation" r:id="rId9" imgW="5842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02213" y="5056187"/>
                        <a:ext cx="1017587" cy="354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217667"/>
              </p:ext>
            </p:extLst>
          </p:nvPr>
        </p:nvGraphicFramePr>
        <p:xfrm>
          <a:off x="6008687" y="4876800"/>
          <a:ext cx="13065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914" name="Equation" r:id="rId11" imgW="749300" imgH="393700" progId="Equation.DSMT4">
                  <p:embed/>
                </p:oleObj>
              </mc:Choice>
              <mc:Fallback>
                <p:oleObj name="Equation" r:id="rId11" imgW="7493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008687" y="4876800"/>
                        <a:ext cx="1306513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8268110"/>
              </p:ext>
            </p:extLst>
          </p:nvPr>
        </p:nvGraphicFramePr>
        <p:xfrm>
          <a:off x="7239000" y="4876800"/>
          <a:ext cx="84296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915" name="Equation" r:id="rId13" imgW="482600" imgH="393700" progId="Equation.DSMT4">
                  <p:embed/>
                </p:oleObj>
              </mc:Choice>
              <mc:Fallback>
                <p:oleObj name="Equation" r:id="rId13" imgW="4826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239000" y="4876800"/>
                        <a:ext cx="842962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idx="4294967295"/>
          </p:nvPr>
        </p:nvSpPr>
        <p:spPr>
          <a:xfrm>
            <a:off x="457200" y="3200400"/>
            <a:ext cx="8382000" cy="2895600"/>
          </a:xfrm>
        </p:spPr>
        <p:txBody>
          <a:bodyPr/>
          <a:lstStyle/>
          <a:p>
            <a:r>
              <a:rPr lang="en-US" sz="2400" dirty="0">
                <a:cs typeface="ＭＳ Ｐゴシック" pitchFamily="-84" charset="-128"/>
              </a:rPr>
              <a:t>The angular momentum is aligned with the magnetic moment, and the torque between    </a:t>
            </a:r>
            <a:r>
              <a:rPr lang="en-US" sz="2400" dirty="0" smtClean="0">
                <a:cs typeface="ＭＳ Ｐゴシック" pitchFamily="-84" charset="-128"/>
              </a:rPr>
              <a:t>   and       causes </a:t>
            </a:r>
            <a:r>
              <a:rPr lang="en-US" sz="2400" dirty="0">
                <a:cs typeface="ＭＳ Ｐゴシック" pitchFamily="-84" charset="-128"/>
              </a:rPr>
              <a:t>a precession of</a:t>
            </a:r>
            <a:r>
              <a:rPr lang="en-US" sz="2400" dirty="0" smtClean="0">
                <a:cs typeface="ＭＳ Ｐゴシック" pitchFamily="-84" charset="-128"/>
              </a:rPr>
              <a:t>       .</a:t>
            </a:r>
            <a:endParaRPr lang="en-US" sz="2400" dirty="0">
              <a:cs typeface="ＭＳ Ｐゴシック" pitchFamily="-84" charset="-128"/>
            </a:endParaRPr>
          </a:p>
          <a:p>
            <a:endParaRPr lang="en-US" sz="2400" dirty="0">
              <a:cs typeface="ＭＳ Ｐゴシック" pitchFamily="-84" charset="-128"/>
            </a:endParaRPr>
          </a:p>
          <a:p>
            <a:endParaRPr lang="en-US" sz="2400" dirty="0">
              <a:cs typeface="ＭＳ Ｐゴシック" pitchFamily="-84" charset="-128"/>
            </a:endParaRPr>
          </a:p>
          <a:p>
            <a:pPr>
              <a:buFont typeface="Wingdings" pitchFamily="-84" charset="2"/>
              <a:buNone/>
            </a:pPr>
            <a:r>
              <a:rPr lang="en-US" sz="2400" dirty="0">
                <a:cs typeface="ＭＳ Ｐゴシック" pitchFamily="-84" charset="-128"/>
              </a:rPr>
              <a:t>	Where </a:t>
            </a:r>
            <a:r>
              <a:rPr lang="el-GR" sz="2400" b="1" i="1" u="sng" dirty="0">
                <a:solidFill>
                  <a:srgbClr val="800000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μ</a:t>
            </a:r>
            <a:r>
              <a:rPr lang="en-US" sz="2400" b="1" u="sng" baseline="-25000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B</a:t>
            </a:r>
            <a:r>
              <a:rPr lang="en-US" sz="2400" b="1" u="sng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 = </a:t>
            </a:r>
            <a:r>
              <a:rPr lang="en-US" sz="2400" b="1" i="1" u="sng" dirty="0" err="1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e</a:t>
            </a:r>
            <a:r>
              <a:rPr lang="en-US" sz="2400" b="1" i="1" u="sng" dirty="0" err="1">
                <a:solidFill>
                  <a:srgbClr val="800000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ħ</a:t>
            </a:r>
            <a:r>
              <a:rPr lang="en-US" sz="2400" b="1" u="sng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 / 2</a:t>
            </a:r>
            <a:r>
              <a:rPr lang="en-US" sz="2400" b="1" i="1" u="sng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m</a:t>
            </a:r>
            <a:r>
              <a:rPr lang="en-US" sz="2400" b="1" u="sng" dirty="0">
                <a:solidFill>
                  <a:srgbClr val="800000"/>
                </a:solidFill>
                <a:cs typeface="ＭＳ Ｐゴシック" pitchFamily="-84" charset="-128"/>
              </a:rPr>
              <a:t> </a:t>
            </a:r>
            <a:r>
              <a:rPr lang="en-US" sz="2400" dirty="0">
                <a:cs typeface="ＭＳ Ｐゴシック" pitchFamily="-84" charset="-128"/>
              </a:rPr>
              <a:t>is called </a:t>
            </a:r>
            <a:r>
              <a:rPr lang="en-US" sz="2400" dirty="0" smtClean="0">
                <a:cs typeface="ＭＳ Ｐゴシック" pitchFamily="-84" charset="-128"/>
              </a:rPr>
              <a:t>the </a:t>
            </a:r>
            <a:r>
              <a:rPr lang="en-US" sz="2400" b="1" u="sng" dirty="0">
                <a:solidFill>
                  <a:srgbClr val="800000"/>
                </a:solidFill>
                <a:cs typeface="ＭＳ Ｐゴシック" pitchFamily="-84" charset="-128"/>
              </a:rPr>
              <a:t>Bohr </a:t>
            </a:r>
            <a:r>
              <a:rPr lang="en-US" sz="2400" b="1" u="sng" dirty="0" err="1">
                <a:solidFill>
                  <a:srgbClr val="800000"/>
                </a:solidFill>
                <a:cs typeface="ＭＳ Ｐゴシック" pitchFamily="-84" charset="-128"/>
              </a:rPr>
              <a:t>magneton</a:t>
            </a:r>
            <a:r>
              <a:rPr lang="en-US" sz="2400" dirty="0">
                <a:cs typeface="ＭＳ Ｐゴシック" pitchFamily="-84" charset="-128"/>
              </a:rPr>
              <a:t>.</a:t>
            </a:r>
          </a:p>
          <a:p>
            <a:r>
              <a:rPr lang="en-US" sz="2400" dirty="0">
                <a:cs typeface="ＭＳ Ｐゴシック" pitchFamily="-84" charset="-128"/>
              </a:rPr>
              <a:t>    cannot align exactly in the </a:t>
            </a:r>
            <a:r>
              <a:rPr lang="en-US" sz="2400" dirty="0" err="1">
                <a:cs typeface="ＭＳ Ｐゴシック" pitchFamily="-84" charset="-128"/>
              </a:rPr>
              <a:t>z</a:t>
            </a:r>
            <a:r>
              <a:rPr lang="en-US" sz="2400" dirty="0">
                <a:cs typeface="ＭＳ Ｐゴシック" pitchFamily="-84" charset="-128"/>
              </a:rPr>
              <a:t> direction and </a:t>
            </a:r>
            <a:br>
              <a:rPr lang="en-US" sz="2400" dirty="0">
                <a:cs typeface="ＭＳ Ｐゴシック" pitchFamily="-84" charset="-128"/>
              </a:rPr>
            </a:br>
            <a:r>
              <a:rPr lang="en-US" sz="2400" dirty="0">
                <a:cs typeface="ＭＳ Ｐゴシック" pitchFamily="-84" charset="-128"/>
              </a:rPr>
              <a:t>has only certain allowed quantized orientations.</a:t>
            </a:r>
          </a:p>
        </p:txBody>
      </p:sp>
      <p:sp>
        <p:nvSpPr>
          <p:cNvPr id="173094" name="Rectangle 38"/>
          <p:cNvSpPr>
            <a:spLocks noChangeArrowheads="1"/>
          </p:cNvSpPr>
          <p:nvPr/>
        </p:nvSpPr>
        <p:spPr bwMode="auto">
          <a:xfrm>
            <a:off x="3810000" y="914400"/>
            <a:ext cx="4572000" cy="15696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342900" indent="-342900">
              <a:buClr>
                <a:srgbClr val="3333CC"/>
              </a:buClr>
              <a:buSzPct val="65000"/>
              <a:buFont typeface="Wingdings" charset="0"/>
              <a:buChar char="n"/>
              <a:defRPr/>
            </a:pPr>
            <a:r>
              <a:rPr lang="en-US" dirty="0">
                <a:solidFill>
                  <a:srgbClr val="3333CC"/>
                </a:solidFill>
                <a:latin typeface="+mn-lt"/>
                <a:ea typeface="ＭＳ Ｐゴシック" charset="0"/>
                <a:cs typeface="+mn-cs"/>
              </a:rPr>
              <a:t>Since there is no magnetic field to align them,    </a:t>
            </a:r>
            <a:r>
              <a:rPr lang="en-US" dirty="0" smtClean="0">
                <a:solidFill>
                  <a:srgbClr val="3333CC"/>
                </a:solidFill>
                <a:latin typeface="+mn-lt"/>
                <a:ea typeface="ＭＳ Ｐゴシック" charset="0"/>
                <a:cs typeface="+mn-cs"/>
              </a:rPr>
              <a:t>    points </a:t>
            </a:r>
            <a:r>
              <a:rPr lang="en-US" dirty="0">
                <a:solidFill>
                  <a:srgbClr val="3333CC"/>
                </a:solidFill>
                <a:latin typeface="+mn-lt"/>
                <a:ea typeface="ＭＳ Ｐゴシック" charset="0"/>
                <a:cs typeface="+mn-cs"/>
              </a:rPr>
              <a:t>in random directions. </a:t>
            </a:r>
            <a:endParaRPr lang="en-US" dirty="0">
              <a:solidFill>
                <a:srgbClr val="3333CC"/>
              </a:solidFill>
              <a:latin typeface="+mn-lt"/>
              <a:ea typeface="ＭＳ Ｐゴシック" charset="0"/>
            </a:endParaRPr>
          </a:p>
          <a:p>
            <a:pPr marL="342900" indent="-342900">
              <a:buClr>
                <a:srgbClr val="3333CC"/>
              </a:buClr>
              <a:buSzPct val="65000"/>
              <a:buFont typeface="Wingdings" charset="0"/>
              <a:buChar char="n"/>
              <a:defRPr/>
            </a:pPr>
            <a:r>
              <a:rPr lang="en-US" dirty="0" smtClean="0">
                <a:solidFill>
                  <a:srgbClr val="3333CC"/>
                </a:solidFill>
                <a:latin typeface="+mn-lt"/>
                <a:ea typeface="ＭＳ Ｐゴシック" charset="0"/>
                <a:cs typeface="+mn-cs"/>
              </a:rPr>
              <a:t>The </a:t>
            </a:r>
            <a:r>
              <a:rPr lang="en-US" dirty="0">
                <a:solidFill>
                  <a:srgbClr val="3333CC"/>
                </a:solidFill>
                <a:latin typeface="+mn-lt"/>
                <a:ea typeface="ＭＳ Ｐゴシック" charset="0"/>
                <a:cs typeface="+mn-cs"/>
              </a:rPr>
              <a:t>dipole has a potential energy</a:t>
            </a:r>
          </a:p>
        </p:txBody>
      </p:sp>
      <p:sp>
        <p:nvSpPr>
          <p:cNvPr id="173085" name="Rectangle 29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The Normal Zeeman Effect</a:t>
            </a:r>
          </a:p>
        </p:txBody>
      </p:sp>
      <p:pic>
        <p:nvPicPr>
          <p:cNvPr id="35854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90600"/>
            <a:ext cx="3429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12, 2012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6681708"/>
              </p:ext>
            </p:extLst>
          </p:nvPr>
        </p:nvGraphicFramePr>
        <p:xfrm>
          <a:off x="5606924" y="1219200"/>
          <a:ext cx="336676" cy="578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95" name="Equation" r:id="rId4" imgW="139700" imgH="241300" progId="Equation.DSMT4">
                  <p:embed/>
                </p:oleObj>
              </mc:Choice>
              <mc:Fallback>
                <p:oleObj name="Equation" r:id="rId4" imgW="1397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06924" y="1219200"/>
                        <a:ext cx="336676" cy="5788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5951563"/>
              </p:ext>
            </p:extLst>
          </p:nvPr>
        </p:nvGraphicFramePr>
        <p:xfrm>
          <a:off x="5181600" y="2514600"/>
          <a:ext cx="2036763" cy="688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96" name="Equation" r:id="rId6" imgW="711200" imgH="241300" progId="Equation.DSMT4">
                  <p:embed/>
                </p:oleObj>
              </mc:Choice>
              <mc:Fallback>
                <p:oleObj name="Equation" r:id="rId6" imgW="7112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81600" y="2514600"/>
                        <a:ext cx="2036763" cy="688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7310317"/>
              </p:ext>
            </p:extLst>
          </p:nvPr>
        </p:nvGraphicFramePr>
        <p:xfrm>
          <a:off x="2711324" y="3505200"/>
          <a:ext cx="336676" cy="578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97" name="Equation" r:id="rId8" imgW="139700" imgH="241300" progId="Equation.DSMT4">
                  <p:embed/>
                </p:oleObj>
              </mc:Choice>
              <mc:Fallback>
                <p:oleObj name="Equation" r:id="rId8" imgW="1397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11324" y="3505200"/>
                        <a:ext cx="336676" cy="5788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6762840"/>
              </p:ext>
            </p:extLst>
          </p:nvPr>
        </p:nvGraphicFramePr>
        <p:xfrm>
          <a:off x="6629400" y="3459794"/>
          <a:ext cx="381000" cy="655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98" name="Equation" r:id="rId9" imgW="139700" imgH="241300" progId="Equation.DSMT4">
                  <p:embed/>
                </p:oleObj>
              </mc:Choice>
              <mc:Fallback>
                <p:oleObj name="Equation" r:id="rId9" imgW="1397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29400" y="3459794"/>
                        <a:ext cx="381000" cy="6550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3839015"/>
              </p:ext>
            </p:extLst>
          </p:nvPr>
        </p:nvGraphicFramePr>
        <p:xfrm>
          <a:off x="3581400" y="3486150"/>
          <a:ext cx="4159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99" name="Equation" r:id="rId10" imgW="152400" imgH="203200" progId="Equation.DSMT4">
                  <p:embed/>
                </p:oleObj>
              </mc:Choice>
              <mc:Fallback>
                <p:oleObj name="Equation" r:id="rId10" imgW="1524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581400" y="3486150"/>
                        <a:ext cx="415925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459515"/>
              </p:ext>
            </p:extLst>
          </p:nvPr>
        </p:nvGraphicFramePr>
        <p:xfrm>
          <a:off x="2667000" y="4038600"/>
          <a:ext cx="1949450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500" name="Equation" r:id="rId12" imgW="863600" imgH="393700" progId="Equation.DSMT4">
                  <p:embed/>
                </p:oleObj>
              </mc:Choice>
              <mc:Fallback>
                <p:oleObj name="Equation" r:id="rId12" imgW="8636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667000" y="4038600"/>
                        <a:ext cx="1949450" cy="88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775856"/>
              </p:ext>
            </p:extLst>
          </p:nvPr>
        </p:nvGraphicFramePr>
        <p:xfrm>
          <a:off x="6629400" y="5137638"/>
          <a:ext cx="1600200" cy="95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501" name="Equation" r:id="rId14" imgW="698500" imgH="419100" progId="Equation.DSMT4">
                  <p:embed/>
                </p:oleObj>
              </mc:Choice>
              <mc:Fallback>
                <p:oleObj name="Equation" r:id="rId14" imgW="6985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629400" y="5137638"/>
                        <a:ext cx="1600200" cy="958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1988855"/>
              </p:ext>
            </p:extLst>
          </p:nvPr>
        </p:nvGraphicFramePr>
        <p:xfrm>
          <a:off x="762000" y="5212394"/>
          <a:ext cx="381000" cy="655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502" name="Equation" r:id="rId16" imgW="139700" imgH="241300" progId="Equation.DSMT4">
                  <p:embed/>
                </p:oleObj>
              </mc:Choice>
              <mc:Fallback>
                <p:oleObj name="Equation" r:id="rId16" imgW="1397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0" y="5212394"/>
                        <a:ext cx="381000" cy="6550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101967"/>
              </p:ext>
            </p:extLst>
          </p:nvPr>
        </p:nvGraphicFramePr>
        <p:xfrm>
          <a:off x="4557713" y="4267200"/>
          <a:ext cx="100488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503" name="Equation" r:id="rId17" imgW="444500" imgH="203200" progId="Equation.DSMT4">
                  <p:embed/>
                </p:oleObj>
              </mc:Choice>
              <mc:Fallback>
                <p:oleObj name="Equation" r:id="rId17" imgW="4445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557713" y="4267200"/>
                        <a:ext cx="1004887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5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95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45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uiExpand="1" build="p"/>
      <p:bldP spid="17309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6" descr="07p253a"/>
          <p:cNvPicPr>
            <a:picLocks noChangeAspect="1" noChangeArrowheads="1"/>
          </p:cNvPicPr>
          <p:nvPr/>
        </p:nvPicPr>
        <p:blipFill>
          <a:blip r:embed="rId3"/>
          <a:srcRect b="24588"/>
          <a:stretch>
            <a:fillRect/>
          </a:stretch>
        </p:blipFill>
        <p:spPr bwMode="auto">
          <a:xfrm>
            <a:off x="3276600" y="3810000"/>
            <a:ext cx="526669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8" name="Rectangle 28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The Normal Zeeman Effect</a:t>
            </a:r>
          </a:p>
        </p:txBody>
      </p:sp>
      <p:sp>
        <p:nvSpPr>
          <p:cNvPr id="36868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457200" y="879475"/>
            <a:ext cx="8077200" cy="4530725"/>
          </a:xfrm>
        </p:spPr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The potential energy is quantized due to the magnetic quantum number </a:t>
            </a:r>
            <a:r>
              <a:rPr lang="en-US" i="1" dirty="0" err="1">
                <a:cs typeface="ＭＳ Ｐゴシック" pitchFamily="-84" charset="-128"/>
              </a:rPr>
              <a:t>m</a:t>
            </a:r>
            <a:r>
              <a:rPr lang="en-US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dirty="0">
                <a:cs typeface="ＭＳ Ｐゴシック" pitchFamily="-84" charset="-128"/>
              </a:rPr>
              <a:t>.</a:t>
            </a:r>
          </a:p>
          <a:p>
            <a:pPr eaLnBrk="1" hangingPunct="1">
              <a:buFont typeface="Wingdings" pitchFamily="-84" charset="2"/>
              <a:buNone/>
            </a:pPr>
            <a:endParaRPr lang="en-US" dirty="0">
              <a:cs typeface="ＭＳ Ｐゴシック" pitchFamily="-84" charset="-128"/>
            </a:endParaRPr>
          </a:p>
          <a:p>
            <a:pPr eaLnBrk="1" hangingPunct="1"/>
            <a:r>
              <a:rPr lang="en-US" dirty="0">
                <a:cs typeface="ＭＳ Ｐゴシック" pitchFamily="-84" charset="-128"/>
              </a:rPr>
              <a:t>When a magnetic field is applied, the 2</a:t>
            </a:r>
            <a:r>
              <a:rPr lang="en-US" i="1" dirty="0">
                <a:cs typeface="ＭＳ Ｐゴシック" pitchFamily="-84" charset="-128"/>
              </a:rPr>
              <a:t>p</a:t>
            </a:r>
            <a:r>
              <a:rPr lang="en-US" dirty="0">
                <a:cs typeface="ＭＳ Ｐゴシック" pitchFamily="-84" charset="-128"/>
              </a:rPr>
              <a:t> level of atomic hydrogen is split into three different energy states with </a:t>
            </a:r>
            <a:r>
              <a:rPr lang="en-US" dirty="0" smtClean="0">
                <a:cs typeface="ＭＳ Ｐゴシック" pitchFamily="-84" charset="-128"/>
              </a:rPr>
              <a:t>the electron energy </a:t>
            </a:r>
            <a:r>
              <a:rPr lang="en-US" dirty="0">
                <a:cs typeface="ＭＳ Ｐゴシック" pitchFamily="-84" charset="-128"/>
              </a:rPr>
              <a:t>difference of </a:t>
            </a:r>
            <a:r>
              <a:rPr lang="el-GR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Δ</a:t>
            </a:r>
            <a:r>
              <a:rPr lang="en-US" i="1" dirty="0">
                <a:ea typeface="Arial" pitchFamily="-84" charset="0"/>
                <a:cs typeface="Arial" pitchFamily="-84" charset="0"/>
              </a:rPr>
              <a:t>E</a:t>
            </a:r>
            <a:r>
              <a:rPr lang="en-US" dirty="0">
                <a:ea typeface="Arial" pitchFamily="-84" charset="0"/>
                <a:cs typeface="Arial" pitchFamily="-84" charset="0"/>
              </a:rPr>
              <a:t> = </a:t>
            </a:r>
            <a:r>
              <a:rPr lang="el-GR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μ</a:t>
            </a:r>
            <a:r>
              <a:rPr lang="en-US" baseline="-25000" dirty="0">
                <a:ea typeface="Arial" pitchFamily="-84" charset="0"/>
                <a:cs typeface="Arial" pitchFamily="-84" charset="0"/>
              </a:rPr>
              <a:t>B</a:t>
            </a:r>
            <a:r>
              <a:rPr lang="en-US" i="1" dirty="0">
                <a:ea typeface="Arial" pitchFamily="-84" charset="0"/>
                <a:cs typeface="Arial" pitchFamily="-84" charset="0"/>
              </a:rPr>
              <a:t>B </a:t>
            </a:r>
            <a:r>
              <a:rPr lang="el-GR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Δ</a:t>
            </a:r>
            <a:r>
              <a:rPr lang="en-US" i="1" dirty="0">
                <a:ea typeface="Arial" pitchFamily="-84" charset="0"/>
                <a:cs typeface="Arial" pitchFamily="-84" charset="0"/>
              </a:rPr>
              <a:t>m</a:t>
            </a:r>
            <a:r>
              <a:rPr lang="el-GR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dirty="0" smtClean="0">
                <a:cs typeface="ＭＳ Ｐゴシック" pitchFamily="-84" charset="-128"/>
              </a:rPr>
              <a:t>.</a:t>
            </a:r>
          </a:p>
          <a:p>
            <a:pPr eaLnBrk="1" hangingPunct="1"/>
            <a:endParaRPr lang="en-US" dirty="0">
              <a:cs typeface="ＭＳ Ｐゴシック" pitchFamily="-84" charset="-128"/>
            </a:endParaRPr>
          </a:p>
          <a:p>
            <a:pPr eaLnBrk="1" hangingPunct="1"/>
            <a:endParaRPr lang="en-US" dirty="0" smtClean="0">
              <a:cs typeface="ＭＳ Ｐゴシック" pitchFamily="-84" charset="-128"/>
            </a:endParaRPr>
          </a:p>
          <a:p>
            <a:pPr eaLnBrk="1" hangingPunct="1"/>
            <a:endParaRPr lang="en-US" dirty="0">
              <a:cs typeface="ＭＳ Ｐゴシック" pitchFamily="-84" charset="-128"/>
            </a:endParaRPr>
          </a:p>
          <a:p>
            <a:pPr eaLnBrk="1" hangingPunct="1"/>
            <a:endParaRPr lang="en-US" dirty="0" smtClean="0">
              <a:cs typeface="ＭＳ Ｐゴシック" pitchFamily="-84" charset="-128"/>
            </a:endParaRPr>
          </a:p>
          <a:p>
            <a:pPr eaLnBrk="1" hangingPunct="1"/>
            <a:r>
              <a:rPr lang="en-US" dirty="0" smtClean="0">
                <a:cs typeface="ＭＳ Ｐゴシック" pitchFamily="-84" charset="-128"/>
              </a:rPr>
              <a:t>So split is into a total of 2</a:t>
            </a:r>
            <a:r>
              <a:rPr lang="en-US" dirty="0" smtClean="0">
                <a:ea typeface="Arial" pitchFamily="-84" charset="0"/>
                <a:cs typeface="Arial" pitchFamily="-84" charset="0"/>
              </a:rPr>
              <a:t>ℓ</a:t>
            </a:r>
            <a:r>
              <a:rPr lang="en-US" dirty="0" smtClean="0">
                <a:cs typeface="ＭＳ Ｐゴシック" pitchFamily="-84" charset="-128"/>
              </a:rPr>
              <a:t>+1 energy states</a:t>
            </a:r>
            <a:endParaRPr lang="en-US" dirty="0">
              <a:cs typeface="ＭＳ Ｐゴシック" pitchFamily="-84" charset="-128"/>
            </a:endParaRPr>
          </a:p>
          <a:p>
            <a:pPr eaLnBrk="1" hangingPunct="1"/>
            <a:endParaRPr lang="en-US" dirty="0">
              <a:cs typeface="ＭＳ Ｐゴシック" pitchFamily="-84" charset="-128"/>
            </a:endParaRPr>
          </a:p>
          <a:p>
            <a:pPr eaLnBrk="1" hangingPunct="1"/>
            <a:endParaRPr lang="en-US" dirty="0">
              <a:cs typeface="ＭＳ Ｐゴシック" pitchFamily="-84" charset="-128"/>
            </a:endParaRPr>
          </a:p>
        </p:txBody>
      </p:sp>
      <p:graphicFrame>
        <p:nvGraphicFramePr>
          <p:cNvPr id="174133" name="Group 5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05304033"/>
              </p:ext>
            </p:extLst>
          </p:nvPr>
        </p:nvGraphicFramePr>
        <p:xfrm>
          <a:off x="990600" y="3886200"/>
          <a:ext cx="1981200" cy="1676400"/>
        </p:xfrm>
        <a:graphic>
          <a:graphicData uri="http://schemas.openxmlformats.org/drawingml/2006/table">
            <a:tbl>
              <a:tblPr/>
              <a:tblGrid>
                <a:gridCol w="613229"/>
                <a:gridCol w="1367971"/>
              </a:tblGrid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m</a:t>
                      </a:r>
                      <a:r>
                        <a:rPr kumimoji="0" lang="en-US" sz="15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ヒラギノ角ゴ Pro W3" pitchFamily="-84" charset="-128"/>
                          <a:cs typeface="ヒラギノ角ゴ Pro W3" pitchFamily="-84" charset="-128"/>
                        </a:rPr>
                        <a:t>ℓ</a:t>
                      </a:r>
                      <a:endParaRPr kumimoji="0" lang="en-US" sz="15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84" charset="0"/>
                        <a:ea typeface="Arial" pitchFamily="-84" charset="0"/>
                        <a:cs typeface="Arial" pitchFamily="-84" charset="0"/>
                      </a:endParaRP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Energy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1</a:t>
                      </a: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E</a:t>
                      </a:r>
                      <a:r>
                        <a:rPr kumimoji="0" lang="en-US" sz="15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0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 + </a:t>
                      </a:r>
                      <a:r>
                        <a:rPr kumimoji="0" lang="el-GR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pitchFamily="-84" charset="0"/>
                          <a:ea typeface="Arial" pitchFamily="-84" charset="0"/>
                          <a:cs typeface="Arial" pitchFamily="-84" charset="0"/>
                        </a:rPr>
                        <a:t>μ</a:t>
                      </a:r>
                      <a:r>
                        <a:rPr kumimoji="0" lang="en-US" sz="15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B</a:t>
                      </a:r>
                      <a:r>
                        <a:rPr kumimoji="0" lang="en-US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B</a:t>
                      </a:r>
                      <a:endParaRPr kumimoji="0" lang="el-GR" sz="15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84" charset="0"/>
                        <a:ea typeface="Arial" pitchFamily="-84" charset="0"/>
                        <a:cs typeface="Arial" pitchFamily="-84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0</a:t>
                      </a: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E</a:t>
                      </a:r>
                      <a:r>
                        <a:rPr kumimoji="0" lang="en-US" sz="15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0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Lucida Grande" pitchFamily="-84" charset="0"/>
                          <a:cs typeface="Lucida Grande" pitchFamily="-84" charset="0"/>
                        </a:rPr>
                        <a:t>−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1</a:t>
                      </a: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E</a:t>
                      </a:r>
                      <a:r>
                        <a:rPr kumimoji="0" lang="en-US" sz="15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0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Lucida Grande" pitchFamily="-84" charset="0"/>
                          <a:cs typeface="Lucida Grande" pitchFamily="-84" charset="0"/>
                        </a:rPr>
                        <a:t>−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 </a:t>
                      </a:r>
                      <a:r>
                        <a:rPr kumimoji="0" lang="el-GR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pitchFamily="-84" charset="0"/>
                          <a:ea typeface="Arial" pitchFamily="-84" charset="0"/>
                          <a:cs typeface="Arial" pitchFamily="-84" charset="0"/>
                        </a:rPr>
                        <a:t>μ</a:t>
                      </a:r>
                      <a:r>
                        <a:rPr kumimoji="0" lang="en-US" sz="15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B</a:t>
                      </a:r>
                      <a:r>
                        <a:rPr kumimoji="0" lang="en-US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B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12,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000C52-892A-734C-9735-DFA415D8DA4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4106385"/>
              </p:ext>
            </p:extLst>
          </p:nvPr>
        </p:nvGraphicFramePr>
        <p:xfrm>
          <a:off x="2133600" y="1774825"/>
          <a:ext cx="112395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305" name="Equation" r:id="rId4" imgW="317500" imgH="203200" progId="Equation.DSMT4">
                  <p:embed/>
                </p:oleObj>
              </mc:Choice>
              <mc:Fallback>
                <p:oleObj name="Equation" r:id="rId4" imgW="3175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33600" y="1774825"/>
                        <a:ext cx="1123950" cy="71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8476201"/>
              </p:ext>
            </p:extLst>
          </p:nvPr>
        </p:nvGraphicFramePr>
        <p:xfrm>
          <a:off x="3124200" y="1752600"/>
          <a:ext cx="17557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306" name="Equation" r:id="rId6" imgW="495300" imgH="215900" progId="Equation.DSMT4">
                  <p:embed/>
                </p:oleObj>
              </mc:Choice>
              <mc:Fallback>
                <p:oleObj name="Equation" r:id="rId6" imgW="4953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24200" y="1752600"/>
                        <a:ext cx="1755775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035535"/>
              </p:ext>
            </p:extLst>
          </p:nvPr>
        </p:nvGraphicFramePr>
        <p:xfrm>
          <a:off x="4846637" y="1752600"/>
          <a:ext cx="1935163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307" name="Equation" r:id="rId8" imgW="546100" imgH="203200" progId="Equation.DSMT4">
                  <p:embed/>
                </p:oleObj>
              </mc:Choice>
              <mc:Fallback>
                <p:oleObj name="Equation" r:id="rId8" imgW="5461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46637" y="1752600"/>
                        <a:ext cx="1935163" cy="71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 bwMode="auto">
          <a:xfrm>
            <a:off x="5867400" y="3733800"/>
            <a:ext cx="2667000" cy="198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8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4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4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build="p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The Normal Zeeman Effect</a:t>
            </a:r>
          </a:p>
        </p:txBody>
      </p:sp>
      <p:sp>
        <p:nvSpPr>
          <p:cNvPr id="17510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1219200"/>
            <a:ext cx="3276600" cy="4572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cs typeface="ＭＳ Ｐゴシック" pitchFamily="-84" charset="-128"/>
              </a:rPr>
              <a:t>A transition from 2</a:t>
            </a:r>
            <a:r>
              <a:rPr lang="en-US" sz="4000" i="1" dirty="0" smtClean="0">
                <a:cs typeface="ＭＳ Ｐゴシック" pitchFamily="-84" charset="-128"/>
              </a:rPr>
              <a:t>p</a:t>
            </a:r>
            <a:r>
              <a:rPr lang="en-US" sz="4000" dirty="0" smtClean="0">
                <a:cs typeface="ＭＳ Ｐゴシック" pitchFamily="-84" charset="-128"/>
              </a:rPr>
              <a:t> to 1</a:t>
            </a:r>
            <a:r>
              <a:rPr lang="en-US" sz="4000" i="1" dirty="0" smtClean="0">
                <a:cs typeface="ＭＳ Ｐゴシック" pitchFamily="-84" charset="-128"/>
              </a:rPr>
              <a:t>s</a:t>
            </a:r>
            <a:endParaRPr lang="en-US" sz="4000" dirty="0" smtClean="0">
              <a:cs typeface="ＭＳ Ｐゴシック" pitchFamily="-84" charset="-128"/>
            </a:endParaRPr>
          </a:p>
        </p:txBody>
      </p:sp>
      <p:pic>
        <p:nvPicPr>
          <p:cNvPr id="37893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990600"/>
            <a:ext cx="4572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12,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6629400" y="914400"/>
            <a:ext cx="2209800" cy="533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5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6" grpId="0" build="p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305800" cy="5257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Quiz #3 results</a:t>
            </a:r>
          </a:p>
          <a:p>
            <a:pPr lvl="1" eaLnBrk="1" hangingPunct="1"/>
            <a:r>
              <a:rPr lang="en-US" sz="2400" dirty="0" smtClean="0"/>
              <a:t>Class average: 17.7/50</a:t>
            </a:r>
          </a:p>
          <a:p>
            <a:pPr lvl="2" eaLnBrk="1" hangingPunct="1"/>
            <a:r>
              <a:rPr lang="en-US" sz="2000" dirty="0" smtClean="0"/>
              <a:t>Equivalent to 35.4/100</a:t>
            </a:r>
          </a:p>
          <a:p>
            <a:pPr lvl="2" eaLnBrk="1" hangingPunct="1"/>
            <a:r>
              <a:rPr lang="en-US" sz="2000" dirty="0" smtClean="0"/>
              <a:t>Previous averages: 27.4/100 and 67.3/100</a:t>
            </a:r>
          </a:p>
          <a:p>
            <a:pPr eaLnBrk="1" hangingPunct="1"/>
            <a:r>
              <a:rPr lang="en-US" sz="2800" dirty="0"/>
              <a:t>H</a:t>
            </a:r>
            <a:r>
              <a:rPr lang="en-US" sz="2800" dirty="0" smtClean="0"/>
              <a:t>omework #7</a:t>
            </a:r>
          </a:p>
          <a:p>
            <a:pPr lvl="1" eaLnBrk="1" hangingPunct="1"/>
            <a:r>
              <a:rPr lang="en-US" sz="2400" dirty="0" smtClean="0"/>
              <a:t>CH7 end of chapter problems: </a:t>
            </a:r>
          </a:p>
          <a:p>
            <a:pPr lvl="1" eaLnBrk="1" hangingPunct="1"/>
            <a:r>
              <a:rPr lang="en-US" sz="2400" dirty="0" smtClean="0"/>
              <a:t>Due on Monday, Nov. 19, in class </a:t>
            </a:r>
          </a:p>
          <a:p>
            <a:pPr eaLnBrk="1" hangingPunct="1"/>
            <a:r>
              <a:rPr lang="en-US" sz="2800" dirty="0" smtClean="0"/>
              <a:t>Reading assignments</a:t>
            </a:r>
          </a:p>
          <a:p>
            <a:pPr lvl="1" eaLnBrk="1" hangingPunct="1"/>
            <a:r>
              <a:rPr lang="en-US" sz="2400" dirty="0" smtClean="0"/>
              <a:t>CH7.6 and the entire CH8</a:t>
            </a:r>
          </a:p>
          <a:p>
            <a:pPr eaLnBrk="1" hangingPunct="1"/>
            <a:r>
              <a:rPr lang="en-US" sz="2800" dirty="0" smtClean="0"/>
              <a:t>Colloquium Wednesday</a:t>
            </a:r>
          </a:p>
          <a:p>
            <a:pPr lvl="1" eaLnBrk="1" hangingPunct="1"/>
            <a:r>
              <a:rPr lang="en-US" sz="2400" dirty="0" smtClean="0"/>
              <a:t>At 4pm, Wednesday, Nov. 14, in SH101</a:t>
            </a:r>
          </a:p>
          <a:p>
            <a:pPr lvl="1" eaLnBrk="1" hangingPunct="1"/>
            <a:r>
              <a:rPr lang="en-US" sz="2400" dirty="0" smtClean="0"/>
              <a:t>Dr. Masaya Takahashi of UT South Western Medical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533400"/>
            <a:ext cx="8458200" cy="5410200"/>
          </a:xfrm>
        </p:spPr>
        <p:txBody>
          <a:bodyPr/>
          <a:lstStyle/>
          <a:p>
            <a:pPr eaLnBrk="1" hangingPunct="1"/>
            <a:r>
              <a:rPr lang="en-US" sz="2400" dirty="0">
                <a:cs typeface="ＭＳ Ｐゴシック" pitchFamily="-84" charset="-128"/>
              </a:rPr>
              <a:t>An atomic beam of particles in the </a:t>
            </a:r>
            <a:r>
              <a:rPr lang="en-US" sz="24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</a:t>
            </a:r>
            <a:r>
              <a:rPr lang="en-US" sz="2400" dirty="0">
                <a:cs typeface="ＭＳ Ｐゴシック" pitchFamily="-84" charset="-128"/>
              </a:rPr>
              <a:t>= 1 state pass through a magnetic field along the </a:t>
            </a:r>
            <a:r>
              <a:rPr lang="en-US" sz="2400" i="1" dirty="0">
                <a:cs typeface="ＭＳ Ｐゴシック" pitchFamily="-84" charset="-128"/>
              </a:rPr>
              <a:t>z</a:t>
            </a:r>
            <a:r>
              <a:rPr lang="en-US" sz="2400" dirty="0">
                <a:cs typeface="ＭＳ Ｐゴシック" pitchFamily="-84" charset="-128"/>
              </a:rPr>
              <a:t> direction</a:t>
            </a:r>
            <a:r>
              <a:rPr lang="en-US" sz="2400" dirty="0" smtClean="0">
                <a:cs typeface="ＭＳ Ｐゴシック" pitchFamily="-84" charset="-128"/>
              </a:rPr>
              <a:t>. (Stern-</a:t>
            </a:r>
            <a:r>
              <a:rPr lang="en-US" sz="2400" dirty="0" err="1" smtClean="0">
                <a:cs typeface="ＭＳ Ｐゴシック" pitchFamily="-84" charset="-128"/>
              </a:rPr>
              <a:t>Gerlach</a:t>
            </a:r>
            <a:r>
              <a:rPr lang="en-US" sz="2400" dirty="0" smtClean="0">
                <a:cs typeface="ＭＳ Ｐゴシック" pitchFamily="-84" charset="-128"/>
              </a:rPr>
              <a:t> experiment)</a:t>
            </a:r>
            <a:endParaRPr lang="en-US" sz="2400" dirty="0">
              <a:cs typeface="ＭＳ Ｐゴシック" pitchFamily="-84" charset="-128"/>
            </a:endParaRP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  <a:p>
            <a:pPr eaLnBrk="1" hangingPunct="1"/>
            <a:endParaRPr lang="en-US" sz="2400" dirty="0" smtClean="0">
              <a:cs typeface="ＭＳ Ｐゴシック" pitchFamily="-84" charset="-128"/>
            </a:endParaRPr>
          </a:p>
          <a:p>
            <a:pPr eaLnBrk="1" hangingPunct="1">
              <a:buNone/>
            </a:pPr>
            <a:endParaRPr lang="en-US" sz="2400" dirty="0" smtClean="0">
              <a:cs typeface="ＭＳ Ｐゴシック" pitchFamily="-84" charset="-128"/>
            </a:endParaRPr>
          </a:p>
          <a:p>
            <a:pPr eaLnBrk="1" hangingPunct="1"/>
            <a:r>
              <a:rPr lang="en-US" sz="2400" dirty="0">
                <a:cs typeface="ＭＳ Ｐゴシック" pitchFamily="-84" charset="-128"/>
              </a:rPr>
              <a:t> </a:t>
            </a:r>
          </a:p>
          <a:p>
            <a:pPr eaLnBrk="1" hangingPunct="1">
              <a:spcBef>
                <a:spcPct val="80000"/>
              </a:spcBef>
            </a:pPr>
            <a:r>
              <a:rPr lang="en-US" sz="2400" dirty="0">
                <a:cs typeface="ＭＳ Ｐゴシック" pitchFamily="-84" charset="-128"/>
              </a:rPr>
              <a:t> </a:t>
            </a:r>
          </a:p>
          <a:p>
            <a:pPr eaLnBrk="1" hangingPunct="1">
              <a:spcBef>
                <a:spcPct val="80000"/>
              </a:spcBef>
            </a:pPr>
            <a:r>
              <a:rPr lang="en-US" sz="2400" dirty="0">
                <a:cs typeface="ＭＳ Ｐゴシック" pitchFamily="-84" charset="-128"/>
              </a:rPr>
              <a:t>The </a:t>
            </a:r>
            <a:r>
              <a:rPr lang="en-US" sz="2400" i="1" dirty="0" err="1">
                <a:cs typeface="ＭＳ Ｐゴシック" pitchFamily="-84" charset="-128"/>
              </a:rPr>
              <a:t>m</a:t>
            </a:r>
            <a:r>
              <a:rPr lang="en-US" sz="24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= +1 </a:t>
            </a:r>
            <a:r>
              <a:rPr lang="en-US" sz="2400" dirty="0">
                <a:cs typeface="ＭＳ Ｐゴシック" pitchFamily="-84" charset="-128"/>
              </a:rPr>
              <a:t>state will be deflected down, the </a:t>
            </a:r>
            <a:r>
              <a:rPr lang="en-US" sz="2400" i="1" dirty="0" err="1">
                <a:cs typeface="ＭＳ Ｐゴシック" pitchFamily="-84" charset="-128"/>
              </a:rPr>
              <a:t>m</a:t>
            </a:r>
            <a:r>
              <a:rPr lang="en-US" sz="24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= </a:t>
            </a:r>
            <a:r>
              <a:rPr lang="en-US" sz="24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1</a:t>
            </a:r>
            <a:r>
              <a:rPr lang="en-US" sz="2400" dirty="0">
                <a:cs typeface="ＭＳ Ｐゴシック" pitchFamily="-84" charset="-128"/>
              </a:rPr>
              <a:t> state up, and the </a:t>
            </a:r>
            <a:r>
              <a:rPr lang="en-US" sz="2400" i="1" dirty="0" err="1">
                <a:cs typeface="ＭＳ Ｐゴシック" pitchFamily="-84" charset="-128"/>
              </a:rPr>
              <a:t>m</a:t>
            </a:r>
            <a:r>
              <a:rPr lang="en-US" sz="24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= 0</a:t>
            </a:r>
            <a:r>
              <a:rPr lang="en-US" sz="2400" dirty="0">
                <a:cs typeface="ＭＳ Ｐゴシック" pitchFamily="-84" charset="-128"/>
              </a:rPr>
              <a:t> state will be </a:t>
            </a:r>
            <a:r>
              <a:rPr lang="en-US" sz="2400" dirty="0" err="1">
                <a:cs typeface="ＭＳ Ｐゴシック" pitchFamily="-84" charset="-128"/>
              </a:rPr>
              <a:t>undeflected</a:t>
            </a:r>
            <a:r>
              <a:rPr lang="en-US" sz="2400" dirty="0">
                <a:cs typeface="ＭＳ Ｐゴシック" pitchFamily="-84" charset="-128"/>
              </a:rPr>
              <a:t>.</a:t>
            </a:r>
          </a:p>
          <a:p>
            <a:pPr eaLnBrk="1" hangingPunct="1"/>
            <a:r>
              <a:rPr lang="en-US" sz="2400" dirty="0">
                <a:cs typeface="ＭＳ Ｐゴシック" pitchFamily="-84" charset="-128"/>
              </a:rPr>
              <a:t>If the space quantization were due to the magnetic quantum number </a:t>
            </a:r>
            <a:r>
              <a:rPr lang="en-US" sz="2400" i="1" dirty="0" err="1">
                <a:cs typeface="ＭＳ Ｐゴシック" pitchFamily="-84" charset="-128"/>
              </a:rPr>
              <a:t>m</a:t>
            </a:r>
            <a:r>
              <a:rPr lang="en-US" sz="24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cs typeface="ＭＳ Ｐゴシック" pitchFamily="-84" charset="-128"/>
              </a:rPr>
              <a:t>, </a:t>
            </a:r>
            <a:r>
              <a:rPr lang="en-US" sz="2400" i="1" dirty="0" err="1">
                <a:cs typeface="ＭＳ Ｐゴシック" pitchFamily="-84" charset="-128"/>
              </a:rPr>
              <a:t>m</a:t>
            </a:r>
            <a:r>
              <a:rPr lang="en-US" sz="24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cs typeface="ＭＳ Ｐゴシック" pitchFamily="-84" charset="-128"/>
              </a:rPr>
              <a:t> states is always odd (2</a:t>
            </a:r>
            <a:r>
              <a:rPr lang="en-US" sz="24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</a:t>
            </a:r>
            <a:r>
              <a:rPr lang="en-US" sz="2400" dirty="0">
                <a:cs typeface="ＭＳ Ｐゴシック" pitchFamily="-84" charset="-128"/>
              </a:rPr>
              <a:t>+ 1) and should have produced an odd number of lines.</a:t>
            </a:r>
          </a:p>
        </p:txBody>
      </p:sp>
      <p:pic>
        <p:nvPicPr>
          <p:cNvPr id="38915" name="Picture 6" descr="0708"/>
          <p:cNvPicPr>
            <a:picLocks noChangeAspect="1" noChangeArrowheads="1"/>
          </p:cNvPicPr>
          <p:nvPr/>
        </p:nvPicPr>
        <p:blipFill>
          <a:blip r:embed="rId3"/>
          <a:srcRect b="8046"/>
          <a:stretch>
            <a:fillRect/>
          </a:stretch>
        </p:blipFill>
        <p:spPr bwMode="auto">
          <a:xfrm>
            <a:off x="2025650" y="1295400"/>
            <a:ext cx="509111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8663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The Normal Zeeman Effect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12,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127242"/>
              </p:ext>
            </p:extLst>
          </p:nvPr>
        </p:nvGraphicFramePr>
        <p:xfrm>
          <a:off x="914400" y="3124200"/>
          <a:ext cx="1779588" cy="568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348" name="Equation" r:id="rId4" imgW="673100" imgH="215900" progId="Equation.DSMT4">
                  <p:embed/>
                </p:oleObj>
              </mc:Choice>
              <mc:Fallback>
                <p:oleObj name="Equation" r:id="rId4" imgW="6731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3124200"/>
                        <a:ext cx="1779588" cy="568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039955"/>
              </p:ext>
            </p:extLst>
          </p:nvPr>
        </p:nvGraphicFramePr>
        <p:xfrm>
          <a:off x="914400" y="3733800"/>
          <a:ext cx="4700587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349" name="Equation" r:id="rId6" imgW="1778000" imgH="241300" progId="Equation.DSMT4">
                  <p:embed/>
                </p:oleObj>
              </mc:Choice>
              <mc:Fallback>
                <p:oleObj name="Equation" r:id="rId6" imgW="17780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3733800"/>
                        <a:ext cx="4700587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Intrinsic Spin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458200" cy="5257800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In 1920, to explain spectral line splitting of Stern-</a:t>
            </a:r>
            <a:r>
              <a:rPr lang="en-US" sz="2400" dirty="0" err="1" smtClean="0">
                <a:cs typeface="+mn-cs"/>
              </a:rPr>
              <a:t>Gerlach</a:t>
            </a:r>
            <a:r>
              <a:rPr lang="en-US" sz="2400" dirty="0" smtClean="0">
                <a:cs typeface="+mn-cs"/>
              </a:rPr>
              <a:t> experiment, Wolfgang Pauli proposed the forth quantum number assigned to electrons 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In 1925, Samuel </a:t>
            </a:r>
            <a:r>
              <a:rPr lang="en-US" sz="2400" dirty="0" err="1" smtClean="0">
                <a:cs typeface="+mn-cs"/>
              </a:rPr>
              <a:t>Goudsmit</a:t>
            </a:r>
            <a:r>
              <a:rPr lang="en-US" sz="2400" dirty="0" smtClean="0">
                <a:cs typeface="+mn-cs"/>
              </a:rPr>
              <a:t> and George </a:t>
            </a:r>
            <a:r>
              <a:rPr lang="en-US" sz="2400" dirty="0" err="1" smtClean="0">
                <a:cs typeface="+mn-cs"/>
              </a:rPr>
              <a:t>Uhlenbeck</a:t>
            </a:r>
            <a:r>
              <a:rPr lang="en-US" sz="2400" dirty="0" smtClean="0">
                <a:cs typeface="+mn-cs"/>
              </a:rPr>
              <a:t> in Holland proposed that </a:t>
            </a:r>
            <a:r>
              <a:rPr lang="en-US" sz="2400" i="1" dirty="0" smtClean="0">
                <a:cs typeface="+mn-cs"/>
              </a:rPr>
              <a:t>the </a:t>
            </a:r>
            <a:r>
              <a:rPr lang="en-US" sz="2400" b="1" i="1" u="sng" dirty="0" smtClean="0">
                <a:solidFill>
                  <a:srgbClr val="800000"/>
                </a:solidFill>
                <a:cs typeface="+mn-cs"/>
              </a:rPr>
              <a:t>electron must have an intrinsic angular momentum</a:t>
            </a:r>
            <a:r>
              <a:rPr lang="en-US" sz="2400" b="1" u="sng" dirty="0" smtClean="0">
                <a:solidFill>
                  <a:srgbClr val="800000"/>
                </a:solidFill>
                <a:cs typeface="+mn-cs"/>
              </a:rPr>
              <a:t> </a:t>
            </a:r>
            <a:r>
              <a:rPr lang="en-US" sz="2400" dirty="0" smtClean="0">
                <a:cs typeface="+mn-cs"/>
              </a:rPr>
              <a:t>and therefore a magnetic moment.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Paul </a:t>
            </a:r>
            <a:r>
              <a:rPr lang="en-US" sz="2400" dirty="0" err="1" smtClean="0">
                <a:cs typeface="+mn-cs"/>
              </a:rPr>
              <a:t>Ehrenfest</a:t>
            </a:r>
            <a:r>
              <a:rPr lang="en-US" sz="2400" dirty="0" smtClean="0">
                <a:cs typeface="+mn-cs"/>
              </a:rPr>
              <a:t> showed that the surface of the spinning electron should be moving faster than the speed of light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smtClean="0">
                <a:cs typeface="+mn-cs"/>
              </a:rPr>
              <a:t>to obtain the needed angular momentum!!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In order to explain experimental data, </a:t>
            </a:r>
            <a:r>
              <a:rPr lang="en-US" sz="2400" dirty="0" err="1" smtClean="0">
                <a:cs typeface="+mn-cs"/>
              </a:rPr>
              <a:t>Goudsmit</a:t>
            </a:r>
            <a:r>
              <a:rPr lang="en-US" sz="2400" dirty="0" smtClean="0">
                <a:cs typeface="+mn-cs"/>
              </a:rPr>
              <a:t> and </a:t>
            </a:r>
            <a:r>
              <a:rPr lang="en-US" sz="2400" dirty="0" err="1" smtClean="0">
                <a:cs typeface="+mn-cs"/>
              </a:rPr>
              <a:t>Uhlenbeck</a:t>
            </a:r>
            <a:r>
              <a:rPr lang="en-US" sz="2400" dirty="0" smtClean="0">
                <a:cs typeface="+mn-cs"/>
              </a:rPr>
              <a:t> proposed that the electron must have an </a:t>
            </a:r>
            <a:r>
              <a:rPr lang="en-US" sz="2400" b="1" dirty="0" smtClean="0">
                <a:cs typeface="+mn-cs"/>
              </a:rPr>
              <a:t>intrinsic spin quantum number</a:t>
            </a:r>
            <a:r>
              <a:rPr lang="en-US" sz="2400" dirty="0" smtClean="0">
                <a:cs typeface="+mn-cs"/>
              </a:rPr>
              <a:t> </a:t>
            </a:r>
            <a:r>
              <a:rPr lang="en-US" sz="2400" i="1" dirty="0" err="1" smtClean="0">
                <a:cs typeface="+mn-cs"/>
              </a:rPr>
              <a:t>s</a:t>
            </a:r>
            <a:r>
              <a:rPr lang="en-US" sz="2400" dirty="0" smtClean="0">
                <a:cs typeface="+mn-cs"/>
              </a:rPr>
              <a:t> = ½.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12,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62" name="Rectangle 1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Intrinsic Spin</a:t>
            </a:r>
          </a:p>
        </p:txBody>
      </p:sp>
      <p:sp>
        <p:nvSpPr>
          <p:cNvPr id="40963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304800" y="838200"/>
            <a:ext cx="8686800" cy="2362200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The spinning electron reacts similarly to the orbiting electron in a magnetic field</a:t>
            </a:r>
            <a:r>
              <a:rPr lang="en-US" sz="2800" dirty="0" smtClean="0">
                <a:cs typeface="ＭＳ Ｐゴシック" pitchFamily="-84" charset="-128"/>
              </a:rPr>
              <a:t>. </a:t>
            </a:r>
            <a:r>
              <a:rPr lang="en-US" sz="2000" dirty="0" smtClean="0">
                <a:cs typeface="ＭＳ Ｐゴシック" pitchFamily="-84" charset="-128"/>
              </a:rPr>
              <a:t>(Dirac showed that this is </a:t>
            </a:r>
            <a:r>
              <a:rPr lang="en-US" sz="2000" dirty="0" err="1" smtClean="0">
                <a:cs typeface="ＭＳ Ｐゴシック" pitchFamily="-84" charset="-128"/>
              </a:rPr>
              <a:t>ecessary</a:t>
            </a:r>
            <a:r>
              <a:rPr lang="en-US" sz="2000" dirty="0" smtClean="0">
                <a:cs typeface="ＭＳ Ｐゴシック" pitchFamily="-84" charset="-128"/>
              </a:rPr>
              <a:t> due to special relativity..)</a:t>
            </a:r>
            <a:endParaRPr lang="en-US" sz="2000" dirty="0">
              <a:cs typeface="ＭＳ Ｐゴシック" pitchFamily="-84" charset="-128"/>
            </a:endParaRP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We should try to find </a:t>
            </a:r>
            <a:r>
              <a:rPr lang="en-US" sz="2800" i="1" dirty="0">
                <a:cs typeface="ＭＳ Ｐゴシック" pitchFamily="-84" charset="-128"/>
              </a:rPr>
              <a:t>L</a:t>
            </a:r>
            <a:r>
              <a:rPr lang="en-US" sz="2800" dirty="0">
                <a:cs typeface="ＭＳ Ｐゴシック" pitchFamily="-84" charset="-128"/>
              </a:rPr>
              <a:t>, </a:t>
            </a:r>
            <a:r>
              <a:rPr lang="en-US" sz="2800" i="1" dirty="0" err="1">
                <a:cs typeface="ＭＳ Ｐゴシック" pitchFamily="-84" charset="-128"/>
              </a:rPr>
              <a:t>L</a:t>
            </a:r>
            <a:r>
              <a:rPr lang="en-US" sz="2800" i="1" baseline="-25000" dirty="0" err="1">
                <a:cs typeface="ＭＳ Ｐゴシック" pitchFamily="-84" charset="-128"/>
              </a:rPr>
              <a:t>z</a:t>
            </a:r>
            <a:r>
              <a:rPr lang="en-US" sz="2800" dirty="0">
                <a:cs typeface="ＭＳ Ｐゴシック" pitchFamily="-84" charset="-128"/>
              </a:rPr>
              <a:t>, </a:t>
            </a:r>
            <a:r>
              <a:rPr lang="en-US" sz="28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, and </a:t>
            </a:r>
            <a:r>
              <a:rPr lang="en-US" sz="2800" i="1" dirty="0">
                <a:ea typeface="Arial" pitchFamily="-84" charset="0"/>
                <a:cs typeface="Arial" pitchFamily="-84" charset="0"/>
              </a:rPr>
              <a:t>m</a:t>
            </a:r>
            <a:r>
              <a:rPr lang="en-US" sz="28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cs typeface="ＭＳ Ｐゴシック" pitchFamily="-84" charset="-128"/>
              </a:rPr>
              <a:t>. </a:t>
            </a: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The </a:t>
            </a:r>
            <a:r>
              <a:rPr lang="en-US" sz="2800" b="1" dirty="0">
                <a:solidFill>
                  <a:srgbClr val="000000"/>
                </a:solidFill>
                <a:cs typeface="ＭＳ Ｐゴシック" pitchFamily="-84" charset="-128"/>
              </a:rPr>
              <a:t>magnetic spin quantum number</a:t>
            </a:r>
            <a:r>
              <a:rPr lang="en-US" sz="2800" dirty="0">
                <a:cs typeface="ＭＳ Ｐゴシック" pitchFamily="-84" charset="-128"/>
              </a:rPr>
              <a:t> </a:t>
            </a:r>
            <a:r>
              <a:rPr lang="en-US" sz="2800" i="1" dirty="0" err="1">
                <a:cs typeface="ＭＳ Ｐゴシック" pitchFamily="-84" charset="-128"/>
              </a:rPr>
              <a:t>m</a:t>
            </a:r>
            <a:r>
              <a:rPr lang="en-US" sz="2800" i="1" baseline="-25000" dirty="0" err="1">
                <a:cs typeface="ＭＳ Ｐゴシック" pitchFamily="-84" charset="-128"/>
              </a:rPr>
              <a:t>s</a:t>
            </a:r>
            <a:r>
              <a:rPr lang="en-US" sz="2800" dirty="0">
                <a:cs typeface="ＭＳ Ｐゴシック" pitchFamily="-84" charset="-128"/>
              </a:rPr>
              <a:t> has only two values, </a:t>
            </a:r>
            <a:r>
              <a:rPr lang="en-US" sz="2800" i="1" dirty="0" err="1">
                <a:cs typeface="ＭＳ Ｐゴシック" pitchFamily="-84" charset="-128"/>
              </a:rPr>
              <a:t>m</a:t>
            </a:r>
            <a:r>
              <a:rPr lang="en-US" sz="2800" i="1" baseline="-25000" dirty="0" err="1">
                <a:cs typeface="ＭＳ Ｐゴシック" pitchFamily="-84" charset="-128"/>
              </a:rPr>
              <a:t>s</a:t>
            </a:r>
            <a:r>
              <a:rPr lang="en-US" sz="2800" dirty="0">
                <a:cs typeface="ＭＳ Ｐゴシック" pitchFamily="-84" charset="-128"/>
              </a:rPr>
              <a:t> = 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±½.</a:t>
            </a: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40965" name="Rectangle 15"/>
          <p:cNvSpPr>
            <a:spLocks noChangeArrowheads="1"/>
          </p:cNvSpPr>
          <p:nvPr/>
        </p:nvSpPr>
        <p:spPr bwMode="auto">
          <a:xfrm>
            <a:off x="457200" y="3124200"/>
            <a:ext cx="5029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j-lt"/>
              </a:rPr>
              <a:t>The </a:t>
            </a:r>
            <a:r>
              <a:rPr lang="en-US" dirty="0" smtClean="0">
                <a:solidFill>
                  <a:schemeClr val="accent2"/>
                </a:solidFill>
                <a:latin typeface="+mj-lt"/>
              </a:rPr>
              <a:t>electron’s</a:t>
            </a:r>
            <a:r>
              <a:rPr lang="en-US" altLang="ja-JP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altLang="ja-JP" dirty="0">
                <a:solidFill>
                  <a:schemeClr val="accent2"/>
                </a:solidFill>
                <a:latin typeface="+mj-lt"/>
              </a:rPr>
              <a:t>spin will be either </a:t>
            </a:r>
            <a:r>
              <a:rPr lang="ja-JP" altLang="en-US" dirty="0">
                <a:solidFill>
                  <a:schemeClr val="accent2"/>
                </a:solidFill>
                <a:latin typeface="+mj-lt"/>
              </a:rPr>
              <a:t>“</a:t>
            </a:r>
            <a:r>
              <a:rPr lang="en-US" altLang="ja-JP" dirty="0">
                <a:solidFill>
                  <a:schemeClr val="accent2"/>
                </a:solidFill>
                <a:latin typeface="+mj-lt"/>
              </a:rPr>
              <a:t>up</a:t>
            </a:r>
            <a:r>
              <a:rPr lang="ja-JP" altLang="en-US" dirty="0">
                <a:solidFill>
                  <a:schemeClr val="accent2"/>
                </a:solidFill>
                <a:latin typeface="+mj-lt"/>
              </a:rPr>
              <a:t>”</a:t>
            </a:r>
            <a:r>
              <a:rPr lang="en-US" altLang="ja-JP" dirty="0">
                <a:solidFill>
                  <a:schemeClr val="accent2"/>
                </a:solidFill>
                <a:latin typeface="+mj-lt"/>
              </a:rPr>
              <a:t> or </a:t>
            </a:r>
            <a:r>
              <a:rPr lang="ja-JP" altLang="en-US" dirty="0">
                <a:solidFill>
                  <a:schemeClr val="accent2"/>
                </a:solidFill>
                <a:latin typeface="+mj-lt"/>
              </a:rPr>
              <a:t>“</a:t>
            </a:r>
            <a:r>
              <a:rPr lang="en-US" altLang="ja-JP" dirty="0">
                <a:solidFill>
                  <a:schemeClr val="accent2"/>
                </a:solidFill>
                <a:latin typeface="+mj-lt"/>
              </a:rPr>
              <a:t>down</a:t>
            </a:r>
            <a:r>
              <a:rPr lang="ja-JP" altLang="en-US" dirty="0">
                <a:solidFill>
                  <a:schemeClr val="accent2"/>
                </a:solidFill>
                <a:latin typeface="+mj-lt"/>
              </a:rPr>
              <a:t>”</a:t>
            </a:r>
            <a:r>
              <a:rPr lang="en-US" altLang="ja-JP" dirty="0">
                <a:solidFill>
                  <a:schemeClr val="accent2"/>
                </a:solidFill>
                <a:latin typeface="+mj-lt"/>
              </a:rPr>
              <a:t> and can never be spinning with its magnetic moment </a:t>
            </a:r>
            <a:r>
              <a:rPr lang="el-GR" altLang="ja-JP" i="1" dirty="0">
                <a:solidFill>
                  <a:schemeClr val="accent2"/>
                </a:solidFill>
                <a:latin typeface="+mj-lt"/>
              </a:rPr>
              <a:t>μ</a:t>
            </a:r>
            <a:r>
              <a:rPr lang="en-US" altLang="ja-JP" i="1" baseline="-25000" dirty="0">
                <a:solidFill>
                  <a:schemeClr val="accent2"/>
                </a:solidFill>
                <a:latin typeface="+mj-lt"/>
              </a:rPr>
              <a:t>s</a:t>
            </a:r>
            <a:r>
              <a:rPr lang="en-US" altLang="ja-JP" dirty="0">
                <a:solidFill>
                  <a:schemeClr val="accent2"/>
                </a:solidFill>
                <a:latin typeface="+mj-lt"/>
              </a:rPr>
              <a:t> exactly along the z </a:t>
            </a:r>
            <a:r>
              <a:rPr lang="en-US" altLang="ja-JP" dirty="0" smtClean="0">
                <a:solidFill>
                  <a:schemeClr val="accent2"/>
                </a:solidFill>
                <a:latin typeface="+mj-lt"/>
              </a:rPr>
              <a:t>axis</a:t>
            </a:r>
            <a:r>
              <a:rPr lang="en-US" dirty="0" smtClean="0">
                <a:solidFill>
                  <a:schemeClr val="accent2"/>
                </a:solidFill>
                <a:latin typeface="+mj-lt"/>
              </a:rPr>
              <a:t>.</a:t>
            </a:r>
          </a:p>
          <a:p>
            <a:r>
              <a:rPr lang="en-US" dirty="0" smtClean="0">
                <a:solidFill>
                  <a:schemeClr val="accent2"/>
                </a:solidFill>
                <a:latin typeface="+mj-lt"/>
              </a:rPr>
              <a:t>For each state of the other quantum numbers, there are two spins values</a:t>
            </a:r>
            <a:endParaRPr lang="en-US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40969" name="Picture 1"/>
          <p:cNvPicPr>
            <a:picLocks/>
          </p:cNvPicPr>
          <p:nvPr/>
        </p:nvPicPr>
        <p:blipFill>
          <a:blip r:embed="rId3"/>
          <a:srcRect l="42308"/>
          <a:stretch>
            <a:fillRect/>
          </a:stretch>
        </p:blipFill>
        <p:spPr bwMode="auto">
          <a:xfrm>
            <a:off x="6477000" y="3429000"/>
            <a:ext cx="2514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0" name="Picture 1"/>
          <p:cNvPicPr>
            <a:picLocks/>
          </p:cNvPicPr>
          <p:nvPr/>
        </p:nvPicPr>
        <p:blipFill>
          <a:blip r:embed="rId3"/>
          <a:srcRect r="78847"/>
          <a:stretch>
            <a:fillRect/>
          </a:stretch>
        </p:blipFill>
        <p:spPr bwMode="auto">
          <a:xfrm>
            <a:off x="5334000" y="3124200"/>
            <a:ext cx="1219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12,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381000" y="5231249"/>
            <a:ext cx="5029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accent2"/>
                </a:solidFill>
                <a:latin typeface="+mj-lt"/>
              </a:rPr>
              <a:t>The </a:t>
            </a:r>
            <a:r>
              <a:rPr lang="en-US" b="1" dirty="0">
                <a:solidFill>
                  <a:schemeClr val="accent2"/>
                </a:solidFill>
                <a:latin typeface="+mj-lt"/>
              </a:rPr>
              <a:t>intrinsic spin angular momentum</a:t>
            </a:r>
            <a:r>
              <a:rPr lang="en-US" dirty="0">
                <a:solidFill>
                  <a:schemeClr val="accent2"/>
                </a:solidFill>
                <a:latin typeface="+mj-lt"/>
              </a:rPr>
              <a:t> vector				   .</a:t>
            </a: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8109767"/>
              </p:ext>
            </p:extLst>
          </p:nvPr>
        </p:nvGraphicFramePr>
        <p:xfrm>
          <a:off x="1371600" y="5837237"/>
          <a:ext cx="332105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5" name="Equation" r:id="rId4" imgW="1511300" imgH="292100" progId="Equation.DSMT4">
                  <p:embed/>
                </p:oleObj>
              </mc:Choice>
              <mc:Fallback>
                <p:oleObj name="Equation" r:id="rId4" imgW="15113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837237"/>
                        <a:ext cx="3321050" cy="639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  <p:bldP spid="40965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4" name="Rectangle 3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Intrinsic Spin</a:t>
            </a:r>
          </a:p>
        </p:txBody>
      </p:sp>
      <p:sp>
        <p:nvSpPr>
          <p:cNvPr id="41988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685800"/>
            <a:ext cx="8305800" cy="5410200"/>
          </a:xfrm>
        </p:spPr>
        <p:txBody>
          <a:bodyPr/>
          <a:lstStyle/>
          <a:p>
            <a:pPr eaLnBrk="1" hangingPunct="1"/>
            <a:r>
              <a:rPr lang="en-US" sz="2400" dirty="0">
                <a:cs typeface="ＭＳ Ｐゴシック" pitchFamily="-84" charset="-128"/>
              </a:rPr>
              <a:t>The magnetic moment </a:t>
            </a:r>
            <a:r>
              <a:rPr lang="en-US" sz="2400" dirty="0" smtClean="0">
                <a:cs typeface="ＭＳ Ｐゴシック" pitchFamily="-84" charset="-128"/>
              </a:rPr>
              <a:t>is                             or                    .</a:t>
            </a:r>
            <a:endParaRPr lang="en-US" sz="2400" dirty="0">
              <a:cs typeface="ＭＳ Ｐゴシック" pitchFamily="-84" charset="-128"/>
            </a:endParaRPr>
          </a:p>
          <a:p>
            <a:pPr eaLnBrk="1" hangingPunct="1"/>
            <a:r>
              <a:rPr lang="en-US" sz="2400" dirty="0">
                <a:cs typeface="ＭＳ Ｐゴシック" pitchFamily="-84" charset="-128"/>
              </a:rPr>
              <a:t>The coefficient of 	    is </a:t>
            </a:r>
            <a:r>
              <a:rPr lang="en-US" sz="24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2</a:t>
            </a:r>
            <a:r>
              <a:rPr lang="el-GR" sz="2400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μ</a:t>
            </a:r>
            <a:r>
              <a:rPr lang="en-US" sz="2400" baseline="-25000" dirty="0">
                <a:ea typeface="Arial" pitchFamily="-84" charset="0"/>
                <a:cs typeface="Arial" pitchFamily="-84" charset="0"/>
              </a:rPr>
              <a:t>B</a:t>
            </a:r>
            <a:r>
              <a:rPr lang="en-US" sz="2400" dirty="0">
                <a:cs typeface="ＭＳ Ｐゴシック" pitchFamily="-84" charset="-128"/>
              </a:rPr>
              <a:t> as with     </a:t>
            </a:r>
            <a:r>
              <a:rPr lang="en-US" sz="2400" dirty="0" smtClean="0">
                <a:cs typeface="ＭＳ Ｐゴシック" pitchFamily="-84" charset="-128"/>
              </a:rPr>
              <a:t> is </a:t>
            </a:r>
            <a:r>
              <a:rPr lang="en-US" sz="2400" dirty="0">
                <a:cs typeface="ＭＳ Ｐゴシック" pitchFamily="-84" charset="-128"/>
              </a:rPr>
              <a:t>a consequence of theory of relativity</a:t>
            </a:r>
            <a:r>
              <a:rPr lang="en-US" sz="2400" dirty="0" smtClean="0">
                <a:cs typeface="ＭＳ Ｐゴシック" pitchFamily="-84" charset="-128"/>
              </a:rPr>
              <a:t>.</a:t>
            </a:r>
            <a:endParaRPr lang="en-US" sz="2400" dirty="0">
              <a:cs typeface="ＭＳ Ｐゴシック" pitchFamily="-84" charset="-128"/>
            </a:endParaRPr>
          </a:p>
          <a:p>
            <a:pPr eaLnBrk="1" hangingPunct="1"/>
            <a:r>
              <a:rPr lang="en-US" sz="2400" dirty="0">
                <a:cs typeface="ＭＳ Ｐゴシック" pitchFamily="-84" charset="-128"/>
              </a:rPr>
              <a:t>The </a:t>
            </a:r>
            <a:r>
              <a:rPr lang="en-US" sz="2400" b="1" dirty="0" smtClean="0">
                <a:solidFill>
                  <a:srgbClr val="3333CC"/>
                </a:solidFill>
                <a:cs typeface="ＭＳ Ｐゴシック" pitchFamily="-84" charset="-128"/>
              </a:rPr>
              <a:t>gyro-magnetic </a:t>
            </a:r>
            <a:r>
              <a:rPr lang="en-US" sz="2400" b="1" dirty="0">
                <a:solidFill>
                  <a:srgbClr val="3333CC"/>
                </a:solidFill>
                <a:cs typeface="ＭＳ Ｐゴシック" pitchFamily="-84" charset="-128"/>
              </a:rPr>
              <a:t>ratio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 </a:t>
            </a:r>
            <a:r>
              <a:rPr lang="en-US" sz="2400" dirty="0">
                <a:cs typeface="ＭＳ Ｐゴシック" pitchFamily="-84" charset="-128"/>
              </a:rPr>
              <a:t>(</a:t>
            </a:r>
            <a:r>
              <a:rPr lang="en-US" sz="24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cs typeface="ＭＳ Ｐゴシック" pitchFamily="-84" charset="-128"/>
              </a:rPr>
              <a:t> or </a:t>
            </a:r>
            <a:r>
              <a:rPr lang="en-US" sz="2400" i="1" dirty="0">
                <a:cs typeface="ＭＳ Ｐゴシック" pitchFamily="-84" charset="-128"/>
              </a:rPr>
              <a:t>s</a:t>
            </a:r>
            <a:r>
              <a:rPr lang="en-US" sz="2400" dirty="0">
                <a:cs typeface="ＭＳ Ｐゴシック" pitchFamily="-84" charset="-128"/>
              </a:rPr>
              <a:t>).</a:t>
            </a:r>
          </a:p>
          <a:p>
            <a:pPr eaLnBrk="1" hangingPunct="1"/>
            <a:r>
              <a:rPr lang="en-US" sz="2400" i="1" dirty="0" err="1">
                <a:cs typeface="ＭＳ Ｐゴシック" pitchFamily="-84" charset="-128"/>
              </a:rPr>
              <a:t>g</a:t>
            </a:r>
            <a:r>
              <a:rPr lang="en-US" sz="24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= 1</a:t>
            </a:r>
            <a:r>
              <a:rPr lang="en-US" sz="2400" dirty="0">
                <a:cs typeface="ＭＳ Ｐゴシック" pitchFamily="-84" charset="-128"/>
              </a:rPr>
              <a:t> and </a:t>
            </a:r>
            <a:r>
              <a:rPr lang="en-US" sz="2400" i="1" dirty="0" err="1">
                <a:cs typeface="ＭＳ Ｐゴシック" pitchFamily="-84" charset="-128"/>
              </a:rPr>
              <a:t>g</a:t>
            </a:r>
            <a:r>
              <a:rPr lang="en-US" sz="2400" baseline="-25000" dirty="0" err="1">
                <a:cs typeface="ＭＳ Ｐゴシック" pitchFamily="-84" charset="-128"/>
              </a:rPr>
              <a:t>s</a:t>
            </a:r>
            <a:r>
              <a:rPr lang="en-US" sz="2400" dirty="0">
                <a:cs typeface="ＭＳ Ｐゴシック" pitchFamily="-84" charset="-128"/>
              </a:rPr>
              <a:t> = 2, then</a:t>
            </a: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/>
            <a:r>
              <a:rPr lang="en-US" sz="2400" dirty="0">
                <a:cs typeface="ＭＳ Ｐゴシック" pitchFamily="-84" charset="-128"/>
              </a:rPr>
              <a:t>The z component </a:t>
            </a:r>
            <a:r>
              <a:rPr lang="en-US" sz="2400" dirty="0" smtClean="0">
                <a:cs typeface="ＭＳ Ｐゴシック" pitchFamily="-84" charset="-128"/>
              </a:rPr>
              <a:t>of     is                               </a:t>
            </a:r>
            <a:r>
              <a:rPr lang="en-US" sz="2400" dirty="0">
                <a:cs typeface="ＭＳ Ｐゴシック" pitchFamily="-84" charset="-128"/>
              </a:rPr>
              <a:t>.</a:t>
            </a:r>
          </a:p>
          <a:p>
            <a:pPr eaLnBrk="1" hangingPunct="1"/>
            <a:r>
              <a:rPr lang="en-US" sz="2400" dirty="0">
                <a:cs typeface="ＭＳ Ｐゴシック" pitchFamily="-84" charset="-128"/>
              </a:rPr>
              <a:t>In </a:t>
            </a:r>
            <a:r>
              <a:rPr lang="en-US" sz="24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cs typeface="ＭＳ Ｐゴシック" pitchFamily="-84" charset="-128"/>
              </a:rPr>
              <a:t> = 0 state</a:t>
            </a: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  <a:p>
            <a:pPr eaLnBrk="1" hangingPunct="1"/>
            <a:r>
              <a:rPr lang="en-US" sz="2400" dirty="0">
                <a:cs typeface="ＭＳ Ｐゴシック" pitchFamily="-84" charset="-128"/>
              </a:rPr>
              <a:t>Apply </a:t>
            </a:r>
            <a:r>
              <a:rPr lang="en-US" sz="2400" i="1" dirty="0" err="1">
                <a:cs typeface="ＭＳ Ｐゴシック" pitchFamily="-84" charset="-128"/>
              </a:rPr>
              <a:t>m</a:t>
            </a:r>
            <a:r>
              <a:rPr lang="en-US" sz="24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cs typeface="ＭＳ Ｐゴシック" pitchFamily="-84" charset="-128"/>
              </a:rPr>
              <a:t> and the potential energy becomes</a:t>
            </a:r>
          </a:p>
        </p:txBody>
      </p:sp>
      <p:sp>
        <p:nvSpPr>
          <p:cNvPr id="184332" name="Line 12"/>
          <p:cNvSpPr>
            <a:spLocks noChangeShapeType="1"/>
          </p:cNvSpPr>
          <p:nvPr/>
        </p:nvSpPr>
        <p:spPr bwMode="auto">
          <a:xfrm>
            <a:off x="2438400" y="4343400"/>
            <a:ext cx="838200" cy="0"/>
          </a:xfrm>
          <a:prstGeom prst="line">
            <a:avLst/>
          </a:prstGeom>
          <a:ln>
            <a:solidFill>
              <a:srgbClr val="800000"/>
            </a:solidFill>
            <a:headEnd/>
            <a:tailEnd type="triangl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84335" name="Line 15"/>
          <p:cNvSpPr>
            <a:spLocks noChangeShapeType="1"/>
          </p:cNvSpPr>
          <p:nvPr/>
        </p:nvSpPr>
        <p:spPr bwMode="auto">
          <a:xfrm>
            <a:off x="2362200" y="4495800"/>
            <a:ext cx="838200" cy="381000"/>
          </a:xfrm>
          <a:prstGeom prst="line">
            <a:avLst/>
          </a:prstGeom>
          <a:ln>
            <a:solidFill>
              <a:srgbClr val="800000"/>
            </a:solidFill>
            <a:headEnd/>
            <a:tailEnd type="triangl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84355" name="Rectangle 35"/>
          <p:cNvSpPr>
            <a:spLocks noChangeArrowheads="1"/>
          </p:cNvSpPr>
          <p:nvPr/>
        </p:nvSpPr>
        <p:spPr bwMode="auto">
          <a:xfrm>
            <a:off x="3276600" y="4038600"/>
            <a:ext cx="2584512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3333CC"/>
                </a:solidFill>
                <a:latin typeface="+mj-lt"/>
                <a:ea typeface="ＭＳ Ｐゴシック" charset="0"/>
                <a:cs typeface="+mn-cs"/>
              </a:rPr>
              <a:t>no splitting due to     .</a:t>
            </a:r>
          </a:p>
        </p:txBody>
      </p:sp>
      <p:sp>
        <p:nvSpPr>
          <p:cNvPr id="184356" name="Rectangle 36"/>
          <p:cNvSpPr>
            <a:spLocks noChangeArrowheads="1"/>
          </p:cNvSpPr>
          <p:nvPr/>
        </p:nvSpPr>
        <p:spPr bwMode="auto">
          <a:xfrm>
            <a:off x="3200400" y="4648200"/>
            <a:ext cx="4572000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3333CC"/>
                </a:solidFill>
                <a:latin typeface="+mj-lt"/>
                <a:ea typeface="ＭＳ Ｐゴシック" charset="0"/>
                <a:cs typeface="+mn-cs"/>
              </a:rPr>
              <a:t>there is space quantization due to the intrinsic </a:t>
            </a:r>
            <a:r>
              <a:rPr lang="en-US" dirty="0" smtClean="0">
                <a:solidFill>
                  <a:srgbClr val="3333CC"/>
                </a:solidFill>
                <a:latin typeface="+mj-lt"/>
                <a:ea typeface="ＭＳ Ｐゴシック" charset="0"/>
                <a:cs typeface="+mn-cs"/>
              </a:rPr>
              <a:t>spin      .</a:t>
            </a:r>
            <a:endParaRPr lang="en-US" dirty="0">
              <a:solidFill>
                <a:srgbClr val="3333CC"/>
              </a:solidFill>
              <a:latin typeface="+mj-lt"/>
              <a:ea typeface="ＭＳ Ｐゴシック" charset="0"/>
              <a:cs typeface="+mn-cs"/>
            </a:endParaRPr>
          </a:p>
        </p:txBody>
      </p:sp>
      <p:sp>
        <p:nvSpPr>
          <p:cNvPr id="184365" name="Rectangle 45"/>
          <p:cNvSpPr>
            <a:spLocks noChangeArrowheads="1"/>
          </p:cNvSpPr>
          <p:nvPr/>
        </p:nvSpPr>
        <p:spPr bwMode="auto">
          <a:xfrm>
            <a:off x="3810000" y="3086100"/>
            <a:ext cx="530225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/>
          <a:lstStyle/>
          <a:p>
            <a:pPr>
              <a:defRPr/>
            </a:pPr>
            <a:r>
              <a:rPr lang="en-US" dirty="0">
                <a:solidFill>
                  <a:srgbClr val="3333CC"/>
                </a:solidFill>
                <a:latin typeface="Arial" charset="0"/>
                <a:ea typeface="ＭＳ Ｐゴシック" charset="0"/>
                <a:cs typeface="+mn-cs"/>
              </a:rPr>
              <a:t>and</a:t>
            </a: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12, 2012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575333"/>
              </p:ext>
            </p:extLst>
          </p:nvPr>
        </p:nvGraphicFramePr>
        <p:xfrm>
          <a:off x="3754437" y="685800"/>
          <a:ext cx="1808163" cy="508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601" name="Equation" r:id="rId3" imgW="901700" imgH="254000" progId="Equation.DSMT4">
                  <p:embed/>
                </p:oleObj>
              </mc:Choice>
              <mc:Fallback>
                <p:oleObj name="Equation" r:id="rId3" imgW="9017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54437" y="685800"/>
                        <a:ext cx="1808163" cy="508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6630725"/>
              </p:ext>
            </p:extLst>
          </p:nvPr>
        </p:nvGraphicFramePr>
        <p:xfrm>
          <a:off x="5965825" y="685800"/>
          <a:ext cx="127317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602" name="Equation" r:id="rId5" imgW="635000" imgH="241300" progId="Equation.DSMT4">
                  <p:embed/>
                </p:oleObj>
              </mc:Choice>
              <mc:Fallback>
                <p:oleObj name="Equation" r:id="rId5" imgW="6350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65825" y="685800"/>
                        <a:ext cx="1273175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019764"/>
              </p:ext>
            </p:extLst>
          </p:nvPr>
        </p:nvGraphicFramePr>
        <p:xfrm>
          <a:off x="2970212" y="1117600"/>
          <a:ext cx="53498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603" name="Equation" r:id="rId7" imgW="266700" imgH="241300" progId="Equation.DSMT4">
                  <p:embed/>
                </p:oleObj>
              </mc:Choice>
              <mc:Fallback>
                <p:oleObj name="Equation" r:id="rId7" imgW="2667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70212" y="1117600"/>
                        <a:ext cx="534988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983525"/>
              </p:ext>
            </p:extLst>
          </p:nvPr>
        </p:nvGraphicFramePr>
        <p:xfrm>
          <a:off x="5334000" y="11176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604" name="Equation" r:id="rId9" imgW="139700" imgH="203200" progId="Equation.DSMT4">
                  <p:embed/>
                </p:oleObj>
              </mc:Choice>
              <mc:Fallback>
                <p:oleObj name="Equation" r:id="rId9" imgW="1397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334000" y="1117600"/>
                        <a:ext cx="280988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226839"/>
              </p:ext>
            </p:extLst>
          </p:nvPr>
        </p:nvGraphicFramePr>
        <p:xfrm>
          <a:off x="977900" y="2819400"/>
          <a:ext cx="280193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605" name="Equation" r:id="rId11" imgW="1397000" imgH="419100" progId="Equation.DSMT4">
                  <p:embed/>
                </p:oleObj>
              </mc:Choice>
              <mc:Fallback>
                <p:oleObj name="Equation" r:id="rId11" imgW="13970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77900" y="2819400"/>
                        <a:ext cx="2801938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194357"/>
              </p:ext>
            </p:extLst>
          </p:nvPr>
        </p:nvGraphicFramePr>
        <p:xfrm>
          <a:off x="4714875" y="2895600"/>
          <a:ext cx="29813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606" name="Equation" r:id="rId13" imgW="1485900" imgH="419100" progId="Equation.DSMT4">
                  <p:embed/>
                </p:oleObj>
              </mc:Choice>
              <mc:Fallback>
                <p:oleObj name="Equation" r:id="rId13" imgW="14859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714875" y="2895600"/>
                        <a:ext cx="2981325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344367"/>
              </p:ext>
            </p:extLst>
          </p:nvPr>
        </p:nvGraphicFramePr>
        <p:xfrm>
          <a:off x="3200400" y="3695700"/>
          <a:ext cx="2555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607" name="Equation" r:id="rId15" imgW="127000" imgH="203200" progId="Equation.DSMT4">
                  <p:embed/>
                </p:oleObj>
              </mc:Choice>
              <mc:Fallback>
                <p:oleObj name="Equation" r:id="rId15" imgW="1270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200400" y="3695700"/>
                        <a:ext cx="255588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094072"/>
              </p:ext>
            </p:extLst>
          </p:nvPr>
        </p:nvGraphicFramePr>
        <p:xfrm>
          <a:off x="3733800" y="3733800"/>
          <a:ext cx="13763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608" name="Equation" r:id="rId17" imgW="685800" imgH="215900" progId="Equation.DSMT4">
                  <p:embed/>
                </p:oleObj>
              </mc:Choice>
              <mc:Fallback>
                <p:oleObj name="Equation" r:id="rId17" imgW="6858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733800" y="3733800"/>
                        <a:ext cx="1376363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2096547"/>
              </p:ext>
            </p:extLst>
          </p:nvPr>
        </p:nvGraphicFramePr>
        <p:xfrm>
          <a:off x="5346700" y="4038600"/>
          <a:ext cx="355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609" name="Equation" r:id="rId19" imgW="177800" imgH="254000" progId="Equation.DSMT4">
                  <p:embed/>
                </p:oleObj>
              </mc:Choice>
              <mc:Fallback>
                <p:oleObj name="Equation" r:id="rId19" imgW="1778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346700" y="4038600"/>
                        <a:ext cx="3556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584297"/>
              </p:ext>
            </p:extLst>
          </p:nvPr>
        </p:nvGraphicFramePr>
        <p:xfrm>
          <a:off x="5867400" y="5334000"/>
          <a:ext cx="2901950" cy="793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610" name="Equation" r:id="rId21" imgW="1435100" imgH="393700" progId="Equation.DSMT4">
                  <p:embed/>
                </p:oleObj>
              </mc:Choice>
              <mc:Fallback>
                <p:oleObj name="Equation" r:id="rId21" imgW="14351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867400" y="5334000"/>
                        <a:ext cx="2901950" cy="7936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131923"/>
              </p:ext>
            </p:extLst>
          </p:nvPr>
        </p:nvGraphicFramePr>
        <p:xfrm>
          <a:off x="5053013" y="3733800"/>
          <a:ext cx="7381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611" name="Equation" r:id="rId23" imgW="368300" imgH="203200" progId="Equation.DSMT4">
                  <p:embed/>
                </p:oleObj>
              </mc:Choice>
              <mc:Fallback>
                <p:oleObj name="Equation" r:id="rId23" imgW="3683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053013" y="3733800"/>
                        <a:ext cx="738187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018233"/>
              </p:ext>
            </p:extLst>
          </p:nvPr>
        </p:nvGraphicFramePr>
        <p:xfrm>
          <a:off x="4711700" y="4953000"/>
          <a:ext cx="381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612" name="Equation" r:id="rId25" imgW="190500" imgH="254000" progId="Equation.DSMT4">
                  <p:embed/>
                </p:oleObj>
              </mc:Choice>
              <mc:Fallback>
                <p:oleObj name="Equation" r:id="rId25" imgW="1905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711700" y="4953000"/>
                        <a:ext cx="3810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1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9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5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19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84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8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84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8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19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build="p"/>
      <p:bldP spid="184332" grpId="0" uiExpand="1" animBg="1"/>
      <p:bldP spid="184335" grpId="0" uiExpand="1" animBg="1"/>
      <p:bldP spid="184355" grpId="0" uiExpand="1"/>
      <p:bldP spid="184356" grpId="0" uiExpand="1"/>
      <p:bldP spid="184365" grpId="0" uiExpan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3472"/>
            <a:ext cx="7772400" cy="81472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cs typeface="+mj-cs"/>
              </a:rPr>
              <a:t>Energy Levels and Electron Probabilities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85800"/>
            <a:ext cx="8229600" cy="4759325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For hydrogen, the energy level depends on the principle quantum number </a:t>
            </a:r>
            <a:r>
              <a:rPr lang="en-US" sz="2800" i="1" dirty="0">
                <a:cs typeface="ＭＳ Ｐゴシック" pitchFamily="-84" charset="-128"/>
              </a:rPr>
              <a:t>n</a:t>
            </a:r>
            <a:r>
              <a:rPr lang="en-US" sz="2800" dirty="0">
                <a:cs typeface="ＭＳ Ｐゴシック" pitchFamily="-84" charset="-128"/>
              </a:rPr>
              <a:t>.</a:t>
            </a: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185351" name="Text Box 7"/>
          <p:cNvSpPr txBox="1">
            <a:spLocks noChangeArrowheads="1"/>
          </p:cNvSpPr>
          <p:nvPr/>
        </p:nvSpPr>
        <p:spPr bwMode="auto">
          <a:xfrm>
            <a:off x="4038600" y="1752600"/>
            <a:ext cx="4953000" cy="224676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669925" indent="-3254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3333CC"/>
              </a:buClr>
              <a:buSzPct val="65000"/>
              <a:buFont typeface="Wingdings" charset="0"/>
              <a:buChar char="n"/>
              <a:defRPr/>
            </a:pPr>
            <a:r>
              <a:rPr lang="en-US" sz="2800" dirty="0" smtClean="0">
                <a:solidFill>
                  <a:srgbClr val="3333CC"/>
                </a:solidFill>
                <a:latin typeface="+mj-lt"/>
                <a:cs typeface="+mn-cs"/>
              </a:rPr>
              <a:t>In ground state an atom cannot emit radiation. It can absorb electromagnetic radiation, or gain energy through inelastic bombardment by particles.</a:t>
            </a:r>
          </a:p>
        </p:txBody>
      </p:sp>
      <p:pic>
        <p:nvPicPr>
          <p:cNvPr id="43014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828800"/>
            <a:ext cx="3733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12,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5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  <p:bldP spid="18535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cs typeface="+mj-cs"/>
              </a:rPr>
              <a:t>Selection Rules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226425" cy="4800600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We can use the wave functions to calculate transition probabilities for the electron to change from one state to another</a:t>
            </a:r>
            <a:r>
              <a:rPr lang="en-US" sz="2800" dirty="0" smtClean="0">
                <a:cs typeface="ＭＳ Ｐゴシック" pitchFamily="-84" charset="-128"/>
              </a:rPr>
              <a:t>.</a:t>
            </a:r>
            <a:endParaRPr lang="en-US" sz="2800" b="1" dirty="0">
              <a:solidFill>
                <a:srgbClr val="000000"/>
              </a:solidFill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sz="2800" b="1" dirty="0">
                <a:solidFill>
                  <a:srgbClr val="000000"/>
                </a:solidFill>
                <a:cs typeface="ＭＳ Ｐゴシック" pitchFamily="-84" charset="-128"/>
              </a:rPr>
              <a:t>Allowed </a:t>
            </a:r>
            <a:r>
              <a:rPr lang="en-US" sz="2800" b="1" dirty="0" smtClean="0">
                <a:solidFill>
                  <a:srgbClr val="000000"/>
                </a:solidFill>
                <a:cs typeface="ＭＳ Ｐゴシック" pitchFamily="-84" charset="-128"/>
              </a:rPr>
              <a:t>transitions</a:t>
            </a:r>
            <a:r>
              <a:rPr lang="en-US" sz="2800" dirty="0" smtClean="0">
                <a:cs typeface="ＭＳ Ｐゴシック" pitchFamily="-84" charset="-128"/>
              </a:rPr>
              <a:t>: Electrons </a:t>
            </a:r>
            <a:r>
              <a:rPr lang="en-US" sz="2800" dirty="0">
                <a:cs typeface="ＭＳ Ｐゴシック" pitchFamily="-84" charset="-128"/>
              </a:rPr>
              <a:t>absorbing or emitting photons to change states when </a:t>
            </a:r>
            <a:r>
              <a:rPr lang="el-GR" sz="2800" dirty="0">
                <a:ea typeface="Arial" pitchFamily="-84" charset="0"/>
                <a:cs typeface="Arial" pitchFamily="-84" charset="0"/>
              </a:rPr>
              <a:t>Δℓ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 = ±1</a:t>
            </a:r>
            <a:r>
              <a:rPr lang="en-US" sz="2800" dirty="0">
                <a:cs typeface="ＭＳ Ｐゴシック" pitchFamily="-84" charset="-128"/>
              </a:rPr>
              <a:t>.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b="1" dirty="0">
                <a:solidFill>
                  <a:srgbClr val="000000"/>
                </a:solidFill>
                <a:cs typeface="ＭＳ Ｐゴシック" pitchFamily="-84" charset="-128"/>
              </a:rPr>
              <a:t>Forbidden </a:t>
            </a:r>
            <a:r>
              <a:rPr lang="en-US" sz="2800" b="1" dirty="0" err="1" smtClean="0">
                <a:solidFill>
                  <a:srgbClr val="000000"/>
                </a:solidFill>
                <a:cs typeface="ＭＳ Ｐゴシック" pitchFamily="-84" charset="-128"/>
              </a:rPr>
              <a:t>transitions</a:t>
            </a:r>
            <a:r>
              <a:rPr lang="en-US" sz="2800" dirty="0" err="1" smtClean="0">
                <a:cs typeface="ＭＳ Ｐゴシック" pitchFamily="-84" charset="-128"/>
              </a:rPr>
              <a:t>:Other</a:t>
            </a:r>
            <a:r>
              <a:rPr lang="en-US" sz="2800" dirty="0" smtClean="0">
                <a:cs typeface="ＭＳ Ｐゴシック" pitchFamily="-84" charset="-128"/>
              </a:rPr>
              <a:t> </a:t>
            </a:r>
            <a:r>
              <a:rPr lang="en-US" sz="2800" dirty="0">
                <a:cs typeface="ＭＳ Ｐゴシック" pitchFamily="-84" charset="-128"/>
              </a:rPr>
              <a:t>transitions possible but occur with much smaller probabilities when </a:t>
            </a:r>
            <a:r>
              <a:rPr lang="el-GR" sz="2800" dirty="0">
                <a:ea typeface="Arial" pitchFamily="-84" charset="0"/>
                <a:cs typeface="Arial" pitchFamily="-84" charset="0"/>
              </a:rPr>
              <a:t>Δℓ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 ≠ ±1</a:t>
            </a:r>
            <a:r>
              <a:rPr lang="en-US" sz="2800" dirty="0">
                <a:cs typeface="ＭＳ Ｐゴシック" pitchFamily="-84" charset="-128"/>
              </a:rPr>
              <a:t>.  </a:t>
            </a:r>
            <a:endParaRPr lang="en-US" sz="2800" dirty="0" smtClean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>
                <a:cs typeface="ＭＳ Ｐゴシック" pitchFamily="-84" charset="-128"/>
              </a:rPr>
              <a:t>	</a:t>
            </a:r>
            <a:r>
              <a:rPr lang="en-US" sz="2800" dirty="0" smtClean="0">
                <a:cs typeface="ＭＳ Ｐゴシック" pitchFamily="-84" charset="-128"/>
              </a:rPr>
              <a:t>			</a:t>
            </a:r>
            <a:r>
              <a:rPr lang="en-US" dirty="0" err="1" smtClean="0">
                <a:solidFill>
                  <a:srgbClr val="800000"/>
                </a:solidFill>
                <a:cs typeface="ＭＳ Ｐゴシック" pitchFamily="-84" charset="-128"/>
              </a:rPr>
              <a:t>Δn</a:t>
            </a:r>
            <a:r>
              <a:rPr lang="en-US" dirty="0" smtClean="0">
                <a:solidFill>
                  <a:srgbClr val="800000"/>
                </a:solidFill>
                <a:cs typeface="ＭＳ Ｐゴシック" pitchFamily="-84" charset="-128"/>
              </a:rPr>
              <a:t>=anything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dirty="0">
                <a:solidFill>
                  <a:srgbClr val="800000"/>
                </a:solidFill>
                <a:cs typeface="ＭＳ Ｐゴシック" pitchFamily="-84" charset="-128"/>
              </a:rPr>
              <a:t>	</a:t>
            </a:r>
            <a:r>
              <a:rPr lang="en-US" dirty="0" smtClean="0">
                <a:solidFill>
                  <a:srgbClr val="800000"/>
                </a:solidFill>
                <a:cs typeface="ＭＳ Ｐゴシック" pitchFamily="-84" charset="-128"/>
              </a:rPr>
              <a:t>		</a:t>
            </a:r>
            <a:r>
              <a:rPr lang="en-US" dirty="0">
                <a:solidFill>
                  <a:srgbClr val="800000"/>
                </a:solidFill>
                <a:cs typeface="ＭＳ Ｐゴシック" pitchFamily="-84" charset="-128"/>
              </a:rPr>
              <a:t>	</a:t>
            </a:r>
            <a:r>
              <a:rPr lang="el-GR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Δℓ</a:t>
            </a:r>
            <a:r>
              <a:rPr lang="en-US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 </a:t>
            </a:r>
            <a:r>
              <a:rPr lang="en-US" dirty="0" smtClean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= </a:t>
            </a:r>
            <a:r>
              <a:rPr lang="en-US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±</a:t>
            </a:r>
            <a:r>
              <a:rPr lang="en-US" dirty="0" smtClean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1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	</a:t>
            </a:r>
            <a:r>
              <a:rPr lang="en-US" dirty="0" smtClean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			</a:t>
            </a:r>
            <a:r>
              <a:rPr lang="el-GR" dirty="0" smtClean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Δ</a:t>
            </a:r>
            <a:r>
              <a:rPr lang="en-US" dirty="0" smtClean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m</a:t>
            </a:r>
            <a:r>
              <a:rPr lang="el-GR" baseline="-25000" dirty="0" smtClean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ℓ</a:t>
            </a:r>
            <a:r>
              <a:rPr lang="en-US" dirty="0" smtClean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 0, </a:t>
            </a:r>
            <a:r>
              <a:rPr lang="en-US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±1</a:t>
            </a:r>
            <a:endParaRPr lang="en-US" dirty="0">
              <a:solidFill>
                <a:srgbClr val="800000"/>
              </a:solidFill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12,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459788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cs typeface="+mj-cs"/>
              </a:rPr>
              <a:t>Probability Distribution Functions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14400"/>
            <a:ext cx="8534400" cy="48768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ＭＳ Ｐゴシック" pitchFamily="-84" charset="-128"/>
              </a:rPr>
              <a:t>We must use wave functions to calculate the probability distributions of the electrons.</a:t>
            </a:r>
            <a:endParaRPr lang="en-US" dirty="0">
              <a:cs typeface="ＭＳ Ｐゴシック" pitchFamily="-84" charset="-128"/>
            </a:endParaRPr>
          </a:p>
          <a:p>
            <a:pPr eaLnBrk="1" hangingPunct="1"/>
            <a:r>
              <a:rPr lang="en-US" dirty="0" smtClean="0">
                <a:cs typeface="ＭＳ Ｐゴシック" pitchFamily="-84" charset="-128"/>
              </a:rPr>
              <a:t>The </a:t>
            </a:r>
            <a:r>
              <a:rPr lang="ja-JP" altLang="en-US" dirty="0" smtClean="0">
                <a:cs typeface="ＭＳ Ｐゴシック" pitchFamily="-84" charset="-128"/>
              </a:rPr>
              <a:t>“</a:t>
            </a:r>
            <a:r>
              <a:rPr lang="en-US" dirty="0" smtClean="0">
                <a:cs typeface="ＭＳ Ｐゴシック" pitchFamily="-84" charset="-128"/>
              </a:rPr>
              <a:t>position</a:t>
            </a:r>
            <a:r>
              <a:rPr lang="ja-JP" altLang="en-US" dirty="0" smtClean="0">
                <a:cs typeface="ＭＳ Ｐゴシック" pitchFamily="-84" charset="-128"/>
              </a:rPr>
              <a:t>”</a:t>
            </a:r>
            <a:r>
              <a:rPr lang="en-US" dirty="0" smtClean="0">
                <a:cs typeface="ＭＳ Ｐゴシック" pitchFamily="-84" charset="-128"/>
              </a:rPr>
              <a:t> of the electron is spread over space and is not well defined.</a:t>
            </a:r>
          </a:p>
          <a:p>
            <a:pPr eaLnBrk="1" hangingPunct="1"/>
            <a:r>
              <a:rPr lang="en-US" dirty="0" smtClean="0">
                <a:cs typeface="ＭＳ Ｐゴシック" pitchFamily="-84" charset="-128"/>
              </a:rPr>
              <a:t>We may use the radial wave function </a:t>
            </a:r>
            <a:r>
              <a:rPr lang="en-US" i="1" dirty="0" smtClean="0">
                <a:cs typeface="ＭＳ Ｐゴシック" pitchFamily="-84" charset="-128"/>
              </a:rPr>
              <a:t>R</a:t>
            </a:r>
            <a:r>
              <a:rPr lang="en-US" dirty="0" smtClean="0">
                <a:cs typeface="ＭＳ Ｐゴシック" pitchFamily="-84" charset="-128"/>
              </a:rPr>
              <a:t>(</a:t>
            </a:r>
            <a:r>
              <a:rPr lang="en-US" i="1" dirty="0" smtClean="0">
                <a:cs typeface="ＭＳ Ｐゴシック" pitchFamily="-84" charset="-128"/>
              </a:rPr>
              <a:t>r</a:t>
            </a:r>
            <a:r>
              <a:rPr lang="en-US" dirty="0" smtClean="0">
                <a:cs typeface="ＭＳ Ｐゴシック" pitchFamily="-84" charset="-128"/>
              </a:rPr>
              <a:t>) to calculate radial probability distributions of the electron.</a:t>
            </a:r>
          </a:p>
          <a:p>
            <a:pPr eaLnBrk="1" hangingPunct="1"/>
            <a:r>
              <a:rPr lang="en-US" dirty="0" smtClean="0">
                <a:cs typeface="ＭＳ Ｐゴシック" pitchFamily="-84" charset="-128"/>
              </a:rPr>
              <a:t>The probability of finding the electron in a differential volume element </a:t>
            </a:r>
            <a:r>
              <a:rPr lang="en-US" i="1" dirty="0" err="1" smtClean="0">
                <a:cs typeface="ＭＳ Ｐゴシック" pitchFamily="-84" charset="-128"/>
              </a:rPr>
              <a:t>d</a:t>
            </a:r>
            <a:r>
              <a:rPr lang="en-US" i="1" dirty="0" err="1" smtClean="0">
                <a:latin typeface="Symbol" charset="2"/>
                <a:cs typeface="Symbol" charset="2"/>
              </a:rPr>
              <a:t>τ</a:t>
            </a:r>
            <a:r>
              <a:rPr lang="en-US" dirty="0" smtClean="0">
                <a:latin typeface="Symbol" pitchFamily="-84" charset="2"/>
                <a:cs typeface="ＭＳ Ｐゴシック" pitchFamily="-84" charset="-128"/>
              </a:rPr>
              <a:t>  </a:t>
            </a:r>
            <a:r>
              <a:rPr lang="en-US" dirty="0" smtClean="0">
                <a:cs typeface="ＭＳ Ｐゴシック" pitchFamily="-84" charset="-128"/>
              </a:rPr>
              <a:t>is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12,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799349"/>
              </p:ext>
            </p:extLst>
          </p:nvPr>
        </p:nvGraphicFramePr>
        <p:xfrm>
          <a:off x="2362200" y="5257800"/>
          <a:ext cx="5509461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47" name="Equation" r:id="rId3" imgW="1739900" imgH="241300" progId="Equation.DSMT4">
                  <p:embed/>
                </p:oleObj>
              </mc:Choice>
              <mc:Fallback>
                <p:oleObj name="Equation" r:id="rId3" imgW="17399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62200" y="5257800"/>
                        <a:ext cx="5509461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79" name="Rectangle 15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Probability Distribution Functions</a:t>
            </a:r>
          </a:p>
        </p:txBody>
      </p:sp>
      <p:sp>
        <p:nvSpPr>
          <p:cNvPr id="19046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381000" y="914400"/>
            <a:ext cx="8458200" cy="4572000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dirty="0" smtClean="0">
                <a:cs typeface="+mn-cs"/>
              </a:rPr>
              <a:t>The differential volume element in spherical polar coordinates is</a:t>
            </a:r>
          </a:p>
          <a:p>
            <a:pPr eaLnBrk="1" hangingPunct="1">
              <a:buFont typeface="Wingdings" charset="0"/>
              <a:buNone/>
              <a:defRPr/>
            </a:pPr>
            <a:endParaRPr lang="en-US" dirty="0" smtClean="0">
              <a:cs typeface="+mn-cs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en-US" dirty="0" smtClean="0">
                <a:cs typeface="+mn-cs"/>
              </a:rPr>
              <a:t>	Therefore,</a:t>
            </a:r>
          </a:p>
          <a:p>
            <a:pPr marL="0" indent="0" eaLnBrk="1" hangingPunct="1">
              <a:buNone/>
              <a:defRPr/>
            </a:pPr>
            <a:endParaRPr lang="en-US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dirty="0" smtClean="0">
                <a:cs typeface="+mn-cs"/>
              </a:rPr>
              <a:t>We are only interested in the radial dependence.</a:t>
            </a:r>
          </a:p>
          <a:p>
            <a:pPr marL="0" indent="0" eaLnBrk="1" hangingPunct="1">
              <a:buNone/>
              <a:defRPr/>
            </a:pPr>
            <a:endParaRPr lang="en-US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dirty="0" smtClean="0">
                <a:cs typeface="+mn-cs"/>
              </a:rPr>
              <a:t>The radial probability density is </a:t>
            </a:r>
            <a:r>
              <a:rPr lang="en-US" i="1" dirty="0" smtClean="0">
                <a:cs typeface="+mn-cs"/>
              </a:rPr>
              <a:t>P</a:t>
            </a:r>
            <a:r>
              <a:rPr lang="en-US" dirty="0" smtClean="0">
                <a:cs typeface="+mn-cs"/>
              </a:rPr>
              <a:t>(</a:t>
            </a:r>
            <a:r>
              <a:rPr lang="en-US" i="1" dirty="0" smtClean="0">
                <a:cs typeface="+mn-cs"/>
              </a:rPr>
              <a:t>r</a:t>
            </a:r>
            <a:r>
              <a:rPr lang="en-US" dirty="0" smtClean="0">
                <a:cs typeface="+mn-cs"/>
              </a:rPr>
              <a:t>) = </a:t>
            </a:r>
            <a:r>
              <a:rPr lang="en-US" i="1" dirty="0" smtClean="0">
                <a:cs typeface="+mn-cs"/>
              </a:rPr>
              <a:t>r</a:t>
            </a:r>
            <a:r>
              <a:rPr lang="en-US" baseline="30000" dirty="0" smtClean="0">
                <a:cs typeface="+mn-cs"/>
              </a:rPr>
              <a:t>2</a:t>
            </a:r>
            <a:r>
              <a:rPr lang="en-US" dirty="0" smtClean="0">
                <a:cs typeface="+mn-cs"/>
              </a:rPr>
              <a:t>|</a:t>
            </a:r>
            <a:r>
              <a:rPr lang="en-US" i="1" dirty="0" smtClean="0">
                <a:cs typeface="+mn-cs"/>
              </a:rPr>
              <a:t>R</a:t>
            </a:r>
            <a:r>
              <a:rPr lang="en-US" dirty="0" smtClean="0">
                <a:cs typeface="+mn-cs"/>
              </a:rPr>
              <a:t>(</a:t>
            </a:r>
            <a:r>
              <a:rPr lang="en-US" i="1" dirty="0" smtClean="0">
                <a:cs typeface="+mn-cs"/>
              </a:rPr>
              <a:t>r</a:t>
            </a:r>
            <a:r>
              <a:rPr lang="en-US" dirty="0" smtClean="0">
                <a:cs typeface="+mn-cs"/>
              </a:rPr>
              <a:t>)|</a:t>
            </a:r>
            <a:r>
              <a:rPr lang="en-US" baseline="30000" dirty="0" smtClean="0">
                <a:cs typeface="+mn-cs"/>
              </a:rPr>
              <a:t>2</a:t>
            </a:r>
            <a:r>
              <a:rPr lang="en-US" dirty="0" smtClean="0">
                <a:cs typeface="+mn-cs"/>
              </a:rPr>
              <a:t> and it depends only on </a:t>
            </a:r>
            <a:r>
              <a:rPr lang="en-US" i="1" dirty="0" smtClean="0">
                <a:cs typeface="+mn-cs"/>
              </a:rPr>
              <a:t>n</a:t>
            </a:r>
            <a:r>
              <a:rPr lang="en-US" dirty="0" smtClean="0">
                <a:cs typeface="+mn-cs"/>
              </a:rPr>
              <a:t> and </a:t>
            </a:r>
            <a:r>
              <a:rPr lang="en-US" i="1" dirty="0" smtClean="0">
                <a:cs typeface="+mn-cs"/>
              </a:rPr>
              <a:t>l</a:t>
            </a:r>
            <a:r>
              <a:rPr lang="en-US" dirty="0" smtClean="0">
                <a:cs typeface="+mn-cs"/>
              </a:rPr>
              <a:t>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12,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1819545"/>
              </p:ext>
            </p:extLst>
          </p:nvPr>
        </p:nvGraphicFramePr>
        <p:xfrm>
          <a:off x="2819400" y="1792287"/>
          <a:ext cx="3902075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497" name="Equation" r:id="rId3" imgW="1231900" imgH="228600" progId="Equation.DSMT4">
                  <p:embed/>
                </p:oleObj>
              </mc:Choice>
              <mc:Fallback>
                <p:oleObj name="Equation" r:id="rId3" imgW="12319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19400" y="1792287"/>
                        <a:ext cx="3902075" cy="722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5359551"/>
              </p:ext>
            </p:extLst>
          </p:nvPr>
        </p:nvGraphicFramePr>
        <p:xfrm>
          <a:off x="533400" y="2895600"/>
          <a:ext cx="8378124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498" name="Equation" r:id="rId5" imgW="3251200" imgH="355600" progId="Equation.DSMT4">
                  <p:embed/>
                </p:oleObj>
              </mc:Choice>
              <mc:Fallback>
                <p:oleObj name="Equation" r:id="rId5" imgW="3251200" imgH="3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3400" y="2895600"/>
                        <a:ext cx="8378124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9640962"/>
              </p:ext>
            </p:extLst>
          </p:nvPr>
        </p:nvGraphicFramePr>
        <p:xfrm>
          <a:off x="2924403" y="4289425"/>
          <a:ext cx="3419247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499" name="Equation" r:id="rId7" imgW="1346200" imgH="292100" progId="Equation.DSMT4">
                  <p:embed/>
                </p:oleObj>
              </mc:Choice>
              <mc:Fallback>
                <p:oleObj name="Equation" r:id="rId7" imgW="13462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24403" y="4289425"/>
                        <a:ext cx="3419247" cy="739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0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0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0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0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6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3" name="Text Box 5"/>
          <p:cNvSpPr txBox="1">
            <a:spLocks noChangeArrowheads="1"/>
          </p:cNvSpPr>
          <p:nvPr/>
        </p:nvSpPr>
        <p:spPr bwMode="auto">
          <a:xfrm>
            <a:off x="5410200" y="1143000"/>
            <a:ext cx="3124200" cy="20621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50000"/>
              </a:spcBef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sz="3200" i="1" dirty="0">
                <a:solidFill>
                  <a:schemeClr val="accent2"/>
                </a:solidFill>
                <a:latin typeface="+mj-lt"/>
              </a:rPr>
              <a:t>R</a:t>
            </a:r>
            <a:r>
              <a:rPr lang="en-US" sz="3200" dirty="0">
                <a:solidFill>
                  <a:schemeClr val="accent2"/>
                </a:solidFill>
                <a:latin typeface="+mj-lt"/>
              </a:rPr>
              <a:t>(</a:t>
            </a:r>
            <a:r>
              <a:rPr lang="en-US" sz="3200" i="1" dirty="0">
                <a:solidFill>
                  <a:schemeClr val="accent2"/>
                </a:solidFill>
                <a:latin typeface="+mj-lt"/>
              </a:rPr>
              <a:t>r</a:t>
            </a:r>
            <a:r>
              <a:rPr lang="en-US" sz="3200" dirty="0">
                <a:solidFill>
                  <a:schemeClr val="accent2"/>
                </a:solidFill>
                <a:latin typeface="+mj-lt"/>
              </a:rPr>
              <a:t>) and </a:t>
            </a:r>
            <a:r>
              <a:rPr lang="en-US" sz="3200" i="1" dirty="0">
                <a:solidFill>
                  <a:schemeClr val="accent2"/>
                </a:solidFill>
                <a:latin typeface="+mj-lt"/>
              </a:rPr>
              <a:t>P</a:t>
            </a:r>
            <a:r>
              <a:rPr lang="en-US" sz="3200" dirty="0">
                <a:solidFill>
                  <a:schemeClr val="accent2"/>
                </a:solidFill>
                <a:latin typeface="+mj-lt"/>
              </a:rPr>
              <a:t>(</a:t>
            </a:r>
            <a:r>
              <a:rPr lang="en-US" sz="3200" i="1" dirty="0">
                <a:solidFill>
                  <a:schemeClr val="accent2"/>
                </a:solidFill>
                <a:latin typeface="+mj-lt"/>
              </a:rPr>
              <a:t>r</a:t>
            </a:r>
            <a:r>
              <a:rPr lang="en-US" sz="3200" dirty="0">
                <a:solidFill>
                  <a:schemeClr val="accent2"/>
                </a:solidFill>
                <a:latin typeface="+mj-lt"/>
              </a:rPr>
              <a:t>) for the lowest-lying states of the hydrogen atom</a:t>
            </a:r>
          </a:p>
        </p:txBody>
      </p:sp>
      <p:sp>
        <p:nvSpPr>
          <p:cNvPr id="191496" name="Rectangle 8"/>
          <p:cNvSpPr>
            <a:spLocks noGrp="1" noChangeArrowheads="1"/>
          </p:cNvSpPr>
          <p:nvPr>
            <p:ph type="title"/>
          </p:nvPr>
        </p:nvSpPr>
        <p:spPr>
          <a:xfrm>
            <a:off x="609600" y="-762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Probability Distribution Functions</a:t>
            </a:r>
          </a:p>
        </p:txBody>
      </p:sp>
      <p:pic>
        <p:nvPicPr>
          <p:cNvPr id="47109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762000"/>
            <a:ext cx="4876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12,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Probability Distribution Functions</a:t>
            </a:r>
          </a:p>
        </p:txBody>
      </p:sp>
      <p:sp>
        <p:nvSpPr>
          <p:cNvPr id="19251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914400"/>
            <a:ext cx="8229600" cy="50292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ＭＳ Ｐゴシック" pitchFamily="-84" charset="-128"/>
              </a:rPr>
              <a:t>The probability density for the hydrogen atom for three different electron states</a:t>
            </a:r>
          </a:p>
        </p:txBody>
      </p:sp>
      <p:pic>
        <p:nvPicPr>
          <p:cNvPr id="48133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350" y="2057400"/>
            <a:ext cx="863600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12,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28600" y="1981200"/>
            <a:ext cx="2971800" cy="411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352800" y="1981200"/>
            <a:ext cx="2971800" cy="411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172200" y="1905000"/>
            <a:ext cx="2971800" cy="411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4" grpId="0" build="p"/>
      <p:bldP spid="2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12,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pic>
        <p:nvPicPr>
          <p:cNvPr id="2" name="Picture 1" descr="Screen Shot 2012-11-11 at 10.21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cs typeface="+mj-cs"/>
              </a:rPr>
              <a:t>Principal Quantum Number </a:t>
            </a:r>
            <a:r>
              <a:rPr lang="en-US" sz="5400" i="1" dirty="0" err="1" smtClean="0">
                <a:cs typeface="+mj-cs"/>
              </a:rPr>
              <a:t>n</a:t>
            </a:r>
            <a:endParaRPr lang="en-US" sz="5400" i="1" dirty="0" smtClean="0">
              <a:cs typeface="+mj-cs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382000" cy="4724400"/>
          </a:xfrm>
        </p:spPr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It results from the solution of </a:t>
            </a:r>
            <a:r>
              <a:rPr lang="en-US" i="1" dirty="0" err="1" smtClean="0">
                <a:cs typeface="ＭＳ Ｐゴシック" pitchFamily="-84" charset="-128"/>
              </a:rPr>
              <a:t>R</a:t>
            </a:r>
            <a:r>
              <a:rPr lang="en-US" dirty="0" err="1" smtClean="0">
                <a:cs typeface="ＭＳ Ｐゴシック" pitchFamily="-84" charset="-128"/>
              </a:rPr>
              <a:t>(</a:t>
            </a:r>
            <a:r>
              <a:rPr lang="en-US" i="1" dirty="0" err="1" smtClean="0">
                <a:cs typeface="ＭＳ Ｐゴシック" pitchFamily="-84" charset="-128"/>
              </a:rPr>
              <a:t>r</a:t>
            </a:r>
            <a:r>
              <a:rPr lang="en-US" dirty="0" smtClean="0">
                <a:cs typeface="ＭＳ Ｐゴシック" pitchFamily="-84" charset="-128"/>
              </a:rPr>
              <a:t>) in the separate Schrodinger Eq. </a:t>
            </a:r>
            <a:r>
              <a:rPr lang="en-US" dirty="0">
                <a:cs typeface="ＭＳ Ｐゴシック" pitchFamily="-84" charset="-128"/>
              </a:rPr>
              <a:t>because </a:t>
            </a:r>
            <a:r>
              <a:rPr lang="en-US" i="1" dirty="0" err="1">
                <a:cs typeface="ＭＳ Ｐゴシック" pitchFamily="-84" charset="-128"/>
              </a:rPr>
              <a:t>R</a:t>
            </a:r>
            <a:r>
              <a:rPr lang="en-US" dirty="0" err="1">
                <a:cs typeface="ＭＳ Ｐゴシック" pitchFamily="-84" charset="-128"/>
              </a:rPr>
              <a:t>(</a:t>
            </a:r>
            <a:r>
              <a:rPr lang="en-US" i="1" dirty="0" err="1">
                <a:cs typeface="ＭＳ Ｐゴシック" pitchFamily="-84" charset="-128"/>
              </a:rPr>
              <a:t>r</a:t>
            </a:r>
            <a:r>
              <a:rPr lang="en-US" dirty="0">
                <a:cs typeface="ＭＳ Ｐゴシック" pitchFamily="-84" charset="-128"/>
              </a:rPr>
              <a:t>) includes the potential energy </a:t>
            </a:r>
            <a:r>
              <a:rPr lang="en-US" i="1" dirty="0" err="1">
                <a:cs typeface="ＭＳ Ｐゴシック" pitchFamily="-84" charset="-128"/>
              </a:rPr>
              <a:t>V</a:t>
            </a:r>
            <a:r>
              <a:rPr lang="en-US" dirty="0" err="1">
                <a:cs typeface="ＭＳ Ｐゴシック" pitchFamily="-84" charset="-128"/>
              </a:rPr>
              <a:t>(</a:t>
            </a:r>
            <a:r>
              <a:rPr lang="en-US" i="1" dirty="0" err="1">
                <a:cs typeface="ＭＳ Ｐゴシック" pitchFamily="-84" charset="-128"/>
              </a:rPr>
              <a:t>r</a:t>
            </a:r>
            <a:r>
              <a:rPr lang="en-US" dirty="0">
                <a:cs typeface="ＭＳ Ｐゴシック" pitchFamily="-84" charset="-128"/>
              </a:rPr>
              <a:t>).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dirty="0">
                <a:cs typeface="ＭＳ Ｐゴシック" pitchFamily="-84" charset="-128"/>
              </a:rPr>
              <a:t>	The result for this quantized energy is</a:t>
            </a:r>
          </a:p>
          <a:p>
            <a:pPr eaLnBrk="1" hangingPunct="1"/>
            <a:endParaRPr lang="en-US" dirty="0">
              <a:cs typeface="ＭＳ Ｐゴシック" pitchFamily="-84" charset="-128"/>
            </a:endParaRPr>
          </a:p>
          <a:p>
            <a:pPr eaLnBrk="1" hangingPunct="1"/>
            <a:endParaRPr lang="en-US" dirty="0">
              <a:cs typeface="ＭＳ Ｐゴシック" pitchFamily="-84" charset="-128"/>
            </a:endParaRPr>
          </a:p>
          <a:p>
            <a:pPr eaLnBrk="1" hangingPunct="1"/>
            <a:endParaRPr lang="en-US" dirty="0">
              <a:cs typeface="ＭＳ Ｐゴシック" pitchFamily="-84" charset="-128"/>
            </a:endParaRPr>
          </a:p>
          <a:p>
            <a:pPr eaLnBrk="1" hangingPunct="1"/>
            <a:r>
              <a:rPr lang="en-US" dirty="0">
                <a:cs typeface="ＭＳ Ｐゴシック" pitchFamily="-84" charset="-128"/>
              </a:rPr>
              <a:t>The negative means the energy </a:t>
            </a:r>
            <a:r>
              <a:rPr lang="en-US" i="1" dirty="0">
                <a:cs typeface="ＭＳ Ｐゴシック" pitchFamily="-84" charset="-128"/>
              </a:rPr>
              <a:t>E</a:t>
            </a:r>
            <a:r>
              <a:rPr lang="en-US" dirty="0">
                <a:cs typeface="ＭＳ Ｐゴシック" pitchFamily="-84" charset="-128"/>
              </a:rPr>
              <a:t> indicates that the electron and proton are bound together.</a:t>
            </a:r>
          </a:p>
          <a:p>
            <a:pPr eaLnBrk="1" hangingPunct="1"/>
            <a:endParaRPr lang="en-US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12,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3290269"/>
              </p:ext>
            </p:extLst>
          </p:nvPr>
        </p:nvGraphicFramePr>
        <p:xfrm>
          <a:off x="1411288" y="3200400"/>
          <a:ext cx="5786437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63" name="Equation" r:id="rId3" imgW="1828800" imgH="508000" progId="Equation.3">
                  <p:embed/>
                </p:oleObj>
              </mc:Choice>
              <mc:Fallback>
                <p:oleObj name="Equation" r:id="rId3" imgW="1828800" imgH="508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1288" y="3200400"/>
                        <a:ext cx="5786437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cs typeface="+mj-cs"/>
              </a:rPr>
              <a:t>Quantum Numbers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533400"/>
            <a:ext cx="8229600" cy="5562600"/>
          </a:xfrm>
        </p:spPr>
        <p:txBody>
          <a:bodyPr/>
          <a:lstStyle/>
          <a:p>
            <a:pPr eaLnBrk="1" hangingPunct="1">
              <a:spcBef>
                <a:spcPts val="0"/>
              </a:spcBef>
              <a:tabLst>
                <a:tab pos="520700" algn="l"/>
                <a:tab pos="1492250" algn="l"/>
              </a:tabLst>
            </a:pPr>
            <a:r>
              <a:rPr lang="en-US" sz="2800" dirty="0" smtClean="0">
                <a:cs typeface="ＭＳ Ｐゴシック" pitchFamily="-84" charset="-128"/>
              </a:rPr>
              <a:t>The full solution of the radial equation requires an introduction of a quantum number, </a:t>
            </a:r>
            <a:r>
              <a:rPr lang="en-US" sz="2800" dirty="0" err="1" smtClean="0">
                <a:cs typeface="ＭＳ Ｐゴシック" pitchFamily="-84" charset="-128"/>
              </a:rPr>
              <a:t>n</a:t>
            </a:r>
            <a:r>
              <a:rPr lang="en-US" sz="2800" dirty="0" smtClean="0">
                <a:cs typeface="ＭＳ Ｐゴシック" pitchFamily="-84" charset="-128"/>
              </a:rPr>
              <a:t>, which is a non-zero positive integer.</a:t>
            </a:r>
          </a:p>
          <a:p>
            <a:pPr eaLnBrk="1" hangingPunct="1">
              <a:spcBef>
                <a:spcPts val="0"/>
              </a:spcBef>
              <a:tabLst>
                <a:tab pos="520700" algn="l"/>
                <a:tab pos="1492250" algn="l"/>
              </a:tabLst>
            </a:pPr>
            <a:r>
              <a:rPr lang="en-US" sz="2800" dirty="0" smtClean="0">
                <a:cs typeface="ＭＳ Ｐゴシック" pitchFamily="-84" charset="-128"/>
              </a:rPr>
              <a:t>The </a:t>
            </a:r>
            <a:r>
              <a:rPr lang="en-US" sz="2800" dirty="0">
                <a:cs typeface="ＭＳ Ｐゴシック" pitchFamily="-84" charset="-128"/>
              </a:rPr>
              <a:t>three quantum numbers:</a:t>
            </a:r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i="1" dirty="0" err="1"/>
              <a:t>n</a:t>
            </a:r>
            <a:r>
              <a:rPr lang="en-US" sz="2400" dirty="0"/>
              <a:t>	Principal quantum number</a:t>
            </a:r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dirty="0">
                <a:ea typeface="Arial" pitchFamily="-84" charset="0"/>
                <a:cs typeface="Arial" pitchFamily="-84" charset="0"/>
              </a:rPr>
              <a:t>ℓ	Orbital angular momentum quantum number</a:t>
            </a:r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i="1" dirty="0" err="1">
                <a:ea typeface="Arial" pitchFamily="-84" charset="0"/>
                <a:cs typeface="Arial" pitchFamily="-84" charset="0"/>
              </a:rPr>
              <a:t>m</a:t>
            </a:r>
            <a:r>
              <a:rPr lang="en-US" sz="2400" baseline="-25000" dirty="0">
                <a:ea typeface="Arial" pitchFamily="-84" charset="0"/>
                <a:cs typeface="Arial" pitchFamily="-84" charset="0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	Magnetic quantum number</a:t>
            </a:r>
          </a:p>
          <a:p>
            <a:pPr eaLnBrk="1" hangingPunct="1">
              <a:spcBef>
                <a:spcPts val="0"/>
              </a:spcBef>
              <a:tabLst>
                <a:tab pos="520700" algn="l"/>
                <a:tab pos="1492250" algn="l"/>
              </a:tabLst>
            </a:pPr>
            <a:r>
              <a:rPr lang="en-US" sz="2800" dirty="0">
                <a:cs typeface="ＭＳ Ｐゴシック" pitchFamily="-84" charset="-128"/>
              </a:rPr>
              <a:t>The boundary </a:t>
            </a:r>
            <a:r>
              <a:rPr lang="en-US" sz="2800" dirty="0" smtClean="0">
                <a:cs typeface="ＭＳ Ｐゴシック" pitchFamily="-84" charset="-128"/>
              </a:rPr>
              <a:t>conditions put restrictions on these</a:t>
            </a:r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i="1" dirty="0" err="1" smtClean="0"/>
              <a:t>n</a:t>
            </a:r>
            <a:r>
              <a:rPr lang="en-US" sz="2400" i="1" dirty="0" smtClean="0"/>
              <a:t> </a:t>
            </a:r>
            <a:r>
              <a:rPr lang="en-US" sz="2400" dirty="0" smtClean="0"/>
              <a:t>= </a:t>
            </a:r>
            <a:r>
              <a:rPr lang="en-US" sz="2400" dirty="0"/>
              <a:t>1, 2, 3, 4, . . .</a:t>
            </a:r>
            <a:r>
              <a:rPr lang="en-US" sz="2400" dirty="0" smtClean="0"/>
              <a:t> 				(</a:t>
            </a:r>
            <a:r>
              <a:rPr lang="en-US" sz="2400" dirty="0" err="1" smtClean="0"/>
              <a:t>n</a:t>
            </a:r>
            <a:r>
              <a:rPr lang="en-US" sz="2400" dirty="0" smtClean="0"/>
              <a:t>&gt;0)	  Integer</a:t>
            </a:r>
            <a:endParaRPr lang="en-US" sz="2400" dirty="0"/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dirty="0">
                <a:ea typeface="Arial" pitchFamily="-84" charset="0"/>
                <a:cs typeface="Arial" pitchFamily="-84" charset="0"/>
              </a:rPr>
              <a:t>ℓ</a:t>
            </a:r>
            <a:r>
              <a:rPr lang="en-US" sz="2400" dirty="0" smtClean="0">
                <a:ea typeface="Arial" pitchFamily="-84" charset="0"/>
                <a:cs typeface="Arial" pitchFamily="-84" charset="0"/>
              </a:rPr>
              <a:t> = 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0, 1, 2, 3, . . . , </a:t>
            </a:r>
            <a:r>
              <a:rPr lang="en-US" sz="2400" i="1" dirty="0" err="1">
                <a:ea typeface="Arial" pitchFamily="-84" charset="0"/>
                <a:cs typeface="Arial" pitchFamily="-84" charset="0"/>
              </a:rPr>
              <a:t>n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− 1</a:t>
            </a:r>
            <a:r>
              <a:rPr lang="en-US" sz="2400" dirty="0" smtClean="0">
                <a:ea typeface="Arial" pitchFamily="-84" charset="0"/>
                <a:cs typeface="Arial" pitchFamily="-84" charset="0"/>
              </a:rPr>
              <a:t>			(ℓ &lt; </a:t>
            </a:r>
            <a:r>
              <a:rPr lang="en-US" sz="2400" i="1" dirty="0" err="1" smtClean="0">
                <a:ea typeface="Arial" pitchFamily="-84" charset="0"/>
                <a:cs typeface="Arial" pitchFamily="-84" charset="0"/>
              </a:rPr>
              <a:t>n</a:t>
            </a:r>
            <a:r>
              <a:rPr lang="en-US" sz="2400" i="1" dirty="0" smtClean="0">
                <a:ea typeface="Arial" pitchFamily="-84" charset="0"/>
                <a:cs typeface="Arial" pitchFamily="-84" charset="0"/>
              </a:rPr>
              <a:t>)</a:t>
            </a:r>
            <a:r>
              <a:rPr lang="en-US" sz="2400" dirty="0" smtClean="0">
                <a:ea typeface="Arial" pitchFamily="-84" charset="0"/>
                <a:cs typeface="Arial" pitchFamily="-84" charset="0"/>
              </a:rPr>
              <a:t>	  Integer</a:t>
            </a:r>
            <a:endParaRPr lang="en-US" sz="2400" dirty="0">
              <a:ea typeface="Arial" pitchFamily="-84" charset="0"/>
              <a:cs typeface="Arial" pitchFamily="-84" charset="0"/>
            </a:endParaRPr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i="1" dirty="0" err="1">
                <a:ea typeface="Arial" pitchFamily="-84" charset="0"/>
                <a:cs typeface="Arial" pitchFamily="-84" charset="0"/>
              </a:rPr>
              <a:t>m</a:t>
            </a:r>
            <a:r>
              <a:rPr lang="en-US" sz="2400" baseline="-25000" dirty="0">
                <a:ea typeface="Arial" pitchFamily="-84" charset="0"/>
                <a:cs typeface="Arial" pitchFamily="-84" charset="0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= −ℓ, −ℓ + 1, . . . , 0, 1, . . . , ℓ − 1, ℓ</a:t>
            </a:r>
            <a:r>
              <a:rPr lang="en-US" sz="2400" dirty="0" smtClean="0">
                <a:ea typeface="Arial" pitchFamily="-84" charset="0"/>
                <a:cs typeface="Arial" pitchFamily="-84" charset="0"/>
              </a:rPr>
              <a:t>	(</a:t>
            </a:r>
            <a:r>
              <a:rPr lang="en-US" sz="2400" i="1" dirty="0" smtClean="0">
                <a:ea typeface="Arial" pitchFamily="-84" charset="0"/>
                <a:cs typeface="Arial" pitchFamily="-84" charset="0"/>
              </a:rPr>
              <a:t>|</a:t>
            </a:r>
            <a:r>
              <a:rPr lang="en-US" sz="2400" i="1" dirty="0" err="1" smtClean="0">
                <a:ea typeface="Arial" pitchFamily="-84" charset="0"/>
                <a:cs typeface="Arial" pitchFamily="-84" charset="0"/>
              </a:rPr>
              <a:t>m</a:t>
            </a:r>
            <a:r>
              <a:rPr lang="en-US" sz="2400" baseline="-25000" dirty="0" smtClean="0">
                <a:ea typeface="Arial" pitchFamily="-84" charset="0"/>
                <a:cs typeface="Arial" pitchFamily="-84" charset="0"/>
              </a:rPr>
              <a:t>ℓ</a:t>
            </a:r>
            <a:r>
              <a:rPr lang="en-US" sz="2400" dirty="0" smtClean="0">
                <a:ea typeface="Arial" pitchFamily="-84" charset="0"/>
                <a:cs typeface="Arial" pitchFamily="-84" charset="0"/>
              </a:rPr>
              <a:t>| ≤ ℓ) Integer</a:t>
            </a:r>
          </a:p>
          <a:p>
            <a:pPr eaLnBrk="1" hangingPunct="1">
              <a:tabLst>
                <a:tab pos="520700" algn="l"/>
                <a:tab pos="1492250" algn="l"/>
              </a:tabLst>
            </a:pPr>
            <a:r>
              <a:rPr lang="en-US" sz="2800" dirty="0" smtClean="0">
                <a:cs typeface="ＭＳ Ｐゴシック" pitchFamily="-84" charset="-128"/>
              </a:rPr>
              <a:t>The predicted energy level 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12,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4973067" y="5454375"/>
          <a:ext cx="1427733" cy="86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8" name="Equation" r:id="rId3" imgW="647700" imgH="393700" progId="Equation.DSMT4">
                  <p:embed/>
                </p:oleObj>
              </mc:Choice>
              <mc:Fallback>
                <p:oleObj name="Equation" r:id="rId3" imgW="647700" imgH="3937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3067" y="5454375"/>
                        <a:ext cx="1427733" cy="86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09600"/>
            <a:ext cx="8534400" cy="9144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sz="2800" dirty="0" smtClean="0">
                <a:cs typeface="ＭＳ Ｐゴシック" pitchFamily="-84" charset="-128"/>
              </a:rPr>
              <a:t>What are the possible quantum numbers for the state n=4 in atomic hydrogen?  How many degenerate states are there?</a:t>
            </a:r>
            <a:endParaRPr lang="en-US" sz="2800" dirty="0">
              <a:cs typeface="Symbol" charset="2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cs typeface="ＭＳ Ｐゴシック" pitchFamily="-84" charset="-128"/>
              </a:rPr>
              <a:t>Ex 7.3: Quantum Numbers &amp; Degeneracy</a:t>
            </a:r>
            <a:endParaRPr lang="en-US" sz="4000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Oct. 22,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17" name="Rectangle 35"/>
          <p:cNvSpPr txBox="1">
            <a:spLocks noChangeArrowheads="1"/>
          </p:cNvSpPr>
          <p:nvPr/>
        </p:nvSpPr>
        <p:spPr bwMode="auto">
          <a:xfrm>
            <a:off x="228600" y="1752600"/>
            <a:ext cx="8534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800" dirty="0" smtClean="0">
                <a:cs typeface="Symbol" charset="2"/>
              </a:rPr>
              <a:t>		n		</a:t>
            </a:r>
            <a:r>
              <a:rPr lang="en-US" sz="28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 smtClean="0">
                <a:cs typeface="Symbol" charset="2"/>
              </a:rPr>
              <a:t>	</a:t>
            </a:r>
            <a:r>
              <a:rPr lang="en-US" sz="2800" dirty="0">
                <a:cs typeface="Symbol" charset="2"/>
              </a:rPr>
              <a:t>	</a:t>
            </a:r>
            <a:r>
              <a:rPr lang="en-US" sz="2800" i="1" dirty="0" smtClean="0">
                <a:ea typeface="Arial" pitchFamily="-84" charset="0"/>
                <a:cs typeface="Arial" pitchFamily="-84" charset="0"/>
              </a:rPr>
              <a:t>m</a:t>
            </a:r>
            <a:r>
              <a:rPr lang="en-US" sz="2800" baseline="-25000" dirty="0" smtClean="0">
                <a:ea typeface="Arial" pitchFamily="-84" charset="0"/>
                <a:cs typeface="Arial" pitchFamily="-84" charset="0"/>
              </a:rPr>
              <a:t>ℓ</a:t>
            </a:r>
            <a:r>
              <a:rPr lang="en-US" sz="2800" dirty="0">
                <a:cs typeface="Symbol" charset="2"/>
              </a:rPr>
              <a:t>	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800" dirty="0" smtClean="0">
                <a:cs typeface="Symbol" charset="2"/>
              </a:rPr>
              <a:t>		4		0		0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800" dirty="0">
                <a:cs typeface="Symbol" charset="2"/>
              </a:rPr>
              <a:t>	</a:t>
            </a:r>
            <a:r>
              <a:rPr lang="en-US" sz="2800" dirty="0" smtClean="0">
                <a:cs typeface="Symbol" charset="2"/>
              </a:rPr>
              <a:t>	4		1	       -1, 0, +1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800" dirty="0">
                <a:cs typeface="Symbol" charset="2"/>
              </a:rPr>
              <a:t>	</a:t>
            </a:r>
            <a:r>
              <a:rPr lang="en-US" sz="2800" dirty="0" smtClean="0">
                <a:cs typeface="Symbol" charset="2"/>
              </a:rPr>
              <a:t>	4		2	  -2, -1, 0, +1, +2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800" dirty="0">
                <a:cs typeface="Symbol" charset="2"/>
              </a:rPr>
              <a:t>	</a:t>
            </a:r>
            <a:r>
              <a:rPr lang="en-US" sz="2800" dirty="0" smtClean="0">
                <a:cs typeface="Symbol" charset="2"/>
              </a:rPr>
              <a:t>	4		3      -3, -2, -1, 0, +1, +2, +3</a:t>
            </a:r>
            <a:endParaRPr lang="en-US" sz="2800" dirty="0">
              <a:cs typeface="Symbol" charset="2"/>
            </a:endParaRPr>
          </a:p>
        </p:txBody>
      </p:sp>
      <p:sp>
        <p:nvSpPr>
          <p:cNvPr id="18" name="Rectangle 35"/>
          <p:cNvSpPr txBox="1">
            <a:spLocks noChangeArrowheads="1"/>
          </p:cNvSpPr>
          <p:nvPr/>
        </p:nvSpPr>
        <p:spPr bwMode="auto">
          <a:xfrm>
            <a:off x="228600" y="4191000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800" dirty="0" smtClean="0">
                <a:cs typeface="ＭＳ Ｐゴシック" pitchFamily="-84" charset="-128"/>
              </a:rPr>
              <a:t>The energy of a atomic hydrogen state is determined only by the primary quantum number, thus, all these quantum states, 1+3+5+7 = 16, are in the same energy state. </a:t>
            </a:r>
            <a:endParaRPr lang="en-US" sz="2800" dirty="0">
              <a:cs typeface="Symbol" charset="2"/>
            </a:endParaRPr>
          </a:p>
        </p:txBody>
      </p:sp>
      <p:sp>
        <p:nvSpPr>
          <p:cNvPr id="19" name="Rectangle 35"/>
          <p:cNvSpPr txBox="1">
            <a:spLocks noChangeArrowheads="1"/>
          </p:cNvSpPr>
          <p:nvPr/>
        </p:nvSpPr>
        <p:spPr bwMode="auto">
          <a:xfrm>
            <a:off x="228600" y="5486400"/>
            <a:ext cx="853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800" dirty="0" smtClean="0">
                <a:cs typeface="ＭＳ Ｐゴシック" pitchFamily="-84" charset="-128"/>
              </a:rPr>
              <a:t>Thus, there are 16 degenerate states for the state n=4.</a:t>
            </a:r>
            <a:endParaRPr lang="en-US" sz="2800" dirty="0"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394298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  <p:bldP spid="17" grpId="0" build="p"/>
      <p:bldP spid="18" grpId="0" build="p"/>
      <p:bldP spid="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7" name="Rectangle 103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cs typeface="+mj-cs"/>
              </a:rPr>
              <a:t>Hydrogen Atom Radial Wave Functions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762000"/>
            <a:ext cx="8226425" cy="56388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cs typeface="ＭＳ Ｐゴシック" pitchFamily="-84" charset="-128"/>
              </a:rPr>
              <a:t>The radial solution is specified by the values of </a:t>
            </a:r>
            <a:r>
              <a:rPr lang="en-US" sz="2800" i="1" dirty="0" err="1" smtClean="0">
                <a:cs typeface="ＭＳ Ｐゴシック" pitchFamily="-84" charset="-128"/>
              </a:rPr>
              <a:t>n</a:t>
            </a:r>
            <a:r>
              <a:rPr lang="en-US" sz="2800" dirty="0" smtClean="0">
                <a:cs typeface="ＭＳ Ｐゴシック" pitchFamily="-84" charset="-128"/>
              </a:rPr>
              <a:t> and ℓ</a:t>
            </a:r>
          </a:p>
          <a:p>
            <a:pPr eaLnBrk="1" hangingPunct="1"/>
            <a:r>
              <a:rPr lang="en-US" sz="2800" dirty="0" smtClean="0">
                <a:cs typeface="ＭＳ Ｐゴシック" pitchFamily="-84" charset="-128"/>
              </a:rPr>
              <a:t>First </a:t>
            </a:r>
            <a:r>
              <a:rPr lang="en-US" sz="2800" dirty="0">
                <a:cs typeface="ＭＳ Ｐゴシック" pitchFamily="-84" charset="-128"/>
              </a:rPr>
              <a:t>few radial wave functions </a:t>
            </a:r>
            <a:r>
              <a:rPr lang="en-US" sz="2800" i="1" dirty="0" err="1">
                <a:cs typeface="ＭＳ Ｐゴシック" pitchFamily="-84" charset="-128"/>
              </a:rPr>
              <a:t>R</a:t>
            </a:r>
            <a:r>
              <a:rPr lang="en-US" sz="2800" i="1" baseline="-25000" dirty="0" err="1">
                <a:cs typeface="ＭＳ Ｐゴシック" pitchFamily="-84" charset="-128"/>
              </a:rPr>
              <a:t>n</a:t>
            </a:r>
            <a:r>
              <a:rPr lang="en-US" sz="28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endParaRPr lang="en-US" sz="2800" baseline="-25000" dirty="0">
              <a:ea typeface="Arial" pitchFamily="-84" charset="0"/>
              <a:cs typeface="Arial" pitchFamily="-84" charset="0"/>
            </a:endParaRP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  <a:p>
            <a:pPr eaLnBrk="1" hangingPunct="1"/>
            <a:endParaRPr lang="en-US" sz="2800" dirty="0" smtClean="0">
              <a:cs typeface="ＭＳ Ｐゴシック" pitchFamily="-84" charset="-128"/>
            </a:endParaRPr>
          </a:p>
          <a:p>
            <a:pPr eaLnBrk="1" hangingPunct="1">
              <a:buNone/>
            </a:pPr>
            <a:endParaRPr lang="en-US" sz="2800" dirty="0" smtClean="0">
              <a:cs typeface="ＭＳ Ｐゴシック" pitchFamily="-84" charset="-128"/>
            </a:endParaRP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</p:txBody>
      </p:sp>
      <p:pic>
        <p:nvPicPr>
          <p:cNvPr id="24581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9050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12,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cs typeface="+mj-cs"/>
              </a:rPr>
              <a:t>Solution of the Angular and </a:t>
            </a:r>
            <a:r>
              <a:rPr lang="en-US" sz="4800" dirty="0" err="1" smtClean="0">
                <a:cs typeface="+mj-cs"/>
              </a:rPr>
              <a:t>Azimuthal</a:t>
            </a:r>
            <a:r>
              <a:rPr lang="en-US" sz="4800" dirty="0" smtClean="0">
                <a:cs typeface="+mj-cs"/>
              </a:rPr>
              <a:t> Equations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529638" cy="4344987"/>
          </a:xfrm>
        </p:spPr>
        <p:txBody>
          <a:bodyPr/>
          <a:lstStyle/>
          <a:p>
            <a:pPr eaLnBrk="1" hangingPunct="1"/>
            <a:r>
              <a:rPr lang="en-US" sz="3600" dirty="0">
                <a:cs typeface="ＭＳ Ｐゴシック" pitchFamily="-84" charset="-128"/>
              </a:rPr>
              <a:t>The solutions for</a:t>
            </a:r>
            <a:r>
              <a:rPr lang="en-US" sz="3600" dirty="0" smtClean="0">
                <a:cs typeface="ＭＳ Ｐゴシック" pitchFamily="-84" charset="-128"/>
              </a:rPr>
              <a:t> </a:t>
            </a:r>
            <a:r>
              <a:rPr lang="en-US" sz="3600" dirty="0" err="1" smtClean="0">
                <a:cs typeface="ＭＳ Ｐゴシック" pitchFamily="-84" charset="-128"/>
              </a:rPr>
              <a:t>azimuthal</a:t>
            </a:r>
            <a:r>
              <a:rPr lang="en-US" sz="3600" dirty="0" smtClean="0">
                <a:cs typeface="ＭＳ Ｐゴシック" pitchFamily="-84" charset="-128"/>
              </a:rPr>
              <a:t> eq. are        or 	</a:t>
            </a:r>
          </a:p>
          <a:p>
            <a:pPr eaLnBrk="1" hangingPunct="1"/>
            <a:r>
              <a:rPr lang="en-US" sz="3600" dirty="0">
                <a:cs typeface="ＭＳ Ｐゴシック" pitchFamily="-84" charset="-128"/>
              </a:rPr>
              <a:t>Solutions to the angular and </a:t>
            </a:r>
            <a:r>
              <a:rPr lang="en-US" sz="3600" dirty="0" err="1">
                <a:cs typeface="ＭＳ Ｐゴシック" pitchFamily="-84" charset="-128"/>
              </a:rPr>
              <a:t>azimuthal</a:t>
            </a:r>
            <a:r>
              <a:rPr lang="en-US" sz="3600" dirty="0">
                <a:cs typeface="ＭＳ Ｐゴシック" pitchFamily="-84" charset="-128"/>
              </a:rPr>
              <a:t> equations are linked because both have </a:t>
            </a:r>
            <a:r>
              <a:rPr lang="en-US" sz="3600" i="1" dirty="0" err="1">
                <a:cs typeface="ＭＳ Ｐゴシック" pitchFamily="-84" charset="-128"/>
              </a:rPr>
              <a:t>m</a:t>
            </a:r>
            <a:r>
              <a:rPr lang="en-US" sz="36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endParaRPr lang="en-US" sz="3600" dirty="0">
              <a:cs typeface="ＭＳ Ｐゴシック" pitchFamily="-84" charset="-128"/>
            </a:endParaRPr>
          </a:p>
          <a:p>
            <a:pPr eaLnBrk="1" hangingPunct="1"/>
            <a:r>
              <a:rPr lang="en-US" sz="3600" dirty="0">
                <a:cs typeface="ＭＳ Ｐゴシック" pitchFamily="-84" charset="-128"/>
              </a:rPr>
              <a:t>Group these solutions together into functions</a:t>
            </a:r>
            <a:endParaRPr lang="en-US" sz="3600" b="1" dirty="0">
              <a:solidFill>
                <a:srgbClr val="000000"/>
              </a:solidFill>
              <a:cs typeface="ＭＳ Ｐゴシック" pitchFamily="-84" charset="-128"/>
            </a:endParaRPr>
          </a:p>
        </p:txBody>
      </p:sp>
      <p:sp>
        <p:nvSpPr>
          <p:cNvPr id="161810" name="Rectangle 18"/>
          <p:cNvSpPr>
            <a:spLocks noChangeArrowheads="1"/>
          </p:cNvSpPr>
          <p:nvPr/>
        </p:nvSpPr>
        <p:spPr bwMode="auto">
          <a:xfrm>
            <a:off x="4419600" y="5029200"/>
            <a:ext cx="3999412" cy="58477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800000"/>
                </a:solidFill>
                <a:latin typeface="+mn-lt"/>
                <a:ea typeface="ＭＳ Ｐゴシック" charset="0"/>
                <a:cs typeface="+mn-cs"/>
              </a:rPr>
              <a:t>---- </a:t>
            </a:r>
            <a:r>
              <a:rPr lang="en-US" sz="3200" b="1" dirty="0">
                <a:solidFill>
                  <a:srgbClr val="800000"/>
                </a:solidFill>
                <a:latin typeface="+mn-lt"/>
                <a:ea typeface="ＭＳ Ｐゴシック" charset="0"/>
                <a:cs typeface="+mn-cs"/>
              </a:rPr>
              <a:t>spherical harmonics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12,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1828800" y="4114799"/>
          <a:ext cx="4572000" cy="845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10" name="Equation" r:id="rId3" imgW="1231900" imgH="228600" progId="Equation.3">
                  <p:embed/>
                </p:oleObj>
              </mc:Choice>
              <mc:Fallback>
                <p:oleObj name="Equation" r:id="rId3" imgW="123190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114799"/>
                        <a:ext cx="4572000" cy="8456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6667500" y="1524000"/>
          <a:ext cx="7239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11" name="Equation" r:id="rId5" imgW="279400" imgH="190500" progId="Equation.DSMT4">
                  <p:embed/>
                </p:oleObj>
              </mc:Choice>
              <mc:Fallback>
                <p:oleObj name="Equation" r:id="rId5" imgW="279400" imgH="1905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0" y="1524000"/>
                        <a:ext cx="723900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7924800" y="1524000"/>
          <a:ext cx="88741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12" name="Equation" r:id="rId7" imgW="342900" imgH="190500" progId="Equation.DSMT4">
                  <p:embed/>
                </p:oleObj>
              </mc:Choice>
              <mc:Fallback>
                <p:oleObj name="Equation" r:id="rId7" imgW="342900" imgH="1905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1524000"/>
                        <a:ext cx="887412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1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  <p:bldP spid="1618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8" name="Rectangle 1028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cs typeface="+mj-cs"/>
              </a:rPr>
              <a:t>Normalized Spherical Harmonics</a:t>
            </a:r>
          </a:p>
        </p:txBody>
      </p:sp>
      <p:pic>
        <p:nvPicPr>
          <p:cNvPr id="26628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762000"/>
            <a:ext cx="6553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12,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44428</TotalTime>
  <Words>1914</Words>
  <Application>Microsoft Macintosh PowerPoint</Application>
  <PresentationFormat>On-screen Show (4:3)</PresentationFormat>
  <Paragraphs>285</Paragraphs>
  <Slides>29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phys1443-spring02</vt:lpstr>
      <vt:lpstr>Equation</vt:lpstr>
      <vt:lpstr>PHYS 3313 – Section 001 Lecture #18</vt:lpstr>
      <vt:lpstr>Announcements</vt:lpstr>
      <vt:lpstr>PowerPoint Presentation</vt:lpstr>
      <vt:lpstr>Principal Quantum Number n</vt:lpstr>
      <vt:lpstr>Quantum Numbers</vt:lpstr>
      <vt:lpstr>Ex 7.3: Quantum Numbers &amp; Degeneracy</vt:lpstr>
      <vt:lpstr>Hydrogen Atom Radial Wave Functions</vt:lpstr>
      <vt:lpstr>Solution of the Angular and Azimuthal Equations</vt:lpstr>
      <vt:lpstr>Normalized Spherical Harmonics</vt:lpstr>
      <vt:lpstr>Ex 7.1: Spherical Harmonic Function</vt:lpstr>
      <vt:lpstr>Solution of the Angular and Azimuthal Equations</vt:lpstr>
      <vt:lpstr>Orbital Angular Momentum Quantum Number ℓ</vt:lpstr>
      <vt:lpstr>Orbital Angular Momentum Quantum Number ℓ</vt:lpstr>
      <vt:lpstr>Magnetic Quantum Number mℓ    </vt:lpstr>
      <vt:lpstr>Magnetic Quantum Number mℓ</vt:lpstr>
      <vt:lpstr>Magnetic Effects on Atomic Spectra—The Normal Zeeman Effect</vt:lpstr>
      <vt:lpstr>The Normal Zeeman Effect</vt:lpstr>
      <vt:lpstr>The Normal Zeeman Effect</vt:lpstr>
      <vt:lpstr>The Normal Zeeman Effect</vt:lpstr>
      <vt:lpstr>The Normal Zeeman Effect</vt:lpstr>
      <vt:lpstr>Intrinsic Spin</vt:lpstr>
      <vt:lpstr>Intrinsic Spin</vt:lpstr>
      <vt:lpstr>Intrinsic Spin</vt:lpstr>
      <vt:lpstr>Energy Levels and Electron Probabilities</vt:lpstr>
      <vt:lpstr>Selection Rules</vt:lpstr>
      <vt:lpstr>Probability Distribution Functions</vt:lpstr>
      <vt:lpstr>Probability Distribution Functions</vt:lpstr>
      <vt:lpstr>Probability Distribution Functions</vt:lpstr>
      <vt:lpstr>Probability Distribution Functions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Jaehoon Yu</cp:lastModifiedBy>
  <cp:revision>2355</cp:revision>
  <dcterms:created xsi:type="dcterms:W3CDTF">2012-11-08T22:06:56Z</dcterms:created>
  <dcterms:modified xsi:type="dcterms:W3CDTF">2012-11-12T20:36:35Z</dcterms:modified>
</cp:coreProperties>
</file>