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1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2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5" r:id="rId3"/>
    <p:sldId id="759" r:id="rId4"/>
    <p:sldId id="761" r:id="rId5"/>
    <p:sldId id="880" r:id="rId6"/>
    <p:sldId id="881" r:id="rId7"/>
    <p:sldId id="763" r:id="rId8"/>
    <p:sldId id="764" r:id="rId9"/>
    <p:sldId id="765" r:id="rId10"/>
    <p:sldId id="882" r:id="rId11"/>
    <p:sldId id="768" r:id="rId12"/>
    <p:sldId id="883" r:id="rId13"/>
    <p:sldId id="769" r:id="rId14"/>
    <p:sldId id="770" r:id="rId15"/>
    <p:sldId id="884" r:id="rId16"/>
    <p:sldId id="771" r:id="rId17"/>
    <p:sldId id="772" r:id="rId18"/>
    <p:sldId id="773" r:id="rId19"/>
    <p:sldId id="779" r:id="rId20"/>
    <p:sldId id="780" r:id="rId21"/>
    <p:sldId id="781" r:id="rId22"/>
    <p:sldId id="782" r:id="rId23"/>
    <p:sldId id="783" r:id="rId24"/>
    <p:sldId id="784" r:id="rId25"/>
    <p:sldId id="886" r:id="rId26"/>
    <p:sldId id="785" r:id="rId27"/>
    <p:sldId id="787" r:id="rId28"/>
    <p:sldId id="788" r:id="rId29"/>
    <p:sldId id="789" r:id="rId30"/>
    <p:sldId id="887" r:id="rId31"/>
    <p:sldId id="795" r:id="rId32"/>
    <p:sldId id="888" r:id="rId33"/>
    <p:sldId id="796" r:id="rId34"/>
    <p:sldId id="889" r:id="rId35"/>
    <p:sldId id="890" r:id="rId36"/>
    <p:sldId id="891" r:id="rId37"/>
    <p:sldId id="892" r:id="rId38"/>
    <p:sldId id="893" r:id="rId39"/>
    <p:sldId id="894" r:id="rId40"/>
    <p:sldId id="895" r:id="rId41"/>
    <p:sldId id="896" r:id="rId42"/>
    <p:sldId id="897" r:id="rId43"/>
    <p:sldId id="898" r:id="rId44"/>
    <p:sldId id="899" r:id="rId4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Relationship Id="rId3" Type="http://schemas.openxmlformats.org/officeDocument/2006/relationships/image" Target="../media/image8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Relationship Id="rId2" Type="http://schemas.openxmlformats.org/officeDocument/2006/relationships/image" Target="../media/image9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1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659" indent="-2864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5629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3880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2132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874B1B-CE89-3F4A-AF3D-DD36B61B69DC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659" indent="-2864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5629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3880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2132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84524C-EC72-5942-B339-8EF51A4962FC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208C-45BF-F245-86F9-BB32D6EF5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3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3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25.e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4.bin"/><Relationship Id="rId30" Type="http://schemas.openxmlformats.org/officeDocument/2006/relationships/image" Target="../media/image27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20" Type="http://schemas.openxmlformats.org/officeDocument/2006/relationships/image" Target="../media/image48.emf"/><Relationship Id="rId21" Type="http://schemas.openxmlformats.org/officeDocument/2006/relationships/oleObject" Target="../embeddings/oleObject46.bin"/><Relationship Id="rId22" Type="http://schemas.openxmlformats.org/officeDocument/2006/relationships/image" Target="../media/image49.emf"/><Relationship Id="rId10" Type="http://schemas.openxmlformats.org/officeDocument/2006/relationships/image" Target="../media/image43.emf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5.e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47.emf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1.emf"/><Relationship Id="rId5" Type="http://schemas.openxmlformats.org/officeDocument/2006/relationships/image" Target="../media/image5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5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7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oleObject" Target="../embeddings/oleObject72.bin"/><Relationship Id="rId5" Type="http://schemas.openxmlformats.org/officeDocument/2006/relationships/image" Target="../media/image85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8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89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9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image" Target="../media/image97.jpeg"/><Relationship Id="rId5" Type="http://schemas.openxmlformats.org/officeDocument/2006/relationships/image" Target="../media/image98.jpeg"/><Relationship Id="rId6" Type="http://schemas.openxmlformats.org/officeDocument/2006/relationships/oleObject" Target="../embeddings/oleObject76.bin"/><Relationship Id="rId7" Type="http://schemas.openxmlformats.org/officeDocument/2006/relationships/image" Target="../media/image9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4" Type="http://schemas.openxmlformats.org/officeDocument/2006/relationships/image" Target="../media/image91.png"/><Relationship Id="rId5" Type="http://schemas.openxmlformats.org/officeDocument/2006/relationships/image" Target="../media/image92.jpeg"/><Relationship Id="rId6" Type="http://schemas.openxmlformats.org/officeDocument/2006/relationships/oleObject" Target="../embeddings/oleObject77.bin"/><Relationship Id="rId7" Type="http://schemas.openxmlformats.org/officeDocument/2006/relationships/image" Target="../media/image99.e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6.jpeg"/><Relationship Id="rId3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1.jpeg"/><Relationship Id="rId3" Type="http://schemas.openxmlformats.org/officeDocument/2006/relationships/image" Target="../media/image1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8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Nov. 14, 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28800" y="22860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Historical Overview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Maxwell Velocity Distribution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err="1" smtClean="0"/>
              <a:t>Equipartition</a:t>
            </a:r>
            <a:r>
              <a:rPr lang="en-US" dirty="0" smtClean="0"/>
              <a:t> Theorem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Classical and Quantum Statistics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Fermi-Dirac Statistics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Quantum Theory of Conductivity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Bose-Einstein Statistics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Liquid Helium</a:t>
            </a:r>
          </a:p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solution</a:t>
            </a:r>
            <a:endParaRPr lang="en-US" sz="4000" dirty="0" smtClean="0">
              <a:cs typeface="+mj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382000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Since the probability is 1 when integrated over entire space, we obtain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Thus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velocity in x direction is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of the square of the velocity in x direction is  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Where T is the absolute temperature (temp in C+273), m is the molecular mass and k is the </a:t>
            </a:r>
            <a:r>
              <a:rPr lang="en-US" sz="2400" dirty="0" err="1" smtClean="0">
                <a:cs typeface="ＭＳ Ｐゴシック" pitchFamily="-84" charset="-128"/>
              </a:rPr>
              <a:t>Boltzman</a:t>
            </a:r>
            <a:r>
              <a:rPr lang="en-US" sz="2400" dirty="0" smtClean="0">
                <a:cs typeface="ＭＳ Ｐゴシック" pitchFamily="-84" charset="-128"/>
              </a:rPr>
              <a:t> constant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33432"/>
              </p:ext>
            </p:extLst>
          </p:nvPr>
        </p:nvGraphicFramePr>
        <p:xfrm>
          <a:off x="996950" y="990600"/>
          <a:ext cx="31940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3" name="Equation" r:id="rId3" imgW="1841500" imgH="495300" progId="Equation.DSMT4">
                  <p:embed/>
                </p:oleObj>
              </mc:Choice>
              <mc:Fallback>
                <p:oleObj name="Equation" r:id="rId3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990600"/>
                        <a:ext cx="3194050" cy="887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19129"/>
              </p:ext>
            </p:extLst>
          </p:nvPr>
        </p:nvGraphicFramePr>
        <p:xfrm>
          <a:off x="1600200" y="1981200"/>
          <a:ext cx="12334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4" name="Equation" r:id="rId5" imgW="711200" imgH="241300" progId="Equation.DSMT4">
                  <p:embed/>
                </p:oleObj>
              </mc:Choice>
              <mc:Fallback>
                <p:oleObj name="Equation" r:id="rId5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1233487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12321"/>
              </p:ext>
            </p:extLst>
          </p:nvPr>
        </p:nvGraphicFramePr>
        <p:xfrm>
          <a:off x="914400" y="3048000"/>
          <a:ext cx="23129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5" name="Equation" r:id="rId7" imgW="1333500" imgH="330200" progId="Equation.DSMT4">
                  <p:embed/>
                </p:oleObj>
              </mc:Choice>
              <mc:Fallback>
                <p:oleObj name="Equation" r:id="rId7" imgW="1333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2312987" cy="592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58756"/>
              </p:ext>
            </p:extLst>
          </p:nvPr>
        </p:nvGraphicFramePr>
        <p:xfrm>
          <a:off x="914400" y="4038600"/>
          <a:ext cx="5286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6" name="Equation" r:id="rId9" imgW="304800" imgH="254000" progId="Equation.DSMT4">
                  <p:embed/>
                </p:oleObj>
              </mc:Choice>
              <mc:Fallback>
                <p:oleObj name="Equation" r:id="rId9" imgW="30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528638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0337"/>
              </p:ext>
            </p:extLst>
          </p:nvPr>
        </p:nvGraphicFramePr>
        <p:xfrm>
          <a:off x="5838825" y="990600"/>
          <a:ext cx="1476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7" name="Equation" r:id="rId11" imgW="850900" imgH="457200" progId="Equation.DSMT4">
                  <p:embed/>
                </p:oleObj>
              </mc:Choice>
              <mc:Fallback>
                <p:oleObj name="Equation" r:id="rId11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990600"/>
                        <a:ext cx="1476375" cy="819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21212"/>
              </p:ext>
            </p:extLst>
          </p:nvPr>
        </p:nvGraphicFramePr>
        <p:xfrm>
          <a:off x="914400" y="4600575"/>
          <a:ext cx="2489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8" name="Equation" r:id="rId13" imgW="1435100" imgH="495300" progId="Equation.DSMT4">
                  <p:embed/>
                </p:oleObj>
              </mc:Choice>
              <mc:Fallback>
                <p:oleObj name="Equation" r:id="rId13" imgW="1435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0575"/>
                        <a:ext cx="2489200" cy="885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04039"/>
              </p:ext>
            </p:extLst>
          </p:nvPr>
        </p:nvGraphicFramePr>
        <p:xfrm>
          <a:off x="3409950" y="4737100"/>
          <a:ext cx="7048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9" name="Equation" r:id="rId15" imgW="406400" imgH="419100" progId="Equation.DSMT4">
                  <p:embed/>
                </p:oleObj>
              </mc:Choice>
              <mc:Fallback>
                <p:oleObj name="Equation" r:id="rId15" imgW="40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737100"/>
                        <a:ext cx="704850" cy="749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7708"/>
              </p:ext>
            </p:extLst>
          </p:nvPr>
        </p:nvGraphicFramePr>
        <p:xfrm>
          <a:off x="4114800" y="4781550"/>
          <a:ext cx="439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0" name="Equation" r:id="rId17" imgW="254000" imgH="393700" progId="Equation.DSMT4">
                  <p:embed/>
                </p:oleObj>
              </mc:Choice>
              <mc:Fallback>
                <p:oleObj name="Equation" r:id="rId17" imgW="254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81550"/>
                        <a:ext cx="439738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79429"/>
              </p:ext>
            </p:extLst>
          </p:nvPr>
        </p:nvGraphicFramePr>
        <p:xfrm>
          <a:off x="6229350" y="5764212"/>
          <a:ext cx="21526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1" name="Equation" r:id="rId19" imgW="1244600" imgH="228600" progId="Equation.DSMT4">
                  <p:embed/>
                </p:oleObj>
              </mc:Choice>
              <mc:Fallback>
                <p:oleObj name="Equation" r:id="rId19" imgW="1244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764212"/>
                        <a:ext cx="2152650" cy="407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419600" y="1066800"/>
            <a:ext cx="1295400" cy="672525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Solve for C’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</a:endParaRPr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055535"/>
              </p:ext>
            </p:extLst>
          </p:nvPr>
        </p:nvGraphicFramePr>
        <p:xfrm>
          <a:off x="3281363" y="2971800"/>
          <a:ext cx="31956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2" name="Equation" r:id="rId21" imgW="1841500" imgH="431800" progId="Equation.DSMT4">
                  <p:embed/>
                </p:oleObj>
              </mc:Choice>
              <mc:Fallback>
                <p:oleObj name="Equation" r:id="rId21" imgW="184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2971800"/>
                        <a:ext cx="3195637" cy="773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70386"/>
              </p:ext>
            </p:extLst>
          </p:nvPr>
        </p:nvGraphicFramePr>
        <p:xfrm>
          <a:off x="6400800" y="3200400"/>
          <a:ext cx="2206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3" name="Equation" r:id="rId23" imgW="127000" imgH="152400" progId="Equation.DSMT4">
                  <p:embed/>
                </p:oleObj>
              </mc:Choice>
              <mc:Fallback>
                <p:oleObj name="Equation" r:id="rId2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220663" cy="271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320073"/>
              </p:ext>
            </p:extLst>
          </p:nvPr>
        </p:nvGraphicFramePr>
        <p:xfrm>
          <a:off x="2830513" y="1828800"/>
          <a:ext cx="27320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4" name="Equation" r:id="rId25" imgW="1574800" imgH="457200" progId="Equation.DSMT4">
                  <p:embed/>
                </p:oleObj>
              </mc:Choice>
              <mc:Fallback>
                <p:oleObj name="Equation" r:id="rId25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1828800"/>
                        <a:ext cx="2732087" cy="817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23333"/>
              </p:ext>
            </p:extLst>
          </p:nvPr>
        </p:nvGraphicFramePr>
        <p:xfrm>
          <a:off x="1430338" y="3962400"/>
          <a:ext cx="32178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5" name="Equation" r:id="rId27" imgW="1854200" imgH="431800" progId="Equation.DSMT4">
                  <p:embed/>
                </p:oleObj>
              </mc:Choice>
              <mc:Fallback>
                <p:oleObj name="Equation" r:id="rId27" imgW="1854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962400"/>
                        <a:ext cx="3217862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04226"/>
              </p:ext>
            </p:extLst>
          </p:nvPr>
        </p:nvGraphicFramePr>
        <p:xfrm>
          <a:off x="4572000" y="3962400"/>
          <a:ext cx="31511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6" name="Equation" r:id="rId29" imgW="1816100" imgH="431800" progId="Equation.DSMT4">
                  <p:embed/>
                </p:oleObj>
              </mc:Choice>
              <mc:Fallback>
                <p:oleObj name="Equation" r:id="rId29" imgW="1816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3151188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487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Maxwell Velocity Distribution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results for the </a:t>
            </a:r>
            <a:r>
              <a:rPr lang="en-US" i="1" dirty="0" smtClean="0">
                <a:cs typeface="+mn-cs"/>
              </a:rPr>
              <a:t>x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y</a:t>
            </a:r>
            <a:r>
              <a:rPr lang="en-US" dirty="0" smtClean="0">
                <a:cs typeface="+mn-cs"/>
              </a:rPr>
              <a:t>, and </a:t>
            </a:r>
            <a:r>
              <a:rPr lang="en-US" i="1" dirty="0" smtClean="0">
                <a:cs typeface="+mn-cs"/>
              </a:rPr>
              <a:t>z</a:t>
            </a:r>
            <a:r>
              <a:rPr lang="en-US" dirty="0" smtClean="0">
                <a:cs typeface="+mn-cs"/>
              </a:rPr>
              <a:t> velocity components are identical</a:t>
            </a:r>
            <a:r>
              <a:rPr lang="en-US" dirty="0" smtClean="0">
                <a:cs typeface="+mn-cs"/>
              </a:rPr>
              <a:t>.</a:t>
            </a: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mean translational kinetic energy of a molecule: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Purely statistical considerations is good evidence of the validity of this statistical approach to thermodynamics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Note no dependence of the formula to the mass!!</a:t>
            </a:r>
            <a:endParaRPr lang="en-US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34042"/>
              </p:ext>
            </p:extLst>
          </p:nvPr>
        </p:nvGraphicFramePr>
        <p:xfrm>
          <a:off x="762000" y="2819400"/>
          <a:ext cx="19939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6" name="Equation" r:id="rId3" imgW="800100" imgH="419100" progId="Equation.DSMT4">
                  <p:embed/>
                </p:oleObj>
              </mc:Choice>
              <mc:Fallback>
                <p:oleObj name="Equation" r:id="rId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993900" cy="1077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81629"/>
              </p:ext>
            </p:extLst>
          </p:nvPr>
        </p:nvGraphicFramePr>
        <p:xfrm>
          <a:off x="2740025" y="2895600"/>
          <a:ext cx="29749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7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2895600"/>
                        <a:ext cx="29749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092007"/>
              </p:ext>
            </p:extLst>
          </p:nvPr>
        </p:nvGraphicFramePr>
        <p:xfrm>
          <a:off x="5638800" y="2852737"/>
          <a:ext cx="211931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8" name="Equation" r:id="rId7" imgW="850900" imgH="431800" progId="Equation.DSMT4">
                  <p:embed/>
                </p:oleObj>
              </mc:Choice>
              <mc:Fallback>
                <p:oleObj name="Equation" r:id="rId7" imgW="85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52737"/>
                        <a:ext cx="2119313" cy="1109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93984"/>
              </p:ext>
            </p:extLst>
          </p:nvPr>
        </p:nvGraphicFramePr>
        <p:xfrm>
          <a:off x="7756525" y="2895600"/>
          <a:ext cx="8540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9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2895600"/>
                        <a:ext cx="8540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Compute the mean translational KE of (a) a single ideal gas molecule in 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 and (b) a </a:t>
            </a:r>
            <a:r>
              <a:rPr lang="en-US" sz="2400" dirty="0" err="1" smtClean="0">
                <a:cs typeface="ＭＳ Ｐゴシック" pitchFamily="-84" charset="-128"/>
              </a:rPr>
              <a:t>mol</a:t>
            </a:r>
            <a:r>
              <a:rPr lang="en-US" sz="2400" dirty="0" smtClean="0">
                <a:cs typeface="ＭＳ Ｐゴシック" pitchFamily="-84" charset="-128"/>
              </a:rPr>
              <a:t> of ideal gas in J at room temperature 20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</a:t>
            </a:r>
            <a:r>
              <a:rPr lang="en-US" sz="4000" dirty="0" smtClean="0">
                <a:cs typeface="ＭＳ Ｐゴシック" pitchFamily="-84" charset="-128"/>
              </a:rPr>
              <a:t>9.1</a:t>
            </a:r>
            <a:r>
              <a:rPr lang="en-US" sz="4000" dirty="0" smtClean="0">
                <a:cs typeface="ＭＳ Ｐゴシック" pitchFamily="-84" charset="-128"/>
              </a:rPr>
              <a:t>: </a:t>
            </a:r>
            <a:r>
              <a:rPr lang="en-US" sz="4000" dirty="0" smtClean="0">
                <a:cs typeface="ＭＳ Ｐゴシック" pitchFamily="-84" charset="-128"/>
              </a:rPr>
              <a:t>Molecule Kinetic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11576"/>
              </p:ext>
            </p:extLst>
          </p:nvPr>
        </p:nvGraphicFramePr>
        <p:xfrm>
          <a:off x="457200" y="1524000"/>
          <a:ext cx="1717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07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17176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11614"/>
              </p:ext>
            </p:extLst>
          </p:nvPr>
        </p:nvGraphicFramePr>
        <p:xfrm>
          <a:off x="520700" y="3079750"/>
          <a:ext cx="8826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08" name="Equation" r:id="rId5" imgW="469900" imgH="241300" progId="Equation.DSMT4">
                  <p:embed/>
                </p:oleObj>
              </mc:Choice>
              <mc:Fallback>
                <p:oleObj name="Equation" r:id="rId5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079750"/>
                        <a:ext cx="8826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69574"/>
              </p:ext>
            </p:extLst>
          </p:nvPr>
        </p:nvGraphicFramePr>
        <p:xfrm>
          <a:off x="1143000" y="2362200"/>
          <a:ext cx="15271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09" name="Equation" r:id="rId7" imgW="812800" imgH="228600" progId="Equation.DSMT4">
                  <p:embed/>
                </p:oleObj>
              </mc:Choice>
              <mc:Fallback>
                <p:oleObj name="Equation" r:id="rId7" imgW="8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1527175" cy="442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28333"/>
              </p:ext>
            </p:extLst>
          </p:nvPr>
        </p:nvGraphicFramePr>
        <p:xfrm>
          <a:off x="2668588" y="2208212"/>
          <a:ext cx="121761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10" name="Equation" r:id="rId9" imgW="647700" imgH="393700" progId="Equation.DSMT4">
                  <p:embed/>
                </p:oleObj>
              </mc:Choice>
              <mc:Fallback>
                <p:oleObj name="Equation" r:id="rId9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2208212"/>
                        <a:ext cx="1217612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079480"/>
              </p:ext>
            </p:extLst>
          </p:nvPr>
        </p:nvGraphicFramePr>
        <p:xfrm>
          <a:off x="2143125" y="1524000"/>
          <a:ext cx="53244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11" name="Equation" r:id="rId11" imgW="2832100" imgH="393700" progId="Equation.DSMT4">
                  <p:embed/>
                </p:oleObj>
              </mc:Choice>
              <mc:Fallback>
                <p:oleObj name="Equation" r:id="rId11" imgW="283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524000"/>
                        <a:ext cx="53244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48024"/>
              </p:ext>
            </p:extLst>
          </p:nvPr>
        </p:nvGraphicFramePr>
        <p:xfrm>
          <a:off x="1358900" y="2895600"/>
          <a:ext cx="1552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12" name="Equation" r:id="rId13" imgW="825500" imgH="431800" progId="Equation.DSMT4">
                  <p:embed/>
                </p:oleObj>
              </mc:Choice>
              <mc:Fallback>
                <p:oleObj name="Equation" r:id="rId13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895600"/>
                        <a:ext cx="1552575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24699"/>
              </p:ext>
            </p:extLst>
          </p:nvPr>
        </p:nvGraphicFramePr>
        <p:xfrm>
          <a:off x="2882900" y="2895600"/>
          <a:ext cx="496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13" name="Equation" r:id="rId15" imgW="2641600" imgH="431800" progId="Equation.DSMT4">
                  <p:embed/>
                </p:oleObj>
              </mc:Choice>
              <mc:Fallback>
                <p:oleObj name="Equation" r:id="rId15" imgW="2641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895600"/>
                        <a:ext cx="4965700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88124"/>
              </p:ext>
            </p:extLst>
          </p:nvPr>
        </p:nvGraphicFramePr>
        <p:xfrm>
          <a:off x="2736850" y="3733800"/>
          <a:ext cx="4654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14" name="Equation" r:id="rId17" imgW="2476500" imgH="241300" progId="Equation.DSMT4">
                  <p:embed/>
                </p:oleObj>
              </mc:Choice>
              <mc:Fallback>
                <p:oleObj name="Equation" r:id="rId17" imgW="247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733800"/>
                        <a:ext cx="46545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41910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What is the mean translational KE of 1kg of steam at 1atm at 100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C, assuming an ideal gas? </a:t>
            </a:r>
            <a:endParaRPr lang="en-US" sz="2400" dirty="0">
              <a:cs typeface="Symbol" charset="2"/>
            </a:endParaRPr>
          </a:p>
        </p:txBody>
      </p:sp>
      <p:sp>
        <p:nvSpPr>
          <p:cNvPr id="30" name="Rectangle 35"/>
          <p:cNvSpPr txBox="1">
            <a:spLocks noChangeArrowheads="1"/>
          </p:cNvSpPr>
          <p:nvPr/>
        </p:nvSpPr>
        <p:spPr bwMode="auto">
          <a:xfrm>
            <a:off x="3347013" y="4572000"/>
            <a:ext cx="351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Water molecule is 18g/mol.</a:t>
            </a:r>
            <a:endParaRPr lang="en-US" sz="24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8031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cs typeface="+mj-cs"/>
              </a:rPr>
              <a:t>Equipartition</a:t>
            </a:r>
            <a:r>
              <a:rPr lang="en-US" sz="4800" dirty="0" smtClean="0">
                <a:cs typeface="+mj-cs"/>
              </a:rPr>
              <a:t> </a:t>
            </a:r>
            <a:r>
              <a:rPr lang="en-US" sz="4800" dirty="0" smtClean="0">
                <a:cs typeface="+mj-cs"/>
              </a:rPr>
              <a:t>Theorem</a:t>
            </a:r>
          </a:p>
        </p:txBody>
      </p:sp>
      <p:sp>
        <p:nvSpPr>
          <p:cNvPr id="2355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153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formula for average kinetic energy 3kT/2 works for monoatomic molecule what is it for diatomic molecule?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Consider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oxygen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molecule as two oxygen atoms connected by a massless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rod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 This will have both translational and rotational energy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How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much rotational energy is there and how is it related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temperature?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rgbClr val="3333CC"/>
                </a:solidFill>
                <a:cs typeface="ＭＳ Ｐゴシック" pitchFamily="-84" charset="-128"/>
              </a:rPr>
              <a:t>Equipartition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Theorem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:</a:t>
            </a:r>
          </a:p>
          <a:p>
            <a:pPr lvl="1" eaLnBrk="1" hangingPunct="1"/>
            <a:r>
              <a:rPr lang="en-US" sz="2400" i="1" dirty="0">
                <a:cs typeface="ＭＳ Ｐゴシック" pitchFamily="-84" charset="-128"/>
              </a:rPr>
              <a:t>In equilibrium a mean energy of 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per molecule is associated with each independent quadratic term in the </a:t>
            </a:r>
            <a:r>
              <a:rPr lang="en-US" sz="2400" i="1" dirty="0" smtClean="0">
                <a:cs typeface="ＭＳ Ｐゴシック" pitchFamily="-84" charset="-128"/>
              </a:rPr>
              <a:t>molecule</a:t>
            </a:r>
            <a:r>
              <a:rPr lang="en-US" sz="2400" i="1" dirty="0" smtClean="0">
                <a:cs typeface="ＭＳ Ｐゴシック" pitchFamily="-84" charset="-128"/>
              </a:rPr>
              <a:t>’</a:t>
            </a:r>
            <a:r>
              <a:rPr lang="en-US" altLang="ja-JP" sz="2400" i="1" dirty="0" smtClean="0">
                <a:cs typeface="ＭＳ Ｐゴシック" pitchFamily="-84" charset="-128"/>
              </a:rPr>
              <a:t>s </a:t>
            </a:r>
            <a:r>
              <a:rPr lang="en-US" altLang="ja-JP" sz="2400" i="1" dirty="0">
                <a:cs typeface="ＭＳ Ｐゴシック" pitchFamily="-84" charset="-128"/>
              </a:rPr>
              <a:t>energy.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Each independent phase space coordinate: </a:t>
            </a:r>
            <a:r>
              <a:rPr lang="en-US" sz="2400" b="1" i="1" dirty="0" smtClean="0">
                <a:cs typeface="ＭＳ Ｐゴシック" pitchFamily="-84" charset="-128"/>
              </a:rPr>
              <a:t>degree </a:t>
            </a:r>
            <a:r>
              <a:rPr lang="en-US" sz="2400" b="1" i="1" dirty="0">
                <a:cs typeface="ＭＳ Ｐゴシック" pitchFamily="-84" charset="-128"/>
              </a:rPr>
              <a:t>of </a:t>
            </a:r>
            <a:r>
              <a:rPr lang="en-US" sz="2400" b="1" i="1" dirty="0" smtClean="0">
                <a:cs typeface="ＭＳ Ｐゴシック" pitchFamily="-84" charset="-128"/>
              </a:rPr>
              <a:t>freedom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Essentially the mean energy of a molecule is </a:t>
            </a:r>
            <a:r>
              <a:rPr lang="en-US" sz="2400" i="1" dirty="0">
                <a:cs typeface="ＭＳ Ｐゴシック" pitchFamily="-84" charset="-128"/>
              </a:rPr>
              <a:t>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</a:t>
            </a:r>
            <a:r>
              <a:rPr lang="en-US" sz="2400" i="1" dirty="0" smtClean="0">
                <a:cs typeface="ＭＳ Ｐゴシック" pitchFamily="-84" charset="-128"/>
              </a:rPr>
              <a:t>*</a:t>
            </a:r>
            <a:r>
              <a:rPr lang="en-US" sz="2400" i="1" dirty="0" err="1" smtClean="0">
                <a:cs typeface="ＭＳ Ｐゴシック" pitchFamily="-84" charset="-128"/>
              </a:rPr>
              <a:t>NDoF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monatomic ideal gas, each molecule has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three degrees of freedom.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Mean kinetic energy is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gas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molecules, the total internal energy is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heat capacity at constant volume is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the heat capacity for 1 mole,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sing the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ideal gas constant </a:t>
            </a:r>
            <a:r>
              <a:rPr lang="en-US" sz="2400" i="1" dirty="0" smtClean="0">
                <a:cs typeface="+mn-cs"/>
              </a:rPr>
              <a:t>R</a:t>
            </a:r>
            <a:r>
              <a:rPr lang="en-US" sz="2400" dirty="0" smtClean="0">
                <a:cs typeface="+mn-cs"/>
              </a:rPr>
              <a:t> = 8.31 J/K.</a:t>
            </a:r>
          </a:p>
        </p:txBody>
      </p:sp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51038"/>
              </p:ext>
            </p:extLst>
          </p:nvPr>
        </p:nvGraphicFramePr>
        <p:xfrm>
          <a:off x="1752600" y="1295400"/>
          <a:ext cx="7366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4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7366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86543"/>
              </p:ext>
            </p:extLst>
          </p:nvPr>
        </p:nvGraphicFramePr>
        <p:xfrm>
          <a:off x="3457575" y="2349500"/>
          <a:ext cx="17732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5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349500"/>
                        <a:ext cx="17732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59763"/>
              </p:ext>
            </p:extLst>
          </p:nvPr>
        </p:nvGraphicFramePr>
        <p:xfrm>
          <a:off x="2836863" y="3260725"/>
          <a:ext cx="2457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6" name="Equation" r:id="rId7" imgW="1041400" imgH="228600" progId="Equation.DSMT4">
                  <p:embed/>
                </p:oleObj>
              </mc:Choice>
              <mc:Fallback>
                <p:oleObj name="Equation" r:id="rId7" imgW="10414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260725"/>
                        <a:ext cx="2457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30821"/>
              </p:ext>
            </p:extLst>
          </p:nvPr>
        </p:nvGraphicFramePr>
        <p:xfrm>
          <a:off x="5334000" y="3562350"/>
          <a:ext cx="187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7" name="Equation" r:id="rId9" imgW="711200" imgH="393700" progId="Equation.DSMT4">
                  <p:embed/>
                </p:oleObj>
              </mc:Choice>
              <mc:Fallback>
                <p:oleObj name="Equation" r:id="rId9" imgW="7112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62350"/>
                        <a:ext cx="18796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12187"/>
              </p:ext>
            </p:extLst>
          </p:nvPr>
        </p:nvGraphicFramePr>
        <p:xfrm>
          <a:off x="2590800" y="5105400"/>
          <a:ext cx="2087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8" name="Equation" r:id="rId11" imgW="800100" imgH="215900" progId="Equation.DSMT4">
                  <p:embed/>
                </p:oleObj>
              </mc:Choice>
              <mc:Fallback>
                <p:oleObj name="Equation" r:id="rId11" imgW="800100" imgH="215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208756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41896"/>
              </p:ext>
            </p:extLst>
          </p:nvPr>
        </p:nvGraphicFramePr>
        <p:xfrm>
          <a:off x="7162800" y="3810000"/>
          <a:ext cx="838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9" name="Equation" r:id="rId13" imgW="317500" imgH="215900" progId="Equation.DSMT4">
                  <p:embed/>
                </p:oleObj>
              </mc:Choice>
              <mc:Fallback>
                <p:oleObj name="Equation" r:id="rId13" imgW="317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8382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295994"/>
              </p:ext>
            </p:extLst>
          </p:nvPr>
        </p:nvGraphicFramePr>
        <p:xfrm>
          <a:off x="4635500" y="5105400"/>
          <a:ext cx="927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50" name="Equation" r:id="rId15" imgW="355600" imgH="215900" progId="Equation.DSMT4">
                  <p:embed/>
                </p:oleObj>
              </mc:Choice>
              <mc:Fallback>
                <p:oleObj name="Equation" r:id="rId15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05400"/>
                        <a:ext cx="927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784206"/>
              </p:ext>
            </p:extLst>
          </p:nvPr>
        </p:nvGraphicFramePr>
        <p:xfrm>
          <a:off x="5551488" y="5156200"/>
          <a:ext cx="1458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51" name="Equation" r:id="rId17" imgW="558800" imgH="203200" progId="Equation.DSMT4">
                  <p:embed/>
                </p:oleObj>
              </mc:Choice>
              <mc:Fallback>
                <p:oleObj name="Equation" r:id="rId17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56200"/>
                        <a:ext cx="14589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851741"/>
              </p:ext>
            </p:extLst>
          </p:nvPr>
        </p:nvGraphicFramePr>
        <p:xfrm>
          <a:off x="2438400" y="1249363"/>
          <a:ext cx="12493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52" name="Equation" r:id="rId19" imgW="495300" imgH="228600" progId="Equation.DSMT4">
                  <p:embed/>
                </p:oleObj>
              </mc:Choice>
              <mc:Fallback>
                <p:oleObj name="Equation" r:id="rId1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49363"/>
                        <a:ext cx="12493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82151"/>
              </p:ext>
            </p:extLst>
          </p:nvPr>
        </p:nvGraphicFramePr>
        <p:xfrm>
          <a:off x="3665538" y="1219200"/>
          <a:ext cx="26590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53" name="Equation" r:id="rId21" imgW="1054100" imgH="279400" progId="Equation.DSMT4">
                  <p:embed/>
                </p:oleObj>
              </mc:Choice>
              <mc:Fallback>
                <p:oleObj name="Equation" r:id="rId21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219200"/>
                        <a:ext cx="26590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dirty="0" smtClean="0"/>
              <a:t>Table of Measured Gas Heat Capacities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30480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44958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Rigid Rotator Model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diatomic gases, consider the rigid rotator model.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molecule rotates about either the </a:t>
            </a:r>
            <a:r>
              <a:rPr lang="en-US" sz="2400" i="1" dirty="0" smtClean="0">
                <a:cs typeface="+mn-cs"/>
              </a:rPr>
              <a:t>x</a:t>
            </a:r>
            <a:r>
              <a:rPr lang="en-US" sz="2400" dirty="0" smtClean="0">
                <a:cs typeface="+mn-cs"/>
              </a:rPr>
              <a:t> or </a:t>
            </a:r>
            <a:r>
              <a:rPr lang="en-US" sz="2400" i="1" dirty="0" smtClean="0">
                <a:cs typeface="+mn-cs"/>
              </a:rPr>
              <a:t>y</a:t>
            </a:r>
            <a:r>
              <a:rPr lang="en-US" sz="2400" dirty="0" smtClean="0">
                <a:cs typeface="+mn-cs"/>
              </a:rPr>
              <a:t> axis.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corresponding rotational energies are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five degrees of freedom (three translational and two rotational</a:t>
            </a:r>
            <a:r>
              <a:rPr lang="en-US" sz="2400" dirty="0" smtClean="0">
                <a:cs typeface="+mn-cs"/>
              </a:rPr>
              <a:t>)</a:t>
            </a:r>
            <a:r>
              <a:rPr lang="en-US" sz="2400" dirty="0" smtClean="0">
                <a:cs typeface="+mn-cs"/>
                <a:sym typeface="Wingdings"/>
              </a:rPr>
              <a:t> </a:t>
            </a:r>
            <a:r>
              <a:rPr lang="en-US" sz="2400" dirty="0" smtClean="0">
                <a:cs typeface="+mn-cs"/>
              </a:rPr>
              <a:t>resulting in mean energy of 5kT/2 per molecule according to </a:t>
            </a:r>
            <a:r>
              <a:rPr lang="en-US" sz="2400" dirty="0" err="1" smtClean="0">
                <a:cs typeface="+mn-cs"/>
              </a:rPr>
              <a:t>equi</a:t>
            </a:r>
            <a:r>
              <a:rPr lang="en-US" sz="2400" dirty="0" smtClean="0">
                <a:cs typeface="+mn-cs"/>
              </a:rPr>
              <a:t>-partition principle (C</a:t>
            </a:r>
            <a:r>
              <a:rPr lang="en-US" sz="2400" baseline="-25000" dirty="0" smtClean="0">
                <a:cs typeface="+mn-cs"/>
              </a:rPr>
              <a:t>V</a:t>
            </a:r>
            <a:r>
              <a:rPr lang="en-US" sz="2400" dirty="0" smtClean="0">
                <a:cs typeface="+mn-cs"/>
              </a:rPr>
              <a:t>=5R/2)</a:t>
            </a:r>
            <a:endParaRPr lang="en-US" sz="2400" dirty="0" smtClean="0">
              <a:cs typeface="+mn-cs"/>
            </a:endParaRPr>
          </a:p>
        </p:txBody>
      </p:sp>
      <p:graphicFrame>
        <p:nvGraphicFramePr>
          <p:cNvPr id="256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78604"/>
              </p:ext>
            </p:extLst>
          </p:nvPr>
        </p:nvGraphicFramePr>
        <p:xfrm>
          <a:off x="5638800" y="4724400"/>
          <a:ext cx="2236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92" name="Equation" r:id="rId3" imgW="1079500" imgH="254000" progId="Equation.DSMT4">
                  <p:embed/>
                </p:oleObj>
              </mc:Choice>
              <mc:Fallback>
                <p:oleObj name="Equation" r:id="rId3" imgW="10795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22367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219200"/>
            <a:ext cx="3479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7477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From </a:t>
            </a:r>
            <a:r>
              <a:rPr lang="en-US" sz="2800" dirty="0">
                <a:cs typeface="ＭＳ Ｐゴシック" pitchFamily="-84" charset="-128"/>
              </a:rPr>
              <a:t>previous chapter, the mass of an atom is confined to a nucleus that magnitude is smaller than the whole </a:t>
            </a:r>
            <a:r>
              <a:rPr lang="en-US" sz="2800" dirty="0" smtClean="0">
                <a:cs typeface="ＭＳ Ｐゴシック" pitchFamily="-84" charset="-128"/>
              </a:rPr>
              <a:t>atom.</a:t>
            </a:r>
          </a:p>
          <a:p>
            <a:pPr lvl="1" eaLnBrk="1" hangingPunct="1"/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z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smaller than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y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Only </a:t>
            </a:r>
            <a:r>
              <a:rPr lang="en-US" sz="2400" dirty="0">
                <a:cs typeface="ＭＳ Ｐゴシック" pitchFamily="-84" charset="-128"/>
              </a:rPr>
              <a:t>rotations about </a:t>
            </a:r>
            <a:r>
              <a:rPr lang="en-US" sz="2400" i="1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>
                <a:cs typeface="ＭＳ Ｐゴシック" pitchFamily="-84" charset="-128"/>
              </a:rPr>
              <a:t>y</a:t>
            </a:r>
            <a:r>
              <a:rPr lang="en-US" sz="2400" dirty="0">
                <a:cs typeface="ＭＳ Ｐゴシック" pitchFamily="-84" charset="-128"/>
              </a:rPr>
              <a:t> are allowed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some circumstances it is better to think of atoms connected to each other by a massless spring.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vibrational kinetic energy is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There are seven degrees of freedom (three translational, two rotational, and two vibrational)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7kT/2 per molecule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  <a:sym typeface="Wingdings"/>
              </a:rPr>
              <a:t>While it works pretty well, the simple assumptions made for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equi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-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partition principle, such as massless connecting rod, is not quite sufficient for detailed molecular behaviors </a:t>
            </a:r>
            <a:endParaRPr lang="en-US" sz="2800" dirty="0">
              <a:cs typeface="ＭＳ Ｐゴシック" pitchFamily="-84" charset="-128"/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449566"/>
              </p:ext>
            </p:extLst>
          </p:nvPr>
        </p:nvGraphicFramePr>
        <p:xfrm>
          <a:off x="5105400" y="3276600"/>
          <a:ext cx="179858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86" name="Equation" r:id="rId3" imgW="762000" imgH="266700" progId="Equation.DSMT4">
                  <p:embed/>
                </p:oleObj>
              </mc:Choice>
              <mc:Fallback>
                <p:oleObj name="Equation" r:id="rId3" imgW="7620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1798580" cy="649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66659"/>
            <a:ext cx="7772400" cy="67154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Molar Heat Capacity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heat capacities of diatomic gases are temperature dependent, indicating that the different degrees of freedom are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turned on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at different temperatures.</a:t>
            </a:r>
          </a:p>
          <a:p>
            <a:pPr algn="ctr"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   </a:t>
            </a:r>
            <a:r>
              <a:rPr lang="en-US" sz="2800" b="1" dirty="0">
                <a:cs typeface="ＭＳ Ｐゴシック" pitchFamily="-84" charset="-128"/>
              </a:rPr>
              <a:t>Example of H</a:t>
            </a:r>
            <a:r>
              <a:rPr lang="en-US" sz="2800" b="1" baseline="-25000" dirty="0">
                <a:cs typeface="ＭＳ Ｐゴシック" pitchFamily="-84" charset="-128"/>
              </a:rPr>
              <a:t>2</a:t>
            </a:r>
            <a:endParaRPr lang="en-US" sz="2800" b="1" dirty="0">
              <a:cs typeface="ＭＳ Ｐゴシック" pitchFamily="-84" charset="-128"/>
            </a:endParaRPr>
          </a:p>
        </p:txBody>
      </p:sp>
      <p:pic>
        <p:nvPicPr>
          <p:cNvPr id="2765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194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</a:t>
            </a:r>
            <a:r>
              <a:rPr lang="en-US" dirty="0" smtClean="0">
                <a:cs typeface="+mj-cs"/>
              </a:rPr>
              <a:t>and Quantum 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In gas, particles are so far apart, they do not interact substantially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even if they collide, they can be considered as elastic and do not affect the mean values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If </a:t>
            </a:r>
            <a:r>
              <a:rPr lang="en-US" sz="2800" dirty="0">
                <a:cs typeface="ＭＳ Ｐゴシック" pitchFamily="-84" charset="-128"/>
              </a:rPr>
              <a:t>molecules, atoms, or subatomic particles are in the liquid or solid state, the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Pauli exclusion </a:t>
            </a:r>
            <a:r>
              <a:rPr lang="en-US" sz="28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principle* </a:t>
            </a:r>
            <a:r>
              <a:rPr lang="en-US" sz="2800" dirty="0">
                <a:cs typeface="ＭＳ Ｐゴシック" pitchFamily="-84" charset="-128"/>
              </a:rPr>
              <a:t>prevents two particles with identical quantum states from sharing the same </a:t>
            </a:r>
            <a:r>
              <a:rPr lang="en-US" sz="2800" dirty="0" smtClean="0">
                <a:cs typeface="ＭＳ Ｐゴシック" pitchFamily="-84" charset="-128"/>
              </a:rPr>
              <a:t>space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limits available energy states in quantum systems</a:t>
            </a:r>
            <a:endParaRPr lang="en-US" sz="28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Recall </a:t>
            </a:r>
            <a:r>
              <a:rPr lang="en-US" sz="2400" dirty="0">
                <a:cs typeface="ＭＳ Ｐゴシック" pitchFamily="-84" charset="-128"/>
              </a:rPr>
              <a:t>t</a:t>
            </a:r>
            <a:r>
              <a:rPr lang="en-US" sz="2400" dirty="0" smtClean="0">
                <a:cs typeface="ＭＳ Ｐゴシック" pitchFamily="-84" charset="-128"/>
              </a:rPr>
              <a:t>here </a:t>
            </a:r>
            <a:r>
              <a:rPr lang="en-US" sz="2400" dirty="0">
                <a:cs typeface="ＭＳ Ｐゴシック" pitchFamily="-84" charset="-128"/>
              </a:rPr>
              <a:t>is no restriction on particle energies in classical physics.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This affects the overall distribution of energies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5791200"/>
            <a:ext cx="8153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600" dirty="0" smtClean="0">
                <a:cs typeface="+mj-cs"/>
              </a:rPr>
              <a:t>*Pauli Exclusion Principle: No two electrons in an atom may have the same set of quantum numbers </a:t>
            </a:r>
            <a:endParaRPr lang="en-US" sz="1600" dirty="0" smtClean="0">
              <a:cs typeface="+mj-cs"/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85471"/>
              </p:ext>
            </p:extLst>
          </p:nvPr>
        </p:nvGraphicFramePr>
        <p:xfrm>
          <a:off x="7696200" y="5813694"/>
          <a:ext cx="1249363" cy="404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1" name="Equation" r:id="rId3" imgW="787400" imgH="241300" progId="Equation.DSMT4">
                  <p:embed/>
                </p:oleObj>
              </mc:Choice>
              <mc:Fallback>
                <p:oleObj name="Equation" r:id="rId3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813694"/>
                        <a:ext cx="1249363" cy="404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Reminder </a:t>
            </a:r>
            <a:r>
              <a:rPr lang="en-US" dirty="0" smtClean="0"/>
              <a:t>Homework </a:t>
            </a:r>
            <a:r>
              <a:rPr lang="en-US" dirty="0" smtClean="0"/>
              <a:t>#7</a:t>
            </a:r>
          </a:p>
          <a:p>
            <a:pPr lvl="1" eaLnBrk="1" hangingPunct="1"/>
            <a:r>
              <a:rPr lang="en-US" dirty="0" smtClean="0"/>
              <a:t>CH7 end of chapter problems: </a:t>
            </a:r>
            <a:r>
              <a:rPr lang="en-US" dirty="0"/>
              <a:t>7, 8, 9, 12, 17 and 29</a:t>
            </a:r>
            <a:endParaRPr lang="en-US" dirty="0" smtClean="0"/>
          </a:p>
          <a:p>
            <a:pPr lvl="1" eaLnBrk="1" hangingPunct="1"/>
            <a:r>
              <a:rPr lang="en-US" dirty="0" smtClean="0"/>
              <a:t>Due on Monday, Nov. 19, in class </a:t>
            </a:r>
          </a:p>
          <a:p>
            <a:pPr eaLnBrk="1" hangingPunct="1"/>
            <a:r>
              <a:rPr lang="en-US" dirty="0" smtClean="0"/>
              <a:t>Reading assignments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ntire CH8 (in particular CH8.1), CH9.4 and CH9.7 </a:t>
            </a:r>
            <a:endParaRPr lang="en-US" dirty="0" smtClean="0"/>
          </a:p>
          <a:p>
            <a:pPr eaLnBrk="1" hangingPunct="1"/>
            <a:r>
              <a:rPr lang="en-US" dirty="0" smtClean="0"/>
              <a:t>Class is cancelled Wednesday, Nov. 21</a:t>
            </a:r>
          </a:p>
          <a:p>
            <a:pPr eaLnBrk="1" hangingPunct="1"/>
            <a:r>
              <a:rPr lang="en-US" dirty="0" smtClean="0"/>
              <a:t>Please be sure to do class evaluations!</a:t>
            </a:r>
          </a:p>
          <a:p>
            <a:pPr eaLnBrk="1" hangingPunct="1"/>
            <a:r>
              <a:rPr lang="en-US" dirty="0" smtClean="0"/>
              <a:t>Colloquium </a:t>
            </a:r>
            <a:r>
              <a:rPr lang="en-US" dirty="0" smtClean="0"/>
              <a:t>Wednesday</a:t>
            </a:r>
          </a:p>
          <a:p>
            <a:pPr lvl="1" eaLnBrk="1" hangingPunct="1"/>
            <a:r>
              <a:rPr lang="en-US" dirty="0" smtClean="0"/>
              <a:t>At 4pm, Wednesday, Nov. 14, in SH101</a:t>
            </a:r>
          </a:p>
          <a:p>
            <a:pPr lvl="1" eaLnBrk="1" hangingPunct="1"/>
            <a:r>
              <a:rPr lang="en-US" dirty="0" smtClean="0"/>
              <a:t>Dr. Masaya Takahashi of UT South Western Medical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Distributions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Rewrite Maxwell speed distribution in terms of energy</a:t>
            </a:r>
            <a:r>
              <a:rPr lang="en-US" sz="2800" dirty="0" smtClean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Probability </a:t>
            </a:r>
            <a:r>
              <a:rPr lang="en-US" sz="2400" dirty="0" smtClean="0">
                <a:cs typeface="+mn-cs"/>
              </a:rPr>
              <a:t>for finding a particle between</a:t>
            </a:r>
            <a:r>
              <a:rPr lang="en-US" sz="2400" dirty="0" smtClean="0">
                <a:cs typeface="+mn-cs"/>
              </a:rPr>
              <a:t> speed v and </a:t>
            </a:r>
            <a:r>
              <a:rPr lang="en-US" sz="2400" dirty="0" err="1" smtClean="0">
                <a:cs typeface="+mn-cs"/>
              </a:rPr>
              <a:t>v+dv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For a monatomic gas the energy is all translational kinetic energy.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where</a:t>
            </a:r>
            <a:endParaRPr lang="en-US" sz="2800" dirty="0" smtClean="0">
              <a:cs typeface="+mn-cs"/>
            </a:endParaRPr>
          </a:p>
        </p:txBody>
      </p:sp>
      <p:graphicFrame>
        <p:nvGraphicFramePr>
          <p:cNvPr id="348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61045"/>
              </p:ext>
            </p:extLst>
          </p:nvPr>
        </p:nvGraphicFramePr>
        <p:xfrm>
          <a:off x="3089275" y="2717800"/>
          <a:ext cx="14827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7" name="Equation" r:id="rId3" imgW="622300" imgH="228600" progId="Equation.DSMT4">
                  <p:embed/>
                </p:oleObj>
              </mc:Choice>
              <mc:Fallback>
                <p:oleObj name="Equation" r:id="rId3" imgW="6223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2717800"/>
                        <a:ext cx="1482725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307647"/>
              </p:ext>
            </p:extLst>
          </p:nvPr>
        </p:nvGraphicFramePr>
        <p:xfrm>
          <a:off x="931863" y="1270000"/>
          <a:ext cx="15065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8" name="Equation" r:id="rId5" imgW="622300" imgH="228600" progId="Equation.DSMT4">
                  <p:embed/>
                </p:oleObj>
              </mc:Choice>
              <mc:Fallback>
                <p:oleObj name="Equation" r:id="rId5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270000"/>
                        <a:ext cx="1506537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35879"/>
              </p:ext>
            </p:extLst>
          </p:nvPr>
        </p:nvGraphicFramePr>
        <p:xfrm>
          <a:off x="3068638" y="3371850"/>
          <a:ext cx="817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9" name="Equation" r:id="rId7" imgW="342900" imgH="165100" progId="Equation.DSMT4">
                  <p:embed/>
                </p:oleObj>
              </mc:Choice>
              <mc:Fallback>
                <p:oleObj name="Equation" r:id="rId7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3371850"/>
                        <a:ext cx="817562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29819"/>
              </p:ext>
            </p:extLst>
          </p:nvPr>
        </p:nvGraphicFramePr>
        <p:xfrm>
          <a:off x="3048000" y="3860800"/>
          <a:ext cx="16049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0" name="Equation" r:id="rId9" imgW="673100" imgH="393700" progId="Equation.DSMT4">
                  <p:embed/>
                </p:oleObj>
              </mc:Choice>
              <mc:Fallback>
                <p:oleObj name="Equation" r:id="rId9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60800"/>
                        <a:ext cx="1604962" cy="941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185386"/>
              </p:ext>
            </p:extLst>
          </p:nvPr>
        </p:nvGraphicFramePr>
        <p:xfrm>
          <a:off x="2514600" y="5003800"/>
          <a:ext cx="4549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1" name="Equation" r:id="rId11" imgW="1879600" imgH="406400" progId="Equation.DSMT4">
                  <p:embed/>
                </p:oleObj>
              </mc:Choice>
              <mc:Fallback>
                <p:oleObj name="Equation" r:id="rId11" imgW="1879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03800"/>
                        <a:ext cx="4549775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01953"/>
              </p:ext>
            </p:extLst>
          </p:nvPr>
        </p:nvGraphicFramePr>
        <p:xfrm>
          <a:off x="2389187" y="1206500"/>
          <a:ext cx="40878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2" name="Equation" r:id="rId13" imgW="1689100" imgH="279400" progId="Equation.DSMT4">
                  <p:embed/>
                </p:oleObj>
              </mc:Choice>
              <mc:Fallback>
                <p:oleObj name="Equation" r:id="rId13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1206500"/>
                        <a:ext cx="4087813" cy="698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0292"/>
              </p:ext>
            </p:extLst>
          </p:nvPr>
        </p:nvGraphicFramePr>
        <p:xfrm>
          <a:off x="6465887" y="1282700"/>
          <a:ext cx="13827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3" name="Equation" r:id="rId15" imgW="571500" imgH="228600" progId="Equation.DSMT4">
                  <p:embed/>
                </p:oleObj>
              </mc:Choice>
              <mc:Fallback>
                <p:oleObj name="Equation" r:id="rId15" imgW="57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7" y="1282700"/>
                        <a:ext cx="1382713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19594"/>
              </p:ext>
            </p:extLst>
          </p:nvPr>
        </p:nvGraphicFramePr>
        <p:xfrm>
          <a:off x="3832225" y="3327400"/>
          <a:ext cx="968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4" name="Equation" r:id="rId17" imgW="406400" imgH="203200" progId="Equation.DSMT4">
                  <p:embed/>
                </p:oleObj>
              </mc:Choice>
              <mc:Fallback>
                <p:oleObj name="Equation" r:id="rId1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27400"/>
                        <a:ext cx="968375" cy="48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98334"/>
              </p:ext>
            </p:extLst>
          </p:nvPr>
        </p:nvGraphicFramePr>
        <p:xfrm>
          <a:off x="4598988" y="3863975"/>
          <a:ext cx="18780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5" name="Equation" r:id="rId19" imgW="787400" imgH="444500" progId="Equation.DSMT4">
                  <p:embed/>
                </p:oleObj>
              </mc:Choice>
              <mc:Fallback>
                <p:oleObj name="Equation" r:id="rId19" imgW="78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3863975"/>
                        <a:ext cx="1878012" cy="106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61421"/>
              </p:ext>
            </p:extLst>
          </p:nvPr>
        </p:nvGraphicFramePr>
        <p:xfrm>
          <a:off x="6470650" y="3860800"/>
          <a:ext cx="1149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6" name="Equation" r:id="rId21" imgW="482600" imgH="406400" progId="Equation.DSMT4">
                  <p:embed/>
                </p:oleObj>
              </mc:Choice>
              <mc:Fallback>
                <p:oleObj name="Equation" r:id="rId21" imgW="482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3860800"/>
                        <a:ext cx="1149350" cy="971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83717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Distributions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Boltzmann showed that the statistical factor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a characteristic of any classical </a:t>
            </a:r>
            <a:r>
              <a:rPr lang="en-US" sz="2400" dirty="0" smtClean="0">
                <a:cs typeface="ＭＳ Ｐゴシック" pitchFamily="-84" charset="-128"/>
              </a:rPr>
              <a:t>system.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regardless </a:t>
            </a:r>
            <a:r>
              <a:rPr lang="en-US" sz="2000" dirty="0">
                <a:cs typeface="ＭＳ Ｐゴシック" pitchFamily="-84" charset="-128"/>
              </a:rPr>
              <a:t>of how quantities other than </a:t>
            </a:r>
            <a:r>
              <a:rPr lang="en-US" sz="2000" dirty="0" smtClean="0">
                <a:cs typeface="ＭＳ Ｐゴシック" pitchFamily="-84" charset="-128"/>
              </a:rPr>
              <a:t>molecular speeds </a:t>
            </a:r>
            <a:r>
              <a:rPr lang="en-US" sz="2000" dirty="0">
                <a:cs typeface="ＭＳ Ｐゴシック" pitchFamily="-84" charset="-128"/>
              </a:rPr>
              <a:t>may affect the energy of a given </a:t>
            </a:r>
            <a:r>
              <a:rPr lang="en-US" sz="2000" dirty="0" smtClean="0">
                <a:cs typeface="ＭＳ Ｐゴシック" pitchFamily="-84" charset="-128"/>
              </a:rPr>
              <a:t>state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Maxwell-Boltzmann factor</a:t>
            </a:r>
            <a:r>
              <a:rPr lang="en-US" sz="2400" dirty="0">
                <a:cs typeface="ＭＳ Ｐゴシック" pitchFamily="-84" charset="-128"/>
              </a:rPr>
              <a:t>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energy distribution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</a:t>
            </a:r>
            <a:r>
              <a:rPr lang="en-US" sz="2400" baseline="-25000" dirty="0">
                <a:cs typeface="ＭＳ Ｐゴシック" pitchFamily="-84" charset="-128"/>
              </a:rPr>
              <a:t> </a:t>
            </a:r>
            <a:r>
              <a:rPr lang="en-US" sz="2400" i="1" dirty="0" err="1" smtClean="0">
                <a:cs typeface="ＭＳ Ｐゴシック" pitchFamily="-84" charset="-128"/>
              </a:rPr>
              <a:t>dE</a:t>
            </a:r>
            <a:r>
              <a:rPr lang="en-US" sz="2400" dirty="0" smtClean="0">
                <a:cs typeface="ＭＳ Ｐゴシック" pitchFamily="-84" charset="-128"/>
              </a:rPr>
              <a:t>: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number of particles with energies between </a:t>
            </a:r>
            <a:r>
              <a:rPr lang="en-US" sz="2400" dirty="0" smtClean="0">
                <a:cs typeface="ＭＳ Ｐゴシック" pitchFamily="-84" charset="-128"/>
              </a:rPr>
              <a:t>E and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</a:t>
            </a:r>
            <a:r>
              <a:rPr lang="en-US" sz="2400" i="1" dirty="0" err="1">
                <a:cs typeface="ＭＳ Ｐゴシック" pitchFamily="-84" charset="-128"/>
              </a:rPr>
              <a:t>dE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g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)</a:t>
            </a:r>
            <a:r>
              <a:rPr lang="en-US" sz="2400" dirty="0" smtClean="0">
                <a:cs typeface="ＭＳ Ｐゴシック" pitchFamily="-84" charset="-128"/>
              </a:rPr>
              <a:t>: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dirty="0">
                <a:cs typeface="ＭＳ Ｐゴシック" pitchFamily="-84" charset="-128"/>
              </a:rPr>
              <a:t>density of states</a:t>
            </a:r>
            <a:r>
              <a:rPr lang="en-US" sz="2400" dirty="0">
                <a:cs typeface="ＭＳ Ｐゴシック" pitchFamily="-84" charset="-128"/>
              </a:rPr>
              <a:t>, is the number of states available per 	unit energy range</a:t>
            </a:r>
          </a:p>
          <a:p>
            <a:pPr eaLnBrk="1" hangingPunct="1"/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MB</a:t>
            </a:r>
            <a:r>
              <a:rPr lang="en-US" sz="2400" dirty="0" smtClean="0">
                <a:cs typeface="ＭＳ Ｐゴシック" pitchFamily="-84" charset="-128"/>
              </a:rPr>
              <a:t>: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relative probability that an energy state is occupied at 	a given temperature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34510"/>
              </p:ext>
            </p:extLst>
          </p:nvPr>
        </p:nvGraphicFramePr>
        <p:xfrm>
          <a:off x="2971800" y="2743200"/>
          <a:ext cx="28289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01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2828925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58487"/>
              </p:ext>
            </p:extLst>
          </p:nvPr>
        </p:nvGraphicFramePr>
        <p:xfrm>
          <a:off x="3124200" y="3581400"/>
          <a:ext cx="2520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02" name="Equation" r:id="rId5" imgW="1041400" imgH="228600" progId="Equation.DSMT4">
                  <p:embed/>
                </p:oleObj>
              </mc:Choice>
              <mc:Fallback>
                <p:oleObj name="Equation" r:id="rId5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2095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342900" lvl="1" indent="-342900" eaLnBrk="1" hangingPunct="1"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Identical particles cannot be distinguished if their wave functions overlap significantly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Characteristic </a:t>
            </a:r>
            <a:r>
              <a:rPr lang="en-US" dirty="0" smtClean="0">
                <a:cs typeface="+mn-cs"/>
              </a:rPr>
              <a:t>of </a:t>
            </a:r>
            <a:r>
              <a:rPr lang="en-US" dirty="0" err="1" smtClean="0">
                <a:cs typeface="+mn-cs"/>
              </a:rPr>
              <a:t>indistinguishability</a:t>
            </a:r>
            <a:r>
              <a:rPr lang="en-US" dirty="0" smtClean="0">
                <a:cs typeface="+mn-cs"/>
              </a:rPr>
              <a:t> that makes quantum statistics different from classical statistics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Consider two distinguishable particles in two different energy state with the same probability (0.5 each)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possible configurations are  </a:t>
            </a: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Since the four states are equally likely, t</a:t>
            </a:r>
            <a:r>
              <a:rPr lang="en-US" dirty="0" smtClean="0">
                <a:cs typeface="+mn-cs"/>
              </a:rPr>
              <a:t>he </a:t>
            </a:r>
            <a:r>
              <a:rPr lang="en-US" dirty="0" smtClean="0">
                <a:cs typeface="+mn-cs"/>
              </a:rPr>
              <a:t>probability of </a:t>
            </a:r>
            <a:r>
              <a:rPr lang="en-US" dirty="0" smtClean="0">
                <a:cs typeface="+mn-cs"/>
              </a:rPr>
              <a:t>each state </a:t>
            </a:r>
            <a:r>
              <a:rPr lang="en-US" dirty="0" smtClean="0">
                <a:cs typeface="+mn-cs"/>
              </a:rPr>
              <a:t>is one-fourth (0.25).</a:t>
            </a:r>
          </a:p>
        </p:txBody>
      </p:sp>
      <p:graphicFrame>
        <p:nvGraphicFramePr>
          <p:cNvPr id="173087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9159274"/>
              </p:ext>
            </p:extLst>
          </p:nvPr>
        </p:nvGraphicFramePr>
        <p:xfrm>
          <a:off x="5410200" y="3352800"/>
          <a:ext cx="2743200" cy="2060929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39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E1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E2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Distributions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562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If the two particles are indistinguishable: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only three possible </a:t>
            </a:r>
            <a:r>
              <a:rPr lang="en-US" sz="2400" dirty="0" smtClean="0">
                <a:cs typeface="+mn-cs"/>
              </a:rPr>
              <a:t>configurations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the probability </a:t>
            </a:r>
            <a:r>
              <a:rPr lang="en-US" sz="2400" dirty="0" smtClean="0">
                <a:cs typeface="+mn-cs"/>
              </a:rPr>
              <a:t>of each is one-third (~0.33)</a:t>
            </a:r>
            <a:r>
              <a:rPr lang="en-US" sz="2400" dirty="0" smtClean="0">
                <a:cs typeface="+mn-cs"/>
              </a:rPr>
              <a:t>.</a:t>
            </a: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Because some particles do not obey the Pauli exclusion principle, two kinds of quantum distributions are needed.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Fermions</a:t>
            </a:r>
            <a:r>
              <a:rPr lang="en-US" sz="2400" dirty="0" smtClean="0">
                <a:cs typeface="+mn-cs"/>
              </a:rPr>
              <a:t>:</a:t>
            </a:r>
            <a:r>
              <a:rPr lang="en-US" sz="24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Particles </a:t>
            </a:r>
            <a:r>
              <a:rPr lang="en-US" sz="2400" dirty="0" smtClean="0">
                <a:solidFill>
                  <a:srgbClr val="800000"/>
                </a:solidFill>
              </a:rPr>
              <a:t>with half-</a:t>
            </a:r>
            <a:r>
              <a:rPr lang="en-US" sz="2400" dirty="0" smtClean="0">
                <a:solidFill>
                  <a:srgbClr val="800000"/>
                </a:solidFill>
              </a:rPr>
              <a:t>spins (1/2) </a:t>
            </a:r>
            <a:r>
              <a:rPr lang="en-US" sz="2400" dirty="0" smtClean="0">
                <a:solidFill>
                  <a:srgbClr val="800000"/>
                </a:solidFill>
              </a:rPr>
              <a:t>that </a:t>
            </a:r>
            <a:r>
              <a:rPr lang="en-US" sz="2400" b="1" u="sng" dirty="0" smtClean="0">
                <a:solidFill>
                  <a:srgbClr val="800000"/>
                </a:solidFill>
              </a:rPr>
              <a:t>obey</a:t>
            </a:r>
            <a:r>
              <a:rPr lang="en-US" sz="2400" dirty="0" smtClean="0">
                <a:solidFill>
                  <a:srgbClr val="800000"/>
                </a:solidFill>
              </a:rPr>
              <a:t> the Pauli principle</a:t>
            </a:r>
            <a:r>
              <a:rPr lang="en-US" sz="2400" dirty="0" smtClean="0">
                <a:solidFill>
                  <a:srgbClr val="800000"/>
                </a:solidFill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  <a:endParaRPr lang="en-US" sz="2000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Bosons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smtClean="0">
                <a:solidFill>
                  <a:srgbClr val="800000"/>
                </a:solidFill>
              </a:rPr>
              <a:t>Particles </a:t>
            </a:r>
            <a:r>
              <a:rPr lang="en-US" sz="2400" dirty="0" smtClean="0">
                <a:solidFill>
                  <a:srgbClr val="800000"/>
                </a:solidFill>
              </a:rPr>
              <a:t>with zero or integer spins that do </a:t>
            </a:r>
            <a:r>
              <a:rPr lang="en-US" sz="2400" b="1" u="sng" dirty="0" smtClean="0">
                <a:solidFill>
                  <a:srgbClr val="800000"/>
                </a:solidFill>
              </a:rPr>
              <a:t>NOT </a:t>
            </a:r>
            <a:r>
              <a:rPr lang="en-US" sz="2400" b="1" u="sng" dirty="0" smtClean="0">
                <a:solidFill>
                  <a:srgbClr val="800000"/>
                </a:solidFill>
              </a:rPr>
              <a:t>obey </a:t>
            </a:r>
            <a:r>
              <a:rPr lang="en-US" sz="2400" dirty="0" smtClean="0">
                <a:solidFill>
                  <a:srgbClr val="800000"/>
                </a:solidFill>
              </a:rPr>
              <a:t>the Pauli principle</a:t>
            </a:r>
            <a:r>
              <a:rPr lang="en-US" sz="2400" dirty="0" smtClean="0">
                <a:solidFill>
                  <a:srgbClr val="800000"/>
                </a:solidFill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  <a:endParaRPr lang="en-US" sz="2000" dirty="0" smtClean="0">
              <a:solidFill>
                <a:srgbClr val="800000"/>
              </a:solidFill>
            </a:endParaRPr>
          </a:p>
        </p:txBody>
      </p:sp>
      <p:graphicFrame>
        <p:nvGraphicFramePr>
          <p:cNvPr id="17411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96056"/>
              </p:ext>
            </p:extLst>
          </p:nvPr>
        </p:nvGraphicFramePr>
        <p:xfrm>
          <a:off x="3657600" y="1143000"/>
          <a:ext cx="1828800" cy="144938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50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208C-45BF-F245-86F9-BB32D6EF59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2362200" y="4800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Electron, proton, neutron, any atoms or molecules with odd number of fermions</a:t>
            </a:r>
            <a:endParaRPr lang="en-US" sz="2000" dirty="0" smtClean="0">
              <a:cs typeface="+mj-cs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559659" y="5791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Photon, force mediators, </a:t>
            </a:r>
            <a:r>
              <a:rPr lang="en-US" sz="2000" dirty="0" err="1" smtClean="0">
                <a:cs typeface="+mj-cs"/>
              </a:rPr>
              <a:t>pions</a:t>
            </a:r>
            <a:r>
              <a:rPr lang="en-US" sz="2000" dirty="0" smtClean="0">
                <a:cs typeface="+mj-cs"/>
              </a:rPr>
              <a:t>, any atoms or molecules with even number of fermions</a:t>
            </a:r>
            <a:endParaRPr lang="en-US" sz="20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7489"/>
            <a:ext cx="7772400" cy="73451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38914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381000" y="609600"/>
            <a:ext cx="8535988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Fermi-Dirac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where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Bose-Einstein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where</a:t>
            </a:r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i="1" dirty="0" smtClean="0">
                <a:cs typeface="ＭＳ Ｐゴシック" pitchFamily="-84" charset="-128"/>
              </a:rPr>
              <a:t>B</a:t>
            </a:r>
            <a:r>
              <a:rPr lang="en-US" sz="2800" i="1" baseline="-25000" dirty="0" smtClean="0">
                <a:cs typeface="ＭＳ Ｐゴシック" pitchFamily="-84" charset="-128"/>
              </a:rPr>
              <a:t>i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 smtClean="0">
                <a:cs typeface="ＭＳ Ｐゴシック" pitchFamily="-84" charset="-128"/>
              </a:rPr>
              <a:t>FD </a:t>
            </a:r>
            <a:r>
              <a:rPr lang="en-US" sz="2800" dirty="0">
                <a:cs typeface="ＭＳ Ｐゴシック" pitchFamily="-84" charset="-128"/>
              </a:rPr>
              <a:t>or </a:t>
            </a:r>
            <a:r>
              <a:rPr lang="en-US" sz="2800" dirty="0" smtClean="0">
                <a:cs typeface="ＭＳ Ｐゴシック" pitchFamily="-84" charset="-128"/>
              </a:rPr>
              <a:t>BE) </a:t>
            </a:r>
            <a:r>
              <a:rPr lang="en-US" sz="2800" dirty="0">
                <a:cs typeface="ＭＳ Ｐゴシック" pitchFamily="-84" charset="-128"/>
              </a:rPr>
              <a:t>is a normalization factor.</a:t>
            </a:r>
          </a:p>
          <a:p>
            <a:r>
              <a:rPr lang="en-US" sz="2800" dirty="0">
                <a:cs typeface="ＭＳ Ｐゴシック" pitchFamily="-84" charset="-128"/>
              </a:rPr>
              <a:t>Both distributions reduce to the classical Maxwell-Boltzmann distribution when </a:t>
            </a:r>
            <a:r>
              <a:rPr lang="en-US" sz="2800" i="1" dirty="0">
                <a:cs typeface="ＭＳ Ｐゴシック" pitchFamily="-84" charset="-128"/>
              </a:rPr>
              <a:t>B</a:t>
            </a:r>
            <a:r>
              <a:rPr lang="en-US" sz="2800" i="1" baseline="-25000" dirty="0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err="1">
                <a:cs typeface="ＭＳ Ｐゴシック" pitchFamily="-84" charset="-128"/>
              </a:rPr>
              <a:t>exp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 </a:t>
            </a:r>
            <a:r>
              <a:rPr lang="en-US" sz="2800" dirty="0">
                <a:cs typeface="ＭＳ Ｐゴシック" pitchFamily="-84" charset="-128"/>
              </a:rPr>
              <a:t>is much greater than 1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Maxwell-Boltzmann factor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much less than 1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In other words, the probability that a particular energy state will be occupied is much less than 1!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389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188715"/>
              </p:ext>
            </p:extLst>
          </p:nvPr>
        </p:nvGraphicFramePr>
        <p:xfrm>
          <a:off x="1863725" y="1211065"/>
          <a:ext cx="2708275" cy="84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6" name="Equation" r:id="rId3" imgW="1409700" imgH="431800" progId="Equation.DSMT4">
                  <p:embed/>
                </p:oleObj>
              </mc:Choice>
              <mc:Fallback>
                <p:oleObj name="Equation" r:id="rId3" imgW="1409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211065"/>
                        <a:ext cx="2708275" cy="846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18166"/>
              </p:ext>
            </p:extLst>
          </p:nvPr>
        </p:nvGraphicFramePr>
        <p:xfrm>
          <a:off x="1882775" y="2667000"/>
          <a:ext cx="2975744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7" name="Equation" r:id="rId5" imgW="1397000" imgH="431800" progId="Equation.DSMT4">
                  <p:embed/>
                </p:oleObj>
              </mc:Choice>
              <mc:Fallback>
                <p:oleObj name="Equation" r:id="rId5" imgW="13970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667000"/>
                        <a:ext cx="2975744" cy="938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51615"/>
              </p:ext>
            </p:extLst>
          </p:nvPr>
        </p:nvGraphicFramePr>
        <p:xfrm>
          <a:off x="4114800" y="6477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8" name="Equation" r:id="rId7" imgW="1028700" imgH="228600" progId="Equation.DSMT4">
                  <p:embed/>
                </p:oleObj>
              </mc:Choice>
              <mc:Fallback>
                <p:oleObj name="Equation" r:id="rId7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477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63579"/>
              </p:ext>
            </p:extLst>
          </p:nvPr>
        </p:nvGraphicFramePr>
        <p:xfrm>
          <a:off x="4419600" y="21336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9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Summary of Classical </a:t>
            </a:r>
            <a:r>
              <a:rPr lang="en-US" sz="3400" dirty="0" smtClean="0">
                <a:cs typeface="+mj-cs"/>
              </a:rPr>
              <a:t>and Quantum Distributions</a:t>
            </a:r>
          </a:p>
        </p:txBody>
      </p:sp>
      <p:pic>
        <p:nvPicPr>
          <p:cNvPr id="4096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7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Distributions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28600" y="1066800"/>
            <a:ext cx="5105400" cy="4953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normalization constants for the distributions depend on the physical system being considered.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Because bosons </a:t>
            </a:r>
            <a:r>
              <a:rPr lang="en-US" sz="2800" b="1" dirty="0" smtClean="0">
                <a:solidFill>
                  <a:srgbClr val="800000"/>
                </a:solidFill>
                <a:cs typeface="+mn-cs"/>
              </a:rPr>
              <a:t>do not obey the Pauli exclusion principle</a:t>
            </a:r>
            <a:r>
              <a:rPr lang="en-US" sz="2800" dirty="0" smtClean="0">
                <a:cs typeface="+mn-cs"/>
              </a:rPr>
              <a:t>, more bosons can fill lower energy states.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Three graphs coincide at high energies – the classical </a:t>
            </a:r>
            <a:r>
              <a:rPr lang="en-US" sz="2800" dirty="0" smtClean="0">
                <a:cs typeface="+mn-cs"/>
              </a:rPr>
              <a:t>limit.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Maxwell</a:t>
            </a:r>
            <a:r>
              <a:rPr lang="en-US" sz="2800" dirty="0" smtClean="0">
                <a:cs typeface="+mn-cs"/>
              </a:rPr>
              <a:t>-Boltzmann statistics may be used in the classical </a:t>
            </a:r>
            <a:r>
              <a:rPr lang="en-US" sz="2800" dirty="0" smtClean="0">
                <a:cs typeface="+mn-cs"/>
              </a:rPr>
              <a:t>limit</a:t>
            </a:r>
            <a:r>
              <a:rPr lang="en-US" sz="2800" dirty="0" smtClean="0">
                <a:cs typeface="+mn-cs"/>
              </a:rPr>
              <a:t>.</a:t>
            </a:r>
          </a:p>
        </p:txBody>
      </p:sp>
      <p:pic>
        <p:nvPicPr>
          <p:cNvPr id="3994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Fermi</a:t>
            </a:r>
            <a:r>
              <a:rPr lang="en-US" sz="4800" dirty="0" smtClean="0">
                <a:cs typeface="+mj-cs"/>
              </a:rPr>
              <a:t>-Dirac Statistics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This is most useful for electrical conduction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normalization factor B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000" i="1" dirty="0" smtClean="0">
                <a:cs typeface="ＭＳ Ｐゴシック" pitchFamily="-84" charset="-128"/>
              </a:rPr>
              <a:t>Where E</a:t>
            </a:r>
            <a:r>
              <a:rPr lang="en-US" sz="2000" baseline="-25000" dirty="0" smtClean="0">
                <a:cs typeface="ＭＳ Ｐゴシック" pitchFamily="-84" charset="-128"/>
              </a:rPr>
              <a:t>F</a:t>
            </a:r>
            <a:r>
              <a:rPr lang="en-US" sz="2000" dirty="0" smtClean="0">
                <a:cs typeface="ＭＳ Ｐゴシック" pitchFamily="-84" charset="-128"/>
              </a:rPr>
              <a:t> </a:t>
            </a:r>
            <a:r>
              <a:rPr lang="en-US" sz="2000" dirty="0">
                <a:cs typeface="ＭＳ Ｐゴシック" pitchFamily="-84" charset="-128"/>
              </a:rPr>
              <a:t>is called the </a:t>
            </a:r>
            <a:r>
              <a:rPr lang="en-US" sz="2000" b="1" dirty="0">
                <a:solidFill>
                  <a:srgbClr val="800000"/>
                </a:solidFill>
                <a:cs typeface="ＭＳ Ｐゴシック" pitchFamily="-84" charset="-128"/>
              </a:rPr>
              <a:t>Fermi energy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Fermi-Dirac Factor becomes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, the exponential term is 1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r>
              <a:rPr lang="en-US" sz="2400" dirty="0" smtClean="0">
                <a:cs typeface="ＭＳ Ｐゴシック" pitchFamily="-84" charset="-128"/>
              </a:rPr>
              <a:t> =1/2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the limit as T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cs typeface="ＭＳ Ｐゴシック" pitchFamily="-84" charset="-128"/>
              </a:rPr>
              <a:t> 0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At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fermions occupy the lowest energy levels available to </a:t>
            </a:r>
            <a:r>
              <a:rPr lang="en-US" sz="2400" dirty="0" smtClean="0">
                <a:cs typeface="ＭＳ Ｐゴシック" pitchFamily="-84" charset="-128"/>
              </a:rPr>
              <a:t>them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Since they cannot all fill the same energy due to Pauli Exclusion principle, they will fill the energy states up to Fermi Energy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Near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there is little chance that thermal agitation will kick a fermion to an energy greater than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graphicFrame>
        <p:nvGraphicFramePr>
          <p:cNvPr id="419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76672"/>
              </p:ext>
            </p:extLst>
          </p:nvPr>
        </p:nvGraphicFramePr>
        <p:xfrm>
          <a:off x="4953000" y="1905000"/>
          <a:ext cx="3429000" cy="97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1" name="Equation" r:id="rId3" imgW="1638300" imgH="457200" progId="Equation.DSMT4">
                  <p:embed/>
                </p:oleObj>
              </mc:Choice>
              <mc:Fallback>
                <p:oleObj name="Equation" r:id="rId3" imgW="16383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3429000" cy="9778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12427"/>
              </p:ext>
            </p:extLst>
          </p:nvPr>
        </p:nvGraphicFramePr>
        <p:xfrm>
          <a:off x="3505200" y="3384863"/>
          <a:ext cx="2286000" cy="88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2" name="Equation" r:id="rId5" imgW="1244600" imgH="469900" progId="Equation.DSMT4">
                  <p:embed/>
                </p:oleObj>
              </mc:Choice>
              <mc:Fallback>
                <p:oleObj name="Equation" r:id="rId5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84863"/>
                        <a:ext cx="2286000" cy="88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29723"/>
              </p:ext>
            </p:extLst>
          </p:nvPr>
        </p:nvGraphicFramePr>
        <p:xfrm>
          <a:off x="4267200" y="1295400"/>
          <a:ext cx="2133600" cy="46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3" name="Equation" r:id="rId7" imgW="1130300" imgH="241300" progId="Equation.DSMT4">
                  <p:embed/>
                </p:oleObj>
              </mc:Choice>
              <mc:Fallback>
                <p:oleObj name="Equation" r:id="rId7" imgW="1130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95400"/>
                        <a:ext cx="2133600" cy="465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/>
          </p:cNvPicPr>
          <p:nvPr/>
        </p:nvPicPr>
        <p:blipFill>
          <a:blip r:embed="rId2"/>
          <a:srcRect l="-1443" t="-803" r="1443" b="19576"/>
          <a:stretch>
            <a:fillRect/>
          </a:stretch>
        </p:blipFill>
        <p:spPr bwMode="auto">
          <a:xfrm>
            <a:off x="1198562" y="3797300"/>
            <a:ext cx="28400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1"/>
          <p:cNvPicPr>
            <a:picLocks/>
          </p:cNvPicPr>
          <p:nvPr/>
        </p:nvPicPr>
        <p:blipFill>
          <a:blip r:embed="rId3"/>
          <a:srcRect b="17793"/>
          <a:stretch>
            <a:fillRect/>
          </a:stretch>
        </p:blipFill>
        <p:spPr bwMode="auto">
          <a:xfrm>
            <a:off x="5105400" y="3771900"/>
            <a:ext cx="28400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"/>
          <p:cNvPicPr>
            <a:picLocks/>
          </p:cNvPicPr>
          <p:nvPr/>
        </p:nvPicPr>
        <p:blipFill>
          <a:blip r:embed="rId4"/>
          <a:srcRect b="21422"/>
          <a:stretch>
            <a:fillRect/>
          </a:stretch>
        </p:blipFill>
        <p:spPr bwMode="auto">
          <a:xfrm>
            <a:off x="4953000" y="838200"/>
            <a:ext cx="2286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/>
          <p:cNvPicPr>
            <a:picLocks/>
          </p:cNvPicPr>
          <p:nvPr/>
        </p:nvPicPr>
        <p:blipFill>
          <a:blip r:embed="rId5"/>
          <a:srcRect b="21745"/>
          <a:stretch>
            <a:fillRect/>
          </a:stretch>
        </p:blipFill>
        <p:spPr bwMode="auto">
          <a:xfrm>
            <a:off x="1524000" y="990600"/>
            <a:ext cx="2286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6" name="Rectangle 2064"/>
          <p:cNvSpPr>
            <a:spLocks noGrp="1" noChangeArrowheads="1"/>
          </p:cNvSpPr>
          <p:nvPr>
            <p:ph type="title"/>
          </p:nvPr>
        </p:nvSpPr>
        <p:spPr>
          <a:xfrm>
            <a:off x="609600" y="27489"/>
            <a:ext cx="7772400" cy="81071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Fermi-Dirac Statistics</a:t>
            </a:r>
          </a:p>
        </p:txBody>
      </p:sp>
      <p:sp>
        <p:nvSpPr>
          <p:cNvPr id="43014" name="Text Box 2059"/>
          <p:cNvSpPr txBox="1">
            <a:spLocks noChangeArrowheads="1"/>
          </p:cNvSpPr>
          <p:nvPr/>
        </p:nvSpPr>
        <p:spPr bwMode="auto">
          <a:xfrm>
            <a:off x="381000" y="2590800"/>
            <a:ext cx="876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rgbClr val="3333CC"/>
                </a:solidFill>
                <a:latin typeface="+mj-lt"/>
              </a:rPr>
              <a:t>As the temperature increases from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= 0, the Fermi-Dirac factor </a:t>
            </a:r>
            <a:r>
              <a:rPr lang="ja-JP" altLang="en-US" sz="2000" dirty="0">
                <a:solidFill>
                  <a:srgbClr val="3333CC"/>
                </a:solidFill>
                <a:latin typeface="+mj-lt"/>
              </a:rPr>
              <a:t>“</a:t>
            </a:r>
            <a:r>
              <a:rPr lang="en-US" altLang="ja-JP" sz="2000" dirty="0">
                <a:solidFill>
                  <a:srgbClr val="3333CC"/>
                </a:solidFill>
                <a:latin typeface="+mj-lt"/>
              </a:rPr>
              <a:t>smears out</a:t>
            </a:r>
            <a:r>
              <a:rPr lang="ja-JP" altLang="en-US" sz="2000" dirty="0" smtClean="0">
                <a:solidFill>
                  <a:srgbClr val="3333CC"/>
                </a:solidFill>
                <a:latin typeface="+mj-lt"/>
              </a:rPr>
              <a:t>”</a:t>
            </a:r>
            <a:r>
              <a:rPr lang="en-US" altLang="ja-JP" sz="2000" dirty="0" smtClean="0">
                <a:solidFill>
                  <a:srgbClr val="3333CC"/>
                </a:solidFill>
                <a:latin typeface="+mj-lt"/>
              </a:rPr>
              <a:t>, and more fermions jump to higher energy level above Fermi energy</a:t>
            </a:r>
            <a:endParaRPr lang="en-US" altLang="ja-JP" sz="2000" dirty="0">
              <a:solidFill>
                <a:srgbClr val="3333CC"/>
              </a:solidFill>
              <a:latin typeface="+mj-lt"/>
            </a:endParaRPr>
          </a:p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3333CC"/>
                </a:solidFill>
                <a:latin typeface="+mj-lt"/>
              </a:rPr>
              <a:t>We can define </a:t>
            </a:r>
            <a:r>
              <a:rPr lang="en-US" sz="2000" b="1" dirty="0" smtClean="0">
                <a:solidFill>
                  <a:srgbClr val="3333CC"/>
                </a:solidFill>
                <a:latin typeface="+mj-lt"/>
              </a:rPr>
              <a:t>Fermi </a:t>
            </a:r>
            <a:r>
              <a:rPr lang="en-US" sz="2000" b="1" dirty="0">
                <a:solidFill>
                  <a:srgbClr val="3333CC"/>
                </a:solidFill>
                <a:latin typeface="+mj-lt"/>
              </a:rPr>
              <a:t>temperature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, defined as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E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/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k</a:t>
            </a:r>
            <a:endParaRPr lang="en-US" sz="20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5" name="Text Box 2062"/>
          <p:cNvSpPr txBox="1">
            <a:spLocks noChangeArrowheads="1"/>
          </p:cNvSpPr>
          <p:nvPr/>
        </p:nvSpPr>
        <p:spPr bwMode="auto">
          <a:xfrm>
            <a:off x="533400" y="58629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latin typeface="+mj-lt"/>
              </a:rPr>
              <a:t>When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FD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approaches a simple decaying exponential</a:t>
            </a:r>
          </a:p>
        </p:txBody>
      </p:sp>
      <p:sp>
        <p:nvSpPr>
          <p:cNvPr id="43016" name="Rectangle 2067"/>
          <p:cNvSpPr>
            <a:spLocks noChangeArrowheads="1"/>
          </p:cNvSpPr>
          <p:nvPr/>
        </p:nvSpPr>
        <p:spPr bwMode="auto">
          <a:xfrm>
            <a:off x="5943600" y="838200"/>
            <a:ext cx="990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 0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7" name="Rectangle 2068"/>
          <p:cNvSpPr>
            <a:spLocks noChangeArrowheads="1"/>
          </p:cNvSpPr>
          <p:nvPr/>
        </p:nvSpPr>
        <p:spPr bwMode="auto">
          <a:xfrm>
            <a:off x="5943600" y="3935412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8" name="Rectangle 2069"/>
          <p:cNvSpPr>
            <a:spLocks noChangeArrowheads="1"/>
          </p:cNvSpPr>
          <p:nvPr/>
        </p:nvSpPr>
        <p:spPr bwMode="auto">
          <a:xfrm>
            <a:off x="2360613" y="4032250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=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9" name="Rectangle 2050"/>
          <p:cNvSpPr>
            <a:spLocks noGrp="1" noChangeArrowheads="1"/>
          </p:cNvSpPr>
          <p:nvPr>
            <p:ph idx="4294967295"/>
          </p:nvPr>
        </p:nvSpPr>
        <p:spPr>
          <a:xfrm>
            <a:off x="2590800" y="990600"/>
            <a:ext cx="762000" cy="4079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cs typeface="ＭＳ Ｐゴシック" pitchFamily="-84" charset="-128"/>
              </a:rPr>
              <a:t>T</a:t>
            </a:r>
            <a:r>
              <a:rPr lang="en-US" sz="1900" dirty="0">
                <a:solidFill>
                  <a:srgbClr val="3333CC"/>
                </a:solidFill>
                <a:cs typeface="ＭＳ Ｐゴシック" pitchFamily="-84" charset="-128"/>
              </a:rPr>
              <a:t> = 0</a:t>
            </a: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Classical Theory of Electrical Conduction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79475"/>
            <a:ext cx="83058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Paul </a:t>
            </a:r>
            <a:r>
              <a:rPr lang="en-US" sz="2400" dirty="0" err="1">
                <a:cs typeface="ＭＳ Ｐゴシック" pitchFamily="-84" charset="-128"/>
              </a:rPr>
              <a:t>Drude</a:t>
            </a:r>
            <a:r>
              <a:rPr lang="en-US" sz="2400" dirty="0">
                <a:cs typeface="ＭＳ Ｐゴシック" pitchFamily="-84" charset="-128"/>
              </a:rPr>
              <a:t> (1900) showed that the current in a conductor should be linearly proportional to the applied electric field that is consistent with Ohm</a:t>
            </a:r>
            <a:r>
              <a:rPr lang="ja-JP" altLang="en-US" sz="2400" dirty="0">
                <a:cs typeface="ＭＳ Ｐゴシック" pitchFamily="-84" charset="-128"/>
              </a:rPr>
              <a:t>’</a:t>
            </a:r>
            <a:r>
              <a:rPr lang="en-US" altLang="ja-JP" sz="2400" dirty="0">
                <a:cs typeface="ＭＳ Ｐゴシック" pitchFamily="-84" charset="-128"/>
              </a:rPr>
              <a:t>s law.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Prediction of the electrical </a:t>
            </a:r>
            <a:r>
              <a:rPr lang="en-US" sz="2400" dirty="0" smtClean="0">
                <a:cs typeface="ＭＳ Ｐゴシック" pitchFamily="-84" charset="-128"/>
              </a:rPr>
              <a:t>conductivity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Mean free path</a:t>
            </a:r>
            <a:r>
              <a:rPr lang="en-US" sz="2400" dirty="0">
                <a:cs typeface="ＭＳ Ｐゴシック" pitchFamily="-84" charset="-128"/>
              </a:rPr>
              <a:t> is 		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True electrical conductivity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According to the </a:t>
            </a:r>
            <a:r>
              <a:rPr lang="en-US" sz="2400" dirty="0" err="1">
                <a:cs typeface="ＭＳ Ｐゴシック" pitchFamily="-84" charset="-128"/>
              </a:rPr>
              <a:t>Drude</a:t>
            </a:r>
            <a:r>
              <a:rPr lang="en-US" sz="2400" dirty="0">
                <a:cs typeface="ＭＳ Ｐゴシック" pitchFamily="-84" charset="-128"/>
              </a:rPr>
              <a:t> model, the conductivity should be proportional to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1/2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But for most conductors is very nearly proportional to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heat capacity of the electron gas is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This is not consistent with experimental results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22110"/>
              </p:ext>
            </p:extLst>
          </p:nvPr>
        </p:nvGraphicFramePr>
        <p:xfrm>
          <a:off x="5334000" y="1828800"/>
          <a:ext cx="11509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0" name="Equation" r:id="rId3" imgW="609600" imgH="419100" progId="Equation.DSMT4">
                  <p:embed/>
                </p:oleObj>
              </mc:Choice>
              <mc:Fallback>
                <p:oleObj name="Equation" r:id="rId3" imgW="60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1150937" cy="806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2886"/>
              </p:ext>
            </p:extLst>
          </p:nvPr>
        </p:nvGraphicFramePr>
        <p:xfrm>
          <a:off x="2971800" y="2438400"/>
          <a:ext cx="863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1" name="Equation" r:id="rId5" imgW="457200" imgH="241300" progId="Equation.DSMT4">
                  <p:embed/>
                </p:oleObj>
              </mc:Choice>
              <mc:Fallback>
                <p:oleObj name="Equation" r:id="rId5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863600" cy="463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1057"/>
              </p:ext>
            </p:extLst>
          </p:nvPr>
        </p:nvGraphicFramePr>
        <p:xfrm>
          <a:off x="4038600" y="2709134"/>
          <a:ext cx="1371600" cy="102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2" name="Equation" r:id="rId7" imgW="571500" imgH="419100" progId="Equation.DSMT4">
                  <p:embed/>
                </p:oleObj>
              </mc:Choice>
              <mc:Fallback>
                <p:oleObj name="Equation" r:id="rId7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09134"/>
                        <a:ext cx="1371600" cy="10246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2" name="Picture 1" descr="Screen Shot 2012-11-11 at 10.2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43000"/>
            <a:ext cx="75438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7910513" y="6604000"/>
            <a:ext cx="1233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Table 9-3 p319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Free Electron Number Density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F901-3B1D-5D4E-8AD7-5D66FB4A0B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8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5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j-cs"/>
              </a:rPr>
              <a:t>Quantum Theory of Electrical Conduction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96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Arnold </a:t>
            </a:r>
            <a:r>
              <a:rPr lang="en-US" sz="2400" dirty="0" err="1">
                <a:cs typeface="ＭＳ Ｐゴシック" pitchFamily="-84" charset="-128"/>
              </a:rPr>
              <a:t>Sommerfield</a:t>
            </a:r>
            <a:r>
              <a:rPr lang="en-US" sz="2400" dirty="0">
                <a:cs typeface="ＭＳ Ｐゴシック" pitchFamily="-84" charset="-128"/>
              </a:rPr>
              <a:t> used correct distribution </a:t>
            </a:r>
            <a:r>
              <a:rPr lang="en-US" sz="2400" i="1" dirty="0">
                <a:cs typeface="ＭＳ Ｐゴシック" pitchFamily="-84" charset="-128"/>
              </a:rPr>
              <a:t>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 at room temperature and found a value for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of </a:t>
            </a:r>
            <a:r>
              <a:rPr lang="el-GR" sz="2400" i="1" dirty="0">
                <a:ea typeface="Arial" pitchFamily="-84" charset="0"/>
                <a:cs typeface="Arial" pitchFamily="-84" charset="0"/>
              </a:rPr>
              <a:t>π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4</a:t>
            </a:r>
            <a:r>
              <a:rPr lang="en-US" sz="24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With the value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 = 80,000 K for copper, we obtain </a:t>
            </a:r>
            <a:r>
              <a:rPr lang="en-US" sz="2400" i="1" dirty="0" err="1">
                <a:cs typeface="ＭＳ Ｐゴシック" pitchFamily="-84" charset="-128"/>
              </a:rPr>
              <a:t>c</a:t>
            </a:r>
            <a:r>
              <a:rPr lang="en-US" sz="2400" baseline="-25000" dirty="0" err="1">
                <a:cs typeface="ＭＳ Ｐゴシック" pitchFamily="-84" charset="-128"/>
              </a:rPr>
              <a:t>V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≈ 0.02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which is consistent with the experimental value! Quantum theory has proved to be a success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Replace mean speed     </a:t>
            </a:r>
            <a:r>
              <a:rPr lang="en-US" sz="2400" dirty="0" smtClean="0">
                <a:cs typeface="ＭＳ Ｐゴシック" pitchFamily="-84" charset="-128"/>
              </a:rPr>
              <a:t> in the previous page </a:t>
            </a:r>
            <a:r>
              <a:rPr lang="en-US" sz="2400" dirty="0">
                <a:cs typeface="ＭＳ Ｐゴシック" pitchFamily="-84" charset="-128"/>
              </a:rPr>
              <a:t>by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Fermi speed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i="1" dirty="0" err="1">
                <a:cs typeface="ＭＳ Ｐゴシック" pitchFamily="-84" charset="-128"/>
              </a:rPr>
              <a:t>u</a:t>
            </a:r>
            <a:r>
              <a:rPr lang="en-US" sz="2400" baseline="-25000" dirty="0" err="1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 defined </a:t>
            </a:r>
            <a:r>
              <a:rPr lang="en-US" sz="2400" dirty="0" smtClean="0">
                <a:cs typeface="ＭＳ Ｐゴシック" pitchFamily="-84" charset="-128"/>
              </a:rPr>
              <a:t>from                          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Conducting electrons are loosely bound to their </a:t>
            </a:r>
            <a:r>
              <a:rPr lang="en-US" sz="2400" dirty="0" smtClean="0">
                <a:cs typeface="ＭＳ Ｐゴシック" pitchFamily="-84" charset="-128"/>
              </a:rPr>
              <a:t>atoms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these </a:t>
            </a:r>
            <a:r>
              <a:rPr lang="en-US" sz="2400" dirty="0">
                <a:cs typeface="ＭＳ Ｐゴシック" pitchFamily="-84" charset="-128"/>
              </a:rPr>
              <a:t>electrons must be at the high energy </a:t>
            </a:r>
            <a:r>
              <a:rPr lang="en-US" sz="2400" dirty="0" smtClean="0">
                <a:cs typeface="ＭＳ Ｐゴシック" pitchFamily="-84" charset="-128"/>
              </a:rPr>
              <a:t>level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at </a:t>
            </a:r>
            <a:r>
              <a:rPr lang="en-US" sz="2400" dirty="0">
                <a:cs typeface="ＭＳ Ｐゴシック" pitchFamily="-84" charset="-128"/>
              </a:rPr>
              <a:t>room temperature the highest energy level is close to the </a:t>
            </a:r>
            <a:r>
              <a:rPr lang="en-US" sz="2400" dirty="0" smtClean="0">
                <a:cs typeface="ＭＳ Ｐゴシック" pitchFamily="-84" charset="-128"/>
              </a:rPr>
              <a:t>Fermi </a:t>
            </a:r>
            <a:r>
              <a:rPr lang="en-US" sz="2400" dirty="0">
                <a:cs typeface="ＭＳ Ｐゴシック" pitchFamily="-84" charset="-128"/>
              </a:rPr>
              <a:t>energy</a:t>
            </a:r>
          </a:p>
          <a:p>
            <a:pPr eaLnBrk="1" hangingPunct="1">
              <a:spcBef>
                <a:spcPct val="70000"/>
              </a:spcBef>
            </a:pPr>
            <a:r>
              <a:rPr lang="en-US" sz="2400" dirty="0">
                <a:cs typeface="ＭＳ Ｐゴシック" pitchFamily="-84" charset="-128"/>
              </a:rPr>
              <a:t>We should use</a:t>
            </a:r>
          </a:p>
        </p:txBody>
      </p:sp>
      <p:pic>
        <p:nvPicPr>
          <p:cNvPr id="50181" name="Picture 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67000"/>
            <a:ext cx="244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52945"/>
              </p:ext>
            </p:extLst>
          </p:nvPr>
        </p:nvGraphicFramePr>
        <p:xfrm>
          <a:off x="2481555" y="3090862"/>
          <a:ext cx="163324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36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555" y="3090862"/>
                        <a:ext cx="1633245" cy="490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86342"/>
              </p:ext>
            </p:extLst>
          </p:nvPr>
        </p:nvGraphicFramePr>
        <p:xfrm>
          <a:off x="2667000" y="5181600"/>
          <a:ext cx="38496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37" name="Equation" r:id="rId6" imgW="1676400" imgH="431800" progId="Equation.DSMT4">
                  <p:embed/>
                </p:oleObj>
              </mc:Choice>
              <mc:Fallback>
                <p:oleObj name="Equation" r:id="rId6" imgW="167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3849688" cy="92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17600"/>
            <a:ext cx="8636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7910513" y="6604000"/>
            <a:ext cx="1233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Table 9-4 p319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610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r>
              <a:rPr lang="en-US" sz="4000" dirty="0" smtClean="0"/>
              <a:t>Fermi energies, temperatures and velocities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F901-3B1D-5D4E-8AD7-5D66FB4A0B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Theory of Electrical Conduction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43434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Drude</a:t>
            </a:r>
            <a:r>
              <a:rPr lang="en-US" sz="2800" dirty="0">
                <a:cs typeface="ＭＳ Ｐゴシック" pitchFamily="-84" charset="-128"/>
              </a:rPr>
              <a:t> thought that the mean free path could be no more than several tenths of a nanometer, but it was longer than his estimation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Einstein calculated the value of </a:t>
            </a:r>
            <a:r>
              <a:rPr lang="en-US" dirty="0">
                <a:latin typeface="Arial Unicode MS" pitchFamily="-84" charset="0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to be on the order of 40 nm in copper at room temperature.</a:t>
            </a:r>
          </a:p>
          <a:p>
            <a:pPr eaLnBrk="1" hangingPunct="1">
              <a:spcBef>
                <a:spcPct val="85000"/>
              </a:spcBef>
            </a:pPr>
            <a:r>
              <a:rPr lang="en-US" sz="2800" dirty="0">
                <a:cs typeface="ＭＳ Ｐゴシック" pitchFamily="-84" charset="-128"/>
              </a:rPr>
              <a:t>The conductivity is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Sequence of proportions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18810"/>
              </p:ext>
            </p:extLst>
          </p:nvPr>
        </p:nvGraphicFramePr>
        <p:xfrm>
          <a:off x="3581400" y="3352800"/>
          <a:ext cx="4022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2" name="Equation" r:id="rId3" imgW="1676400" imgH="457200" progId="Equation.DSMT4">
                  <p:embed/>
                </p:oleObj>
              </mc:Choice>
              <mc:Fallback>
                <p:oleObj name="Equation" r:id="rId3" imgW="167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52800"/>
                        <a:ext cx="4022725" cy="1117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23823"/>
              </p:ext>
            </p:extLst>
          </p:nvPr>
        </p:nvGraphicFramePr>
        <p:xfrm>
          <a:off x="1219200" y="5181600"/>
          <a:ext cx="7140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3" name="Equation" r:id="rId5" imgW="2425700" imgH="279400" progId="Equation.DSMT4">
                  <p:embed/>
                </p:oleObj>
              </mc:Choice>
              <mc:Fallback>
                <p:oleObj name="Equation" r:id="rId5" imgW="2425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7140575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Bose-Einstein Statistics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6425" cy="4649788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Blackbody Radiation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Intensity of the emitted radiation is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Use the Bose-Einstein distribution because photons are bosons with spin 1.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a free particle in terms of momentum: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energy of a photon is </a:t>
            </a:r>
            <a:r>
              <a:rPr lang="en-US" sz="2400" i="1" dirty="0" smtClean="0">
                <a:cs typeface="+mn-cs"/>
              </a:rPr>
              <a:t>pc</a:t>
            </a:r>
            <a:r>
              <a:rPr lang="en-US" sz="2400" dirty="0" smtClean="0">
                <a:cs typeface="+mn-cs"/>
              </a:rPr>
              <a:t>, so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00600" y="1524000"/>
            <a:ext cx="3048000" cy="711200"/>
            <a:chOff x="1056" y="1152"/>
            <a:chExt cx="2970" cy="696"/>
          </a:xfrm>
        </p:grpSpPr>
        <p:pic>
          <p:nvPicPr>
            <p:cNvPr id="52230" name="Picture 9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345"/>
              <a:ext cx="2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152"/>
              <a:ext cx="273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28" name="Picture 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810000"/>
            <a:ext cx="47879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8175" y="5181600"/>
            <a:ext cx="27876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9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77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Bose-Einstein Statistics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4858" y="914400"/>
            <a:ext cx="8686800" cy="5105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The number of allowed energy states within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radius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</a:t>
            </a:r>
            <a:r>
              <a:rPr lang="en-US" altLang="ja-JP" sz="2400" i="1" dirty="0">
                <a:cs typeface="ＭＳ Ｐゴシック" pitchFamily="-84" charset="-128"/>
              </a:rPr>
              <a:t>r</a:t>
            </a:r>
            <a:r>
              <a:rPr lang="en-US" altLang="ja-JP" sz="2400" dirty="0">
                <a:cs typeface="ＭＳ Ｐゴシック" pitchFamily="-84" charset="-128"/>
              </a:rPr>
              <a:t> is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1/8 comes from the restriction to positive values of </a:t>
            </a:r>
            <a:r>
              <a:rPr lang="en-US" sz="2400" i="1" dirty="0" err="1">
                <a:cs typeface="ＭＳ Ｐゴシック" pitchFamily="-84" charset="-128"/>
              </a:rPr>
              <a:t>n</a:t>
            </a:r>
            <a:r>
              <a:rPr lang="en-US" sz="2400" i="1" baseline="-25000" dirty="0" err="1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and 2 comes from the fact that there are two possible photon polarizations.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Energy is proportional to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,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density of states </a:t>
            </a:r>
            <a:r>
              <a:rPr lang="en-US" sz="2400" i="1" dirty="0">
                <a:cs typeface="ＭＳ Ｐゴシック" pitchFamily="-84" charset="-128"/>
              </a:rPr>
              <a:t>g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 is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Bose-Einstein factor:</a:t>
            </a:r>
          </a:p>
        </p:txBody>
      </p:sp>
      <p:pic>
        <p:nvPicPr>
          <p:cNvPr id="53251" name="Picture 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0"/>
            <a:ext cx="2349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124200"/>
            <a:ext cx="9715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25685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56177"/>
              </p:ext>
            </p:extLst>
          </p:nvPr>
        </p:nvGraphicFramePr>
        <p:xfrm>
          <a:off x="3006724" y="1447800"/>
          <a:ext cx="2860675" cy="69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7" name="Equation" r:id="rId6" imgW="1181100" imgH="279400" progId="Equation.DSMT4">
                  <p:embed/>
                </p:oleObj>
              </mc:Choice>
              <mc:Fallback>
                <p:oleObj name="Equation" r:id="rId6" imgW="1181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4" y="1447800"/>
                        <a:ext cx="2860675" cy="6990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5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7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Statistics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914400"/>
            <a:ext cx="86868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Convert from a number distribution to an energy density </a:t>
            </a:r>
            <a:r>
              <a:rPr lang="en-US" sz="2400" dirty="0" smtClean="0">
                <a:cs typeface="ＭＳ Ｐゴシック" pitchFamily="-84" charset="-128"/>
              </a:rPr>
              <a:t>distribution </a:t>
            </a:r>
            <a:r>
              <a:rPr lang="en-US" sz="2400" i="1" dirty="0" smtClean="0">
                <a:cs typeface="ＭＳ Ｐゴシック" pitchFamily="-84" charset="-128"/>
              </a:rPr>
              <a:t>u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).</a:t>
            </a:r>
          </a:p>
          <a:p>
            <a:pPr lvl="1" eaLnBrk="1" hangingPunct="1"/>
            <a:r>
              <a:rPr lang="en-US" sz="1800" dirty="0"/>
              <a:t>Multiply by a factor E/L</a:t>
            </a:r>
            <a:r>
              <a:rPr lang="en-US" sz="1800" baseline="30000" dirty="0"/>
              <a:t>3</a:t>
            </a:r>
            <a:endParaRPr lang="en-US" sz="1800" dirty="0"/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1800" dirty="0"/>
              <a:t>For all photons in the range </a:t>
            </a:r>
            <a:r>
              <a:rPr lang="en-US" sz="1800" i="1" dirty="0"/>
              <a:t>E</a:t>
            </a:r>
            <a:r>
              <a:rPr lang="en-US" sz="1800" dirty="0"/>
              <a:t> to </a:t>
            </a:r>
            <a:r>
              <a:rPr lang="en-US" sz="1800" i="1" dirty="0"/>
              <a:t>E</a:t>
            </a:r>
            <a:r>
              <a:rPr lang="en-US" sz="1800" dirty="0"/>
              <a:t> + </a:t>
            </a:r>
            <a:r>
              <a:rPr lang="en-US" sz="1800" i="1" dirty="0" err="1"/>
              <a:t>dE</a:t>
            </a:r>
            <a:endParaRPr lang="en-US" sz="1800" i="1" dirty="0"/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Using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hc</a:t>
            </a:r>
            <a:r>
              <a:rPr lang="en-US" sz="2400" i="1" dirty="0">
                <a:solidFill>
                  <a:srgbClr val="FF0000"/>
                </a:solidFill>
                <a:cs typeface="ＭＳ Ｐゴシック" pitchFamily="-84" charset="-128"/>
              </a:rPr>
              <a:t>/</a:t>
            </a:r>
            <a:r>
              <a:rPr lang="el-GR" sz="2400" dirty="0">
                <a:solidFill>
                  <a:srgbClr val="FF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λ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and |</a:t>
            </a:r>
            <a:r>
              <a:rPr lang="en-US" sz="2400" i="1" dirty="0" err="1">
                <a:cs typeface="ＭＳ Ｐゴシック" pitchFamily="-84" charset="-128"/>
              </a:rPr>
              <a:t>dE</a:t>
            </a:r>
            <a:r>
              <a:rPr lang="en-US" sz="2400" dirty="0">
                <a:cs typeface="ＭＳ Ｐゴシック" pitchFamily="-84" charset="-128"/>
              </a:rPr>
              <a:t>| = (</a:t>
            </a:r>
            <a:r>
              <a:rPr lang="en-US" sz="2400" i="1" dirty="0" err="1">
                <a:cs typeface="ＭＳ Ｐゴシック" pitchFamily="-84" charset="-128"/>
              </a:rPr>
              <a:t>hc</a:t>
            </a:r>
            <a:r>
              <a:rPr lang="en-US" sz="2400" dirty="0">
                <a:cs typeface="ＭＳ Ｐゴシック" pitchFamily="-84" charset="-128"/>
              </a:rPr>
              <a:t>/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λ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d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λ</a:t>
            </a:r>
            <a:endParaRPr lang="el-GR" sz="24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the SI system, multiplying by </a:t>
            </a:r>
            <a:r>
              <a:rPr lang="en-US" sz="2400" i="1" dirty="0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/4 is required.</a:t>
            </a:r>
          </a:p>
        </p:txBody>
      </p:sp>
      <p:pic>
        <p:nvPicPr>
          <p:cNvPr id="54275" name="Picture 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86200"/>
            <a:ext cx="3219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48000" y="5257800"/>
            <a:ext cx="3067050" cy="711200"/>
            <a:chOff x="1277" y="3312"/>
            <a:chExt cx="2989" cy="696"/>
          </a:xfrm>
        </p:grpSpPr>
        <p:pic>
          <p:nvPicPr>
            <p:cNvPr id="54279" name="Picture 19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7" y="3526"/>
              <a:ext cx="24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5" y="3312"/>
              <a:ext cx="2731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42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0204"/>
              </p:ext>
            </p:extLst>
          </p:nvPr>
        </p:nvGraphicFramePr>
        <p:xfrm>
          <a:off x="3378200" y="1371600"/>
          <a:ext cx="411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Equation" r:id="rId6" imgW="2044700" imgH="406400" progId="Equation.DSMT4">
                  <p:embed/>
                </p:oleObj>
              </mc:Choice>
              <mc:Fallback>
                <p:oleObj name="Equation" r:id="rId6" imgW="204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371600"/>
                        <a:ext cx="411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4768"/>
              </p:ext>
            </p:extLst>
          </p:nvPr>
        </p:nvGraphicFramePr>
        <p:xfrm>
          <a:off x="3543300" y="2489200"/>
          <a:ext cx="3022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Equation" r:id="rId8" imgW="1498600" imgH="419100" progId="Equation.DSMT4">
                  <p:embed/>
                </p:oleObj>
              </mc:Choice>
              <mc:Fallback>
                <p:oleObj name="Equation" r:id="rId8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489200"/>
                        <a:ext cx="30226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9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pressure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density of liquid helium 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as</a:t>
            </a:r>
            <a:r>
              <a:rPr lang="en-US" sz="2400" dirty="0">
                <a:cs typeface="ＭＳ Ｐゴシック" pitchFamily="-84" charset="-128"/>
              </a:rPr>
              <a:t> a function of temperature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2247900" y="2286000"/>
            <a:ext cx="46482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5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temperature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:</a:t>
            </a: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the </a:t>
            </a:r>
            <a:r>
              <a:rPr lang="en-US" sz="2400" i="1" dirty="0">
                <a:solidFill>
                  <a:srgbClr val="0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 err="1">
                <a:cs typeface="ＭＳ Ｐゴシック" pitchFamily="-84" charset="-128"/>
              </a:rPr>
              <a:t>T</a:t>
            </a:r>
            <a:r>
              <a:rPr lang="en-US" sz="2400" baseline="-25000" dirty="0" err="1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), </a:t>
            </a:r>
            <a:r>
              <a:rPr lang="en-US" sz="2400" i="1" dirty="0">
                <a:solidFill>
                  <a:srgbClr val="0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dirty="0">
                <a:cs typeface="ＭＳ Ｐゴシック" pitchFamily="-84" charset="-128"/>
              </a:rPr>
              <a:t>, or </a:t>
            </a:r>
            <a:r>
              <a:rPr lang="en-US" sz="2400" i="1" dirty="0">
                <a:solidFill>
                  <a:srgbClr val="000000"/>
                </a:solidFill>
                <a:cs typeface="ＭＳ Ｐゴシック" pitchFamily="-84" charset="-128"/>
              </a:rPr>
              <a:t>lambda point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normal phase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600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6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4724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1066800"/>
            <a:ext cx="3962400" cy="47244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dirty="0">
                <a:cs typeface="ＭＳ Ｐゴシック" pitchFamily="-84" charset="-128"/>
              </a:rPr>
              <a:t> – formed when the viscosity is very 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0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is statistical physics necessary?</a:t>
            </a:r>
            <a:endParaRPr lang="en-US" dirty="0" smtClean="0"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382000" cy="5181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Does physics perceive inherent uncertainty and indeterminism since everything is probabilistic?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Statistical physics is necessary since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As simple problems as computing probability of coin toss is complex, so it is useful to reduce it to statistical terms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When the number of particles gets large, it is rather impractical to describe the motion of individual particle than describing the motion of a group of particles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Uncertainties are inherent as Heisenberg’s uncertainty principle showed and are of relatively large scale in atomic and subatomic level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cs typeface="ＭＳ Ｐゴシック" pitchFamily="-84" charset="-128"/>
              </a:rPr>
              <a:t>Statistical physics necessary for atomic physics and the description of solid states which consists of many atoms</a:t>
            </a:r>
            <a:endParaRPr lang="en-US" sz="2800" dirty="0"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9530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FF0000"/>
                </a:solidFill>
              </a:rPr>
              <a:t>Fritz </a:t>
            </a:r>
            <a:r>
              <a:rPr lang="de-DE" sz="2800" dirty="0" smtClean="0">
                <a:solidFill>
                  <a:srgbClr val="FF0000"/>
                </a:solidFill>
              </a:rPr>
              <a:t>London </a:t>
            </a:r>
            <a:r>
              <a:rPr lang="de-DE" sz="2800" dirty="0" err="1">
                <a:solidFill>
                  <a:srgbClr val="FF0000"/>
                </a:solidFill>
              </a:rPr>
              <a:t>c</a:t>
            </a:r>
            <a:r>
              <a:rPr lang="de-DE" sz="2800" dirty="0" err="1" smtClean="0">
                <a:solidFill>
                  <a:srgbClr val="FF0000"/>
                </a:solidFill>
              </a:rPr>
              <a:t>laimed</a:t>
            </a:r>
            <a:r>
              <a:rPr lang="de-DE" sz="2800" dirty="0" smtClean="0">
                <a:solidFill>
                  <a:srgbClr val="FF0000"/>
                </a:solidFill>
              </a:rPr>
              <a:t> (1938) </a:t>
            </a:r>
            <a:r>
              <a:rPr lang="de-DE" sz="2800" dirty="0" err="1" smtClean="0">
                <a:solidFill>
                  <a:srgbClr val="FF0000"/>
                </a:solidFill>
              </a:rPr>
              <a:t>that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l</a:t>
            </a:r>
            <a:r>
              <a:rPr lang="en-US" sz="2800" dirty="0" err="1" smtClean="0">
                <a:cs typeface="+mn-cs"/>
              </a:rPr>
              <a:t>iquid</a:t>
            </a:r>
            <a:r>
              <a:rPr lang="en-US" sz="2800" dirty="0" smtClean="0">
                <a:cs typeface="+mn-cs"/>
              </a:rPr>
              <a:t> helium below the lambda point is part superfluid and part normal.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Superfluid liquid helium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pic>
        <p:nvPicPr>
          <p:cNvPr id="58373" name="Pictur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1905000" cy="9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3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90600"/>
            <a:ext cx="8226425" cy="544195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Such a condensation process is not possible with fermions because fermions must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stack up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into their energy states, no more than two per energy state.</a:t>
            </a:r>
          </a:p>
          <a:p>
            <a:pPr eaLnBrk="1" hangingPunct="1"/>
            <a:r>
              <a:rPr lang="en-US" sz="2400" baseline="30000" dirty="0">
                <a:cs typeface="ＭＳ Ｐゴシック" pitchFamily="-84" charset="-128"/>
              </a:rPr>
              <a:t>4</a:t>
            </a:r>
            <a:r>
              <a:rPr lang="en-US" sz="2400" dirty="0">
                <a:cs typeface="ＭＳ Ｐゴシック" pitchFamily="-84" charset="-128"/>
              </a:rPr>
              <a:t>He isotope is a fermion and superfluid mechanism is radically different than the Bose-Einstein condensation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Use the fermions</a:t>
            </a:r>
            <a:r>
              <a:rPr lang="ja-JP" altLang="en-US" sz="2400" dirty="0">
                <a:cs typeface="ＭＳ Ｐゴシック" pitchFamily="-84" charset="-128"/>
              </a:rPr>
              <a:t>’</a:t>
            </a:r>
            <a:r>
              <a:rPr lang="en-US" altLang="ja-JP" sz="2400" dirty="0">
                <a:cs typeface="ＭＳ Ｐゴシック" pitchFamily="-84" charset="-128"/>
              </a:rPr>
              <a:t> density of states function and substituting for the constant </a:t>
            </a:r>
            <a:r>
              <a:rPr lang="en-US" altLang="ja-JP" sz="2400" i="1" dirty="0"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cs typeface="ＭＳ Ｐゴシック" pitchFamily="-84" charset="-128"/>
              </a:rPr>
              <a:t>F</a:t>
            </a:r>
            <a:r>
              <a:rPr lang="en-US" altLang="ja-JP" sz="2400" dirty="0">
                <a:cs typeface="ＭＳ Ｐゴシック" pitchFamily="-84" charset="-128"/>
              </a:rPr>
              <a:t> yields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Bosons do not obey the Pauli principle, therefore the density of states should be less by a factor of 2. </a:t>
            </a:r>
          </a:p>
        </p:txBody>
      </p:sp>
      <p:pic>
        <p:nvPicPr>
          <p:cNvPr id="59395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5" y="3336925"/>
            <a:ext cx="33877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81600"/>
            <a:ext cx="323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90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90459"/>
            <a:ext cx="7772400" cy="9001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i="1" dirty="0" smtClean="0">
                <a:cs typeface="+mn-cs"/>
              </a:rPr>
              <a:t>m</a:t>
            </a:r>
            <a:r>
              <a:rPr lang="en-US" sz="2400" dirty="0" smtClean="0">
                <a:cs typeface="+mn-cs"/>
              </a:rPr>
              <a:t> is the mass of a helium atom.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number distribution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(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) is now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collection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atoms the normalization condition is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Substituting </a:t>
            </a:r>
            <a:r>
              <a:rPr lang="en-US" sz="2400" i="1" dirty="0" smtClean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 = 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 / </a:t>
            </a:r>
            <a:r>
              <a:rPr lang="en-US" sz="2400" i="1" dirty="0" err="1" smtClean="0">
                <a:cs typeface="+mn-cs"/>
              </a:rPr>
              <a:t>kT</a:t>
            </a:r>
            <a:r>
              <a:rPr lang="en-US" sz="2400" dirty="0" smtClean="0">
                <a:cs typeface="+mn-cs"/>
              </a:rPr>
              <a:t>,</a:t>
            </a:r>
          </a:p>
        </p:txBody>
      </p:sp>
      <p:pic>
        <p:nvPicPr>
          <p:cNvPr id="60419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650" y="5421313"/>
            <a:ext cx="3568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3538538"/>
            <a:ext cx="36353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3350" y="1998663"/>
            <a:ext cx="3797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0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9906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Use minimum value of </a:t>
            </a:r>
            <a:r>
              <a:rPr lang="en-US" i="1" dirty="0">
                <a:cs typeface="ＭＳ Ｐゴシック" pitchFamily="-84" charset="-128"/>
              </a:rPr>
              <a:t>B</a:t>
            </a:r>
            <a:r>
              <a:rPr lang="en-US" baseline="-25000" dirty="0">
                <a:solidFill>
                  <a:srgbClr val="FF0000"/>
                </a:solidFill>
                <a:cs typeface="ＭＳ Ｐゴシック" pitchFamily="-84" charset="-128"/>
              </a:rPr>
              <a:t>BE</a:t>
            </a:r>
            <a:r>
              <a:rPr lang="en-US" dirty="0">
                <a:cs typeface="ＭＳ Ｐゴシック" pitchFamily="-84" charset="-128"/>
              </a:rPr>
              <a:t> = 1; this result corresponds to the maximum value of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Rearrange this,</a:t>
            </a:r>
          </a:p>
          <a:p>
            <a:pPr marL="0" indent="0" eaLnBrk="1" hangingPunct="1"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is </a:t>
            </a:r>
            <a:r>
              <a:rPr lang="en-US" i="1" dirty="0">
                <a:cs typeface="ＭＳ Ｐゴシック" pitchFamily="-84" charset="-128"/>
              </a:rPr>
              <a:t>T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>
                <a:ea typeface="Arial" pitchFamily="-84" charset="0"/>
                <a:cs typeface="Arial" pitchFamily="-84" charset="0"/>
              </a:rPr>
              <a:t>≥ 3.06 K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value 3.06 K is an estimate of </a:t>
            </a:r>
            <a:r>
              <a:rPr lang="en-US" i="1" dirty="0" err="1">
                <a:cs typeface="ＭＳ Ｐゴシック" pitchFamily="-84" charset="-128"/>
              </a:rPr>
              <a:t>T</a:t>
            </a:r>
            <a:r>
              <a:rPr lang="en-US" i="1" baseline="-25000" dirty="0" err="1">
                <a:cs typeface="ＭＳ Ｐゴシック" pitchFamily="-84" charset="-128"/>
              </a:rPr>
              <a:t>c</a:t>
            </a:r>
            <a:r>
              <a:rPr lang="en-US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61443" name="Picture 1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2239963"/>
            <a:ext cx="41507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32739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1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Condensation in Gases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35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By the strong Coulomb interactions among gas particles it was difficult to obtain the low temperatures and high densities needed to produce the condensate. Finally success was achieved in 1995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First, they used laser cooling to cool their gas of </a:t>
            </a:r>
            <a:r>
              <a:rPr lang="en-US" sz="2800" baseline="30000" dirty="0">
                <a:cs typeface="ＭＳ Ｐゴシック" pitchFamily="-84" charset="-128"/>
              </a:rPr>
              <a:t>87</a:t>
            </a:r>
            <a:r>
              <a:rPr lang="en-US" sz="2800" dirty="0">
                <a:cs typeface="ＭＳ Ｐゴシック" pitchFamily="-84" charset="-128"/>
              </a:rPr>
              <a:t>Rb atoms to about 1 </a:t>
            </a:r>
            <a:r>
              <a:rPr lang="en-US" sz="2800" dirty="0" err="1">
                <a:cs typeface="ＭＳ Ｐゴシック" pitchFamily="-84" charset="-128"/>
              </a:rPr>
              <a:t>mK.</a:t>
            </a:r>
            <a:r>
              <a:rPr lang="en-US" sz="2800" dirty="0">
                <a:cs typeface="ＭＳ Ｐゴシック" pitchFamily="-84" charset="-128"/>
              </a:rPr>
              <a:t> Then they used a magnetic trap to cool the gas to about 20 </a:t>
            </a:r>
            <a:r>
              <a:rPr lang="en-US" sz="2800" dirty="0" err="1">
                <a:cs typeface="ＭＳ Ｐゴシック" pitchFamily="-84" charset="-128"/>
              </a:rPr>
              <a:t>nK</a:t>
            </a:r>
            <a:r>
              <a:rPr lang="en-US" sz="2800" dirty="0">
                <a:cs typeface="ＭＳ Ｐゴシック" pitchFamily="-84" charset="-128"/>
              </a:rPr>
              <a:t>. In their magnetic trap they drove away atoms with higher speeds and further from the center. What remained was an extremely cold, dense cloud at about 170 </a:t>
            </a:r>
            <a:r>
              <a:rPr lang="en-US" sz="2800" dirty="0" err="1">
                <a:cs typeface="ＭＳ Ｐゴシック" pitchFamily="-84" charset="-128"/>
              </a:rPr>
              <a:t>nK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</a:t>
            </a:r>
            <a:r>
              <a:rPr lang="en-US" dirty="0" smtClean="0">
                <a:cs typeface="+mj-cs"/>
              </a:rPr>
              <a:t>Overview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077200" cy="5562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Statistics and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probability: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New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mathematical methods developed to understand the Newtonian physics through the eighteenth and nineteenth centuries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Lagrange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1790 and </a:t>
            </a: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Hamilton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1840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They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added significantly to the computational power of Newtonian mechanics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Pierre-Simon de Laplace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(1749-1827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Had a view that it is possible to have a perfect knowledge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Can predict the future and the past to the beginning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He told Napoleon that the hypothesis of God is not necessary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But he m</a:t>
            </a:r>
            <a:r>
              <a:rPr lang="en-US" sz="2000" dirty="0" smtClean="0">
                <a:cs typeface="ＭＳ Ｐゴシック" pitchFamily="-84" charset="-128"/>
              </a:rPr>
              <a:t>ade </a:t>
            </a:r>
            <a:r>
              <a:rPr lang="en-US" sz="2000" dirty="0">
                <a:cs typeface="ＭＳ Ｐゴシック" pitchFamily="-84" charset="-128"/>
              </a:rPr>
              <a:t>major contributions to the theory of </a:t>
            </a:r>
            <a:r>
              <a:rPr lang="en-US" sz="2000" dirty="0" smtClean="0">
                <a:cs typeface="ＭＳ Ｐゴシック" pitchFamily="-84" charset="-128"/>
              </a:rPr>
              <a:t>probability </a:t>
            </a: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Benjamin Thompson (Count Rumford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):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Put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forward the idea of heat as merely the motion of individual particles in a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substance but not well accepted</a:t>
            </a:r>
            <a:endParaRPr lang="en-US" sz="2400" b="1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James Prescott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Joule: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Demonstrated experimentally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mechanical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equivalence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of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heat and energy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2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Joule’s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01000" cy="1066800"/>
          </a:xfrm>
        </p:spPr>
        <p:txBody>
          <a:bodyPr/>
          <a:lstStyle/>
          <a:p>
            <a:r>
              <a:rPr lang="en-US" dirty="0" smtClean="0"/>
              <a:t>Showed deterministically the equivalence of heat and energy</a:t>
            </a:r>
          </a:p>
          <a:p>
            <a:r>
              <a:rPr lang="en-US" dirty="0" smtClean="0"/>
              <a:t>Dropping weight into the water and measuring the change of temperature of the water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36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5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Overview</a:t>
            </a:r>
          </a:p>
        </p:txBody>
      </p:sp>
      <p:sp>
        <p:nvSpPr>
          <p:cNvPr id="17410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3333CC"/>
                </a:solidFill>
                <a:cs typeface="ＭＳ Ｐゴシック" pitchFamily="-84" charset="-128"/>
              </a:rPr>
              <a:t>James Clark Maxwell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Brought the mathematical theories of probability and statistics to bear on the physical thermodynamics problems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Showed that distributions of an ideal gas can be used to derive the observed macroscopic phenomena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His electromagnetic theory succeeded to the statistical view of thermodynamics</a:t>
            </a:r>
          </a:p>
          <a:p>
            <a:r>
              <a:rPr lang="en-US" b="1" dirty="0" smtClean="0">
                <a:cs typeface="ＭＳ Ｐゴシック" pitchFamily="-84" charset="-128"/>
              </a:rPr>
              <a:t>Einstein</a:t>
            </a:r>
            <a:r>
              <a:rPr lang="en-US" b="1" dirty="0" smtClean="0">
                <a:cs typeface="ＭＳ Ｐゴシック" pitchFamily="-84" charset="-128"/>
              </a:rPr>
              <a:t>: </a:t>
            </a:r>
            <a:r>
              <a:rPr lang="en-US" dirty="0" smtClean="0">
                <a:cs typeface="ＭＳ Ｐゴシック" pitchFamily="-84" charset="-128"/>
              </a:rPr>
              <a:t>Published </a:t>
            </a:r>
            <a:r>
              <a:rPr lang="en-US" dirty="0">
                <a:cs typeface="ＭＳ Ｐゴシック" pitchFamily="-84" charset="-128"/>
              </a:rPr>
              <a:t>a theory of Brownian motion, a theory that supported the view that atoms are </a:t>
            </a:r>
            <a:r>
              <a:rPr lang="en-US" dirty="0" smtClean="0">
                <a:cs typeface="ＭＳ Ｐゴシック" pitchFamily="-84" charset="-128"/>
              </a:rPr>
              <a:t>real</a:t>
            </a:r>
            <a:endParaRPr lang="en-US" dirty="0">
              <a:cs typeface="ＭＳ Ｐゴシック" pitchFamily="-84" charset="-128"/>
            </a:endParaRPr>
          </a:p>
          <a:p>
            <a:r>
              <a:rPr lang="en-US" b="1" dirty="0" smtClean="0">
                <a:cs typeface="ＭＳ Ｐゴシック" pitchFamily="-84" charset="-128"/>
              </a:rPr>
              <a:t>Bohr: </a:t>
            </a:r>
            <a:r>
              <a:rPr lang="en-US" dirty="0" smtClean="0">
                <a:cs typeface="ＭＳ Ｐゴシック" pitchFamily="-84" charset="-128"/>
              </a:rPr>
              <a:t>Developed </a:t>
            </a:r>
            <a:r>
              <a:rPr lang="en-US" dirty="0">
                <a:cs typeface="ＭＳ Ｐゴシック" pitchFamily="-84" charset="-128"/>
              </a:rPr>
              <a:t>atomic and quantum theory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Maxwell </a:t>
            </a:r>
            <a:r>
              <a:rPr lang="en-US" sz="4000" dirty="0" smtClean="0">
                <a:cs typeface="+mj-cs"/>
              </a:rPr>
              <a:t>Velocity Distribution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03078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Laplace claimed that it is possible to know everything about an ideal gas by knowing the position and velocity precisely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There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are six parameters—the position (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 and the velocity (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)—per molecule to know the position and instantaneous velocity of an ideal gas.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These parameters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make up 6D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phase space  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velocity components of the molecules are more important than positions, because the energy of a gas should depend only on the velocities.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Define a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velocity distribution 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function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= the probability of finding a particle with velocity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between           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         	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 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where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84036"/>
              </p:ext>
            </p:extLst>
          </p:nvPr>
        </p:nvGraphicFramePr>
        <p:xfrm>
          <a:off x="451485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5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27183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07181"/>
              </p:ext>
            </p:extLst>
          </p:nvPr>
        </p:nvGraphicFramePr>
        <p:xfrm>
          <a:off x="5984966" y="5335588"/>
          <a:ext cx="2320834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6" name="Equation" r:id="rId5" imgW="901700" imgH="203200" progId="Equation.DSMT4">
                  <p:embed/>
                </p:oleObj>
              </mc:Choice>
              <mc:Fallback>
                <p:oleObj name="Equation" r:id="rId5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966" y="5335588"/>
                        <a:ext cx="2320834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670298"/>
              </p:ext>
            </p:extLst>
          </p:nvPr>
        </p:nvGraphicFramePr>
        <p:xfrm>
          <a:off x="1752600" y="5791200"/>
          <a:ext cx="2260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7" name="Equation" r:id="rId7" imgW="1028700" imgH="241300" progId="Equation.DSMT4">
                  <p:embed/>
                </p:oleObj>
              </mc:Choice>
              <mc:Fallback>
                <p:oleObj name="Equation" r:id="rId7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91200"/>
                        <a:ext cx="22606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Maxwell Velocity Distribution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Maxwell proved that the probability distribution function is proportional </a:t>
            </a:r>
            <a:r>
              <a:rPr lang="en-US" sz="2400" dirty="0" smtClean="0">
                <a:cs typeface="ＭＳ Ｐゴシック" pitchFamily="-84" charset="-128"/>
              </a:rPr>
              <a:t>to                            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Therefore			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                     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  <a:r>
              <a:rPr lang="en-US" sz="2400" dirty="0" smtClean="0">
                <a:cs typeface="ＭＳ Ｐゴシック" pitchFamily="-84" charset="-128"/>
              </a:rPr>
              <a:t>where </a:t>
            </a:r>
            <a:r>
              <a:rPr lang="en-US" sz="2400" i="1" dirty="0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 is a proportionality </a:t>
            </a:r>
            <a:r>
              <a:rPr lang="en-US" sz="2400" dirty="0" smtClean="0">
                <a:cs typeface="ＭＳ Ｐゴシック" pitchFamily="-84" charset="-128"/>
              </a:rPr>
              <a:t>constant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and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l-GR" sz="2400" dirty="0"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(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kT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Because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y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z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Rewrite </a:t>
            </a:r>
            <a:r>
              <a:rPr lang="en-US" sz="2400" dirty="0">
                <a:cs typeface="ＭＳ Ｐゴシック" pitchFamily="-84" charset="-128"/>
              </a:rPr>
              <a:t>this as the product of three </a:t>
            </a:r>
            <a:r>
              <a:rPr lang="en-US" sz="2400" dirty="0" smtClean="0">
                <a:cs typeface="ＭＳ Ｐゴシック" pitchFamily="-84" charset="-128"/>
              </a:rPr>
              <a:t>factors (i.e. probability density).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194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570549"/>
              </p:ext>
            </p:extLst>
          </p:nvPr>
        </p:nvGraphicFramePr>
        <p:xfrm>
          <a:off x="2590800" y="1149350"/>
          <a:ext cx="1971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6" name="Equation" r:id="rId3" imgW="1079500" imgH="279400" progId="Equation.DSMT4">
                  <p:embed/>
                </p:oleObj>
              </mc:Choice>
              <mc:Fallback>
                <p:oleObj name="Equation" r:id="rId3" imgW="1079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9350"/>
                        <a:ext cx="19716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80806"/>
              </p:ext>
            </p:extLst>
          </p:nvPr>
        </p:nvGraphicFramePr>
        <p:xfrm>
          <a:off x="2133600" y="1582738"/>
          <a:ext cx="35702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7" name="Equation" r:id="rId5" imgW="1955800" imgH="292100" progId="Equation.DSMT4">
                  <p:embed/>
                </p:oleObj>
              </mc:Choice>
              <mc:Fallback>
                <p:oleObj name="Equation" r:id="rId5" imgW="1955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82738"/>
                        <a:ext cx="357028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63631"/>
              </p:ext>
            </p:extLst>
          </p:nvPr>
        </p:nvGraphicFramePr>
        <p:xfrm>
          <a:off x="1219200" y="2971800"/>
          <a:ext cx="64243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8" name="Equation" r:id="rId7" imgW="2654300" imgH="304800" progId="Equation.DSMT4">
                  <p:embed/>
                </p:oleObj>
              </mc:Choice>
              <mc:Fallback>
                <p:oleObj name="Equation" r:id="rId7" imgW="2654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6424376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11332"/>
              </p:ext>
            </p:extLst>
          </p:nvPr>
        </p:nvGraphicFramePr>
        <p:xfrm>
          <a:off x="1093788" y="5789613"/>
          <a:ext cx="41640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9" name="Equation" r:id="rId9" imgW="2400300" imgH="292100" progId="Equation.DSMT4">
                  <p:embed/>
                </p:oleObj>
              </mc:Choice>
              <mc:Fallback>
                <p:oleObj name="Equation" r:id="rId9" imgW="2400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789613"/>
                        <a:ext cx="4164012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1134"/>
              </p:ext>
            </p:extLst>
          </p:nvPr>
        </p:nvGraphicFramePr>
        <p:xfrm>
          <a:off x="1135063" y="4267200"/>
          <a:ext cx="34369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0" name="Equation" r:id="rId11" imgW="1981200" imgH="279400" progId="Equation.DSMT4">
                  <p:embed/>
                </p:oleObj>
              </mc:Choice>
              <mc:Fallback>
                <p:oleObj name="Equation" r:id="rId11" imgW="198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4267200"/>
                        <a:ext cx="34369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84710"/>
              </p:ext>
            </p:extLst>
          </p:nvPr>
        </p:nvGraphicFramePr>
        <p:xfrm>
          <a:off x="1157288" y="4724400"/>
          <a:ext cx="34147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1" name="Equation" r:id="rId13" imgW="1968500" imgH="279400" progId="Equation.DSMT4">
                  <p:embed/>
                </p:oleObj>
              </mc:Choice>
              <mc:Fallback>
                <p:oleObj name="Equation" r:id="rId13" imgW="196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724400"/>
                        <a:ext cx="3414712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919368"/>
              </p:ext>
            </p:extLst>
          </p:nvPr>
        </p:nvGraphicFramePr>
        <p:xfrm>
          <a:off x="1104900" y="5257800"/>
          <a:ext cx="3390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2" name="Equation" r:id="rId15" imgW="1955800" imgH="279400" progId="Equation.DSMT4">
                  <p:embed/>
                </p:oleObj>
              </mc:Choice>
              <mc:Fallback>
                <p:oleObj name="Equation" r:id="rId15" imgW="195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257800"/>
                        <a:ext cx="3390900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e-yu-lectur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46428</TotalTime>
  <Words>3529</Words>
  <Application>Microsoft Macintosh PowerPoint</Application>
  <PresentationFormat>On-screen Show (4:3)</PresentationFormat>
  <Paragraphs>491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jae-yu-lectures</vt:lpstr>
      <vt:lpstr>MathType 6.0 Equation</vt:lpstr>
      <vt:lpstr>Equation</vt:lpstr>
      <vt:lpstr>PHYS 3313 – Section 001 Lecture #19</vt:lpstr>
      <vt:lpstr>Announcements</vt:lpstr>
      <vt:lpstr>PowerPoint Presentation</vt:lpstr>
      <vt:lpstr>Why is statistical physics necessary?</vt:lpstr>
      <vt:lpstr>Historical Overview</vt:lpstr>
      <vt:lpstr>Joule’s experiment</vt:lpstr>
      <vt:lpstr>Historical Overview</vt:lpstr>
      <vt:lpstr>Maxwell Velocity Distribution</vt:lpstr>
      <vt:lpstr>Maxwell Velocity Distribution</vt:lpstr>
      <vt:lpstr>The solution</vt:lpstr>
      <vt:lpstr>Maxwell Velocity Distribution</vt:lpstr>
      <vt:lpstr>Ex 9.1: Molecule Kinetic Energy</vt:lpstr>
      <vt:lpstr>Equipartition Theorem</vt:lpstr>
      <vt:lpstr>Equipartition Theorem</vt:lpstr>
      <vt:lpstr>Table of Measured Gas Heat Capacities</vt:lpstr>
      <vt:lpstr>The Rigid Rotator Model</vt:lpstr>
      <vt:lpstr>Equipartition Theorem</vt:lpstr>
      <vt:lpstr>Molar Heat Capacity</vt:lpstr>
      <vt:lpstr>Classical and Quantum Statistics</vt:lpstr>
      <vt:lpstr>Classical Distributions</vt:lpstr>
      <vt:lpstr>Classical Distributions</vt:lpstr>
      <vt:lpstr>Quantum Distributions</vt:lpstr>
      <vt:lpstr>Quantum Distributions</vt:lpstr>
      <vt:lpstr>Quantum Distributions</vt:lpstr>
      <vt:lpstr>Summary of Classical and Quantum Distributions</vt:lpstr>
      <vt:lpstr>Quantum Distributions</vt:lpstr>
      <vt:lpstr>Fermi-Dirac Statistics</vt:lpstr>
      <vt:lpstr>Fermi-Dirac Statistics</vt:lpstr>
      <vt:lpstr>Classical Theory of Electrical Conduction</vt:lpstr>
      <vt:lpstr>PowerPoint Presentation</vt:lpstr>
      <vt:lpstr>Quantum Theory of Electrical Conduction</vt:lpstr>
      <vt:lpstr>PowerPoint Presentation</vt:lpstr>
      <vt:lpstr>Quantum Theory of Electrical Conduction</vt:lpstr>
      <vt:lpstr>Bose-Einstein Statistics</vt:lpstr>
      <vt:lpstr>Bose-Einstein Statistics</vt:lpstr>
      <vt:lpstr>Bose-Einstein Statistics</vt:lpstr>
      <vt:lpstr>Liquid Helium</vt:lpstr>
      <vt:lpstr>Liquid Helium</vt:lpstr>
      <vt:lpstr>Liquid Helium</vt:lpstr>
      <vt:lpstr>Liquid Helium</vt:lpstr>
      <vt:lpstr>Liquid Helium</vt:lpstr>
      <vt:lpstr>Liquid Helium</vt:lpstr>
      <vt:lpstr>Liquid Helium</vt:lpstr>
      <vt:lpstr>Bose-Einstein Condensation in Gases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2680</cp:revision>
  <dcterms:created xsi:type="dcterms:W3CDTF">2012-11-08T22:06:56Z</dcterms:created>
  <dcterms:modified xsi:type="dcterms:W3CDTF">2012-11-14T20:38:43Z</dcterms:modified>
</cp:coreProperties>
</file>