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5" r:id="rId3"/>
    <p:sldId id="897" r:id="rId4"/>
    <p:sldId id="898" r:id="rId5"/>
    <p:sldId id="888" r:id="rId6"/>
    <p:sldId id="889" r:id="rId7"/>
    <p:sldId id="896" r:id="rId8"/>
    <p:sldId id="890" r:id="rId9"/>
    <p:sldId id="891" r:id="rId10"/>
    <p:sldId id="892" r:id="rId11"/>
    <p:sldId id="893" r:id="rId12"/>
    <p:sldId id="894" r:id="rId13"/>
    <p:sldId id="895" r:id="rId14"/>
    <p:sldId id="825" r:id="rId15"/>
    <p:sldId id="826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844" r:id="rId29"/>
    <p:sldId id="864" r:id="rId30"/>
    <p:sldId id="865" r:id="rId31"/>
    <p:sldId id="866" r:id="rId32"/>
    <p:sldId id="867" r:id="rId33"/>
    <p:sldId id="868" r:id="rId3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4798E-2EF6-5144-B98E-556EA007BD4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Place the 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and diagram on the next slide.</a:t>
            </a:r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99C82-4009-1643-9D88-E3A3ECCD32B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Add previous slides diagram on this slide.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BEC68-B191-5943-8B8C-68755C922E0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4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19, 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Liquid Helium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Bose-Einstein Condensation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Laser and Holography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Superconductivity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Critical Temp.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90600"/>
            <a:ext cx="8226425" cy="544195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Such a </a:t>
            </a:r>
            <a:r>
              <a:rPr lang="en-US" sz="2400" dirty="0" smtClean="0">
                <a:cs typeface="ＭＳ Ｐゴシック" pitchFamily="-84" charset="-128"/>
              </a:rPr>
              <a:t>BE condensation </a:t>
            </a:r>
            <a:r>
              <a:rPr lang="en-US" sz="2400" dirty="0">
                <a:cs typeface="ＭＳ Ｐゴシック" pitchFamily="-84" charset="-128"/>
              </a:rPr>
              <a:t>process is not possible with fermions because fermions must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stack up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into their energy states, no more than two per energy state.</a:t>
            </a:r>
          </a:p>
          <a:p>
            <a:pPr eaLnBrk="1" hangingPunct="1"/>
            <a:r>
              <a:rPr lang="en-US" sz="2400" baseline="30000" dirty="0" smtClean="0">
                <a:cs typeface="ＭＳ Ｐゴシック" pitchFamily="-84" charset="-128"/>
              </a:rPr>
              <a:t>3</a:t>
            </a:r>
            <a:r>
              <a:rPr lang="en-US" sz="2400" dirty="0" smtClean="0">
                <a:cs typeface="ＭＳ Ｐゴシック" pitchFamily="-84" charset="-128"/>
              </a:rPr>
              <a:t>He, an isotope of </a:t>
            </a:r>
            <a:r>
              <a:rPr lang="en-US" sz="2400" baseline="30000" dirty="0" smtClean="0">
                <a:cs typeface="ＭＳ Ｐゴシック" pitchFamily="-84" charset="-128"/>
              </a:rPr>
              <a:t>4</a:t>
            </a:r>
            <a:r>
              <a:rPr lang="en-US" sz="2400" dirty="0" smtClean="0">
                <a:cs typeface="ＭＳ Ｐゴシック" pitchFamily="-84" charset="-128"/>
              </a:rPr>
              <a:t>He, is </a:t>
            </a:r>
            <a:r>
              <a:rPr lang="en-US" sz="2400" dirty="0">
                <a:cs typeface="ＭＳ Ｐゴシック" pitchFamily="-84" charset="-128"/>
              </a:rPr>
              <a:t>a fermion and superfluid mechanism is radically different than the Bose-Einstein condensation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Use the </a:t>
            </a:r>
            <a:r>
              <a:rPr lang="en-US" sz="2400" dirty="0" smtClean="0">
                <a:cs typeface="ＭＳ Ｐゴシック" pitchFamily="-84" charset="-128"/>
              </a:rPr>
              <a:t>fermions’ </a:t>
            </a:r>
            <a:r>
              <a:rPr lang="en-US" altLang="ja-JP" sz="2400" dirty="0" smtClean="0">
                <a:cs typeface="ＭＳ Ｐゴシック" pitchFamily="-84" charset="-128"/>
              </a:rPr>
              <a:t>density </a:t>
            </a:r>
            <a:r>
              <a:rPr lang="en-US" altLang="ja-JP" sz="2400" dirty="0">
                <a:cs typeface="ＭＳ Ｐゴシック" pitchFamily="-84" charset="-128"/>
              </a:rPr>
              <a:t>of states function and substituting for the constant </a:t>
            </a:r>
            <a:r>
              <a:rPr lang="en-US" altLang="ja-JP" sz="2400" i="1" dirty="0"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cs typeface="ＭＳ Ｐゴシック" pitchFamily="-84" charset="-128"/>
              </a:rPr>
              <a:t>F</a:t>
            </a:r>
            <a:r>
              <a:rPr lang="en-US" altLang="ja-JP" sz="2400" dirty="0">
                <a:cs typeface="ＭＳ Ｐゴシック" pitchFamily="-84" charset="-128"/>
              </a:rPr>
              <a:t> yields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Bosons do not obey the Pauli principle, therefore the density of states should be less by a factor of 2.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29803"/>
              </p:ext>
            </p:extLst>
          </p:nvPr>
        </p:nvGraphicFramePr>
        <p:xfrm>
          <a:off x="3352800" y="3234086"/>
          <a:ext cx="3810000" cy="110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31" name="Equation" r:id="rId3" imgW="1701800" imgH="495300" progId="Equation.DSMT4">
                  <p:embed/>
                </p:oleObj>
              </mc:Choice>
              <mc:Fallback>
                <p:oleObj name="Equation" r:id="rId3" imgW="1701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3234086"/>
                        <a:ext cx="3810000" cy="1109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57991"/>
              </p:ext>
            </p:extLst>
          </p:nvPr>
        </p:nvGraphicFramePr>
        <p:xfrm>
          <a:off x="0" y="5105400"/>
          <a:ext cx="22780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32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105400"/>
                        <a:ext cx="2278062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41839"/>
              </p:ext>
            </p:extLst>
          </p:nvPr>
        </p:nvGraphicFramePr>
        <p:xfrm>
          <a:off x="2286000" y="5029200"/>
          <a:ext cx="22780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33" name="Equation" r:id="rId7" imgW="1193800" imgH="495300" progId="Equation.DSMT4">
                  <p:embed/>
                </p:oleObj>
              </mc:Choice>
              <mc:Fallback>
                <p:oleObj name="Equation" r:id="rId7" imgW="1193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5029200"/>
                        <a:ext cx="2278062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47183"/>
              </p:ext>
            </p:extLst>
          </p:nvPr>
        </p:nvGraphicFramePr>
        <p:xfrm>
          <a:off x="4556125" y="5105400"/>
          <a:ext cx="2301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34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6125" y="5105400"/>
                        <a:ext cx="23018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84912"/>
              </p:ext>
            </p:extLst>
          </p:nvPr>
        </p:nvGraphicFramePr>
        <p:xfrm>
          <a:off x="6858000" y="5105400"/>
          <a:ext cx="22288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35" name="Equation" r:id="rId11" imgW="1168400" imgH="393700" progId="Equation.DSMT4">
                  <p:embed/>
                </p:oleObj>
              </mc:Choice>
              <mc:Fallback>
                <p:oleObj name="Equation" r:id="rId11" imgW="1168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5105400"/>
                        <a:ext cx="22288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93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9001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</a:t>
            </a:r>
            <a:r>
              <a:rPr lang="en-US" dirty="0"/>
              <a:t>Critical Temp.</a:t>
            </a:r>
            <a:endParaRPr lang="en-US" dirty="0" smtClean="0">
              <a:cs typeface="+mj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i="1" dirty="0" smtClean="0">
                <a:cs typeface="+mn-cs"/>
              </a:rPr>
              <a:t>m</a:t>
            </a:r>
            <a:r>
              <a:rPr lang="en-US" sz="2400" dirty="0" smtClean="0">
                <a:cs typeface="+mn-cs"/>
              </a:rPr>
              <a:t> is the mass of a helium atom and V is the volume in consideration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number distribution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(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) is now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collection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atoms the normalization condition is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Substituting </a:t>
            </a:r>
            <a:r>
              <a:rPr lang="en-US" sz="2400" i="1" dirty="0" smtClean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 = 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/ </a:t>
            </a:r>
            <a:r>
              <a:rPr lang="en-US" sz="2400" i="1" dirty="0" err="1" smtClean="0">
                <a:cs typeface="+mn-cs"/>
              </a:rPr>
              <a:t>kT</a:t>
            </a:r>
            <a:r>
              <a:rPr lang="en-US" sz="2400" dirty="0" smtClean="0">
                <a:cs typeface="+mn-cs"/>
              </a:rPr>
              <a:t>,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17729"/>
              </p:ext>
            </p:extLst>
          </p:nvPr>
        </p:nvGraphicFramePr>
        <p:xfrm>
          <a:off x="762000" y="2209800"/>
          <a:ext cx="3030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1" name="Equation" r:id="rId3" imgW="1282700" imgH="228600" progId="Equation.DSMT4">
                  <p:embed/>
                </p:oleObj>
              </mc:Choice>
              <mc:Fallback>
                <p:oleObj name="Equation" r:id="rId3" imgW="1282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30305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42076"/>
              </p:ext>
            </p:extLst>
          </p:nvPr>
        </p:nvGraphicFramePr>
        <p:xfrm>
          <a:off x="225425" y="3794125"/>
          <a:ext cx="23653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2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425" y="3794125"/>
                        <a:ext cx="23653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14206"/>
              </p:ext>
            </p:extLst>
          </p:nvPr>
        </p:nvGraphicFramePr>
        <p:xfrm>
          <a:off x="152400" y="5308600"/>
          <a:ext cx="631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3" name="Equation" r:id="rId7" imgW="292100" imgH="152400" progId="Equation.DSMT4">
                  <p:embed/>
                </p:oleObj>
              </mc:Choice>
              <mc:Fallback>
                <p:oleObj name="Equation" r:id="rId7" imgW="292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5308600"/>
                        <a:ext cx="6318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1225"/>
              </p:ext>
            </p:extLst>
          </p:nvPr>
        </p:nvGraphicFramePr>
        <p:xfrm>
          <a:off x="3733800" y="2027238"/>
          <a:ext cx="42037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4" name="Equation" r:id="rId9" imgW="1778000" imgH="431800" progId="Equation.DSMT4">
                  <p:embed/>
                </p:oleObj>
              </mc:Choice>
              <mc:Fallback>
                <p:oleObj name="Equation" r:id="rId9" imgW="1778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3800" y="2027238"/>
                        <a:ext cx="42037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184443"/>
              </p:ext>
            </p:extLst>
          </p:nvPr>
        </p:nvGraphicFramePr>
        <p:xfrm>
          <a:off x="2443163" y="3781425"/>
          <a:ext cx="25860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5" name="Equation" r:id="rId11" imgW="1193800" imgH="330200" progId="Equation.DSMT4">
                  <p:embed/>
                </p:oleObj>
              </mc:Choice>
              <mc:Fallback>
                <p:oleObj name="Equation" r:id="rId11" imgW="1193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163" y="3781425"/>
                        <a:ext cx="258603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96000"/>
              </p:ext>
            </p:extLst>
          </p:nvPr>
        </p:nvGraphicFramePr>
        <p:xfrm>
          <a:off x="4948237" y="3657600"/>
          <a:ext cx="4043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6" name="Equation" r:id="rId13" imgW="1866900" imgH="457200" progId="Equation.DSMT4">
                  <p:embed/>
                </p:oleObj>
              </mc:Choice>
              <mc:Fallback>
                <p:oleObj name="Equation" r:id="rId13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8237" y="3657600"/>
                        <a:ext cx="40433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5418"/>
              </p:ext>
            </p:extLst>
          </p:nvPr>
        </p:nvGraphicFramePr>
        <p:xfrm>
          <a:off x="762000" y="4953000"/>
          <a:ext cx="4292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7" name="Equation" r:id="rId15" imgW="1981200" imgH="482600" progId="Equation.DSMT4">
                  <p:embed/>
                </p:oleObj>
              </mc:Choice>
              <mc:Fallback>
                <p:oleObj name="Equation" r:id="rId15" imgW="198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" y="4953000"/>
                        <a:ext cx="4292600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255011"/>
              </p:ext>
            </p:extLst>
          </p:nvPr>
        </p:nvGraphicFramePr>
        <p:xfrm>
          <a:off x="4953000" y="5029200"/>
          <a:ext cx="4044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8" name="Equation" r:id="rId17" imgW="1866900" imgH="457200" progId="Equation.DSMT4">
                  <p:embed/>
                </p:oleObj>
              </mc:Choice>
              <mc:Fallback>
                <p:oleObj name="Equation" r:id="rId17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3000" y="5029200"/>
                        <a:ext cx="40449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19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9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</a:t>
            </a:r>
            <a:r>
              <a:rPr lang="en-US" dirty="0"/>
              <a:t>Critical Temp.</a:t>
            </a:r>
            <a:endParaRPr lang="en-US" dirty="0" smtClean="0">
              <a:cs typeface="+mj-cs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Use minimum value of </a:t>
            </a:r>
            <a:r>
              <a:rPr lang="en-US" i="1" dirty="0">
                <a:cs typeface="ＭＳ Ｐゴシック" pitchFamily="-84" charset="-128"/>
              </a:rPr>
              <a:t>B</a:t>
            </a:r>
            <a:r>
              <a:rPr lang="en-US" baseline="-25000" dirty="0">
                <a:cs typeface="ＭＳ Ｐゴシック" pitchFamily="-84" charset="-128"/>
              </a:rPr>
              <a:t>BE</a:t>
            </a:r>
            <a:r>
              <a:rPr lang="en-US" dirty="0">
                <a:cs typeface="ＭＳ Ｐゴシック" pitchFamily="-84" charset="-128"/>
              </a:rPr>
              <a:t> = 1; this result corresponds to the maximum value of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Rearrange this,</a:t>
            </a:r>
          </a:p>
          <a:p>
            <a:pPr marL="0" indent="0"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</a:t>
            </a:r>
            <a:r>
              <a:rPr lang="en-US" dirty="0" smtClean="0">
                <a:cs typeface="ＭＳ Ｐゴシック" pitchFamily="-84" charset="-128"/>
              </a:rPr>
              <a:t>Using the normal liquid He number density (N/V), the </a:t>
            </a:r>
            <a:r>
              <a:rPr lang="en-US" dirty="0">
                <a:cs typeface="ＭＳ Ｐゴシック" pitchFamily="-84" charset="-128"/>
              </a:rPr>
              <a:t>result is </a:t>
            </a:r>
            <a:r>
              <a:rPr lang="en-US" i="1" dirty="0">
                <a:cs typeface="ＭＳ Ｐゴシック" pitchFamily="-84" charset="-128"/>
              </a:rPr>
              <a:t>T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>
                <a:ea typeface="Arial" pitchFamily="-84" charset="0"/>
                <a:cs typeface="Arial" pitchFamily="-84" charset="0"/>
              </a:rPr>
              <a:t>≥ 3.06 K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value 3.06 K is an estimate of </a:t>
            </a:r>
            <a:r>
              <a:rPr lang="en-US" i="1" dirty="0" err="1">
                <a:cs typeface="ＭＳ Ｐゴシック" pitchFamily="-84" charset="-128"/>
              </a:rPr>
              <a:t>T</a:t>
            </a:r>
            <a:r>
              <a:rPr lang="en-US" i="1" baseline="-25000" dirty="0" err="1">
                <a:cs typeface="ＭＳ Ｐゴシック" pitchFamily="-84" charset="-128"/>
              </a:rPr>
              <a:t>c</a:t>
            </a:r>
            <a:r>
              <a:rPr lang="en-US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19078"/>
              </p:ext>
            </p:extLst>
          </p:nvPr>
        </p:nvGraphicFramePr>
        <p:xfrm>
          <a:off x="762000" y="2057400"/>
          <a:ext cx="471646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3" name="Equation" r:id="rId3" imgW="2044700" imgH="419100" progId="Equation.DSMT4">
                  <p:embed/>
                </p:oleObj>
              </mc:Choice>
              <mc:Fallback>
                <p:oleObj name="Equation" r:id="rId3" imgW="2044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4716462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18853"/>
              </p:ext>
            </p:extLst>
          </p:nvPr>
        </p:nvGraphicFramePr>
        <p:xfrm>
          <a:off x="3309937" y="3146425"/>
          <a:ext cx="40052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4" name="Equation" r:id="rId5" imgW="1638300" imgH="520700" progId="Equation.DSMT4">
                  <p:embed/>
                </p:oleObj>
              </mc:Choice>
              <mc:Fallback>
                <p:oleObj name="Equation" r:id="rId5" imgW="16383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9937" y="3146425"/>
                        <a:ext cx="400526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03352"/>
              </p:ext>
            </p:extLst>
          </p:nvPr>
        </p:nvGraphicFramePr>
        <p:xfrm>
          <a:off x="5422900" y="2133600"/>
          <a:ext cx="3340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5" name="Equation" r:id="rId7" imgW="1447800" imgH="393700" progId="Equation.DSMT4">
                  <p:embed/>
                </p:oleObj>
              </mc:Choice>
              <mc:Fallback>
                <p:oleObj name="Equation" r:id="rId7" imgW="1447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2900" y="2133600"/>
                        <a:ext cx="33401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976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86800" cy="5410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BE condensation in liquid has been accomplished but gas condensation state hadn’t been till 1995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strong </a:t>
            </a:r>
            <a:r>
              <a:rPr lang="en-US" sz="2400" dirty="0">
                <a:cs typeface="ＭＳ Ｐゴシック" pitchFamily="-84" charset="-128"/>
              </a:rPr>
              <a:t>Coulomb interactions among gas particles </a:t>
            </a:r>
            <a:r>
              <a:rPr lang="en-US" sz="2400" dirty="0" smtClean="0">
                <a:cs typeface="ＭＳ Ｐゴシック" pitchFamily="-84" charset="-128"/>
              </a:rPr>
              <a:t>made it difficult </a:t>
            </a:r>
            <a:r>
              <a:rPr lang="en-US" sz="2400" dirty="0">
                <a:cs typeface="ＭＳ Ｐゴシック" pitchFamily="-84" charset="-128"/>
              </a:rPr>
              <a:t>to obtain the low temperatures and high densities needed to produce </a:t>
            </a:r>
            <a:r>
              <a:rPr lang="en-US" sz="2400" dirty="0" smtClean="0">
                <a:cs typeface="ＭＳ Ｐゴシック" pitchFamily="-84" charset="-128"/>
              </a:rPr>
              <a:t>the BE </a:t>
            </a:r>
            <a:r>
              <a:rPr lang="en-US" sz="2400" dirty="0">
                <a:cs typeface="ＭＳ Ｐゴシック" pitchFamily="-84" charset="-128"/>
              </a:rPr>
              <a:t>condensate.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Finally </a:t>
            </a:r>
            <a:r>
              <a:rPr lang="en-US" sz="2400" dirty="0">
                <a:cs typeface="ＭＳ Ｐゴシック" pitchFamily="-84" charset="-128"/>
              </a:rPr>
              <a:t>success was achieved </a:t>
            </a:r>
            <a:r>
              <a:rPr lang="en-US" sz="2400" dirty="0" smtClean="0">
                <a:cs typeface="ＭＳ Ｐゴシック" pitchFamily="-84" charset="-128"/>
              </a:rPr>
              <a:t>by E. Cornell and C. </a:t>
            </a:r>
            <a:r>
              <a:rPr lang="en-US" sz="2400" dirty="0" err="1" smtClean="0">
                <a:cs typeface="ＭＳ Ｐゴシック" pitchFamily="-84" charset="-128"/>
              </a:rPr>
              <a:t>Weiman</a:t>
            </a:r>
            <a:r>
              <a:rPr lang="en-US" sz="2400" dirty="0" smtClean="0">
                <a:cs typeface="ＭＳ Ｐゴシック" pitchFamily="-84" charset="-128"/>
              </a:rPr>
              <a:t> in Boulder, CO, with </a:t>
            </a:r>
            <a:r>
              <a:rPr lang="en-US" sz="2400" dirty="0" err="1" smtClean="0">
                <a:cs typeface="ＭＳ Ｐゴシック" pitchFamily="-84" charset="-128"/>
              </a:rPr>
              <a:t>Rb</a:t>
            </a:r>
            <a:r>
              <a:rPr lang="en-US" sz="2400" dirty="0" smtClean="0">
                <a:cs typeface="ＭＳ Ｐゴシック" pitchFamily="-84" charset="-128"/>
              </a:rPr>
              <a:t> (at 20nK) and W. Kettle at MIT on Sodium (at 20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cs typeface="ＭＳ Ｐゴシック" pitchFamily="-84" charset="-128"/>
              </a:rPr>
              <a:t>K)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Awarded of Nobel prize in 2001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procedure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L</a:t>
            </a:r>
            <a:r>
              <a:rPr lang="en-US" sz="2000" dirty="0" smtClean="0">
                <a:cs typeface="ＭＳ Ｐゴシック" pitchFamily="-84" charset="-128"/>
              </a:rPr>
              <a:t>aser cool </a:t>
            </a:r>
            <a:r>
              <a:rPr lang="en-US" sz="2000" dirty="0">
                <a:cs typeface="ＭＳ Ｐゴシック" pitchFamily="-84" charset="-128"/>
              </a:rPr>
              <a:t>their gas of </a:t>
            </a:r>
            <a:r>
              <a:rPr lang="en-US" sz="2000" baseline="30000" dirty="0">
                <a:cs typeface="ＭＳ Ｐゴシック" pitchFamily="-84" charset="-128"/>
              </a:rPr>
              <a:t>87</a:t>
            </a:r>
            <a:r>
              <a:rPr lang="en-US" sz="2000" dirty="0">
                <a:cs typeface="ＭＳ Ｐゴシック" pitchFamily="-84" charset="-128"/>
              </a:rPr>
              <a:t>Rb atoms to about 1 </a:t>
            </a:r>
            <a:r>
              <a:rPr lang="en-US" sz="2000" dirty="0" err="1">
                <a:cs typeface="ＭＳ Ｐゴシック" pitchFamily="-84" charset="-128"/>
              </a:rPr>
              <a:t>mK.</a:t>
            </a:r>
            <a:r>
              <a:rPr lang="en-US" sz="2000" dirty="0">
                <a:cs typeface="ＭＳ Ｐゴシック" pitchFamily="-84" charset="-128"/>
              </a:rPr>
              <a:t> 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U</a:t>
            </a:r>
            <a:r>
              <a:rPr lang="en-US" sz="2000" dirty="0" smtClean="0">
                <a:cs typeface="ＭＳ Ｐゴシック" pitchFamily="-84" charset="-128"/>
              </a:rPr>
              <a:t>sed </a:t>
            </a:r>
            <a:r>
              <a:rPr lang="en-US" sz="2000" dirty="0">
                <a:cs typeface="ＭＳ Ｐゴシック" pitchFamily="-84" charset="-128"/>
              </a:rPr>
              <a:t>a magnetic trap to cool the gas to about 20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driving </a:t>
            </a:r>
            <a:r>
              <a:rPr lang="en-US" sz="2000" dirty="0">
                <a:cs typeface="ＭＳ Ｐゴシック" pitchFamily="-84" charset="-128"/>
              </a:rPr>
              <a:t>away atoms with higher </a:t>
            </a:r>
            <a:r>
              <a:rPr lang="en-US" sz="2000" dirty="0" smtClean="0">
                <a:cs typeface="ＭＳ Ｐゴシック" pitchFamily="-84" charset="-128"/>
              </a:rPr>
              <a:t>speeds and keeping only the low speed ones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At about </a:t>
            </a:r>
            <a:r>
              <a:rPr lang="en-US" sz="2000" dirty="0">
                <a:cs typeface="ＭＳ Ｐゴシック" pitchFamily="-84" charset="-128"/>
              </a:rPr>
              <a:t>170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</a:t>
            </a:r>
            <a:r>
              <a:rPr lang="en-US" sz="2000" dirty="0" err="1" smtClean="0">
                <a:cs typeface="ＭＳ Ｐゴシック" pitchFamily="-84" charset="-128"/>
              </a:rPr>
              <a:t>Rb</a:t>
            </a:r>
            <a:r>
              <a:rPr lang="en-US" sz="2000" dirty="0" smtClean="0">
                <a:cs typeface="ＭＳ Ｐゴシック" pitchFamily="-84" charset="-128"/>
              </a:rPr>
              <a:t> gas went through a transition, resulting in very cold and dense state of gas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Possible application of BEC is an atom laser but it will take long time..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5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906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b="1" dirty="0" smtClean="0">
                <a:solidFill>
                  <a:srgbClr val="3333CC"/>
                </a:solidFill>
              </a:rPr>
              <a:t>Spontaneous emission</a:t>
            </a:r>
            <a:r>
              <a:rPr lang="en-US" altLang="ja-JP" sz="2400" dirty="0" smtClean="0">
                <a:solidFill>
                  <a:srgbClr val="3333CC"/>
                </a:solidFill>
              </a:rPr>
              <a:t>: A molecule in an excited state will decay to a lower energy state and emit a photon, without any stimulus from the outside. 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 marL="0" indent="0">
              <a:buClr>
                <a:srgbClr val="3333CC"/>
              </a:buClr>
              <a:buSzPct val="65000"/>
              <a:buNone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Due to the uncertainty principle, the best we can do is to calculate the probability that a spontaneous transition will occur.</a:t>
            </a:r>
          </a:p>
          <a:p>
            <a:pPr lvl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000" dirty="0" smtClean="0"/>
              <a:t>And the phases of the photons emitted from this process are random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If a spectral line has a width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, then a lower-bound estimate of the lifetime is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t</a:t>
            </a:r>
            <a:r>
              <a:rPr lang="en-US" altLang="ja-JP" sz="2400" dirty="0" smtClean="0">
                <a:solidFill>
                  <a:srgbClr val="3333CC"/>
                </a:solidFill>
              </a:rPr>
              <a:t> = </a:t>
            </a:r>
            <a:r>
              <a:rPr lang="en-US" sz="2400" i="1" dirty="0" err="1" smtClean="0">
                <a:solidFill>
                  <a:srgbClr val="3333CC"/>
                </a:solidFill>
              </a:rPr>
              <a:t>ħ</a:t>
            </a:r>
            <a:r>
              <a:rPr lang="en-US" altLang="ja-JP" sz="2400" dirty="0" smtClean="0">
                <a:solidFill>
                  <a:srgbClr val="3333CC"/>
                </a:solidFill>
              </a:rPr>
              <a:t> / (2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).</a:t>
            </a:r>
            <a:endParaRPr lang="en-US" sz="24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5413"/>
            <a:ext cx="8226425" cy="712787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Emission and Lasers</a:t>
            </a:r>
          </a:p>
        </p:txBody>
      </p:sp>
      <p:pic>
        <p:nvPicPr>
          <p:cNvPr id="31747" name="Picture 9" descr="1011"/>
          <p:cNvPicPr preferRelativeResize="0">
            <a:picLocks noChangeAspect="1" noChangeArrowheads="1"/>
          </p:cNvPicPr>
          <p:nvPr/>
        </p:nvPicPr>
        <p:blipFill>
          <a:blip r:embed="rId2"/>
          <a:srcRect b="62164"/>
          <a:stretch>
            <a:fillRect/>
          </a:stretch>
        </p:blipFill>
        <p:spPr bwMode="auto">
          <a:xfrm>
            <a:off x="3593616" y="1828800"/>
            <a:ext cx="3264384" cy="25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4000" y="838200"/>
            <a:ext cx="85090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emission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 incident upon a molecule in an excited state causes the unstable system to decay to a lower state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photon emitted tends to have the same phase and direction as the stimulated radiation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incoming photon has the same energy as the emitted photon: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result is two photons of the same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wavelength and phase traveling in the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same direction.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Because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incoming photon just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triggers emission of the second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photon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These two photons are said to be coherent!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Einstein explained this stimulated emission 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his 1917 paper “On the Quantum Theory of Radiation</a:t>
            </a:r>
            <a:endParaRPr lang="en-US" altLang="ja-JP" sz="24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2772" name="Picture 6" descr="1011"/>
          <p:cNvPicPr preferRelativeResize="0">
            <a:picLocks noChangeAspect="1" noChangeArrowheads="1"/>
          </p:cNvPicPr>
          <p:nvPr/>
        </p:nvPicPr>
        <p:blipFill>
          <a:blip r:embed="rId3"/>
          <a:srcRect t="51120" b="10803"/>
          <a:stretch>
            <a:fillRect/>
          </a:stretch>
        </p:blipFill>
        <p:spPr bwMode="auto">
          <a:xfrm>
            <a:off x="5486400" y="2667000"/>
            <a:ext cx="2362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629400" y="3048000"/>
            <a:ext cx="1371599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52488"/>
            <a:ext cx="8229600" cy="5243512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stands for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ight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mplification by the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timulated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mission of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adiation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first working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laser was by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Theodore H. 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Maiman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1960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Microwaves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are used instead of visible light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first working maser was by C.H.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Townse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in 1954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895600" y="3210580"/>
            <a:ext cx="253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3333CC"/>
                </a:solidFill>
                <a:latin typeface="+mj-lt"/>
              </a:rPr>
              <a:t>helium-neon laser</a:t>
            </a:r>
            <a:endParaRPr lang="en-US" sz="2800" dirty="0">
              <a:solidFill>
                <a:srgbClr val="3333CC"/>
              </a:solidFill>
              <a:latin typeface="+mj-lt"/>
            </a:endParaRP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body of the laser is a closed tube, filled with about a 9/1 ratio of helium and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bouncing back and forth between two mirrors are used to stimulate the transitions in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produced by stimulated emission will be coherent, and the photons that escape through the silvered mirror will be a coherent beam. 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How are atoms put into the excited state?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We cannot rely on the photons in the tube; if we did: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Any photon produced by stimulated emission would have to be “used up” to excite another atom.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There may be nothing to prevent spontaneous emission from atoms in the excited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state.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beam would not be coherent.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758473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62025"/>
            <a:ext cx="8226425" cy="5514975"/>
          </a:xfrm>
        </p:spPr>
        <p:txBody>
          <a:bodyPr/>
          <a:lstStyle/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Use a multilevel atomic system to see those problems.</a:t>
            </a:r>
          </a:p>
          <a:p>
            <a:pPr marL="463550" indent="-463550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Three-level system</a:t>
            </a: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Atoms in the ground state are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pumped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a higher state by some external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energy source (power supply)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atom decays quickly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from 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b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spontaneous transition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forbidden by a </a:t>
            </a:r>
            <a:r>
              <a:rPr lang="el-GR" altLang="ja-JP" sz="2400" dirty="0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Δ</a:t>
            </a:r>
            <a:r>
              <a:rPr lang="el-GR" altLang="ja-JP" sz="2400" dirty="0">
                <a:ea typeface="ＭＳ Ｐゴシック" pitchFamily="-84" charset="-128"/>
                <a:cs typeface="ＭＳ Ｐゴシック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dirty="0">
                <a:solidFill>
                  <a:srgbClr val="000000"/>
                </a:solidFill>
                <a:ea typeface="Arial" pitchFamily="-84" charset="0"/>
                <a:cs typeface="Arial" pitchFamily="-84" charset="0"/>
              </a:rPr>
              <a:t>±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1 selection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rule.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is said to be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metastable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Population inversion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more atoms are in the metastable than in the ground state</a:t>
            </a:r>
          </a:p>
        </p:txBody>
      </p:sp>
      <p:pic>
        <p:nvPicPr>
          <p:cNvPr id="39939" name="Picture 11" descr="1013"/>
          <p:cNvPicPr>
            <a:picLocks noChangeAspect="1" noChangeArrowheads="1"/>
          </p:cNvPicPr>
          <p:nvPr/>
        </p:nvPicPr>
        <p:blipFill>
          <a:blip r:embed="rId2"/>
          <a:srcRect b="6886"/>
          <a:stretch>
            <a:fillRect/>
          </a:stretch>
        </p:blipFill>
        <p:spPr bwMode="auto">
          <a:xfrm>
            <a:off x="3581400" y="16002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05800" cy="452755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After an atom has been returned to the ground state from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we want the external power supply to return it immediately to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but it may take some time for this to happen.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 photon with energy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altLang="ja-JP" baseline="-25000" dirty="0">
                <a:ea typeface="Arial" pitchFamily="-84" charset="0"/>
                <a:cs typeface="Arial" pitchFamily="-84" charset="0"/>
              </a:rPr>
              <a:t>1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can be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absorbed by the atom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resulting a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much weaker beam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is undesirable because the absorbed photon is unavailable for stimulating another transition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 four level system can help avoiding this system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Remember the deadline for your research paper, Monday, Nov. 26!!</a:t>
            </a:r>
          </a:p>
          <a:p>
            <a:pPr eaLnBrk="1" hangingPunct="1"/>
            <a:r>
              <a:rPr lang="en-US" sz="2800" dirty="0" smtClean="0"/>
              <a:t>Your presentations are in classes on Dec. 3 and Dec. 5</a:t>
            </a:r>
          </a:p>
          <a:p>
            <a:pPr lvl="1" eaLnBrk="1" hangingPunct="1"/>
            <a:r>
              <a:rPr lang="en-US" sz="2400" dirty="0" smtClean="0"/>
              <a:t>All presentation </a:t>
            </a:r>
            <a:r>
              <a:rPr lang="en-US" sz="2400" dirty="0" err="1" smtClean="0"/>
              <a:t>ppt</a:t>
            </a:r>
            <a:r>
              <a:rPr lang="en-US" sz="2400" dirty="0" smtClean="0"/>
              <a:t> files must be sent to me by 8pm Sunday, Dec. 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Final exam is 11am – 1:30pm, Monday, Dec. 10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CH10.1, 10.3 and 10.4 </a:t>
            </a:r>
          </a:p>
          <a:p>
            <a:pPr eaLnBrk="1" hangingPunct="1"/>
            <a:r>
              <a:rPr lang="en-US" sz="2800" dirty="0" smtClean="0"/>
              <a:t>No regular colloquium this week</a:t>
            </a:r>
          </a:p>
          <a:p>
            <a:pPr eaLnBrk="1" hangingPunct="1"/>
            <a:r>
              <a:rPr lang="en-US" sz="2800" dirty="0" smtClean="0"/>
              <a:t>Quiz Monday, Nov. 26</a:t>
            </a:r>
          </a:p>
          <a:p>
            <a:pPr eaLnBrk="1" hangingPunct="1"/>
            <a:r>
              <a:rPr lang="en-US" sz="2800" dirty="0"/>
              <a:t>No class this Wednesday</a:t>
            </a:r>
            <a:r>
              <a:rPr lang="en-US" sz="2800" dirty="0" smtClean="0"/>
              <a:t>! Happy Thanksgiving!</a:t>
            </a:r>
          </a:p>
          <a:p>
            <a:pPr eaLnBrk="1" hangingPunct="1"/>
            <a:r>
              <a:rPr lang="en-US" sz="2800" dirty="0" smtClean="0"/>
              <a:t>Class feedback today!!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853113"/>
          </a:xfrm>
        </p:spPr>
        <p:txBody>
          <a:bodyPr/>
          <a:lstStyle/>
          <a:p>
            <a:pPr marL="463550" indent="-463550" eaLnBrk="1" hangingPunct="1"/>
            <a:r>
              <a:rPr lang="en-US" altLang="ja-JP" sz="20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Four-level system</a:t>
            </a: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Atoms are pumped from the ground state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They decay quickly to the metastable state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stimulated emission takes atoms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spontaneous transition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not forbidden, so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will not exist long enough for a photon to be kicked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	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Lasing process can proceed efficiently.  </a:t>
            </a:r>
          </a:p>
        </p:txBody>
      </p:sp>
      <p:pic>
        <p:nvPicPr>
          <p:cNvPr id="419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66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red helium-neon laser uses transitions between energy levels in both helium and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neon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via their collisions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30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905000"/>
            <a:ext cx="7531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09600" y="1828800"/>
            <a:ext cx="2895600" cy="419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828800"/>
            <a:ext cx="4876800" cy="419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4800" dirty="0" smtClean="0">
                <a:ea typeface="ＭＳ Ｐゴシック" pitchFamily="-84" charset="-128"/>
                <a:cs typeface="ＭＳ Ｐゴシック" pitchFamily="-84" charset="-128"/>
              </a:rPr>
              <a:t>Tunable &amp; Free Electron Lasers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Tunable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emitted radiation wavelength can be adjusted as wide as 200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nm adjusting the mixture of organic dyes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Semi conductor lasers are replacing dye lasers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</p:txBody>
      </p:sp>
      <p:pic>
        <p:nvPicPr>
          <p:cNvPr id="4403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352800"/>
            <a:ext cx="8636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Free Electron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64538" cy="49530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This laser relies on charged particles.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series of magnets called </a:t>
            </a:r>
            <a:r>
              <a:rPr lang="en-US" altLang="ja-JP" sz="36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wigglers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 is used to accelerate a beam of electrons.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Free electrons are not tied to atoms; they aren’t dependent upon atomic energy levels and can be tuned to wavelengths well into the UV part of the spectrum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Went down to 0.15nm wavelength at SLAC light source in 2009</a:t>
            </a:r>
            <a:endParaRPr lang="en-US" altLang="ja-JP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ea typeface="ＭＳ Ｐゴシック" pitchFamily="-84" charset="-128"/>
                <a:cs typeface="ＭＳ Ｐゴシック" pitchFamily="-84" charset="-128"/>
              </a:rPr>
              <a:t>Scientific Applications of Lasers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An extremely coherent and 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nondivergent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beam is used in making precise determination of large and small distances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Precise determination of the speed of light resulted from precision laser measurement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redefinition of 1m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Precise (to 10cm) determination of the distance between the Earth and the moon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Pulsed lasers are used in thin-film deposition to study the electronic properties of different materials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use of lasers in fusion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research for containing enough nuclei in a confined space for fusion to occur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confinement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pellet of deuterium and tritium would be induced into fusion by an intense burst of laser light coming simultaneously from many directions.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37563" cy="4878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Consider laser light emitted by a reference source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light through a combination of mirrors and lenses can be made to strike both a photographic plate and an object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laser light is coherent; the image on the film will be an interference pattern. 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 b="15875"/>
          <a:stretch>
            <a:fillRect/>
          </a:stretch>
        </p:blipFill>
        <p:spPr bwMode="auto">
          <a:xfrm>
            <a:off x="3124200" y="2514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After exposure this interference pattern is a hologram, and when the hologram is illuminated from the other side, a real image of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formed.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lenses and mirrors are properly situated, light from virtually every part of the object will strike every part of the film.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portion of the film contains enough information to 	reproduce the whole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object in 3D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0180" name="Picture 1"/>
          <p:cNvPicPr>
            <a:picLocks/>
          </p:cNvPicPr>
          <p:nvPr/>
        </p:nvPicPr>
        <p:blipFill>
          <a:blip r:embed="rId2"/>
          <a:srcRect b="13438"/>
          <a:stretch>
            <a:fillRect/>
          </a:stretch>
        </p:blipFill>
        <p:spPr bwMode="auto">
          <a:xfrm>
            <a:off x="3124200" y="2133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Transmission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reference beam is on the same side of the film as the object and the illuminating beam is on the opposite side.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Reflection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Reverse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positions of the reference and illuminating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beam.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result will be a </a:t>
            </a: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white light hologram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in which the different colors contained in white light provide the colors seen in the image.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Interferometry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Two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holograms of the same object produced at different times can be used to detect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motion, growth or imperfections that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could not otherwise be seen.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Other Laser Applications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64538" cy="4497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Used in surgery to make precise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incisions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eye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operations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We see in everyday life such as the scanning devices used by supermarkets and other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retailers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Bar code of packaged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product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ea typeface="ＭＳ Ｐゴシック" pitchFamily="-84" charset="-128"/>
                <a:cs typeface="ＭＳ Ｐゴシック" pitchFamily="-84" charset="-128"/>
              </a:rPr>
              <a:t>CD and DVD players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Laser light is directed toward disk tracks that contain encoded information.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	The reflected light is then sampled and turned into electronic signals that produce a digital output.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5400" dirty="0" smtClean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altLang="ja-JP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Superconductivity is characterized by the absence of electrical resistance and the expulsion of magnetic flux from 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superconductor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and was discovered 100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ago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It is characterized by two macroscopic features: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ja-JP" sz="2400" b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sz="2400" b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ero resistivity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First discovered in 1911 by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Onnes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who achieved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temperatures approaching 1 K with liquid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helium.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superconductor the resistivity drops abruptly to zero at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critical 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transition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temperature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Superconducting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behavior tends to be similar within a given column of the periodic table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1956 – 1958, British physicists led by S.C. Collins established a current in a superconducting ring without power source 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486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NOT be a copy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Nov. 26, 2012</a:t>
            </a:r>
          </a:p>
        </p:txBody>
      </p:sp>
    </p:spTree>
    <p:extLst>
      <p:ext uri="{BB962C8B-B14F-4D97-AF65-F5344CB8AC3E}">
        <p14:creationId xmlns:p14="http://schemas.microsoft.com/office/powerpoint/2010/main" val="96179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 Zero Resistivity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680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52600"/>
            <a:ext cx="5511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4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7440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</a:t>
            </a:r>
            <a:r>
              <a:rPr lang="en-US" altLang="ja-JP" sz="34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 Effect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509000" cy="56388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complete expulsion of magnetic flux from within a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superconductor by generating a screening current discovered in 1933 by W.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and R.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Oschenfeld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effect works only to the point where the </a:t>
            </a:r>
            <a:r>
              <a:rPr lang="en-US" altLang="ja-JP" sz="2000" b="1" dirty="0">
                <a:ea typeface="ＭＳ Ｐゴシック" pitchFamily="-84" charset="-128"/>
                <a:cs typeface="ＭＳ Ｐゴシック" pitchFamily="-84" charset="-128"/>
              </a:rPr>
              <a:t>critical field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exceeded, and the superconductivity is lost until the magnetic field is reduced to below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critical field varies with temperature.</a:t>
            </a: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To use a superconducting wire to carry current without resistance, there will be a limit (critical current) to the current that can be used.</a:t>
            </a:r>
          </a:p>
        </p:txBody>
      </p:sp>
      <p:pic>
        <p:nvPicPr>
          <p:cNvPr id="77827" name="Picture 7" descr="1030"/>
          <p:cNvPicPr preferRelativeResize="0"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971800" y="2393950"/>
            <a:ext cx="3429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7563" cy="865187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143001"/>
            <a:ext cx="7621587" cy="49530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There is a lower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and an upper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c2.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755650" y="2349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II: </a:t>
            </a:r>
            <a:r>
              <a:rPr kumimoji="1" lang="en-US" altLang="ja-JP" dirty="0"/>
              <a:t>B</a:t>
            </a:r>
            <a:r>
              <a:rPr kumimoji="1" lang="en-US" altLang="ja-JP" dirty="0" smtClean="0">
                <a:solidFill>
                  <a:schemeClr val="tx1"/>
                </a:solidFill>
              </a:rPr>
              <a:t>elow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c1</a:t>
            </a:r>
            <a:r>
              <a:rPr kumimoji="1" lang="en-US" altLang="ja-JP" dirty="0">
                <a:solidFill>
                  <a:schemeClr val="tx1"/>
                </a:solidFill>
              </a:rPr>
              <a:t> and above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c2</a:t>
            </a:r>
            <a:r>
              <a:rPr kumimoji="1" lang="en-US" altLang="ja-JP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2" name="Oval 9"/>
          <p:cNvSpPr>
            <a:spLocks noChangeArrowheads="1"/>
          </p:cNvSpPr>
          <p:nvPr/>
        </p:nvSpPr>
        <p:spPr bwMode="auto">
          <a:xfrm>
            <a:off x="755650" y="4508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I: Below and above </a:t>
            </a:r>
            <a:r>
              <a:rPr kumimoji="1" lang="en-US" altLang="ja-JP" i="1" dirty="0" err="1" smtClean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chemeClr val="tx1"/>
                </a:solidFill>
              </a:rPr>
              <a:t>c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3924300" y="36449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4" name="AutoShape 10"/>
          <p:cNvSpPr>
            <a:spLocks noChangeArrowheads="1"/>
          </p:cNvSpPr>
          <p:nvPr/>
        </p:nvSpPr>
        <p:spPr bwMode="auto">
          <a:xfrm>
            <a:off x="2771775" y="3284538"/>
            <a:ext cx="3600450" cy="1152525"/>
          </a:xfrm>
          <a:prstGeom prst="upDownArrow">
            <a:avLst>
              <a:gd name="adj1" fmla="val 44269"/>
              <a:gd name="adj2" fmla="val 36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3886200" y="35004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dirty="0">
                <a:solidFill>
                  <a:srgbClr val="800000"/>
                </a:solidFill>
                <a:latin typeface="+mn-lt"/>
              </a:rPr>
              <a:t>Behave in the same manner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  <p:bldP spid="78851" grpId="0" animBg="1"/>
      <p:bldP spid="78852" grpId="0" animBg="1"/>
      <p:bldP spid="78854" grpId="0" animBg="1"/>
      <p:bldP spid="788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(vortex state), there is a partial penetration of magnetic flux although the zero resistivity is not lost.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Lenz’s law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phenomenon from classical physics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changing magnetic flux generates a current in a conductor in such way that the current produced will oppose the change in the original magnetic flux.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834673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98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828800"/>
            <a:ext cx="27432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200" y="1828800"/>
            <a:ext cx="30480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build="p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2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3 or in class Wednesday, Dec. 5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3355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 and has high speed and so escapes out side 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2019300" y="2522820"/>
            <a:ext cx="49149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0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lambda 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990600"/>
            <a:ext cx="3810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990600"/>
            <a:ext cx="44958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fine holes that do not allow 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8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5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30641"/>
              </p:ext>
            </p:extLst>
          </p:nvPr>
        </p:nvGraphicFramePr>
        <p:xfrm>
          <a:off x="2852738" y="290195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9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90195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736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44212</TotalTime>
  <Words>2993</Words>
  <Application>Microsoft Macintosh PowerPoint</Application>
  <PresentationFormat>On-screen Show (4:3)</PresentationFormat>
  <Paragraphs>368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phys1443-spring02</vt:lpstr>
      <vt:lpstr>MathType 6.0 Equation</vt:lpstr>
      <vt:lpstr>Equation</vt:lpstr>
      <vt:lpstr>PHYS 3313 – Section 001 Lecture #20</vt:lpstr>
      <vt:lpstr>Announcements</vt:lpstr>
      <vt:lpstr>Research Project Report</vt:lpstr>
      <vt:lpstr>Research Presentations</vt:lpstr>
      <vt:lpstr>Liquid Helium</vt:lpstr>
      <vt:lpstr>Liquid Helium</vt:lpstr>
      <vt:lpstr>He Transition to Superfluid State</vt:lpstr>
      <vt:lpstr>Liquid Helium</vt:lpstr>
      <vt:lpstr>Liquid Helium</vt:lpstr>
      <vt:lpstr>Liquid Helium Critical Temp.</vt:lpstr>
      <vt:lpstr>Liquid Helium Critical Temp.</vt:lpstr>
      <vt:lpstr>Liquid Helium Critical Temp.</vt:lpstr>
      <vt:lpstr>Bose-Einstein Condensation in Gases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Tunable &amp; Free Electron Lasers</vt:lpstr>
      <vt:lpstr>Free Electron Lasers</vt:lpstr>
      <vt:lpstr>Scientific Applications of Lasers</vt:lpstr>
      <vt:lpstr>Holography</vt:lpstr>
      <vt:lpstr>Holography</vt:lpstr>
      <vt:lpstr>Holography</vt:lpstr>
      <vt:lpstr>Other Laser Applications</vt:lpstr>
      <vt:lpstr>Superconductivity</vt:lpstr>
      <vt:lpstr>Superconductivity – Zero Resistivity</vt:lpstr>
      <vt:lpstr>Superconductivity –Meissner Effect</vt:lpstr>
      <vt:lpstr>Type I and Type II Superconductors</vt:lpstr>
      <vt:lpstr>Type I and Type II Superconductors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2614</cp:revision>
  <dcterms:created xsi:type="dcterms:W3CDTF">2012-11-17T23:29:11Z</dcterms:created>
  <dcterms:modified xsi:type="dcterms:W3CDTF">2012-11-19T20:39:20Z</dcterms:modified>
</cp:coreProperties>
</file>