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35" r:id="rId3"/>
    <p:sldId id="870" r:id="rId4"/>
    <p:sldId id="871" r:id="rId5"/>
    <p:sldId id="873" r:id="rId6"/>
    <p:sldId id="874" r:id="rId7"/>
    <p:sldId id="875" r:id="rId8"/>
    <p:sldId id="878" r:id="rId9"/>
    <p:sldId id="879" r:id="rId10"/>
    <p:sldId id="882" r:id="rId11"/>
    <p:sldId id="900" r:id="rId12"/>
    <p:sldId id="901" r:id="rId13"/>
    <p:sldId id="908" r:id="rId14"/>
    <p:sldId id="909" r:id="rId15"/>
    <p:sldId id="910" r:id="rId16"/>
    <p:sldId id="929" r:id="rId17"/>
    <p:sldId id="930" r:id="rId18"/>
    <p:sldId id="931" r:id="rId19"/>
    <p:sldId id="933" r:id="rId20"/>
    <p:sldId id="935" r:id="rId21"/>
    <p:sldId id="938" r:id="rId22"/>
    <p:sldId id="939" r:id="rId23"/>
    <p:sldId id="940" r:id="rId24"/>
    <p:sldId id="941" r:id="rId25"/>
    <p:sldId id="942"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10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4097995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61658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Nov. 26,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Nov. 26,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26,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80444" y="1447800"/>
            <a:ext cx="287514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Nov. 26, 2012</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676400" y="2362200"/>
            <a:ext cx="6705600" cy="3505200"/>
          </a:xfrm>
          <a:prstGeom prst="rect">
            <a:avLst/>
          </a:prstGeom>
          <a:noFill/>
          <a:ln w="9525">
            <a:noFill/>
            <a:miter lim="800000"/>
            <a:headEnd/>
            <a:tailEnd/>
          </a:ln>
        </p:spPr>
        <p:txBody>
          <a:bodyPr>
            <a:prstTxWarp prst="textNoShape">
              <a:avLst/>
            </a:prstTxWarp>
          </a:bodyPr>
          <a:lstStyle/>
          <a:p>
            <a:pPr marL="457200" indent="-457200" defTabSz="1028700">
              <a:spcBef>
                <a:spcPts val="0"/>
              </a:spcBef>
              <a:buFont typeface="Arial"/>
              <a:buChar char="•"/>
              <a:defRPr/>
            </a:pPr>
            <a:r>
              <a:rPr lang="en-US" sz="4000" dirty="0" smtClean="0">
                <a:solidFill>
                  <a:schemeClr val="accent2"/>
                </a:solidFill>
                <a:latin typeface="+mn-lt"/>
              </a:rPr>
              <a:t>Superconductivity Theory, The Cooper Pair</a:t>
            </a:r>
          </a:p>
          <a:p>
            <a:pPr marL="457200" indent="-457200" defTabSz="1028700">
              <a:spcBef>
                <a:spcPts val="0"/>
              </a:spcBef>
              <a:buFont typeface="Arial"/>
              <a:buChar char="•"/>
              <a:defRPr/>
            </a:pPr>
            <a:r>
              <a:rPr lang="en-US" sz="4000" dirty="0" smtClean="0">
                <a:solidFill>
                  <a:schemeClr val="accent2"/>
                </a:solidFill>
                <a:latin typeface="+mn-lt"/>
              </a:rPr>
              <a:t>Application of Superconductivity</a:t>
            </a:r>
          </a:p>
          <a:p>
            <a:pPr marL="457200" indent="-457200" defTabSz="1028700">
              <a:spcBef>
                <a:spcPts val="0"/>
              </a:spcBef>
              <a:buFont typeface="Arial"/>
              <a:buChar char="•"/>
              <a:defRPr/>
            </a:pPr>
            <a:r>
              <a:rPr lang="en-US" sz="4000" dirty="0" smtClean="0">
                <a:solidFill>
                  <a:schemeClr val="accent2"/>
                </a:solidFill>
                <a:latin typeface="+mn-lt"/>
              </a:rPr>
              <a:t>Semi-Conductor</a:t>
            </a:r>
          </a:p>
          <a:p>
            <a:pPr marL="457200" indent="-457200" defTabSz="1028700">
              <a:spcBef>
                <a:spcPts val="0"/>
              </a:spcBef>
              <a:buFont typeface="Arial"/>
              <a:buChar char="•"/>
              <a:defRPr/>
            </a:pPr>
            <a:r>
              <a:rPr lang="en-US" sz="4000" dirty="0" smtClean="0">
                <a:solidFill>
                  <a:schemeClr val="accent2"/>
                </a:solidFill>
                <a:latin typeface="+mn-lt"/>
              </a:rPr>
              <a:t>Nano-technology</a:t>
            </a:r>
          </a:p>
          <a:p>
            <a:pPr marL="457200" indent="-457200" defTabSz="1028700">
              <a:spcBef>
                <a:spcPts val="0"/>
              </a:spcBef>
              <a:buFont typeface="Arial"/>
              <a:buChar char="•"/>
              <a:defRPr/>
            </a:pPr>
            <a:r>
              <a:rPr lang="en-US" sz="4000" dirty="0" err="1" smtClean="0">
                <a:solidFill>
                  <a:schemeClr val="accent2"/>
                </a:solidFill>
                <a:latin typeface="+mn-lt"/>
              </a:rPr>
              <a:t>Grap</a:t>
            </a:r>
            <a:r>
              <a:rPr lang="en-US" sz="4000" dirty="0" err="1" smtClean="0">
                <a:solidFill>
                  <a:schemeClr val="accent2"/>
                </a:solidFill>
                <a:latin typeface="+mn-lt"/>
              </a:rPr>
              <a:t>hene</a:t>
            </a:r>
            <a:endParaRPr lang="en-US" sz="4000" dirty="0">
              <a:solidFill>
                <a:schemeClr val="accent2"/>
              </a:solidFill>
              <a:latin typeface="+mn-lt"/>
            </a:endParaRPr>
          </a:p>
          <a:p>
            <a:pPr marL="609600" indent="-609600">
              <a:spcBef>
                <a:spcPct val="20000"/>
              </a:spcBef>
              <a:buFontTx/>
              <a:buChar char="•"/>
            </a:pPr>
            <a:endParaRPr lang="en-US" sz="4000" dirty="0" smtClean="0">
              <a:solidFill>
                <a:schemeClr val="accent2"/>
              </a:solidFill>
              <a:latin typeface="Arial Narrow" pitchFamily="-84" charset="0"/>
            </a:endParaRPr>
          </a:p>
          <a:p>
            <a:pPr marL="609600" indent="-609600">
              <a:spcBef>
                <a:spcPct val="20000"/>
              </a:spcBef>
              <a:buFontTx/>
              <a:buChar char="•"/>
            </a:pPr>
            <a:endParaRPr lang="en-US" sz="4000" dirty="0" smtClean="0">
              <a:solidFill>
                <a:schemeClr val="accent2"/>
              </a:solidFill>
              <a:latin typeface="Arial Narrow" pitchFamily="-84" charset="0"/>
            </a:endParaRPr>
          </a:p>
          <a:p>
            <a:pPr marL="609600" indent="-609600">
              <a:spcBef>
                <a:spcPct val="20000"/>
              </a:spcBef>
              <a:buFontTx/>
              <a:buChar char="•"/>
            </a:pPr>
            <a:endParaRPr lang="en-US" sz="4000" dirty="0" smtClean="0">
              <a:solidFill>
                <a:schemeClr val="accent2"/>
              </a:solidFill>
              <a:latin typeface="Arial Narrow" pitchFamily="-84" charset="0"/>
            </a:endParaRPr>
          </a:p>
          <a:p>
            <a:pPr marL="609600" indent="-609600">
              <a:spcBef>
                <a:spcPct val="20000"/>
              </a:spcBef>
              <a:buFontTx/>
              <a:buChar char="•"/>
            </a:pPr>
            <a:endParaRPr lang="en-US" sz="40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685800"/>
          </a:xfrm>
        </p:spPr>
        <p:txBody>
          <a:bodyPr/>
          <a:lstStyle/>
          <a:p>
            <a:pPr eaLnBrk="1" hangingPunct="1">
              <a:defRPr/>
            </a:pPr>
            <a:r>
              <a:rPr lang="en-US" dirty="0" smtClean="0">
                <a:cs typeface="+mj-cs"/>
              </a:rPr>
              <a:t>Categories of Solids</a:t>
            </a:r>
          </a:p>
        </p:txBody>
      </p:sp>
      <p:sp>
        <p:nvSpPr>
          <p:cNvPr id="2" name="Rectangle 3"/>
          <p:cNvSpPr>
            <a:spLocks noGrp="1" noChangeArrowheads="1"/>
          </p:cNvSpPr>
          <p:nvPr>
            <p:ph type="body" idx="1"/>
          </p:nvPr>
        </p:nvSpPr>
        <p:spPr>
          <a:xfrm>
            <a:off x="76200" y="685801"/>
            <a:ext cx="8305800" cy="2286000"/>
          </a:xfrm>
        </p:spPr>
        <p:txBody>
          <a:bodyPr/>
          <a:lstStyle/>
          <a:p>
            <a:pPr eaLnBrk="1" hangingPunct="1">
              <a:spcBef>
                <a:spcPts val="0"/>
              </a:spcBef>
            </a:pPr>
            <a:r>
              <a:rPr lang="en-US" sz="2800" dirty="0">
                <a:solidFill>
                  <a:srgbClr val="3333CC"/>
                </a:solidFill>
                <a:ea typeface="ＭＳ Ｐゴシック" charset="0"/>
              </a:rPr>
              <a:t>There are three categories of solids, based on their </a:t>
            </a:r>
            <a:r>
              <a:rPr lang="en-US" sz="2800" b="1" dirty="0">
                <a:solidFill>
                  <a:srgbClr val="3333CC"/>
                </a:solidFill>
                <a:ea typeface="ＭＳ Ｐゴシック" charset="0"/>
              </a:rPr>
              <a:t>conducting properties</a:t>
            </a:r>
            <a:r>
              <a:rPr lang="en-US" sz="2800" dirty="0">
                <a:solidFill>
                  <a:srgbClr val="3333CC"/>
                </a:solidFill>
                <a:ea typeface="ＭＳ Ｐゴシック" charset="0"/>
              </a:rPr>
              <a:t>: </a:t>
            </a:r>
          </a:p>
          <a:p>
            <a:pPr lvl="1" eaLnBrk="1" hangingPunct="1">
              <a:spcBef>
                <a:spcPts val="0"/>
              </a:spcBef>
            </a:pPr>
            <a:r>
              <a:rPr lang="en-US" dirty="0">
                <a:ea typeface="ＭＳ Ｐゴシック" charset="0"/>
              </a:rPr>
              <a:t>conductors</a:t>
            </a:r>
          </a:p>
          <a:p>
            <a:pPr lvl="1" eaLnBrk="1" hangingPunct="1">
              <a:spcBef>
                <a:spcPts val="0"/>
              </a:spcBef>
            </a:pPr>
            <a:r>
              <a:rPr lang="en-US" dirty="0">
                <a:ea typeface="ＭＳ Ｐゴシック" charset="0"/>
              </a:rPr>
              <a:t>semiconductors</a:t>
            </a:r>
          </a:p>
          <a:p>
            <a:pPr lvl="1" eaLnBrk="1" hangingPunct="1">
              <a:spcBef>
                <a:spcPts val="0"/>
              </a:spcBef>
            </a:pPr>
            <a:r>
              <a:rPr lang="en-US" dirty="0">
                <a:ea typeface="ＭＳ Ｐゴシック" charset="0"/>
              </a:rPr>
              <a:t>insulators</a:t>
            </a:r>
          </a:p>
          <a:p>
            <a:pPr eaLnBrk="1" hangingPunct="1">
              <a:spcBef>
                <a:spcPts val="0"/>
              </a:spcBef>
            </a:pPr>
            <a:endParaRPr lang="en-US" sz="2800" dirty="0">
              <a:solidFill>
                <a:srgbClr val="000000"/>
              </a:solidFill>
              <a:ea typeface="ＭＳ Ｐゴシック" charset="0"/>
            </a:endParaRPr>
          </a:p>
        </p:txBody>
      </p:sp>
      <p:pic>
        <p:nvPicPr>
          <p:cNvPr id="4"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1920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304800" y="4419600"/>
            <a:ext cx="7772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eaLnBrk="1" hangingPunct="1">
              <a:spcBef>
                <a:spcPts val="0"/>
              </a:spcBef>
            </a:pPr>
            <a:r>
              <a:rPr lang="en-US" sz="2600" dirty="0" smtClean="0">
                <a:ea typeface="ＭＳ Ｐゴシック" charset="0"/>
              </a:rPr>
              <a:t>The electrical conductivity at room temperature is quite different for each of these three kinds of solids</a:t>
            </a:r>
          </a:p>
          <a:p>
            <a:pPr lvl="1" eaLnBrk="1" hangingPunct="1">
              <a:spcBef>
                <a:spcPts val="0"/>
              </a:spcBef>
            </a:pPr>
            <a:r>
              <a:rPr lang="en-US" sz="2300" b="1" dirty="0" smtClean="0">
                <a:solidFill>
                  <a:srgbClr val="000000"/>
                </a:solidFill>
                <a:ea typeface="ＭＳ Ｐゴシック" charset="0"/>
              </a:rPr>
              <a:t>Metals and alloys</a:t>
            </a:r>
            <a:r>
              <a:rPr lang="en-US" sz="2300" dirty="0" smtClean="0">
                <a:ea typeface="ＭＳ Ｐゴシック" charset="0"/>
              </a:rPr>
              <a:t> have the highest conductivities </a:t>
            </a:r>
          </a:p>
          <a:p>
            <a:pPr lvl="1" eaLnBrk="1" hangingPunct="1">
              <a:spcBef>
                <a:spcPts val="0"/>
              </a:spcBef>
            </a:pPr>
            <a:r>
              <a:rPr lang="en-US" sz="2300" dirty="0" smtClean="0">
                <a:ea typeface="ＭＳ Ｐゴシック" charset="0"/>
              </a:rPr>
              <a:t>followed by </a:t>
            </a:r>
            <a:r>
              <a:rPr lang="en-US" sz="2300" b="1" dirty="0" smtClean="0">
                <a:solidFill>
                  <a:srgbClr val="000000"/>
                </a:solidFill>
                <a:ea typeface="ＭＳ Ｐゴシック" charset="0"/>
              </a:rPr>
              <a:t>semiconductors</a:t>
            </a:r>
            <a:endParaRPr lang="en-US" sz="2300" dirty="0" smtClean="0">
              <a:ea typeface="ＭＳ Ｐゴシック" charset="0"/>
            </a:endParaRPr>
          </a:p>
          <a:p>
            <a:pPr lvl="1" eaLnBrk="1" hangingPunct="1">
              <a:spcBef>
                <a:spcPts val="0"/>
              </a:spcBef>
            </a:pPr>
            <a:r>
              <a:rPr lang="en-US" sz="2300" dirty="0" smtClean="0">
                <a:ea typeface="ＭＳ Ｐゴシック" charset="0"/>
              </a:rPr>
              <a:t>and then by </a:t>
            </a:r>
            <a:r>
              <a:rPr lang="en-US" sz="2300" b="1" dirty="0" smtClean="0">
                <a:solidFill>
                  <a:srgbClr val="000000"/>
                </a:solidFill>
                <a:ea typeface="ＭＳ Ｐゴシック" charset="0"/>
              </a:rPr>
              <a:t>insulators</a:t>
            </a:r>
            <a:endParaRPr lang="en-US" sz="2300" dirty="0">
              <a:ea typeface="ＭＳ Ｐゴシック" charset="0"/>
            </a:endParaRPr>
          </a:p>
        </p:txBody>
      </p:sp>
      <p:sp>
        <p:nvSpPr>
          <p:cNvPr id="3" name="Date Placeholder 2"/>
          <p:cNvSpPr>
            <a:spLocks noGrp="1"/>
          </p:cNvSpPr>
          <p:nvPr>
            <p:ph type="dt" sz="half" idx="10"/>
          </p:nvPr>
        </p:nvSpPr>
        <p:spPr/>
        <p:txBody>
          <a:bodyPr/>
          <a:lstStyle/>
          <a:p>
            <a:pPr>
              <a:defRPr/>
            </a:pPr>
            <a:r>
              <a:rPr lang="en-US" smtClean="0"/>
              <a:t>Monday, Nov. 26, 2012</a:t>
            </a:r>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Tree>
    <p:extLst>
      <p:ext uri="{BB962C8B-B14F-4D97-AF65-F5344CB8AC3E}">
        <p14:creationId xmlns:p14="http://schemas.microsoft.com/office/powerpoint/2010/main" val="209070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6388"/>
            <a:ext cx="8229600" cy="608012"/>
          </a:xfrm>
        </p:spPr>
        <p:txBody>
          <a:bodyPr/>
          <a:lstStyle/>
          <a:p>
            <a:pPr eaLnBrk="1" hangingPunct="1">
              <a:defRPr/>
            </a:pPr>
            <a:r>
              <a:rPr lang="en-US" sz="4000" dirty="0" smtClean="0">
                <a:cs typeface="+mj-cs"/>
              </a:rPr>
              <a:t>Band Theory and </a:t>
            </a:r>
            <a:r>
              <a:rPr lang="en-US" sz="4000" dirty="0" smtClean="0">
                <a:cs typeface="+mj-cs"/>
              </a:rPr>
              <a:t>Conductivity</a:t>
            </a:r>
            <a:endParaRPr lang="en-US" sz="4000" dirty="0" smtClean="0">
              <a:cs typeface="+mj-cs"/>
            </a:endParaRPr>
          </a:p>
        </p:txBody>
      </p:sp>
      <p:sp>
        <p:nvSpPr>
          <p:cNvPr id="34818" name="Rectangle 3"/>
          <p:cNvSpPr>
            <a:spLocks noGrp="1" noChangeArrowheads="1"/>
          </p:cNvSpPr>
          <p:nvPr>
            <p:ph type="body" idx="1"/>
          </p:nvPr>
        </p:nvSpPr>
        <p:spPr>
          <a:xfrm>
            <a:off x="457200" y="1143000"/>
            <a:ext cx="8226425" cy="4953000"/>
          </a:xfrm>
        </p:spPr>
        <p:txBody>
          <a:bodyPr/>
          <a:lstStyle/>
          <a:p>
            <a:pPr marL="457200" indent="-457200" eaLnBrk="1" hangingPunct="1">
              <a:lnSpc>
                <a:spcPct val="90000"/>
              </a:lnSpc>
              <a:spcBef>
                <a:spcPts val="0"/>
              </a:spcBef>
            </a:pPr>
            <a:r>
              <a:rPr lang="en-US" sz="2800" dirty="0">
                <a:solidFill>
                  <a:srgbClr val="3333CC"/>
                </a:solidFill>
                <a:ea typeface="ＭＳ Ｐゴシック" charset="0"/>
              </a:rPr>
              <a:t>Band theory helps us understand what makes a conductor, insulator, or semiconductor.</a:t>
            </a:r>
          </a:p>
          <a:p>
            <a:pPr marL="1023938" lvl="1" indent="-452438" eaLnBrk="1" hangingPunct="1">
              <a:lnSpc>
                <a:spcPct val="90000"/>
              </a:lnSpc>
              <a:spcBef>
                <a:spcPts val="0"/>
              </a:spcBef>
              <a:buClr>
                <a:schemeClr val="tx1"/>
              </a:buClr>
              <a:buSzPct val="90000"/>
            </a:pPr>
            <a:r>
              <a:rPr lang="en-US" sz="2400" dirty="0">
                <a:ea typeface="ＭＳ Ｐゴシック" charset="0"/>
              </a:rPr>
              <a:t>Good conductors like copper can be understood using the free electron.</a:t>
            </a:r>
          </a:p>
          <a:p>
            <a:pPr marL="1023938" lvl="1" indent="-452438" eaLnBrk="1" hangingPunct="1">
              <a:lnSpc>
                <a:spcPct val="90000"/>
              </a:lnSpc>
              <a:spcBef>
                <a:spcPts val="0"/>
              </a:spcBef>
              <a:buClr>
                <a:schemeClr val="tx1"/>
              </a:buClr>
              <a:buSzPct val="90000"/>
            </a:pPr>
            <a:r>
              <a:rPr lang="en-US" sz="2400" dirty="0">
                <a:ea typeface="ＭＳ Ｐゴシック" charset="0"/>
              </a:rPr>
              <a:t>It is also possible to make a conductor using a material with its highest band filled, in which case no electron in that band can be considered free.</a:t>
            </a:r>
          </a:p>
          <a:p>
            <a:pPr marL="1023938" lvl="1" indent="-452438" eaLnBrk="1" hangingPunct="1">
              <a:lnSpc>
                <a:spcPct val="90000"/>
              </a:lnSpc>
              <a:spcBef>
                <a:spcPts val="0"/>
              </a:spcBef>
              <a:buClr>
                <a:schemeClr val="tx1"/>
              </a:buClr>
              <a:buSzPct val="90000"/>
            </a:pPr>
            <a:r>
              <a:rPr lang="en-US" sz="2400" dirty="0">
                <a:ea typeface="ＭＳ Ｐゴシック" charset="0"/>
              </a:rPr>
              <a:t>If this filled band overlaps with the next higher band, however (so that effectively there is no gap between these two bands) then an applied electric field can make an electron from the filled band jump to the higher level. </a:t>
            </a:r>
          </a:p>
          <a:p>
            <a:pPr marL="457200" indent="-457200" eaLnBrk="1" hangingPunct="1">
              <a:lnSpc>
                <a:spcPct val="90000"/>
              </a:lnSpc>
              <a:spcBef>
                <a:spcPts val="0"/>
              </a:spcBef>
            </a:pPr>
            <a:r>
              <a:rPr lang="en-US" sz="2800" dirty="0">
                <a:solidFill>
                  <a:srgbClr val="3333CC"/>
                </a:solidFill>
                <a:ea typeface="ＭＳ Ｐゴシック" charset="0"/>
              </a:rPr>
              <a:t>This allows conduction to take place, although typically with slightly higher resistance than in normal metals. Such materials are known as </a:t>
            </a:r>
            <a:r>
              <a:rPr lang="en-US" sz="2800" b="1" dirty="0">
                <a:solidFill>
                  <a:srgbClr val="3333CC"/>
                </a:solidFill>
                <a:ea typeface="ＭＳ Ｐゴシック" charset="0"/>
              </a:rPr>
              <a:t>semimetals</a:t>
            </a:r>
            <a:r>
              <a:rPr lang="en-US" sz="2800" dirty="0">
                <a:solidFill>
                  <a:srgbClr val="3333CC"/>
                </a:solidFill>
                <a:ea typeface="ＭＳ Ｐゴシック" charset="0"/>
              </a:rPr>
              <a:t>.</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Tree>
    <p:extLst>
      <p:ext uri="{BB962C8B-B14F-4D97-AF65-F5344CB8AC3E}">
        <p14:creationId xmlns:p14="http://schemas.microsoft.com/office/powerpoint/2010/main" val="3384672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6425" cy="533400"/>
          </a:xfrm>
        </p:spPr>
        <p:txBody>
          <a:bodyPr/>
          <a:lstStyle/>
          <a:p>
            <a:pPr eaLnBrk="1" hangingPunct="1">
              <a:defRPr/>
            </a:pPr>
            <a:r>
              <a:rPr lang="en-US" sz="3400" smtClean="0">
                <a:cs typeface="+mj-cs"/>
              </a:rPr>
              <a:t>Valence and Conduction Bands</a:t>
            </a:r>
          </a:p>
        </p:txBody>
      </p:sp>
      <p:sp>
        <p:nvSpPr>
          <p:cNvPr id="46083" name="Rectangle 3"/>
          <p:cNvSpPr>
            <a:spLocks noGrp="1" noChangeArrowheads="1"/>
          </p:cNvSpPr>
          <p:nvPr>
            <p:ph type="body" idx="1"/>
          </p:nvPr>
        </p:nvSpPr>
        <p:spPr>
          <a:xfrm>
            <a:off x="457200" y="914400"/>
            <a:ext cx="8226425" cy="4800600"/>
          </a:xfrm>
        </p:spPr>
        <p:txBody>
          <a:bodyPr/>
          <a:lstStyle/>
          <a:p>
            <a:pPr eaLnBrk="1" hangingPunct="1">
              <a:spcBef>
                <a:spcPts val="0"/>
              </a:spcBef>
              <a:defRPr/>
            </a:pPr>
            <a:r>
              <a:rPr lang="en-US" sz="2400" dirty="0" smtClean="0">
                <a:solidFill>
                  <a:srgbClr val="3333CC"/>
                </a:solidFill>
                <a:cs typeface="+mn-cs"/>
              </a:rPr>
              <a:t>The band structures of insulators and semiconductors resemble each other qualitatively. </a:t>
            </a:r>
            <a:r>
              <a:rPr lang="en-US" sz="2400" dirty="0" smtClean="0">
                <a:solidFill>
                  <a:srgbClr val="3333CC"/>
                </a:solidFill>
                <a:cs typeface="+mn-cs"/>
              </a:rPr>
              <a:t>Normally there exists in both insulators and semiconductors a filled energy band (referred to as the </a:t>
            </a:r>
            <a:r>
              <a:rPr lang="en-US" sz="2400" b="1" dirty="0" smtClean="0">
                <a:solidFill>
                  <a:srgbClr val="3333CC"/>
                </a:solidFill>
                <a:cs typeface="+mn-cs"/>
              </a:rPr>
              <a:t>valence band</a:t>
            </a:r>
            <a:r>
              <a:rPr lang="en-US" sz="2400" dirty="0" smtClean="0">
                <a:solidFill>
                  <a:srgbClr val="3333CC"/>
                </a:solidFill>
                <a:cs typeface="+mn-cs"/>
              </a:rPr>
              <a:t>) separated from the next higher band (referred to as the </a:t>
            </a:r>
            <a:r>
              <a:rPr lang="en-US" sz="2400" b="1" dirty="0" smtClean="0">
                <a:solidFill>
                  <a:srgbClr val="3333CC"/>
                </a:solidFill>
                <a:cs typeface="+mn-cs"/>
              </a:rPr>
              <a:t>conduction band</a:t>
            </a:r>
            <a:r>
              <a:rPr lang="en-US" sz="2400" dirty="0" smtClean="0">
                <a:solidFill>
                  <a:srgbClr val="3333CC"/>
                </a:solidFill>
                <a:cs typeface="+mn-cs"/>
              </a:rPr>
              <a:t>) by an energy gap</a:t>
            </a:r>
            <a:r>
              <a:rPr lang="en-US" sz="2400" dirty="0" smtClean="0">
                <a:solidFill>
                  <a:srgbClr val="3333CC"/>
                </a:solidFill>
                <a:cs typeface="+mn-cs"/>
              </a:rPr>
              <a:t>.</a:t>
            </a:r>
            <a:endParaRPr lang="en-US" sz="2400" dirty="0" smtClean="0">
              <a:solidFill>
                <a:srgbClr val="3333CC"/>
              </a:solidFill>
              <a:cs typeface="+mn-cs"/>
            </a:endParaRPr>
          </a:p>
          <a:p>
            <a:pPr eaLnBrk="1" hangingPunct="1">
              <a:spcBef>
                <a:spcPts val="0"/>
              </a:spcBef>
              <a:defRPr/>
            </a:pPr>
            <a:r>
              <a:rPr lang="en-US" sz="2400" dirty="0" smtClean="0">
                <a:solidFill>
                  <a:srgbClr val="3333CC"/>
                </a:solidFill>
                <a:cs typeface="+mn-cs"/>
              </a:rPr>
              <a:t>If this gap is at least several electron volts, the material is an </a:t>
            </a:r>
            <a:r>
              <a:rPr lang="en-US" sz="2400" b="1" dirty="0" smtClean="0">
                <a:solidFill>
                  <a:srgbClr val="3333CC"/>
                </a:solidFill>
                <a:cs typeface="+mn-cs"/>
              </a:rPr>
              <a:t>insulator. </a:t>
            </a:r>
            <a:r>
              <a:rPr lang="en-US" sz="2400" dirty="0" smtClean="0">
                <a:solidFill>
                  <a:srgbClr val="3333CC"/>
                </a:solidFill>
                <a:cs typeface="+mn-cs"/>
              </a:rPr>
              <a:t>It is too difficult for an applied field to overcome that large an energy gap, and thermal excitations lack the energy to promote sufficient numbers of electrons to the </a:t>
            </a:r>
            <a:r>
              <a:rPr lang="en-US" sz="2400" b="1" dirty="0" smtClean="0">
                <a:solidFill>
                  <a:srgbClr val="3333CC"/>
                </a:solidFill>
                <a:cs typeface="+mn-cs"/>
              </a:rPr>
              <a:t>conduction band</a:t>
            </a:r>
            <a:r>
              <a:rPr lang="en-US" sz="2400" b="1" dirty="0" smtClean="0">
                <a:solidFill>
                  <a:srgbClr val="3333CC"/>
                </a:solidFill>
                <a:cs typeface="+mn-cs"/>
              </a:rPr>
              <a:t>.</a:t>
            </a:r>
          </a:p>
          <a:p>
            <a:pPr eaLnBrk="1" hangingPunct="1">
              <a:spcBef>
                <a:spcPts val="0"/>
              </a:spcBef>
            </a:pPr>
            <a:r>
              <a:rPr lang="en-US" sz="2400" dirty="0">
                <a:solidFill>
                  <a:srgbClr val="3333CC"/>
                </a:solidFill>
                <a:ea typeface="ＭＳ Ｐゴシック" charset="0"/>
              </a:rPr>
              <a:t>For energy gaps smaller than about 1 electron volt, it is possible for enough electrons to be excited thermally into the conduction band, so that an applied electric field can produce a modest current. </a:t>
            </a:r>
          </a:p>
          <a:p>
            <a:pPr eaLnBrk="1" hangingPunct="1">
              <a:spcBef>
                <a:spcPts val="0"/>
              </a:spcBef>
              <a:buFont typeface="Wingdings" charset="0"/>
              <a:buNone/>
            </a:pPr>
            <a:r>
              <a:rPr lang="en-US" sz="2400" dirty="0">
                <a:solidFill>
                  <a:srgbClr val="3333CC"/>
                </a:solidFill>
                <a:ea typeface="ＭＳ Ｐゴシック" charset="0"/>
              </a:rPr>
              <a:t>	The result is a semiconductor.</a:t>
            </a:r>
          </a:p>
          <a:p>
            <a:pPr eaLnBrk="1" hangingPunct="1">
              <a:spcBef>
                <a:spcPts val="0"/>
              </a:spcBef>
              <a:defRPr/>
            </a:pPr>
            <a:endParaRPr lang="en-US" sz="2400" b="1" dirty="0" smtClean="0">
              <a:solidFill>
                <a:srgbClr val="3333CC"/>
              </a:solidFill>
              <a:cs typeface="+mn-cs"/>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Tree>
    <p:extLst>
      <p:ext uri="{BB962C8B-B14F-4D97-AF65-F5344CB8AC3E}">
        <p14:creationId xmlns:p14="http://schemas.microsoft.com/office/powerpoint/2010/main" val="2125882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2"/>
            <a:ext cx="8229600" cy="560387"/>
          </a:xfrm>
        </p:spPr>
        <p:txBody>
          <a:bodyPr/>
          <a:lstStyle/>
          <a:p>
            <a:pPr eaLnBrk="1" hangingPunct="1">
              <a:defRPr/>
            </a:pPr>
            <a:r>
              <a:rPr lang="en-US" sz="4000" dirty="0" smtClean="0">
                <a:cs typeface="+mj-cs"/>
              </a:rPr>
              <a:t>Holes and Intrinsic Semiconductors</a:t>
            </a:r>
          </a:p>
        </p:txBody>
      </p:sp>
      <p:sp>
        <p:nvSpPr>
          <p:cNvPr id="43010" name="Rectangle 3"/>
          <p:cNvSpPr>
            <a:spLocks noGrp="1" noChangeArrowheads="1"/>
          </p:cNvSpPr>
          <p:nvPr>
            <p:ph type="body" idx="1"/>
          </p:nvPr>
        </p:nvSpPr>
        <p:spPr>
          <a:xfrm>
            <a:off x="381000" y="1066800"/>
            <a:ext cx="8458200" cy="4953000"/>
          </a:xfrm>
        </p:spPr>
        <p:txBody>
          <a:bodyPr/>
          <a:lstStyle/>
          <a:p>
            <a:pPr eaLnBrk="1" hangingPunct="1"/>
            <a:r>
              <a:rPr lang="en-US" sz="2400" dirty="0">
                <a:solidFill>
                  <a:srgbClr val="3333CC"/>
                </a:solidFill>
                <a:ea typeface="ＭＳ Ｐゴシック" charset="0"/>
              </a:rPr>
              <a:t>When electrons move into the conduction band, they leave behind vacancies in the valence band. These vacancies are called </a:t>
            </a:r>
            <a:r>
              <a:rPr lang="en-US" sz="2400" b="1" dirty="0">
                <a:solidFill>
                  <a:srgbClr val="3333CC"/>
                </a:solidFill>
                <a:ea typeface="ＭＳ Ｐゴシック" charset="0"/>
              </a:rPr>
              <a:t>holes</a:t>
            </a:r>
            <a:r>
              <a:rPr lang="en-US" sz="2400" dirty="0">
                <a:solidFill>
                  <a:srgbClr val="3333CC"/>
                </a:solidFill>
                <a:ea typeface="ＭＳ Ｐゴシック" charset="0"/>
              </a:rPr>
              <a:t>. Because holes represent the absence of negative charges, it is useful to think of them as </a:t>
            </a:r>
            <a:r>
              <a:rPr lang="en-US" sz="2400" b="1" dirty="0">
                <a:solidFill>
                  <a:srgbClr val="3333CC"/>
                </a:solidFill>
                <a:ea typeface="ＭＳ Ｐゴシック" charset="0"/>
              </a:rPr>
              <a:t>positive charges</a:t>
            </a:r>
            <a:r>
              <a:rPr lang="en-US" sz="2400" b="1" dirty="0" smtClean="0">
                <a:solidFill>
                  <a:srgbClr val="3333CC"/>
                </a:solidFill>
                <a:ea typeface="ＭＳ Ｐゴシック" charset="0"/>
              </a:rPr>
              <a:t>.</a:t>
            </a:r>
            <a:endParaRPr lang="en-US" sz="2400" b="1" dirty="0">
              <a:solidFill>
                <a:srgbClr val="3333CC"/>
              </a:solidFill>
              <a:ea typeface="ＭＳ Ｐゴシック" charset="0"/>
            </a:endParaRPr>
          </a:p>
          <a:p>
            <a:pPr eaLnBrk="1" hangingPunct="1"/>
            <a:r>
              <a:rPr lang="en-US" sz="2400" dirty="0">
                <a:solidFill>
                  <a:srgbClr val="3333CC"/>
                </a:solidFill>
                <a:ea typeface="ＭＳ Ｐゴシック" charset="0"/>
              </a:rPr>
              <a:t>Whereas the </a:t>
            </a:r>
            <a:r>
              <a:rPr lang="en-US" sz="2400" b="1" i="1" dirty="0">
                <a:solidFill>
                  <a:srgbClr val="3333CC"/>
                </a:solidFill>
                <a:ea typeface="ＭＳ Ｐゴシック" charset="0"/>
              </a:rPr>
              <a:t>electrons move in a direction opposite</a:t>
            </a:r>
            <a:r>
              <a:rPr lang="en-US" sz="2400" dirty="0">
                <a:solidFill>
                  <a:srgbClr val="3333CC"/>
                </a:solidFill>
                <a:ea typeface="ＭＳ Ｐゴシック" charset="0"/>
              </a:rPr>
              <a:t> to the applied electric field, </a:t>
            </a:r>
            <a:r>
              <a:rPr lang="en-US" sz="2400" b="1" i="1" dirty="0">
                <a:solidFill>
                  <a:srgbClr val="3333CC"/>
                </a:solidFill>
                <a:ea typeface="ＭＳ Ｐゴシック" charset="0"/>
              </a:rPr>
              <a:t>the holes move in the direction of the electric field</a:t>
            </a:r>
            <a:r>
              <a:rPr lang="en-US" sz="2400" b="1" dirty="0">
                <a:solidFill>
                  <a:srgbClr val="3333CC"/>
                </a:solidFill>
                <a:ea typeface="ＭＳ Ｐゴシック" charset="0"/>
              </a:rPr>
              <a:t>.</a:t>
            </a:r>
            <a:r>
              <a:rPr lang="en-US" sz="2400" dirty="0">
                <a:solidFill>
                  <a:srgbClr val="3333CC"/>
                </a:solidFill>
                <a:ea typeface="ＭＳ Ｐゴシック" charset="0"/>
              </a:rPr>
              <a:t> </a:t>
            </a:r>
          </a:p>
          <a:p>
            <a:pPr eaLnBrk="1" hangingPunct="1"/>
            <a:r>
              <a:rPr lang="en-US" sz="2400" dirty="0">
                <a:solidFill>
                  <a:srgbClr val="3333CC"/>
                </a:solidFill>
                <a:ea typeface="ＭＳ Ｐゴシック" charset="0"/>
              </a:rPr>
              <a:t>A semiconductor in which there is a balance between the number of electrons in the conduction band and the number of holes in the valence band is called an </a:t>
            </a:r>
            <a:r>
              <a:rPr lang="en-US" sz="2400" b="1" dirty="0">
                <a:solidFill>
                  <a:srgbClr val="3333CC"/>
                </a:solidFill>
                <a:ea typeface="ＭＳ Ｐゴシック" charset="0"/>
              </a:rPr>
              <a:t>intrinsic </a:t>
            </a:r>
            <a:r>
              <a:rPr lang="en-US" sz="2400" b="1" dirty="0" smtClean="0">
                <a:solidFill>
                  <a:srgbClr val="3333CC"/>
                </a:solidFill>
                <a:ea typeface="ＭＳ Ｐゴシック" charset="0"/>
              </a:rPr>
              <a:t>semiconductor.</a:t>
            </a:r>
          </a:p>
          <a:p>
            <a:pPr eaLnBrk="1" hangingPunct="1"/>
            <a:r>
              <a:rPr lang="en-US" sz="2400" dirty="0" smtClean="0">
                <a:solidFill>
                  <a:srgbClr val="3333CC"/>
                </a:solidFill>
                <a:ea typeface="ＭＳ Ｐゴシック" charset="0"/>
              </a:rPr>
              <a:t>Examples </a:t>
            </a:r>
            <a:r>
              <a:rPr lang="en-US" sz="2400" dirty="0">
                <a:solidFill>
                  <a:srgbClr val="3333CC"/>
                </a:solidFill>
                <a:ea typeface="ＭＳ Ｐゴシック" charset="0"/>
              </a:rPr>
              <a:t>of intrinsic semiconductors include pure carbon and germanium.</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Tree>
    <p:extLst>
      <p:ext uri="{BB962C8B-B14F-4D97-AF65-F5344CB8AC3E}">
        <p14:creationId xmlns:p14="http://schemas.microsoft.com/office/powerpoint/2010/main" val="1379474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6388"/>
            <a:ext cx="8229600" cy="455612"/>
          </a:xfrm>
        </p:spPr>
        <p:txBody>
          <a:bodyPr/>
          <a:lstStyle/>
          <a:p>
            <a:pPr eaLnBrk="1" hangingPunct="1">
              <a:defRPr/>
            </a:pPr>
            <a:r>
              <a:rPr lang="en-US" dirty="0" smtClean="0">
                <a:cs typeface="+mj-cs"/>
              </a:rPr>
              <a:t>Impurity Semiconductor</a:t>
            </a:r>
          </a:p>
        </p:txBody>
      </p:sp>
      <p:sp>
        <p:nvSpPr>
          <p:cNvPr id="44034" name="Rectangle 3"/>
          <p:cNvSpPr>
            <a:spLocks noGrp="1" noChangeArrowheads="1"/>
          </p:cNvSpPr>
          <p:nvPr>
            <p:ph type="body" idx="1"/>
          </p:nvPr>
        </p:nvSpPr>
        <p:spPr>
          <a:xfrm>
            <a:off x="533400" y="1066800"/>
            <a:ext cx="8305800" cy="5334000"/>
          </a:xfrm>
        </p:spPr>
        <p:txBody>
          <a:bodyPr/>
          <a:lstStyle/>
          <a:p>
            <a:pPr eaLnBrk="1" hangingPunct="1"/>
            <a:r>
              <a:rPr lang="en-US" sz="2400" dirty="0">
                <a:solidFill>
                  <a:srgbClr val="3333CC"/>
                </a:solidFill>
                <a:ea typeface="ＭＳ Ｐゴシック" charset="0"/>
              </a:rPr>
              <a:t>It is possible to fine-tune a semiconductor</a:t>
            </a:r>
            <a:r>
              <a:rPr lang="ja-JP" altLang="en-US" sz="2400" dirty="0">
                <a:solidFill>
                  <a:srgbClr val="3333CC"/>
                </a:solidFill>
                <a:ea typeface="ＭＳ Ｐゴシック" charset="0"/>
              </a:rPr>
              <a:t>’</a:t>
            </a:r>
            <a:r>
              <a:rPr lang="en-US" altLang="ja-JP" sz="2400" dirty="0">
                <a:solidFill>
                  <a:srgbClr val="3333CC"/>
                </a:solidFill>
                <a:ea typeface="ＭＳ Ｐゴシック" charset="0"/>
              </a:rPr>
              <a:t>s properties by adding a small amount of another material, called a </a:t>
            </a:r>
            <a:r>
              <a:rPr lang="en-US" altLang="ja-JP" sz="2400" i="1" dirty="0">
                <a:solidFill>
                  <a:srgbClr val="3333CC"/>
                </a:solidFill>
                <a:ea typeface="ＭＳ Ｐゴシック" charset="0"/>
              </a:rPr>
              <a:t>dopant</a:t>
            </a:r>
            <a:r>
              <a:rPr lang="en-US" altLang="ja-JP" sz="2400" b="1" dirty="0">
                <a:solidFill>
                  <a:srgbClr val="3333CC"/>
                </a:solidFill>
                <a:ea typeface="ＭＳ Ｐゴシック" charset="0"/>
              </a:rPr>
              <a:t>,</a:t>
            </a:r>
            <a:r>
              <a:rPr lang="en-US" altLang="ja-JP" sz="2400" dirty="0">
                <a:solidFill>
                  <a:srgbClr val="3333CC"/>
                </a:solidFill>
                <a:ea typeface="ＭＳ Ｐゴシック" charset="0"/>
              </a:rPr>
              <a:t> to the semiconductor creating what is a called an </a:t>
            </a:r>
            <a:r>
              <a:rPr lang="en-US" altLang="ja-JP" sz="2400" b="1" dirty="0">
                <a:solidFill>
                  <a:srgbClr val="3333CC"/>
                </a:solidFill>
                <a:ea typeface="ＭＳ Ｐゴシック" charset="0"/>
              </a:rPr>
              <a:t>impurity semiconductor</a:t>
            </a:r>
            <a:r>
              <a:rPr lang="en-US" altLang="ja-JP" sz="2400" b="1" dirty="0" smtClean="0">
                <a:solidFill>
                  <a:srgbClr val="3333CC"/>
                </a:solidFill>
                <a:ea typeface="ＭＳ Ｐゴシック" charset="0"/>
              </a:rPr>
              <a:t>.</a:t>
            </a:r>
            <a:endParaRPr lang="en-US" sz="2400" dirty="0">
              <a:solidFill>
                <a:srgbClr val="3333CC"/>
              </a:solidFill>
              <a:ea typeface="ＭＳ Ｐゴシック" charset="0"/>
            </a:endParaRPr>
          </a:p>
          <a:p>
            <a:pPr eaLnBrk="1" hangingPunct="1"/>
            <a:r>
              <a:rPr lang="en-US" sz="2400" dirty="0">
                <a:solidFill>
                  <a:srgbClr val="3333CC"/>
                </a:solidFill>
                <a:ea typeface="ＭＳ Ｐゴシック" charset="0"/>
              </a:rPr>
              <a:t>As an example, silicon has four electrons in its outermost shell (this corresponds to the valence band) and arsenic has </a:t>
            </a:r>
            <a:r>
              <a:rPr lang="en-US" sz="2400" dirty="0" smtClean="0">
                <a:solidFill>
                  <a:srgbClr val="3333CC"/>
                </a:solidFill>
                <a:ea typeface="ＭＳ Ｐゴシック" charset="0"/>
              </a:rPr>
              <a:t>five.</a:t>
            </a:r>
          </a:p>
          <a:p>
            <a:pPr eaLnBrk="1" hangingPunct="1"/>
            <a:r>
              <a:rPr lang="en-US" sz="2400" dirty="0" smtClean="0">
                <a:solidFill>
                  <a:srgbClr val="3333CC"/>
                </a:solidFill>
                <a:ea typeface="ＭＳ Ｐゴシック" charset="0"/>
              </a:rPr>
              <a:t>Thus </a:t>
            </a:r>
            <a:r>
              <a:rPr lang="en-US" sz="2400" dirty="0">
                <a:solidFill>
                  <a:srgbClr val="3333CC"/>
                </a:solidFill>
                <a:ea typeface="ＭＳ Ｐゴシック" charset="0"/>
              </a:rPr>
              <a:t>while four of arsenic</a:t>
            </a:r>
            <a:r>
              <a:rPr lang="ja-JP" altLang="en-US" sz="2400" dirty="0">
                <a:solidFill>
                  <a:srgbClr val="3333CC"/>
                </a:solidFill>
                <a:ea typeface="ＭＳ Ｐゴシック" charset="0"/>
              </a:rPr>
              <a:t>’</a:t>
            </a:r>
            <a:r>
              <a:rPr lang="en-US" altLang="ja-JP" sz="2400" dirty="0">
                <a:solidFill>
                  <a:srgbClr val="3333CC"/>
                </a:solidFill>
                <a:ea typeface="ＭＳ Ｐゴシック" charset="0"/>
              </a:rPr>
              <a:t>s outer-shell electrons participate in covalent bonding with its nearest neighbors (just as another silicon atom would), the fifth electron is very weakly </a:t>
            </a:r>
            <a:r>
              <a:rPr lang="en-US" altLang="ja-JP" sz="2400" dirty="0" smtClean="0">
                <a:solidFill>
                  <a:srgbClr val="3333CC"/>
                </a:solidFill>
                <a:ea typeface="ＭＳ Ｐゴシック" charset="0"/>
              </a:rPr>
              <a:t>bound.</a:t>
            </a:r>
          </a:p>
          <a:p>
            <a:pPr eaLnBrk="1" hangingPunct="1"/>
            <a:r>
              <a:rPr lang="en-US" sz="2400" dirty="0" smtClean="0">
                <a:solidFill>
                  <a:srgbClr val="3333CC"/>
                </a:solidFill>
                <a:ea typeface="ＭＳ Ｐゴシック" charset="0"/>
              </a:rPr>
              <a:t>It </a:t>
            </a:r>
            <a:r>
              <a:rPr lang="en-US" sz="2400" dirty="0">
                <a:solidFill>
                  <a:srgbClr val="3333CC"/>
                </a:solidFill>
                <a:ea typeface="ＭＳ Ｐゴシック" charset="0"/>
              </a:rPr>
              <a:t>takes only about 0.05 </a:t>
            </a:r>
            <a:r>
              <a:rPr lang="en-US" sz="2400" dirty="0" err="1">
                <a:solidFill>
                  <a:srgbClr val="3333CC"/>
                </a:solidFill>
                <a:ea typeface="ＭＳ Ｐゴシック" charset="0"/>
              </a:rPr>
              <a:t>eV</a:t>
            </a:r>
            <a:r>
              <a:rPr lang="en-US" sz="2400" dirty="0">
                <a:solidFill>
                  <a:srgbClr val="3333CC"/>
                </a:solidFill>
                <a:ea typeface="ＭＳ Ｐゴシック" charset="0"/>
              </a:rPr>
              <a:t> to move this extra electron into the conduction </a:t>
            </a:r>
            <a:r>
              <a:rPr lang="en-US" sz="2400" dirty="0" smtClean="0">
                <a:solidFill>
                  <a:srgbClr val="3333CC"/>
                </a:solidFill>
                <a:ea typeface="ＭＳ Ｐゴシック" charset="0"/>
              </a:rPr>
              <a:t>band.</a:t>
            </a:r>
          </a:p>
          <a:p>
            <a:pPr eaLnBrk="1" hangingPunct="1"/>
            <a:r>
              <a:rPr lang="en-US" sz="2400" dirty="0" smtClean="0">
                <a:solidFill>
                  <a:srgbClr val="3333CC"/>
                </a:solidFill>
                <a:ea typeface="ＭＳ Ｐゴシック" charset="0"/>
              </a:rPr>
              <a:t>The </a:t>
            </a:r>
            <a:r>
              <a:rPr lang="en-US" sz="2400" dirty="0">
                <a:solidFill>
                  <a:srgbClr val="3333CC"/>
                </a:solidFill>
                <a:ea typeface="ＭＳ Ｐゴシック" charset="0"/>
              </a:rPr>
              <a:t>effect is that adding only a small amount of arsenic to silicon greatly increases the electrical conductivity.</a:t>
            </a:r>
            <a:endParaRPr lang="en-US" sz="2400" b="1"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Tree>
    <p:extLst>
      <p:ext uri="{BB962C8B-B14F-4D97-AF65-F5344CB8AC3E}">
        <p14:creationId xmlns:p14="http://schemas.microsoft.com/office/powerpoint/2010/main" val="659337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90600"/>
          </a:xfrm>
        </p:spPr>
        <p:txBody>
          <a:bodyPr/>
          <a:lstStyle/>
          <a:p>
            <a:pPr eaLnBrk="1" hangingPunct="1">
              <a:defRPr/>
            </a:pPr>
            <a:r>
              <a:rPr lang="en-US" sz="4000" i="1" dirty="0" smtClean="0">
                <a:cs typeface="+mj-cs"/>
              </a:rPr>
              <a:t>n</a:t>
            </a:r>
            <a:r>
              <a:rPr lang="en-US" sz="4000" dirty="0" smtClean="0">
                <a:cs typeface="+mj-cs"/>
              </a:rPr>
              <a:t>-type </a:t>
            </a:r>
            <a:r>
              <a:rPr lang="en-US" sz="4000" dirty="0" smtClean="0">
                <a:cs typeface="+mj-cs"/>
              </a:rPr>
              <a:t>and p-type Semiconductors</a:t>
            </a:r>
            <a:endParaRPr lang="en-US" sz="4000" dirty="0" smtClean="0">
              <a:cs typeface="+mj-cs"/>
            </a:endParaRPr>
          </a:p>
        </p:txBody>
      </p:sp>
      <p:sp>
        <p:nvSpPr>
          <p:cNvPr id="45058" name="Rectangle 3"/>
          <p:cNvSpPr>
            <a:spLocks noGrp="1" noChangeArrowheads="1"/>
          </p:cNvSpPr>
          <p:nvPr>
            <p:ph type="body" idx="1"/>
          </p:nvPr>
        </p:nvSpPr>
        <p:spPr>
          <a:xfrm>
            <a:off x="457200" y="1295400"/>
            <a:ext cx="8229600" cy="4530725"/>
          </a:xfrm>
        </p:spPr>
        <p:txBody>
          <a:bodyPr/>
          <a:lstStyle/>
          <a:p>
            <a:pPr eaLnBrk="1" hangingPunct="1"/>
            <a:r>
              <a:rPr lang="en-US" sz="2400" dirty="0">
                <a:solidFill>
                  <a:srgbClr val="3333CC"/>
                </a:solidFill>
                <a:ea typeface="ＭＳ Ｐゴシック" charset="0"/>
              </a:rPr>
              <a:t>The addition of arsenic to silicon creates what is known as an </a:t>
            </a:r>
            <a:r>
              <a:rPr lang="en-US" sz="2400" b="1" i="1" dirty="0">
                <a:solidFill>
                  <a:srgbClr val="3333CC"/>
                </a:solidFill>
                <a:ea typeface="ＭＳ Ｐゴシック" charset="0"/>
              </a:rPr>
              <a:t>n</a:t>
            </a:r>
            <a:r>
              <a:rPr lang="en-US" sz="2400" b="1" dirty="0">
                <a:solidFill>
                  <a:srgbClr val="3333CC"/>
                </a:solidFill>
                <a:ea typeface="ＭＳ Ｐゴシック" charset="0"/>
              </a:rPr>
              <a:t>-type </a:t>
            </a:r>
            <a:r>
              <a:rPr lang="en-US" sz="2400" dirty="0">
                <a:solidFill>
                  <a:srgbClr val="3333CC"/>
                </a:solidFill>
                <a:ea typeface="ＭＳ Ｐゴシック" charset="0"/>
              </a:rPr>
              <a:t>semiconductor (</a:t>
            </a:r>
            <a:r>
              <a:rPr lang="en-US" sz="2400" i="1" dirty="0">
                <a:solidFill>
                  <a:srgbClr val="3333CC"/>
                </a:solidFill>
                <a:ea typeface="ＭＳ Ｐゴシック" charset="0"/>
              </a:rPr>
              <a:t>n </a:t>
            </a:r>
            <a:r>
              <a:rPr lang="en-US" sz="2400" dirty="0">
                <a:solidFill>
                  <a:srgbClr val="3333CC"/>
                </a:solidFill>
                <a:ea typeface="ＭＳ Ｐゴシック" charset="0"/>
              </a:rPr>
              <a:t>for negative), because it is the electrons close to the conduction band that will eventually carry electrical </a:t>
            </a:r>
            <a:r>
              <a:rPr lang="en-US" sz="2400" dirty="0" smtClean="0">
                <a:solidFill>
                  <a:srgbClr val="3333CC"/>
                </a:solidFill>
                <a:ea typeface="ＭＳ Ｐゴシック" charset="0"/>
              </a:rPr>
              <a:t>current.</a:t>
            </a:r>
          </a:p>
          <a:p>
            <a:pPr eaLnBrk="1" hangingPunct="1"/>
            <a:r>
              <a:rPr lang="en-US" sz="2400" dirty="0" smtClean="0">
                <a:solidFill>
                  <a:srgbClr val="3333CC"/>
                </a:solidFill>
                <a:ea typeface="ＭＳ Ｐゴシック" charset="0"/>
              </a:rPr>
              <a:t>The </a:t>
            </a:r>
            <a:r>
              <a:rPr lang="en-US" sz="2400" dirty="0">
                <a:solidFill>
                  <a:srgbClr val="3333CC"/>
                </a:solidFill>
                <a:ea typeface="ＭＳ Ｐゴシック" charset="0"/>
              </a:rPr>
              <a:t>new arsenic energy levels just below the conduction band are called </a:t>
            </a:r>
            <a:r>
              <a:rPr lang="en-US" sz="2400" b="1" dirty="0">
                <a:solidFill>
                  <a:srgbClr val="3333CC"/>
                </a:solidFill>
                <a:ea typeface="ＭＳ Ｐゴシック" charset="0"/>
              </a:rPr>
              <a:t>donor levels</a:t>
            </a:r>
            <a:r>
              <a:rPr lang="en-US" sz="2400" dirty="0">
                <a:solidFill>
                  <a:srgbClr val="3333CC"/>
                </a:solidFill>
                <a:ea typeface="ＭＳ Ｐゴシック" charset="0"/>
              </a:rPr>
              <a:t> because an electron there is easily donated to the conduction band</a:t>
            </a:r>
            <a:r>
              <a:rPr lang="en-US" sz="2400" dirty="0" smtClean="0">
                <a:solidFill>
                  <a:srgbClr val="3333CC"/>
                </a:solidFill>
                <a:ea typeface="ＭＳ Ｐゴシック" charset="0"/>
              </a:rPr>
              <a:t>.</a:t>
            </a:r>
          </a:p>
          <a:p>
            <a:pPr eaLnBrk="1" hangingPunct="1">
              <a:defRPr/>
            </a:pPr>
            <a:r>
              <a:rPr lang="en-US" sz="2400" dirty="0">
                <a:solidFill>
                  <a:srgbClr val="3333CC"/>
                </a:solidFill>
              </a:rPr>
              <a:t>It is always easier to think in terms of the flow of positive charges (holes) in the direction of the applied field, so we call this a </a:t>
            </a:r>
            <a:r>
              <a:rPr lang="en-US" sz="2400" b="1" i="1" dirty="0">
                <a:solidFill>
                  <a:srgbClr val="3333CC"/>
                </a:solidFill>
              </a:rPr>
              <a:t>p</a:t>
            </a:r>
            <a:r>
              <a:rPr lang="en-US" sz="2400" b="1" dirty="0">
                <a:solidFill>
                  <a:srgbClr val="3333CC"/>
                </a:solidFill>
              </a:rPr>
              <a:t>-type</a:t>
            </a:r>
            <a:r>
              <a:rPr lang="en-US" sz="2400" dirty="0">
                <a:solidFill>
                  <a:srgbClr val="3333CC"/>
                </a:solidFill>
              </a:rPr>
              <a:t> semiconductor (</a:t>
            </a:r>
            <a:r>
              <a:rPr lang="en-US" sz="2400" i="1" dirty="0">
                <a:solidFill>
                  <a:srgbClr val="3333CC"/>
                </a:solidFill>
              </a:rPr>
              <a:t>p </a:t>
            </a:r>
            <a:r>
              <a:rPr lang="en-US" sz="2400" dirty="0">
                <a:solidFill>
                  <a:srgbClr val="3333CC"/>
                </a:solidFill>
              </a:rPr>
              <a:t>for positive).</a:t>
            </a:r>
          </a:p>
          <a:p>
            <a:pPr eaLnBrk="1" hangingPunct="1">
              <a:defRPr/>
            </a:pPr>
            <a:r>
              <a:rPr lang="en-US" sz="2400" dirty="0">
                <a:solidFill>
                  <a:srgbClr val="3333CC"/>
                </a:solidFill>
              </a:rPr>
              <a:t>In addition to intrinsic and impurity semiconductors, there are many </a:t>
            </a:r>
            <a:r>
              <a:rPr lang="en-US" sz="2400" b="1" dirty="0">
                <a:solidFill>
                  <a:srgbClr val="3333CC"/>
                </a:solidFill>
              </a:rPr>
              <a:t>compound semiconductors</a:t>
            </a:r>
            <a:r>
              <a:rPr lang="en-US" sz="2400" dirty="0">
                <a:solidFill>
                  <a:srgbClr val="3333CC"/>
                </a:solidFill>
              </a:rPr>
              <a:t>, which consist of equal numbers of two kinds of atoms.</a:t>
            </a:r>
          </a:p>
          <a:p>
            <a:pPr eaLnBrk="1" hangingPunct="1"/>
            <a:endParaRPr lang="en-US" sz="2400" dirty="0">
              <a:solidFill>
                <a:srgbClr val="3333CC"/>
              </a:solidFill>
              <a:ea typeface="ＭＳ Ｐゴシック" charset="0"/>
            </a:endParaRPr>
          </a:p>
          <a:p>
            <a:pPr eaLnBrk="1" hangingPunct="1"/>
            <a:endParaRPr lang="en-US" sz="2400"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Tree>
    <p:extLst>
      <p:ext uri="{BB962C8B-B14F-4D97-AF65-F5344CB8AC3E}">
        <p14:creationId xmlns:p14="http://schemas.microsoft.com/office/powerpoint/2010/main" val="1412578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30213"/>
            <a:ext cx="8226425" cy="560387"/>
          </a:xfrm>
        </p:spPr>
        <p:txBody>
          <a:bodyPr/>
          <a:lstStyle/>
          <a:p>
            <a:pPr eaLnBrk="1" hangingPunct="1">
              <a:defRPr/>
            </a:pPr>
            <a:r>
              <a:rPr lang="en-US" sz="4000" dirty="0" smtClean="0">
                <a:cs typeface="+mj-cs"/>
              </a:rPr>
              <a:t>Integrated Circuits</a:t>
            </a:r>
          </a:p>
        </p:txBody>
      </p:sp>
      <p:sp>
        <p:nvSpPr>
          <p:cNvPr id="64514" name="Rectangle 3"/>
          <p:cNvSpPr>
            <a:spLocks noGrp="1" noChangeArrowheads="1"/>
          </p:cNvSpPr>
          <p:nvPr>
            <p:ph type="body" idx="1"/>
          </p:nvPr>
        </p:nvSpPr>
        <p:spPr>
          <a:xfrm>
            <a:off x="457200" y="1295400"/>
            <a:ext cx="8226425" cy="4497388"/>
          </a:xfrm>
        </p:spPr>
        <p:txBody>
          <a:bodyPr/>
          <a:lstStyle/>
          <a:p>
            <a:pPr eaLnBrk="1" hangingPunct="1"/>
            <a:r>
              <a:rPr lang="en-US" dirty="0">
                <a:solidFill>
                  <a:srgbClr val="3333CC"/>
                </a:solidFill>
                <a:ea typeface="ＭＳ Ｐゴシック" charset="0"/>
              </a:rPr>
              <a:t>The most important use of all these semiconductor devices today is not in discrete components, but rather in </a:t>
            </a:r>
            <a:r>
              <a:rPr lang="en-US" b="1" dirty="0">
                <a:solidFill>
                  <a:srgbClr val="3333CC"/>
                </a:solidFill>
                <a:ea typeface="ＭＳ Ｐゴシック" charset="0"/>
              </a:rPr>
              <a:t>integrated circuits commonly </a:t>
            </a:r>
            <a:r>
              <a:rPr lang="en-US" dirty="0">
                <a:solidFill>
                  <a:srgbClr val="3333CC"/>
                </a:solidFill>
                <a:ea typeface="ＭＳ Ｐゴシック" charset="0"/>
              </a:rPr>
              <a:t>called </a:t>
            </a:r>
            <a:r>
              <a:rPr lang="en-US" b="1" dirty="0">
                <a:solidFill>
                  <a:srgbClr val="3333CC"/>
                </a:solidFill>
                <a:ea typeface="ＭＳ Ｐゴシック" charset="0"/>
              </a:rPr>
              <a:t>chips</a:t>
            </a:r>
            <a:r>
              <a:rPr lang="en-US" dirty="0" smtClean="0">
                <a:solidFill>
                  <a:srgbClr val="3333CC"/>
                </a:solidFill>
                <a:ea typeface="ＭＳ Ｐゴシック" charset="0"/>
              </a:rPr>
              <a:t>.</a:t>
            </a:r>
            <a:endParaRPr lang="en-US" dirty="0">
              <a:solidFill>
                <a:srgbClr val="3333CC"/>
              </a:solidFill>
              <a:ea typeface="ＭＳ Ｐゴシック" charset="0"/>
            </a:endParaRPr>
          </a:p>
          <a:p>
            <a:pPr eaLnBrk="1" hangingPunct="1"/>
            <a:r>
              <a:rPr lang="en-US" dirty="0">
                <a:solidFill>
                  <a:srgbClr val="3333CC"/>
                </a:solidFill>
                <a:ea typeface="ＭＳ Ｐゴシック" charset="0"/>
              </a:rPr>
              <a:t>Some integrated circuits contain a million or more components such as resistors, capacitors, transistors, and logic switches</a:t>
            </a:r>
            <a:r>
              <a:rPr lang="en-US" dirty="0" smtClean="0">
                <a:solidFill>
                  <a:srgbClr val="3333CC"/>
                </a:solidFill>
                <a:ea typeface="ＭＳ Ｐゴシック" charset="0"/>
              </a:rPr>
              <a:t>.</a:t>
            </a:r>
            <a:endParaRPr lang="en-US" dirty="0">
              <a:solidFill>
                <a:srgbClr val="3333CC"/>
              </a:solidFill>
              <a:ea typeface="ＭＳ Ｐゴシック" charset="0"/>
            </a:endParaRPr>
          </a:p>
          <a:p>
            <a:pPr eaLnBrk="1" hangingPunct="1"/>
            <a:r>
              <a:rPr lang="en-US" dirty="0">
                <a:solidFill>
                  <a:srgbClr val="3333CC"/>
                </a:solidFill>
                <a:ea typeface="ＭＳ Ｐゴシック" charset="0"/>
              </a:rPr>
              <a:t>Two benefits:</a:t>
            </a:r>
            <a:r>
              <a:rPr lang="en-US" b="1" dirty="0">
                <a:solidFill>
                  <a:srgbClr val="3333CC"/>
                </a:solidFill>
                <a:ea typeface="ＭＳ Ｐゴシック" charset="0"/>
              </a:rPr>
              <a:t> miniaturization </a:t>
            </a:r>
            <a:r>
              <a:rPr lang="en-US" dirty="0">
                <a:solidFill>
                  <a:srgbClr val="3333CC"/>
                </a:solidFill>
                <a:ea typeface="ＭＳ Ｐゴシック" charset="0"/>
              </a:rPr>
              <a:t>and </a:t>
            </a:r>
            <a:r>
              <a:rPr lang="en-US" b="1" dirty="0">
                <a:solidFill>
                  <a:srgbClr val="3333CC"/>
                </a:solidFill>
                <a:ea typeface="ＭＳ Ｐゴシック" charset="0"/>
              </a:rPr>
              <a:t>processing speed</a:t>
            </a:r>
            <a:endParaRPr lang="en-US"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Tree>
    <p:extLst>
      <p:ext uri="{BB962C8B-B14F-4D97-AF65-F5344CB8AC3E}">
        <p14:creationId xmlns:p14="http://schemas.microsoft.com/office/powerpoint/2010/main" val="612858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57200" y="228600"/>
            <a:ext cx="8226425" cy="533400"/>
          </a:xfrm>
        </p:spPr>
        <p:txBody>
          <a:bodyPr/>
          <a:lstStyle/>
          <a:p>
            <a:pPr eaLnBrk="1" hangingPunct="1"/>
            <a:r>
              <a:rPr lang="en-US" sz="4000" dirty="0">
                <a:ea typeface="ＭＳ Ｐゴシック" charset="0"/>
              </a:rPr>
              <a:t>Moore</a:t>
            </a:r>
            <a:r>
              <a:rPr lang="ja-JP" altLang="en-US" sz="4000" dirty="0">
                <a:ea typeface="ＭＳ Ｐゴシック" charset="0"/>
              </a:rPr>
              <a:t>’</a:t>
            </a:r>
            <a:r>
              <a:rPr lang="en-US" altLang="ja-JP" sz="4000" dirty="0">
                <a:ea typeface="ＭＳ Ｐゴシック" charset="0"/>
              </a:rPr>
              <a:t>s Law and Computing Power</a:t>
            </a:r>
            <a:endParaRPr lang="en-US" sz="4000" dirty="0">
              <a:ea typeface="ＭＳ Ｐゴシック" charset="0"/>
            </a:endParaRPr>
          </a:p>
        </p:txBody>
      </p:sp>
      <p:sp>
        <p:nvSpPr>
          <p:cNvPr id="65538" name="Rectangle 4"/>
          <p:cNvSpPr>
            <a:spLocks noChangeArrowheads="1"/>
          </p:cNvSpPr>
          <p:nvPr/>
        </p:nvSpPr>
        <p:spPr bwMode="auto">
          <a:xfrm>
            <a:off x="457200" y="5257800"/>
            <a:ext cx="8382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333CC"/>
              </a:buClr>
              <a:buSzPct val="65000"/>
              <a:buFont typeface="Wingdings" charset="0"/>
              <a:buNone/>
            </a:pPr>
            <a:r>
              <a:rPr lang="en-US" sz="1800" b="1" dirty="0">
                <a:solidFill>
                  <a:srgbClr val="3333CC"/>
                </a:solidFill>
                <a:latin typeface="+mn-lt"/>
              </a:rPr>
              <a:t>Figure 11.29: </a:t>
            </a:r>
            <a:r>
              <a:rPr lang="en-US" sz="1800" dirty="0">
                <a:solidFill>
                  <a:srgbClr val="3333CC"/>
                </a:solidFill>
                <a:latin typeface="+mn-lt"/>
              </a:rPr>
              <a:t>Moore</a:t>
            </a:r>
            <a:r>
              <a:rPr lang="ja-JP" altLang="en-US" sz="1800" dirty="0">
                <a:solidFill>
                  <a:srgbClr val="3333CC"/>
                </a:solidFill>
                <a:latin typeface="+mn-lt"/>
              </a:rPr>
              <a:t>’</a:t>
            </a:r>
            <a:r>
              <a:rPr lang="en-US" altLang="ja-JP" sz="1800" dirty="0">
                <a:solidFill>
                  <a:srgbClr val="3333CC"/>
                </a:solidFill>
                <a:latin typeface="+mn-lt"/>
              </a:rPr>
              <a:t>s law, showing the progress in computing power over a 30-year span, illustrated here with Intel chip names. The Pentium 4 contains over 50 million transistors. </a:t>
            </a:r>
            <a:r>
              <a:rPr lang="en-US" altLang="ja-JP" sz="1800" i="1" dirty="0">
                <a:solidFill>
                  <a:srgbClr val="3333CC"/>
                </a:solidFill>
                <a:latin typeface="+mn-lt"/>
              </a:rPr>
              <a:t>Courtesy of Intel Corporation. Graph from </a:t>
            </a:r>
            <a:r>
              <a:rPr lang="en-US" altLang="ja-JP" sz="1800" i="1" u="sng" dirty="0">
                <a:solidFill>
                  <a:srgbClr val="3333CC"/>
                </a:solidFill>
                <a:latin typeface="+mn-lt"/>
              </a:rPr>
              <a:t>http://</a:t>
            </a:r>
            <a:r>
              <a:rPr lang="en-US" altLang="ja-JP" sz="1800" i="1" u="sng" dirty="0" err="1">
                <a:solidFill>
                  <a:srgbClr val="3333CC"/>
                </a:solidFill>
                <a:latin typeface="+mn-lt"/>
              </a:rPr>
              <a:t>www.intel.com</a:t>
            </a:r>
            <a:r>
              <a:rPr lang="en-US" altLang="ja-JP" sz="1800" i="1" u="sng" dirty="0">
                <a:solidFill>
                  <a:srgbClr val="3333CC"/>
                </a:solidFill>
                <a:latin typeface="+mn-lt"/>
              </a:rPr>
              <a:t>/research/silicon/</a:t>
            </a:r>
            <a:r>
              <a:rPr lang="en-US" altLang="ja-JP" sz="1800" i="1" u="sng" dirty="0" err="1">
                <a:solidFill>
                  <a:srgbClr val="3333CC"/>
                </a:solidFill>
                <a:latin typeface="+mn-lt"/>
              </a:rPr>
              <a:t>mooreslaw.htm</a:t>
            </a:r>
            <a:r>
              <a:rPr lang="en-US" altLang="ja-JP" sz="1800" i="1" dirty="0">
                <a:solidFill>
                  <a:srgbClr val="3333CC"/>
                </a:solidFill>
                <a:latin typeface="+mn-lt"/>
              </a:rPr>
              <a:t>.</a:t>
            </a:r>
            <a:endParaRPr lang="en-US" sz="1800" i="1" dirty="0">
              <a:solidFill>
                <a:srgbClr val="3333CC"/>
              </a:solidFill>
              <a:latin typeface="+mn-lt"/>
            </a:endParaRPr>
          </a:p>
        </p:txBody>
      </p:sp>
      <p:pic>
        <p:nvPicPr>
          <p:cNvPr id="65539"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Tree>
    <p:extLst>
      <p:ext uri="{BB962C8B-B14F-4D97-AF65-F5344CB8AC3E}">
        <p14:creationId xmlns:p14="http://schemas.microsoft.com/office/powerpoint/2010/main" val="2224445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76200"/>
            <a:ext cx="8226425" cy="533400"/>
          </a:xfrm>
        </p:spPr>
        <p:txBody>
          <a:bodyPr/>
          <a:lstStyle/>
          <a:p>
            <a:pPr eaLnBrk="1" hangingPunct="1">
              <a:defRPr/>
            </a:pPr>
            <a:r>
              <a:rPr lang="en-US" sz="3600" dirty="0" smtClean="0">
                <a:cs typeface="+mj-cs"/>
              </a:rPr>
              <a:t>Nanotechnology &amp; Carbon Nanotubes</a:t>
            </a:r>
            <a:endParaRPr lang="en-US" sz="3600" dirty="0" smtClean="0">
              <a:cs typeface="+mj-cs"/>
            </a:endParaRPr>
          </a:p>
        </p:txBody>
      </p:sp>
      <p:sp>
        <p:nvSpPr>
          <p:cNvPr id="66562" name="Rectangle 3"/>
          <p:cNvSpPr>
            <a:spLocks noGrp="1" noChangeArrowheads="1"/>
          </p:cNvSpPr>
          <p:nvPr>
            <p:ph type="body" idx="1"/>
          </p:nvPr>
        </p:nvSpPr>
        <p:spPr>
          <a:xfrm>
            <a:off x="457200" y="685800"/>
            <a:ext cx="8382000" cy="4530725"/>
          </a:xfrm>
        </p:spPr>
        <p:txBody>
          <a:bodyPr/>
          <a:lstStyle/>
          <a:p>
            <a:pPr eaLnBrk="1" hangingPunct="1">
              <a:spcBef>
                <a:spcPts val="0"/>
              </a:spcBef>
            </a:pPr>
            <a:r>
              <a:rPr lang="en-US" sz="2800" dirty="0">
                <a:solidFill>
                  <a:srgbClr val="3333CC"/>
                </a:solidFill>
                <a:ea typeface="ＭＳ Ｐゴシック" charset="0"/>
              </a:rPr>
              <a:t>Nanotechnology is generally defined as the scientific study and manufacture of materials on a submicron scale.</a:t>
            </a:r>
          </a:p>
          <a:p>
            <a:pPr eaLnBrk="1" hangingPunct="1">
              <a:spcBef>
                <a:spcPts val="0"/>
              </a:spcBef>
            </a:pPr>
            <a:r>
              <a:rPr lang="en-US" sz="2800" dirty="0">
                <a:solidFill>
                  <a:srgbClr val="3333CC"/>
                </a:solidFill>
                <a:ea typeface="ＭＳ Ｐゴシック" charset="0"/>
              </a:rPr>
              <a:t>These scales range from single atoms </a:t>
            </a:r>
            <a:r>
              <a:rPr lang="en-US" sz="2800" dirty="0" smtClean="0">
                <a:solidFill>
                  <a:srgbClr val="3333CC"/>
                </a:solidFill>
                <a:ea typeface="ＭＳ Ｐゴシック" charset="0"/>
              </a:rPr>
              <a:t>on </a:t>
            </a:r>
            <a:r>
              <a:rPr lang="en-US" sz="2800" dirty="0">
                <a:solidFill>
                  <a:srgbClr val="3333CC"/>
                </a:solidFill>
                <a:ea typeface="ＭＳ Ｐゴシック" charset="0"/>
              </a:rPr>
              <a:t>the order of 0.1 nm up to 1 micron (1000 nm).</a:t>
            </a:r>
          </a:p>
          <a:p>
            <a:pPr eaLnBrk="1" hangingPunct="1">
              <a:spcBef>
                <a:spcPts val="0"/>
              </a:spcBef>
            </a:pPr>
            <a:r>
              <a:rPr lang="en-US" sz="2800" dirty="0">
                <a:solidFill>
                  <a:srgbClr val="3333CC"/>
                </a:solidFill>
                <a:ea typeface="ＭＳ Ｐゴシック" charset="0"/>
              </a:rPr>
              <a:t>This technology has applications in engineering, chemistry, and the life sciences and, as such, is interdisciplinary</a:t>
            </a:r>
            <a:r>
              <a:rPr lang="en-US" sz="2800" dirty="0" smtClean="0">
                <a:solidFill>
                  <a:srgbClr val="3333CC"/>
                </a:solidFill>
                <a:ea typeface="ＭＳ Ｐゴシック" charset="0"/>
              </a:rPr>
              <a:t>.</a:t>
            </a:r>
          </a:p>
          <a:p>
            <a:pPr eaLnBrk="1" hangingPunct="1">
              <a:spcBef>
                <a:spcPts val="0"/>
              </a:spcBef>
            </a:pPr>
            <a:r>
              <a:rPr lang="en-US" sz="2800" dirty="0">
                <a:solidFill>
                  <a:srgbClr val="3333CC"/>
                </a:solidFill>
                <a:ea typeface="ＭＳ Ｐゴシック" charset="0"/>
              </a:rPr>
              <a:t>In 1991, following the discovery of C</a:t>
            </a:r>
            <a:r>
              <a:rPr lang="en-US" sz="2800" baseline="-25000" dirty="0">
                <a:solidFill>
                  <a:srgbClr val="3333CC"/>
                </a:solidFill>
                <a:ea typeface="ＭＳ Ｐゴシック" charset="0"/>
              </a:rPr>
              <a:t>60</a:t>
            </a:r>
            <a:r>
              <a:rPr lang="en-US" sz="2800" dirty="0">
                <a:solidFill>
                  <a:srgbClr val="3333CC"/>
                </a:solidFill>
                <a:ea typeface="ＭＳ Ｐゴシック" charset="0"/>
              </a:rPr>
              <a:t> </a:t>
            </a:r>
            <a:r>
              <a:rPr lang="en-US" sz="2800" dirty="0" err="1">
                <a:solidFill>
                  <a:srgbClr val="3333CC"/>
                </a:solidFill>
                <a:ea typeface="ＭＳ Ｐゴシック" charset="0"/>
              </a:rPr>
              <a:t>buckminsterfullerenes</a:t>
            </a:r>
            <a:r>
              <a:rPr lang="en-US" sz="2800" dirty="0">
                <a:solidFill>
                  <a:srgbClr val="3333CC"/>
                </a:solidFill>
                <a:ea typeface="ＭＳ Ｐゴシック" charset="0"/>
              </a:rPr>
              <a:t>, or </a:t>
            </a:r>
            <a:r>
              <a:rPr lang="ja-JP" altLang="en-US" sz="2800" dirty="0">
                <a:solidFill>
                  <a:srgbClr val="3333CC"/>
                </a:solidFill>
                <a:ea typeface="ＭＳ Ｐゴシック" charset="0"/>
              </a:rPr>
              <a:t>“</a:t>
            </a:r>
            <a:r>
              <a:rPr lang="en-US" altLang="ja-JP" sz="2800" dirty="0" err="1">
                <a:solidFill>
                  <a:srgbClr val="3333CC"/>
                </a:solidFill>
                <a:ea typeface="ＭＳ Ｐゴシック" charset="0"/>
              </a:rPr>
              <a:t>buckyballs</a:t>
            </a:r>
            <a:r>
              <a:rPr lang="en-US" altLang="ja-JP" sz="2800" dirty="0">
                <a:solidFill>
                  <a:srgbClr val="3333CC"/>
                </a:solidFill>
                <a:ea typeface="ＭＳ Ｐゴシック" charset="0"/>
              </a:rPr>
              <a:t>,</a:t>
            </a:r>
            <a:r>
              <a:rPr lang="ja-JP" altLang="en-US" sz="2800" dirty="0">
                <a:solidFill>
                  <a:srgbClr val="3333CC"/>
                </a:solidFill>
                <a:ea typeface="ＭＳ Ｐゴシック" charset="0"/>
              </a:rPr>
              <a:t>”</a:t>
            </a:r>
            <a:r>
              <a:rPr lang="en-US" altLang="ja-JP" sz="2800" dirty="0">
                <a:solidFill>
                  <a:srgbClr val="3333CC"/>
                </a:solidFill>
                <a:ea typeface="ＭＳ Ｐゴシック" charset="0"/>
              </a:rPr>
              <a:t> Japanese physicist </a:t>
            </a:r>
            <a:r>
              <a:rPr lang="en-US" altLang="ja-JP" sz="2800" dirty="0" err="1">
                <a:solidFill>
                  <a:srgbClr val="3333CC"/>
                </a:solidFill>
                <a:ea typeface="ＭＳ Ｐゴシック" charset="0"/>
              </a:rPr>
              <a:t>Sumio</a:t>
            </a:r>
            <a:r>
              <a:rPr lang="en-US" altLang="ja-JP" sz="2800" dirty="0">
                <a:solidFill>
                  <a:srgbClr val="3333CC"/>
                </a:solidFill>
                <a:ea typeface="ＭＳ Ｐゴシック" charset="0"/>
              </a:rPr>
              <a:t> </a:t>
            </a:r>
            <a:r>
              <a:rPr lang="en-US" altLang="ja-JP" sz="2800" dirty="0" err="1">
                <a:solidFill>
                  <a:srgbClr val="3333CC"/>
                </a:solidFill>
                <a:ea typeface="ＭＳ Ｐゴシック" charset="0"/>
              </a:rPr>
              <a:t>Iijima</a:t>
            </a:r>
            <a:r>
              <a:rPr lang="en-US" altLang="ja-JP" sz="2800" dirty="0">
                <a:solidFill>
                  <a:srgbClr val="3333CC"/>
                </a:solidFill>
                <a:ea typeface="ＭＳ Ｐゴシック" charset="0"/>
              </a:rPr>
              <a:t> discovered a new geometric arrangement of pure carbon into large molecules.</a:t>
            </a:r>
            <a:endParaRPr lang="en-US" sz="2800" dirty="0">
              <a:solidFill>
                <a:srgbClr val="3333CC"/>
              </a:solidFill>
              <a:ea typeface="ＭＳ Ｐゴシック" charset="0"/>
            </a:endParaRPr>
          </a:p>
          <a:p>
            <a:pPr eaLnBrk="1" hangingPunct="1">
              <a:spcBef>
                <a:spcPts val="0"/>
              </a:spcBef>
            </a:pPr>
            <a:r>
              <a:rPr lang="en-US" sz="2800" dirty="0">
                <a:solidFill>
                  <a:srgbClr val="3333CC"/>
                </a:solidFill>
                <a:ea typeface="ＭＳ Ｐゴシック" charset="0"/>
              </a:rPr>
              <a:t>In this arrangement, known as a carbon nanotube, hexagonal arrays of carbon atoms lie along a cylindrical tube instead of a spherical ball</a:t>
            </a:r>
            <a:r>
              <a:rPr lang="en-US" sz="2800" dirty="0" smtClean="0">
                <a:solidFill>
                  <a:srgbClr val="3333CC"/>
                </a:solidFill>
                <a:ea typeface="ＭＳ Ｐゴシック" charset="0"/>
              </a:rPr>
              <a:t>.</a:t>
            </a:r>
            <a:endParaRPr lang="en-US" sz="2800" dirty="0">
              <a:solidFill>
                <a:srgbClr val="3333CC"/>
              </a:solidFill>
              <a:ea typeface="ＭＳ Ｐゴシック" charset="0"/>
            </a:endParaRPr>
          </a:p>
          <a:p>
            <a:pPr eaLnBrk="1" hangingPunct="1">
              <a:spcBef>
                <a:spcPts val="0"/>
              </a:spcBef>
            </a:pPr>
            <a:endParaRPr lang="en-US" sz="2800" dirty="0">
              <a:solidFill>
                <a:srgbClr val="3333CC"/>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Tree>
    <p:extLst>
      <p:ext uri="{BB962C8B-B14F-4D97-AF65-F5344CB8AC3E}">
        <p14:creationId xmlns:p14="http://schemas.microsoft.com/office/powerpoint/2010/main" val="2706652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6425" cy="381000"/>
          </a:xfrm>
        </p:spPr>
        <p:txBody>
          <a:bodyPr/>
          <a:lstStyle/>
          <a:p>
            <a:pPr eaLnBrk="1" hangingPunct="1">
              <a:defRPr/>
            </a:pPr>
            <a:r>
              <a:rPr lang="en-US" sz="4000" dirty="0" smtClean="0">
                <a:cs typeface="+mj-cs"/>
              </a:rPr>
              <a:t>Structure of a Carbon Nanotube</a:t>
            </a:r>
          </a:p>
        </p:txBody>
      </p:sp>
      <p:pic>
        <p:nvPicPr>
          <p:cNvPr id="68611"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0"/>
            <a:ext cx="3581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381000" y="838200"/>
            <a:ext cx="4495800" cy="5791200"/>
          </a:xfrm>
        </p:spPr>
        <p:txBody>
          <a:bodyPr/>
          <a:lstStyle/>
          <a:p>
            <a:pPr>
              <a:buClr>
                <a:srgbClr val="3333CC"/>
              </a:buClr>
              <a:buSzPct val="65000"/>
            </a:pPr>
            <a:r>
              <a:rPr lang="en-US" sz="2400" dirty="0" smtClean="0">
                <a:solidFill>
                  <a:srgbClr val="3333CC"/>
                </a:solidFill>
              </a:rPr>
              <a:t>There </a:t>
            </a:r>
            <a:r>
              <a:rPr lang="en-US" sz="2400" dirty="0">
                <a:solidFill>
                  <a:srgbClr val="3333CC"/>
                </a:solidFill>
              </a:rPr>
              <a:t>is virtually no limit to the length of the tube. </a:t>
            </a:r>
            <a:r>
              <a:rPr lang="en-US" sz="2400" i="1" dirty="0">
                <a:solidFill>
                  <a:srgbClr val="3333CC"/>
                </a:solidFill>
              </a:rPr>
              <a:t>From</a:t>
            </a:r>
            <a:r>
              <a:rPr lang="en-US" sz="2400" dirty="0">
                <a:solidFill>
                  <a:srgbClr val="3333CC"/>
                </a:solidFill>
              </a:rPr>
              <a:t> </a:t>
            </a:r>
            <a:r>
              <a:rPr lang="en-US" sz="2400" i="1" dirty="0">
                <a:solidFill>
                  <a:srgbClr val="3333CC"/>
                </a:solidFill>
              </a:rPr>
              <a:t>Chris </a:t>
            </a:r>
            <a:r>
              <a:rPr lang="en-US" sz="2400" i="1" dirty="0" err="1">
                <a:solidFill>
                  <a:srgbClr val="3333CC"/>
                </a:solidFill>
              </a:rPr>
              <a:t>Ewels</a:t>
            </a:r>
            <a:r>
              <a:rPr lang="en-US" sz="2400" i="1" dirty="0">
                <a:solidFill>
                  <a:srgbClr val="3333CC"/>
                </a:solidFill>
              </a:rPr>
              <a:t>/</a:t>
            </a:r>
            <a:r>
              <a:rPr lang="en-US" sz="2400" i="1" dirty="0" err="1">
                <a:solidFill>
                  <a:srgbClr val="3333CC"/>
                </a:solidFill>
              </a:rPr>
              <a:t>www.ewels.info</a:t>
            </a:r>
            <a:endParaRPr lang="en-US" sz="2400" i="1" dirty="0">
              <a:solidFill>
                <a:srgbClr val="3333CC"/>
              </a:solidFill>
            </a:endParaRPr>
          </a:p>
          <a:p>
            <a:pPr eaLnBrk="1" hangingPunct="1">
              <a:defRPr/>
            </a:pPr>
            <a:r>
              <a:rPr lang="en-US" sz="2400" dirty="0">
                <a:solidFill>
                  <a:srgbClr val="3333CC"/>
                </a:solidFill>
              </a:rPr>
              <a:t>leads to two types of nanotubes. A single-walled nanotube has just the single shell of hexagons as shown. </a:t>
            </a:r>
          </a:p>
          <a:p>
            <a:pPr eaLnBrk="1" hangingPunct="1">
              <a:defRPr/>
            </a:pPr>
            <a:r>
              <a:rPr lang="en-US" sz="2400" dirty="0">
                <a:solidFill>
                  <a:srgbClr val="3333CC"/>
                </a:solidFill>
              </a:rPr>
              <a:t>In a multi-walled nanotube, multiple layers are nested like the rings in a tree trunk. </a:t>
            </a:r>
            <a:endParaRPr lang="en-US" sz="2400" b="1" dirty="0">
              <a:solidFill>
                <a:srgbClr val="3333CC"/>
              </a:solidFill>
            </a:endParaRPr>
          </a:p>
          <a:p>
            <a:pPr eaLnBrk="1" hangingPunct="1">
              <a:defRPr/>
            </a:pPr>
            <a:r>
              <a:rPr lang="en-US" sz="2400" dirty="0">
                <a:solidFill>
                  <a:srgbClr val="3333CC"/>
                </a:solidFill>
              </a:rPr>
              <a:t>Single-walled nanotubes tend to have fewer defects, and they are therefore stronger structurally but they are also more expensive and difficult to make.</a:t>
            </a:r>
          </a:p>
          <a:p>
            <a:pPr>
              <a:buClr>
                <a:srgbClr val="3333CC"/>
              </a:buClr>
              <a:buSzPct val="65000"/>
              <a:buNone/>
            </a:pPr>
            <a:endParaRPr lang="en-US" sz="2400" i="1" dirty="0">
              <a:solidFill>
                <a:srgbClr val="3333CC"/>
              </a:solidFill>
            </a:endParaRPr>
          </a:p>
          <a:p>
            <a:pPr>
              <a:buClr>
                <a:srgbClr val="3333CC"/>
              </a:buClr>
              <a:buSzPct val="65000"/>
              <a:buNone/>
            </a:pPr>
            <a:endParaRPr lang="en-US" sz="2400" b="1" dirty="0">
              <a:solidFill>
                <a:srgbClr val="3333CC"/>
              </a:solidFill>
            </a:endParaRPr>
          </a:p>
          <a:p>
            <a:endParaRPr lang="en-US" sz="2400" dirty="0">
              <a:solidFill>
                <a:srgbClr val="3333CC"/>
              </a:solidFill>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19</a:t>
            </a:fld>
            <a:endParaRPr lang="en-US"/>
          </a:p>
        </p:txBody>
      </p:sp>
    </p:spTree>
    <p:extLst>
      <p:ext uri="{BB962C8B-B14F-4D97-AF65-F5344CB8AC3E}">
        <p14:creationId xmlns:p14="http://schemas.microsoft.com/office/powerpoint/2010/main" val="2157325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Nov. 26,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638800"/>
          </a:xfrm>
        </p:spPr>
        <p:txBody>
          <a:bodyPr/>
          <a:lstStyle/>
          <a:p>
            <a:pPr eaLnBrk="1" hangingPunct="1"/>
            <a:r>
              <a:rPr lang="en-US" sz="2800" dirty="0" smtClean="0"/>
              <a:t>Your </a:t>
            </a:r>
            <a:r>
              <a:rPr lang="en-US" sz="2800" dirty="0" smtClean="0"/>
              <a:t>presentations are in classes on Dec. 3 and Dec. 5</a:t>
            </a:r>
          </a:p>
          <a:p>
            <a:pPr lvl="1" eaLnBrk="1" hangingPunct="1"/>
            <a:r>
              <a:rPr lang="en-US" sz="2400" dirty="0" smtClean="0"/>
              <a:t>All presentation </a:t>
            </a:r>
            <a:r>
              <a:rPr lang="en-US" sz="2400" dirty="0" err="1" smtClean="0"/>
              <a:t>ppt</a:t>
            </a:r>
            <a:r>
              <a:rPr lang="en-US" sz="2400" dirty="0" smtClean="0"/>
              <a:t> files must be sent to me by 8pm </a:t>
            </a:r>
            <a:r>
              <a:rPr lang="en-US" sz="2400" dirty="0" smtClean="0"/>
              <a:t>this Sunday</a:t>
            </a:r>
            <a:r>
              <a:rPr lang="en-US" sz="2400" dirty="0" smtClean="0"/>
              <a:t>, Dec. 2</a:t>
            </a:r>
            <a:endParaRPr lang="en-US" dirty="0" smtClean="0"/>
          </a:p>
          <a:p>
            <a:pPr eaLnBrk="1" hangingPunct="1"/>
            <a:r>
              <a:rPr lang="en-US" sz="2800" dirty="0" smtClean="0"/>
              <a:t>Final exam is 11am – 1:30pm, Monday, Dec. </a:t>
            </a:r>
            <a:r>
              <a:rPr lang="en-US" sz="2800" dirty="0" smtClean="0"/>
              <a:t>10</a:t>
            </a:r>
          </a:p>
          <a:p>
            <a:pPr lvl="1" eaLnBrk="1" hangingPunct="1"/>
            <a:r>
              <a:rPr lang="en-US" sz="2400" dirty="0" smtClean="0"/>
              <a:t>You can prepare a one 8.5x11.5 sheet (front and back) of handwritten formulae and values of constants for the exam</a:t>
            </a:r>
          </a:p>
          <a:p>
            <a:pPr lvl="1" eaLnBrk="1" hangingPunct="1"/>
            <a:r>
              <a:rPr lang="en-US" sz="2400" dirty="0" smtClean="0"/>
              <a:t>No formulae or values of constants will be provided!</a:t>
            </a:r>
            <a:endParaRPr lang="en-US" sz="2400" dirty="0" smtClean="0"/>
          </a:p>
          <a:p>
            <a:pPr eaLnBrk="1" hangingPunct="1"/>
            <a:r>
              <a:rPr lang="en-US" sz="2800" dirty="0" smtClean="0"/>
              <a:t>Reading assignments</a:t>
            </a:r>
          </a:p>
          <a:p>
            <a:pPr lvl="1" eaLnBrk="1" hangingPunct="1"/>
            <a:r>
              <a:rPr lang="en-US" sz="2400" dirty="0" smtClean="0"/>
              <a:t>CH10.1, 10.3 and 10.4 </a:t>
            </a:r>
          </a:p>
          <a:p>
            <a:pPr eaLnBrk="1" hangingPunct="1"/>
            <a:r>
              <a:rPr lang="en-US" sz="2800" dirty="0" smtClean="0"/>
              <a:t>Please be sure to fill out the feedback survey.  Only about 10 of you have done it as of yesterday.</a:t>
            </a:r>
            <a:endParaRPr lang="en-US" sz="2800" dirty="0"/>
          </a:p>
          <a:p>
            <a:pPr eaLnBrk="1" hangingPunct="1"/>
            <a:r>
              <a:rPr lang="en-US" sz="2800" dirty="0" smtClean="0"/>
              <a:t>C</a:t>
            </a:r>
            <a:r>
              <a:rPr lang="en-US" sz="2800" dirty="0" smtClean="0"/>
              <a:t>olloquium </a:t>
            </a:r>
            <a:r>
              <a:rPr lang="en-US" sz="2800" dirty="0" smtClean="0"/>
              <a:t>this </a:t>
            </a:r>
            <a:r>
              <a:rPr lang="en-US" sz="2800" dirty="0" smtClean="0"/>
              <a:t>Wednesday, week, at 4pm in SH101</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9990"/>
            <a:ext cx="7772400" cy="665810"/>
          </a:xfrm>
        </p:spPr>
        <p:txBody>
          <a:bodyPr/>
          <a:lstStyle/>
          <a:p>
            <a:pPr eaLnBrk="1" hangingPunct="1">
              <a:defRPr/>
            </a:pPr>
            <a:r>
              <a:rPr lang="en-US" sz="3600" dirty="0" smtClean="0">
                <a:cs typeface="+mj-cs"/>
              </a:rPr>
              <a:t>Applications of Nanotubes</a:t>
            </a:r>
          </a:p>
        </p:txBody>
      </p:sp>
      <p:sp>
        <p:nvSpPr>
          <p:cNvPr id="80899" name="Rectangle 3"/>
          <p:cNvSpPr>
            <a:spLocks noGrp="1" noChangeArrowheads="1"/>
          </p:cNvSpPr>
          <p:nvPr>
            <p:ph type="body" idx="1"/>
          </p:nvPr>
        </p:nvSpPr>
        <p:spPr>
          <a:xfrm>
            <a:off x="304800" y="609600"/>
            <a:ext cx="8458200" cy="4953000"/>
          </a:xfrm>
        </p:spPr>
        <p:txBody>
          <a:bodyPr/>
          <a:lstStyle/>
          <a:p>
            <a:pPr eaLnBrk="1" hangingPunct="1">
              <a:spcBef>
                <a:spcPts val="0"/>
              </a:spcBef>
              <a:defRPr/>
            </a:pPr>
            <a:r>
              <a:rPr lang="en-US" sz="2400" dirty="0" smtClean="0">
                <a:solidFill>
                  <a:srgbClr val="3333CC"/>
                </a:solidFill>
                <a:cs typeface="+mn-cs"/>
              </a:rPr>
              <a:t>Because of their strength they are used as structural reinforcements in the manufacture of composite materials</a:t>
            </a:r>
          </a:p>
          <a:p>
            <a:pPr lvl="1" eaLnBrk="1" hangingPunct="1">
              <a:spcBef>
                <a:spcPts val="0"/>
              </a:spcBef>
              <a:defRPr/>
            </a:pPr>
            <a:r>
              <a:rPr lang="en-US" sz="2400" dirty="0" smtClean="0"/>
              <a:t>(batteries in cell-phones use nanotubes in this way</a:t>
            </a:r>
            <a:r>
              <a:rPr lang="en-US" sz="2400" dirty="0" smtClean="0"/>
              <a:t>)</a:t>
            </a:r>
            <a:endParaRPr lang="en-US" sz="2400" dirty="0" smtClean="0">
              <a:cs typeface="+mn-cs"/>
            </a:endParaRPr>
          </a:p>
          <a:p>
            <a:pPr eaLnBrk="1" hangingPunct="1">
              <a:spcBef>
                <a:spcPts val="0"/>
              </a:spcBef>
              <a:defRPr/>
            </a:pPr>
            <a:r>
              <a:rPr lang="en-US" sz="2400" dirty="0" smtClean="0">
                <a:solidFill>
                  <a:srgbClr val="3333CC"/>
                </a:solidFill>
                <a:cs typeface="+mn-cs"/>
              </a:rPr>
              <a:t>Nanotubes have very high electrical and thermal conductivities, and as such lead to high current densities in high-temperature superconductors</a:t>
            </a:r>
            <a:r>
              <a:rPr lang="en-US" sz="2400" dirty="0" smtClean="0">
                <a:solidFill>
                  <a:srgbClr val="3333CC"/>
                </a:solidFill>
                <a:cs typeface="+mn-cs"/>
              </a:rPr>
              <a:t>.</a:t>
            </a:r>
          </a:p>
          <a:p>
            <a:pPr eaLnBrk="1" hangingPunct="1">
              <a:spcBef>
                <a:spcPts val="0"/>
              </a:spcBef>
              <a:defRPr/>
            </a:pPr>
            <a:r>
              <a:rPr lang="en-US" sz="2400" dirty="0">
                <a:solidFill>
                  <a:srgbClr val="3333CC"/>
                </a:solidFill>
              </a:rPr>
              <a:t>One problem in the development of truly small-scale electronic devices is that the connecting wires in any circuit need to be as small as possible, so that they do not overwhelm the </a:t>
            </a:r>
            <a:r>
              <a:rPr lang="en-US" sz="2400" dirty="0" err="1">
                <a:solidFill>
                  <a:srgbClr val="3333CC"/>
                </a:solidFill>
              </a:rPr>
              <a:t>nanoscale</a:t>
            </a:r>
            <a:r>
              <a:rPr lang="en-US" sz="2400" dirty="0">
                <a:solidFill>
                  <a:srgbClr val="3333CC"/>
                </a:solidFill>
              </a:rPr>
              <a:t> components they connect.</a:t>
            </a:r>
          </a:p>
          <a:p>
            <a:pPr eaLnBrk="1" hangingPunct="1">
              <a:spcBef>
                <a:spcPts val="0"/>
              </a:spcBef>
              <a:defRPr/>
            </a:pPr>
            <a:r>
              <a:rPr lang="en-US" sz="2400" dirty="0">
                <a:solidFill>
                  <a:srgbClr val="3333CC"/>
                </a:solidFill>
              </a:rPr>
              <a:t>In addition to the nanotubes already described, semiconductor wires (for example indium phosphide) have been fabricated with diameters as small as 5 nm</a:t>
            </a:r>
            <a:r>
              <a:rPr lang="en-US" sz="2400" dirty="0" smtClean="0">
                <a:solidFill>
                  <a:srgbClr val="3333CC"/>
                </a:solidFill>
              </a:rPr>
              <a:t>.</a:t>
            </a:r>
          </a:p>
          <a:p>
            <a:pPr eaLnBrk="1" hangingPunct="1">
              <a:spcBef>
                <a:spcPts val="0"/>
              </a:spcBef>
            </a:pPr>
            <a:r>
              <a:rPr lang="en-US" sz="2400" dirty="0">
                <a:solidFill>
                  <a:srgbClr val="3333CC"/>
                </a:solidFill>
                <a:ea typeface="ＭＳ Ｐゴシック" charset="0"/>
              </a:rPr>
              <a:t>These </a:t>
            </a:r>
            <a:r>
              <a:rPr lang="en-US" sz="2400" b="1" dirty="0">
                <a:solidFill>
                  <a:srgbClr val="3333CC"/>
                </a:solidFill>
                <a:ea typeface="ＭＳ Ｐゴシック" charset="0"/>
              </a:rPr>
              <a:t>nanowires</a:t>
            </a:r>
            <a:r>
              <a:rPr lang="en-US" sz="2400" dirty="0">
                <a:solidFill>
                  <a:srgbClr val="3333CC"/>
                </a:solidFill>
                <a:ea typeface="ＭＳ Ｐゴシック" charset="0"/>
              </a:rPr>
              <a:t> have been shown useful in connecting </a:t>
            </a:r>
            <a:r>
              <a:rPr lang="en-US" sz="2400" dirty="0" err="1">
                <a:solidFill>
                  <a:srgbClr val="3333CC"/>
                </a:solidFill>
                <a:ea typeface="ＭＳ Ｐゴシック" charset="0"/>
              </a:rPr>
              <a:t>nanoscale</a:t>
            </a:r>
            <a:r>
              <a:rPr lang="en-US" sz="2400" dirty="0">
                <a:solidFill>
                  <a:srgbClr val="3333CC"/>
                </a:solidFill>
                <a:ea typeface="ＭＳ Ｐゴシック" charset="0"/>
              </a:rPr>
              <a:t> transistors and memory </a:t>
            </a:r>
            <a:r>
              <a:rPr lang="en-US" sz="2400" dirty="0" smtClean="0">
                <a:solidFill>
                  <a:srgbClr val="3333CC"/>
                </a:solidFill>
                <a:ea typeface="ＭＳ Ｐゴシック" charset="0"/>
              </a:rPr>
              <a:t>circuits. These </a:t>
            </a:r>
            <a:r>
              <a:rPr lang="en-US" sz="2400" dirty="0">
                <a:solidFill>
                  <a:srgbClr val="3333CC"/>
                </a:solidFill>
                <a:ea typeface="ＭＳ Ｐゴシック" charset="0"/>
              </a:rPr>
              <a:t>are referred to as </a:t>
            </a:r>
            <a:r>
              <a:rPr lang="en-US" sz="2400" b="1" dirty="0" err="1">
                <a:solidFill>
                  <a:srgbClr val="3333CC"/>
                </a:solidFill>
                <a:ea typeface="ＭＳ Ｐゴシック" charset="0"/>
              </a:rPr>
              <a:t>nanotransistors</a:t>
            </a:r>
            <a:endParaRPr lang="en-US" sz="2400" dirty="0">
              <a:solidFill>
                <a:srgbClr val="3333CC"/>
              </a:solidFill>
            </a:endParaRPr>
          </a:p>
          <a:p>
            <a:pPr eaLnBrk="1" hangingPunct="1">
              <a:spcBef>
                <a:spcPts val="0"/>
              </a:spcBef>
              <a:defRPr/>
            </a:pPr>
            <a:endParaRPr lang="en-US" sz="2400" dirty="0" smtClean="0">
              <a:solidFill>
                <a:srgbClr val="3333CC"/>
              </a:solidFill>
              <a:cs typeface="+mn-cs"/>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Tree>
    <p:extLst>
      <p:ext uri="{BB962C8B-B14F-4D97-AF65-F5344CB8AC3E}">
        <p14:creationId xmlns:p14="http://schemas.microsoft.com/office/powerpoint/2010/main" val="460197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152400"/>
            <a:ext cx="7772400" cy="1143000"/>
          </a:xfrm>
        </p:spPr>
        <p:txBody>
          <a:bodyPr/>
          <a:lstStyle/>
          <a:p>
            <a:r>
              <a:rPr lang="en-US" sz="5400" dirty="0" err="1">
                <a:solidFill>
                  <a:srgbClr val="800000"/>
                </a:solidFill>
                <a:ea typeface="ＭＳ Ｐゴシック" charset="0"/>
              </a:rPr>
              <a:t>Graphene</a:t>
            </a:r>
            <a:endParaRPr lang="en-US" sz="5400" dirty="0">
              <a:solidFill>
                <a:srgbClr val="800000"/>
              </a:solidFill>
              <a:ea typeface="ＭＳ Ｐゴシック" charset="0"/>
            </a:endParaRPr>
          </a:p>
        </p:txBody>
      </p:sp>
      <p:sp>
        <p:nvSpPr>
          <p:cNvPr id="73730" name="Content Placeholder 2"/>
          <p:cNvSpPr>
            <a:spLocks noGrp="1"/>
          </p:cNvSpPr>
          <p:nvPr>
            <p:ph idx="1"/>
          </p:nvPr>
        </p:nvSpPr>
        <p:spPr>
          <a:xfrm>
            <a:off x="304800" y="914400"/>
            <a:ext cx="8534400" cy="4114800"/>
          </a:xfrm>
        </p:spPr>
        <p:txBody>
          <a:bodyPr/>
          <a:lstStyle/>
          <a:p>
            <a:pPr>
              <a:spcBef>
                <a:spcPts val="0"/>
              </a:spcBef>
            </a:pPr>
            <a:r>
              <a:rPr lang="en-US" dirty="0">
                <a:solidFill>
                  <a:srgbClr val="3333CC"/>
                </a:solidFill>
                <a:ea typeface="ＭＳ Ｐゴシック" charset="0"/>
                <a:cs typeface="Arial (Body)" charset="0"/>
              </a:rPr>
              <a:t>A new material called </a:t>
            </a:r>
            <a:r>
              <a:rPr lang="en-US" b="1" dirty="0" err="1">
                <a:solidFill>
                  <a:srgbClr val="3333CC"/>
                </a:solidFill>
                <a:ea typeface="ＭＳ Ｐゴシック" charset="0"/>
                <a:cs typeface="Arial (Body)" charset="0"/>
              </a:rPr>
              <a:t>graphene</a:t>
            </a:r>
            <a:r>
              <a:rPr lang="en-US" dirty="0">
                <a:solidFill>
                  <a:srgbClr val="3333CC"/>
                </a:solidFill>
                <a:ea typeface="ＭＳ Ｐゴシック" charset="0"/>
                <a:cs typeface="Arial (Body)" charset="0"/>
              </a:rPr>
              <a:t> was ﬁrst isolated in 2004. </a:t>
            </a:r>
            <a:r>
              <a:rPr lang="en-US" dirty="0" err="1">
                <a:solidFill>
                  <a:srgbClr val="3333CC"/>
                </a:solidFill>
                <a:ea typeface="ＭＳ Ｐゴシック" charset="0"/>
                <a:cs typeface="Arial (Body)" charset="0"/>
              </a:rPr>
              <a:t>Graphene</a:t>
            </a:r>
            <a:r>
              <a:rPr lang="en-US" dirty="0">
                <a:solidFill>
                  <a:srgbClr val="3333CC"/>
                </a:solidFill>
                <a:ea typeface="ＭＳ Ｐゴシック" charset="0"/>
                <a:cs typeface="Arial (Body)" charset="0"/>
              </a:rPr>
              <a:t> is a single layer of hexagonal carbon, essentially the way a single plane of atoms appears in common graphite. </a:t>
            </a:r>
          </a:p>
          <a:p>
            <a:pPr>
              <a:spcBef>
                <a:spcPts val="0"/>
              </a:spcBef>
            </a:pPr>
            <a:r>
              <a:rPr lang="en-US" dirty="0">
                <a:solidFill>
                  <a:srgbClr val="3333CC"/>
                </a:solidFill>
                <a:ea typeface="ＭＳ Ｐゴシック" charset="0"/>
                <a:cs typeface="Arial (Body)" charset="0"/>
              </a:rPr>
              <a:t>A. </a:t>
            </a:r>
            <a:r>
              <a:rPr lang="en-US" dirty="0" err="1">
                <a:solidFill>
                  <a:srgbClr val="3333CC"/>
                </a:solidFill>
                <a:ea typeface="ＭＳ Ｐゴシック" charset="0"/>
                <a:cs typeface="Arial (Body)" charset="0"/>
              </a:rPr>
              <a:t>Geim</a:t>
            </a:r>
            <a:r>
              <a:rPr lang="en-US" dirty="0">
                <a:solidFill>
                  <a:srgbClr val="3333CC"/>
                </a:solidFill>
                <a:ea typeface="ＭＳ Ｐゴシック" charset="0"/>
                <a:cs typeface="Arial (Body)" charset="0"/>
              </a:rPr>
              <a:t> and K. </a:t>
            </a:r>
            <a:r>
              <a:rPr lang="en-US" dirty="0" err="1">
                <a:solidFill>
                  <a:srgbClr val="3333CC"/>
                </a:solidFill>
                <a:ea typeface="ＭＳ Ｐゴシック" charset="0"/>
                <a:cs typeface="Arial (Body)" charset="0"/>
              </a:rPr>
              <a:t>Novoselov</a:t>
            </a:r>
            <a:r>
              <a:rPr lang="en-US" dirty="0">
                <a:solidFill>
                  <a:srgbClr val="3333CC"/>
                </a:solidFill>
                <a:ea typeface="ＭＳ Ｐゴシック" charset="0"/>
                <a:cs typeface="Arial (Body)" charset="0"/>
              </a:rPr>
              <a:t> received the 2010 Nobel Prize in Physics for </a:t>
            </a:r>
            <a:r>
              <a:rPr lang="ja-JP" altLang="en-US" dirty="0">
                <a:solidFill>
                  <a:srgbClr val="3333CC"/>
                </a:solidFill>
                <a:ea typeface="ＭＳ Ｐゴシック" charset="0"/>
                <a:cs typeface="Arial (Body)" charset="0"/>
              </a:rPr>
              <a:t>“</a:t>
            </a:r>
            <a:r>
              <a:rPr lang="en-US" altLang="ja-JP" dirty="0">
                <a:solidFill>
                  <a:srgbClr val="3333CC"/>
                </a:solidFill>
                <a:ea typeface="ＭＳ Ｐゴシック" charset="0"/>
                <a:cs typeface="Arial (Body)" charset="0"/>
              </a:rPr>
              <a:t>ground</a:t>
            </a:r>
            <a:r>
              <a:rPr lang="en-US" altLang="ja-JP" sz="4000" dirty="0">
                <a:solidFill>
                  <a:srgbClr val="3333CC"/>
                </a:solidFill>
                <a:ea typeface="ＭＳ Ｐゴシック" charset="0"/>
                <a:cs typeface="Arial (Body)" charset="0"/>
              </a:rPr>
              <a:t>-</a:t>
            </a:r>
            <a:r>
              <a:rPr lang="en-US" altLang="ja-JP" dirty="0">
                <a:solidFill>
                  <a:srgbClr val="3333CC"/>
                </a:solidFill>
                <a:ea typeface="ＭＳ Ｐゴシック" charset="0"/>
              </a:rPr>
              <a:t>breaking experiments.</a:t>
            </a:r>
            <a:r>
              <a:rPr lang="ja-JP" altLang="en-US" dirty="0">
                <a:solidFill>
                  <a:srgbClr val="3333CC"/>
                </a:solidFill>
                <a:ea typeface="ＭＳ Ｐゴシック" charset="0"/>
              </a:rPr>
              <a:t>”</a:t>
            </a:r>
            <a:r>
              <a:rPr lang="en-US" altLang="ja-JP" dirty="0">
                <a:solidFill>
                  <a:srgbClr val="3333CC"/>
                </a:solidFill>
                <a:ea typeface="ＭＳ Ｐゴシック" charset="0"/>
              </a:rPr>
              <a:t> Pure </a:t>
            </a:r>
            <a:r>
              <a:rPr lang="en-US" altLang="ja-JP" dirty="0" err="1">
                <a:solidFill>
                  <a:srgbClr val="3333CC"/>
                </a:solidFill>
                <a:ea typeface="ＭＳ Ｐゴシック" charset="0"/>
              </a:rPr>
              <a:t>graphene</a:t>
            </a:r>
            <a:r>
              <a:rPr lang="en-US" altLang="ja-JP" dirty="0">
                <a:solidFill>
                  <a:srgbClr val="3333CC"/>
                </a:solidFill>
                <a:ea typeface="ＭＳ Ｐゴシック" charset="0"/>
              </a:rPr>
              <a:t> conducts electrons much faster than other materials at room temperature. </a:t>
            </a:r>
          </a:p>
          <a:p>
            <a:pPr>
              <a:spcBef>
                <a:spcPts val="0"/>
              </a:spcBef>
            </a:pPr>
            <a:r>
              <a:rPr lang="en-US" dirty="0" err="1">
                <a:solidFill>
                  <a:srgbClr val="3333CC"/>
                </a:solidFill>
                <a:ea typeface="ＭＳ Ｐゴシック" charset="0"/>
              </a:rPr>
              <a:t>Graphene</a:t>
            </a:r>
            <a:r>
              <a:rPr lang="en-US" dirty="0">
                <a:solidFill>
                  <a:srgbClr val="3333CC"/>
                </a:solidFill>
                <a:ea typeface="ＭＳ Ｐゴシック" charset="0"/>
              </a:rPr>
              <a:t> transistors may one day result in faster computing.  </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21</a:t>
            </a:fld>
            <a:endParaRPr lang="en-US"/>
          </a:p>
        </p:txBody>
      </p:sp>
    </p:spTree>
    <p:extLst>
      <p:ext uri="{BB962C8B-B14F-4D97-AF65-F5344CB8AC3E}">
        <p14:creationId xmlns:p14="http://schemas.microsoft.com/office/powerpoint/2010/main" val="1262313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71600"/>
            <a:ext cx="8636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5"/>
          <p:cNvSpPr>
            <a:spLocks noChangeArrowheads="1"/>
          </p:cNvSpPr>
          <p:nvPr/>
        </p:nvSpPr>
        <p:spPr bwMode="auto">
          <a:xfrm>
            <a:off x="342900" y="5256213"/>
            <a:ext cx="8458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defRPr/>
            </a:pPr>
            <a:r>
              <a:rPr lang="en-US" sz="1800" dirty="0">
                <a:solidFill>
                  <a:schemeClr val="tx1"/>
                </a:solidFill>
              </a:rPr>
              <a:t>Figure 11.33 Schematic diagram of </a:t>
            </a:r>
            <a:r>
              <a:rPr lang="en-US" sz="1800" dirty="0" err="1">
                <a:solidFill>
                  <a:schemeClr val="tx1"/>
                </a:solidFill>
              </a:rPr>
              <a:t>graphene</a:t>
            </a:r>
            <a:r>
              <a:rPr lang="en-US" sz="1800" dirty="0">
                <a:solidFill>
                  <a:schemeClr val="tx1"/>
                </a:solidFill>
              </a:rPr>
              <a:t>-based transistor developed at the University of Manchester. The passage of a single electron from source to drain registers 1 bit of information—a 0 or 1 in binary code.</a:t>
            </a:r>
          </a:p>
        </p:txBody>
      </p:sp>
      <p:sp>
        <p:nvSpPr>
          <p:cNvPr id="5" name="Title 1"/>
          <p:cNvSpPr>
            <a:spLocks noGrp="1"/>
          </p:cNvSpPr>
          <p:nvPr>
            <p:ph type="title"/>
          </p:nvPr>
        </p:nvSpPr>
        <p:spPr>
          <a:xfrm>
            <a:off x="685800" y="-76200"/>
            <a:ext cx="7772400" cy="1143000"/>
          </a:xfrm>
        </p:spPr>
        <p:txBody>
          <a:bodyPr/>
          <a:lstStyle/>
          <a:p>
            <a:r>
              <a:rPr lang="en-US" sz="5400" dirty="0" err="1">
                <a:solidFill>
                  <a:srgbClr val="800000"/>
                </a:solidFill>
                <a:ea typeface="ＭＳ Ｐゴシック" charset="0"/>
              </a:rPr>
              <a:t>Graphene</a:t>
            </a:r>
            <a:endParaRPr lang="en-US" sz="5400" dirty="0">
              <a:solidFill>
                <a:srgbClr val="800000"/>
              </a:solidFill>
              <a:ea typeface="ＭＳ Ｐゴシック" charset="0"/>
            </a:endParaRP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22</a:t>
            </a:fld>
            <a:endParaRPr lang="en-US"/>
          </a:p>
        </p:txBody>
      </p:sp>
    </p:spTree>
    <p:extLst>
      <p:ext uri="{BB962C8B-B14F-4D97-AF65-F5344CB8AC3E}">
        <p14:creationId xmlns:p14="http://schemas.microsoft.com/office/powerpoint/2010/main" val="161727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85800" y="-10856"/>
            <a:ext cx="7772400" cy="1143000"/>
          </a:xfrm>
        </p:spPr>
        <p:txBody>
          <a:bodyPr/>
          <a:lstStyle/>
          <a:p>
            <a:r>
              <a:rPr lang="en-US" dirty="0">
                <a:solidFill>
                  <a:srgbClr val="800000"/>
                </a:solidFill>
                <a:latin typeface="+mn-lt"/>
                <a:ea typeface="ＭＳ Ｐゴシック" charset="0"/>
              </a:rPr>
              <a:t>Quantum Dots</a:t>
            </a:r>
          </a:p>
        </p:txBody>
      </p:sp>
      <p:sp>
        <p:nvSpPr>
          <p:cNvPr id="75778" name="Content Placeholder 2"/>
          <p:cNvSpPr>
            <a:spLocks noGrp="1"/>
          </p:cNvSpPr>
          <p:nvPr>
            <p:ph idx="1"/>
          </p:nvPr>
        </p:nvSpPr>
        <p:spPr>
          <a:xfrm>
            <a:off x="457200" y="990600"/>
            <a:ext cx="8229600" cy="5140325"/>
          </a:xfrm>
        </p:spPr>
        <p:txBody>
          <a:bodyPr/>
          <a:lstStyle/>
          <a:p>
            <a:r>
              <a:rPr lang="en-US" sz="2800" dirty="0">
                <a:ea typeface="ＭＳ Ｐゴシック" charset="0"/>
              </a:rPr>
              <a:t>Quantum dots are nanostructures made of semiconductor materials.</a:t>
            </a:r>
          </a:p>
          <a:p>
            <a:pPr lvl="1"/>
            <a:r>
              <a:rPr lang="en-US" sz="2400" dirty="0" smtClean="0">
                <a:ea typeface="ＭＳ Ｐゴシック" charset="0"/>
              </a:rPr>
              <a:t>They </a:t>
            </a:r>
            <a:r>
              <a:rPr lang="en-US" sz="2400" dirty="0">
                <a:ea typeface="ＭＳ Ｐゴシック" charset="0"/>
              </a:rPr>
              <a:t>are typically only a few nm across, containing up to 1000 atoms. </a:t>
            </a:r>
          </a:p>
          <a:p>
            <a:pPr lvl="1"/>
            <a:r>
              <a:rPr lang="en-US" sz="2400" dirty="0">
                <a:ea typeface="ＭＳ Ｐゴシック" charset="0"/>
              </a:rPr>
              <a:t>Each contains an electron-hole pair ]confined within the dot</a:t>
            </a:r>
            <a:r>
              <a:rPr lang="ja-JP" altLang="en-US" sz="2400" dirty="0">
                <a:ea typeface="ＭＳ Ｐゴシック" charset="0"/>
              </a:rPr>
              <a:t>’</a:t>
            </a:r>
            <a:r>
              <a:rPr lang="en-US" altLang="ja-JP" sz="2400" dirty="0">
                <a:ea typeface="ＭＳ Ｐゴシック" charset="0"/>
              </a:rPr>
              <a:t>s boundaries, (somewhat analogous to a particle conﬁned to a potential well discussed in Chapter 6. </a:t>
            </a:r>
            <a:endParaRPr lang="en-US" sz="2400" dirty="0">
              <a:ea typeface="ＭＳ Ｐゴシック" charset="0"/>
            </a:endParaRPr>
          </a:p>
          <a:p>
            <a:r>
              <a:rPr lang="en-US" sz="2800" dirty="0">
                <a:ea typeface="ＭＳ Ｐゴシック" charset="0"/>
              </a:rPr>
              <a:t>Properties result from the fact that the band gap varies over a wide range and can be controlled precisely by manipulating the quantum dot</a:t>
            </a:r>
            <a:r>
              <a:rPr lang="ja-JP" altLang="en-US" sz="2800" dirty="0">
                <a:ea typeface="ＭＳ Ｐゴシック" charset="0"/>
              </a:rPr>
              <a:t>’</a:t>
            </a:r>
            <a:r>
              <a:rPr lang="en-US" altLang="ja-JP" sz="2800" dirty="0">
                <a:ea typeface="ＭＳ Ｐゴシック" charset="0"/>
              </a:rPr>
              <a:t>s size and shape.</a:t>
            </a:r>
          </a:p>
          <a:p>
            <a:pPr lvl="1"/>
            <a:r>
              <a:rPr lang="en-US" sz="2400" dirty="0">
                <a:solidFill>
                  <a:schemeClr val="accent2"/>
                </a:solidFill>
                <a:ea typeface="ＭＳ Ｐゴシック" charset="0"/>
              </a:rPr>
              <a:t>They can be made with band gaps that are nearly continuous throughout the visible light range (1.8 to 3.1 </a:t>
            </a:r>
            <a:r>
              <a:rPr lang="en-US" sz="2400" dirty="0" err="1">
                <a:solidFill>
                  <a:schemeClr val="accent2"/>
                </a:solidFill>
                <a:ea typeface="ＭＳ Ｐゴシック" charset="0"/>
              </a:rPr>
              <a:t>eV</a:t>
            </a:r>
            <a:r>
              <a:rPr lang="en-US" sz="2400" dirty="0">
                <a:solidFill>
                  <a:schemeClr val="accent2"/>
                </a:solidFill>
                <a:ea typeface="ＭＳ Ｐゴシック" charset="0"/>
              </a:rPr>
              <a:t>) and beyond.</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23</a:t>
            </a:fld>
            <a:endParaRPr lang="en-US"/>
          </a:p>
        </p:txBody>
      </p:sp>
    </p:spTree>
    <p:extLst>
      <p:ext uri="{BB962C8B-B14F-4D97-AF65-F5344CB8AC3E}">
        <p14:creationId xmlns:p14="http://schemas.microsoft.com/office/powerpoint/2010/main" val="34116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5108"/>
            <a:ext cx="7772400" cy="1031692"/>
          </a:xfrm>
        </p:spPr>
        <p:txBody>
          <a:bodyPr/>
          <a:lstStyle/>
          <a:p>
            <a:pPr eaLnBrk="1" hangingPunct="1">
              <a:defRPr/>
            </a:pPr>
            <a:r>
              <a:rPr lang="en-US" sz="4000" dirty="0" smtClean="0">
                <a:cs typeface="+mj-cs"/>
              </a:rPr>
              <a:t>Nanotechnology and the Life Sciences</a:t>
            </a:r>
          </a:p>
        </p:txBody>
      </p:sp>
      <p:sp>
        <p:nvSpPr>
          <p:cNvPr id="83971" name="Rectangle 3"/>
          <p:cNvSpPr>
            <a:spLocks noGrp="1" noChangeArrowheads="1"/>
          </p:cNvSpPr>
          <p:nvPr>
            <p:ph type="body" idx="1"/>
          </p:nvPr>
        </p:nvSpPr>
        <p:spPr>
          <a:xfrm>
            <a:off x="457200" y="1295400"/>
            <a:ext cx="8229600" cy="4530725"/>
          </a:xfrm>
        </p:spPr>
        <p:txBody>
          <a:bodyPr/>
          <a:lstStyle/>
          <a:p>
            <a:pPr eaLnBrk="1" hangingPunct="1">
              <a:defRPr/>
            </a:pPr>
            <a:r>
              <a:rPr lang="en-US" dirty="0" smtClean="0">
                <a:cs typeface="+mn-cs"/>
              </a:rPr>
              <a:t>The complex molecules needed for the variety of life on Earth are themselves examples of </a:t>
            </a:r>
            <a:r>
              <a:rPr lang="en-US" dirty="0" err="1" smtClean="0">
                <a:cs typeface="+mn-cs"/>
              </a:rPr>
              <a:t>nanoscale</a:t>
            </a:r>
            <a:r>
              <a:rPr lang="en-US" dirty="0" smtClean="0">
                <a:cs typeface="+mn-cs"/>
              </a:rPr>
              <a:t> </a:t>
            </a:r>
            <a:r>
              <a:rPr lang="en-US" dirty="0" smtClean="0">
                <a:cs typeface="+mn-cs"/>
              </a:rPr>
              <a:t>design.</a:t>
            </a:r>
            <a:endParaRPr lang="en-US" b="1" dirty="0">
              <a:cs typeface="+mn-cs"/>
            </a:endParaRPr>
          </a:p>
          <a:p>
            <a:pPr eaLnBrk="1" hangingPunct="1">
              <a:defRPr/>
            </a:pPr>
            <a:r>
              <a:rPr lang="en-US" dirty="0" smtClean="0">
                <a:cs typeface="+mn-cs"/>
              </a:rPr>
              <a:t>Examples </a:t>
            </a:r>
            <a:r>
              <a:rPr lang="en-US" dirty="0" smtClean="0">
                <a:cs typeface="+mn-cs"/>
              </a:rPr>
              <a:t>of unusual materials designed for specific purposes include the molecules that make up claws, feathers, and even tooth enamel.</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24</a:t>
            </a:fld>
            <a:endParaRPr lang="en-US"/>
          </a:p>
        </p:txBody>
      </p:sp>
    </p:spTree>
    <p:extLst>
      <p:ext uri="{BB962C8B-B14F-4D97-AF65-F5344CB8AC3E}">
        <p14:creationId xmlns:p14="http://schemas.microsoft.com/office/powerpoint/2010/main" val="715132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0"/>
            <a:ext cx="7772400" cy="1143000"/>
          </a:xfrm>
        </p:spPr>
        <p:txBody>
          <a:bodyPr/>
          <a:lstStyle/>
          <a:p>
            <a:pPr eaLnBrk="1" hangingPunct="1">
              <a:defRPr/>
            </a:pPr>
            <a:r>
              <a:rPr lang="en-US" dirty="0" smtClean="0">
                <a:cs typeface="+mj-cs"/>
              </a:rPr>
              <a:t>Information Science</a:t>
            </a:r>
          </a:p>
        </p:txBody>
      </p:sp>
      <p:sp>
        <p:nvSpPr>
          <p:cNvPr id="77826" name="Rectangle 3"/>
          <p:cNvSpPr>
            <a:spLocks noGrp="1" noChangeArrowheads="1"/>
          </p:cNvSpPr>
          <p:nvPr>
            <p:ph type="body" idx="1"/>
          </p:nvPr>
        </p:nvSpPr>
        <p:spPr>
          <a:xfrm>
            <a:off x="457200" y="1295400"/>
            <a:ext cx="8229600" cy="4530725"/>
          </a:xfrm>
        </p:spPr>
        <p:txBody>
          <a:bodyPr/>
          <a:lstStyle/>
          <a:p>
            <a:pPr eaLnBrk="1" hangingPunct="1"/>
            <a:r>
              <a:rPr lang="en-US" sz="2800" dirty="0" smtClean="0">
                <a:ea typeface="ＭＳ Ｐゴシック" charset="0"/>
              </a:rPr>
              <a:t>It’</a:t>
            </a:r>
            <a:r>
              <a:rPr lang="en-US" altLang="ja-JP" sz="2800" dirty="0" smtClean="0">
                <a:ea typeface="ＭＳ Ｐゴシック" charset="0"/>
              </a:rPr>
              <a:t>s </a:t>
            </a:r>
            <a:r>
              <a:rPr lang="en-US" altLang="ja-JP" sz="2800" dirty="0">
                <a:ea typeface="ＭＳ Ｐゴシック" charset="0"/>
              </a:rPr>
              <a:t>possible that current photolithographic techniques for making computer chips could be extended into the hard-UV or soft x-ray range, with wavelengths on the order of 1 nm, to fabricate silicon-based chips on that </a:t>
            </a:r>
            <a:r>
              <a:rPr lang="en-US" altLang="ja-JP" sz="2800" dirty="0" smtClean="0">
                <a:ea typeface="ＭＳ Ｐゴシック" charset="0"/>
              </a:rPr>
              <a:t>scale</a:t>
            </a:r>
            <a:endParaRPr lang="en-US" sz="2400" dirty="0">
              <a:ea typeface="ＭＳ Ｐゴシック" charset="0"/>
            </a:endParaRPr>
          </a:p>
          <a:p>
            <a:r>
              <a:rPr lang="en-US" sz="2800" dirty="0">
                <a:ea typeface="ＭＳ Ｐゴシック" charset="0"/>
              </a:rPr>
              <a:t>In the 1990s physicists learned that it is possible to take advantage of quantum effects to store and process information more efficiently than a traditional computer. To date, such quantum computers have been built in prototype but not mass-produced. </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25</a:t>
            </a:fld>
            <a:endParaRPr lang="en-US"/>
          </a:p>
        </p:txBody>
      </p:sp>
    </p:spTree>
    <p:extLst>
      <p:ext uri="{BB962C8B-B14F-4D97-AF65-F5344CB8AC3E}">
        <p14:creationId xmlns:p14="http://schemas.microsoft.com/office/powerpoint/2010/main" val="1376635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title"/>
          </p:nvPr>
        </p:nvSpPr>
        <p:spPr>
          <a:xfrm>
            <a:off x="685800" y="32388"/>
            <a:ext cx="7772400" cy="577212"/>
          </a:xfrm>
        </p:spPr>
        <p:txBody>
          <a:bodyPr/>
          <a:lstStyle/>
          <a:p>
            <a:pPr eaLnBrk="1" hangingPunct="1"/>
            <a:r>
              <a:rPr lang="en-US" altLang="ja-JP" sz="4800" dirty="0">
                <a:ea typeface="ＭＳ Ｐゴシック" pitchFamily="-84" charset="-128"/>
                <a:cs typeface="ＭＳ Ｐゴシック" pitchFamily="-84" charset="-128"/>
              </a:rPr>
              <a:t>Superconductivity</a:t>
            </a:r>
            <a:endParaRPr lang="en-US" sz="4800" dirty="0">
              <a:ea typeface="ＭＳ Ｐゴシック" pitchFamily="-84" charset="-128"/>
              <a:cs typeface="ＭＳ Ｐゴシック" pitchFamily="-84" charset="-128"/>
            </a:endParaRPr>
          </a:p>
        </p:txBody>
      </p:sp>
      <p:sp>
        <p:nvSpPr>
          <p:cNvPr id="81922" name="Rectangle 2"/>
          <p:cNvSpPr>
            <a:spLocks noGrp="1" noChangeArrowheads="1"/>
          </p:cNvSpPr>
          <p:nvPr>
            <p:ph idx="4294967295"/>
          </p:nvPr>
        </p:nvSpPr>
        <p:spPr>
          <a:xfrm>
            <a:off x="304800" y="685800"/>
            <a:ext cx="8686800" cy="4876800"/>
          </a:xfrm>
        </p:spPr>
        <p:txBody>
          <a:bodyPr/>
          <a:lstStyle/>
          <a:p>
            <a:pPr marL="571500" indent="-571500" eaLnBrk="1" hangingPunct="1">
              <a:buFont typeface="Wingdings" pitchFamily="-84" charset="2"/>
              <a:buNone/>
            </a:pPr>
            <a:r>
              <a:rPr lang="en-US" altLang="ja-JP" sz="2400" b="1" dirty="0">
                <a:ea typeface="ＭＳ Ｐゴシック" pitchFamily="-84" charset="-128"/>
                <a:cs typeface="ＭＳ Ｐゴシック" pitchFamily="-84" charset="-128"/>
              </a:rPr>
              <a:t>Bardeen-Cooper-Schrieffer theory (electron-phonon interaction)</a:t>
            </a:r>
            <a:r>
              <a:rPr lang="en-US" altLang="ja-JP" sz="24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altLang="ja-JP" sz="2000" dirty="0">
                <a:solidFill>
                  <a:srgbClr val="660066"/>
                </a:solidFill>
                <a:ea typeface="ＭＳ Ｐゴシック" pitchFamily="-84" charset="-128"/>
                <a:cs typeface="ＭＳ Ｐゴシック" pitchFamily="-84" charset="-128"/>
              </a:rPr>
              <a:t>Electrons form </a:t>
            </a:r>
            <a:r>
              <a:rPr lang="en-US" altLang="ja-JP" sz="2000" b="1" dirty="0">
                <a:solidFill>
                  <a:srgbClr val="660066"/>
                </a:solidFill>
                <a:ea typeface="ＭＳ Ｐゴシック" pitchFamily="-84" charset="-128"/>
                <a:cs typeface="ＭＳ Ｐゴシック" pitchFamily="-84" charset="-128"/>
              </a:rPr>
              <a:t>Cooper pairs</a:t>
            </a:r>
            <a:r>
              <a:rPr lang="en-US" altLang="ja-JP" sz="2000" dirty="0">
                <a:solidFill>
                  <a:srgbClr val="660066"/>
                </a:solidFill>
                <a:ea typeface="ＭＳ Ｐゴシック" pitchFamily="-84" charset="-128"/>
                <a:cs typeface="ＭＳ Ｐゴシック" pitchFamily="-84" charset="-128"/>
              </a:rPr>
              <a:t> which propagate throughout the lattice.</a:t>
            </a:r>
          </a:p>
          <a:p>
            <a:pPr marL="571500" indent="-571500" eaLnBrk="1" hangingPunct="1">
              <a:buClr>
                <a:schemeClr val="tx1"/>
              </a:buClr>
              <a:buSzPct val="90000"/>
              <a:buFont typeface="Wingdings" pitchFamily="-84" charset="2"/>
              <a:buAutoNum type="arabicParenR"/>
            </a:pPr>
            <a:r>
              <a:rPr lang="en-US" altLang="ja-JP" sz="2000" dirty="0">
                <a:solidFill>
                  <a:srgbClr val="660066"/>
                </a:solidFill>
                <a:ea typeface="ＭＳ Ｐゴシック" pitchFamily="-84" charset="-128"/>
                <a:cs typeface="ＭＳ Ｐゴシック" pitchFamily="-84" charset="-128"/>
              </a:rPr>
              <a:t>Propagation is without resistance because the electrons move in resonance with the lattice vibrations (</a:t>
            </a:r>
            <a:r>
              <a:rPr lang="en-US" altLang="ja-JP" sz="2000" b="1" dirty="0">
                <a:solidFill>
                  <a:srgbClr val="660066"/>
                </a:solidFill>
                <a:ea typeface="ＭＳ Ｐゴシック" pitchFamily="-84" charset="-128"/>
                <a:cs typeface="ＭＳ Ｐゴシック" pitchFamily="-84" charset="-128"/>
              </a:rPr>
              <a:t>phonons</a:t>
            </a:r>
            <a:r>
              <a:rPr lang="en-US" altLang="ja-JP" sz="2000" dirty="0">
                <a:solidFill>
                  <a:srgbClr val="660066"/>
                </a:solidFill>
                <a:ea typeface="ＭＳ Ｐゴシック" pitchFamily="-84" charset="-128"/>
                <a:cs typeface="ＭＳ Ｐゴシック" pitchFamily="-84" charset="-128"/>
              </a:rPr>
              <a:t>).</a:t>
            </a:r>
          </a:p>
          <a:p>
            <a:pPr eaLnBrk="1" hangingPunct="1"/>
            <a:r>
              <a:rPr lang="en-US" altLang="ja-JP" sz="2400" dirty="0" smtClean="0">
                <a:ea typeface="ＭＳ Ｐゴシック" pitchFamily="-84" charset="-128"/>
                <a:cs typeface="ＭＳ Ｐゴシック" pitchFamily="-84" charset="-128"/>
              </a:rPr>
              <a:t>How </a:t>
            </a:r>
            <a:r>
              <a:rPr lang="en-US" altLang="ja-JP" sz="2400" dirty="0">
                <a:ea typeface="ＭＳ Ｐゴシック" pitchFamily="-84" charset="-128"/>
                <a:cs typeface="ＭＳ Ｐゴシック" pitchFamily="-84" charset="-128"/>
              </a:rPr>
              <a:t>is it possible for two electrons to form a coherent pair</a:t>
            </a:r>
            <a:r>
              <a:rPr lang="en-US" altLang="ja-JP" sz="2400" dirty="0" smtClean="0">
                <a:ea typeface="ＭＳ Ｐゴシック" pitchFamily="-84" charset="-128"/>
                <a:cs typeface="ＭＳ Ｐゴシック" pitchFamily="-84" charset="-128"/>
              </a:rPr>
              <a:t>?</a:t>
            </a:r>
            <a:br>
              <a:rPr lang="en-US" altLang="ja-JP" sz="2400" dirty="0" smtClean="0">
                <a:ea typeface="ＭＳ Ｐゴシック" pitchFamily="-84" charset="-128"/>
                <a:cs typeface="ＭＳ Ｐゴシック" pitchFamily="-84" charset="-128"/>
              </a:rPr>
            </a:br>
            <a:endParaRPr lang="en-US" altLang="ja-JP" sz="2400" dirty="0">
              <a:ea typeface="ＭＳ Ｐゴシック" pitchFamily="-84" charset="-128"/>
              <a:cs typeface="ＭＳ Ｐゴシック" pitchFamily="-84" charset="-128"/>
            </a:endParaRPr>
          </a:p>
          <a:p>
            <a:pPr eaLnBrk="1" hangingPunct="1"/>
            <a:endParaRPr lang="en-US" altLang="ja-JP" sz="2400" dirty="0">
              <a:ea typeface="ＭＳ Ｐゴシック" pitchFamily="-84" charset="-128"/>
              <a:cs typeface="ＭＳ Ｐゴシック" pitchFamily="-84" charset="-128"/>
            </a:endParaRPr>
          </a:p>
          <a:p>
            <a:pPr eaLnBrk="1" hangingPunct="1"/>
            <a:endParaRPr lang="en-US" altLang="ja-JP" sz="2400" dirty="0">
              <a:ea typeface="ＭＳ Ｐゴシック" pitchFamily="-84" charset="-128"/>
              <a:cs typeface="ＭＳ Ｐゴシック" pitchFamily="-84" charset="-128"/>
            </a:endParaRPr>
          </a:p>
          <a:p>
            <a:pPr marL="0" indent="0" eaLnBrk="1" hangingPunct="1">
              <a:buNone/>
            </a:pPr>
            <a:endParaRPr lang="en-US" altLang="ja-JP" sz="2400" dirty="0">
              <a:ea typeface="ＭＳ Ｐゴシック" pitchFamily="-84" charset="-128"/>
              <a:cs typeface="ＭＳ Ｐゴシック" pitchFamily="-84" charset="-128"/>
            </a:endParaRPr>
          </a:p>
          <a:p>
            <a:pPr eaLnBrk="1" hangingPunct="1"/>
            <a:r>
              <a:rPr lang="en-US" altLang="ja-JP" sz="2400" dirty="0">
                <a:ea typeface="ＭＳ Ｐゴシック" pitchFamily="-84" charset="-128"/>
                <a:cs typeface="ＭＳ Ｐゴシック" pitchFamily="-84" charset="-128"/>
              </a:rPr>
              <a:t>Each of the two electrons experiences a net attraction toward the nearest positive ion. </a:t>
            </a:r>
          </a:p>
          <a:p>
            <a:pPr eaLnBrk="1" hangingPunct="1"/>
            <a:r>
              <a:rPr lang="en-US" altLang="ja-JP" sz="2400" dirty="0">
                <a:ea typeface="ＭＳ Ｐゴシック" pitchFamily="-84" charset="-128"/>
                <a:cs typeface="ＭＳ Ｐゴシック" pitchFamily="-84" charset="-128"/>
              </a:rPr>
              <a:t>Relatively stable electron pairs can be formed. The two fermions combine to form a boson. Then the collection of these bosons condense to form the superconducting state.</a:t>
            </a:r>
          </a:p>
        </p:txBody>
      </p:sp>
      <p:pic>
        <p:nvPicPr>
          <p:cNvPr id="81923" name="Picture 1"/>
          <p:cNvPicPr>
            <a:picLocks/>
          </p:cNvPicPr>
          <p:nvPr/>
        </p:nvPicPr>
        <p:blipFill>
          <a:blip r:embed="rId2"/>
          <a:srcRect/>
          <a:stretch>
            <a:fillRect/>
          </a:stretch>
        </p:blipFill>
        <p:spPr bwMode="auto">
          <a:xfrm>
            <a:off x="228600" y="2667000"/>
            <a:ext cx="8661400" cy="15335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
          <p:cNvSpPr>
            <a:spLocks noGrp="1" noChangeArrowheads="1"/>
          </p:cNvSpPr>
          <p:nvPr>
            <p:ph type="title"/>
          </p:nvPr>
        </p:nvSpPr>
        <p:spPr>
          <a:xfrm>
            <a:off x="685800" y="-152400"/>
            <a:ext cx="7772400" cy="882012"/>
          </a:xfrm>
        </p:spPr>
        <p:txBody>
          <a:bodyPr/>
          <a:lstStyle/>
          <a:p>
            <a:pPr eaLnBrk="1" hangingPunct="1"/>
            <a:r>
              <a:rPr lang="en-US" altLang="ja-JP" sz="4000" dirty="0">
                <a:ea typeface="ＭＳ Ｐゴシック" pitchFamily="-84" charset="-128"/>
                <a:cs typeface="ＭＳ Ｐゴシック" pitchFamily="-84" charset="-128"/>
              </a:rPr>
              <a:t>Superconductivity</a:t>
            </a:r>
            <a:endParaRPr lang="en-US" sz="4000" dirty="0">
              <a:ea typeface="ＭＳ Ｐゴシック" pitchFamily="-84" charset="-128"/>
              <a:cs typeface="ＭＳ Ｐゴシック" pitchFamily="-84" charset="-128"/>
            </a:endParaRPr>
          </a:p>
        </p:txBody>
      </p:sp>
      <p:sp>
        <p:nvSpPr>
          <p:cNvPr id="82946" name="Rectangle 2"/>
          <p:cNvSpPr>
            <a:spLocks noGrp="1" noChangeArrowheads="1"/>
          </p:cNvSpPr>
          <p:nvPr>
            <p:ph idx="4294967295"/>
          </p:nvPr>
        </p:nvSpPr>
        <p:spPr>
          <a:xfrm>
            <a:off x="457200" y="533400"/>
            <a:ext cx="8534400" cy="5181600"/>
          </a:xfrm>
        </p:spPr>
        <p:txBody>
          <a:bodyPr/>
          <a:lstStyle/>
          <a:p>
            <a:pPr marL="338138" indent="-338138" eaLnBrk="1" hangingPunct="1"/>
            <a:r>
              <a:rPr lang="en-US" altLang="ja-JP" sz="2400" dirty="0">
                <a:ea typeface="ＭＳ Ｐゴシック" pitchFamily="-84" charset="-128"/>
                <a:cs typeface="ＭＳ Ｐゴシック" pitchFamily="-84" charset="-128"/>
              </a:rPr>
              <a:t>C</a:t>
            </a:r>
            <a:r>
              <a:rPr lang="en-US" altLang="ja-JP" sz="2400" dirty="0" smtClean="0">
                <a:ea typeface="ＭＳ Ｐゴシック" pitchFamily="-84" charset="-128"/>
                <a:cs typeface="ＭＳ Ｐゴシック" pitchFamily="-84" charset="-128"/>
              </a:rPr>
              <a:t>onsidering just one of the two electrons, the propagation </a:t>
            </a:r>
            <a:r>
              <a:rPr lang="en-US" altLang="ja-JP" sz="2400" dirty="0">
                <a:ea typeface="ＭＳ Ｐゴシック" pitchFamily="-84" charset="-128"/>
                <a:cs typeface="ＭＳ Ｐゴシック" pitchFamily="-84" charset="-128"/>
              </a:rPr>
              <a:t>wave that is created by </a:t>
            </a:r>
            <a:r>
              <a:rPr lang="en-US" altLang="ja-JP" sz="2400" dirty="0" smtClean="0">
                <a:ea typeface="ＭＳ Ｐゴシック" pitchFamily="-84" charset="-128"/>
                <a:cs typeface="ＭＳ Ｐゴシック" pitchFamily="-84" charset="-128"/>
              </a:rPr>
              <a:t>lattice deformation due to the </a:t>
            </a:r>
            <a:r>
              <a:rPr lang="en-US" altLang="ja-JP" sz="2400" dirty="0">
                <a:ea typeface="ＭＳ Ｐゴシック" pitchFamily="-84" charset="-128"/>
                <a:cs typeface="ＭＳ Ｐゴシック" pitchFamily="-84" charset="-128"/>
              </a:rPr>
              <a:t>Coulomb attraction between the electron and ions is associated with phonon </a:t>
            </a:r>
            <a:r>
              <a:rPr lang="en-US" altLang="ja-JP" sz="2400" dirty="0" smtClean="0">
                <a:ea typeface="ＭＳ Ｐゴシック" pitchFamily="-84" charset="-128"/>
                <a:cs typeface="ＭＳ Ｐゴシック" pitchFamily="-84" charset="-128"/>
              </a:rPr>
              <a:t>transmission, </a:t>
            </a:r>
            <a:r>
              <a:rPr lang="en-US" altLang="ja-JP" sz="2400" dirty="0">
                <a:ea typeface="ＭＳ Ｐゴシック" pitchFamily="-84" charset="-128"/>
                <a:cs typeface="ＭＳ Ｐゴシック" pitchFamily="-84" charset="-128"/>
              </a:rPr>
              <a:t>and the electron-phonon resonance allows the electron to move without resistance.</a:t>
            </a:r>
          </a:p>
          <a:p>
            <a:pPr marL="338138" indent="-338138" eaLnBrk="1" hangingPunct="1"/>
            <a:endParaRPr lang="en-US" altLang="ja-JP" sz="2400" dirty="0">
              <a:ea typeface="ＭＳ Ｐゴシック" pitchFamily="-84" charset="-128"/>
              <a:cs typeface="ＭＳ Ｐゴシック" pitchFamily="-84" charset="-128"/>
            </a:endParaRPr>
          </a:p>
          <a:p>
            <a:pPr marL="338138" indent="-338138" eaLnBrk="1" hangingPunct="1"/>
            <a:endParaRPr lang="en-US" altLang="ja-JP" sz="2400" dirty="0">
              <a:ea typeface="ＭＳ Ｐゴシック" pitchFamily="-84" charset="-128"/>
              <a:cs typeface="ＭＳ Ｐゴシック" pitchFamily="-84" charset="-128"/>
            </a:endParaRPr>
          </a:p>
          <a:p>
            <a:pPr marL="338138" indent="-338138" eaLnBrk="1" hangingPunct="1"/>
            <a:endParaRPr lang="en-US" altLang="ja-JP" sz="2400" dirty="0">
              <a:ea typeface="ＭＳ Ｐゴシック" pitchFamily="-84" charset="-128"/>
              <a:cs typeface="ＭＳ Ｐゴシック" pitchFamily="-84" charset="-128"/>
            </a:endParaRPr>
          </a:p>
          <a:p>
            <a:pPr marL="0" indent="0" eaLnBrk="1" hangingPunct="1">
              <a:buNone/>
            </a:pPr>
            <a:endParaRPr lang="en-US" altLang="ja-JP" sz="2400" dirty="0">
              <a:ea typeface="ＭＳ Ｐゴシック" pitchFamily="-84" charset="-128"/>
              <a:cs typeface="ＭＳ Ｐゴシック" pitchFamily="-84" charset="-128"/>
            </a:endParaRPr>
          </a:p>
          <a:p>
            <a:pPr marL="338138" indent="-338138" eaLnBrk="1" hangingPunct="1"/>
            <a:r>
              <a:rPr lang="en-US" altLang="ja-JP" sz="2400" dirty="0">
                <a:ea typeface="ＭＳ Ｐゴシック" pitchFamily="-84" charset="-128"/>
                <a:cs typeface="ＭＳ Ｐゴシック" pitchFamily="-84" charset="-128"/>
              </a:rPr>
              <a:t>The complete BCS theory predicts other observed phenomena.</a:t>
            </a:r>
          </a:p>
          <a:p>
            <a:pPr marL="1130300" lvl="1" indent="-495300" eaLnBrk="1" hangingPunct="1">
              <a:buClr>
                <a:schemeClr val="tx1"/>
              </a:buClr>
              <a:buSzPct val="90000"/>
              <a:buFont typeface="Wingdings" pitchFamily="-84" charset="2"/>
              <a:buAutoNum type="arabicParenR"/>
            </a:pPr>
            <a:r>
              <a:rPr lang="en-US" altLang="ja-JP" sz="2000" dirty="0">
                <a:ea typeface="ＭＳ Ｐゴシック" pitchFamily="-84" charset="-128"/>
                <a:cs typeface="ＭＳ Ｐゴシック" pitchFamily="-84" charset="-128"/>
              </a:rPr>
              <a:t>An isotope effect with an exponent very close to 0.5.</a:t>
            </a:r>
          </a:p>
          <a:p>
            <a:pPr marL="1130300" lvl="1" indent="-495300" eaLnBrk="1" hangingPunct="1">
              <a:buClr>
                <a:schemeClr val="tx1"/>
              </a:buClr>
              <a:buSzPct val="90000"/>
              <a:buFont typeface="Wingdings" pitchFamily="-84" charset="2"/>
              <a:buAutoNum type="arabicParenR"/>
            </a:pPr>
            <a:r>
              <a:rPr lang="en-US" altLang="ja-JP" sz="2000" dirty="0">
                <a:ea typeface="ＭＳ Ｐゴシック" pitchFamily="-84" charset="-128"/>
                <a:cs typeface="ＭＳ Ｐゴシック" pitchFamily="-84" charset="-128"/>
              </a:rPr>
              <a:t>It gives a critical field</a:t>
            </a:r>
            <a:r>
              <a:rPr lang="en-US" altLang="ja-JP" sz="2000" dirty="0" smtClean="0">
                <a:ea typeface="ＭＳ Ｐゴシック" pitchFamily="-84" charset="-128"/>
                <a:cs typeface="ＭＳ Ｐゴシック" pitchFamily="-84" charset="-128"/>
              </a:rPr>
              <a:t>.</a:t>
            </a:r>
          </a:p>
          <a:p>
            <a:pPr marL="1130300" lvl="1" indent="-495300" eaLnBrk="1" hangingPunct="1">
              <a:buClr>
                <a:schemeClr val="tx1"/>
              </a:buClr>
              <a:buSzPct val="90000"/>
              <a:buFont typeface="Wingdings" pitchFamily="-84" charset="2"/>
              <a:buAutoNum type="arabicParenR"/>
            </a:pPr>
            <a:endParaRPr lang="en-US" altLang="ja-JP" sz="2000" dirty="0" smtClean="0">
              <a:ea typeface="ＭＳ Ｐゴシック" pitchFamily="-84" charset="-128"/>
              <a:cs typeface="ＭＳ Ｐゴシック" pitchFamily="-84" charset="-128"/>
            </a:endParaRPr>
          </a:p>
          <a:p>
            <a:pPr marL="1130300" lvl="1" indent="-495300" eaLnBrk="1" hangingPunct="1">
              <a:buClr>
                <a:schemeClr val="tx1"/>
              </a:buClr>
              <a:buSzPct val="90000"/>
              <a:buFont typeface="Wingdings" pitchFamily="-84" charset="2"/>
              <a:buAutoNum type="arabicParenR"/>
            </a:pPr>
            <a:r>
              <a:rPr lang="en-US" altLang="ja-JP" sz="2000" dirty="0" smtClean="0">
                <a:ea typeface="ＭＳ Ｐゴシック" pitchFamily="-84" charset="-128"/>
                <a:cs typeface="ＭＳ Ｐゴシック" pitchFamily="-84" charset="-128"/>
              </a:rPr>
              <a:t>Predicts that metals with higher resistivity in room temperature are better superconductors</a:t>
            </a:r>
            <a:endParaRPr lang="en-US" altLang="ja-JP" sz="2000" dirty="0">
              <a:ea typeface="ＭＳ Ｐゴシック" pitchFamily="-84" charset="-128"/>
              <a:cs typeface="ＭＳ Ｐゴシック" pitchFamily="-84" charset="-128"/>
            </a:endParaRPr>
          </a:p>
        </p:txBody>
      </p:sp>
      <p:pic>
        <p:nvPicPr>
          <p:cNvPr id="82948" name="Picture 1"/>
          <p:cNvPicPr>
            <a:picLocks/>
          </p:cNvPicPr>
          <p:nvPr/>
        </p:nvPicPr>
        <p:blipFill>
          <a:blip r:embed="rId3"/>
          <a:srcRect/>
          <a:stretch>
            <a:fillRect/>
          </a:stretch>
        </p:blipFill>
        <p:spPr bwMode="auto">
          <a:xfrm>
            <a:off x="2667000" y="2133600"/>
            <a:ext cx="4191000" cy="1981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4</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61410576"/>
              </p:ext>
            </p:extLst>
          </p:nvPr>
        </p:nvGraphicFramePr>
        <p:xfrm>
          <a:off x="4038600" y="4876800"/>
          <a:ext cx="3048000" cy="1040133"/>
        </p:xfrm>
        <a:graphic>
          <a:graphicData uri="http://schemas.openxmlformats.org/presentationml/2006/ole">
            <mc:AlternateContent xmlns:mc="http://schemas.openxmlformats.org/markup-compatibility/2006">
              <mc:Choice xmlns:v="urn:schemas-microsoft-com:vml" Requires="v">
                <p:oleObj spid="_x0000_s141507" name="Equation" r:id="rId4" imgW="1638300" imgH="558800" progId="Equation.DSMT4">
                  <p:embed/>
                </p:oleObj>
              </mc:Choice>
              <mc:Fallback>
                <p:oleObj name="Equation" r:id="rId4" imgW="1638300" imgH="558800" progId="Equation.DSMT4">
                  <p:embed/>
                  <p:pic>
                    <p:nvPicPr>
                      <p:cNvPr id="0" name=""/>
                      <p:cNvPicPr/>
                      <p:nvPr/>
                    </p:nvPicPr>
                    <p:blipFill>
                      <a:blip r:embed="rId5"/>
                      <a:stretch>
                        <a:fillRect/>
                      </a:stretch>
                    </p:blipFill>
                    <p:spPr>
                      <a:xfrm>
                        <a:off x="4038600" y="4876800"/>
                        <a:ext cx="3048000" cy="1040133"/>
                      </a:xfrm>
                      <a:prstGeom prst="rect">
                        <a:avLst/>
                      </a:prstGeom>
                    </p:spPr>
                  </p:pic>
                </p:oleObj>
              </mc:Fallback>
            </mc:AlternateContent>
          </a:graphicData>
        </a:graphic>
      </p:graphicFrame>
      <p:sp>
        <p:nvSpPr>
          <p:cNvPr id="6" name="Oval 5"/>
          <p:cNvSpPr/>
          <p:nvPr/>
        </p:nvSpPr>
        <p:spPr bwMode="auto">
          <a:xfrm>
            <a:off x="4876800" y="2286000"/>
            <a:ext cx="609600" cy="1752600"/>
          </a:xfrm>
          <a:prstGeom prst="ellipse">
            <a:avLst/>
          </a:prstGeom>
          <a:no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0"/>
            <a:ext cx="7772400" cy="914400"/>
          </a:xfrm>
        </p:spPr>
        <p:txBody>
          <a:bodyPr/>
          <a:lstStyle/>
          <a:p>
            <a:pPr eaLnBrk="1" hangingPunct="1"/>
            <a:r>
              <a:rPr lang="en-US" altLang="ja-JP" dirty="0">
                <a:ea typeface="ＭＳ Ｐゴシック" pitchFamily="-84" charset="-128"/>
                <a:cs typeface="ＭＳ Ｐゴシック" pitchFamily="-84" charset="-128"/>
              </a:rPr>
              <a:t>The Search for a Higher </a:t>
            </a:r>
            <a:r>
              <a:rPr lang="en-US" altLang="ja-JP" i="1" dirty="0" err="1">
                <a:ea typeface="ＭＳ Ｐゴシック" pitchFamily="-84" charset="-128"/>
                <a:cs typeface="ＭＳ Ｐゴシック" pitchFamily="-84" charset="-128"/>
              </a:rPr>
              <a:t>T</a:t>
            </a:r>
            <a:r>
              <a:rPr lang="en-US" altLang="ja-JP" baseline="-25000" dirty="0" err="1">
                <a:ea typeface="ＭＳ Ｐゴシック" pitchFamily="-84" charset="-128"/>
                <a:cs typeface="ＭＳ Ｐゴシック" pitchFamily="-84" charset="-128"/>
              </a:rPr>
              <a:t>c</a:t>
            </a:r>
            <a:r>
              <a:rPr lang="en-US" altLang="ja-JP" dirty="0">
                <a:ea typeface="ＭＳ Ｐゴシック" pitchFamily="-84" charset="-128"/>
                <a:cs typeface="ＭＳ Ｐゴシック" pitchFamily="-84" charset="-128"/>
              </a:rPr>
              <a:t>  </a:t>
            </a:r>
          </a:p>
        </p:txBody>
      </p:sp>
      <p:sp>
        <p:nvSpPr>
          <p:cNvPr id="84994" name="Rectangle 3"/>
          <p:cNvSpPr>
            <a:spLocks noGrp="1" noChangeArrowheads="1"/>
          </p:cNvSpPr>
          <p:nvPr>
            <p:ph type="body" idx="1"/>
          </p:nvPr>
        </p:nvSpPr>
        <p:spPr>
          <a:xfrm>
            <a:off x="457200" y="762000"/>
            <a:ext cx="8229600" cy="4530725"/>
          </a:xfrm>
        </p:spPr>
        <p:txBody>
          <a:bodyPr/>
          <a:lstStyle/>
          <a:p>
            <a:pPr eaLnBrk="1" hangingPunct="1"/>
            <a:r>
              <a:rPr lang="en-US" altLang="ja-JP" sz="2800" dirty="0">
                <a:ea typeface="ＭＳ Ｐゴシック" pitchFamily="-84" charset="-128"/>
                <a:cs typeface="ＭＳ Ｐゴシック" pitchFamily="-84" charset="-128"/>
              </a:rPr>
              <a:t>Keeping materials at extremely low temperatures is very expensive and requires cumbersome insulation techniques</a:t>
            </a:r>
            <a:r>
              <a:rPr lang="en-US" altLang="ja-JP" sz="2800" dirty="0" smtClean="0">
                <a:ea typeface="ＭＳ Ｐゴシック" pitchFamily="-84" charset="-128"/>
                <a:cs typeface="ＭＳ Ｐゴシック" pitchFamily="-84" charset="-128"/>
              </a:rPr>
              <a:t>.</a:t>
            </a:r>
          </a:p>
          <a:p>
            <a:pPr eaLnBrk="1" hangingPunct="1"/>
            <a:r>
              <a:rPr lang="en-US" altLang="ja-JP" sz="2800" dirty="0" smtClean="0">
                <a:ea typeface="ＭＳ Ｐゴシック" pitchFamily="-84" charset="-128"/>
                <a:cs typeface="ＭＳ Ｐゴシック" pitchFamily="-84" charset="-128"/>
              </a:rPr>
              <a:t>Making liquid He is very hard </a:t>
            </a:r>
            <a:endParaRPr lang="en-US" altLang="ja-JP" sz="2800" dirty="0">
              <a:ea typeface="ＭＳ Ｐゴシック" pitchFamily="-84" charset="-128"/>
              <a:cs typeface="ＭＳ Ｐゴシック" pitchFamily="-84" charset="-128"/>
            </a:endParaRPr>
          </a:p>
        </p:txBody>
      </p:sp>
      <p:pic>
        <p:nvPicPr>
          <p:cNvPr id="84995" name="Picture 1"/>
          <p:cNvPicPr>
            <a:picLocks/>
          </p:cNvPicPr>
          <p:nvPr/>
        </p:nvPicPr>
        <p:blipFill>
          <a:blip r:embed="rId2"/>
          <a:srcRect/>
          <a:stretch>
            <a:fillRect/>
          </a:stretch>
        </p:blipFill>
        <p:spPr bwMode="auto">
          <a:xfrm>
            <a:off x="228600" y="2286000"/>
            <a:ext cx="4191000" cy="39624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pic>
        <p:nvPicPr>
          <p:cNvPr id="5" name="Picture 4" descr="Screen Shot 2012-11-26 at 10.5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62200"/>
            <a:ext cx="4495800" cy="3810000"/>
          </a:xfrm>
          <a:prstGeom prst="rect">
            <a:avLst/>
          </a:prstGeom>
        </p:spPr>
      </p:pic>
      <p:sp>
        <p:nvSpPr>
          <p:cNvPr id="6" name="Rectangle 5"/>
          <p:cNvSpPr/>
          <p:nvPr/>
        </p:nvSpPr>
        <p:spPr bwMode="auto">
          <a:xfrm>
            <a:off x="381000" y="5257800"/>
            <a:ext cx="3733800" cy="533400"/>
          </a:xfrm>
          <a:prstGeom prst="rect">
            <a:avLst/>
          </a:prstGeom>
          <a:no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title"/>
          </p:nvPr>
        </p:nvSpPr>
        <p:spPr>
          <a:xfrm>
            <a:off x="685800" y="17958"/>
            <a:ext cx="7772400" cy="820242"/>
          </a:xfrm>
        </p:spPr>
        <p:txBody>
          <a:bodyPr/>
          <a:lstStyle/>
          <a:p>
            <a:pPr eaLnBrk="1" hangingPunct="1"/>
            <a:r>
              <a:rPr lang="en-US" altLang="ja-JP" dirty="0">
                <a:ea typeface="ＭＳ Ｐゴシック" pitchFamily="-84" charset="-128"/>
                <a:cs typeface="ＭＳ Ｐゴシック" pitchFamily="-84" charset="-128"/>
              </a:rPr>
              <a:t>The Search for a Higher </a:t>
            </a:r>
            <a:r>
              <a:rPr lang="en-US" altLang="ja-JP" i="1" dirty="0" err="1">
                <a:ea typeface="ＭＳ Ｐゴシック" pitchFamily="-84" charset="-128"/>
                <a:cs typeface="ＭＳ Ｐゴシック" pitchFamily="-84" charset="-128"/>
              </a:rPr>
              <a:t>T</a:t>
            </a:r>
            <a:r>
              <a:rPr lang="en-US" altLang="ja-JP" baseline="-25000" dirty="0" err="1">
                <a:ea typeface="ＭＳ Ｐゴシック" pitchFamily="-84" charset="-128"/>
                <a:cs typeface="ＭＳ Ｐゴシック" pitchFamily="-84" charset="-128"/>
              </a:rPr>
              <a:t>c</a:t>
            </a:r>
            <a:endParaRPr lang="en-US" baseline="-25000" dirty="0">
              <a:ea typeface="ＭＳ Ｐゴシック" pitchFamily="-84" charset="-128"/>
              <a:cs typeface="ＭＳ Ｐゴシック" pitchFamily="-84" charset="-128"/>
            </a:endParaRPr>
          </a:p>
        </p:txBody>
      </p:sp>
      <p:sp>
        <p:nvSpPr>
          <p:cNvPr id="86018" name="Rectangle 2"/>
          <p:cNvSpPr>
            <a:spLocks noGrp="1" noChangeArrowheads="1"/>
          </p:cNvSpPr>
          <p:nvPr>
            <p:ph idx="4294967295"/>
          </p:nvPr>
        </p:nvSpPr>
        <p:spPr>
          <a:xfrm>
            <a:off x="457200" y="838200"/>
            <a:ext cx="8458200" cy="4953000"/>
          </a:xfrm>
        </p:spPr>
        <p:txBody>
          <a:bodyPr/>
          <a:lstStyle/>
          <a:p>
            <a:pPr eaLnBrk="1" hangingPunct="1"/>
            <a:r>
              <a:rPr lang="en-US" altLang="ja-JP" sz="2400" dirty="0">
                <a:ea typeface="ＭＳ Ｐゴシック" pitchFamily="-84" charset="-128"/>
                <a:cs typeface="ＭＳ Ｐゴシック" pitchFamily="-84" charset="-128"/>
              </a:rPr>
              <a:t>The copper oxide superconductors fall into a category of </a:t>
            </a:r>
            <a:r>
              <a:rPr lang="en-US" altLang="ja-JP" sz="2400" b="1" dirty="0">
                <a:solidFill>
                  <a:srgbClr val="000000"/>
                </a:solidFill>
                <a:ea typeface="ＭＳ Ｐゴシック" pitchFamily="-84" charset="-128"/>
                <a:cs typeface="ＭＳ Ｐゴシック" pitchFamily="-84" charset="-128"/>
              </a:rPr>
              <a:t>ceramics</a:t>
            </a:r>
            <a:r>
              <a:rPr lang="en-US" altLang="ja-JP" sz="2400" dirty="0">
                <a:ea typeface="ＭＳ Ｐゴシック" pitchFamily="-84" charset="-128"/>
                <a:cs typeface="ＭＳ Ｐゴシック" pitchFamily="-84" charset="-128"/>
              </a:rPr>
              <a:t>.</a:t>
            </a:r>
          </a:p>
          <a:p>
            <a:pPr eaLnBrk="1" hangingPunct="1"/>
            <a:r>
              <a:rPr lang="en-US" altLang="ja-JP" sz="2400" dirty="0">
                <a:ea typeface="ＭＳ Ｐゴシック" pitchFamily="-84" charset="-128"/>
                <a:cs typeface="ＭＳ Ｐゴシック" pitchFamily="-84" charset="-128"/>
              </a:rPr>
              <a:t>Most ceramic materials are not easy to mold into convenient shapes.</a:t>
            </a:r>
          </a:p>
          <a:p>
            <a:pPr eaLnBrk="1" hangingPunct="1"/>
            <a:r>
              <a:rPr lang="en-US" altLang="ja-JP" sz="2400" dirty="0">
                <a:ea typeface="ＭＳ Ｐゴシック" pitchFamily="-84" charset="-128"/>
                <a:cs typeface="ＭＳ Ｐゴシック" pitchFamily="-84" charset="-128"/>
              </a:rPr>
              <a:t>There is a regular variation of </a:t>
            </a:r>
            <a:r>
              <a:rPr lang="en-US" altLang="ja-JP" sz="2400" i="1" dirty="0" err="1">
                <a:ea typeface="ＭＳ Ｐゴシック" pitchFamily="-84" charset="-128"/>
                <a:cs typeface="ＭＳ Ｐゴシック" pitchFamily="-84" charset="-128"/>
              </a:rPr>
              <a:t>T</a:t>
            </a:r>
            <a:r>
              <a:rPr lang="en-US" altLang="ja-JP" sz="2400" baseline="-25000" dirty="0" err="1">
                <a:ea typeface="ＭＳ Ｐゴシック" pitchFamily="-84" charset="-128"/>
                <a:cs typeface="ＭＳ Ｐゴシック" pitchFamily="-84" charset="-128"/>
              </a:rPr>
              <a:t>c</a:t>
            </a:r>
            <a:r>
              <a:rPr lang="en-US" altLang="ja-JP" sz="2400" dirty="0">
                <a:ea typeface="ＭＳ Ｐゴシック" pitchFamily="-84" charset="-128"/>
                <a:cs typeface="ＭＳ Ｐゴシック" pitchFamily="-84" charset="-128"/>
              </a:rPr>
              <a:t> with </a:t>
            </a:r>
            <a:r>
              <a:rPr lang="en-US" altLang="ja-JP" sz="2400" i="1" dirty="0">
                <a:ea typeface="ＭＳ Ｐゴシック" pitchFamily="-84" charset="-128"/>
                <a:cs typeface="ＭＳ Ｐゴシック" pitchFamily="-84" charset="-128"/>
              </a:rPr>
              <a:t>n</a:t>
            </a:r>
            <a:r>
              <a:rPr lang="en-US" altLang="ja-JP" sz="2400" dirty="0" smtClean="0">
                <a:ea typeface="ＭＳ Ｐゴシック" pitchFamily="-84" charset="-128"/>
                <a:cs typeface="ＭＳ Ｐゴシック" pitchFamily="-84" charset="-128"/>
              </a:rPr>
              <a:t>.</a:t>
            </a:r>
            <a:endParaRPr lang="en-US" altLang="ja-JP" sz="2400" dirty="0">
              <a:ea typeface="ＭＳ Ｐゴシック" pitchFamily="-84" charset="-128"/>
              <a:cs typeface="ＭＳ Ｐゴシック" pitchFamily="-84" charset="-128"/>
            </a:endParaRPr>
          </a:p>
          <a:p>
            <a:pPr algn="ctr" eaLnBrk="1" hangingPunct="1">
              <a:buFont typeface="Wingdings" pitchFamily="-84" charset="2"/>
              <a:buNone/>
            </a:pPr>
            <a:r>
              <a:rPr lang="en-US" altLang="ja-JP" sz="2400" b="1" i="1" dirty="0" err="1">
                <a:ea typeface="ＭＳ Ｐゴシック" pitchFamily="-84" charset="-128"/>
                <a:cs typeface="ＭＳ Ｐゴシック" pitchFamily="-84" charset="-128"/>
              </a:rPr>
              <a:t>T</a:t>
            </a:r>
            <a:r>
              <a:rPr lang="en-US" altLang="ja-JP" sz="2400" b="1" baseline="-25000" dirty="0" err="1">
                <a:ea typeface="ＭＳ Ｐゴシック" pitchFamily="-84" charset="-128"/>
                <a:cs typeface="ＭＳ Ｐゴシック" pitchFamily="-84" charset="-128"/>
              </a:rPr>
              <a:t>c</a:t>
            </a:r>
            <a:r>
              <a:rPr lang="en-US" altLang="ja-JP" sz="2400" b="1" dirty="0">
                <a:ea typeface="ＭＳ Ｐゴシック" pitchFamily="-84" charset="-128"/>
                <a:cs typeface="ＭＳ Ｐゴシック" pitchFamily="-84" charset="-128"/>
              </a:rPr>
              <a:t> of thallium-copper oxide with </a:t>
            </a:r>
            <a:r>
              <a:rPr lang="en-US" altLang="ja-JP" sz="2400" b="1" i="1" dirty="0">
                <a:ea typeface="ＭＳ Ｐゴシック" pitchFamily="-84" charset="-128"/>
                <a:cs typeface="ＭＳ Ｐゴシック" pitchFamily="-84" charset="-128"/>
              </a:rPr>
              <a:t>n</a:t>
            </a:r>
            <a:r>
              <a:rPr lang="en-US" altLang="ja-JP" sz="2400" b="1" dirty="0">
                <a:ea typeface="ＭＳ Ｐゴシック" pitchFamily="-84" charset="-128"/>
                <a:cs typeface="ＭＳ Ｐゴシック" pitchFamily="-84" charset="-128"/>
              </a:rPr>
              <a:t> = 3</a:t>
            </a:r>
          </a:p>
        </p:txBody>
      </p:sp>
      <p:pic>
        <p:nvPicPr>
          <p:cNvPr id="86019" name="Picture 8" descr="1037"/>
          <p:cNvPicPr>
            <a:picLocks noChangeAspect="1" noChangeArrowheads="1"/>
          </p:cNvPicPr>
          <p:nvPr/>
        </p:nvPicPr>
        <p:blipFill>
          <a:blip r:embed="rId2"/>
          <a:srcRect b="5067"/>
          <a:stretch>
            <a:fillRect/>
          </a:stretch>
        </p:blipFill>
        <p:spPr bwMode="auto">
          <a:xfrm>
            <a:off x="1600200" y="2819400"/>
            <a:ext cx="5920264" cy="32766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Grp="1" noChangeArrowheads="1"/>
          </p:cNvSpPr>
          <p:nvPr>
            <p:ph type="title"/>
          </p:nvPr>
        </p:nvSpPr>
        <p:spPr>
          <a:xfrm>
            <a:off x="685800" y="0"/>
            <a:ext cx="7772400" cy="838200"/>
          </a:xfrm>
        </p:spPr>
        <p:txBody>
          <a:bodyPr/>
          <a:lstStyle/>
          <a:p>
            <a:pPr eaLnBrk="1" hangingPunct="1"/>
            <a:r>
              <a:rPr lang="en-US" altLang="ja-JP" sz="4000" dirty="0">
                <a:ea typeface="ＭＳ Ｐゴシック" pitchFamily="-84" charset="-128"/>
                <a:cs typeface="ＭＳ Ｐゴシック" pitchFamily="-84" charset="-128"/>
              </a:rPr>
              <a:t>The Search for a Higher </a:t>
            </a:r>
            <a:r>
              <a:rPr lang="en-US" altLang="ja-JP" sz="4000" i="1" dirty="0" err="1">
                <a:ea typeface="ＭＳ Ｐゴシック" pitchFamily="-84" charset="-128"/>
                <a:cs typeface="ＭＳ Ｐゴシック" pitchFamily="-84" charset="-128"/>
              </a:rPr>
              <a:t>T</a:t>
            </a:r>
            <a:r>
              <a:rPr lang="en-US" altLang="ja-JP" sz="4000" baseline="-25000" dirty="0" err="1">
                <a:ea typeface="ＭＳ Ｐゴシック" pitchFamily="-84" charset="-128"/>
                <a:cs typeface="ＭＳ Ｐゴシック" pitchFamily="-84" charset="-128"/>
              </a:rPr>
              <a:t>c</a:t>
            </a:r>
            <a:endParaRPr lang="en-US" sz="4000" baseline="-25000" dirty="0">
              <a:ea typeface="ＭＳ Ｐゴシック" pitchFamily="-84" charset="-128"/>
              <a:cs typeface="ＭＳ Ｐゴシック" pitchFamily="-84" charset="-128"/>
            </a:endParaRPr>
          </a:p>
        </p:txBody>
      </p:sp>
      <p:sp>
        <p:nvSpPr>
          <p:cNvPr id="87042" name="Rectangle 2"/>
          <p:cNvSpPr>
            <a:spLocks noGrp="1" noChangeArrowheads="1"/>
          </p:cNvSpPr>
          <p:nvPr>
            <p:ph idx="4294967295"/>
          </p:nvPr>
        </p:nvSpPr>
        <p:spPr>
          <a:xfrm>
            <a:off x="457200" y="685800"/>
            <a:ext cx="8229600" cy="5853112"/>
          </a:xfrm>
        </p:spPr>
        <p:txBody>
          <a:bodyPr/>
          <a:lstStyle/>
          <a:p>
            <a:pPr eaLnBrk="1" hangingPunct="1"/>
            <a:r>
              <a:rPr lang="en-US" altLang="ja-JP" sz="2800" dirty="0">
                <a:ea typeface="ＭＳ Ｐゴシック" pitchFamily="-84" charset="-128"/>
                <a:cs typeface="ＭＳ Ｐゴシック" pitchFamily="-84" charset="-128"/>
              </a:rPr>
              <a:t>Higher values of </a:t>
            </a:r>
            <a:r>
              <a:rPr lang="en-US" altLang="ja-JP" sz="2800" i="1" dirty="0">
                <a:ea typeface="ＭＳ Ｐゴシック" pitchFamily="-84" charset="-128"/>
                <a:cs typeface="ＭＳ Ｐゴシック" pitchFamily="-84" charset="-128"/>
              </a:rPr>
              <a:t>n</a:t>
            </a:r>
            <a:r>
              <a:rPr lang="en-US" altLang="ja-JP" sz="2800" dirty="0">
                <a:ea typeface="ＭＳ Ｐゴシック" pitchFamily="-84" charset="-128"/>
                <a:cs typeface="ＭＳ Ｐゴシック" pitchFamily="-84" charset="-128"/>
              </a:rPr>
              <a:t> correspond to more stacked layers of copper and oxygen.</a:t>
            </a:r>
          </a:p>
          <a:p>
            <a:pPr algn="ctr" eaLnBrk="1" hangingPunct="1">
              <a:buFont typeface="Wingdings" pitchFamily="-84" charset="2"/>
              <a:buNone/>
            </a:pPr>
            <a:r>
              <a:rPr lang="en-US" altLang="ja-JP" sz="2800" b="1" dirty="0">
                <a:ea typeface="ＭＳ Ｐゴシック" pitchFamily="-84" charset="-128"/>
                <a:cs typeface="ＭＳ Ｐゴシック" pitchFamily="-84" charset="-128"/>
              </a:rPr>
              <a:t>thallium-based superconductor</a:t>
            </a:r>
          </a:p>
        </p:txBody>
      </p:sp>
      <p:pic>
        <p:nvPicPr>
          <p:cNvPr id="87043" name="Picture 5" descr="1038"/>
          <p:cNvPicPr>
            <a:picLocks noChangeAspect="1" noChangeArrowheads="1"/>
          </p:cNvPicPr>
          <p:nvPr/>
        </p:nvPicPr>
        <p:blipFill>
          <a:blip r:embed="rId2"/>
          <a:srcRect b="2901"/>
          <a:stretch>
            <a:fillRect/>
          </a:stretch>
        </p:blipFill>
        <p:spPr bwMode="auto">
          <a:xfrm>
            <a:off x="1714500" y="2144712"/>
            <a:ext cx="5905500" cy="406286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5"/>
          <p:cNvSpPr>
            <a:spLocks noGrp="1" noChangeArrowheads="1"/>
          </p:cNvSpPr>
          <p:nvPr>
            <p:ph type="title"/>
          </p:nvPr>
        </p:nvSpPr>
        <p:spPr>
          <a:xfrm>
            <a:off x="762000" y="32388"/>
            <a:ext cx="7772400" cy="882012"/>
          </a:xfrm>
        </p:spPr>
        <p:txBody>
          <a:bodyPr/>
          <a:lstStyle/>
          <a:p>
            <a:pPr eaLnBrk="1" hangingPunct="1"/>
            <a:r>
              <a:rPr lang="en-US" altLang="ja-JP" sz="3400" dirty="0">
                <a:ea typeface="ＭＳ Ｐゴシック" pitchFamily="-84" charset="-128"/>
                <a:cs typeface="ＭＳ Ｐゴシック" pitchFamily="-84" charset="-128"/>
              </a:rPr>
              <a:t>Applications of Superconductivity</a:t>
            </a:r>
            <a:endParaRPr lang="en-US" sz="3400" dirty="0">
              <a:ea typeface="ＭＳ Ｐゴシック" pitchFamily="-84" charset="-128"/>
              <a:cs typeface="ＭＳ Ｐゴシック" pitchFamily="-84" charset="-128"/>
            </a:endParaRPr>
          </a:p>
        </p:txBody>
      </p:sp>
      <p:sp>
        <p:nvSpPr>
          <p:cNvPr id="90114" name="Rectangle 2"/>
          <p:cNvSpPr>
            <a:spLocks noGrp="1" noChangeArrowheads="1"/>
          </p:cNvSpPr>
          <p:nvPr>
            <p:ph idx="4294967295"/>
          </p:nvPr>
        </p:nvSpPr>
        <p:spPr>
          <a:xfrm>
            <a:off x="471488" y="838200"/>
            <a:ext cx="6615112" cy="533400"/>
          </a:xfrm>
        </p:spPr>
        <p:txBody>
          <a:bodyPr/>
          <a:lstStyle/>
          <a:p>
            <a:pPr eaLnBrk="1" hangingPunct="1">
              <a:buFont typeface="Wingdings" pitchFamily="-84" charset="2"/>
              <a:buNone/>
            </a:pPr>
            <a:r>
              <a:rPr lang="en-US" altLang="ja-JP" b="1" dirty="0" smtClean="0">
                <a:solidFill>
                  <a:srgbClr val="000000"/>
                </a:solidFill>
                <a:ea typeface="ＭＳ Ｐゴシック" pitchFamily="-84" charset="-128"/>
                <a:cs typeface="ＭＳ Ｐゴシック" pitchFamily="-84" charset="-128"/>
              </a:rPr>
              <a:t>Maglev</a:t>
            </a:r>
            <a:r>
              <a:rPr lang="en-US" altLang="ja-JP" dirty="0" smtClean="0">
                <a:ea typeface="ＭＳ Ｐゴシック" pitchFamily="-84" charset="-128"/>
                <a:cs typeface="ＭＳ Ｐゴシック" pitchFamily="-84" charset="-128"/>
              </a:rPr>
              <a:t>: Magnetic </a:t>
            </a:r>
            <a:r>
              <a:rPr lang="en-US" altLang="ja-JP" dirty="0">
                <a:ea typeface="ＭＳ Ｐゴシック" pitchFamily="-84" charset="-128"/>
                <a:cs typeface="ＭＳ Ｐゴシック" pitchFamily="-84" charset="-128"/>
              </a:rPr>
              <a:t>levitation of trains</a:t>
            </a:r>
          </a:p>
        </p:txBody>
      </p:sp>
      <p:pic>
        <p:nvPicPr>
          <p:cNvPr id="90116" name="Picture 1"/>
          <p:cNvPicPr>
            <a:picLocks/>
          </p:cNvPicPr>
          <p:nvPr/>
        </p:nvPicPr>
        <p:blipFill>
          <a:blip r:embed="rId2"/>
          <a:srcRect l="58824"/>
          <a:stretch>
            <a:fillRect/>
          </a:stretch>
        </p:blipFill>
        <p:spPr bwMode="auto">
          <a:xfrm>
            <a:off x="533400" y="3962400"/>
            <a:ext cx="1828800" cy="2590800"/>
          </a:xfrm>
          <a:prstGeom prst="rect">
            <a:avLst/>
          </a:prstGeom>
          <a:noFill/>
          <a:ln w="9525">
            <a:noFill/>
            <a:miter lim="800000"/>
            <a:headEnd/>
            <a:tailEnd/>
          </a:ln>
        </p:spPr>
      </p:pic>
      <p:pic>
        <p:nvPicPr>
          <p:cNvPr id="90117" name="Picture 1"/>
          <p:cNvPicPr>
            <a:picLocks/>
          </p:cNvPicPr>
          <p:nvPr/>
        </p:nvPicPr>
        <p:blipFill>
          <a:blip r:embed="rId2"/>
          <a:srcRect r="56177"/>
          <a:stretch>
            <a:fillRect/>
          </a:stretch>
        </p:blipFill>
        <p:spPr bwMode="auto">
          <a:xfrm>
            <a:off x="685800" y="1524000"/>
            <a:ext cx="1905000" cy="21336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8</a:t>
            </a:fld>
            <a:endParaRPr lang="en-US"/>
          </a:p>
        </p:txBody>
      </p:sp>
      <p:sp>
        <p:nvSpPr>
          <p:cNvPr id="11" name="Content Placeholder 2"/>
          <p:cNvSpPr txBox="1">
            <a:spLocks/>
          </p:cNvSpPr>
          <p:nvPr/>
        </p:nvSpPr>
        <p:spPr>
          <a:xfrm>
            <a:off x="2819400" y="1447800"/>
            <a:ext cx="59436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a:buClr>
                <a:srgbClr val="3333CC"/>
              </a:buClr>
              <a:buSzPct val="65000"/>
              <a:buFont typeface="Wingdings" pitchFamily="-84" charset="2"/>
              <a:buChar char="n"/>
            </a:pPr>
            <a:r>
              <a:rPr lang="en-US" altLang="ja-JP" smtClean="0">
                <a:solidFill>
                  <a:srgbClr val="3333CC"/>
                </a:solidFill>
              </a:rPr>
              <a:t>In an electrodynamic (EDS) system, magnets on the guideway repel the car to lift it.</a:t>
            </a:r>
          </a:p>
          <a:p>
            <a:pPr marL="0" indent="0">
              <a:buClr>
                <a:srgbClr val="3333CC"/>
              </a:buClr>
              <a:buSzPct val="65000"/>
              <a:buFontTx/>
              <a:buNone/>
            </a:pPr>
            <a:endParaRPr lang="en-US" altLang="ja-JP" smtClean="0">
              <a:solidFill>
                <a:srgbClr val="3333CC"/>
              </a:solidFill>
            </a:endParaRPr>
          </a:p>
          <a:p>
            <a:pPr>
              <a:buClr>
                <a:srgbClr val="3333CC"/>
              </a:buClr>
              <a:buSzPct val="65000"/>
              <a:buFont typeface="Wingdings" pitchFamily="-84" charset="2"/>
              <a:buChar char="n"/>
            </a:pPr>
            <a:r>
              <a:rPr lang="en-US" altLang="ja-JP" smtClean="0">
                <a:solidFill>
                  <a:srgbClr val="3333CC"/>
                </a:solidFill>
              </a:rPr>
              <a:t>In an electromagnetic (EMS) system, magnets attached to the bottom of the car lie below the guideway and are attracted upward toward the guideway to lift the car.</a:t>
            </a:r>
            <a:endParaRPr lang="en-US" altLang="ja-JP" dirty="0">
              <a:solidFill>
                <a:srgbClr val="3333CC"/>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685800" y="76200"/>
            <a:ext cx="7772400" cy="838200"/>
          </a:xfrm>
        </p:spPr>
        <p:txBody>
          <a:bodyPr/>
          <a:lstStyle/>
          <a:p>
            <a:pPr eaLnBrk="1" hangingPunct="1"/>
            <a:r>
              <a:rPr lang="en-US" altLang="ja-JP" sz="3600" dirty="0">
                <a:ea typeface="ＭＳ Ｐゴシック" pitchFamily="-84" charset="-128"/>
                <a:cs typeface="ＭＳ Ｐゴシック" pitchFamily="-84" charset="-128"/>
              </a:rPr>
              <a:t>Generation and Transmission of Electricity</a:t>
            </a:r>
          </a:p>
        </p:txBody>
      </p:sp>
      <p:sp>
        <p:nvSpPr>
          <p:cNvPr id="91138" name="Rectangle 3"/>
          <p:cNvSpPr>
            <a:spLocks noGrp="1" noChangeArrowheads="1"/>
          </p:cNvSpPr>
          <p:nvPr>
            <p:ph idx="1"/>
          </p:nvPr>
        </p:nvSpPr>
        <p:spPr>
          <a:xfrm>
            <a:off x="457200" y="838200"/>
            <a:ext cx="8305800" cy="4497388"/>
          </a:xfrm>
        </p:spPr>
        <p:txBody>
          <a:bodyPr/>
          <a:lstStyle/>
          <a:p>
            <a:pPr eaLnBrk="1" hangingPunct="1"/>
            <a:r>
              <a:rPr lang="en-US" altLang="ja-JP" sz="2800" dirty="0">
                <a:ea typeface="ＭＳ Ｐゴシック" pitchFamily="-84" charset="-128"/>
                <a:cs typeface="ＭＳ Ｐゴシック" pitchFamily="-84" charset="-128"/>
              </a:rPr>
              <a:t>Significant energy savings if the heavy iron cores used today could be replaced by lighter superconducting magnets.</a:t>
            </a:r>
          </a:p>
          <a:p>
            <a:pPr eaLnBrk="1" hangingPunct="1"/>
            <a:r>
              <a:rPr lang="en-US" altLang="ja-JP" sz="2800" dirty="0">
                <a:ea typeface="ＭＳ Ｐゴシック" pitchFamily="-84" charset="-128"/>
                <a:cs typeface="ＭＳ Ｐゴシック" pitchFamily="-84" charset="-128"/>
              </a:rPr>
              <a:t>Expensive transformers would no longer have to be used to step up voltage for transmission and down again for use.</a:t>
            </a:r>
          </a:p>
          <a:p>
            <a:pPr eaLnBrk="1" hangingPunct="1"/>
            <a:r>
              <a:rPr lang="en-US" altLang="ja-JP" sz="2800" dirty="0">
                <a:ea typeface="ＭＳ Ｐゴシック" pitchFamily="-84" charset="-128"/>
                <a:cs typeface="ＭＳ Ｐゴシック" pitchFamily="-84" charset="-128"/>
              </a:rPr>
              <a:t>Energy loss rate for transformers is</a:t>
            </a:r>
          </a:p>
          <a:p>
            <a:pPr eaLnBrk="1" hangingPunct="1"/>
            <a:endParaRPr lang="en-US" altLang="ja-JP" sz="2800" dirty="0">
              <a:ea typeface="ＭＳ Ｐゴシック" pitchFamily="-84" charset="-128"/>
              <a:cs typeface="ＭＳ Ｐゴシック" pitchFamily="-84" charset="-128"/>
            </a:endParaRPr>
          </a:p>
          <a:p>
            <a:pPr eaLnBrk="1" hangingPunct="1"/>
            <a:endParaRPr lang="en-US" altLang="ja-JP" sz="2800" dirty="0">
              <a:ea typeface="ＭＳ Ｐゴシック" pitchFamily="-84" charset="-128"/>
              <a:cs typeface="ＭＳ Ｐゴシック" pitchFamily="-84" charset="-128"/>
            </a:endParaRPr>
          </a:p>
          <a:p>
            <a:pPr eaLnBrk="1" hangingPunct="1"/>
            <a:r>
              <a:rPr lang="en-US" altLang="ja-JP" sz="2800" b="1" dirty="0">
                <a:solidFill>
                  <a:srgbClr val="000000"/>
                </a:solidFill>
                <a:ea typeface="ＭＳ Ｐゴシック" pitchFamily="-84" charset="-128"/>
                <a:cs typeface="ＭＳ Ｐゴシック" pitchFamily="-84" charset="-128"/>
              </a:rPr>
              <a:t>MRI</a:t>
            </a:r>
            <a:r>
              <a:rPr lang="en-US" altLang="ja-JP" sz="2800" dirty="0">
                <a:ea typeface="ＭＳ Ｐゴシック" pitchFamily="-84" charset="-128"/>
                <a:cs typeface="ＭＳ Ｐゴシック" pitchFamily="-84" charset="-128"/>
              </a:rPr>
              <a:t> obtains clear pictures of the body’s soft tissues, allowing them to detect tumors and other disorders of the brain, muscles, organs, and connective tissues.</a:t>
            </a:r>
          </a:p>
        </p:txBody>
      </p:sp>
      <p:sp>
        <p:nvSpPr>
          <p:cNvPr id="2" name="Date Placeholder 1"/>
          <p:cNvSpPr>
            <a:spLocks noGrp="1"/>
          </p:cNvSpPr>
          <p:nvPr>
            <p:ph type="dt" sz="half" idx="10"/>
          </p:nvPr>
        </p:nvSpPr>
        <p:spPr/>
        <p:txBody>
          <a:bodyPr/>
          <a:lstStyle/>
          <a:p>
            <a:pPr>
              <a:defRPr/>
            </a:pPr>
            <a:r>
              <a:rPr lang="en-US" smtClean="0"/>
              <a:t>Monday, Nov. 26, 2012</a:t>
            </a:r>
            <a:endParaRPr lang="en-US"/>
          </a:p>
        </p:txBody>
      </p:sp>
      <p:sp>
        <p:nvSpPr>
          <p:cNvPr id="3" name="Footer Placeholder 2"/>
          <p:cNvSpPr>
            <a:spLocks noGrp="1"/>
          </p:cNvSpPr>
          <p:nvPr>
            <p:ph type="ftr" sz="quarter" idx="11"/>
          </p:nvPr>
        </p:nvSpPr>
        <p:spPr/>
        <p:txBody>
          <a:bodyPr/>
          <a:lstStyle/>
          <a:p>
            <a:pPr>
              <a:defRPr/>
            </a:pPr>
            <a:r>
              <a:rPr lang="en-US" smtClean="0"/>
              <a:t>PHYS 3313-001, Fall 2012                      Dr. Jaehoon Yu</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297478921"/>
              </p:ext>
            </p:extLst>
          </p:nvPr>
        </p:nvGraphicFramePr>
        <p:xfrm>
          <a:off x="1828800" y="3733800"/>
          <a:ext cx="5213240" cy="838200"/>
        </p:xfrm>
        <a:graphic>
          <a:graphicData uri="http://schemas.openxmlformats.org/presentationml/2006/ole">
            <mc:AlternateContent xmlns:mc="http://schemas.openxmlformats.org/markup-compatibility/2006">
              <mc:Choice xmlns:v="urn:schemas-microsoft-com:vml" Requires="v">
                <p:oleObj spid="_x0000_s144571" name="Equation" r:id="rId3" imgW="1422400" imgH="228600" progId="Equation.DSMT4">
                  <p:embed/>
                </p:oleObj>
              </mc:Choice>
              <mc:Fallback>
                <p:oleObj name="Equation" r:id="rId3" imgW="1422400" imgH="228600" progId="Equation.DSMT4">
                  <p:embed/>
                  <p:pic>
                    <p:nvPicPr>
                      <p:cNvPr id="0" name=""/>
                      <p:cNvPicPr/>
                      <p:nvPr/>
                    </p:nvPicPr>
                    <p:blipFill>
                      <a:blip r:embed="rId4"/>
                      <a:stretch>
                        <a:fillRect/>
                      </a:stretch>
                    </p:blipFill>
                    <p:spPr>
                      <a:xfrm>
                        <a:off x="1828800" y="3733800"/>
                        <a:ext cx="5213240" cy="83820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45421</TotalTime>
  <Words>2537</Words>
  <Application>Microsoft Macintosh PowerPoint</Application>
  <PresentationFormat>On-screen Show (4:3)</PresentationFormat>
  <Paragraphs>218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3313 – Section 001 Lecture #21</vt:lpstr>
      <vt:lpstr>Announcements</vt:lpstr>
      <vt:lpstr>Superconductivity</vt:lpstr>
      <vt:lpstr>Superconductivity</vt:lpstr>
      <vt:lpstr>The Search for a Higher Tc  </vt:lpstr>
      <vt:lpstr>The Search for a Higher Tc</vt:lpstr>
      <vt:lpstr>The Search for a Higher Tc</vt:lpstr>
      <vt:lpstr>Applications of Superconductivity</vt:lpstr>
      <vt:lpstr>Generation and Transmission of Electricity</vt:lpstr>
      <vt:lpstr>Categories of Solids</vt:lpstr>
      <vt:lpstr>Band Theory and Conductivity</vt:lpstr>
      <vt:lpstr>Valence and Conduction Bands</vt:lpstr>
      <vt:lpstr>Holes and Intrinsic Semiconductors</vt:lpstr>
      <vt:lpstr>Impurity Semiconductor</vt:lpstr>
      <vt:lpstr>n-type and p-type Semiconductors</vt:lpstr>
      <vt:lpstr>Integrated Circuits</vt:lpstr>
      <vt:lpstr>Moore’s Law and Computing Power</vt:lpstr>
      <vt:lpstr>Nanotechnology &amp; Carbon Nanotubes</vt:lpstr>
      <vt:lpstr>Structure of a Carbon Nanotube</vt:lpstr>
      <vt:lpstr>Applications of Nanotubes</vt:lpstr>
      <vt:lpstr>Graphene</vt:lpstr>
      <vt:lpstr>Graphene</vt:lpstr>
      <vt:lpstr>Quantum Dots</vt:lpstr>
      <vt:lpstr>Nanotechnology and the Life Sciences</vt:lpstr>
      <vt:lpstr>Information Science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2687</cp:revision>
  <dcterms:created xsi:type="dcterms:W3CDTF">2012-11-17T23:29:11Z</dcterms:created>
  <dcterms:modified xsi:type="dcterms:W3CDTF">2012-11-26T19:44:10Z</dcterms:modified>
</cp:coreProperties>
</file>