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3.xml" ContentType="application/vnd.openxmlformats-officedocument.presentationml.notesSlide+xml"/>
  <Override PartName="/ppt/embeddings/oleObject30.bin" ContentType="application/vnd.openxmlformats-officedocument.oleObject"/>
  <Override PartName="/ppt/notesSlides/notesSlide4.xml" ContentType="application/vnd.openxmlformats-officedocument.presentationml.notesSlide+xml"/>
  <Override PartName="/ppt/embeddings/oleObject3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5" r:id="rId3"/>
    <p:sldId id="1050" r:id="rId4"/>
    <p:sldId id="1053" r:id="rId5"/>
    <p:sldId id="1054" r:id="rId6"/>
    <p:sldId id="1055" r:id="rId7"/>
    <p:sldId id="1011" r:id="rId8"/>
    <p:sldId id="1057" r:id="rId9"/>
    <p:sldId id="1058" r:id="rId10"/>
    <p:sldId id="1037" r:id="rId11"/>
    <p:sldId id="1039" r:id="rId12"/>
    <p:sldId id="1040" r:id="rId13"/>
    <p:sldId id="1061" r:id="rId14"/>
    <p:sldId id="1060" r:id="rId15"/>
    <p:sldId id="988" r:id="rId16"/>
    <p:sldId id="989" r:id="rId17"/>
    <p:sldId id="990" r:id="rId18"/>
    <p:sldId id="991" r:id="rId19"/>
    <p:sldId id="992" r:id="rId20"/>
    <p:sldId id="994" r:id="rId21"/>
    <p:sldId id="996" r:id="rId22"/>
    <p:sldId id="999" r:id="rId23"/>
    <p:sldId id="1059" r:id="rId24"/>
    <p:sldId id="1064" r:id="rId25"/>
    <p:sldId id="1035" r:id="rId26"/>
    <p:sldId id="1049" r:id="rId27"/>
    <p:sldId id="1065" r:id="rId28"/>
    <p:sldId id="1031" r:id="rId29"/>
    <p:sldId id="1034" r:id="rId30"/>
    <p:sldId id="987" r:id="rId31"/>
    <p:sldId id="1063" r:id="rId32"/>
    <p:sldId id="1089" r:id="rId33"/>
    <p:sldId id="1090" r:id="rId34"/>
    <p:sldId id="1091" r:id="rId35"/>
    <p:sldId id="1068" r:id="rId36"/>
    <p:sldId id="1069" r:id="rId37"/>
    <p:sldId id="1070" r:id="rId38"/>
    <p:sldId id="1071" r:id="rId39"/>
    <p:sldId id="1072" r:id="rId40"/>
    <p:sldId id="1073" r:id="rId41"/>
    <p:sldId id="1074" r:id="rId42"/>
    <p:sldId id="1075" r:id="rId43"/>
    <p:sldId id="1076" r:id="rId44"/>
    <p:sldId id="1077" r:id="rId45"/>
    <p:sldId id="1078" r:id="rId46"/>
    <p:sldId id="1079" r:id="rId47"/>
    <p:sldId id="1085" r:id="rId48"/>
    <p:sldId id="1086" r:id="rId49"/>
    <p:sldId id="1080" r:id="rId50"/>
    <p:sldId id="1084" r:id="rId51"/>
    <p:sldId id="1082" r:id="rId52"/>
    <p:sldId id="1083" r:id="rId53"/>
    <p:sldId id="1088" r:id="rId5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4" Type="http://schemas.openxmlformats.org/officeDocument/2006/relationships/slide" Target="slides/slide29.xml"/><Relationship Id="rId1" Type="http://schemas.openxmlformats.org/officeDocument/2006/relationships/slide" Target="slides/slide10.xml"/><Relationship Id="rId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e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5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76104-2B83-5E44-B28F-AFF5BC5893A7}" type="slidenum">
              <a:rPr lang="en-US"/>
              <a:pPr/>
              <a:t>10</a:t>
            </a:fld>
            <a:endParaRPr lang="en-US"/>
          </a:p>
        </p:txBody>
      </p:sp>
      <p:sp>
        <p:nvSpPr>
          <p:cNvPr id="870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87388"/>
            <a:ext cx="4578350" cy="34353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590E7-FF1A-E647-882C-260E949ED95D}" type="slidenum">
              <a:rPr lang="en-US"/>
              <a:pPr/>
              <a:t>11</a:t>
            </a:fld>
            <a:endParaRPr lang="en-US"/>
          </a:p>
        </p:txBody>
      </p:sp>
      <p:sp>
        <p:nvSpPr>
          <p:cNvPr id="874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87388"/>
            <a:ext cx="4578350" cy="34353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24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21F47-6221-2D42-ADA7-6060D9869B4F}" type="slidenum">
              <a:rPr lang="en-US"/>
              <a:pPr/>
              <a:t>26</a:t>
            </a:fld>
            <a:endParaRPr lang="en-US"/>
          </a:p>
        </p:txBody>
      </p:sp>
      <p:sp>
        <p:nvSpPr>
          <p:cNvPr id="912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81000" y="527050"/>
            <a:ext cx="6215063" cy="46624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355" y="5340568"/>
            <a:ext cx="6445741" cy="3158888"/>
          </a:xfrm>
        </p:spPr>
        <p:txBody>
          <a:bodyPr lIns="90698" tIns="45350" rIns="90698" bIns="45350"/>
          <a:lstStyle/>
          <a:p>
            <a:pPr eaLnBrk="0" hangingPunct="0">
              <a:spcBef>
                <a:spcPct val="0"/>
              </a:spcBef>
            </a:pPr>
            <a:r>
              <a:rPr lang="en-US" sz="2300"/>
              <a:t>The Run 2 detector. Schematically how it works.</a:t>
            </a:r>
          </a:p>
          <a:p>
            <a:pPr eaLnBrk="0" hangingPunct="0">
              <a:spcBef>
                <a:spcPct val="0"/>
              </a:spcBef>
            </a:pPr>
            <a:r>
              <a:rPr lang="en-US" sz="2300"/>
              <a:t>SVX and the like.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186252" indent="-37725984"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6026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205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808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4107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B13A5F-468D-6C49-8C24-DAC84FBE6C72}" type="slidenum">
              <a:rPr lang="en-US" sz="1300">
                <a:latin typeface="Times New Roman" charset="0"/>
              </a:rPr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186252" indent="-37725984"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6026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205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808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4107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39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8186252" indent="-37725984" defTabSz="917339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6026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2053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808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4107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A6EBABB-ACE6-7E44-BE53-5E4FC7B1F597}" type="slidenum">
              <a:rPr lang="en-US" sz="1300">
                <a:latin typeface="Times New Roman" charset="0"/>
              </a:rPr>
              <a:pPr>
                <a:defRPr/>
              </a:pPr>
              <a:t>40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.wmf"/><Relationship Id="rId5" Type="http://schemas.openxmlformats.org/officeDocument/2006/relationships/image" Target="../media/image19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.wmf"/><Relationship Id="rId5" Type="http://schemas.openxmlformats.org/officeDocument/2006/relationships/image" Target="../media/image22.png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.wmf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image" Target="../media/image30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6" Type="http://schemas.openxmlformats.org/officeDocument/2006/relationships/image" Target="../media/image26.jpeg"/><Relationship Id="rId7" Type="http://schemas.openxmlformats.org/officeDocument/2006/relationships/image" Target="../media/image19.jpeg"/><Relationship Id="rId8" Type="http://schemas.openxmlformats.org/officeDocument/2006/relationships/image" Target="../media/image24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.wmf"/><Relationship Id="rId5" Type="http://schemas.openxmlformats.org/officeDocument/2006/relationships/image" Target="../media/image34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.w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6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4308" y="1447800"/>
            <a:ext cx="3207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Nov.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28,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362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Introduction to Particle Physics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Particle Accelerators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Particle Physics Detectors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Hot topics in Particle Physics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What’s coming in the future?</a:t>
            </a: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1000-61E2-1C4F-9D49-04116BB82A0B}" type="slidenum">
              <a:rPr lang="en-US"/>
              <a:pPr/>
              <a:t>10</a:t>
            </a:fld>
            <a:endParaRPr lang="en-US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r>
              <a:rPr lang="en-US" dirty="0"/>
              <a:t>The Standard Model of Particle Physics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3340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In late </a:t>
            </a:r>
            <a:r>
              <a:rPr lang="en-US" dirty="0" smtClean="0"/>
              <a:t>60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</a:t>
            </a:r>
            <a:r>
              <a:rPr lang="en-US" dirty="0"/>
              <a:t>, Jerome Friedman, Henry Kendall and Rich Taylor designed an experiment with electron beam scattering off of hadrons and deuterium at SLAC (Stanford Linear Accelerator Center)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Data could be easily understood if protons and neutrons are composed of point-like objects with charges -1/3e and +2/3e.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A point-like electrons scattering off of point-like quark </a:t>
            </a:r>
            <a:r>
              <a:rPr lang="en-US" dirty="0" err="1"/>
              <a:t>partons</a:t>
            </a:r>
            <a:r>
              <a:rPr lang="en-US" dirty="0"/>
              <a:t> inside the nucleons and hadrons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/>
              <a:t>Corresponds to modern day Rutherford scattering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/>
              <a:t>Higher energies of the incident electrons could break apart the target particles, revealing the internal structure  </a:t>
            </a:r>
          </a:p>
        </p:txBody>
      </p:sp>
    </p:spTree>
    <p:extLst>
      <p:ext uri="{BB962C8B-B14F-4D97-AF65-F5344CB8AC3E}">
        <p14:creationId xmlns:p14="http://schemas.microsoft.com/office/powerpoint/2010/main" val="341176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E6D4-2743-8241-992F-0A901CFB9839}" type="slidenum">
              <a:rPr lang="en-US"/>
              <a:pPr/>
              <a:t>11</a:t>
            </a:fld>
            <a:endParaRPr lang="en-US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r>
              <a:rPr lang="en-US" dirty="0"/>
              <a:t>The Standard Model of Particle Physics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/>
            <a:r>
              <a:rPr lang="en-US" sz="2800" dirty="0"/>
              <a:t>By early </a:t>
            </a:r>
            <a:r>
              <a:rPr lang="en-US" sz="2800" dirty="0" smtClean="0"/>
              <a:t>70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/>
              <a:t>s</a:t>
            </a:r>
            <a:r>
              <a:rPr lang="en-US" sz="2800" dirty="0"/>
              <a:t>, it was clear that hadrons (baryons and mesons) are not fundamental point-like objects</a:t>
            </a:r>
          </a:p>
          <a:p>
            <a:pPr marL="609600" indent="-609600"/>
            <a:r>
              <a:rPr lang="en-US" sz="2800" dirty="0"/>
              <a:t>But leptons did not show any evidence of internal structure</a:t>
            </a:r>
          </a:p>
          <a:p>
            <a:pPr marL="990600" lvl="1" indent="-533400"/>
            <a:r>
              <a:rPr lang="en-US" sz="2400" dirty="0"/>
              <a:t>Even at high energies they still do not show any structure</a:t>
            </a:r>
          </a:p>
          <a:p>
            <a:pPr marL="990600" lvl="1" indent="-533400"/>
            <a:r>
              <a:rPr lang="en-US" sz="2400" dirty="0"/>
              <a:t>Can be regarded as elementary particles</a:t>
            </a:r>
          </a:p>
          <a:p>
            <a:pPr marL="609600" indent="-609600"/>
            <a:r>
              <a:rPr lang="en-US" sz="2800" dirty="0"/>
              <a:t>The phenomenological understanding along with observation from electron scattering (Deep Inelastic Scattering, DIS) and the quark model</a:t>
            </a:r>
          </a:p>
          <a:p>
            <a:pPr marL="609600" indent="-609600"/>
            <a:r>
              <a:rPr lang="en-US" sz="2800" dirty="0"/>
              <a:t>Resulted in the Standard Model that can describe three of the four known forces along with quarks, leptons and gauge bosons as the fundamental particles</a:t>
            </a:r>
          </a:p>
        </p:txBody>
      </p:sp>
    </p:spTree>
    <p:extLst>
      <p:ext uri="{BB962C8B-B14F-4D97-AF65-F5344CB8AC3E}">
        <p14:creationId xmlns:p14="http://schemas.microsoft.com/office/powerpoint/2010/main" val="150591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A012-A609-6C4F-A646-19B3692D5731}" type="slidenum">
              <a:rPr lang="en-US"/>
              <a:pPr/>
              <a:t>12</a:t>
            </a:fld>
            <a:endParaRPr lang="en-US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/>
              <a:t>Quarks and Leptons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4864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/>
              <a:t>In SM, there are three families of leptons</a:t>
            </a:r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  <a:p>
            <a:pPr marL="990600" lvl="1" indent="-533400">
              <a:lnSpc>
                <a:spcPct val="90000"/>
              </a:lnSpc>
            </a:pPr>
            <a:endParaRPr lang="en-US" sz="2400" dirty="0">
              <a:sym typeface="Wingdings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sz="2400" dirty="0">
                <a:sym typeface="Wingdings" charset="0"/>
              </a:rPr>
              <a:t> Increasing order of lepton masses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>
                <a:sym typeface="Wingdings" charset="0"/>
              </a:rPr>
              <a:t>Convention used in strong </a:t>
            </a:r>
            <a:r>
              <a:rPr lang="en-US" sz="2400" dirty="0" err="1">
                <a:sym typeface="Wingdings" charset="0"/>
              </a:rPr>
              <a:t>isospin</a:t>
            </a:r>
            <a:r>
              <a:rPr lang="en-US" sz="2400" dirty="0">
                <a:sym typeface="Wingdings" charset="0"/>
              </a:rPr>
              <a:t> symmetry, higher member of </a:t>
            </a:r>
            <a:r>
              <a:rPr lang="en-US" sz="2400" dirty="0" err="1">
                <a:sym typeface="Wingdings" charset="0"/>
              </a:rPr>
              <a:t>multiplet</a:t>
            </a:r>
            <a:r>
              <a:rPr lang="en-US" sz="2400" dirty="0">
                <a:sym typeface="Wingdings" charset="0"/>
              </a:rPr>
              <a:t> carries higher electrical charge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>
                <a:sym typeface="Wingdings" charset="0"/>
              </a:rPr>
              <a:t>And three families of quark constituents</a:t>
            </a:r>
          </a:p>
          <a:p>
            <a:pPr marL="609600" indent="-609600">
              <a:lnSpc>
                <a:spcPct val="90000"/>
              </a:lnSpc>
            </a:pPr>
            <a:endParaRPr lang="en-US" sz="2800" dirty="0">
              <a:sym typeface="Wingdings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800" dirty="0">
              <a:sym typeface="Wingdings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2800" dirty="0">
              <a:sym typeface="Wingdings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800" dirty="0">
                <a:sym typeface="Wingdings" charset="0"/>
              </a:rPr>
              <a:t>All these fundamental particles are fermions w/ spin </a:t>
            </a:r>
            <a:endParaRPr lang="en-US" sz="2800" dirty="0"/>
          </a:p>
        </p:txBody>
      </p:sp>
      <p:graphicFrame>
        <p:nvGraphicFramePr>
          <p:cNvPr id="889860" name="Object 4"/>
          <p:cNvGraphicFramePr>
            <a:graphicFrameLocks noChangeAspect="1"/>
          </p:cNvGraphicFramePr>
          <p:nvPr/>
        </p:nvGraphicFramePr>
        <p:xfrm>
          <a:off x="1371600" y="1423988"/>
          <a:ext cx="7651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" name="Equation" r:id="rId3" imgW="317160" imgH="469800" progId="Equation.DSMT4">
                  <p:embed/>
                </p:oleObj>
              </mc:Choice>
              <mc:Fallback>
                <p:oleObj name="Equation" r:id="rId3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23988"/>
                        <a:ext cx="76517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1" name="Object 5"/>
          <p:cNvGraphicFramePr>
            <a:graphicFrameLocks noChangeAspect="1"/>
          </p:cNvGraphicFramePr>
          <p:nvPr/>
        </p:nvGraphicFramePr>
        <p:xfrm>
          <a:off x="3295650" y="1403350"/>
          <a:ext cx="8270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" name="Equation" r:id="rId5" imgW="342720" imgH="482400" progId="Equation.DSMT4">
                  <p:embed/>
                </p:oleObj>
              </mc:Choice>
              <mc:Fallback>
                <p:oleObj name="Equation" r:id="rId5" imgW="34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403350"/>
                        <a:ext cx="82708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2" name="Object 6"/>
          <p:cNvGraphicFramePr>
            <a:graphicFrameLocks noChangeAspect="1"/>
          </p:cNvGraphicFramePr>
          <p:nvPr/>
        </p:nvGraphicFramePr>
        <p:xfrm>
          <a:off x="5295900" y="1422400"/>
          <a:ext cx="7651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" name="Equation" r:id="rId7" imgW="317160" imgH="469800" progId="Equation.DSMT4">
                  <p:embed/>
                </p:oleObj>
              </mc:Choice>
              <mc:Fallback>
                <p:oleObj name="Equation" r:id="rId7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422400"/>
                        <a:ext cx="76517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3" name="Object 7"/>
          <p:cNvGraphicFramePr>
            <a:graphicFrameLocks noChangeAspect="1"/>
          </p:cNvGraphicFramePr>
          <p:nvPr/>
        </p:nvGraphicFramePr>
        <p:xfrm>
          <a:off x="1295400" y="4227513"/>
          <a:ext cx="919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" name="Equation" r:id="rId9" imgW="266400" imgH="431640" progId="Equation.DSMT4">
                  <p:embed/>
                </p:oleObj>
              </mc:Choice>
              <mc:Fallback>
                <p:oleObj name="Equation" r:id="rId9" imgW="266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27513"/>
                        <a:ext cx="919163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4" name="Object 8"/>
          <p:cNvGraphicFramePr>
            <a:graphicFrameLocks noChangeAspect="1"/>
          </p:cNvGraphicFramePr>
          <p:nvPr/>
        </p:nvGraphicFramePr>
        <p:xfrm>
          <a:off x="3265488" y="4222750"/>
          <a:ext cx="8763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" name="Equation" r:id="rId11" imgW="253800" imgH="431640" progId="Equation.DSMT4">
                  <p:embed/>
                </p:oleObj>
              </mc:Choice>
              <mc:Fallback>
                <p:oleObj name="Equation" r:id="rId11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4222750"/>
                        <a:ext cx="8763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5" name="Object 9"/>
          <p:cNvGraphicFramePr>
            <a:graphicFrameLocks noChangeAspect="1"/>
          </p:cNvGraphicFramePr>
          <p:nvPr/>
        </p:nvGraphicFramePr>
        <p:xfrm>
          <a:off x="5235575" y="4225925"/>
          <a:ext cx="8763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" name="Equation" r:id="rId13" imgW="253800" imgH="431640" progId="Equation.DSMT4">
                  <p:embed/>
                </p:oleObj>
              </mc:Choice>
              <mc:Fallback>
                <p:oleObj name="Equation" r:id="rId13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4225925"/>
                        <a:ext cx="8763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6" name="Text Box 10"/>
          <p:cNvSpPr txBox="1">
            <a:spLocks noChangeArrowheads="1"/>
          </p:cNvSpPr>
          <p:nvPr/>
        </p:nvSpPr>
        <p:spPr bwMode="auto">
          <a:xfrm>
            <a:off x="6724650" y="4313238"/>
            <a:ext cx="758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+2/3</a:t>
            </a:r>
          </a:p>
        </p:txBody>
      </p:sp>
      <p:sp>
        <p:nvSpPr>
          <p:cNvPr id="889867" name="Text Box 11"/>
          <p:cNvSpPr txBox="1">
            <a:spLocks noChangeArrowheads="1"/>
          </p:cNvSpPr>
          <p:nvPr/>
        </p:nvSpPr>
        <p:spPr bwMode="auto">
          <a:xfrm>
            <a:off x="6761163" y="507523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-1/3</a:t>
            </a:r>
          </a:p>
        </p:txBody>
      </p:sp>
      <p:sp>
        <p:nvSpPr>
          <p:cNvPr id="889868" name="Text Box 12"/>
          <p:cNvSpPr txBox="1">
            <a:spLocks noChangeArrowheads="1"/>
          </p:cNvSpPr>
          <p:nvPr/>
        </p:nvSpPr>
        <p:spPr bwMode="auto">
          <a:xfrm>
            <a:off x="6899275" y="3765550"/>
            <a:ext cx="41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Q</a:t>
            </a:r>
          </a:p>
        </p:txBody>
      </p:sp>
      <p:graphicFrame>
        <p:nvGraphicFramePr>
          <p:cNvPr id="8898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22488"/>
              </p:ext>
            </p:extLst>
          </p:nvPr>
        </p:nvGraphicFramePr>
        <p:xfrm>
          <a:off x="7586663" y="5583238"/>
          <a:ext cx="4143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" name="Equation" r:id="rId15" imgW="228600" imgH="381000" progId="Equation.DSMT4">
                  <p:embed/>
                </p:oleObj>
              </mc:Choice>
              <mc:Fallback>
                <p:oleObj name="Equation" r:id="rId15" imgW="22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3" y="5583238"/>
                        <a:ext cx="4143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70" name="Text Box 14"/>
          <p:cNvSpPr txBox="1">
            <a:spLocks noChangeArrowheads="1"/>
          </p:cNvSpPr>
          <p:nvPr/>
        </p:nvSpPr>
        <p:spPr bwMode="auto">
          <a:xfrm>
            <a:off x="6892925" y="1417638"/>
            <a:ext cx="34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6858000" y="1936750"/>
            <a:ext cx="442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80225" y="869950"/>
            <a:ext cx="41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54428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0060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4996564" y="12954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6388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make up the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1600200" y="3200400"/>
            <a:ext cx="3733800" cy="1168063"/>
            <a:chOff x="1600200" y="3200400"/>
            <a:chExt cx="3733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581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1143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620000" y="12954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0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DAD6-6500-4C41-924C-460078E918FA}" type="slidenum">
              <a:rPr lang="en-US"/>
              <a:pPr/>
              <a:t>15</a:t>
            </a:fld>
            <a:endParaRPr 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r>
              <a:rPr lang="en-US" sz="2800" dirty="0"/>
              <a:t>How can one obtain high energy particles?</a:t>
            </a:r>
          </a:p>
          <a:p>
            <a:pPr lvl="1"/>
            <a:r>
              <a:rPr lang="en-US" sz="2400" dirty="0"/>
              <a:t>Cosmic ray </a:t>
            </a:r>
            <a:r>
              <a:rPr lang="en-US" sz="2400" dirty="0">
                <a:sym typeface="Wingdings" charset="0"/>
              </a:rPr>
              <a:t> Sometimes we observe 1000TeV cosmic rays</a:t>
            </a:r>
          </a:p>
          <a:p>
            <a:pPr lvl="2"/>
            <a:r>
              <a:rPr lang="en-US" sz="2000" dirty="0"/>
              <a:t>Low flux and cannot control energies too well</a:t>
            </a:r>
          </a:p>
          <a:p>
            <a:r>
              <a:rPr lang="en-US" sz="2800" dirty="0"/>
              <a:t>Need to look into small distances to probe the fundamental constituents with full control of particle energies and fluxes</a:t>
            </a:r>
          </a:p>
          <a:p>
            <a:pPr lvl="1"/>
            <a:r>
              <a:rPr lang="en-US" sz="2400" dirty="0"/>
              <a:t>Particle accelerators</a:t>
            </a:r>
          </a:p>
          <a:p>
            <a:r>
              <a:rPr lang="en-US" sz="2800" dirty="0"/>
              <a:t>Accelerators need not only to accelerate particles but also to</a:t>
            </a:r>
          </a:p>
          <a:p>
            <a:pPr lvl="1"/>
            <a:r>
              <a:rPr lang="en-US" sz="2400" dirty="0" smtClean="0"/>
              <a:t>Track </a:t>
            </a:r>
            <a:r>
              <a:rPr lang="en-US" sz="2400" dirty="0"/>
              <a:t>them</a:t>
            </a:r>
          </a:p>
          <a:p>
            <a:pPr lvl="1"/>
            <a:r>
              <a:rPr lang="en-US" sz="2400" dirty="0"/>
              <a:t>Maneuver them</a:t>
            </a:r>
          </a:p>
          <a:p>
            <a:pPr lvl="1"/>
            <a:r>
              <a:rPr lang="en-US" sz="2400" dirty="0"/>
              <a:t>Constrain their motions to the order of 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0"/>
              </a:rPr>
              <a:t>μ</a:t>
            </a:r>
            <a:r>
              <a:rPr lang="en-US" sz="2400" dirty="0" smtClean="0"/>
              <a:t>m or better</a:t>
            </a:r>
            <a:endParaRPr lang="en-US" sz="2400" dirty="0"/>
          </a:p>
          <a:p>
            <a:r>
              <a:rPr lang="en-US" sz="2800" dirty="0"/>
              <a:t>Why?</a:t>
            </a:r>
          </a:p>
          <a:p>
            <a:pPr lvl="1"/>
            <a:r>
              <a:rPr lang="en-US" sz="2400" dirty="0"/>
              <a:t>Must correct particle paths and momenta to increase fluxes and control momenta</a:t>
            </a:r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0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Particle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70896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0A46-FD56-6B41-AD5F-975A48EEC39E}" type="slidenum">
              <a:rPr lang="en-US"/>
              <a:pPr/>
              <a:t>16</a:t>
            </a:fld>
            <a:endParaRPr 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Depending on what the main goals of physics are, one needs different kinds of accelerator experiments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Fixed target experiments: Probe the nature of the nucleons </a:t>
            </a:r>
            <a:r>
              <a:rPr lang="en-US" sz="2800" dirty="0">
                <a:sym typeface="Wingdings" charset="0"/>
              </a:rPr>
              <a:t> Structure functions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Results also can be used for producing secondary particles for further accelerations </a:t>
            </a:r>
            <a:r>
              <a:rPr lang="en-US" sz="2400" dirty="0">
                <a:sym typeface="Wingdings" charset="0"/>
              </a:rPr>
              <a:t> </a:t>
            </a:r>
            <a:r>
              <a:rPr lang="en-US" sz="2400" dirty="0" err="1">
                <a:sym typeface="Wingdings" charset="0"/>
              </a:rPr>
              <a:t>Tevatron</a:t>
            </a:r>
            <a:r>
              <a:rPr lang="en-US" sz="2400" dirty="0">
                <a:sym typeface="Wingdings" charset="0"/>
              </a:rPr>
              <a:t> anti-proton production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Colliders: Probes the interactions between fundamental constituents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Hadron colliders: Wide kinematic ranges and high discovery potential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Proton-anti-proton: </a:t>
            </a:r>
            <a:r>
              <a:rPr lang="en-US" sz="2000" dirty="0" err="1"/>
              <a:t>TeVatron</a:t>
            </a:r>
            <a:r>
              <a:rPr lang="en-US" sz="2000" dirty="0"/>
              <a:t> at </a:t>
            </a:r>
            <a:r>
              <a:rPr lang="en-US" sz="2000" dirty="0" err="1"/>
              <a:t>Fermilab</a:t>
            </a:r>
            <a:r>
              <a:rPr lang="en-US" sz="2000" dirty="0"/>
              <a:t>,  </a:t>
            </a:r>
            <a:r>
              <a:rPr lang="en-US" sz="2000" dirty="0" smtClean="0"/>
              <a:t>          at </a:t>
            </a:r>
            <a:r>
              <a:rPr lang="en-US" sz="2000" dirty="0"/>
              <a:t>CERN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Proton-Proton: Large Hadron Collider at CERN </a:t>
            </a:r>
            <a:r>
              <a:rPr lang="en-US" sz="2000" dirty="0" smtClean="0"/>
              <a:t>(turned on early 2010)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Lepton colliders: Very narrow kinematic reach, so it is used for precision measurements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Electron-positron: LEP at CERN, Petra at DESY, PEP at SLAC, Tristan at KEK, ILC in the med-range future</a:t>
            </a:r>
          </a:p>
          <a:p>
            <a:pPr lvl="2">
              <a:lnSpc>
                <a:spcPct val="80000"/>
              </a:lnSpc>
            </a:pPr>
            <a:r>
              <a:rPr lang="en-US" sz="2000" dirty="0" err="1"/>
              <a:t>Muon</a:t>
            </a:r>
            <a:r>
              <a:rPr lang="en-US" sz="2000" dirty="0"/>
              <a:t>-anti-</a:t>
            </a:r>
            <a:r>
              <a:rPr lang="en-US" sz="2000" dirty="0" err="1"/>
              <a:t>muon</a:t>
            </a:r>
            <a:r>
              <a:rPr lang="en-US" sz="2000" dirty="0"/>
              <a:t>: Conceptual accelerator in the far future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Lepton-hadron colliders: HERA at DESY</a:t>
            </a:r>
          </a:p>
        </p:txBody>
      </p:sp>
      <p:graphicFrame>
        <p:nvGraphicFramePr>
          <p:cNvPr id="67584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3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Particle Accelerators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92403"/>
              </p:ext>
            </p:extLst>
          </p:nvPr>
        </p:nvGraphicFramePr>
        <p:xfrm>
          <a:off x="5105400" y="3733800"/>
          <a:ext cx="649371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33" name="Equation" r:id="rId5" imgW="368300" imgH="241300" progId="Equation.DSMT4">
                  <p:embed/>
                </p:oleObj>
              </mc:Choice>
              <mc:Fallback>
                <p:oleObj name="Equation" r:id="rId5" imgW="368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400" y="3733800"/>
                        <a:ext cx="649371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9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9E30-C07D-7B4B-9F3A-9A2B31BA0118}" type="slidenum">
              <a:rPr lang="en-US"/>
              <a:pPr/>
              <a:t>17</a:t>
            </a:fld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15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Cockcroft-Walton Accelerator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Pass ions through sets of aligned DC electrodes at successively increasing fixed potentials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Consists of ion source (hydrogen gas) and a target with the electrodes arranged in between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Acceleration Procedure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Electrons are either added or striped off of an atom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Ions of charge q then get accelerated through series of electrodes, gaining kinetic energy of T=qV through every set of electrodes</a:t>
            </a:r>
          </a:p>
        </p:txBody>
      </p:sp>
      <p:graphicFrame>
        <p:nvGraphicFramePr>
          <p:cNvPr id="67686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95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68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A50021"/>
                </a:solidFill>
                <a:latin typeface="+mj-lt"/>
              </a:rPr>
              <a:t>Electrostatic Accelerators: Cockcroft-Walton</a:t>
            </a:r>
          </a:p>
        </p:txBody>
      </p:sp>
      <p:pic>
        <p:nvPicPr>
          <p:cNvPr id="676869" name="Picture 5" descr="cockcroft-wal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657600"/>
            <a:ext cx="24415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0" y="3962400"/>
            <a:ext cx="655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+mn-lt"/>
              </a:rPr>
              <a:t>Limited to about 1MeV acceleration due to voltage breakdown and discharge beyond voltage of 1MV.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+mn-lt"/>
              </a:rPr>
              <a:t>Available commercially and also used as the first step high current injector (to ~1mA).</a:t>
            </a:r>
          </a:p>
        </p:txBody>
      </p:sp>
    </p:spTree>
    <p:extLst>
      <p:ext uri="{BB962C8B-B14F-4D97-AF65-F5344CB8AC3E}">
        <p14:creationId xmlns:p14="http://schemas.microsoft.com/office/powerpoint/2010/main" val="383703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BBF5-91B4-314B-B21B-B9457B7FD419}" type="slidenum">
              <a:rPr lang="en-US"/>
              <a:pPr/>
              <a:t>18</a:t>
            </a:fld>
            <a:endParaRPr 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839200" cy="5638800"/>
          </a:xfrm>
        </p:spPr>
        <p:txBody>
          <a:bodyPr/>
          <a:lstStyle/>
          <a:p>
            <a:r>
              <a:rPr lang="en-US" dirty="0"/>
              <a:t>Energies of particles through DC accelerators are proportional to the applied voltage</a:t>
            </a:r>
          </a:p>
          <a:p>
            <a:r>
              <a:rPr lang="en-US" dirty="0"/>
              <a:t>Robert Van de </a:t>
            </a:r>
            <a:r>
              <a:rPr lang="en-US" dirty="0" err="1"/>
              <a:t>Graaff</a:t>
            </a:r>
            <a:r>
              <a:rPr lang="en-US" dirty="0"/>
              <a:t> developed a clever mechanism to increase HV</a:t>
            </a:r>
          </a:p>
          <a:p>
            <a:pPr lvl="1"/>
            <a:r>
              <a:rPr lang="en-US" dirty="0"/>
              <a:t>The charge on any conductor resides on its outermost surface</a:t>
            </a:r>
          </a:p>
          <a:p>
            <a:pPr lvl="1"/>
            <a:r>
              <a:rPr lang="en-US" dirty="0"/>
              <a:t>If a conductor carrying additional charge touches another conductor that surrounds it, all of its charges will transfer to the outer conductor increasing the charge on the outer conductor, </a:t>
            </a:r>
            <a:r>
              <a:rPr lang="en-US" dirty="0" smtClean="0"/>
              <a:t>thereby increasing voltage higher</a:t>
            </a:r>
            <a:endParaRPr lang="en-US" dirty="0"/>
          </a:p>
        </p:txBody>
      </p:sp>
      <p:graphicFrame>
        <p:nvGraphicFramePr>
          <p:cNvPr id="6778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7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Electrostatic Accelerators: Van de </a:t>
            </a:r>
            <a:r>
              <a:rPr lang="en-US" sz="4000" dirty="0" err="1">
                <a:solidFill>
                  <a:srgbClr val="A50021"/>
                </a:solidFill>
                <a:latin typeface="+mj-lt"/>
              </a:rPr>
              <a:t>Graaff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27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8C3A-E27A-DB43-9B1E-CCF90AA4FCA9}" type="slidenum">
              <a:rPr lang="en-US"/>
              <a:pPr/>
              <a:t>19</a:t>
            </a:fld>
            <a:endParaRPr lang="en-US"/>
          </a:p>
        </p:txBody>
      </p:sp>
      <p:pic>
        <p:nvPicPr>
          <p:cNvPr id="678914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1143000"/>
            <a:ext cx="48212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105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Sprayer adds positive charge to the conveyor belt at corona points </a:t>
            </a:r>
          </a:p>
          <a:p>
            <a:pPr>
              <a:lnSpc>
                <a:spcPct val="90000"/>
              </a:lnSpc>
            </a:pPr>
            <a:r>
              <a:rPr lang="en-US" sz="2800"/>
              <a:t>Charge is carried on an insulating conveyor belt</a:t>
            </a:r>
          </a:p>
          <a:p>
            <a:pPr>
              <a:lnSpc>
                <a:spcPct val="90000"/>
              </a:lnSpc>
            </a:pPr>
            <a:r>
              <a:rPr lang="en-US" sz="2800"/>
              <a:t>The charges get transferred to the dome via the collector</a:t>
            </a:r>
          </a:p>
          <a:p>
            <a:pPr>
              <a:lnSpc>
                <a:spcPct val="90000"/>
              </a:lnSpc>
            </a:pPr>
            <a:r>
              <a:rPr lang="en-US" sz="2800"/>
              <a:t>The ions in the source then gets accelerated to about 12MeV</a:t>
            </a:r>
          </a:p>
          <a:p>
            <a:pPr>
              <a:lnSpc>
                <a:spcPct val="90000"/>
              </a:lnSpc>
            </a:pPr>
            <a:r>
              <a:rPr lang="en-US" sz="2800"/>
              <a:t>Tandem Van de Graff can accelerate particles up to 25 MeV</a:t>
            </a:r>
          </a:p>
          <a:p>
            <a:pPr>
              <a:lnSpc>
                <a:spcPct val="90000"/>
              </a:lnSpc>
            </a:pPr>
            <a:r>
              <a:rPr lang="en-US" sz="2800"/>
              <a:t>This acceleration normally occurs in high pressure gas that has very high breakdown voltage </a:t>
            </a:r>
          </a:p>
        </p:txBody>
      </p:sp>
      <p:graphicFrame>
        <p:nvGraphicFramePr>
          <p:cNvPr id="67891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Electrostatic Accelerators: Van de </a:t>
            </a:r>
            <a:r>
              <a:rPr lang="en-US" sz="4000" dirty="0" err="1">
                <a:solidFill>
                  <a:srgbClr val="A50021"/>
                </a:solidFill>
                <a:latin typeface="+mj-lt"/>
              </a:rPr>
              <a:t>Graaff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59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Your </a:t>
            </a:r>
            <a:r>
              <a:rPr lang="en-US" sz="2400" dirty="0" smtClean="0"/>
              <a:t>presentations are in classes on Dec. 3 and Dec. 5</a:t>
            </a:r>
          </a:p>
          <a:p>
            <a:pPr lvl="1" eaLnBrk="1" hangingPunct="1"/>
            <a:r>
              <a:rPr lang="en-US" sz="2000" dirty="0" smtClean="0"/>
              <a:t>All presentation </a:t>
            </a:r>
            <a:r>
              <a:rPr lang="en-US" sz="2000" dirty="0" err="1" smtClean="0"/>
              <a:t>ppt</a:t>
            </a:r>
            <a:r>
              <a:rPr lang="en-US" sz="2000" dirty="0" smtClean="0"/>
              <a:t> files must be sent to me by 8pm this Sunday, Dec. 2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Final exam is 11am – 1:30pm, Monday, Dec. 10</a:t>
            </a:r>
          </a:p>
          <a:p>
            <a:pPr lvl="1" eaLnBrk="1" hangingPunct="1"/>
            <a:r>
              <a:rPr lang="en-US" sz="2000" dirty="0" smtClean="0"/>
              <a:t>You can prepare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 smtClean="0"/>
              <a:t>No formulae or values of constants will be provided!</a:t>
            </a:r>
          </a:p>
          <a:p>
            <a:pPr eaLnBrk="1" hangingPunct="1"/>
            <a:r>
              <a:rPr lang="en-US" sz="2400" dirty="0" smtClean="0"/>
              <a:t>Planetarium extra credit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Tape one side of your ticket stubs on a sheet of paper with your name on it</a:t>
            </a:r>
          </a:p>
          <a:p>
            <a:pPr lvl="1" eaLnBrk="1" hangingPunct="1"/>
            <a:r>
              <a:rPr lang="en-US" sz="2000" dirty="0" smtClean="0"/>
              <a:t>Submit </a:t>
            </a:r>
            <a:r>
              <a:rPr lang="en-US" sz="2000" dirty="0" smtClean="0"/>
              <a:t>the sheet on Wednesday, Dec. 5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Please be sure to fill out the feedback survey.  </a:t>
            </a:r>
            <a:endParaRPr lang="en-US" sz="2400" dirty="0"/>
          </a:p>
          <a:p>
            <a:pPr eaLnBrk="1" hangingPunct="1"/>
            <a:r>
              <a:rPr lang="en-US" sz="2400" dirty="0" smtClean="0"/>
              <a:t>Colloquium </a:t>
            </a:r>
            <a:r>
              <a:rPr lang="en-US" sz="2400" dirty="0" smtClean="0"/>
              <a:t>today at </a:t>
            </a:r>
            <a:r>
              <a:rPr lang="en-US" sz="2400" dirty="0" smtClean="0"/>
              <a:t>4pm in SH101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A610-B30D-CE47-9B75-D1DE566EB262}" type="slidenum">
              <a:rPr lang="en-US"/>
              <a:pPr/>
              <a:t>20</a:t>
            </a:fld>
            <a:endParaRPr 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410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Invented by E. Lawrence at Berkeley in 1930’s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While </a:t>
            </a:r>
            <a:r>
              <a:rPr lang="en-US" sz="2000" dirty="0"/>
              <a:t>the </a:t>
            </a:r>
            <a:r>
              <a:rPr lang="en-US" sz="2000" dirty="0" smtClean="0"/>
              <a:t>D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s </a:t>
            </a:r>
            <a:r>
              <a:rPr lang="en-US" sz="2000" dirty="0"/>
              <a:t>are connected to HV sources, there is no electric field inside the chamber due to Faraday effect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Strong electric field exists only in the gap between the </a:t>
            </a:r>
            <a:r>
              <a:rPr lang="en-US" sz="2000" dirty="0" smtClean="0"/>
              <a:t>D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An ion source is placed in the gap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path is circular due to the perpendicular magnetic field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Ion does not feel any acceleration inside a D but gets bent due to magnetic field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When the particle exits a D, the direction of voltage can be changed and the ion gets accelerated before entering into the D on the other side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If the frequency of the alternating voltage is just </a:t>
            </a:r>
            <a:r>
              <a:rPr lang="en-US" sz="2000" dirty="0" smtClean="0"/>
              <a:t>right (cyclotron frequency), </a:t>
            </a:r>
            <a:r>
              <a:rPr lang="en-US" sz="2000" dirty="0"/>
              <a:t>the charged particle gets accelerated continuously until it is </a:t>
            </a:r>
            <a:r>
              <a:rPr lang="en-US" sz="2000" dirty="0" smtClean="0"/>
              <a:t>extracted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maximum energy is determined by the accelerator radius and the magnetic field strength</a:t>
            </a:r>
            <a:endParaRPr lang="en-US" sz="2000" dirty="0"/>
          </a:p>
        </p:txBody>
      </p:sp>
      <p:graphicFrame>
        <p:nvGraphicFramePr>
          <p:cNvPr id="6809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9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Resonance Accelerators: Cyclotron</a:t>
            </a:r>
          </a:p>
        </p:txBody>
      </p:sp>
      <p:pic>
        <p:nvPicPr>
          <p:cNvPr id="680965" name="Picture 5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5242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684175"/>
              </p:ext>
            </p:extLst>
          </p:nvPr>
        </p:nvGraphicFramePr>
        <p:xfrm>
          <a:off x="5334000" y="5565699"/>
          <a:ext cx="3657600" cy="83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99" name="Equation" r:id="rId6" imgW="2108160" imgH="431640" progId="Equation.DSMT4">
                  <p:embed/>
                </p:oleObj>
              </mc:Choice>
              <mc:Fallback>
                <p:oleObj name="Equation" r:id="rId6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565699"/>
                        <a:ext cx="3657600" cy="8351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 rot="904664">
            <a:off x="6553200" y="2514600"/>
            <a:ext cx="6858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F64D-A489-2A4E-B956-D906687827CD}" type="slidenum">
              <a:rPr lang="en-US"/>
              <a:pPr/>
              <a:t>21</a:t>
            </a:fld>
            <a:endParaRPr 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6868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Accelerates particles along a linear path using resonance principle</a:t>
            </a:r>
          </a:p>
          <a:p>
            <a:pPr>
              <a:lnSpc>
                <a:spcPct val="90000"/>
              </a:lnSpc>
            </a:pPr>
            <a:r>
              <a:rPr lang="en-US" sz="2400"/>
              <a:t>A series of metal tubes are located in a vacuum vessel and connected successively to alternating terminals of radio frequency oscillator</a:t>
            </a:r>
          </a:p>
          <a:p>
            <a:pPr>
              <a:lnSpc>
                <a:spcPct val="90000"/>
              </a:lnSpc>
            </a:pPr>
            <a:r>
              <a:rPr lang="en-US" sz="2400"/>
              <a:t>The directions of the electric fields changes before the particles exits the given tube</a:t>
            </a:r>
          </a:p>
          <a:p>
            <a:pPr>
              <a:lnSpc>
                <a:spcPct val="90000"/>
              </a:lnSpc>
            </a:pPr>
            <a:r>
              <a:rPr lang="en-US" sz="2400"/>
              <a:t>The tube length needs to get longer as the particle gets accelerated to keep up with the phase</a:t>
            </a:r>
          </a:p>
          <a:p>
            <a:pPr>
              <a:lnSpc>
                <a:spcPct val="90000"/>
              </a:lnSpc>
            </a:pPr>
            <a:r>
              <a:rPr lang="en-US" sz="2400"/>
              <a:t>These accelerators are used for accelerating light particles to very high energies</a:t>
            </a:r>
          </a:p>
        </p:txBody>
      </p:sp>
      <p:graphicFrame>
        <p:nvGraphicFramePr>
          <p:cNvPr id="6830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Resonance Accelerators: Linear Accelerator</a:t>
            </a:r>
          </a:p>
        </p:txBody>
      </p:sp>
      <p:pic>
        <p:nvPicPr>
          <p:cNvPr id="683013" name="Picture 5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57150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4" name="Picture 6" descr="lin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4114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8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5CB3-8378-A64D-B53F-FF38DEA4CCF1}" type="slidenum">
              <a:rPr lang="en-US"/>
              <a:pPr/>
              <a:t>22</a:t>
            </a:fld>
            <a:endParaRPr lang="en-US"/>
          </a:p>
        </p:txBody>
      </p:sp>
      <p:pic>
        <p:nvPicPr>
          <p:cNvPr id="686082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038600" cy="5257800"/>
          </a:xfrm>
        </p:spPr>
        <p:txBody>
          <a:bodyPr/>
          <a:lstStyle/>
          <a:p>
            <a:r>
              <a:rPr lang="en-US" sz="2800" dirty="0" err="1"/>
              <a:t>Synchrotons</a:t>
            </a:r>
            <a:r>
              <a:rPr lang="en-US" sz="2800" dirty="0"/>
              <a:t> use magnets arranged in a ring-like </a:t>
            </a:r>
            <a:r>
              <a:rPr lang="en-US" sz="2800" dirty="0" smtClean="0"/>
              <a:t>fashion with varying magnetic field and frequency</a:t>
            </a:r>
            <a:endParaRPr lang="en-US" sz="2800" dirty="0"/>
          </a:p>
          <a:p>
            <a:r>
              <a:rPr lang="en-US" sz="2800" dirty="0"/>
              <a:t>Multiple stages of accelerations are needed before reaching over </a:t>
            </a:r>
            <a:r>
              <a:rPr lang="en-US" sz="2800" dirty="0" err="1"/>
              <a:t>GeV</a:t>
            </a:r>
            <a:r>
              <a:rPr lang="en-US" sz="2800" dirty="0"/>
              <a:t> ranges of energies</a:t>
            </a:r>
          </a:p>
          <a:p>
            <a:r>
              <a:rPr lang="en-US" sz="2800" dirty="0"/>
              <a:t>RF power stations are located through the ring to pump electric energies into the particles</a:t>
            </a:r>
          </a:p>
        </p:txBody>
      </p:sp>
      <p:graphicFrame>
        <p:nvGraphicFramePr>
          <p:cNvPr id="6860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6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err="1">
                <a:solidFill>
                  <a:srgbClr val="A50021"/>
                </a:solidFill>
                <a:latin typeface="+mj-lt"/>
              </a:rPr>
              <a:t>Synchroton</a:t>
            </a:r>
            <a:r>
              <a:rPr lang="en-US" sz="4000" dirty="0">
                <a:solidFill>
                  <a:srgbClr val="A50021"/>
                </a:solidFill>
                <a:latin typeface="+mj-lt"/>
              </a:rPr>
              <a:t> Accelerators</a:t>
            </a:r>
          </a:p>
        </p:txBody>
      </p:sp>
      <p:pic>
        <p:nvPicPr>
          <p:cNvPr id="686086" name="Picture 6" descr="tevatron-accelertor-ch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657600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7" name="Picture 7" descr="cockcroft-wal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66675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8" name="Picture 8" descr="lin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49371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89" name="Picture 9" descr="boos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00600"/>
            <a:ext cx="658813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0" name="Picture 10" descr="aproton-acc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0"/>
            <a:ext cx="84455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1" name="Picture 11" descr="main-injec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10398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092" name="Picture 12" descr="tevatr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12954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762000"/>
          </a:xfrm>
        </p:spPr>
        <p:txBody>
          <a:bodyPr/>
          <a:lstStyle/>
          <a:p>
            <a:r>
              <a:rPr lang="en-US" dirty="0" smtClean="0"/>
              <a:t>Comparisons between </a:t>
            </a:r>
            <a:r>
              <a:rPr lang="en-US" dirty="0" err="1" smtClean="0"/>
              <a:t>Tevatron</a:t>
            </a:r>
            <a:r>
              <a:rPr lang="en-US" dirty="0" smtClean="0"/>
              <a:t> and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105400"/>
          </a:xfrm>
        </p:spPr>
        <p:txBody>
          <a:bodyPr/>
          <a:lstStyle/>
          <a:p>
            <a:r>
              <a:rPr lang="en-US" sz="2800" dirty="0" err="1" smtClean="0"/>
              <a:t>Tevatron</a:t>
            </a:r>
            <a:r>
              <a:rPr lang="en-US" sz="2800" dirty="0" smtClean="0"/>
              <a:t>: </a:t>
            </a:r>
            <a:r>
              <a:rPr lang="en-US" sz="2400" dirty="0" smtClean="0"/>
              <a:t>A proton-anti proton collider at 2TeV</a:t>
            </a:r>
          </a:p>
          <a:p>
            <a:pPr lvl="1"/>
            <a:r>
              <a:rPr lang="en-US" sz="2400" dirty="0" smtClean="0"/>
              <a:t>Need to produce anti-protons using accelerated protons at 150GeV</a:t>
            </a:r>
          </a:p>
          <a:p>
            <a:pPr lvl="1"/>
            <a:r>
              <a:rPr lang="en-US" sz="2400" dirty="0" smtClean="0"/>
              <a:t>Takes time to store sufficient number of anti-protons</a:t>
            </a:r>
          </a:p>
          <a:p>
            <a:pPr lvl="2"/>
            <a:r>
              <a:rPr lang="en-US" sz="2000" dirty="0" smtClean="0"/>
              <a:t>Need a storage accelerator for anti-protons</a:t>
            </a:r>
          </a:p>
          <a:p>
            <a:pPr lvl="1"/>
            <a:r>
              <a:rPr lang="en-US" sz="2400" dirty="0" smtClean="0"/>
              <a:t>Can use the same magnet and acceleration ring to circulate and accelerator particles</a:t>
            </a:r>
          </a:p>
          <a:p>
            <a:r>
              <a:rPr lang="en-US" sz="2800" dirty="0" smtClean="0"/>
              <a:t>LHC: </a:t>
            </a:r>
            <a:r>
              <a:rPr lang="en-US" sz="2400" dirty="0" smtClean="0"/>
              <a:t>A proton-proton collier at 14TeV design energy</a:t>
            </a:r>
          </a:p>
          <a:p>
            <a:pPr lvl="1"/>
            <a:r>
              <a:rPr lang="en-US" sz="2400" dirty="0" smtClean="0"/>
              <a:t>Protons are easy to harvest</a:t>
            </a:r>
          </a:p>
          <a:p>
            <a:pPr lvl="1"/>
            <a:r>
              <a:rPr lang="en-US" sz="2400" dirty="0" smtClean="0"/>
              <a:t>Takes virtually no time to between a fresh fill of particles into the accelerator</a:t>
            </a:r>
          </a:p>
          <a:p>
            <a:pPr lvl="1"/>
            <a:r>
              <a:rPr lang="en-US" sz="2400" dirty="0" smtClean="0"/>
              <a:t>Must use two separate magnet and acceleration rings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7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24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</p:spTree>
    <p:extLst>
      <p:ext uri="{BB962C8B-B14F-4D97-AF65-F5344CB8AC3E}">
        <p14:creationId xmlns:p14="http://schemas.microsoft.com/office/powerpoint/2010/main" val="167157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0C83-0B44-F045-8A58-F3621309A5EF}" type="slidenum">
              <a:rPr lang="en-US"/>
              <a:pPr/>
              <a:t>25</a:t>
            </a:fld>
            <a:endParaRPr lang="en-US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Subatomic particles cannot be seen by naked eyes but can be detected through their interactions within matter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we need to know first to construct a detector?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kind of particles do we want to detect?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Charged particles and neutral particles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we want to measure?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Their </a:t>
            </a:r>
            <a:r>
              <a:rPr lang="en-US" sz="2000" dirty="0" smtClean="0"/>
              <a:t>momenta measured by tracking detectors and magnetic field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Trajectories measured by tracking detectors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 smtClean="0"/>
              <a:t>Energies measured by the calorimeter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Origin of </a:t>
            </a:r>
            <a:r>
              <a:rPr lang="en-US" sz="2000" dirty="0" smtClean="0"/>
              <a:t>interaction </a:t>
            </a:r>
            <a:r>
              <a:rPr lang="en-US" sz="2000" dirty="0"/>
              <a:t>(interaction vertex</a:t>
            </a:r>
            <a:r>
              <a:rPr lang="en-US" sz="2000" dirty="0" smtClean="0"/>
              <a:t>) measured by a precision tracking det.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 err="1"/>
              <a:t>Etc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what precision do we want to measure?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Depending on the answers to the above questions we use different detection techniques </a:t>
            </a:r>
          </a:p>
        </p:txBody>
      </p:sp>
      <p:graphicFrame>
        <p:nvGraphicFramePr>
          <p:cNvPr id="6113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8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Particle Detectors</a:t>
            </a:r>
          </a:p>
        </p:txBody>
      </p:sp>
    </p:spTree>
    <p:extLst>
      <p:ext uri="{BB962C8B-B14F-4D97-AF65-F5344CB8AC3E}">
        <p14:creationId xmlns:p14="http://schemas.microsoft.com/office/powerpoint/2010/main" val="112792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9939-EE80-2F45-89D4-D3FEA7FF5C8C}" type="slidenum">
              <a:rPr lang="en-US"/>
              <a:pPr/>
              <a:t>26</a:t>
            </a:fld>
            <a:endParaRPr lang="en-US"/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 b="1" u="sng" dirty="0"/>
              <a:t>Particle </a:t>
            </a:r>
            <a:r>
              <a:rPr lang="en-US" sz="4000" b="1" u="sng" dirty="0" smtClean="0"/>
              <a:t>Detection Techniques</a:t>
            </a:r>
            <a:endParaRPr lang="en-US" sz="4000" b="1" u="sng" dirty="0"/>
          </a:p>
        </p:txBody>
      </p:sp>
      <p:grpSp>
        <p:nvGrpSpPr>
          <p:cNvPr id="911363" name="Group 3"/>
          <p:cNvGrpSpPr>
            <a:grpSpLocks/>
          </p:cNvGrpSpPr>
          <p:nvPr/>
        </p:nvGrpSpPr>
        <p:grpSpPr bwMode="auto">
          <a:xfrm>
            <a:off x="625475" y="1603375"/>
            <a:ext cx="958850" cy="876300"/>
            <a:chOff x="394" y="1298"/>
            <a:chExt cx="604" cy="552"/>
          </a:xfrm>
        </p:grpSpPr>
        <p:sp>
          <p:nvSpPr>
            <p:cNvPr id="911364" name="Line 4"/>
            <p:cNvSpPr>
              <a:spLocks noChangeShapeType="1"/>
            </p:cNvSpPr>
            <p:nvPr/>
          </p:nvSpPr>
          <p:spPr bwMode="auto">
            <a:xfrm>
              <a:off x="636" y="17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636" y="17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66" name="Text Box 6"/>
            <p:cNvSpPr txBox="1">
              <a:spLocks noChangeArrowheads="1"/>
            </p:cNvSpPr>
            <p:nvPr/>
          </p:nvSpPr>
          <p:spPr bwMode="auto">
            <a:xfrm>
              <a:off x="394" y="1298"/>
              <a:ext cx="6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accent2"/>
                  </a:solidFill>
                </a:rPr>
                <a:t>Interaction</a:t>
              </a:r>
            </a:p>
            <a:p>
              <a:pPr algn="ctr" eaLnBrk="0" hangingPunct="0"/>
              <a:r>
                <a:rPr lang="en-US" sz="1600">
                  <a:solidFill>
                    <a:schemeClr val="accent2"/>
                  </a:solidFill>
                </a:rPr>
                <a:t>Point</a:t>
              </a:r>
            </a:p>
          </p:txBody>
        </p:sp>
      </p:grpSp>
      <p:grpSp>
        <p:nvGrpSpPr>
          <p:cNvPr id="911367" name="Group 7"/>
          <p:cNvGrpSpPr>
            <a:grpSpLocks/>
          </p:cNvGrpSpPr>
          <p:nvPr/>
        </p:nvGrpSpPr>
        <p:grpSpPr bwMode="auto">
          <a:xfrm>
            <a:off x="762000" y="4025900"/>
            <a:ext cx="4838700" cy="533400"/>
            <a:chOff x="480" y="2824"/>
            <a:chExt cx="3048" cy="336"/>
          </a:xfrm>
        </p:grpSpPr>
        <p:sp>
          <p:nvSpPr>
            <p:cNvPr id="911368" name="Oval 8"/>
            <p:cNvSpPr>
              <a:spLocks noChangeArrowheads="1"/>
            </p:cNvSpPr>
            <p:nvPr/>
          </p:nvSpPr>
          <p:spPr bwMode="auto">
            <a:xfrm>
              <a:off x="2760" y="2824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69" name="Oval 9"/>
            <p:cNvSpPr>
              <a:spLocks noChangeArrowheads="1"/>
            </p:cNvSpPr>
            <p:nvPr/>
          </p:nvSpPr>
          <p:spPr bwMode="auto">
            <a:xfrm>
              <a:off x="2712" y="2872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0" name="Oval 10"/>
            <p:cNvSpPr>
              <a:spLocks noChangeArrowheads="1"/>
            </p:cNvSpPr>
            <p:nvPr/>
          </p:nvSpPr>
          <p:spPr bwMode="auto">
            <a:xfrm>
              <a:off x="2856" y="2920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1" name="Oval 11"/>
            <p:cNvSpPr>
              <a:spLocks noChangeArrowheads="1"/>
            </p:cNvSpPr>
            <p:nvPr/>
          </p:nvSpPr>
          <p:spPr bwMode="auto">
            <a:xfrm>
              <a:off x="2904" y="2968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2" name="Oval 12"/>
            <p:cNvSpPr>
              <a:spLocks noChangeArrowheads="1"/>
            </p:cNvSpPr>
            <p:nvPr/>
          </p:nvSpPr>
          <p:spPr bwMode="auto">
            <a:xfrm>
              <a:off x="2712" y="3016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3" name="Oval 13"/>
            <p:cNvSpPr>
              <a:spLocks noChangeArrowheads="1"/>
            </p:cNvSpPr>
            <p:nvPr/>
          </p:nvSpPr>
          <p:spPr bwMode="auto">
            <a:xfrm>
              <a:off x="2904" y="3064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4" name="Oval 14"/>
            <p:cNvSpPr>
              <a:spLocks noChangeArrowheads="1"/>
            </p:cNvSpPr>
            <p:nvPr/>
          </p:nvSpPr>
          <p:spPr bwMode="auto">
            <a:xfrm>
              <a:off x="2568" y="2920"/>
              <a:ext cx="62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375" name="Group 15"/>
            <p:cNvGrpSpPr>
              <a:grpSpLocks/>
            </p:cNvGrpSpPr>
            <p:nvPr/>
          </p:nvGrpSpPr>
          <p:grpSpPr bwMode="auto">
            <a:xfrm>
              <a:off x="480" y="2920"/>
              <a:ext cx="48" cy="96"/>
              <a:chOff x="528" y="2448"/>
              <a:chExt cx="48" cy="96"/>
            </a:xfrm>
          </p:grpSpPr>
          <p:sp>
            <p:nvSpPr>
              <p:cNvPr id="911376" name="Line 16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377" name="Line 17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378" name="Line 18"/>
            <p:cNvSpPr>
              <a:spLocks noChangeShapeType="1"/>
            </p:cNvSpPr>
            <p:nvPr/>
          </p:nvSpPr>
          <p:spPr bwMode="auto">
            <a:xfrm>
              <a:off x="504" y="2968"/>
              <a:ext cx="17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79" name="Line 19"/>
            <p:cNvSpPr>
              <a:spLocks noChangeShapeType="1"/>
            </p:cNvSpPr>
            <p:nvPr/>
          </p:nvSpPr>
          <p:spPr bwMode="auto">
            <a:xfrm flipV="1">
              <a:off x="504" y="2920"/>
              <a:ext cx="2544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0" name="Line 20"/>
            <p:cNvSpPr>
              <a:spLocks noChangeShapeType="1"/>
            </p:cNvSpPr>
            <p:nvPr/>
          </p:nvSpPr>
          <p:spPr bwMode="auto">
            <a:xfrm flipV="1">
              <a:off x="504" y="2872"/>
              <a:ext cx="2544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1" name="Line 21"/>
            <p:cNvSpPr>
              <a:spLocks noChangeShapeType="1"/>
            </p:cNvSpPr>
            <p:nvPr/>
          </p:nvSpPr>
          <p:spPr bwMode="auto">
            <a:xfrm>
              <a:off x="504" y="2968"/>
              <a:ext cx="268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2" name="Line 22"/>
            <p:cNvSpPr>
              <a:spLocks noChangeShapeType="1"/>
            </p:cNvSpPr>
            <p:nvPr/>
          </p:nvSpPr>
          <p:spPr bwMode="auto">
            <a:xfrm>
              <a:off x="504" y="2968"/>
              <a:ext cx="225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3" name="Line 23"/>
            <p:cNvSpPr>
              <a:spLocks noChangeShapeType="1"/>
            </p:cNvSpPr>
            <p:nvPr/>
          </p:nvSpPr>
          <p:spPr bwMode="auto">
            <a:xfrm>
              <a:off x="504" y="2968"/>
              <a:ext cx="2448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4" name="Line 24"/>
            <p:cNvSpPr>
              <a:spLocks noChangeShapeType="1"/>
            </p:cNvSpPr>
            <p:nvPr/>
          </p:nvSpPr>
          <p:spPr bwMode="auto">
            <a:xfrm>
              <a:off x="504" y="2968"/>
              <a:ext cx="2544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1385" name="Group 25"/>
          <p:cNvGrpSpPr>
            <a:grpSpLocks/>
          </p:cNvGrpSpPr>
          <p:nvPr/>
        </p:nvGrpSpPr>
        <p:grpSpPr bwMode="auto">
          <a:xfrm>
            <a:off x="762000" y="3098800"/>
            <a:ext cx="3581400" cy="304800"/>
            <a:chOff x="480" y="2240"/>
            <a:chExt cx="2384" cy="192"/>
          </a:xfrm>
        </p:grpSpPr>
        <p:sp>
          <p:nvSpPr>
            <p:cNvPr id="911386" name="Line 26"/>
            <p:cNvSpPr>
              <a:spLocks noChangeShapeType="1"/>
            </p:cNvSpPr>
            <p:nvPr/>
          </p:nvSpPr>
          <p:spPr bwMode="auto">
            <a:xfrm>
              <a:off x="552" y="22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7" name="Arc 27"/>
            <p:cNvSpPr>
              <a:spLocks/>
            </p:cNvSpPr>
            <p:nvPr/>
          </p:nvSpPr>
          <p:spPr bwMode="auto">
            <a:xfrm>
              <a:off x="504" y="2288"/>
              <a:ext cx="2064" cy="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388" name="Oval 28"/>
            <p:cNvSpPr>
              <a:spLocks noChangeArrowheads="1"/>
            </p:cNvSpPr>
            <p:nvPr/>
          </p:nvSpPr>
          <p:spPr bwMode="auto">
            <a:xfrm>
              <a:off x="2520" y="2336"/>
              <a:ext cx="34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389" name="Group 29"/>
            <p:cNvGrpSpPr>
              <a:grpSpLocks/>
            </p:cNvGrpSpPr>
            <p:nvPr/>
          </p:nvGrpSpPr>
          <p:grpSpPr bwMode="auto">
            <a:xfrm>
              <a:off x="480" y="2240"/>
              <a:ext cx="48" cy="96"/>
              <a:chOff x="528" y="2448"/>
              <a:chExt cx="48" cy="96"/>
            </a:xfrm>
          </p:grpSpPr>
          <p:sp>
            <p:nvSpPr>
              <p:cNvPr id="911390" name="Line 30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391" name="Line 31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92" name="Text Box 32"/>
          <p:cNvSpPr txBox="1">
            <a:spLocks noChangeArrowheads="1"/>
          </p:cNvSpPr>
          <p:nvPr/>
        </p:nvSpPr>
        <p:spPr bwMode="auto">
          <a:xfrm>
            <a:off x="4724400" y="3098800"/>
            <a:ext cx="852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accent2"/>
                </a:solidFill>
              </a:rPr>
              <a:t>electron</a:t>
            </a:r>
          </a:p>
        </p:txBody>
      </p:sp>
      <p:grpSp>
        <p:nvGrpSpPr>
          <p:cNvPr id="911393" name="Group 33"/>
          <p:cNvGrpSpPr>
            <a:grpSpLocks/>
          </p:cNvGrpSpPr>
          <p:nvPr/>
        </p:nvGrpSpPr>
        <p:grpSpPr bwMode="auto">
          <a:xfrm>
            <a:off x="762000" y="3657600"/>
            <a:ext cx="3581400" cy="127000"/>
            <a:chOff x="480" y="2576"/>
            <a:chExt cx="2376" cy="96"/>
          </a:xfrm>
        </p:grpSpPr>
        <p:sp>
          <p:nvSpPr>
            <p:cNvPr id="911394" name="Oval 34"/>
            <p:cNvSpPr>
              <a:spLocks noChangeArrowheads="1"/>
            </p:cNvSpPr>
            <p:nvPr/>
          </p:nvSpPr>
          <p:spPr bwMode="auto">
            <a:xfrm>
              <a:off x="2520" y="2576"/>
              <a:ext cx="33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395" name="Group 35"/>
            <p:cNvGrpSpPr>
              <a:grpSpLocks/>
            </p:cNvGrpSpPr>
            <p:nvPr/>
          </p:nvGrpSpPr>
          <p:grpSpPr bwMode="auto">
            <a:xfrm>
              <a:off x="480" y="2576"/>
              <a:ext cx="48" cy="96"/>
              <a:chOff x="528" y="2448"/>
              <a:chExt cx="48" cy="96"/>
            </a:xfrm>
          </p:grpSpPr>
          <p:sp>
            <p:nvSpPr>
              <p:cNvPr id="911396" name="Line 36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397" name="Line 37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98" name="Text Box 38"/>
          <p:cNvSpPr txBox="1">
            <a:spLocks noChangeArrowheads="1"/>
          </p:cNvSpPr>
          <p:nvPr/>
        </p:nvSpPr>
        <p:spPr bwMode="auto">
          <a:xfrm>
            <a:off x="4762500" y="3479800"/>
            <a:ext cx="76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</a:rPr>
              <a:t>photon</a:t>
            </a:r>
          </a:p>
        </p:txBody>
      </p:sp>
      <p:sp>
        <p:nvSpPr>
          <p:cNvPr id="911399" name="Text Box 39"/>
          <p:cNvSpPr txBox="1">
            <a:spLocks noChangeArrowheads="1"/>
          </p:cNvSpPr>
          <p:nvPr/>
        </p:nvSpPr>
        <p:spPr bwMode="auto">
          <a:xfrm>
            <a:off x="5676900" y="4087813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</a:rPr>
              <a:t>jet</a:t>
            </a:r>
          </a:p>
        </p:txBody>
      </p:sp>
      <p:sp>
        <p:nvSpPr>
          <p:cNvPr id="911400" name="Text Box 40"/>
          <p:cNvSpPr txBox="1">
            <a:spLocks noChangeArrowheads="1"/>
          </p:cNvSpPr>
          <p:nvPr/>
        </p:nvSpPr>
        <p:spPr bwMode="auto">
          <a:xfrm>
            <a:off x="8305800" y="48910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</a:rPr>
              <a:t>muon</a:t>
            </a:r>
          </a:p>
        </p:txBody>
      </p:sp>
      <p:grpSp>
        <p:nvGrpSpPr>
          <p:cNvPr id="911402" name="Group 42"/>
          <p:cNvGrpSpPr>
            <a:grpSpLocks/>
          </p:cNvGrpSpPr>
          <p:nvPr/>
        </p:nvGrpSpPr>
        <p:grpSpPr bwMode="auto">
          <a:xfrm>
            <a:off x="457200" y="5156200"/>
            <a:ext cx="685800" cy="685800"/>
            <a:chOff x="288" y="3536"/>
            <a:chExt cx="432" cy="432"/>
          </a:xfrm>
        </p:grpSpPr>
        <p:sp>
          <p:nvSpPr>
            <p:cNvPr id="911403" name="AutoShape 43" descr="Light vertical"/>
            <p:cNvSpPr>
              <a:spLocks noChangeArrowheads="1"/>
            </p:cNvSpPr>
            <p:nvPr/>
          </p:nvSpPr>
          <p:spPr bwMode="auto">
            <a:xfrm>
              <a:off x="288" y="3536"/>
              <a:ext cx="432" cy="432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pattFill prst="ltVert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04" name="Oval 44"/>
            <p:cNvSpPr>
              <a:spLocks noChangeArrowheads="1"/>
            </p:cNvSpPr>
            <p:nvPr/>
          </p:nvSpPr>
          <p:spPr bwMode="auto">
            <a:xfrm>
              <a:off x="288" y="3728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911405" name="Oval 45"/>
            <p:cNvSpPr>
              <a:spLocks noChangeArrowheads="1"/>
            </p:cNvSpPr>
            <p:nvPr/>
          </p:nvSpPr>
          <p:spPr bwMode="auto">
            <a:xfrm>
              <a:off x="298" y="3764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911406" name="Oval 46"/>
            <p:cNvSpPr>
              <a:spLocks noChangeArrowheads="1"/>
            </p:cNvSpPr>
            <p:nvPr/>
          </p:nvSpPr>
          <p:spPr bwMode="auto">
            <a:xfrm>
              <a:off x="296" y="3686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911407" name="Oval 47"/>
            <p:cNvSpPr>
              <a:spLocks noChangeArrowheads="1"/>
            </p:cNvSpPr>
            <p:nvPr/>
          </p:nvSpPr>
          <p:spPr bwMode="auto">
            <a:xfrm>
              <a:off x="300" y="367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600">
                <a:solidFill>
                  <a:srgbClr val="FF0000"/>
                </a:solidFill>
              </a:endParaRPr>
            </a:p>
          </p:txBody>
        </p:sp>
        <p:grpSp>
          <p:nvGrpSpPr>
            <p:cNvPr id="911408" name="Group 48"/>
            <p:cNvGrpSpPr>
              <a:grpSpLocks/>
            </p:cNvGrpSpPr>
            <p:nvPr/>
          </p:nvGrpSpPr>
          <p:grpSpPr bwMode="auto">
            <a:xfrm>
              <a:off x="480" y="3700"/>
              <a:ext cx="48" cy="96"/>
              <a:chOff x="528" y="2448"/>
              <a:chExt cx="48" cy="96"/>
            </a:xfrm>
          </p:grpSpPr>
          <p:sp>
            <p:nvSpPr>
              <p:cNvPr id="911409" name="Line 49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10" name="Line 50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1411" name="Group 51"/>
            <p:cNvGrpSpPr>
              <a:grpSpLocks/>
            </p:cNvGrpSpPr>
            <p:nvPr/>
          </p:nvGrpSpPr>
          <p:grpSpPr bwMode="auto">
            <a:xfrm>
              <a:off x="360" y="3698"/>
              <a:ext cx="144" cy="96"/>
              <a:chOff x="1248" y="3792"/>
              <a:chExt cx="144" cy="96"/>
            </a:xfrm>
          </p:grpSpPr>
          <p:sp>
            <p:nvSpPr>
              <p:cNvPr id="911412" name="Line 52"/>
              <p:cNvSpPr>
                <a:spLocks noChangeShapeType="1"/>
              </p:cNvSpPr>
              <p:nvPr/>
            </p:nvSpPr>
            <p:spPr bwMode="auto">
              <a:xfrm>
                <a:off x="1248" y="3792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13" name="Line 53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14" name="Line 54"/>
              <p:cNvSpPr>
                <a:spLocks noChangeShapeType="1"/>
              </p:cNvSpPr>
              <p:nvPr/>
            </p:nvSpPr>
            <p:spPr bwMode="auto">
              <a:xfrm flipV="1">
                <a:off x="1248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415" name="Text Box 55"/>
          <p:cNvSpPr txBox="1">
            <a:spLocks noChangeArrowheads="1"/>
          </p:cNvSpPr>
          <p:nvPr/>
        </p:nvSpPr>
        <p:spPr bwMode="auto">
          <a:xfrm>
            <a:off x="1257300" y="5156200"/>
            <a:ext cx="335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</a:rPr>
              <a:t>neutrino -- or any non-interacting particle missing transverse momentum</a:t>
            </a:r>
          </a:p>
        </p:txBody>
      </p:sp>
      <p:grpSp>
        <p:nvGrpSpPr>
          <p:cNvPr id="911416" name="Group 56"/>
          <p:cNvGrpSpPr>
            <a:grpSpLocks/>
          </p:cNvGrpSpPr>
          <p:nvPr/>
        </p:nvGrpSpPr>
        <p:grpSpPr bwMode="auto">
          <a:xfrm>
            <a:off x="1104900" y="1117600"/>
            <a:ext cx="2514600" cy="1552575"/>
            <a:chOff x="696" y="992"/>
            <a:chExt cx="1584" cy="978"/>
          </a:xfrm>
        </p:grpSpPr>
        <p:sp>
          <p:nvSpPr>
            <p:cNvPr id="911417" name="AutoShape 57"/>
            <p:cNvSpPr>
              <a:spLocks noChangeArrowheads="1"/>
            </p:cNvSpPr>
            <p:nvPr/>
          </p:nvSpPr>
          <p:spPr bwMode="auto">
            <a:xfrm rot="-5400000">
              <a:off x="1296" y="986"/>
              <a:ext cx="384" cy="1584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18" name="Rectangle 58"/>
            <p:cNvSpPr>
              <a:spLocks noChangeArrowheads="1"/>
            </p:cNvSpPr>
            <p:nvPr/>
          </p:nvSpPr>
          <p:spPr bwMode="auto">
            <a:xfrm>
              <a:off x="1910" y="1682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sz="2000">
                <a:solidFill>
                  <a:schemeClr val="accent2"/>
                </a:solidFill>
              </a:endParaRPr>
            </a:p>
          </p:txBody>
        </p:sp>
        <p:grpSp>
          <p:nvGrpSpPr>
            <p:cNvPr id="911419" name="Group 59"/>
            <p:cNvGrpSpPr>
              <a:grpSpLocks/>
            </p:cNvGrpSpPr>
            <p:nvPr/>
          </p:nvGrpSpPr>
          <p:grpSpPr bwMode="auto">
            <a:xfrm>
              <a:off x="2064" y="1680"/>
              <a:ext cx="204" cy="250"/>
              <a:chOff x="2001" y="1682"/>
              <a:chExt cx="204" cy="250"/>
            </a:xfrm>
          </p:grpSpPr>
          <p:sp>
            <p:nvSpPr>
              <p:cNvPr id="911420" name="Text Box 60"/>
              <p:cNvSpPr txBox="1">
                <a:spLocks noChangeArrowheads="1"/>
              </p:cNvSpPr>
              <p:nvPr/>
            </p:nvSpPr>
            <p:spPr bwMode="auto">
              <a:xfrm>
                <a:off x="2001" y="1682"/>
                <a:ext cx="2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911421" name="Line 61"/>
              <p:cNvSpPr>
                <a:spLocks noChangeShapeType="1"/>
              </p:cNvSpPr>
              <p:nvPr/>
            </p:nvSpPr>
            <p:spPr bwMode="auto">
              <a:xfrm>
                <a:off x="2064" y="17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422" name="Text Box 62"/>
            <p:cNvSpPr txBox="1">
              <a:spLocks noChangeArrowheads="1"/>
            </p:cNvSpPr>
            <p:nvPr/>
          </p:nvSpPr>
          <p:spPr bwMode="auto">
            <a:xfrm>
              <a:off x="1152" y="1152"/>
              <a:ext cx="81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accent2"/>
                  </a:solidFill>
                </a:rPr>
                <a:t>Scintillating Fiber</a:t>
              </a:r>
            </a:p>
            <a:p>
              <a:pPr algn="ctr" eaLnBrk="0" hangingPunct="0"/>
              <a:r>
                <a:rPr lang="en-US" sz="1400">
                  <a:solidFill>
                    <a:schemeClr val="accent2"/>
                  </a:solidFill>
                </a:rPr>
                <a:t>Silicon Tracking</a:t>
              </a:r>
            </a:p>
          </p:txBody>
        </p:sp>
        <p:sp>
          <p:nvSpPr>
            <p:cNvPr id="911423" name="Line 63"/>
            <p:cNvSpPr>
              <a:spLocks noChangeShapeType="1"/>
            </p:cNvSpPr>
            <p:nvPr/>
          </p:nvSpPr>
          <p:spPr bwMode="auto">
            <a:xfrm>
              <a:off x="1632" y="144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4" name="Text Box 64"/>
            <p:cNvSpPr txBox="1">
              <a:spLocks noChangeArrowheads="1"/>
            </p:cNvSpPr>
            <p:nvPr/>
          </p:nvSpPr>
          <p:spPr bwMode="auto">
            <a:xfrm>
              <a:off x="869" y="992"/>
              <a:ext cx="1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3300"/>
                  </a:solidFill>
                </a:rPr>
                <a:t>Charged Particle Tracks</a:t>
              </a:r>
            </a:p>
          </p:txBody>
        </p:sp>
      </p:grpSp>
      <p:grpSp>
        <p:nvGrpSpPr>
          <p:cNvPr id="911425" name="Group 65"/>
          <p:cNvGrpSpPr>
            <a:grpSpLocks/>
          </p:cNvGrpSpPr>
          <p:nvPr/>
        </p:nvGrpSpPr>
        <p:grpSpPr bwMode="auto">
          <a:xfrm>
            <a:off x="3695700" y="1117600"/>
            <a:ext cx="2438400" cy="1828800"/>
            <a:chOff x="2328" y="704"/>
            <a:chExt cx="1536" cy="1152"/>
          </a:xfrm>
        </p:grpSpPr>
        <p:sp>
          <p:nvSpPr>
            <p:cNvPr id="911426" name="Text Box 66"/>
            <p:cNvSpPr txBox="1">
              <a:spLocks noChangeArrowheads="1"/>
            </p:cNvSpPr>
            <p:nvPr/>
          </p:nvSpPr>
          <p:spPr bwMode="auto">
            <a:xfrm>
              <a:off x="2504" y="934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chemeClr val="accent2"/>
                  </a:solidFill>
                </a:rPr>
                <a:t>Calorimeter (dense)</a:t>
              </a:r>
            </a:p>
          </p:txBody>
        </p:sp>
        <p:grpSp>
          <p:nvGrpSpPr>
            <p:cNvPr id="911427" name="Group 67"/>
            <p:cNvGrpSpPr>
              <a:grpSpLocks/>
            </p:cNvGrpSpPr>
            <p:nvPr/>
          </p:nvGrpSpPr>
          <p:grpSpPr bwMode="auto">
            <a:xfrm>
              <a:off x="2328" y="704"/>
              <a:ext cx="1536" cy="1152"/>
              <a:chOff x="2328" y="992"/>
              <a:chExt cx="1536" cy="1152"/>
            </a:xfrm>
          </p:grpSpPr>
          <p:sp>
            <p:nvSpPr>
              <p:cNvPr id="911428" name="AutoShape 68" descr="Dark vertical"/>
              <p:cNvSpPr>
                <a:spLocks noChangeArrowheads="1"/>
              </p:cNvSpPr>
              <p:nvPr/>
            </p:nvSpPr>
            <p:spPr bwMode="auto">
              <a:xfrm rot="5400000">
                <a:off x="2304" y="1562"/>
                <a:ext cx="480" cy="432"/>
              </a:xfrm>
              <a:custGeom>
                <a:avLst/>
                <a:gdLst>
                  <a:gd name="G0" fmla="+- 1889 0 0"/>
                  <a:gd name="G1" fmla="+- 21600 0 1889"/>
                  <a:gd name="G2" fmla="*/ 1889 1 2"/>
                  <a:gd name="G3" fmla="+- 21600 0 G2"/>
                  <a:gd name="G4" fmla="+/ 1889 21600 2"/>
                  <a:gd name="G5" fmla="+/ G1 0 2"/>
                  <a:gd name="G6" fmla="*/ 21600 21600 1889"/>
                  <a:gd name="G7" fmla="*/ G6 1 2"/>
                  <a:gd name="G8" fmla="+- 21600 0 G7"/>
                  <a:gd name="G9" fmla="*/ 21600 1 2"/>
                  <a:gd name="G10" fmla="+- 1889 0 G9"/>
                  <a:gd name="G11" fmla="?: G10 G8 0"/>
                  <a:gd name="G12" fmla="?: G10 G7 21600"/>
                  <a:gd name="T0" fmla="*/ 20655 w 21600"/>
                  <a:gd name="T1" fmla="*/ 10800 h 21600"/>
                  <a:gd name="T2" fmla="*/ 10800 w 21600"/>
                  <a:gd name="T3" fmla="*/ 21600 h 21600"/>
                  <a:gd name="T4" fmla="*/ 945 w 21600"/>
                  <a:gd name="T5" fmla="*/ 10800 h 21600"/>
                  <a:gd name="T6" fmla="*/ 10800 w 21600"/>
                  <a:gd name="T7" fmla="*/ 0 h 21600"/>
                  <a:gd name="T8" fmla="*/ 2745 w 21600"/>
                  <a:gd name="T9" fmla="*/ 2745 h 21600"/>
                  <a:gd name="T10" fmla="*/ 18855 w 21600"/>
                  <a:gd name="T11" fmla="*/ 1885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889" y="21600"/>
                    </a:lnTo>
                    <a:lnTo>
                      <a:pt x="197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dkVert">
                <a:fgClr>
                  <a:schemeClr val="accent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/>
              </a:p>
            </p:txBody>
          </p:sp>
          <p:sp>
            <p:nvSpPr>
              <p:cNvPr id="911429" name="AutoShape 69" descr="Light vertical"/>
              <p:cNvSpPr>
                <a:spLocks noChangeArrowheads="1"/>
              </p:cNvSpPr>
              <p:nvPr/>
            </p:nvSpPr>
            <p:spPr bwMode="auto">
              <a:xfrm rot="5400000">
                <a:off x="2976" y="1256"/>
                <a:ext cx="720" cy="1056"/>
              </a:xfrm>
              <a:custGeom>
                <a:avLst/>
                <a:gdLst>
                  <a:gd name="G0" fmla="+- 3299 0 0"/>
                  <a:gd name="G1" fmla="+- 21600 0 3299"/>
                  <a:gd name="G2" fmla="*/ 3299 1 2"/>
                  <a:gd name="G3" fmla="+- 21600 0 G2"/>
                  <a:gd name="G4" fmla="+/ 3299 21600 2"/>
                  <a:gd name="G5" fmla="+/ G1 0 2"/>
                  <a:gd name="G6" fmla="*/ 21600 21600 3299"/>
                  <a:gd name="G7" fmla="*/ G6 1 2"/>
                  <a:gd name="G8" fmla="+- 21600 0 G7"/>
                  <a:gd name="G9" fmla="*/ 21600 1 2"/>
                  <a:gd name="G10" fmla="+- 3299 0 G9"/>
                  <a:gd name="G11" fmla="?: G10 G8 0"/>
                  <a:gd name="G12" fmla="?: G10 G7 21600"/>
                  <a:gd name="T0" fmla="*/ 19950 w 21600"/>
                  <a:gd name="T1" fmla="*/ 10800 h 21600"/>
                  <a:gd name="T2" fmla="*/ 10800 w 21600"/>
                  <a:gd name="T3" fmla="*/ 21600 h 21600"/>
                  <a:gd name="T4" fmla="*/ 1650 w 21600"/>
                  <a:gd name="T5" fmla="*/ 10800 h 21600"/>
                  <a:gd name="T6" fmla="*/ 10800 w 21600"/>
                  <a:gd name="T7" fmla="*/ 0 h 21600"/>
                  <a:gd name="T8" fmla="*/ 3450 w 21600"/>
                  <a:gd name="T9" fmla="*/ 3450 h 21600"/>
                  <a:gd name="T10" fmla="*/ 18150 w 21600"/>
                  <a:gd name="T11" fmla="*/ 1815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299" y="21600"/>
                    </a:lnTo>
                    <a:lnTo>
                      <a:pt x="183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ltVert">
                <a:fgClr>
                  <a:schemeClr val="accent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30" name="Rectangle 70"/>
              <p:cNvSpPr>
                <a:spLocks noChangeArrowheads="1"/>
              </p:cNvSpPr>
              <p:nvPr/>
            </p:nvSpPr>
            <p:spPr bwMode="auto">
              <a:xfrm>
                <a:off x="2424" y="1730"/>
                <a:ext cx="24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31" name="Text Box 71"/>
              <p:cNvSpPr txBox="1">
                <a:spLocks noChangeArrowheads="1"/>
              </p:cNvSpPr>
              <p:nvPr/>
            </p:nvSpPr>
            <p:spPr bwMode="auto">
              <a:xfrm>
                <a:off x="2376" y="1682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accent2"/>
                    </a:solidFill>
                  </a:rPr>
                  <a:t>EM</a:t>
                </a:r>
              </a:p>
            </p:txBody>
          </p:sp>
          <p:sp>
            <p:nvSpPr>
              <p:cNvPr id="911432" name="Rectangle 72"/>
              <p:cNvSpPr>
                <a:spLocks noChangeArrowheads="1"/>
              </p:cNvSpPr>
              <p:nvPr/>
            </p:nvSpPr>
            <p:spPr bwMode="auto">
              <a:xfrm>
                <a:off x="3000" y="1730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33" name="Text Box 73"/>
              <p:cNvSpPr txBox="1">
                <a:spLocks noChangeArrowheads="1"/>
              </p:cNvSpPr>
              <p:nvPr/>
            </p:nvSpPr>
            <p:spPr bwMode="auto">
              <a:xfrm>
                <a:off x="2952" y="1682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accent2"/>
                    </a:solidFill>
                  </a:rPr>
                  <a:t>hadronic</a:t>
                </a:r>
              </a:p>
            </p:txBody>
          </p:sp>
          <p:sp>
            <p:nvSpPr>
              <p:cNvPr id="911434" name="Text Box 74"/>
              <p:cNvSpPr txBox="1">
                <a:spLocks noChangeArrowheads="1"/>
              </p:cNvSpPr>
              <p:nvPr/>
            </p:nvSpPr>
            <p:spPr bwMode="auto">
              <a:xfrm>
                <a:off x="2827" y="992"/>
                <a:ext cx="4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</a:rPr>
                  <a:t>Energy</a:t>
                </a:r>
              </a:p>
            </p:txBody>
          </p:sp>
        </p:grpSp>
      </p:grpSp>
      <p:grpSp>
        <p:nvGrpSpPr>
          <p:cNvPr id="911435" name="Group 75"/>
          <p:cNvGrpSpPr>
            <a:grpSpLocks/>
          </p:cNvGrpSpPr>
          <p:nvPr/>
        </p:nvGrpSpPr>
        <p:grpSpPr bwMode="auto">
          <a:xfrm>
            <a:off x="6362700" y="1041400"/>
            <a:ext cx="1600200" cy="2851150"/>
            <a:chOff x="4008" y="944"/>
            <a:chExt cx="1008" cy="1796"/>
          </a:xfrm>
        </p:grpSpPr>
        <p:sp>
          <p:nvSpPr>
            <p:cNvPr id="911436" name="Rectangle 76"/>
            <p:cNvSpPr>
              <a:spLocks noChangeArrowheads="1"/>
            </p:cNvSpPr>
            <p:nvPr/>
          </p:nvSpPr>
          <p:spPr bwMode="auto">
            <a:xfrm>
              <a:off x="4008" y="1346"/>
              <a:ext cx="144" cy="8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7" name="Rectangle 77"/>
            <p:cNvSpPr>
              <a:spLocks noChangeArrowheads="1"/>
            </p:cNvSpPr>
            <p:nvPr/>
          </p:nvSpPr>
          <p:spPr bwMode="auto">
            <a:xfrm>
              <a:off x="4248" y="1250"/>
              <a:ext cx="240" cy="105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8" name="Rectangle 78"/>
            <p:cNvSpPr>
              <a:spLocks noChangeArrowheads="1"/>
            </p:cNvSpPr>
            <p:nvPr/>
          </p:nvSpPr>
          <p:spPr bwMode="auto">
            <a:xfrm>
              <a:off x="4584" y="1346"/>
              <a:ext cx="144" cy="8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9" name="Rectangle 79"/>
            <p:cNvSpPr>
              <a:spLocks noChangeArrowheads="1"/>
            </p:cNvSpPr>
            <p:nvPr/>
          </p:nvSpPr>
          <p:spPr bwMode="auto">
            <a:xfrm>
              <a:off x="4872" y="1250"/>
              <a:ext cx="144" cy="10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0" name="Text Box 80"/>
            <p:cNvSpPr txBox="1">
              <a:spLocks noChangeArrowheads="1"/>
            </p:cNvSpPr>
            <p:nvPr/>
          </p:nvSpPr>
          <p:spPr bwMode="auto">
            <a:xfrm>
              <a:off x="4049" y="2528"/>
              <a:ext cx="8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accent2"/>
                  </a:solidFill>
                </a:rPr>
                <a:t>Wire Chambers</a:t>
              </a:r>
            </a:p>
          </p:txBody>
        </p:sp>
        <p:sp>
          <p:nvSpPr>
            <p:cNvPr id="911441" name="Line 81"/>
            <p:cNvSpPr>
              <a:spLocks noChangeShapeType="1"/>
            </p:cNvSpPr>
            <p:nvPr/>
          </p:nvSpPr>
          <p:spPr bwMode="auto">
            <a:xfrm>
              <a:off x="4056" y="2288"/>
              <a:ext cx="192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2" name="Line 82"/>
            <p:cNvSpPr>
              <a:spLocks noChangeShapeType="1"/>
            </p:cNvSpPr>
            <p:nvPr/>
          </p:nvSpPr>
          <p:spPr bwMode="auto">
            <a:xfrm flipH="1">
              <a:off x="4728" y="2384"/>
              <a:ext cx="192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3" name="Line 83"/>
            <p:cNvSpPr>
              <a:spLocks noChangeShapeType="1"/>
            </p:cNvSpPr>
            <p:nvPr/>
          </p:nvSpPr>
          <p:spPr bwMode="auto">
            <a:xfrm flipH="1">
              <a:off x="4536" y="2288"/>
              <a:ext cx="96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4" name="Text Box 84"/>
            <p:cNvSpPr txBox="1">
              <a:spLocks noChangeArrowheads="1"/>
            </p:cNvSpPr>
            <p:nvPr/>
          </p:nvSpPr>
          <p:spPr bwMode="auto">
            <a:xfrm rot="-5400000">
              <a:off x="4128" y="1726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</a:rPr>
                <a:t>Magnet</a:t>
              </a:r>
            </a:p>
          </p:txBody>
        </p:sp>
        <p:sp>
          <p:nvSpPr>
            <p:cNvPr id="911445" name="Text Box 85"/>
            <p:cNvSpPr txBox="1">
              <a:spLocks noChangeArrowheads="1"/>
            </p:cNvSpPr>
            <p:nvPr/>
          </p:nvSpPr>
          <p:spPr bwMode="auto">
            <a:xfrm>
              <a:off x="4105" y="944"/>
              <a:ext cx="7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accent1"/>
                  </a:solidFill>
                </a:rPr>
                <a:t>Muon Tracks</a:t>
              </a:r>
            </a:p>
          </p:txBody>
        </p:sp>
      </p:grpSp>
      <p:grpSp>
        <p:nvGrpSpPr>
          <p:cNvPr id="911446" name="Group 86"/>
          <p:cNvGrpSpPr>
            <a:grpSpLocks/>
          </p:cNvGrpSpPr>
          <p:nvPr/>
        </p:nvGrpSpPr>
        <p:grpSpPr bwMode="auto">
          <a:xfrm>
            <a:off x="762000" y="4775200"/>
            <a:ext cx="7505700" cy="374650"/>
            <a:chOff x="480" y="3296"/>
            <a:chExt cx="4728" cy="236"/>
          </a:xfrm>
        </p:grpSpPr>
        <p:sp>
          <p:nvSpPr>
            <p:cNvPr id="911447" name="Line 87"/>
            <p:cNvSpPr>
              <a:spLocks noChangeShapeType="1"/>
            </p:cNvSpPr>
            <p:nvPr/>
          </p:nvSpPr>
          <p:spPr bwMode="auto">
            <a:xfrm>
              <a:off x="504" y="334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448" name="Group 88"/>
            <p:cNvGrpSpPr>
              <a:grpSpLocks/>
            </p:cNvGrpSpPr>
            <p:nvPr/>
          </p:nvGrpSpPr>
          <p:grpSpPr bwMode="auto">
            <a:xfrm>
              <a:off x="480" y="3296"/>
              <a:ext cx="48" cy="96"/>
              <a:chOff x="528" y="2448"/>
              <a:chExt cx="48" cy="96"/>
            </a:xfrm>
          </p:grpSpPr>
          <p:sp>
            <p:nvSpPr>
              <p:cNvPr id="911449" name="Line 89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50" name="Line 90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1451" name="Arc 91"/>
            <p:cNvSpPr>
              <a:spLocks/>
            </p:cNvSpPr>
            <p:nvPr/>
          </p:nvSpPr>
          <p:spPr bwMode="auto">
            <a:xfrm>
              <a:off x="504" y="3348"/>
              <a:ext cx="3560" cy="1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349"/>
                <a:gd name="T1" fmla="*/ 0 h 21600"/>
                <a:gd name="T2" fmla="*/ 16349 w 16349"/>
                <a:gd name="T3" fmla="*/ 7484 h 21600"/>
                <a:gd name="T4" fmla="*/ 0 w 163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49" h="21600" fill="none" extrusionOk="0">
                  <a:moveTo>
                    <a:pt x="0" y="-1"/>
                  </a:moveTo>
                  <a:cubicBezTo>
                    <a:pt x="6278" y="-1"/>
                    <a:pt x="12246" y="2731"/>
                    <a:pt x="16349" y="7483"/>
                  </a:cubicBezTo>
                </a:path>
                <a:path w="16349" h="21600" stroke="0" extrusionOk="0">
                  <a:moveTo>
                    <a:pt x="0" y="-1"/>
                  </a:moveTo>
                  <a:cubicBezTo>
                    <a:pt x="6278" y="-1"/>
                    <a:pt x="12246" y="2731"/>
                    <a:pt x="16349" y="74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52" name="Freeform 92"/>
            <p:cNvSpPr>
              <a:spLocks/>
            </p:cNvSpPr>
            <p:nvPr/>
          </p:nvSpPr>
          <p:spPr bwMode="auto">
            <a:xfrm rot="113895">
              <a:off x="4056" y="3422"/>
              <a:ext cx="1152" cy="48"/>
            </a:xfrm>
            <a:custGeom>
              <a:avLst/>
              <a:gdLst>
                <a:gd name="T0" fmla="*/ 0 w 2256"/>
                <a:gd name="T1" fmla="*/ 24 h 168"/>
                <a:gd name="T2" fmla="*/ 1200 w 2256"/>
                <a:gd name="T3" fmla="*/ 24 h 168"/>
                <a:gd name="T4" fmla="*/ 2256 w 2256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6" h="168">
                  <a:moveTo>
                    <a:pt x="0" y="24"/>
                  </a:moveTo>
                  <a:cubicBezTo>
                    <a:pt x="412" y="12"/>
                    <a:pt x="824" y="0"/>
                    <a:pt x="1200" y="24"/>
                  </a:cubicBezTo>
                  <a:cubicBezTo>
                    <a:pt x="1576" y="48"/>
                    <a:pt x="1916" y="108"/>
                    <a:pt x="2256" y="16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53" name="Text Box 93"/>
          <p:cNvSpPr txBox="1">
            <a:spLocks noChangeArrowheads="1"/>
          </p:cNvSpPr>
          <p:nvPr/>
        </p:nvSpPr>
        <p:spPr bwMode="auto">
          <a:xfrm>
            <a:off x="4648200" y="5137150"/>
            <a:ext cx="3352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solidFill>
                  <a:schemeClr val="accent2"/>
                </a:solidFill>
              </a:rPr>
              <a:t>We know x,y starting momenta is zero, but</a:t>
            </a:r>
          </a:p>
          <a:p>
            <a:pPr eaLnBrk="0" hangingPunct="0"/>
            <a:r>
              <a:rPr lang="en-US" sz="1400">
                <a:solidFill>
                  <a:schemeClr val="accent2"/>
                </a:solidFill>
              </a:rPr>
              <a:t>along the z axis it is not, so many of our measurements are in the xy plane, or transverse</a:t>
            </a:r>
          </a:p>
        </p:txBody>
      </p:sp>
    </p:spTree>
    <p:extLst>
      <p:ext uri="{BB962C8B-B14F-4D97-AF65-F5344CB8AC3E}">
        <p14:creationId xmlns:p14="http://schemas.microsoft.com/office/powerpoint/2010/main" val="427098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CC0000"/>
                </a:solidFill>
                <a:latin typeface="Arial" charset="0"/>
              </a:rPr>
              <a:t>The ATLAS and CMS Detectors</a:t>
            </a:r>
            <a:endParaRPr lang="en-US" sz="4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Fully multi-purpose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detectors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with emphasis on lepton ID &amp; precision E &amp; 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 over 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+mn-lt"/>
                <a:sym typeface="Wingdings"/>
              </a:rPr>
              <a:t>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 200*Printed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22722"/>
            <a:ext cx="4572000" cy="32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44252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8266-63E8-474B-B89F-741FE86D41CF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670722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3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Electron </a:t>
            </a:r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Interactions in material (showering)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670724" name="Picture 4" descr="emsh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0725" name="Oval 5"/>
          <p:cNvSpPr>
            <a:spLocks noChangeArrowheads="1"/>
          </p:cNvSpPr>
          <p:nvPr/>
        </p:nvSpPr>
        <p:spPr bwMode="auto">
          <a:xfrm rot="-900562">
            <a:off x="2362200" y="2971800"/>
            <a:ext cx="16002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2286000" y="2587823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Photon, </a:t>
            </a:r>
            <a:r>
              <a:rPr lang="en-US" sz="1400" b="1" dirty="0" err="1" smtClean="0">
                <a:solidFill>
                  <a:srgbClr val="FF0000"/>
                </a:solidFill>
                <a:latin typeface="Symbol" charset="0"/>
              </a:rPr>
              <a:t>γ</a:t>
            </a:r>
            <a:endParaRPr lang="en-US" sz="1400" b="1" dirty="0">
              <a:solidFill>
                <a:srgbClr val="FF0000"/>
              </a:solidFill>
              <a:latin typeface="Symbo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4588" y="5791200"/>
            <a:ext cx="7972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A50021"/>
                </a:solidFill>
                <a:latin typeface="+mj-lt"/>
              </a:rPr>
              <a:t>Method of measuring the particle energy in a calorimeter!!</a:t>
            </a:r>
            <a:endParaRPr lang="en-US" sz="28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163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95D7C-47DA-574A-82C8-478C6D2DEB63}" type="slidenum">
              <a:rPr lang="en-US"/>
              <a:pPr/>
              <a:t>29</a:t>
            </a:fld>
            <a:endParaRPr lang="en-US"/>
          </a:p>
        </p:txBody>
      </p:sp>
      <p:pic>
        <p:nvPicPr>
          <p:cNvPr id="673794" name="Picture 2" descr="ww800_true_j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34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795" name="Picture 3" descr="ww800_j1_recon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3434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3796" name="Group 4"/>
          <p:cNvGrpSpPr>
            <a:grpSpLocks/>
          </p:cNvGrpSpPr>
          <p:nvPr/>
        </p:nvGrpSpPr>
        <p:grpSpPr bwMode="auto">
          <a:xfrm>
            <a:off x="6197600" y="3581400"/>
            <a:ext cx="641350" cy="2362200"/>
            <a:chOff x="3904" y="2256"/>
            <a:chExt cx="404" cy="1488"/>
          </a:xfrm>
        </p:grpSpPr>
        <p:sp>
          <p:nvSpPr>
            <p:cNvPr id="673797" name="Text Box 5"/>
            <p:cNvSpPr txBox="1">
              <a:spLocks noChangeArrowheads="1"/>
            </p:cNvSpPr>
            <p:nvPr/>
          </p:nvSpPr>
          <p:spPr bwMode="auto">
            <a:xfrm>
              <a:off x="3904" y="3456"/>
              <a:ext cx="404" cy="288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Times New Roman" charset="0"/>
                </a:rPr>
                <a:t>EM</a:t>
              </a:r>
              <a:endParaRPr lang="en-GB" sz="2400">
                <a:solidFill>
                  <a:srgbClr val="FFFF00"/>
                </a:solidFill>
                <a:latin typeface="Times New Roman" charset="0"/>
              </a:endParaRPr>
            </a:p>
          </p:txBody>
        </p:sp>
        <p:sp>
          <p:nvSpPr>
            <p:cNvPr id="673798" name="Line 6"/>
            <p:cNvSpPr>
              <a:spLocks noChangeShapeType="1"/>
            </p:cNvSpPr>
            <p:nvPr/>
          </p:nvSpPr>
          <p:spPr bwMode="auto">
            <a:xfrm flipV="1">
              <a:off x="4032" y="2256"/>
              <a:ext cx="144" cy="120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3799" name="Group 7"/>
          <p:cNvGrpSpPr>
            <a:grpSpLocks/>
          </p:cNvGrpSpPr>
          <p:nvPr/>
        </p:nvGrpSpPr>
        <p:grpSpPr bwMode="auto">
          <a:xfrm>
            <a:off x="7667625" y="2286000"/>
            <a:ext cx="1098550" cy="1676400"/>
            <a:chOff x="4830" y="1440"/>
            <a:chExt cx="692" cy="1056"/>
          </a:xfrm>
        </p:grpSpPr>
        <p:sp>
          <p:nvSpPr>
            <p:cNvPr id="673800" name="Text Box 8"/>
            <p:cNvSpPr txBox="1">
              <a:spLocks noChangeArrowheads="1"/>
            </p:cNvSpPr>
            <p:nvPr/>
          </p:nvSpPr>
          <p:spPr bwMode="auto">
            <a:xfrm>
              <a:off x="4830" y="1440"/>
              <a:ext cx="6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99FF"/>
                  </a:solidFill>
                  <a:latin typeface="Times New Roman" charset="0"/>
                </a:rPr>
                <a:t>Hadron</a:t>
              </a:r>
              <a:endParaRPr lang="en-GB" sz="2400">
                <a:solidFill>
                  <a:srgbClr val="0099FF"/>
                </a:solidFill>
                <a:latin typeface="Times New Roman" charset="0"/>
              </a:endParaRPr>
            </a:p>
          </p:txBody>
        </p:sp>
        <p:sp>
          <p:nvSpPr>
            <p:cNvPr id="673801" name="Line 9"/>
            <p:cNvSpPr>
              <a:spLocks noChangeShapeType="1"/>
            </p:cNvSpPr>
            <p:nvPr/>
          </p:nvSpPr>
          <p:spPr bwMode="auto">
            <a:xfrm>
              <a:off x="4992" y="1728"/>
              <a:ext cx="240" cy="768"/>
            </a:xfrm>
            <a:prstGeom prst="line">
              <a:avLst/>
            </a:prstGeom>
            <a:noFill/>
            <a:ln w="25400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3802" name="Rectangle 10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How particle showers look in detectors</a:t>
            </a:r>
          </a:p>
        </p:txBody>
      </p:sp>
    </p:spTree>
    <p:extLst>
      <p:ext uri="{BB962C8B-B14F-4D97-AF65-F5344CB8AC3E}">
        <p14:creationId xmlns:p14="http://schemas.microsoft.com/office/powerpoint/2010/main" val="355484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29C-CF7F-944E-AAB7-1B72509D6511}" type="slidenum">
              <a:rPr lang="en-US"/>
              <a:pPr/>
              <a:t>3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are elementary particles?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Particles that make up </a:t>
            </a:r>
            <a:r>
              <a:rPr lang="en-US" sz="2400" dirty="0" smtClean="0"/>
              <a:t>all matters </a:t>
            </a:r>
            <a:r>
              <a:rPr lang="en-US" sz="2400" dirty="0"/>
              <a:t>in the universe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are the requirements for elementary particles?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Cannot be broken into smaller pieces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Cannot have sizes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notion of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elementary particles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have changed from </a:t>
            </a:r>
            <a:r>
              <a:rPr lang="en-US" sz="2800" dirty="0" smtClean="0"/>
              <a:t>early 1900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/>
              <a:t>s </a:t>
            </a:r>
            <a:r>
              <a:rPr lang="en-US" sz="2800" dirty="0"/>
              <a:t>through present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the past, people thought protons, neutrons, </a:t>
            </a:r>
            <a:r>
              <a:rPr lang="en-US" sz="2400" dirty="0" err="1"/>
              <a:t>pions</a:t>
            </a:r>
            <a:r>
              <a:rPr lang="en-US" sz="2400" dirty="0"/>
              <a:t>, </a:t>
            </a:r>
            <a:r>
              <a:rPr lang="en-US" sz="2400" dirty="0" err="1"/>
              <a:t>kaons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Symbol" charset="0"/>
              </a:rPr>
              <a:t> </a:t>
            </a:r>
            <a:r>
              <a:rPr lang="en-US" sz="2400" dirty="0" err="1" smtClean="0">
                <a:latin typeface="Symbol" charset="0"/>
              </a:rPr>
              <a:t>ρ</a:t>
            </a:r>
            <a:r>
              <a:rPr lang="en-US" sz="2400" dirty="0" smtClean="0"/>
              <a:t>-</a:t>
            </a:r>
            <a:r>
              <a:rPr lang="en-US" sz="2400" dirty="0"/>
              <a:t>mesons, </a:t>
            </a:r>
            <a:r>
              <a:rPr lang="en-US" sz="2400" dirty="0" err="1"/>
              <a:t>etc</a:t>
            </a:r>
            <a:r>
              <a:rPr lang="en-US" sz="2400" dirty="0"/>
              <a:t>, as elementary particles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Due to the increasing energies of accelerators that </a:t>
            </a:r>
            <a:r>
              <a:rPr lang="en-US" sz="2400" dirty="0" smtClean="0"/>
              <a:t>allowed </a:t>
            </a:r>
            <a:r>
              <a:rPr lang="en-US" sz="2400" dirty="0"/>
              <a:t>us to probe smaller distance scales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energy needed to probe 0.1–</a:t>
            </a:r>
            <a:r>
              <a:rPr lang="en-US" sz="2800" dirty="0" err="1"/>
              <a:t>fm</a:t>
            </a:r>
            <a:r>
              <a:rPr lang="en-US" sz="2800" dirty="0"/>
              <a:t>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From de Broglie Wavelength, we obtain  </a:t>
            </a:r>
          </a:p>
        </p:txBody>
      </p:sp>
      <p:graphicFrame>
        <p:nvGraphicFramePr>
          <p:cNvPr id="6430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Introduction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  <p:graphicFrame>
        <p:nvGraphicFramePr>
          <p:cNvPr id="643077" name="Object 5"/>
          <p:cNvGraphicFramePr>
            <a:graphicFrameLocks noChangeAspect="1"/>
          </p:cNvGraphicFramePr>
          <p:nvPr/>
        </p:nvGraphicFramePr>
        <p:xfrm>
          <a:off x="4495800" y="5791200"/>
          <a:ext cx="823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0" name="Equation" r:id="rId5" imgW="495000" imgH="368280" progId="Equation.DSMT4">
                  <p:embed/>
                </p:oleObj>
              </mc:Choice>
              <mc:Fallback>
                <p:oleObj name="Equation" r:id="rId5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91200"/>
                        <a:ext cx="823913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078" name="Object 6"/>
          <p:cNvGraphicFramePr>
            <a:graphicFrameLocks noChangeAspect="1"/>
          </p:cNvGraphicFramePr>
          <p:nvPr/>
        </p:nvGraphicFramePr>
        <p:xfrm>
          <a:off x="5318125" y="5791200"/>
          <a:ext cx="549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1" name="Equation" r:id="rId7" imgW="330120" imgH="368280" progId="Equation.DSMT4">
                  <p:embed/>
                </p:oleObj>
              </mc:Choice>
              <mc:Fallback>
                <p:oleObj name="Equation" r:id="rId7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5791200"/>
                        <a:ext cx="549275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079" name="Object 7"/>
          <p:cNvGraphicFramePr>
            <a:graphicFrameLocks noChangeAspect="1"/>
          </p:cNvGraphicFramePr>
          <p:nvPr/>
        </p:nvGraphicFramePr>
        <p:xfrm>
          <a:off x="7543800" y="5943600"/>
          <a:ext cx="12668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2" name="Equation" r:id="rId9" imgW="761760" imgH="164880" progId="Equation.DSMT4">
                  <p:embed/>
                </p:oleObj>
              </mc:Choice>
              <mc:Fallback>
                <p:oleObj name="Equation" r:id="rId9" imgW="761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943600"/>
                        <a:ext cx="1266825" cy="306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080" name="Object 8"/>
          <p:cNvGraphicFramePr>
            <a:graphicFrameLocks noChangeAspect="1"/>
          </p:cNvGraphicFramePr>
          <p:nvPr/>
        </p:nvGraphicFramePr>
        <p:xfrm>
          <a:off x="5943600" y="5791200"/>
          <a:ext cx="1560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93" name="Equation" r:id="rId11" imgW="939600" imgH="368280" progId="Equation.DSMT4">
                  <p:embed/>
                </p:oleObj>
              </mc:Choice>
              <mc:Fallback>
                <p:oleObj name="Equation" r:id="rId11" imgW="939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791200"/>
                        <a:ext cx="1560513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1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D73-A8E0-844D-BC5C-F01656C44BBD}" type="slidenum">
              <a:rPr lang="en-US"/>
              <a:pPr/>
              <a:t>30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/>
              <a:t>Example Hadronic Shower (20GeV)</a:t>
            </a:r>
          </a:p>
        </p:txBody>
      </p:sp>
      <p:pic>
        <p:nvPicPr>
          <p:cNvPr id="68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14888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8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43000"/>
            <a:ext cx="49228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24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667000"/>
            <a:ext cx="2743200" cy="2316243"/>
          </a:xfrm>
          <a:prstGeom prst="rect">
            <a:avLst/>
          </a:prstGeom>
        </p:spPr>
      </p:pic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 but where is the Higgs?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CP violations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only three apparent forces?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How about extra-dimensions?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Does the super-symmetry exist? 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Where is new physics?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Wednesday, Nov. 28, 2012</a:t>
            </a:r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 smtClean="0">
              <a:latin typeface="Monotype Corsiva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What’s the current hot issues?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1524000"/>
            <a:ext cx="5486400" cy="4308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 Higgs mechanism, did we find the Higgs?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143000"/>
            <a:ext cx="59436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6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32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 mass</a:t>
            </a:r>
          </a:p>
          <a:p>
            <a:pPr lvl="1"/>
            <a:r>
              <a:rPr lang="en-US" altLang="ko-KR" dirty="0" smtClean="0">
                <a:sym typeface="Wingdings"/>
              </a:rPr>
              <a:t>This </a:t>
            </a:r>
            <a:r>
              <a:rPr lang="en-US" altLang="ko-KR" smtClean="0">
                <a:sym typeface="Wingdings"/>
              </a:rPr>
              <a:t>field exists </a:t>
            </a:r>
            <a:r>
              <a:rPr lang="en-US" altLang="ko-KR" dirty="0" smtClean="0">
                <a:sym typeface="Wingdings"/>
              </a:rPr>
              <a:t>right now amongst us so that we have mass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Sometimes, this field spontaneously generates a particle, the Higgs particle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the evidence of the existence of the Higgs field! </a:t>
            </a:r>
            <a:endParaRPr lang="en-US" altLang="ko-KR" sz="2800" dirty="0" smtClean="0">
              <a:solidFill>
                <a:srgbClr val="000090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505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33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85800"/>
            <a:ext cx="8153400" cy="5867400"/>
          </a:xfrm>
        </p:spPr>
        <p:txBody>
          <a:bodyPr/>
          <a:lstStyle/>
          <a:p>
            <a:pPr>
              <a:spcBef>
                <a:spcPts val="168"/>
              </a:spcBef>
            </a:pPr>
            <a:r>
              <a:rPr lang="en-US" sz="3200" dirty="0" smtClean="0"/>
              <a:t>Higgs particle is so heavy they decays into some other particles very quickly</a:t>
            </a:r>
          </a:p>
          <a:p>
            <a:pPr>
              <a:spcBef>
                <a:spcPts val="168"/>
              </a:spcBef>
            </a:pPr>
            <a:r>
              <a:rPr lang="en-US" sz="3200" dirty="0" smtClean="0"/>
              <a:t>When one searches for a new particle, you look for the easiest way to get at them</a:t>
            </a:r>
          </a:p>
          <a:p>
            <a:pPr>
              <a:spcBef>
                <a:spcPts val="168"/>
              </a:spcBef>
            </a:pPr>
            <a:r>
              <a:rPr lang="en-US" sz="3200" dirty="0" smtClean="0"/>
              <a:t>Of these the many signatures of the Higgs, some states are much easier to find, if it were the Standard Model one</a:t>
            </a:r>
          </a:p>
          <a:p>
            <a:pPr lvl="1">
              <a:spcBef>
                <a:spcPts val="168"/>
              </a:spcBef>
            </a:pP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/>
              </a:rPr>
              <a:t> </a:t>
            </a:r>
            <a:r>
              <a:rPr lang="en-US" altLang="ko-KR" sz="2800" dirty="0" err="1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  <a:sym typeface="Wingdings"/>
              </a:rPr>
              <a:t>γγ</a:t>
            </a:r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  <a:sym typeface="Wingdings"/>
            </a:endParaRPr>
          </a:p>
          <a:p>
            <a:pPr lvl="1">
              <a:spcBef>
                <a:spcPts val="168"/>
              </a:spcBef>
            </a:pP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ZZ*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4e, 4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,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μ,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chemeClr val="bg2"/>
              </a:solidFill>
              <a:ea typeface="굴림" pitchFamily="1" charset="-127"/>
              <a:cs typeface="굴림" pitchFamily="1" charset="-127"/>
              <a:sym typeface="Wingdings" pitchFamily="1" charset="2"/>
            </a:endParaRPr>
          </a:p>
          <a:p>
            <a:pPr lvl="1">
              <a:spcBef>
                <a:spcPts val="168"/>
              </a:spcBef>
            </a:pPr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H WW*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rgbClr val="996633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>
              <a:spcBef>
                <a:spcPts val="168"/>
              </a:spcBef>
            </a:pPr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And many more complicated signatures</a:t>
            </a:r>
          </a:p>
          <a:p>
            <a:pPr lvl="1">
              <a:spcBef>
                <a:spcPts val="168"/>
              </a:spcBef>
            </a:pPr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781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34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838200"/>
            <a:ext cx="8153400" cy="4953000"/>
          </a:xfrm>
        </p:spPr>
        <p:txBody>
          <a:bodyPr/>
          <a:lstStyle/>
          <a:p>
            <a:r>
              <a:rPr lang="en-US" altLang="ko-KR" dirty="0" smtClean="0"/>
              <a:t>Identify the Higgs candidate events</a:t>
            </a: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Understand fakes (backgrounds)</a:t>
            </a:r>
          </a:p>
          <a:p>
            <a:endParaRPr lang="en-US" altLang="ko-KR" dirty="0" smtClean="0">
              <a:solidFill>
                <a:srgbClr val="000090"/>
              </a:solidFill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Look for a bump!!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990600"/>
            <a:ext cx="2667000" cy="2286000"/>
            <a:chOff x="432" y="1200"/>
            <a:chExt cx="1440" cy="1302"/>
          </a:xfrm>
        </p:grpSpPr>
        <p:pic>
          <p:nvPicPr>
            <p:cNvPr id="15" name="Picture 7" descr="higgs3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200"/>
              <a:ext cx="1146" cy="130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40" y="1440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-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-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20" y="1200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+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+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-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2" y="211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+</a:t>
              </a:r>
            </a:p>
          </p:txBody>
        </p:sp>
      </p:grpSp>
      <p:pic>
        <p:nvPicPr>
          <p:cNvPr id="14" name="Picture 13" descr="Screen shot 2011-10-04 at 4.1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342290"/>
            <a:ext cx="2895600" cy="351571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83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lumivsyear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924800" cy="5694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Wednesday, Nov. 28, 2012</a:t>
            </a:r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ea typeface="ＭＳ Ｐゴシック" charset="-128"/>
                <a:cs typeface="ＭＳ Ｐゴシック" charset="-128"/>
              </a:rPr>
              <a:t>Amount of </a:t>
            </a:r>
            <a:r>
              <a:rPr lang="en-US" dirty="0" smtClean="0"/>
              <a:t>LHC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 Data</a:t>
            </a:r>
            <a:endParaRPr lang="en-US" sz="4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648200"/>
            <a:ext cx="915635" cy="7386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2010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0.05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at 7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1775936"/>
            <a:ext cx="1371600" cy="73866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2012:16  ~17fb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at 8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 thus far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~1fb</a:t>
            </a:r>
            <a:r>
              <a:rPr lang="en-US" sz="1400" baseline="30000" dirty="0" smtClean="0">
                <a:solidFill>
                  <a:schemeClr val="bg1"/>
                </a:solidFill>
              </a:rPr>
              <a:t>-1</a:t>
            </a:r>
            <a:r>
              <a:rPr lang="en-US" sz="1400" dirty="0" smtClean="0">
                <a:solidFill>
                  <a:schemeClr val="bg1"/>
                </a:solidFill>
              </a:rPr>
              <a:t>//week</a:t>
            </a:r>
            <a:endParaRPr lang="en-US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8565" y="3581400"/>
            <a:ext cx="915635" cy="7386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2011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5.6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</a:rPr>
              <a:t>a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t 7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2971801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4</a:t>
            </a:r>
            <a:r>
              <a:rPr lang="en-US" sz="1400" baseline="30000" dirty="0" smtClean="0">
                <a:effectLst/>
                <a:latin typeface="Calibri" pitchFamily="34" charset="0"/>
                <a:cs typeface="Calibri" pitchFamily="34" charset="0"/>
              </a:rPr>
              <a:t>th</a:t>
            </a:r>
            <a:r>
              <a:rPr lang="en-US" sz="1400" dirty="0" smtClean="0">
                <a:effectLst/>
                <a:latin typeface="Calibri" pitchFamily="34" charset="0"/>
                <a:cs typeface="Calibri" pitchFamily="34" charset="0"/>
              </a:rPr>
              <a:t> July announcement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267200" y="3505200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010400" y="1905000"/>
            <a:ext cx="1605014" cy="553998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Max inst. luminosity:</a:t>
            </a:r>
          </a:p>
          <a:p>
            <a:r>
              <a:rPr lang="en-US" sz="15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~ </a:t>
            </a:r>
            <a:r>
              <a:rPr lang="en-US" sz="15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7.7 </a:t>
            </a:r>
            <a:r>
              <a:rPr lang="en-US" sz="15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x10</a:t>
            </a:r>
            <a:r>
              <a:rPr lang="en-US" sz="1500" baseline="300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33</a:t>
            </a:r>
            <a:r>
              <a:rPr lang="en-US" sz="15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 cm</a:t>
            </a:r>
            <a:r>
              <a:rPr lang="en-US" sz="1500" baseline="300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-2</a:t>
            </a:r>
            <a:r>
              <a:rPr lang="en-US" sz="15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 s</a:t>
            </a:r>
            <a:r>
              <a:rPr lang="en-US" sz="1500" baseline="30000" dirty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-</a:t>
            </a:r>
            <a:r>
              <a:rPr lang="en-US" sz="1500" baseline="300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1</a:t>
            </a:r>
            <a:endParaRPr lang="en-US" sz="1500" dirty="0" smtClean="0">
              <a:solidFill>
                <a:srgbClr val="800000"/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828800" y="990600"/>
            <a:ext cx="3200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2895600"/>
            <a:ext cx="2161845" cy="369332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Superb performance!!</a:t>
            </a:r>
          </a:p>
        </p:txBody>
      </p:sp>
    </p:spTree>
    <p:extLst>
      <p:ext uri="{BB962C8B-B14F-4D97-AF65-F5344CB8AC3E}">
        <p14:creationId xmlns:p14="http://schemas.microsoft.com/office/powerpoint/2010/main" val="379300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334416"/>
            <a:ext cx="9649072" cy="73448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muvstime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8503919" cy="344002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Untitled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8229600" cy="2772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98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44408" y="6597352"/>
            <a:ext cx="838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22C6D1-1894-8F45-8FD9-DE7FEE180111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/>
              <a:t>36</a:t>
            </a:fld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219200" y="2204864"/>
            <a:ext cx="6096000" cy="49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62800" y="1695271"/>
            <a:ext cx="1849372" cy="1200329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Experiment’s </a:t>
            </a:r>
          </a:p>
          <a:p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design value </a:t>
            </a:r>
          </a:p>
          <a:p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(expected to be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eached at L=10</a:t>
            </a:r>
            <a:r>
              <a:rPr lang="en-US" sz="1800" baseline="300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34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  <a:cs typeface="Calibri" pitchFamily="34" charset="0"/>
              </a:rPr>
              <a:t>!)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600200" y="4171890"/>
            <a:ext cx="577864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Z </a:t>
            </a:r>
            <a:r>
              <a:rPr lang="en-US" sz="2000" dirty="0" err="1" smtClean="0">
                <a:solidFill>
                  <a:srgbClr val="800000"/>
                </a:solidFill>
                <a:effectLst/>
                <a:latin typeface="Symbol" charset="2"/>
                <a:ea typeface="Lucida Grande"/>
                <a:cs typeface="Symbol" charset="2"/>
                <a:sym typeface="Wingdings"/>
              </a:rPr>
              <a:t>μμ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event from 2012 data with 25 reconstructed vertices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29909" y="15007"/>
            <a:ext cx="4975691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The BIG challenge in </a:t>
            </a:r>
            <a:r>
              <a:rPr lang="en-US" sz="2800" dirty="0">
                <a:solidFill>
                  <a:srgbClr val="800000"/>
                </a:solidFill>
                <a:effectLst/>
                <a:latin typeface="+mn-lt"/>
                <a:sym typeface="Wingdings"/>
              </a:rPr>
              <a:t>2012: </a:t>
            </a:r>
            <a:r>
              <a:rPr lang="en-US" sz="28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PILE</a:t>
            </a:r>
            <a:r>
              <a:rPr lang="en-US" sz="2800" dirty="0">
                <a:solidFill>
                  <a:srgbClr val="800000"/>
                </a:solidFill>
                <a:effectLst/>
                <a:latin typeface="+mn-lt"/>
                <a:sym typeface="Wingdings"/>
              </a:rPr>
              <a:t>-</a:t>
            </a:r>
            <a:r>
              <a:rPr lang="en-US" sz="2800" dirty="0" smtClean="0">
                <a:solidFill>
                  <a:srgbClr val="800000"/>
                </a:solidFill>
                <a:effectLst/>
                <a:latin typeface="+mn-lt"/>
                <a:sym typeface="Wingdings"/>
              </a:rPr>
              <a:t>UP</a:t>
            </a:r>
            <a:endParaRPr lang="en-US" sz="2800" dirty="0">
              <a:solidFill>
                <a:srgbClr val="800000"/>
              </a:solidFill>
              <a:effectLst/>
              <a:latin typeface="+mn-lt"/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94471" y="17929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914400" y="5029200"/>
            <a:ext cx="1066800" cy="5334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1143000" y="4953000"/>
            <a:ext cx="762000" cy="7620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094661" y="5042475"/>
            <a:ext cx="962739" cy="672525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sym typeface="Wingdings"/>
              </a:rPr>
              <a:t>Z </a:t>
            </a:r>
            <a:r>
              <a:rPr lang="en-US" sz="1600" dirty="0" err="1" smtClean="0">
                <a:solidFill>
                  <a:srgbClr val="800000"/>
                </a:solidFill>
                <a:latin typeface="Symbol" charset="2"/>
                <a:ea typeface="Lucida Grande"/>
                <a:cs typeface="Symbol" charset="2"/>
                <a:sym typeface="Wingdings"/>
              </a:rPr>
              <a:t>μμ</a:t>
            </a:r>
            <a:endParaRPr lang="en-US" sz="1600" dirty="0" smtClean="0">
              <a:solidFill>
                <a:srgbClr val="800000"/>
              </a:solidFill>
              <a:latin typeface="Symbol" charset="2"/>
              <a:cs typeface="Symbol" charset="2"/>
              <a:sym typeface="Wingding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42552"/>
            <a:ext cx="4937948" cy="6642832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800" y="2057400"/>
            <a:ext cx="1754391" cy="307777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“raw” mass spectrum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5080828"/>
            <a:ext cx="2620974" cy="292388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w</a:t>
            </a:r>
            <a:r>
              <a:rPr lang="en-US" sz="1300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eighted: </a:t>
            </a:r>
            <a:r>
              <a:rPr lang="en-US" sz="1300" dirty="0" err="1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w</a:t>
            </a:r>
            <a:r>
              <a:rPr lang="en-US" sz="1300" baseline="-25000" dirty="0" err="1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lang="en-US" sz="1300" dirty="0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 ~S/B in each category </a:t>
            </a:r>
            <a:r>
              <a:rPr lang="en-US" sz="1300" dirty="0" err="1" smtClean="0">
                <a:solidFill>
                  <a:srgbClr val="000090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  <a:endParaRPr lang="en-US" sz="1300" dirty="0" smtClean="0">
              <a:solidFill>
                <a:srgbClr val="00009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7852"/>
            <a:ext cx="3271699" cy="40011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  <a:sym typeface="Wingdings"/>
              </a:rPr>
              <a:t>A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  <a:sym typeface="Wingdings"/>
              </a:rPr>
              <a:t>fter all selections: 59059 events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81086" y="5738750"/>
            <a:ext cx="393832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 Narrow"/>
                <a:cs typeface="Arial Narrow"/>
              </a:rPr>
              <a:t>p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eak above a large smooth background,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Arial Narrow"/>
                <a:cs typeface="Arial Narrow"/>
              </a:rPr>
              <a:t>r</a:t>
            </a:r>
            <a:r>
              <a:rPr lang="en-US" sz="2000" dirty="0" smtClean="0">
                <a:solidFill>
                  <a:srgbClr val="800000"/>
                </a:solidFill>
                <a:effectLst/>
                <a:latin typeface="Arial Narrow"/>
                <a:cs typeface="Arial Narrow"/>
              </a:rPr>
              <a:t>elies upon excellent mass resolution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22912" y="3886200"/>
            <a:ext cx="4392488" cy="1754327"/>
            <a:chOff x="4614224" y="3932872"/>
            <a:chExt cx="4392488" cy="1754327"/>
          </a:xfrm>
        </p:grpSpPr>
        <p:sp>
          <p:nvSpPr>
            <p:cNvPr id="29" name="TextBox 28"/>
            <p:cNvSpPr txBox="1"/>
            <p:nvPr/>
          </p:nvSpPr>
          <p:spPr>
            <a:xfrm>
              <a:off x="4614224" y="3932872"/>
              <a:ext cx="4392488" cy="17543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Data sample    </a:t>
              </a:r>
              <a:r>
                <a:rPr lang="en-US" sz="1800" b="1" dirty="0" err="1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sz="1800" b="1" baseline="-25000" dirty="0" err="1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sz="1800" b="1" baseline="-250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of max      local significance </a:t>
              </a:r>
            </a:p>
            <a:p>
              <a:r>
                <a:rPr lang="en-US" sz="1800" dirty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                       significance     </a:t>
              </a:r>
              <a:r>
                <a:rPr lang="en-US" sz="1800" b="1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obs.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Calibri" pitchFamily="34" charset="0"/>
                  <a:cs typeface="Calibri" pitchFamily="34" charset="0"/>
                </a:rPr>
                <a:t> (exp. SM H)</a:t>
              </a:r>
            </a:p>
            <a:p>
              <a:r>
                <a:rPr lang="en-US" sz="1800" dirty="0" smtClean="0">
                  <a:solidFill>
                    <a:srgbClr val="000090"/>
                  </a:solidFill>
                  <a:effectLst/>
                  <a:latin typeface="+mj-lt"/>
                  <a:cs typeface="Calibri" pitchFamily="34" charset="0"/>
                </a:rPr>
                <a:t>      2011           126 </a:t>
              </a:r>
              <a:r>
                <a:rPr lang="en-US" sz="1800" dirty="0" err="1" smtClean="0">
                  <a:solidFill>
                    <a:srgbClr val="000090"/>
                  </a:solidFill>
                  <a:effectLst/>
                  <a:latin typeface="+mj-lt"/>
                  <a:cs typeface="Calibri" pitchFamily="34" charset="0"/>
                </a:rPr>
                <a:t>GeV</a:t>
              </a:r>
              <a:r>
                <a:rPr lang="en-US" sz="1800" dirty="0" smtClean="0">
                  <a:solidFill>
                    <a:srgbClr val="000090"/>
                  </a:solidFill>
                  <a:effectLst/>
                  <a:latin typeface="+mj-lt"/>
                  <a:ea typeface="Lucida Grande"/>
                  <a:cs typeface="Lucida Grande"/>
                </a:rPr>
                <a:t>            </a:t>
              </a:r>
              <a:r>
                <a:rPr lang="en-US" sz="1800" b="1" dirty="0" smtClean="0">
                  <a:solidFill>
                    <a:srgbClr val="000090"/>
                  </a:solidFill>
                  <a:effectLst/>
                  <a:latin typeface="+mj-lt"/>
                  <a:ea typeface="Lucida Grande"/>
                  <a:cs typeface="Lucida Grande"/>
                </a:rPr>
                <a:t>3.4 </a:t>
              </a:r>
              <a:r>
                <a:rPr lang="en-US" sz="1800" b="1" dirty="0" smtClean="0">
                  <a:solidFill>
                    <a:srgbClr val="000090"/>
                  </a:solidFill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800" dirty="0" smtClean="0">
                  <a:solidFill>
                    <a:srgbClr val="000090"/>
                  </a:solidFill>
                  <a:effectLst/>
                  <a:latin typeface="Lucida Grande"/>
                  <a:ea typeface="Lucida Grande"/>
                  <a:cs typeface="Lucida Grande"/>
                </a:rPr>
                <a:t>   </a:t>
              </a:r>
              <a:r>
                <a:rPr lang="en-US" sz="1800" dirty="0" smtClean="0">
                  <a:solidFill>
                    <a:srgbClr val="000090"/>
                  </a:solidFill>
                  <a:effectLst/>
                  <a:latin typeface="+mj-lt"/>
                  <a:ea typeface="Lucida Grande"/>
                  <a:cs typeface="Lucida Grande"/>
                </a:rPr>
                <a:t>(1.6)</a:t>
              </a:r>
            </a:p>
            <a:p>
              <a:r>
                <a:rPr lang="en-US" sz="1800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      2012           127 </a:t>
              </a:r>
              <a:r>
                <a:rPr lang="en-US" sz="1800" dirty="0" err="1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GeV</a:t>
              </a:r>
              <a:r>
                <a:rPr lang="en-US" sz="1800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</a:rPr>
                <a:t>            </a:t>
              </a: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</a:rPr>
                <a:t>3.2 </a:t>
              </a: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</a:rPr>
                <a:t> </a:t>
              </a:r>
              <a:r>
                <a:rPr lang="en-US" sz="1800" b="1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   </a:t>
              </a:r>
              <a:r>
                <a:rPr lang="en-US" sz="1800" dirty="0" smtClean="0">
                  <a:solidFill>
                    <a:srgbClr val="FF0000"/>
                  </a:solidFill>
                  <a:effectLst/>
                  <a:latin typeface="+mj-lt"/>
                  <a:ea typeface="Lucida Grande"/>
                  <a:cs typeface="Lucida Grande"/>
                  <a:sym typeface="Wingdings"/>
                </a:rPr>
                <a:t>(1.9)</a:t>
              </a:r>
            </a:p>
            <a:p>
              <a:r>
                <a:rPr lang="en-US" sz="1800" dirty="0" smtClean="0">
                  <a:effectLst/>
                  <a:latin typeface="+mj-lt"/>
                  <a:ea typeface="Lucida Grande"/>
                  <a:cs typeface="Lucida Grande"/>
                </a:rPr>
                <a:t> 2011+2012      126.5 </a:t>
              </a:r>
              <a:r>
                <a:rPr lang="en-US" sz="1800" dirty="0" err="1" smtClean="0">
                  <a:effectLst/>
                  <a:latin typeface="+mj-lt"/>
                  <a:ea typeface="Lucida Grande"/>
                  <a:cs typeface="Lucida Grande"/>
                </a:rPr>
                <a:t>GeV</a:t>
              </a:r>
              <a:r>
                <a:rPr lang="en-US" sz="1800" dirty="0" smtClean="0">
                  <a:effectLst/>
                  <a:latin typeface="+mj-lt"/>
                  <a:ea typeface="Lucida Grande"/>
                  <a:cs typeface="Lucida Grande"/>
                </a:rPr>
                <a:t>         </a:t>
              </a:r>
              <a:r>
                <a:rPr lang="en-US" sz="1800" b="1" dirty="0" smtClean="0">
                  <a:effectLst/>
                  <a:latin typeface="+mj-lt"/>
                  <a:ea typeface="Lucida Grande"/>
                  <a:cs typeface="Lucida Grande"/>
                </a:rPr>
                <a:t>4.5 </a:t>
              </a:r>
              <a:r>
                <a:rPr lang="en-US" sz="1800" b="1" dirty="0" smtClean="0">
                  <a:effectLst/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800" dirty="0" smtClean="0">
                  <a:effectLst/>
                  <a:latin typeface="+mj-lt"/>
                  <a:ea typeface="Lucida Grande"/>
                  <a:cs typeface="Lucida Grande"/>
                </a:rPr>
                <a:t>(2.5) ATLAS</a:t>
              </a:r>
            </a:p>
            <a:p>
              <a:r>
                <a:rPr lang="en-US" sz="1800" dirty="0" smtClean="0">
                  <a:latin typeface="+mj-lt"/>
                  <a:ea typeface="Lucida Grande"/>
                  <a:cs typeface="Lucida Grande"/>
                  <a:sym typeface="Wingdings"/>
                </a:rPr>
                <a:t>2011+2012       125.5GeV          </a:t>
              </a:r>
              <a:r>
                <a:rPr lang="en-US" sz="1800" b="1" dirty="0" smtClean="0">
                  <a:latin typeface="+mj-lt"/>
                  <a:ea typeface="Lucida Grande"/>
                  <a:cs typeface="Lucida Grande"/>
                  <a:sym typeface="Wingdings"/>
                </a:rPr>
                <a:t>4.1</a:t>
              </a:r>
              <a:r>
                <a:rPr lang="en-US" sz="1800" dirty="0" smtClean="0">
                  <a:latin typeface="+mj-lt"/>
                  <a:ea typeface="Lucida Grande"/>
                  <a:cs typeface="Lucida Grande"/>
                  <a:sym typeface="Wingdings"/>
                </a:rPr>
                <a:t> </a:t>
              </a:r>
              <a:r>
                <a:rPr lang="en-US" sz="1800" b="1" dirty="0" smtClean="0"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800" dirty="0" smtClean="0">
                  <a:latin typeface="+mj-lt"/>
                  <a:ea typeface="Lucida Grande"/>
                  <a:cs typeface="Lucida Grande"/>
                  <a:sym typeface="Wingdings"/>
                </a:rPr>
                <a:t>(2.8) CMS</a:t>
              </a:r>
              <a:endParaRPr lang="en-US" sz="1800" dirty="0" smtClean="0">
                <a:effectLst/>
                <a:latin typeface="+mj-lt"/>
                <a:ea typeface="Lucida Grande"/>
                <a:cs typeface="Lucida Grande"/>
                <a:sym typeface="Wingding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639562" y="4542581"/>
              <a:ext cx="4343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923087" y="3932981"/>
              <a:ext cx="0" cy="17373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6387496" y="4817142"/>
              <a:ext cx="1734947" cy="171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1905000" y="12192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905000" y="41910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dirty="0">
              <a:ln w="28575" cmpd="sng">
                <a:solidFill>
                  <a:schemeClr val="tx1"/>
                </a:solidFill>
              </a:ln>
            </a:endParaRPr>
          </a:p>
        </p:txBody>
      </p:sp>
      <p:pic>
        <p:nvPicPr>
          <p:cNvPr id="21" name="Picture 20" descr="mgg-160-weighted-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4495800" cy="3429000"/>
          </a:xfrm>
          <a:prstGeom prst="rect">
            <a:avLst/>
          </a:prstGeom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248400" y="1828800"/>
            <a:ext cx="685800" cy="6096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5486400"/>
            <a:ext cx="41910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2438400"/>
            <a:ext cx="41910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0" y="3276600"/>
            <a:ext cx="419100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570166"/>
            <a:ext cx="759708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/>
                <a:latin typeface="+mj-lt"/>
                <a:cs typeface="Calibri" pitchFamily="34" charset="0"/>
              </a:rPr>
              <a:t>p</a:t>
            </a:r>
            <a:r>
              <a:rPr lang="en-US" sz="2000" baseline="-25000" dirty="0" err="1">
                <a:effectLst/>
                <a:latin typeface="+mj-lt"/>
                <a:cs typeface="Calibri" pitchFamily="34" charset="0"/>
              </a:rPr>
              <a:t>T</a:t>
            </a:r>
            <a:r>
              <a:rPr lang="en-US" sz="2000" dirty="0">
                <a:effectLst/>
                <a:latin typeface="+mj-lt"/>
                <a:cs typeface="Calibri" pitchFamily="34" charset="0"/>
              </a:rPr>
              <a:t> 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e,e</a:t>
            </a:r>
            <a:r>
              <a:rPr lang="en-US" sz="2000" dirty="0" err="1" smtClean="0">
                <a:effectLst/>
                <a:latin typeface="+mj-lt"/>
                <a:cs typeface="Calibri" pitchFamily="34" charset="0"/>
              </a:rPr>
              <a:t>,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μ,μ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)</a:t>
            </a:r>
            <a:r>
              <a:rPr lang="en-US" sz="2000" dirty="0">
                <a:effectLst/>
                <a:latin typeface="+mj-lt"/>
                <a:cs typeface="Calibri" pitchFamily="34" charset="0"/>
              </a:rPr>
              <a:t>= 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18.7, 76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19.6, 7.9 </a:t>
            </a:r>
            <a:r>
              <a:rPr lang="en-US" sz="2000" dirty="0" err="1" smtClean="0">
                <a:effectLst/>
                <a:latin typeface="+mj-lt"/>
                <a:cs typeface="Calibri" pitchFamily="34" charset="0"/>
              </a:rPr>
              <a:t>GeV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,    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m</a:t>
            </a:r>
            <a:r>
              <a:rPr lang="en-US" sz="2000" baseline="-25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e</a:t>
            </a:r>
            <a:r>
              <a:rPr lang="en-US" sz="2000" baseline="30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+</a:t>
            </a:r>
            <a:r>
              <a:rPr lang="en-US" sz="2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e</a:t>
            </a:r>
            <a:r>
              <a:rPr lang="en-US" sz="2000" baseline="30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)= 87.9 </a:t>
            </a:r>
            <a:r>
              <a:rPr lang="en-US" sz="2000" dirty="0" err="1" smtClean="0">
                <a:solidFill>
                  <a:srgbClr val="00B050"/>
                </a:solidFill>
                <a:effectLst/>
                <a:latin typeface="+mj-lt"/>
                <a:cs typeface="Calibri" pitchFamily="34" charset="0"/>
              </a:rPr>
              <a:t>GeV</a:t>
            </a:r>
            <a:r>
              <a:rPr lang="en-US" sz="2000" dirty="0" smtClean="0">
                <a:effectLst/>
                <a:latin typeface="+mj-lt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m(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μ</a:t>
            </a:r>
            <a:r>
              <a:rPr lang="en-US" sz="2000" baseline="30000" dirty="0" err="1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μ</a:t>
            </a:r>
            <a:r>
              <a:rPr lang="en-US" sz="2000" baseline="30000" dirty="0" smtClean="0">
                <a:solidFill>
                  <a:srgbClr val="FF0000"/>
                </a:solidFill>
                <a:effectLst/>
                <a:latin typeface="+mj-lt"/>
                <a:ea typeface="Lucida Grande"/>
                <a:cs typeface="Lucida Grande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) =19.6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GeV</a:t>
            </a:r>
            <a:endParaRPr lang="en-US" sz="2000" dirty="0" smtClean="0">
              <a:solidFill>
                <a:srgbClr val="FF0000"/>
              </a:solidFill>
              <a:effectLst/>
              <a:latin typeface="+mj-lt"/>
              <a:cs typeface="Calibri" pitchFamily="34" charset="0"/>
            </a:endParaRPr>
          </a:p>
          <a:p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12 </a:t>
            </a:r>
            <a:r>
              <a:rPr lang="en-US" sz="2000" dirty="0">
                <a:effectLst/>
                <a:latin typeface="Calibri" pitchFamily="34" charset="0"/>
                <a:cs typeface="Calibri" pitchFamily="34" charset="0"/>
              </a:rPr>
              <a:t>reconstructed </a:t>
            </a:r>
            <a:r>
              <a:rPr lang="en-US" sz="2000" dirty="0" smtClean="0">
                <a:effectLst/>
                <a:latin typeface="Calibri" pitchFamily="34" charset="0"/>
                <a:cs typeface="Calibri" pitchFamily="34" charset="0"/>
              </a:rPr>
              <a:t>vertices</a:t>
            </a:r>
            <a:endParaRPr lang="en-US" sz="20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run205113_evt12611816_VP1Base_lego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3" y="1305783"/>
            <a:ext cx="8591872" cy="555433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4572000" cy="381000"/>
          </a:xfr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000" b="1" dirty="0" smtClean="0"/>
              <a:t>2e2</a:t>
            </a:r>
            <a:r>
              <a:rPr lang="en-US" sz="2000" b="1" dirty="0" smtClean="0">
                <a:latin typeface="Symbol" charset="2"/>
                <a:cs typeface="Symbol" charset="2"/>
              </a:rPr>
              <a:t>μ</a:t>
            </a:r>
            <a:r>
              <a:rPr lang="en-US" sz="2000" b="1" dirty="0" smtClean="0"/>
              <a:t> candidate event </a:t>
            </a:r>
            <a:r>
              <a:rPr lang="en-US" sz="2000" b="1" dirty="0" err="1" smtClean="0"/>
              <a:t>w</a:t>
            </a:r>
            <a:r>
              <a:rPr lang="en-US" sz="2000" b="1" dirty="0" smtClean="0"/>
              <a:t>/ M2e2</a:t>
            </a:r>
            <a:r>
              <a:rPr lang="en-US" sz="2000" b="1" dirty="0" smtClean="0">
                <a:latin typeface="Symbol" charset="2"/>
                <a:cs typeface="Symbol" charset="2"/>
              </a:rPr>
              <a:t>μ</a:t>
            </a:r>
            <a:r>
              <a:rPr lang="en-US" sz="2000" b="1" dirty="0" smtClean="0"/>
              <a:t>=123.9GeV</a:t>
            </a:r>
            <a:endParaRPr lang="en-US" sz="2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0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99392"/>
            <a:ext cx="9865096" cy="720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6705600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3" descr="figaux_007a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4800600" cy="599564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3000" y="6096000"/>
            <a:ext cx="20968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  <a:effectLst/>
                <a:latin typeface="+mn-lt"/>
                <a:cs typeface="Calibri" pitchFamily="34" charset="0"/>
              </a:rPr>
              <a:t>Excluded at 95% CL:</a:t>
            </a:r>
          </a:p>
          <a:p>
            <a:r>
              <a:rPr lang="en-US" sz="1800" dirty="0" smtClean="0">
                <a:solidFill>
                  <a:srgbClr val="660066"/>
                </a:solidFill>
                <a:effectLst/>
                <a:latin typeface="+mn-lt"/>
                <a:cs typeface="Calibri" pitchFamily="34" charset="0"/>
              </a:rPr>
              <a:t>112-122, 131-559 </a:t>
            </a:r>
            <a:r>
              <a:rPr lang="en-US" sz="1800" dirty="0" err="1" smtClean="0">
                <a:solidFill>
                  <a:srgbClr val="660066"/>
                </a:solidFill>
                <a:effectLst/>
                <a:latin typeface="+mn-lt"/>
                <a:cs typeface="Calibri" pitchFamily="34" charset="0"/>
              </a:rPr>
              <a:t>GeV</a:t>
            </a:r>
            <a:endParaRPr lang="en-US" sz="1800" dirty="0" smtClean="0">
              <a:solidFill>
                <a:srgbClr val="660066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457200" y="152400"/>
            <a:ext cx="8229600" cy="62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rPr>
              <a:t>All Channel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Combined Exclusion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Screen Shot 2012-10-22 at 10.57.0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838200"/>
            <a:ext cx="4495800" cy="55626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>
            <a:off x="685800" y="3276600"/>
            <a:ext cx="3886200" cy="1588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257800" y="3048000"/>
            <a:ext cx="3886200" cy="1588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762000" y="1010072"/>
            <a:ext cx="274320" cy="4704928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3000" y="1010072"/>
            <a:ext cx="3223592" cy="4704928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34000" y="933872"/>
            <a:ext cx="381000" cy="4704928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20408" y="933872"/>
            <a:ext cx="3223592" cy="4704928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6336268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  <a:latin typeface="+mn-lt"/>
                <a:cs typeface="Calibri" pitchFamily="34" charset="0"/>
              </a:rPr>
              <a:t>Only little sliver in 122 – 135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  <a:cs typeface="Calibri" pitchFamily="34" charset="0"/>
              </a:rPr>
              <a:t>GeV</a:t>
            </a:r>
            <a:r>
              <a:rPr lang="en-US" sz="1800" dirty="0" smtClean="0">
                <a:solidFill>
                  <a:srgbClr val="660066"/>
                </a:solidFill>
                <a:latin typeface="+mn-lt"/>
                <a:cs typeface="Calibri" pitchFamily="34" charset="0"/>
              </a:rPr>
              <a:t> and high mass left</a:t>
            </a:r>
            <a:endParaRPr lang="en-US" sz="1800" dirty="0" smtClean="0">
              <a:solidFill>
                <a:srgbClr val="660066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A696-94C7-9146-9BAE-B1B2410211B9}" type="slidenum">
              <a:rPr lang="en-US"/>
              <a:pPr/>
              <a:t>4</a:t>
            </a:fld>
            <a:endParaRPr lang="en-US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257800"/>
          </a:xfrm>
        </p:spPr>
        <p:txBody>
          <a:bodyPr/>
          <a:lstStyle/>
          <a:p>
            <a:r>
              <a:rPr lang="en-US" dirty="0"/>
              <a:t>The ranges of forces also affect interaction time</a:t>
            </a:r>
          </a:p>
          <a:p>
            <a:pPr lvl="1"/>
            <a:r>
              <a:rPr lang="en-US" dirty="0"/>
              <a:t>Typical time for Strong interaction ~10</a:t>
            </a:r>
            <a:r>
              <a:rPr lang="en-US" baseline="30000" dirty="0"/>
              <a:t>-24</a:t>
            </a:r>
            <a:r>
              <a:rPr lang="en-US" dirty="0"/>
              <a:t>sec</a:t>
            </a:r>
          </a:p>
          <a:p>
            <a:pPr lvl="2"/>
            <a:r>
              <a:rPr lang="en-US" dirty="0"/>
              <a:t>What is </a:t>
            </a:r>
            <a:r>
              <a:rPr lang="en-US" dirty="0" smtClean="0"/>
              <a:t>this time scale?</a:t>
            </a:r>
            <a:endParaRPr lang="en-US" dirty="0"/>
          </a:p>
          <a:p>
            <a:pPr lvl="2"/>
            <a:r>
              <a:rPr lang="en-US" dirty="0"/>
              <a:t>A time that takes light to traverse the size of a proton (~1 </a:t>
            </a:r>
            <a:r>
              <a:rPr lang="en-US" dirty="0" err="1"/>
              <a:t>fm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Typical time for EM force ~10</a:t>
            </a:r>
            <a:r>
              <a:rPr lang="en-US" baseline="30000" dirty="0"/>
              <a:t>-20</a:t>
            </a:r>
            <a:r>
              <a:rPr lang="en-US" dirty="0"/>
              <a:t> – 10</a:t>
            </a:r>
            <a:r>
              <a:rPr lang="en-US" baseline="30000" dirty="0"/>
              <a:t>-16</a:t>
            </a:r>
            <a:r>
              <a:rPr lang="en-US" dirty="0"/>
              <a:t> sec</a:t>
            </a:r>
          </a:p>
          <a:p>
            <a:pPr lvl="1"/>
            <a:r>
              <a:rPr lang="en-US" dirty="0"/>
              <a:t>Typical time for Weak force ~10</a:t>
            </a:r>
            <a:r>
              <a:rPr lang="en-US" baseline="30000" dirty="0"/>
              <a:t>-13</a:t>
            </a:r>
            <a:r>
              <a:rPr lang="en-US" dirty="0"/>
              <a:t> – 10</a:t>
            </a:r>
            <a:r>
              <a:rPr lang="en-US" baseline="30000" dirty="0"/>
              <a:t>-6</a:t>
            </a:r>
            <a:r>
              <a:rPr lang="en-US" dirty="0"/>
              <a:t> sec</a:t>
            </a:r>
          </a:p>
          <a:p>
            <a:r>
              <a:rPr lang="en-US" dirty="0"/>
              <a:t>In </a:t>
            </a:r>
            <a:r>
              <a:rPr lang="en-US" dirty="0" err="1"/>
              <a:t>GeV</a:t>
            </a:r>
            <a:r>
              <a:rPr lang="en-US" dirty="0"/>
              <a:t> ranges, the four forces </a:t>
            </a:r>
            <a:r>
              <a:rPr lang="en-US" dirty="0" smtClean="0"/>
              <a:t>(now three since EM and Weak forces are unified!) are </a:t>
            </a:r>
            <a:r>
              <a:rPr lang="en-US" dirty="0"/>
              <a:t>different</a:t>
            </a:r>
          </a:p>
          <a:p>
            <a:r>
              <a:rPr lang="en-US" dirty="0"/>
              <a:t>These are used to classify elementary particles</a:t>
            </a:r>
          </a:p>
          <a:p>
            <a:pPr lvl="2"/>
            <a:endParaRPr lang="en-US" dirty="0"/>
          </a:p>
        </p:txBody>
      </p:sp>
      <p:graphicFrame>
        <p:nvGraphicFramePr>
          <p:cNvPr id="65024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Interaction Time</a:t>
            </a:r>
          </a:p>
        </p:txBody>
      </p:sp>
    </p:spTree>
    <p:extLst>
      <p:ext uri="{BB962C8B-B14F-4D97-AF65-F5344CB8AC3E}">
        <p14:creationId xmlns:p14="http://schemas.microsoft.com/office/powerpoint/2010/main" val="213869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24544" y="-99392"/>
            <a:ext cx="9865096" cy="7200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figaux_007b.png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678680" cy="5791200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6705600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800600"/>
            <a:ext cx="546945" cy="32316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5.9</a:t>
            </a:r>
            <a:r>
              <a:rPr lang="en-US" sz="1500" dirty="0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σ</a:t>
            </a:r>
            <a:endParaRPr lang="en-US" sz="15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457200" y="152400"/>
            <a:ext cx="8229600" cy="62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rPr>
              <a:t>All Channel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Combined Significance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 descr="fig_009.png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49324"/>
            <a:ext cx="2895600" cy="26512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 descr="Screen Shot 2012-10-22 at 11.04.4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38200"/>
            <a:ext cx="4495800" cy="5486400"/>
          </a:xfrm>
          <a:prstGeom prst="rect">
            <a:avLst/>
          </a:prstGeom>
        </p:spPr>
      </p:pic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2895600" y="1143000"/>
            <a:ext cx="1007157" cy="461665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u="none" dirty="0">
                <a:solidFill>
                  <a:srgbClr val="800000"/>
                </a:solidFill>
                <a:latin typeface="+mn-lt"/>
                <a:cs typeface="Calibri" charset="0"/>
              </a:rPr>
              <a:t>ATLAS</a:t>
            </a:r>
          </a:p>
        </p:txBody>
      </p:sp>
      <p:sp>
        <p:nvSpPr>
          <p:cNvPr id="18" name="ZoneTexte 16"/>
          <p:cNvSpPr txBox="1">
            <a:spLocks noChangeArrowheads="1"/>
          </p:cNvSpPr>
          <p:nvPr/>
        </p:nvSpPr>
        <p:spPr bwMode="auto">
          <a:xfrm>
            <a:off x="7772400" y="2362200"/>
            <a:ext cx="745366" cy="461665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u="none" dirty="0" smtClean="0">
                <a:solidFill>
                  <a:srgbClr val="800000"/>
                </a:solidFill>
                <a:latin typeface="+mn-lt"/>
                <a:cs typeface="Calibri" charset="0"/>
              </a:rPr>
              <a:t>CMS</a:t>
            </a:r>
            <a:endParaRPr lang="fr-FR" b="1" u="none" dirty="0">
              <a:solidFill>
                <a:srgbClr val="800000"/>
              </a:solidFill>
              <a:latin typeface="+mn-lt"/>
              <a:cs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0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bined-limit-low-ma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24505"/>
            <a:ext cx="4952999" cy="49142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ATLAS and CMS Combined Higgs – end of 2011</a:t>
            </a:r>
            <a:endParaRPr lang="en-US" sz="4000" baseline="-25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pic>
        <p:nvPicPr>
          <p:cNvPr id="8" name="Picture 7" descr="cms-figure_005-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85" y="762000"/>
            <a:ext cx="4447615" cy="4724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5486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 eaLnBrk="0" hangingPunct="0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Standard Model Higgs excluded in 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110.0 &lt;M</a:t>
            </a:r>
            <a:r>
              <a:rPr lang="en-US" sz="2800" baseline="-25000" dirty="0" smtClean="0">
                <a:solidFill>
                  <a:srgbClr val="A50021"/>
                </a:solidFill>
                <a:latin typeface="+mn-lt"/>
              </a:rPr>
              <a:t>H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&lt;117.5 </a:t>
            </a:r>
            <a:r>
              <a:rPr lang="en-US" sz="2800" dirty="0" err="1" smtClean="0">
                <a:solidFill>
                  <a:srgbClr val="A50021"/>
                </a:solidFill>
                <a:latin typeface="+mn-lt"/>
              </a:rPr>
              <a:t>GeV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, 118.5 &lt;M</a:t>
            </a:r>
            <a:r>
              <a:rPr lang="en-US" sz="2800" baseline="-25000" dirty="0" smtClean="0">
                <a:solidFill>
                  <a:srgbClr val="A50021"/>
                </a:solidFill>
                <a:latin typeface="+mn-lt"/>
              </a:rPr>
              <a:t>H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&lt; 122.5 </a:t>
            </a:r>
            <a:r>
              <a:rPr lang="en-US" sz="2800" dirty="0" err="1" smtClean="0">
                <a:solidFill>
                  <a:srgbClr val="A50021"/>
                </a:solidFill>
                <a:latin typeface="+mn-lt"/>
              </a:rPr>
              <a:t>GeV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, and 129&lt;M</a:t>
            </a:r>
            <a:r>
              <a:rPr lang="en-US" sz="2800" baseline="-25000" dirty="0" smtClean="0">
                <a:solidFill>
                  <a:srgbClr val="A50021"/>
                </a:solidFill>
                <a:latin typeface="+mn-lt"/>
              </a:rPr>
              <a:t>H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&lt;539 </a:t>
            </a:r>
            <a:r>
              <a:rPr lang="en-US" sz="2800" dirty="0" err="1" smtClean="0">
                <a:solidFill>
                  <a:srgbClr val="A50021"/>
                </a:solidFill>
                <a:latin typeface="+mn-lt"/>
              </a:rPr>
              <a:t>GeV</a:t>
            </a:r>
            <a:r>
              <a:rPr lang="en-US" sz="2800" dirty="0" smtClean="0">
                <a:solidFill>
                  <a:srgbClr val="A50021"/>
                </a:solidFill>
                <a:latin typeface="+mn-lt"/>
              </a:rPr>
              <a:t> &amp;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127.5&lt;M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&lt;543GeV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51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Untitled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51" y="836712"/>
            <a:ext cx="6330884" cy="52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 descr="Untitled2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295834" cy="53084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3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6712"/>
            <a:ext cx="6478062" cy="52641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4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58" y="836712"/>
            <a:ext cx="6446942" cy="52941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4605668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BE5E5"/>
                </a:solidFill>
              </a:rPr>
              <a:t>07/12 CERN </a:t>
            </a:r>
            <a:r>
              <a:rPr lang="en-US" sz="1200" b="1" dirty="0" err="1" smtClean="0">
                <a:solidFill>
                  <a:srgbClr val="0BE5E5"/>
                </a:solidFill>
              </a:rPr>
              <a:t>Prel</a:t>
            </a:r>
            <a:r>
              <a:rPr lang="en-US" sz="1200" b="1" dirty="0" smtClean="0">
                <a:solidFill>
                  <a:srgbClr val="0BE5E5"/>
                </a:solidFill>
              </a:rPr>
              <a:t>.</a:t>
            </a:r>
            <a:endParaRPr lang="en-US" sz="1200" b="1" dirty="0">
              <a:solidFill>
                <a:srgbClr val="0BE5E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ntitled5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480720" cy="541109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4605668"/>
            <a:ext cx="1447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BE5E5"/>
                </a:solidFill>
              </a:rPr>
              <a:t>07/12 CERN </a:t>
            </a:r>
            <a:r>
              <a:rPr lang="en-US" sz="1200" b="1" dirty="0" err="1" smtClean="0">
                <a:solidFill>
                  <a:srgbClr val="0BE5E5"/>
                </a:solidFill>
              </a:rPr>
              <a:t>Prel</a:t>
            </a:r>
            <a:r>
              <a:rPr lang="en-US" sz="1200" b="1" dirty="0" smtClean="0">
                <a:solidFill>
                  <a:srgbClr val="0BE5E5"/>
                </a:solidFill>
              </a:rPr>
              <a:t>.</a:t>
            </a:r>
            <a:endParaRPr lang="en-US" sz="1200" b="1" dirty="0">
              <a:solidFill>
                <a:srgbClr val="0BE5E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075" y="148531"/>
            <a:ext cx="6660798" cy="41549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E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volution of the excess with </a:t>
            </a:r>
            <a:r>
              <a:rPr lang="en-US" sz="2100" dirty="0" smtClean="0">
                <a:solidFill>
                  <a:srgbClr val="800000"/>
                </a:solidFill>
                <a:effectLst/>
                <a:latin typeface="+mn-lt"/>
                <a:cs typeface="Calibri" pitchFamily="34" charset="0"/>
              </a:rPr>
              <a:t>time – Importance of a Large Data Set </a:t>
            </a:r>
            <a:endParaRPr lang="en-US" sz="2100" dirty="0" smtClean="0">
              <a:solidFill>
                <a:srgbClr val="800000"/>
              </a:solidFill>
              <a:effectLst/>
              <a:latin typeface="+mn-lt"/>
              <a:cs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4102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 smtClean="0"/>
              <a:t>The statistical significance of the finding is </a:t>
            </a:r>
            <a:r>
              <a:rPr lang="en-US" sz="2800" dirty="0" smtClean="0"/>
              <a:t>over</a:t>
            </a:r>
            <a:r>
              <a:rPr lang="en-US" sz="2800" dirty="0" smtClean="0"/>
              <a:t> </a:t>
            </a:r>
            <a:r>
              <a:rPr lang="en-US" sz="2800" dirty="0" smtClean="0"/>
              <a:t>5 standard deviation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Level of significance: 99.99994%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can be wrong once if we </a:t>
            </a:r>
            <a:r>
              <a:rPr lang="en-US" sz="2400" dirty="0" smtClean="0"/>
              <a:t>do the </a:t>
            </a:r>
            <a:r>
              <a:rPr lang="en-US" sz="2400" dirty="0" smtClean="0"/>
              <a:t>same experiment 1,740,000 times</a:t>
            </a:r>
          </a:p>
          <a:p>
            <a:pPr>
              <a:spcBef>
                <a:spcPts val="72"/>
              </a:spcBef>
            </a:pPr>
            <a:r>
              <a:rPr lang="en-US" sz="2800" dirty="0" smtClean="0"/>
              <a:t>So did we find the Higgs particle?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 have discovered a new particle, the heaviest boson we’ve seen thus </a:t>
            </a:r>
            <a:r>
              <a:rPr lang="en-US" sz="2400" dirty="0" smtClean="0"/>
              <a:t>far </a:t>
            </a:r>
          </a:p>
          <a:p>
            <a:pPr lvl="2">
              <a:spcBef>
                <a:spcPts val="72"/>
              </a:spcBef>
            </a:pPr>
            <a:r>
              <a:rPr lang="en-US" sz="2000" dirty="0" smtClean="0"/>
              <a:t>Since this particle decays to two spin 1 particles, the possible spin states of this new boson is either 0 or 2!</a:t>
            </a:r>
            <a:endParaRPr lang="en-US" sz="20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It has some properties consistent with the Standard Model Higgs particle</a:t>
            </a:r>
          </a:p>
          <a:p>
            <a:pPr lvl="1">
              <a:spcBef>
                <a:spcPts val="72"/>
              </a:spcBef>
            </a:pPr>
            <a:r>
              <a:rPr lang="en-US" sz="2400" dirty="0" smtClean="0"/>
              <a:t>We, however, do not have enough data to precisely measure all the properties – mass, life time, the rate at which this particle decays to certain other particles, etc – to definitively determine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3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/>
          <a:lstStyle/>
          <a:p>
            <a:r>
              <a:rPr lang="en-US" dirty="0" smtClean="0"/>
              <a:t>So why is this discovery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r>
              <a:rPr lang="en-US" dirty="0" smtClean="0"/>
              <a:t>This is the giant first in completing the Standard Model</a:t>
            </a:r>
          </a:p>
          <a:p>
            <a:r>
              <a:rPr lang="en-US" dirty="0" smtClean="0"/>
              <a:t>Will help understand the origin of mass and the mechanism at which mass is acquired</a:t>
            </a:r>
          </a:p>
          <a:p>
            <a:r>
              <a:rPr lang="en-US" dirty="0" smtClean="0"/>
              <a:t>Will help understand the origin and the structure of the universe and the inter-relations of the forces</a:t>
            </a:r>
          </a:p>
          <a:p>
            <a:r>
              <a:rPr lang="en-US" dirty="0" smtClean="0"/>
              <a:t>Will help us make our lives better</a:t>
            </a:r>
          </a:p>
          <a:p>
            <a:r>
              <a:rPr lang="en-US" dirty="0" smtClean="0"/>
              <a:t>Generate excitements and interests on science and train the next generation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8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Long Term LHC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696200" cy="5181600"/>
          </a:xfrm>
        </p:spPr>
        <p:txBody>
          <a:bodyPr/>
          <a:lstStyle/>
          <a:p>
            <a:r>
              <a:rPr lang="en-US" sz="2800" dirty="0" smtClean="0"/>
              <a:t>2012 run will end with ~</a:t>
            </a:r>
            <a:r>
              <a:rPr lang="en-US" sz="2800" dirty="0" smtClean="0"/>
              <a:t>23fb</a:t>
            </a:r>
            <a:r>
              <a:rPr lang="en-US" sz="2800" baseline="30000" dirty="0" smtClean="0"/>
              <a:t>-1</a:t>
            </a:r>
          </a:p>
          <a:p>
            <a:pPr lvl="1"/>
            <a:r>
              <a:rPr lang="en-US" sz="2400" dirty="0" smtClean="0"/>
              <a:t>Combined with 2011 run (5.6fb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), a total of </a:t>
            </a:r>
            <a:r>
              <a:rPr lang="en-US" sz="2400" dirty="0" smtClean="0"/>
              <a:t>~</a:t>
            </a:r>
            <a:r>
              <a:rPr lang="en-US" sz="2400" dirty="0" smtClean="0"/>
              <a:t>29</a:t>
            </a:r>
            <a:r>
              <a:rPr lang="en-US" sz="2400" dirty="0" smtClean="0"/>
              <a:t>fb</a:t>
            </a:r>
            <a:r>
              <a:rPr lang="en-US" sz="2400" baseline="30000" dirty="0" smtClean="0"/>
              <a:t>-1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2013 – 2014: shutdown (LS1) to go to design energy (13 – 14TeV) at high inst. Luminosity</a:t>
            </a:r>
          </a:p>
          <a:p>
            <a:r>
              <a:rPr lang="en-US" sz="2800" dirty="0" smtClean="0"/>
              <a:t>2015 – 2017: √</a:t>
            </a:r>
            <a:r>
              <a:rPr lang="en-US" sz="2800" dirty="0" err="1" smtClean="0"/>
              <a:t>s</a:t>
            </a:r>
            <a:r>
              <a:rPr lang="en-US" sz="2800" dirty="0" smtClean="0"/>
              <a:t>=13 – 14TeV, L~10</a:t>
            </a:r>
            <a:r>
              <a:rPr lang="en-US" sz="2800" baseline="30000" dirty="0" smtClean="0"/>
              <a:t>34</a:t>
            </a:r>
            <a:r>
              <a:rPr lang="en-US" sz="2800" dirty="0" smtClean="0"/>
              <a:t>, ~100fb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2018: Shut-down (LS2)</a:t>
            </a:r>
          </a:p>
          <a:p>
            <a:r>
              <a:rPr lang="en-US" sz="2800" dirty="0" smtClean="0"/>
              <a:t>2019 – 2021: √</a:t>
            </a:r>
            <a:r>
              <a:rPr lang="en-US" sz="2800" dirty="0" err="1" smtClean="0"/>
              <a:t>s</a:t>
            </a:r>
            <a:r>
              <a:rPr lang="en-US" sz="2800" dirty="0" smtClean="0"/>
              <a:t>~=13 – 14TeV, L~2x10</a:t>
            </a:r>
            <a:r>
              <a:rPr lang="en-US" sz="2800" baseline="30000" dirty="0" smtClean="0"/>
              <a:t>34</a:t>
            </a:r>
            <a:r>
              <a:rPr lang="en-US" sz="2800" dirty="0" smtClean="0"/>
              <a:t>, ~300fb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2022 – 2023: Shut-down (LS3)</a:t>
            </a:r>
          </a:p>
          <a:p>
            <a:r>
              <a:rPr lang="en-US" sz="2800" dirty="0" smtClean="0"/>
              <a:t>2023 – 2030(?): √</a:t>
            </a:r>
            <a:r>
              <a:rPr lang="en-US" sz="2800" dirty="0" err="1" smtClean="0"/>
              <a:t>s</a:t>
            </a:r>
            <a:r>
              <a:rPr lang="en-US" sz="2800" dirty="0" smtClean="0"/>
              <a:t>=13 – 14TeV, L~5x10</a:t>
            </a:r>
            <a:r>
              <a:rPr lang="en-US" sz="2800" baseline="30000" dirty="0" smtClean="0"/>
              <a:t>34 </a:t>
            </a:r>
            <a:r>
              <a:rPr lang="en-US" sz="2800" dirty="0" smtClean="0"/>
              <a:t>(HL-LHC), ~3000fb</a:t>
            </a:r>
            <a:r>
              <a:rPr lang="en-US" sz="2800" baseline="30000" dirty="0" smtClean="0"/>
              <a:t>-1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D501-248C-3347-8593-2D5CD58FC771}" type="slidenum">
              <a:rPr lang="en-US"/>
              <a:pPr/>
              <a:t>5</a:t>
            </a:fld>
            <a:endParaRPr lang="en-US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dirty="0"/>
              <a:t>Before the quark </a:t>
            </a:r>
            <a:r>
              <a:rPr lang="en-US" dirty="0" smtClean="0"/>
              <a:t>concept in 70’s, </a:t>
            </a:r>
            <a:r>
              <a:rPr lang="en-US" dirty="0"/>
              <a:t>all known elementary particles were grouped in four depending on the nature of their interactions</a:t>
            </a:r>
          </a:p>
          <a:p>
            <a:pPr lvl="2"/>
            <a:endParaRPr lang="en-US" dirty="0"/>
          </a:p>
        </p:txBody>
      </p:sp>
      <p:graphicFrame>
        <p:nvGraphicFramePr>
          <p:cNvPr id="65126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Elementary Particles</a:t>
            </a:r>
          </a:p>
        </p:txBody>
      </p:sp>
      <p:pic>
        <p:nvPicPr>
          <p:cNvPr id="651269" name="Picture 5" descr="table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7600"/>
            <a:ext cx="73152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3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31242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What next?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5334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that we have found a new boson, precision measurement of the particle’s properties becomes important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electron-positron collider on a straight line for precision measurements</a:t>
            </a:r>
            <a:endParaRPr lang="en-US" dirty="0" smtClean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10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(In Dec. 2011, Japanese PM announced that they would bid for a LC in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Japan)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our Japanes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 colleagues have declared that they will bid for building a 250GeV machine in Japan!! </a:t>
            </a:r>
            <a:endParaRPr lang="en-US" sz="2000" dirty="0" smtClean="0">
              <a:solidFill>
                <a:srgbClr val="66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build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791200" y="32766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54102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4864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  <p:extLst>
      <p:ext uri="{BB962C8B-B14F-4D97-AF65-F5344CB8AC3E}">
        <p14:creationId xmlns:p14="http://schemas.microsoft.com/office/powerpoint/2010/main" val="218082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59112"/>
            <a:ext cx="4495800" cy="3546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Bi-product of High Energy Physics Research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838428"/>
            <a:ext cx="4443412" cy="358117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0" y="45720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00600" y="666750"/>
            <a:ext cx="3886200" cy="2914650"/>
          </a:xfrm>
          <a:prstGeom prst="rect">
            <a:avLst/>
          </a:prstGeom>
          <a:effectLst/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54102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800000"/>
                </a:solidFill>
                <a:latin typeface="+mj-lt"/>
                <a:ea typeface="ＭＳ Ｐゴシック" charset="-128"/>
                <a:cs typeface="ＭＳ Ｐゴシック" charset="-128"/>
              </a:rPr>
              <a:t>WWW Came from HEP!!!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90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So what?</a:t>
            </a:r>
            <a:endParaRPr lang="en-US" sz="4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The LHC opened up a whole new kinematic regime</a:t>
            </a:r>
          </a:p>
          <a:p>
            <a:pPr marL="889000" lvl="1" indent="-439738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 Narrow" charset="0"/>
              </a:rPr>
              <a:t>The LHC performed extremely well in 2011 and 2012!</a:t>
            </a:r>
          </a:p>
          <a:p>
            <a:pPr marL="1247775" lvl="2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Accumulated 23fb</a:t>
            </a:r>
            <a:r>
              <a:rPr lang="en-US" sz="1600" baseline="30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-1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 thus far, and still have 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a 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weeks to go – additional 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~1fb</a:t>
            </a:r>
            <a:r>
              <a:rPr lang="en-US" sz="1600" baseline="30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-1</a:t>
            </a:r>
            <a:r>
              <a:rPr lang="en-US" sz="1600" dirty="0" smtClean="0">
                <a:latin typeface="Arial Narrow" charset="0"/>
                <a:ea typeface="ＭＳ Ｐゴシック" charset="-128"/>
                <a:cs typeface="ＭＳ Ｐゴシック" charset="-128"/>
              </a:rPr>
              <a:t> expected!</a:t>
            </a:r>
            <a:endParaRPr lang="en-US" sz="1600" dirty="0" smtClean="0">
              <a:latin typeface="Arial Narrow" charset="0"/>
              <a:ea typeface="ＭＳ Ｐゴシック" charset="-128"/>
              <a:cs typeface="ＭＳ Ｐゴシック" charset="-128"/>
              <a:sym typeface="Wingdings"/>
            </a:endParaRPr>
          </a:p>
          <a:p>
            <a:pPr marL="447675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Searches conducted with 4.8fb</a:t>
            </a:r>
            <a:r>
              <a:rPr lang="en-US" sz="2000" baseline="30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-1</a:t>
            </a: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 at 7TeV and 5.8fb</a:t>
            </a:r>
            <a:r>
              <a:rPr lang="en-US" sz="2000" baseline="30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-1</a:t>
            </a: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 at 8TeV of data</a:t>
            </a:r>
          </a:p>
          <a:p>
            <a:pPr marL="447675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charset="0"/>
              </a:rPr>
              <a:t>Observed a neutral boson couple to vector bosons and whose m</a:t>
            </a: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easured mass is </a:t>
            </a:r>
          </a:p>
          <a:p>
            <a:pPr marL="447675" indent="-447675" eaLnBrk="1" hangingPunct="1"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latin typeface="Arial Narrow" charset="0"/>
            </a:endParaRPr>
          </a:p>
          <a:p>
            <a:pPr marL="847725" lvl="1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 Narrow" charset="0"/>
                <a:cs typeface="ＭＳ Ｐゴシック" charset="-128"/>
              </a:rPr>
              <a:t>At 5.9</a:t>
            </a:r>
            <a:r>
              <a:rPr lang="en-US" sz="1800" dirty="0" smtClean="0">
                <a:latin typeface="Symbol" charset="2"/>
                <a:ea typeface="Lucida Grande"/>
                <a:cs typeface="Symbol" charset="2"/>
              </a:rPr>
              <a:t>σ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/5.0</a:t>
            </a:r>
            <a:r>
              <a:rPr lang="en-US" sz="1800" dirty="0" smtClean="0">
                <a:latin typeface="Symbol" charset="2"/>
                <a:ea typeface="Lucida Grande"/>
                <a:cs typeface="Symbol" charset="2"/>
              </a:rPr>
              <a:t>σ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 significance, corresponds to 1.7x10</a:t>
            </a:r>
            <a:r>
              <a:rPr lang="en-US" sz="1800" baseline="30000" dirty="0" smtClean="0">
                <a:latin typeface="Arial Narrow" charset="0"/>
                <a:cs typeface="ＭＳ Ｐゴシック" charset="-128"/>
              </a:rPr>
              <a:t>-9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 </a:t>
            </a:r>
            <a:r>
              <a:rPr lang="en-US" sz="1800" dirty="0" err="1" smtClean="0">
                <a:latin typeface="Arial Narrow" charset="0"/>
                <a:cs typeface="ＭＳ Ｐゴシック" charset="-128"/>
              </a:rPr>
              <a:t>bck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 fluctuation probability!</a:t>
            </a:r>
          </a:p>
          <a:p>
            <a:pPr marL="847725" lvl="1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 Narrow" charset="0"/>
                <a:ea typeface="ＭＳ Ｐゴシック" charset="-128"/>
                <a:cs typeface="ＭＳ Ｐゴシック" charset="-128"/>
              </a:rPr>
              <a:t>Compatible 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with </a:t>
            </a:r>
            <a:r>
              <a:rPr lang="en-US" sz="1800" dirty="0" smtClean="0">
                <a:latin typeface="Arial Narrow" charset="0"/>
                <a:ea typeface="ＭＳ Ｐゴシック" charset="-128"/>
                <a:cs typeface="ＭＳ Ｐゴシック" charset="-128"/>
              </a:rPr>
              <a:t>production and </a:t>
            </a:r>
            <a:r>
              <a:rPr lang="en-US" sz="1800" dirty="0" smtClean="0">
                <a:latin typeface="Arial Narrow" charset="0"/>
                <a:cs typeface="ＭＳ Ｐゴシック" charset="-128"/>
              </a:rPr>
              <a:t>decay of </a:t>
            </a:r>
            <a:r>
              <a:rPr lang="en-US" sz="1800" dirty="0" smtClean="0">
                <a:latin typeface="Arial Narrow" charset="0"/>
                <a:ea typeface="ＭＳ Ｐゴシック" charset="-128"/>
                <a:cs typeface="ＭＳ Ｐゴシック" charset="-128"/>
              </a:rPr>
              <a:t>SM Higgs boson </a:t>
            </a:r>
            <a:endParaRPr lang="en-US" sz="16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marL="447675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Excluded M</a:t>
            </a:r>
            <a:r>
              <a:rPr lang="en-US" sz="2000" baseline="-25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2000" dirty="0" smtClean="0">
                <a:latin typeface="Arial Narrow" charset="0"/>
                <a:ea typeface="ＭＳ Ｐゴシック" charset="-128"/>
                <a:cs typeface="ＭＳ Ｐゴシック" charset="-128"/>
              </a:rPr>
              <a:t>=</a:t>
            </a:r>
            <a:r>
              <a:rPr lang="en-US" sz="2000" dirty="0" smtClean="0">
                <a:cs typeface="Calibri" pitchFamily="34" charset="0"/>
              </a:rPr>
              <a:t>112 – 122 and 131 – 559GeV (ATLAS) @95% CL</a:t>
            </a:r>
            <a:endParaRPr lang="en-US" sz="20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marL="374650" indent="-447675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 Narrow" charset="0"/>
              </a:rPr>
              <a:t>Linear collider and advanced detectors are being developed for future precision measurements of Higgs and other newly discovered particles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Outcome and the bi-product of HEP research impacts our daily lives 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WWW came from HEP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GEM will make a large screen low dosage X-ray imaging </a:t>
            </a:r>
            <a:r>
              <a:rPr lang="en-US" sz="1800" dirty="0" smtClean="0"/>
              <a:t>possible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Many technological advances happened through the last 100 years &amp; coming 100 </a:t>
            </a:r>
            <a:r>
              <a:rPr lang="en-US" sz="2000" dirty="0" err="1" smtClean="0"/>
              <a:t>yrs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Continued and sufficient investment to forefront scientific endeavors are absolutely necessary for the future!</a:t>
            </a:r>
            <a:endParaRPr lang="en-US" sz="2000" dirty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Wednesday, Nov. 28, 2012</a:t>
            </a:r>
            <a:endParaRPr lang="en-US" dirty="0" smtClean="0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66534"/>
              </p:ext>
            </p:extLst>
          </p:nvPr>
        </p:nvGraphicFramePr>
        <p:xfrm>
          <a:off x="762000" y="2393950"/>
          <a:ext cx="4034229" cy="38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1" name="Equation" r:id="rId3" imgW="2387600" imgH="228600" progId="Equation.DSMT4">
                  <p:embed/>
                </p:oleObj>
              </mc:Choice>
              <mc:Fallback>
                <p:oleObj name="Equation" r:id="rId3" imgW="2387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3950"/>
                        <a:ext cx="4034229" cy="3864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79044"/>
              </p:ext>
            </p:extLst>
          </p:nvPr>
        </p:nvGraphicFramePr>
        <p:xfrm>
          <a:off x="5029200" y="2362200"/>
          <a:ext cx="3606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2" name="Equation" r:id="rId5" imgW="2133600" imgH="266700" progId="Equation.DSMT4">
                  <p:embed/>
                </p:oleObj>
              </mc:Choice>
              <mc:Fallback>
                <p:oleObj name="Equation" r:id="rId5" imgW="2133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362200"/>
                        <a:ext cx="36068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8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CDA3-EFFE-7948-858F-CCDA2DB3F72B}" type="slidenum">
              <a:rPr lang="en-US"/>
              <a:pPr/>
              <a:t>6</a:t>
            </a:fld>
            <a:endParaRPr lang="en-US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562600"/>
          </a:xfrm>
        </p:spPr>
        <p:txBody>
          <a:bodyPr/>
          <a:lstStyle/>
          <a:p>
            <a:r>
              <a:rPr lang="en-US" dirty="0"/>
              <a:t>How do these particles interact??</a:t>
            </a:r>
          </a:p>
          <a:p>
            <a:pPr lvl="1"/>
            <a:r>
              <a:rPr lang="en-US" dirty="0"/>
              <a:t>All particles, including photons and neutrinos, participate in gravitational interactions</a:t>
            </a:r>
          </a:p>
          <a:p>
            <a:pPr lvl="1"/>
            <a:r>
              <a:rPr lang="en-US" dirty="0"/>
              <a:t>Photons can interact electromagnetically with any particles with electric charge</a:t>
            </a:r>
          </a:p>
          <a:p>
            <a:pPr lvl="1"/>
            <a:r>
              <a:rPr lang="en-US" dirty="0"/>
              <a:t>All charged leptons participate in both EM and weak interactions</a:t>
            </a:r>
          </a:p>
          <a:p>
            <a:pPr lvl="1"/>
            <a:r>
              <a:rPr lang="en-US" dirty="0"/>
              <a:t>Neutral leptons do not have EM couplings</a:t>
            </a:r>
          </a:p>
          <a:p>
            <a:pPr lvl="1"/>
            <a:r>
              <a:rPr lang="en-US" dirty="0"/>
              <a:t>All hadrons (Mesons and baryons) </a:t>
            </a:r>
            <a:r>
              <a:rPr lang="en-US" dirty="0" smtClean="0"/>
              <a:t>respond </a:t>
            </a:r>
            <a:r>
              <a:rPr lang="en-US" dirty="0"/>
              <a:t>to the strong force and appears to participate in all the interactions</a:t>
            </a:r>
          </a:p>
        </p:txBody>
      </p:sp>
      <p:graphicFrame>
        <p:nvGraphicFramePr>
          <p:cNvPr id="6522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Elementary </a:t>
            </a:r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Particle Interactions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28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0B1F-A4F8-0442-AEC2-EE3F9807AF1E}" type="slidenum">
              <a:rPr lang="en-US"/>
              <a:pPr/>
              <a:t>7</a:t>
            </a:fld>
            <a:endParaRPr 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Bosons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 have integer spin angular </a:t>
            </a:r>
            <a:r>
              <a:rPr lang="en-US" sz="2400" dirty="0" smtClean="0"/>
              <a:t>momentum, follow BE statistics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All mesons </a:t>
            </a:r>
            <a:r>
              <a:rPr lang="en-US" sz="2400" dirty="0" smtClean="0"/>
              <a:t>(consists of two quarks) are </a:t>
            </a:r>
            <a:r>
              <a:rPr lang="en-US" sz="2400" dirty="0"/>
              <a:t>bosons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Fermions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 have half integer spin angular </a:t>
            </a:r>
            <a:r>
              <a:rPr lang="en-US" sz="2400" dirty="0" smtClean="0"/>
              <a:t>momentum follow FD statistics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All leptons and baryons </a:t>
            </a:r>
            <a:r>
              <a:rPr lang="en-US" sz="2400" dirty="0" smtClean="0"/>
              <a:t>(consist of three quarks) are </a:t>
            </a:r>
            <a:r>
              <a:rPr lang="en-US" sz="2400" dirty="0"/>
              <a:t>fermions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 particles have anti-particles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are anti-particles?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Particles that has same mass as particles but with opposite quantum numbers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anti-particle of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dirty="0" smtClean="0">
                <a:latin typeface="Symbol" charset="0"/>
              </a:rPr>
              <a:t>π</a:t>
            </a:r>
            <a:r>
              <a:rPr lang="en-US" sz="2000" baseline="30000" dirty="0" smtClean="0"/>
              <a:t>0</a:t>
            </a:r>
            <a:r>
              <a:rPr lang="en-US" sz="20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neutron?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K</a:t>
            </a:r>
            <a:r>
              <a:rPr lang="en-US" sz="2000" baseline="30000" dirty="0"/>
              <a:t>0</a:t>
            </a:r>
            <a:r>
              <a:rPr lang="en-US" sz="20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dirty="0" smtClean="0"/>
              <a:t>Neutrino?</a:t>
            </a:r>
            <a:endParaRPr lang="en-US" sz="2000" dirty="0"/>
          </a:p>
        </p:txBody>
      </p:sp>
      <p:graphicFrame>
        <p:nvGraphicFramePr>
          <p:cNvPr id="65433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5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+mj-lt"/>
              </a:rPr>
              <a:t>Bosons, Fermions, Particles and Antiparticles</a:t>
            </a:r>
          </a:p>
        </p:txBody>
      </p:sp>
    </p:spTree>
    <p:extLst>
      <p:ext uri="{BB962C8B-B14F-4D97-AF65-F5344CB8AC3E}">
        <p14:creationId xmlns:p14="http://schemas.microsoft.com/office/powerpoint/2010/main" val="281804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5935-8E43-714D-AE89-71B9F30218E8}" type="slidenum">
              <a:rPr lang="en-US"/>
              <a:pPr/>
              <a:t>8</a:t>
            </a:fld>
            <a:endParaRPr lang="en-US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can an interaction occur?</a:t>
            </a:r>
          </a:p>
          <a:p>
            <a:pPr lvl="1">
              <a:lnSpc>
                <a:spcPct val="90000"/>
              </a:lnSpc>
            </a:pPr>
            <a:r>
              <a:rPr lang="en-US"/>
              <a:t>If it is kinematically allowed</a:t>
            </a:r>
          </a:p>
          <a:p>
            <a:pPr lvl="1">
              <a:lnSpc>
                <a:spcPct val="90000"/>
              </a:lnSpc>
            </a:pPr>
            <a:r>
              <a:rPr lang="en-US"/>
              <a:t>If it does not violate any recognized conservation laws</a:t>
            </a:r>
          </a:p>
          <a:p>
            <a:pPr lvl="2">
              <a:lnSpc>
                <a:spcPct val="90000"/>
              </a:lnSpc>
            </a:pPr>
            <a:r>
              <a:rPr lang="en-US"/>
              <a:t>Eg. A reaction that violates charge conservation will not occur</a:t>
            </a:r>
          </a:p>
          <a:p>
            <a:pPr lvl="1">
              <a:lnSpc>
                <a:spcPct val="90000"/>
              </a:lnSpc>
            </a:pPr>
            <a:r>
              <a:rPr lang="en-US"/>
              <a:t>In order to deduce conservation laws, a full theoretical understanding of forces are necessary</a:t>
            </a:r>
          </a:p>
          <a:p>
            <a:pPr>
              <a:lnSpc>
                <a:spcPct val="90000"/>
              </a:lnSpc>
            </a:pPr>
            <a:r>
              <a:rPr lang="en-US"/>
              <a:t>Since we do not have full theory for all the forces</a:t>
            </a:r>
          </a:p>
          <a:p>
            <a:pPr lvl="1">
              <a:lnSpc>
                <a:spcPct val="90000"/>
              </a:lnSpc>
            </a:pPr>
            <a:r>
              <a:rPr lang="en-US"/>
              <a:t>Many of general conservation rules for particles are based on experiments</a:t>
            </a:r>
          </a:p>
          <a:p>
            <a:pPr>
              <a:lnSpc>
                <a:spcPct val="90000"/>
              </a:lnSpc>
            </a:pPr>
            <a:r>
              <a:rPr lang="en-US"/>
              <a:t>One of the clearest conservation is the lepton number conservation</a:t>
            </a:r>
          </a:p>
          <a:p>
            <a:pPr lvl="1">
              <a:lnSpc>
                <a:spcPct val="90000"/>
              </a:lnSpc>
            </a:pPr>
            <a:r>
              <a:rPr lang="en-US"/>
              <a:t>While photon and meson numbers are not conserved </a:t>
            </a:r>
          </a:p>
        </p:txBody>
      </p:sp>
      <p:graphicFrame>
        <p:nvGraphicFramePr>
          <p:cNvPr id="6553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Allowed Interactions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18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2012 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2355-BA51-BD4D-9FDE-2080E5B5D657}" type="slidenum">
              <a:rPr lang="en-US"/>
              <a:pPr/>
              <a:t>9</a:t>
            </a:fld>
            <a:endParaRPr 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Can the decay                       occur?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Kinematically??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Yes, proton mass is a lot larger than the sum of the two masses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Electrical charge?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Yes, it is conserved</a:t>
            </a:r>
          </a:p>
          <a:p>
            <a:pPr>
              <a:lnSpc>
                <a:spcPct val="90000"/>
              </a:lnSpc>
            </a:pPr>
            <a:r>
              <a:rPr lang="en-US" sz="2800"/>
              <a:t>But this decay does not occur (&lt;10</a:t>
            </a:r>
            <a:r>
              <a:rPr lang="en-US" sz="2800" baseline="30000"/>
              <a:t>-40</a:t>
            </a:r>
            <a:r>
              <a:rPr lang="en-US" sz="2800"/>
              <a:t>/sec)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Must be a conservation law that prohibits this decay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could it be?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An additive and conserved quantum number, Baryon number (B)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All baryons have B=1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Anti-baryons? (B=-1)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Photons, leptons and mesons have B=0</a:t>
            </a:r>
          </a:p>
          <a:p>
            <a:pPr>
              <a:lnSpc>
                <a:spcPct val="90000"/>
              </a:lnSpc>
            </a:pPr>
            <a:r>
              <a:rPr lang="en-US" sz="2800"/>
              <a:t>Since proton is the lightest baryon, it does not decay.</a:t>
            </a:r>
          </a:p>
        </p:txBody>
      </p:sp>
      <p:graphicFrame>
        <p:nvGraphicFramePr>
          <p:cNvPr id="65638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6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A50021"/>
                </a:solidFill>
                <a:latin typeface="+mj-lt"/>
              </a:rPr>
              <a:t>Prohibited Proton Decay</a:t>
            </a:r>
            <a:endParaRPr lang="en-US" sz="4000" dirty="0">
              <a:solidFill>
                <a:srgbClr val="A50021"/>
              </a:solidFill>
              <a:latin typeface="+mj-lt"/>
            </a:endParaRPr>
          </a:p>
        </p:txBody>
      </p:sp>
      <p:graphicFrame>
        <p:nvGraphicFramePr>
          <p:cNvPr id="656389" name="Object 5"/>
          <p:cNvGraphicFramePr>
            <a:graphicFrameLocks noChangeAspect="1"/>
          </p:cNvGraphicFramePr>
          <p:nvPr/>
        </p:nvGraphicFramePr>
        <p:xfrm>
          <a:off x="2446338" y="533400"/>
          <a:ext cx="182086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626"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533400"/>
                        <a:ext cx="182086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0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46749</TotalTime>
  <Words>4714</Words>
  <Application>Microsoft Macintosh PowerPoint</Application>
  <PresentationFormat>On-screen Show (4:3)</PresentationFormat>
  <Paragraphs>574</Paragraphs>
  <Slides>53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phys1443-spring02</vt:lpstr>
      <vt:lpstr>MathType 6.0 Equation</vt:lpstr>
      <vt:lpstr>MathType 5.0 Equation</vt:lpstr>
      <vt:lpstr>Equation</vt:lpstr>
      <vt:lpstr>PHYS 3313 – Section 001 Lecture #22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Standard Model of Particle Physics</vt:lpstr>
      <vt:lpstr>The Standard Model of Particle Physics</vt:lpstr>
      <vt:lpstr>Quarks and Leptons</vt:lpstr>
      <vt:lpstr>PowerPoint Presentation</vt:lpstr>
      <vt:lpstr>The Standard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Comparisons between Tevatron and LHC</vt:lpstr>
      <vt:lpstr>LHC @ CERN Aerial View</vt:lpstr>
      <vt:lpstr>PowerPoint Presentation</vt:lpstr>
      <vt:lpstr>Particle Detection Techniques</vt:lpstr>
      <vt:lpstr>PowerPoint Presentation</vt:lpstr>
      <vt:lpstr>PowerPoint Presentation</vt:lpstr>
      <vt:lpstr>PowerPoint Presentation</vt:lpstr>
      <vt:lpstr>Example Hadronic Shower (20GeV)</vt:lpstr>
      <vt:lpstr>What’s the current hot issues?</vt:lpstr>
      <vt:lpstr>What is the Higgs and What does it do?</vt:lpstr>
      <vt:lpstr>How do we look for the Higgs?</vt:lpstr>
      <vt:lpstr>How do we look for the Higgs?</vt:lpstr>
      <vt:lpstr>Amount of LHC Data</vt:lpstr>
      <vt:lpstr>PowerPoint Presentation</vt:lpstr>
      <vt:lpstr>PowerPoint Presentation</vt:lpstr>
      <vt:lpstr>2e2μ candidate event w/ M2e2μ=123.9GeV</vt:lpstr>
      <vt:lpstr>PowerPoint Presentation</vt:lpstr>
      <vt:lpstr>PowerPoint Presentation</vt:lpstr>
      <vt:lpstr>ATLAS and CMS Combined Higgs – end of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have we seen the Higgs particle?</vt:lpstr>
      <vt:lpstr>So why is this discovery important?</vt:lpstr>
      <vt:lpstr>Long Term LHC Plans</vt:lpstr>
      <vt:lpstr>What next? Future Linear Collider</vt:lpstr>
      <vt:lpstr>Bi-product of High Energy Physics Research</vt:lpstr>
      <vt:lpstr>GEM Application Potential</vt:lpstr>
      <vt:lpstr>So what?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2954</cp:revision>
  <dcterms:created xsi:type="dcterms:W3CDTF">2012-11-17T23:29:11Z</dcterms:created>
  <dcterms:modified xsi:type="dcterms:W3CDTF">2012-11-28T21:39:34Z</dcterms:modified>
</cp:coreProperties>
</file>