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477" r:id="rId2"/>
    <p:sldId id="482" r:id="rId3"/>
    <p:sldId id="496" r:id="rId4"/>
    <p:sldId id="483" r:id="rId5"/>
    <p:sldId id="484" r:id="rId6"/>
    <p:sldId id="485" r:id="rId7"/>
    <p:sldId id="486" r:id="rId8"/>
    <p:sldId id="487" r:id="rId9"/>
    <p:sldId id="488" r:id="rId10"/>
    <p:sldId id="494" r:id="rId11"/>
    <p:sldId id="489" r:id="rId12"/>
    <p:sldId id="490" r:id="rId13"/>
    <p:sldId id="491" r:id="rId14"/>
    <p:sldId id="492" r:id="rId15"/>
    <p:sldId id="493" r:id="rId16"/>
    <p:sldId id="436" r:id="rId17"/>
    <p:sldId id="437" r:id="rId18"/>
    <p:sldId id="495" r:id="rId19"/>
    <p:sldId id="497" r:id="rId20"/>
    <p:sldId id="438" r:id="rId21"/>
    <p:sldId id="439" r:id="rId22"/>
    <p:sldId id="440" r:id="rId23"/>
    <p:sldId id="441" r:id="rId24"/>
    <p:sldId id="442" r:id="rId25"/>
    <p:sldId id="450" r:id="rId26"/>
    <p:sldId id="444" r:id="rId27"/>
    <p:sldId id="445" r:id="rId2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D5E9"/>
    <a:srgbClr val="5FE9DD"/>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3" d="100"/>
          <a:sy n="83" d="100"/>
        </p:scale>
        <p:origin x="-31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 Id="rId3"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image" Target="../media/image7.wmf"/><Relationship Id="rId2"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1030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19750045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fld id="{D44309C4-BE5D-3F41-A6AF-E569444AEA11}" type="slidenum">
              <a:rPr lang="en-US"/>
              <a:pPr/>
              <a:t>‹#›</a:t>
            </a:fld>
            <a:endParaRPr lang="en-US"/>
          </a:p>
        </p:txBody>
      </p:sp>
    </p:spTree>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fld id="{ADB2E083-8E3A-1B42-A68A-F85B4CD88EAD}" type="slidenum">
              <a:rPr lang="en-US"/>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Aug. 28,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Fall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 id="2147483721" r:id="rId14"/>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istserv@uta.e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oleObject" Target="../embeddings/oleObject2.bin"/><Relationship Id="rId6" Type="http://schemas.openxmlformats.org/officeDocument/2006/relationships/image" Target="../media/image5.emf"/><Relationship Id="rId7" Type="http://schemas.openxmlformats.org/officeDocument/2006/relationships/oleObject" Target="../embeddings/oleObject3.bin"/><Relationship Id="rId8"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1" Type="http://schemas.openxmlformats.org/officeDocument/2006/relationships/image" Target="../media/image9.emf"/><Relationship Id="rId12" Type="http://schemas.openxmlformats.org/officeDocument/2006/relationships/oleObject" Target="../embeddings/oleObject10.bin"/><Relationship Id="rId13" Type="http://schemas.openxmlformats.org/officeDocument/2006/relationships/image" Target="../media/image10.emf"/><Relationship Id="rId14" Type="http://schemas.openxmlformats.org/officeDocument/2006/relationships/oleObject" Target="../embeddings/oleObject11.bin"/><Relationship Id="rId15" Type="http://schemas.openxmlformats.org/officeDocument/2006/relationships/image" Target="../media/image11.e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7.wmf"/><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9" Type="http://schemas.openxmlformats.org/officeDocument/2006/relationships/image" Target="../media/image8.emf"/><Relationship Id="rId10"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ep.uta.edu/~yu/teaching/fall12-3313-001/fall12-3313-001.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23548" y="1531203"/>
            <a:ext cx="3188928"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Aug. 28,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990600" y="2438400"/>
            <a:ext cx="6858000" cy="37338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pitchFamily="-84" charset="0"/>
              </a:rPr>
              <a:t>Class Organization and Various Info.</a:t>
            </a:r>
          </a:p>
          <a:p>
            <a:pPr marL="609600" indent="-609600">
              <a:spcBef>
                <a:spcPct val="20000"/>
              </a:spcBef>
              <a:buFontTx/>
              <a:buChar char="•"/>
            </a:pPr>
            <a:r>
              <a:rPr lang="en-US" sz="3200" dirty="0" smtClean="0">
                <a:solidFill>
                  <a:schemeClr val="accent2"/>
                </a:solidFill>
                <a:latin typeface="Arial Narrow" pitchFamily="-84" charset="0"/>
              </a:rPr>
              <a:t>Classical Physics</a:t>
            </a:r>
          </a:p>
          <a:p>
            <a:pPr marL="609600" indent="-609600">
              <a:spcBef>
                <a:spcPct val="20000"/>
              </a:spcBef>
              <a:buFontTx/>
              <a:buChar char="•"/>
            </a:pPr>
            <a:r>
              <a:rPr lang="en-US" sz="3200" dirty="0" smtClean="0">
                <a:solidFill>
                  <a:schemeClr val="accent2"/>
                </a:solidFill>
                <a:latin typeface="Arial Narrow" pitchFamily="-84" charset="0"/>
              </a:rPr>
              <a:t>Kinetic Theory of Gas</a:t>
            </a:r>
          </a:p>
          <a:p>
            <a:pPr marL="609600" indent="-609600">
              <a:spcBef>
                <a:spcPct val="20000"/>
              </a:spcBef>
              <a:buFontTx/>
              <a:buChar char="•"/>
            </a:pPr>
            <a:r>
              <a:rPr lang="en-US" sz="3200" dirty="0" smtClean="0">
                <a:solidFill>
                  <a:schemeClr val="accent2"/>
                </a:solidFill>
                <a:latin typeface="Arial Narrow" pitchFamily="-84" charset="0"/>
              </a:rPr>
              <a:t>Concept of Waves and Particles</a:t>
            </a:r>
          </a:p>
          <a:p>
            <a:pPr marL="609600" indent="-609600">
              <a:spcBef>
                <a:spcPct val="20000"/>
              </a:spcBef>
              <a:buFontTx/>
              <a:buChar char="•"/>
            </a:pPr>
            <a:endParaRPr lang="en-US" sz="3200" dirty="0">
              <a:solidFill>
                <a:schemeClr val="accent2"/>
              </a:solidFill>
              <a:latin typeface="Arial Narrow" pitchFamily="-84" charset="0"/>
            </a:endParaRPr>
          </a:p>
        </p:txBody>
      </p:sp>
      <p:sp>
        <p:nvSpPr>
          <p:cNvPr id="2" name="Date Placeholder 1"/>
          <p:cNvSpPr>
            <a:spLocks noGrp="1"/>
          </p:cNvSpPr>
          <p:nvPr>
            <p:ph type="dt" sz="half" idx="10"/>
          </p:nvPr>
        </p:nvSpPr>
        <p:spPr/>
        <p:txBody>
          <a:bodyPr/>
          <a:lstStyle/>
          <a:p>
            <a:pPr>
              <a:defRPr/>
            </a:pPr>
            <a:r>
              <a:rPr lang="en-US" smtClean="0"/>
              <a:t>Wednesday, Aug. 28, 2013</a:t>
            </a:r>
            <a:endParaRPr lang="en-US"/>
          </a:p>
        </p:txBody>
      </p:sp>
      <p:sp>
        <p:nvSpPr>
          <p:cNvPr id="3" name="Footer Placeholder 2"/>
          <p:cNvSpPr>
            <a:spLocks noGrp="1"/>
          </p:cNvSpPr>
          <p:nvPr>
            <p:ph type="ftr" sz="quarter" idx="11"/>
          </p:nvPr>
        </p:nvSpPr>
        <p:spPr/>
        <p:txBody>
          <a:bodyPr/>
          <a:lstStyle/>
          <a:p>
            <a:pPr>
              <a:defRPr/>
            </a:pPr>
            <a:r>
              <a:rPr lang="nl-NL" smtClean="0"/>
              <a:t>PHYS 3313-001, Fall 2013                      Dr. Jaehoon Yu</a:t>
            </a:r>
            <a:endParaRPr lang="en-US"/>
          </a:p>
        </p:txBody>
      </p:sp>
    </p:spTree>
    <p:extLst>
      <p:ext uri="{BB962C8B-B14F-4D97-AF65-F5344CB8AC3E}">
        <p14:creationId xmlns:p14="http://schemas.microsoft.com/office/powerpoint/2010/main" val="3488425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10</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dirty="0" smtClean="0">
                <a:ea typeface="ＭＳ Ｐゴシック" pitchFamily="-84" charset="-128"/>
                <a:cs typeface="ＭＳ Ｐゴシック" pitchFamily="-84" charset="-128"/>
              </a:rPr>
              <a:t>Class Communication Listserv</a:t>
            </a:r>
            <a:endParaRPr lang="en-US" sz="4000" dirty="0">
              <a:ea typeface="ＭＳ Ｐゴシック" pitchFamily="-84" charset="-128"/>
              <a:cs typeface="ＭＳ Ｐゴシック" pitchFamily="-84" charset="-128"/>
            </a:endParaRPr>
          </a:p>
        </p:txBody>
      </p:sp>
      <p:sp>
        <p:nvSpPr>
          <p:cNvPr id="203779" name="Rectangle 3"/>
          <p:cNvSpPr>
            <a:spLocks noGrp="1" noChangeArrowheads="1"/>
          </p:cNvSpPr>
          <p:nvPr>
            <p:ph type="body" idx="1"/>
          </p:nvPr>
        </p:nvSpPr>
        <p:spPr>
          <a:xfrm>
            <a:off x="152400" y="685800"/>
            <a:ext cx="8534400" cy="5867400"/>
          </a:xfrm>
        </p:spPr>
        <p:txBody>
          <a:bodyPr/>
          <a:lstStyle/>
          <a:p>
            <a:pPr eaLnBrk="1" hangingPunct="1">
              <a:lnSpc>
                <a:spcPct val="90000"/>
              </a:lnSpc>
              <a:defRPr/>
            </a:pPr>
            <a:r>
              <a:rPr lang="en-US" sz="2800" dirty="0" smtClean="0">
                <a:ea typeface="+mn-ea"/>
                <a:cs typeface="+mn-cs"/>
              </a:rPr>
              <a:t>An e-mail distribution list using the UTA Listserv system has been established:</a:t>
            </a:r>
          </a:p>
          <a:p>
            <a:pPr lvl="1" eaLnBrk="1" hangingPunct="1">
              <a:lnSpc>
                <a:spcPct val="90000"/>
              </a:lnSpc>
              <a:defRPr/>
            </a:pPr>
            <a:r>
              <a:rPr lang="en-US" sz="2400" dirty="0" smtClean="0">
                <a:ea typeface="+mn-ea"/>
                <a:cs typeface="+mn-cs"/>
                <a:sym typeface="Wingdings" charset="2"/>
              </a:rPr>
              <a:t>PHYS3313-001-FALL13</a:t>
            </a:r>
          </a:p>
          <a:p>
            <a:pPr eaLnBrk="1" hangingPunct="1">
              <a:lnSpc>
                <a:spcPct val="90000"/>
              </a:lnSpc>
              <a:defRPr/>
            </a:pPr>
            <a:r>
              <a:rPr lang="en-US" sz="2800" dirty="0" smtClean="0">
                <a:ea typeface="+mn-ea"/>
                <a:cs typeface="+mn-cs"/>
                <a:sym typeface="Wingdings" charset="2"/>
              </a:rPr>
              <a:t>Please subscribe to the list as soon as possible:</a:t>
            </a:r>
          </a:p>
          <a:p>
            <a:pPr lvl="1" eaLnBrk="1" hangingPunct="1">
              <a:lnSpc>
                <a:spcPct val="90000"/>
              </a:lnSpc>
              <a:defRPr/>
            </a:pPr>
            <a:r>
              <a:rPr lang="en-US" sz="2400" dirty="0" smtClean="0">
                <a:ea typeface="+mn-ea"/>
                <a:cs typeface="+mn-cs"/>
                <a:sym typeface="Wingdings" charset="2"/>
              </a:rPr>
              <a:t>Send e-mail to </a:t>
            </a:r>
            <a:r>
              <a:rPr lang="en-US" sz="2400" dirty="0" smtClean="0">
                <a:ea typeface="+mn-ea"/>
                <a:cs typeface="+mn-cs"/>
                <a:sym typeface="Wingdings" charset="2"/>
                <a:hlinkClick r:id="rId2"/>
              </a:rPr>
              <a:t>listserv@uta.edu</a:t>
            </a:r>
            <a:r>
              <a:rPr lang="en-US" sz="2400" dirty="0" smtClean="0">
                <a:ea typeface="+mn-ea"/>
                <a:cs typeface="+mn-cs"/>
                <a:sym typeface="Wingdings" charset="2"/>
              </a:rPr>
              <a:t> from your most frequently read e-mail account to subscribe as follows</a:t>
            </a:r>
          </a:p>
          <a:p>
            <a:pPr lvl="1" eaLnBrk="1" hangingPunct="1">
              <a:lnSpc>
                <a:spcPct val="90000"/>
              </a:lnSpc>
              <a:defRPr/>
            </a:pPr>
            <a:r>
              <a:rPr lang="en-US" sz="2400" dirty="0" smtClean="0">
                <a:solidFill>
                  <a:srgbClr val="800000"/>
                </a:solidFill>
                <a:ea typeface="+mn-ea"/>
                <a:cs typeface="+mn-cs"/>
                <a:sym typeface="Wingdings" charset="2"/>
              </a:rPr>
              <a:t>Without CC to any other e-mail, No subject or signature</a:t>
            </a:r>
          </a:p>
          <a:p>
            <a:pPr lvl="1" eaLnBrk="1" hangingPunct="1">
              <a:lnSpc>
                <a:spcPct val="90000"/>
              </a:lnSpc>
              <a:defRPr/>
            </a:pPr>
            <a:r>
              <a:rPr lang="en-US" sz="2400" dirty="0" smtClean="0">
                <a:ea typeface="+mn-ea"/>
                <a:cs typeface="+mn-cs"/>
                <a:sym typeface="Wingdings" charset="2"/>
              </a:rPr>
              <a:t>Put in the body</a:t>
            </a:r>
            <a:r>
              <a:rPr lang="en-US" sz="2400" dirty="0">
                <a:cs typeface="+mn-cs"/>
                <a:sym typeface="Wingdings" charset="2"/>
              </a:rPr>
              <a:t> </a:t>
            </a:r>
            <a:r>
              <a:rPr lang="en-US" sz="2400" dirty="0" smtClean="0">
                <a:cs typeface="+mn-cs"/>
                <a:sym typeface="Wingdings" charset="2"/>
              </a:rPr>
              <a:t>of the message</a:t>
            </a:r>
          </a:p>
          <a:p>
            <a:pPr lvl="2" eaLnBrk="1" hangingPunct="1">
              <a:lnSpc>
                <a:spcPct val="90000"/>
              </a:lnSpc>
              <a:defRPr/>
            </a:pPr>
            <a:r>
              <a:rPr lang="en-US" sz="2000" dirty="0" smtClean="0">
                <a:ea typeface="+mn-ea"/>
                <a:cs typeface="+mn-cs"/>
                <a:sym typeface="Wingdings" charset="2"/>
              </a:rPr>
              <a:t>Subscribe PHYS3313-001-FALL13 </a:t>
            </a:r>
            <a:r>
              <a:rPr lang="en-US" sz="2000" dirty="0" err="1" smtClean="0">
                <a:ea typeface="+mn-ea"/>
                <a:cs typeface="+mn-cs"/>
                <a:sym typeface="Wingdings" charset="2"/>
              </a:rPr>
              <a:t>FirstName</a:t>
            </a:r>
            <a:r>
              <a:rPr lang="en-US" sz="2000" dirty="0" smtClean="0">
                <a:ea typeface="+mn-ea"/>
                <a:cs typeface="+mn-cs"/>
                <a:sym typeface="Wingdings" charset="2"/>
              </a:rPr>
              <a:t> </a:t>
            </a:r>
            <a:r>
              <a:rPr lang="en-US" sz="2000" dirty="0" err="1" smtClean="0">
                <a:ea typeface="+mn-ea"/>
                <a:cs typeface="+mn-cs"/>
                <a:sym typeface="Wingdings" charset="2"/>
              </a:rPr>
              <a:t>LastName</a:t>
            </a:r>
            <a:endParaRPr lang="en-US" sz="2000" dirty="0" smtClean="0">
              <a:ea typeface="+mn-ea"/>
              <a:cs typeface="+mn-cs"/>
              <a:sym typeface="Wingdings" charset="2"/>
            </a:endParaRPr>
          </a:p>
          <a:p>
            <a:pPr lvl="1" eaLnBrk="1" hangingPunct="1">
              <a:lnSpc>
                <a:spcPct val="90000"/>
              </a:lnSpc>
              <a:defRPr/>
            </a:pPr>
            <a:r>
              <a:rPr lang="en-US" sz="2400" dirty="0" smtClean="0">
                <a:ea typeface="+mn-ea"/>
                <a:cs typeface="+mn-cs"/>
                <a:sym typeface="Wingdings" charset="2"/>
              </a:rPr>
              <a:t>The system will send you e-mail for you to confirm your own subscription </a:t>
            </a:r>
            <a:r>
              <a:rPr lang="en-US" sz="2400" dirty="0" smtClean="0">
                <a:ea typeface="+mn-ea"/>
                <a:cs typeface="+mn-cs"/>
                <a:sym typeface="Wingdings"/>
              </a:rPr>
              <a:t> Please click the confirmation link</a:t>
            </a:r>
          </a:p>
          <a:p>
            <a:pPr eaLnBrk="1" hangingPunct="1">
              <a:lnSpc>
                <a:spcPct val="90000"/>
              </a:lnSpc>
              <a:defRPr/>
            </a:pPr>
            <a:r>
              <a:rPr lang="en-US" sz="2800" dirty="0" smtClean="0">
                <a:ea typeface="+mn-ea"/>
                <a:cs typeface="+mn-cs"/>
                <a:sym typeface="Wingdings"/>
              </a:rPr>
              <a:t>Extra credit points</a:t>
            </a:r>
          </a:p>
          <a:p>
            <a:pPr lvl="1" eaLnBrk="1" hangingPunct="1">
              <a:lnSpc>
                <a:spcPct val="90000"/>
              </a:lnSpc>
              <a:defRPr/>
            </a:pPr>
            <a:r>
              <a:rPr lang="en-US" sz="2400" dirty="0" smtClean="0">
                <a:ea typeface="+mn-ea"/>
                <a:cs typeface="+mn-cs"/>
                <a:sym typeface="Wingdings"/>
              </a:rPr>
              <a:t>Done by midnight Friday, Aug. 30: 5 points</a:t>
            </a:r>
          </a:p>
          <a:p>
            <a:pPr lvl="1" eaLnBrk="1" hangingPunct="1">
              <a:lnSpc>
                <a:spcPct val="90000"/>
              </a:lnSpc>
              <a:defRPr/>
            </a:pPr>
            <a:r>
              <a:rPr lang="en-US" sz="2400" dirty="0" smtClean="0">
                <a:ea typeface="+mn-ea"/>
                <a:cs typeface="+mn-cs"/>
                <a:sym typeface="Wingdings" charset="2"/>
              </a:rPr>
              <a:t>Done by midnight Sunday, Sept. 1: 3 points</a:t>
            </a:r>
          </a:p>
        </p:txBody>
      </p:sp>
    </p:spTree>
    <p:extLst>
      <p:ext uri="{BB962C8B-B14F-4D97-AF65-F5344CB8AC3E}">
        <p14:creationId xmlns:p14="http://schemas.microsoft.com/office/powerpoint/2010/main" val="6684164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52400"/>
            <a:ext cx="7772400" cy="457200"/>
          </a:xfrm>
        </p:spPr>
        <p:txBody>
          <a:bodyPr/>
          <a:lstStyle/>
          <a:p>
            <a:r>
              <a:rPr lang="en-US" smtClean="0">
                <a:ea typeface="ＭＳ Ｐゴシック" pitchFamily="-84" charset="-128"/>
                <a:cs typeface="ＭＳ Ｐゴシック" pitchFamily="-84" charset="-128"/>
              </a:rPr>
              <a:t>Extra credit</a:t>
            </a:r>
          </a:p>
        </p:txBody>
      </p:sp>
      <p:sp>
        <p:nvSpPr>
          <p:cNvPr id="48131" name="Content Placeholder 2"/>
          <p:cNvSpPr>
            <a:spLocks noGrp="1"/>
          </p:cNvSpPr>
          <p:nvPr>
            <p:ph idx="1"/>
          </p:nvPr>
        </p:nvSpPr>
        <p:spPr>
          <a:xfrm>
            <a:off x="685800" y="762000"/>
            <a:ext cx="7772400" cy="5257800"/>
          </a:xfrm>
        </p:spPr>
        <p:txBody>
          <a:bodyPr/>
          <a:lstStyle/>
          <a:p>
            <a:r>
              <a:rPr lang="en-US" sz="3600" dirty="0" smtClean="0">
                <a:ea typeface="ＭＳ Ｐゴシック" pitchFamily="-84" charset="-128"/>
                <a:cs typeface="ＭＳ Ｐゴシック" pitchFamily="-84" charset="-128"/>
              </a:rPr>
              <a:t>Up to 10% addition to the total</a:t>
            </a:r>
          </a:p>
          <a:p>
            <a:pPr lvl="1"/>
            <a:r>
              <a:rPr lang="en-US" sz="3200" dirty="0" smtClean="0"/>
              <a:t>Could boost a B to A, C to B or D to C</a:t>
            </a:r>
          </a:p>
          <a:p>
            <a:r>
              <a:rPr lang="en-US" sz="3600" dirty="0" smtClean="0">
                <a:ea typeface="ＭＳ Ｐゴシック" pitchFamily="-84" charset="-128"/>
                <a:cs typeface="ＭＳ Ｐゴシック" pitchFamily="-84" charset="-128"/>
              </a:rPr>
              <a:t>What constitute for extra credit?</a:t>
            </a:r>
          </a:p>
          <a:p>
            <a:pPr lvl="1" eaLnBrk="1" hangingPunct="1">
              <a:lnSpc>
                <a:spcPct val="80000"/>
              </a:lnSpc>
            </a:pPr>
            <a:r>
              <a:rPr lang="en-US" sz="3200" dirty="0" smtClean="0"/>
              <a:t>Random attendances</a:t>
            </a:r>
          </a:p>
          <a:p>
            <a:pPr lvl="1" eaLnBrk="1" hangingPunct="1">
              <a:lnSpc>
                <a:spcPct val="80000"/>
              </a:lnSpc>
            </a:pPr>
            <a:r>
              <a:rPr lang="en-US" sz="3200" dirty="0" smtClean="0"/>
              <a:t>Physics Colloquium Participations</a:t>
            </a:r>
          </a:p>
          <a:p>
            <a:pPr lvl="2" eaLnBrk="1" hangingPunct="1">
              <a:lnSpc>
                <a:spcPct val="80000"/>
              </a:lnSpc>
            </a:pPr>
            <a:r>
              <a:rPr lang="en-US" dirty="0" smtClean="0"/>
              <a:t>Mark Nov. 6 colloquium by a National Academy of Sciences speaker</a:t>
            </a:r>
            <a:r>
              <a:rPr lang="en-US" dirty="0" smtClean="0">
                <a:sym typeface="Wingdings"/>
              </a:rPr>
              <a:t> 3 times the normal credit!!</a:t>
            </a:r>
            <a:endParaRPr lang="en-US" dirty="0" smtClean="0"/>
          </a:p>
          <a:p>
            <a:pPr lvl="1" eaLnBrk="1" hangingPunct="1">
              <a:lnSpc>
                <a:spcPct val="80000"/>
              </a:lnSpc>
            </a:pPr>
            <a:r>
              <a:rPr lang="en-US" sz="3200" dirty="0" smtClean="0"/>
              <a:t>Strong participation in the class discussions</a:t>
            </a:r>
          </a:p>
          <a:p>
            <a:pPr lvl="1" eaLnBrk="1" hangingPunct="1">
              <a:lnSpc>
                <a:spcPct val="80000"/>
              </a:lnSpc>
            </a:pPr>
            <a:r>
              <a:rPr lang="en-US" sz="3200" dirty="0" smtClean="0"/>
              <a:t>Special projects (these are the biggies!)</a:t>
            </a:r>
          </a:p>
          <a:p>
            <a:pPr lvl="1" eaLnBrk="1" hangingPunct="1">
              <a:lnSpc>
                <a:spcPct val="80000"/>
              </a:lnSpc>
            </a:pPr>
            <a:r>
              <a:rPr lang="en-US" sz="3200" dirty="0" smtClean="0"/>
              <a:t>Watch the valid planetarium shows</a:t>
            </a:r>
          </a:p>
          <a:p>
            <a:pPr lvl="1" eaLnBrk="1" hangingPunct="1">
              <a:lnSpc>
                <a:spcPct val="80000"/>
              </a:lnSpc>
            </a:pPr>
            <a:r>
              <a:rPr lang="en-US" sz="3200" dirty="0" smtClean="0"/>
              <a:t>Many other opportunities </a:t>
            </a:r>
          </a:p>
        </p:txBody>
      </p:sp>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8134" name="Slide Number Placeholder 5"/>
          <p:cNvSpPr>
            <a:spLocks noGrp="1"/>
          </p:cNvSpPr>
          <p:nvPr>
            <p:ph type="sldNum" sz="quarter" idx="12"/>
          </p:nvPr>
        </p:nvSpPr>
        <p:spPr>
          <a:noFill/>
        </p:spPr>
        <p:txBody>
          <a:bodyPr/>
          <a:lstStyle/>
          <a:p>
            <a:fld id="{7038FEA5-A5EF-C74E-86F1-EFBD46AFFCF1}" type="slidenum">
              <a:rPr lang="en-US" smtClean="0">
                <a:latin typeface="Arial Narrow" pitchFamily="-84" charset="0"/>
              </a:rPr>
              <a:pPr/>
              <a:t>11</a:t>
            </a:fld>
            <a:endParaRPr lang="en-US" smtClean="0">
              <a:latin typeface="Arial Narrow" pitchFamily="-84" charset="0"/>
            </a:endParaRPr>
          </a:p>
        </p:txBody>
      </p:sp>
    </p:spTree>
    <p:extLst>
      <p:ext uri="{BB962C8B-B14F-4D97-AF65-F5344CB8AC3E}">
        <p14:creationId xmlns:p14="http://schemas.microsoft.com/office/powerpoint/2010/main" val="36622468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76200"/>
            <a:ext cx="7772400" cy="457200"/>
          </a:xfrm>
        </p:spPr>
        <p:txBody>
          <a:bodyPr/>
          <a:lstStyle/>
          <a:p>
            <a:pPr eaLnBrk="1" hangingPunct="1"/>
            <a:r>
              <a:rPr lang="en-US" dirty="0" smtClean="0">
                <a:ea typeface="ＭＳ Ｐゴシック" pitchFamily="-84" charset="-128"/>
                <a:cs typeface="ＭＳ Ｐゴシック" pitchFamily="-84" charset="-128"/>
              </a:rPr>
              <a:t>Valid Planetarium Shows</a:t>
            </a:r>
          </a:p>
        </p:txBody>
      </p:sp>
      <p:sp>
        <p:nvSpPr>
          <p:cNvPr id="49155" name="Content Placeholder 2"/>
          <p:cNvSpPr>
            <a:spLocks noGrp="1"/>
          </p:cNvSpPr>
          <p:nvPr>
            <p:ph idx="1"/>
          </p:nvPr>
        </p:nvSpPr>
        <p:spPr>
          <a:xfrm>
            <a:off x="685800" y="609600"/>
            <a:ext cx="7772400" cy="6172200"/>
          </a:xfrm>
          <a:solidFill>
            <a:schemeClr val="bg1"/>
          </a:solidFill>
        </p:spPr>
        <p:txBody>
          <a:bodyPr/>
          <a:lstStyle/>
          <a:p>
            <a:pPr eaLnBrk="1" hangingPunct="1"/>
            <a:r>
              <a:rPr lang="en-US" sz="1800" dirty="0" smtClean="0">
                <a:ea typeface="ＭＳ Ｐゴシック" pitchFamily="-84" charset="-128"/>
                <a:cs typeface="ＭＳ Ｐゴシック" pitchFamily="-84" charset="-128"/>
              </a:rPr>
              <a:t>Regular running shows</a:t>
            </a:r>
          </a:p>
          <a:p>
            <a:pPr lvl="1"/>
            <a:r>
              <a:rPr lang="en-US" sz="1600" dirty="0"/>
              <a:t>Stars of the Pharaohs – Thursdays at 6:00, Saturdays at 5:30, Sundays at 1:30</a:t>
            </a:r>
          </a:p>
          <a:p>
            <a:pPr lvl="1"/>
            <a:r>
              <a:rPr lang="en-US" sz="1600" dirty="0" smtClean="0"/>
              <a:t>Bad </a:t>
            </a:r>
            <a:r>
              <a:rPr lang="en-US" sz="1600" dirty="0"/>
              <a:t>Astronomy – Fridays at 6:00, Saturdays at 2:</a:t>
            </a:r>
            <a:r>
              <a:rPr lang="en-US" sz="1600" dirty="0" smtClean="0"/>
              <a:t>30</a:t>
            </a:r>
          </a:p>
          <a:p>
            <a:r>
              <a:rPr lang="en-US" sz="1800" dirty="0" smtClean="0">
                <a:ea typeface="ＭＳ Ｐゴシック" pitchFamily="-84" charset="-128"/>
                <a:cs typeface="ＭＳ Ｐゴシック" pitchFamily="-84" charset="-128"/>
              </a:rPr>
              <a:t>Shows that need special arrangements</a:t>
            </a:r>
          </a:p>
          <a:p>
            <a:pPr lvl="1"/>
            <a:r>
              <a:rPr lang="en-US" sz="1400" dirty="0" smtClean="0"/>
              <a:t>Astronaut</a:t>
            </a:r>
            <a:endParaRPr lang="en-US" sz="1400" dirty="0"/>
          </a:p>
          <a:p>
            <a:pPr lvl="1"/>
            <a:r>
              <a:rPr lang="en-US" sz="1400" b="1" u="sng" dirty="0" smtClean="0">
                <a:solidFill>
                  <a:srgbClr val="800000"/>
                </a:solidFill>
              </a:rPr>
              <a:t>Black Holes (can watch up to 2 times!)</a:t>
            </a:r>
          </a:p>
          <a:p>
            <a:pPr lvl="1"/>
            <a:r>
              <a:rPr lang="en-US" sz="1400" dirty="0" smtClean="0"/>
              <a:t>Experience </a:t>
            </a:r>
            <a:r>
              <a:rPr lang="en-US" sz="1400" dirty="0"/>
              <a:t>the </a:t>
            </a:r>
            <a:r>
              <a:rPr lang="en-US" sz="1400" dirty="0" smtClean="0"/>
              <a:t>Aurora</a:t>
            </a:r>
          </a:p>
          <a:p>
            <a:pPr lvl="1"/>
            <a:r>
              <a:rPr lang="en-US" sz="1400" dirty="0" smtClean="0"/>
              <a:t>IBEX</a:t>
            </a:r>
            <a:endParaRPr lang="en-US" sz="1400" dirty="0"/>
          </a:p>
          <a:p>
            <a:pPr lvl="1"/>
            <a:r>
              <a:rPr lang="en-US" sz="1400" dirty="0" smtClean="0"/>
              <a:t>Ice Worlds</a:t>
            </a:r>
          </a:p>
          <a:p>
            <a:pPr lvl="1"/>
            <a:r>
              <a:rPr lang="en-US" sz="1400" dirty="0" smtClean="0"/>
              <a:t>Magnificent Sun</a:t>
            </a:r>
          </a:p>
          <a:p>
            <a:pPr lvl="1"/>
            <a:r>
              <a:rPr lang="en-US" sz="1400" dirty="0" smtClean="0"/>
              <a:t>Mayan Prophecies</a:t>
            </a:r>
          </a:p>
          <a:p>
            <a:pPr lvl="1"/>
            <a:r>
              <a:rPr lang="en-US" sz="1400" dirty="0" smtClean="0"/>
              <a:t>Nano Cam</a:t>
            </a:r>
          </a:p>
          <a:p>
            <a:pPr lvl="1"/>
            <a:r>
              <a:rPr lang="en-US" sz="1400" dirty="0" smtClean="0"/>
              <a:t>Time Space</a:t>
            </a:r>
            <a:endParaRPr lang="en-US" sz="1400" dirty="0"/>
          </a:p>
          <a:p>
            <a:pPr lvl="1"/>
            <a:r>
              <a:rPr lang="en-US" sz="1400" dirty="0" smtClean="0"/>
              <a:t>Two </a:t>
            </a:r>
            <a:r>
              <a:rPr lang="en-US" sz="1400" dirty="0"/>
              <a:t>Small Pieces of </a:t>
            </a:r>
            <a:r>
              <a:rPr lang="en-US" sz="1400" dirty="0" smtClean="0"/>
              <a:t>Glass</a:t>
            </a:r>
          </a:p>
          <a:p>
            <a:pPr lvl="1"/>
            <a:r>
              <a:rPr lang="en-US" sz="1400" dirty="0" smtClean="0"/>
              <a:t>Unseen </a:t>
            </a:r>
            <a:r>
              <a:rPr lang="en-US" sz="1400" dirty="0"/>
              <a:t>Universe: The Vision of </a:t>
            </a:r>
            <a:r>
              <a:rPr lang="en-US" sz="1400" dirty="0" smtClean="0"/>
              <a:t>SOFIA</a:t>
            </a:r>
          </a:p>
          <a:p>
            <a:pPr lvl="1"/>
            <a:r>
              <a:rPr lang="en-US" sz="1400" dirty="0" smtClean="0"/>
              <a:t>Violent Universe</a:t>
            </a:r>
          </a:p>
          <a:p>
            <a:pPr lvl="1"/>
            <a:r>
              <a:rPr lang="en-US" sz="1400" dirty="0" smtClean="0"/>
              <a:t>We </a:t>
            </a:r>
            <a:r>
              <a:rPr lang="en-US" sz="1400" dirty="0"/>
              <a:t>Are </a:t>
            </a:r>
            <a:r>
              <a:rPr lang="en-US" sz="1400" dirty="0" smtClean="0"/>
              <a:t>Astronomers</a:t>
            </a:r>
          </a:p>
          <a:p>
            <a:r>
              <a:rPr lang="en-US" sz="1800" dirty="0" smtClean="0">
                <a:ea typeface="ＭＳ Ｐゴシック" pitchFamily="-84" charset="-128"/>
                <a:cs typeface="ＭＳ Ｐゴシック" pitchFamily="-84" charset="-128"/>
              </a:rPr>
              <a:t>How to submit for extra credit?</a:t>
            </a:r>
          </a:p>
          <a:p>
            <a:pPr lvl="1" eaLnBrk="1" hangingPunct="1"/>
            <a:r>
              <a:rPr lang="en-US" sz="1600" dirty="0" smtClean="0"/>
              <a:t>Obtain the ticket stub that is signed and dated by the planetarium star lecturer of the day</a:t>
            </a:r>
          </a:p>
          <a:p>
            <a:pPr lvl="1" eaLnBrk="1" hangingPunct="1"/>
            <a:r>
              <a:rPr lang="en-US" sz="1600" dirty="0" smtClean="0"/>
              <a:t>Collect the ticket stubs</a:t>
            </a:r>
          </a:p>
          <a:p>
            <a:pPr lvl="1" eaLnBrk="1" hangingPunct="1"/>
            <a:r>
              <a:rPr lang="en-US" sz="1600" dirty="0" smtClean="0"/>
              <a:t>Tape all of them on a sheet of paper with your name and ID written on it</a:t>
            </a:r>
          </a:p>
          <a:p>
            <a:pPr lvl="1" eaLnBrk="1" hangingPunct="1"/>
            <a:r>
              <a:rPr lang="en-US" sz="1600" dirty="0" smtClean="0"/>
              <a:t>Submit the sheet at the end of the semester when asked</a:t>
            </a:r>
          </a:p>
        </p:txBody>
      </p:sp>
    </p:spTree>
    <p:extLst>
      <p:ext uri="{BB962C8B-B14F-4D97-AF65-F5344CB8AC3E}">
        <p14:creationId xmlns:p14="http://schemas.microsoft.com/office/powerpoint/2010/main" val="210410958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13</a:t>
            </a:fld>
            <a:endParaRPr lang="en-US">
              <a:latin typeface="Arial Narrow" pitchFamily="-84" charset="0"/>
            </a:endParaRPr>
          </a:p>
        </p:txBody>
      </p:sp>
      <p:sp>
        <p:nvSpPr>
          <p:cNvPr id="50181" name="Rectangle 2"/>
          <p:cNvSpPr>
            <a:spLocks noGrp="1" noChangeArrowheads="1"/>
          </p:cNvSpPr>
          <p:nvPr>
            <p:ph type="title"/>
          </p:nvPr>
        </p:nvSpPr>
        <p:spPr>
          <a:xfrm>
            <a:off x="685800" y="-76200"/>
            <a:ext cx="7772400" cy="762000"/>
          </a:xfrm>
        </p:spPr>
        <p:txBody>
          <a:bodyPr/>
          <a:lstStyle/>
          <a:p>
            <a:pPr eaLnBrk="1" hangingPunct="1"/>
            <a:r>
              <a:rPr lang="en-US" sz="4000" smtClean="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381000" y="609600"/>
            <a:ext cx="8458200" cy="6172200"/>
          </a:xfrm>
          <a:solidFill>
            <a:srgbClr val="FFFFFF"/>
          </a:solidFill>
        </p:spPr>
        <p:txBody>
          <a:bodyPr/>
          <a:lstStyle/>
          <a:p>
            <a:pPr eaLnBrk="1" hangingPunct="1">
              <a:lnSpc>
                <a:spcPct val="90000"/>
              </a:lnSpc>
            </a:pPr>
            <a:r>
              <a:rPr lang="en-US" sz="2400" dirty="0" smtClean="0">
                <a:ea typeface="ＭＳ Ｐゴシック" pitchFamily="-84" charset="-128"/>
                <a:cs typeface="ＭＳ Ｐゴシック" pitchFamily="-84" charset="-128"/>
              </a:rPr>
              <a:t>All A’s would be perfect for you, wouldn’t it?</a:t>
            </a:r>
            <a:endParaRPr lang="en-US" sz="2000" dirty="0" smtClean="0"/>
          </a:p>
          <a:p>
            <a:pPr lvl="1" eaLnBrk="1" hangingPunct="1">
              <a:lnSpc>
                <a:spcPct val="90000"/>
              </a:lnSpc>
            </a:pPr>
            <a:r>
              <a:rPr lang="en-US" sz="2000" dirty="0" smtClean="0"/>
              <a:t>But easy come easy go</a:t>
            </a:r>
          </a:p>
          <a:p>
            <a:pPr lvl="1" eaLnBrk="1" hangingPunct="1">
              <a:lnSpc>
                <a:spcPct val="90000"/>
              </a:lnSpc>
            </a:pPr>
            <a:r>
              <a:rPr lang="en-US" sz="2000" dirty="0" smtClean="0"/>
              <a:t>Must put in efforts to make it last and</a:t>
            </a:r>
            <a:r>
              <a:rPr lang="en-US" altLang="ko-KR" sz="2000" dirty="0" smtClean="0">
                <a:ea typeface="굴림" pitchFamily="-84" charset="-127"/>
                <a:cs typeface="굴림" pitchFamily="-84" charset="-127"/>
              </a:rPr>
              <a:t> meaningful</a:t>
            </a:r>
            <a:r>
              <a:rPr lang="en-US" sz="2000" dirty="0" smtClean="0"/>
              <a:t>….</a:t>
            </a:r>
          </a:p>
          <a:p>
            <a:pPr eaLnBrk="1" hangingPunct="1">
              <a:lnSpc>
                <a:spcPct val="90000"/>
              </a:lnSpc>
            </a:pPr>
            <a:r>
              <a:rPr lang="en-US" sz="2400" dirty="0" smtClean="0">
                <a:ea typeface="ＭＳ Ｐゴシック" pitchFamily="-84" charset="-128"/>
                <a:cs typeface="ＭＳ Ｐゴシック" pitchFamily="-84" charset="-128"/>
              </a:rPr>
              <a:t>This class is going to be challenging!!</a:t>
            </a:r>
          </a:p>
          <a:p>
            <a:pPr eaLnBrk="1" hangingPunct="1">
              <a:lnSpc>
                <a:spcPct val="90000"/>
              </a:lnSpc>
            </a:pPr>
            <a:r>
              <a:rPr lang="en-US" sz="2400" dirty="0" smtClean="0">
                <a:ea typeface="ＭＳ Ｐゴシック" pitchFamily="-84" charset="-128"/>
                <a:cs typeface="ＭＳ Ｐゴシック" pitchFamily="-84" charset="-128"/>
              </a:rPr>
              <a:t>You will earn your grade in this class.</a:t>
            </a:r>
          </a:p>
          <a:p>
            <a:pPr lvl="1" eaLnBrk="1" hangingPunct="1">
              <a:lnSpc>
                <a:spcPct val="90000"/>
              </a:lnSpc>
            </a:pPr>
            <a:r>
              <a:rPr lang="en-US" sz="2000" dirty="0" smtClean="0"/>
              <a:t>You will need to put in sufficient time and sincere efforts</a:t>
            </a:r>
          </a:p>
          <a:p>
            <a:pPr lvl="1" eaLnBrk="1" hangingPunct="1">
              <a:lnSpc>
                <a:spcPct val="90000"/>
              </a:lnSpc>
            </a:pPr>
            <a:r>
              <a:rPr lang="en-US" sz="2000" dirty="0" smtClean="0"/>
              <a:t>Exams</a:t>
            </a:r>
            <a:r>
              <a:rPr lang="en-US" altLang="ko-KR" sz="2000" dirty="0" smtClean="0">
                <a:ea typeface="굴림" pitchFamily="-84" charset="-127"/>
                <a:cs typeface="굴림" pitchFamily="-84" charset="-127"/>
              </a:rPr>
              <a:t> and quizzes</a:t>
            </a:r>
            <a:r>
              <a:rPr lang="en-US" sz="2000" dirty="0" smtClean="0"/>
              <a:t> will be tough!!</a:t>
            </a:r>
          </a:p>
          <a:p>
            <a:pPr lvl="2" eaLnBrk="1" hangingPunct="1">
              <a:lnSpc>
                <a:spcPct val="90000"/>
              </a:lnSpc>
            </a:pPr>
            <a:r>
              <a:rPr lang="en-US" sz="1800" dirty="0">
                <a:ea typeface="ＭＳ Ｐゴシック" pitchFamily="-84" charset="-128"/>
              </a:rPr>
              <a:t>P</a:t>
            </a:r>
            <a:r>
              <a:rPr lang="en-US" sz="1800" dirty="0" smtClean="0">
                <a:ea typeface="ＭＳ Ｐゴシック" pitchFamily="-84" charset="-128"/>
              </a:rPr>
              <a:t>roblems might not look exactly like what you learned in the class</a:t>
            </a:r>
          </a:p>
          <a:p>
            <a:pPr lvl="2" eaLnBrk="1" hangingPunct="1">
              <a:lnSpc>
                <a:spcPct val="90000"/>
              </a:lnSpc>
            </a:pPr>
            <a:r>
              <a:rPr lang="en-US" sz="1800" dirty="0" smtClean="0">
                <a:ea typeface="ＭＳ Ｐゴシック" pitchFamily="-84" charset="-128"/>
              </a:rPr>
              <a:t>Just putting the right answer in a free response problem will not cut!!</a:t>
            </a:r>
          </a:p>
          <a:p>
            <a:pPr eaLnBrk="1" hangingPunct="1">
              <a:lnSpc>
                <a:spcPct val="90000"/>
              </a:lnSpc>
            </a:pPr>
            <a:r>
              <a:rPr lang="en-US" sz="2400" dirty="0" smtClean="0">
                <a:ea typeface="ＭＳ Ｐゴシック" pitchFamily="-84" charset="-128"/>
                <a:cs typeface="ＭＳ Ｐゴシック" pitchFamily="-84" charset="-128"/>
              </a:rPr>
              <a:t>But you have a great control of your grade in your hands, up to 55%!!!</a:t>
            </a:r>
          </a:p>
          <a:p>
            <a:pPr lvl="1" eaLnBrk="1" hangingPunct="1">
              <a:lnSpc>
                <a:spcPct val="90000"/>
              </a:lnSpc>
            </a:pPr>
            <a:r>
              <a:rPr lang="en-US" sz="2000" dirty="0" smtClean="0"/>
              <a:t>Homework</a:t>
            </a:r>
            <a:r>
              <a:rPr lang="en-US" altLang="ko-KR" sz="2000" dirty="0" smtClean="0">
                <a:ea typeface="굴림" pitchFamily="-84" charset="-127"/>
                <a:cs typeface="굴림" pitchFamily="-84" charset="-127"/>
              </a:rPr>
              <a:t> is 30</a:t>
            </a:r>
            <a:r>
              <a:rPr lang="en-US" sz="2000" dirty="0" smtClean="0"/>
              <a:t>%</a:t>
            </a:r>
            <a:r>
              <a:rPr lang="en-US" altLang="ko-KR" sz="2000" dirty="0" smtClean="0">
                <a:ea typeface="굴림" pitchFamily="-84" charset="-127"/>
                <a:cs typeface="굴림" pitchFamily="-84" charset="-127"/>
              </a:rPr>
              <a:t> of the total grade</a:t>
            </a:r>
            <a:r>
              <a:rPr lang="en-US" sz="2000" dirty="0" smtClean="0"/>
              <a:t>!!</a:t>
            </a:r>
          </a:p>
          <a:p>
            <a:pPr lvl="2" eaLnBrk="1" hangingPunct="1">
              <a:lnSpc>
                <a:spcPct val="90000"/>
              </a:lnSpc>
            </a:pPr>
            <a:r>
              <a:rPr lang="en-US" sz="1800" dirty="0" smtClean="0">
                <a:ea typeface="ＭＳ Ｐゴシック" pitchFamily="-84" charset="-128"/>
              </a:rPr>
              <a:t>Means you will have many homework problems</a:t>
            </a:r>
          </a:p>
          <a:p>
            <a:pPr lvl="3" eaLnBrk="1" hangingPunct="1">
              <a:lnSpc>
                <a:spcPct val="90000"/>
              </a:lnSpc>
            </a:pPr>
            <a:r>
              <a:rPr lang="en-US" sz="1600" dirty="0" smtClean="0">
                <a:ea typeface="ＭＳ Ｐゴシック" pitchFamily="-84" charset="-128"/>
              </a:rPr>
              <a:t>Sometimes much more than </a:t>
            </a:r>
            <a:r>
              <a:rPr lang="en-US" altLang="ko-KR" sz="1600" dirty="0" smtClean="0">
                <a:ea typeface="굴림" pitchFamily="-84" charset="-127"/>
                <a:cs typeface="굴림" pitchFamily="-84" charset="-127"/>
              </a:rPr>
              <a:t>any </a:t>
            </a:r>
            <a:r>
              <a:rPr lang="en-US" sz="1600" dirty="0" smtClean="0">
                <a:ea typeface="ＭＳ Ｐゴシック" pitchFamily="-84" charset="-128"/>
              </a:rPr>
              <a:t>other classes</a:t>
            </a:r>
          </a:p>
          <a:p>
            <a:pPr lvl="3" eaLnBrk="1" hangingPunct="1">
              <a:lnSpc>
                <a:spcPct val="90000"/>
              </a:lnSpc>
            </a:pPr>
            <a:r>
              <a:rPr lang="en-US" sz="1600" dirty="0" smtClean="0">
                <a:ea typeface="ＭＳ Ｐゴシック" pitchFamily="-84" charset="-128"/>
              </a:rPr>
              <a:t>Sometimes homework problems will be something that you have yet to learn in class</a:t>
            </a:r>
          </a:p>
          <a:p>
            <a:pPr lvl="3" eaLnBrk="1" hangingPunct="1">
              <a:lnSpc>
                <a:spcPct val="90000"/>
              </a:lnSpc>
            </a:pPr>
            <a:r>
              <a:rPr lang="en-US" sz="1600" dirty="0" smtClean="0">
                <a:ea typeface="ＭＳ Ｐゴシック" pitchFamily="-84" charset="-128"/>
              </a:rPr>
              <a:t>Exam’s problems will be easier that homework problems but the same principles!!</a:t>
            </a:r>
          </a:p>
          <a:p>
            <a:pPr lvl="1" eaLnBrk="1" hangingPunct="1">
              <a:lnSpc>
                <a:spcPct val="90000"/>
              </a:lnSpc>
            </a:pPr>
            <a:r>
              <a:rPr lang="en-US" sz="2000" dirty="0" smtClean="0"/>
              <a:t>Group research projects!</a:t>
            </a:r>
          </a:p>
          <a:p>
            <a:pPr lvl="1" eaLnBrk="1" hangingPunct="1">
              <a:lnSpc>
                <a:spcPct val="90000"/>
              </a:lnSpc>
            </a:pPr>
            <a:r>
              <a:rPr lang="en-US" sz="2000" dirty="0" smtClean="0"/>
              <a:t>Extra credit 10%</a:t>
            </a:r>
          </a:p>
          <a:p>
            <a:pPr eaLnBrk="1" hangingPunct="1">
              <a:lnSpc>
                <a:spcPct val="90000"/>
              </a:lnSpc>
            </a:pPr>
            <a:r>
              <a:rPr lang="en-US" sz="2400" dirty="0" smtClean="0">
                <a:ea typeface="ＭＳ Ｐゴシック" pitchFamily="-84" charset="-128"/>
                <a:cs typeface="ＭＳ Ｐゴシック" pitchFamily="-84" charset="-128"/>
              </a:rPr>
              <a:t>I will work with you so that your efforts are properly rewarded </a:t>
            </a:r>
          </a:p>
        </p:txBody>
      </p:sp>
    </p:spTree>
    <p:extLst>
      <p:ext uri="{BB962C8B-B14F-4D97-AF65-F5344CB8AC3E}">
        <p14:creationId xmlns:p14="http://schemas.microsoft.com/office/powerpoint/2010/main" val="20609519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smtClean="0"/>
              <a:t>Wednesday, Aug. 28, 2013</a:t>
            </a:r>
            <a:endParaRPr lang="en-US"/>
          </a:p>
        </p:txBody>
      </p:sp>
      <p:sp>
        <p:nvSpPr>
          <p:cNvPr id="6"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1204" name="Slide Number Placeholder 5"/>
          <p:cNvSpPr>
            <a:spLocks noGrp="1"/>
          </p:cNvSpPr>
          <p:nvPr>
            <p:ph type="sldNum" sz="quarter" idx="12"/>
          </p:nvPr>
        </p:nvSpPr>
        <p:spPr>
          <a:noFill/>
        </p:spPr>
        <p:txBody>
          <a:bodyPr/>
          <a:lstStyle/>
          <a:p>
            <a:fld id="{A0DFF576-8530-2E46-B54A-5D3FBF3503D0}" type="slidenum">
              <a:rPr lang="en-US">
                <a:latin typeface="Arial Narrow" pitchFamily="-84" charset="0"/>
              </a:rPr>
              <a:pPr/>
              <a:t>14</a:t>
            </a:fld>
            <a:endParaRPr lang="en-US">
              <a:latin typeface="Arial Narrow" pitchFamily="-84" charset="0"/>
            </a:endParaRPr>
          </a:p>
        </p:txBody>
      </p:sp>
      <p:sp>
        <p:nvSpPr>
          <p:cNvPr id="51205" name="Rectangle 2"/>
          <p:cNvSpPr>
            <a:spLocks noGrp="1" noChangeArrowheads="1"/>
          </p:cNvSpPr>
          <p:nvPr>
            <p:ph type="title"/>
          </p:nvPr>
        </p:nvSpPr>
        <p:spPr>
          <a:xfrm>
            <a:off x="533400" y="76200"/>
            <a:ext cx="8153400" cy="609600"/>
          </a:xfrm>
        </p:spPr>
        <p:txBody>
          <a:bodyPr/>
          <a:lstStyle/>
          <a:p>
            <a:pPr eaLnBrk="1" hangingPunct="1"/>
            <a:r>
              <a:rPr lang="en-US" dirty="0" smtClean="0">
                <a:ea typeface="ＭＳ Ｐゴシック" pitchFamily="-84" charset="-128"/>
                <a:cs typeface="ＭＳ Ｐゴシック" pitchFamily="-84" charset="-128"/>
              </a:rPr>
              <a:t>What do we want </a:t>
            </a:r>
            <a:r>
              <a:rPr lang="en-US" altLang="ko-KR" dirty="0" smtClean="0">
                <a:ea typeface="굴림" pitchFamily="-84" charset="-127"/>
                <a:cs typeface="굴림" pitchFamily="-84" charset="-127"/>
              </a:rPr>
              <a:t>to learn</a:t>
            </a:r>
            <a:r>
              <a:rPr lang="en-US" dirty="0" smtClean="0">
                <a:ea typeface="ＭＳ Ｐゴシック" pitchFamily="-84" charset="-128"/>
                <a:cs typeface="ＭＳ Ｐゴシック" pitchFamily="-84" charset="-128"/>
              </a:rPr>
              <a:t> in this class?</a:t>
            </a:r>
          </a:p>
        </p:txBody>
      </p:sp>
      <p:sp>
        <p:nvSpPr>
          <p:cNvPr id="206851" name="Rectangle 3"/>
          <p:cNvSpPr>
            <a:spLocks noGrp="1" noChangeArrowheads="1"/>
          </p:cNvSpPr>
          <p:nvPr>
            <p:ph type="body" idx="1"/>
          </p:nvPr>
        </p:nvSpPr>
        <p:spPr>
          <a:xfrm>
            <a:off x="0" y="762000"/>
            <a:ext cx="9144000" cy="4953000"/>
          </a:xfrm>
        </p:spPr>
        <p:txBody>
          <a:bodyPr/>
          <a:lstStyle/>
          <a:p>
            <a:pPr eaLnBrk="1" hangingPunct="1">
              <a:lnSpc>
                <a:spcPct val="80000"/>
              </a:lnSpc>
            </a:pPr>
            <a:r>
              <a:rPr lang="en-US" dirty="0" smtClean="0">
                <a:ea typeface="ＭＳ Ｐゴシック" pitchFamily="-84" charset="-128"/>
                <a:cs typeface="ＭＳ Ｐゴシック" pitchFamily="-84" charset="-128"/>
              </a:rPr>
              <a:t>The physics that provided fundamentals to the technical progress for us</a:t>
            </a:r>
          </a:p>
          <a:p>
            <a:pPr eaLnBrk="1" hangingPunct="1">
              <a:lnSpc>
                <a:spcPct val="80000"/>
              </a:lnSpc>
            </a:pPr>
            <a:r>
              <a:rPr lang="en-US" dirty="0" smtClean="0">
                <a:solidFill>
                  <a:srgbClr val="CC00CC"/>
                </a:solidFill>
                <a:ea typeface="ＭＳ Ｐゴシック" pitchFamily="-84" charset="-128"/>
                <a:cs typeface="ＭＳ Ｐゴシック" pitchFamily="-84" charset="-128"/>
              </a:rPr>
              <a:t>Learn concepts of quantum theory for microscopic phenomena and relativity for phenomena with high speed</a:t>
            </a:r>
            <a:endParaRPr lang="en-US" dirty="0" smtClean="0">
              <a:ea typeface="ＭＳ Ｐゴシック" pitchFamily="-84" charset="-128"/>
              <a:cs typeface="ＭＳ Ｐゴシック" pitchFamily="-84" charset="-128"/>
            </a:endParaRPr>
          </a:p>
          <a:p>
            <a:pPr eaLnBrk="1" hangingPunct="1">
              <a:lnSpc>
                <a:spcPct val="80000"/>
              </a:lnSpc>
            </a:pPr>
            <a:r>
              <a:rPr lang="en-US" dirty="0" smtClean="0">
                <a:ea typeface="ＭＳ Ｐゴシック" pitchFamily="-84" charset="-128"/>
                <a:cs typeface="ＭＳ Ｐゴシック" pitchFamily="-84" charset="-128"/>
              </a:rPr>
              <a:t>Learn physical principles that we still exploit</a:t>
            </a:r>
          </a:p>
          <a:p>
            <a:pPr eaLnBrk="1" hangingPunct="1">
              <a:lnSpc>
                <a:spcPct val="80000"/>
              </a:lnSpc>
            </a:pPr>
            <a:r>
              <a:rPr lang="en-US" dirty="0" smtClean="0">
                <a:solidFill>
                  <a:srgbClr val="CC00CC"/>
                </a:solidFill>
                <a:ea typeface="ＭＳ Ｐゴシック" pitchFamily="-84" charset="-128"/>
                <a:cs typeface="ＭＳ Ｐゴシック" pitchFamily="-84" charset="-128"/>
              </a:rPr>
              <a:t>Learn skills to express observations and measurements in mathematical language</a:t>
            </a:r>
          </a:p>
          <a:p>
            <a:pPr eaLnBrk="1" hangingPunct="1">
              <a:lnSpc>
                <a:spcPct val="80000"/>
              </a:lnSpc>
            </a:pPr>
            <a:r>
              <a:rPr lang="en-US" dirty="0" smtClean="0">
                <a:ea typeface="ＭＳ Ｐゴシック" pitchFamily="-84" charset="-128"/>
                <a:cs typeface="ＭＳ Ｐゴシック" pitchFamily="-84" charset="-128"/>
              </a:rPr>
              <a:t>Learn skills to research literatures and express your research in systematic manner in writing</a:t>
            </a:r>
          </a:p>
          <a:p>
            <a:pPr eaLnBrk="1" hangingPunct="1">
              <a:lnSpc>
                <a:spcPct val="80000"/>
              </a:lnSpc>
            </a:pPr>
            <a:r>
              <a:rPr lang="en-US" dirty="0" smtClean="0">
                <a:solidFill>
                  <a:srgbClr val="FF0066"/>
                </a:solidFill>
                <a:ea typeface="ＭＳ Ｐゴシック" pitchFamily="-84" charset="-128"/>
                <a:cs typeface="ＭＳ Ｐゴシック" pitchFamily="-84" charset="-128"/>
              </a:rPr>
              <a:t>Build up confidence in your physics abilities and to take on any challenges laid in front of you!!</a:t>
            </a:r>
          </a:p>
        </p:txBody>
      </p:sp>
      <p:sp>
        <p:nvSpPr>
          <p:cNvPr id="206852" name="Text Box 4"/>
          <p:cNvSpPr txBox="1">
            <a:spLocks noChangeArrowheads="1"/>
          </p:cNvSpPr>
          <p:nvPr/>
        </p:nvSpPr>
        <p:spPr bwMode="auto">
          <a:xfrm>
            <a:off x="1219200" y="5715000"/>
            <a:ext cx="6519862" cy="617538"/>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sz="3200" dirty="0">
                <a:solidFill>
                  <a:srgbClr val="A50021"/>
                </a:solidFill>
                <a:latin typeface="Arial Narrow" pitchFamily="-84" charset="0"/>
              </a:rPr>
              <a:t>Most importantly, let us have a lot of FUN!!</a:t>
            </a:r>
          </a:p>
        </p:txBody>
      </p:sp>
    </p:spTree>
    <p:extLst>
      <p:ext uri="{BB962C8B-B14F-4D97-AF65-F5344CB8AC3E}">
        <p14:creationId xmlns:p14="http://schemas.microsoft.com/office/powerpoint/2010/main" val="35926397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smtClean="0"/>
              <a:t>Wednesday, Aug. 28, 2013</a:t>
            </a:r>
            <a:endParaRPr lang="en-US"/>
          </a:p>
        </p:txBody>
      </p:sp>
      <p:sp>
        <p:nvSpPr>
          <p:cNvPr id="6"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2228" name="Slide Number Placeholder 5"/>
          <p:cNvSpPr>
            <a:spLocks noGrp="1"/>
          </p:cNvSpPr>
          <p:nvPr>
            <p:ph type="sldNum" sz="quarter" idx="12"/>
          </p:nvPr>
        </p:nvSpPr>
        <p:spPr>
          <a:noFill/>
        </p:spPr>
        <p:txBody>
          <a:bodyPr/>
          <a:lstStyle/>
          <a:p>
            <a:fld id="{0CBF2BC4-1A5A-AD48-9531-2A516611618F}" type="slidenum">
              <a:rPr lang="en-US">
                <a:latin typeface="Arial Narrow" pitchFamily="-84" charset="0"/>
              </a:rPr>
              <a:pPr/>
              <a:t>15</a:t>
            </a:fld>
            <a:endParaRPr lang="en-US">
              <a:latin typeface="Arial Narrow" pitchFamily="-84" charset="0"/>
            </a:endParaRPr>
          </a:p>
        </p:txBody>
      </p:sp>
      <p:sp>
        <p:nvSpPr>
          <p:cNvPr id="52229" name="Rectangle 2"/>
          <p:cNvSpPr>
            <a:spLocks noGrp="1" noChangeArrowheads="1"/>
          </p:cNvSpPr>
          <p:nvPr>
            <p:ph type="title"/>
          </p:nvPr>
        </p:nvSpPr>
        <p:spPr>
          <a:xfrm>
            <a:off x="533400" y="152400"/>
            <a:ext cx="8153400" cy="609600"/>
          </a:xfrm>
        </p:spPr>
        <p:txBody>
          <a:bodyPr/>
          <a:lstStyle/>
          <a:p>
            <a:pPr eaLnBrk="1" hangingPunct="1"/>
            <a:r>
              <a:rPr lang="en-US" smtClean="0">
                <a:ea typeface="ＭＳ Ｐゴシック" pitchFamily="-84" charset="-128"/>
                <a:cs typeface="ＭＳ Ｐゴシック" pitchFamily="-84" charset="-128"/>
              </a:rPr>
              <a:t>In this course, you will </a:t>
            </a:r>
            <a:r>
              <a:rPr lang="en-US" altLang="ko-KR" smtClean="0">
                <a:ea typeface="굴림" pitchFamily="-84" charset="-127"/>
                <a:cs typeface="굴림" pitchFamily="-84" charset="-127"/>
              </a:rPr>
              <a:t>learn</a:t>
            </a:r>
            <a:r>
              <a:rPr lang="en-US" altLang="ko-KR" smtClean="0">
                <a:ea typeface="ＭＳ Ｐゴシック" pitchFamily="-84" charset="-128"/>
                <a:cs typeface="ＭＳ Ｐゴシック" pitchFamily="-84" charset="-128"/>
              </a:rPr>
              <a:t>…</a:t>
            </a:r>
            <a:endParaRPr lang="en-US" smtClean="0">
              <a:ea typeface="ＭＳ Ｐゴシック" pitchFamily="-84" charset="-128"/>
              <a:cs typeface="ＭＳ Ｐゴシック" pitchFamily="-84" charset="-128"/>
            </a:endParaRPr>
          </a:p>
        </p:txBody>
      </p:sp>
      <p:sp>
        <p:nvSpPr>
          <p:cNvPr id="206851" name="Rectangle 3"/>
          <p:cNvSpPr>
            <a:spLocks noGrp="1" noChangeArrowheads="1"/>
          </p:cNvSpPr>
          <p:nvPr>
            <p:ph type="body" idx="1"/>
          </p:nvPr>
        </p:nvSpPr>
        <p:spPr>
          <a:xfrm>
            <a:off x="609600" y="838200"/>
            <a:ext cx="8229600" cy="5257800"/>
          </a:xfrm>
        </p:spPr>
        <p:txBody>
          <a:bodyPr/>
          <a:lstStyle/>
          <a:p>
            <a:pPr eaLnBrk="1" hangingPunct="1">
              <a:lnSpc>
                <a:spcPct val="80000"/>
              </a:lnSpc>
            </a:pPr>
            <a:r>
              <a:rPr lang="en-US" dirty="0" smtClean="0">
                <a:ea typeface="ＭＳ Ｐゴシック" pitchFamily="-84" charset="-128"/>
                <a:cs typeface="ＭＳ Ｐゴシック" pitchFamily="-84" charset="-128"/>
              </a:rPr>
              <a:t>Concepts and derivation of many of the modern physics</a:t>
            </a:r>
          </a:p>
          <a:p>
            <a:pPr lvl="1" eaLnBrk="1" hangingPunct="1">
              <a:lnSpc>
                <a:spcPct val="80000"/>
              </a:lnSpc>
            </a:pPr>
            <a:r>
              <a:rPr lang="en-US" dirty="0" smtClean="0">
                <a:ea typeface="ＭＳ Ｐゴシック" pitchFamily="-84" charset="-128"/>
                <a:cs typeface="ＭＳ Ｐゴシック" pitchFamily="-84" charset="-128"/>
              </a:rPr>
              <a:t>Special relativity</a:t>
            </a:r>
          </a:p>
          <a:p>
            <a:pPr lvl="1" eaLnBrk="1" hangingPunct="1">
              <a:lnSpc>
                <a:spcPct val="80000"/>
              </a:lnSpc>
            </a:pPr>
            <a:r>
              <a:rPr lang="en-US" dirty="0" smtClean="0">
                <a:ea typeface="ＭＳ Ｐゴシック" pitchFamily="-84" charset="-128"/>
                <a:cs typeface="ＭＳ Ｐゴシック" pitchFamily="-84" charset="-128"/>
              </a:rPr>
              <a:t>Quantum theory </a:t>
            </a:r>
          </a:p>
          <a:p>
            <a:pPr lvl="1" eaLnBrk="1" hangingPunct="1">
              <a:lnSpc>
                <a:spcPct val="80000"/>
              </a:lnSpc>
            </a:pPr>
            <a:r>
              <a:rPr lang="en-US" dirty="0" smtClean="0">
                <a:ea typeface="ＭＳ Ｐゴシック" pitchFamily="-84" charset="-128"/>
                <a:cs typeface="ＭＳ Ｐゴシック" pitchFamily="-84" charset="-128"/>
              </a:rPr>
              <a:t>Atomic physics</a:t>
            </a:r>
          </a:p>
          <a:p>
            <a:pPr lvl="1" eaLnBrk="1" hangingPunct="1">
              <a:lnSpc>
                <a:spcPct val="80000"/>
              </a:lnSpc>
            </a:pPr>
            <a:r>
              <a:rPr lang="en-US" dirty="0" smtClean="0">
                <a:ea typeface="ＭＳ Ｐゴシック" pitchFamily="-84" charset="-128"/>
                <a:cs typeface="ＭＳ Ｐゴシック" pitchFamily="-84" charset="-128"/>
              </a:rPr>
              <a:t>Condensed Matter physics</a:t>
            </a:r>
          </a:p>
          <a:p>
            <a:pPr lvl="1" eaLnBrk="1" hangingPunct="1">
              <a:lnSpc>
                <a:spcPct val="80000"/>
              </a:lnSpc>
            </a:pPr>
            <a:r>
              <a:rPr lang="en-US" dirty="0" smtClean="0">
                <a:ea typeface="ＭＳ Ｐゴシック" pitchFamily="-84" charset="-128"/>
                <a:cs typeface="ＭＳ Ｐゴシック" pitchFamily="-84" charset="-128"/>
              </a:rPr>
              <a:t>Nuclear physics</a:t>
            </a:r>
          </a:p>
          <a:p>
            <a:pPr lvl="1" eaLnBrk="1" hangingPunct="1">
              <a:lnSpc>
                <a:spcPct val="80000"/>
              </a:lnSpc>
            </a:pPr>
            <a:r>
              <a:rPr lang="en-US" dirty="0" smtClean="0">
                <a:ea typeface="ＭＳ Ｐゴシック" pitchFamily="-84" charset="-128"/>
                <a:cs typeface="ＭＳ Ｐゴシック" pitchFamily="-84" charset="-128"/>
              </a:rPr>
              <a:t>Particle Physics</a:t>
            </a:r>
          </a:p>
          <a:p>
            <a:pPr eaLnBrk="1" hangingPunct="1">
              <a:lnSpc>
                <a:spcPct val="80000"/>
              </a:lnSpc>
            </a:pPr>
            <a:r>
              <a:rPr lang="en-US" dirty="0" smtClean="0">
                <a:ea typeface="ＭＳ Ｐゴシック" pitchFamily="-84" charset="-128"/>
                <a:cs typeface="ＭＳ Ｐゴシック" pitchFamily="-84" charset="-128"/>
              </a:rPr>
              <a:t>Focus on learning about the concepts with less complicated math</a:t>
            </a:r>
          </a:p>
          <a:p>
            <a:pPr eaLnBrk="1" hangingPunct="1">
              <a:lnSpc>
                <a:spcPct val="80000"/>
              </a:lnSpc>
            </a:pPr>
            <a:r>
              <a:rPr lang="en-US" dirty="0" smtClean="0">
                <a:ea typeface="ＭＳ Ｐゴシック" pitchFamily="-84" charset="-128"/>
                <a:cs typeface="ＭＳ Ｐゴシック" pitchFamily="-84" charset="-128"/>
              </a:rPr>
              <a:t>You will be able to understand what fundamental physics provides bases for the current technology</a:t>
            </a:r>
          </a:p>
        </p:txBody>
      </p:sp>
    </p:spTree>
    <p:extLst>
      <p:ext uri="{BB962C8B-B14F-4D97-AF65-F5344CB8AC3E}">
        <p14:creationId xmlns:p14="http://schemas.microsoft.com/office/powerpoint/2010/main" val="38082605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p:txBody>
          <a:bodyPr/>
          <a:lstStyle/>
          <a:p>
            <a:pPr>
              <a:defRPr/>
            </a:pPr>
            <a:r>
              <a:rPr lang="en-US" smtClean="0"/>
              <a:t>Wednesday, Aug. 28, 2013</a:t>
            </a:r>
          </a:p>
        </p:txBody>
      </p:sp>
      <p:sp>
        <p:nvSpPr>
          <p:cNvPr id="53251" name="Rectangle 6"/>
          <p:cNvSpPr>
            <a:spLocks noGrp="1" noChangeArrowheads="1"/>
          </p:cNvSpPr>
          <p:nvPr>
            <p:ph type="sldNum" sz="quarter" idx="12"/>
          </p:nvPr>
        </p:nvSpPr>
        <p:spPr>
          <a:noFill/>
        </p:spPr>
        <p:txBody>
          <a:bodyPr/>
          <a:lstStyle/>
          <a:p>
            <a:fld id="{678CA85B-B30E-0D41-87DE-7BB3FA64BD0D}" type="slidenum">
              <a:rPr lang="en-US">
                <a:latin typeface="Arial Narrow" pitchFamily="-84" charset="0"/>
              </a:rPr>
              <a:pPr/>
              <a:t>16</a:t>
            </a:fld>
            <a:endParaRPr lang="en-US">
              <a:latin typeface="Arial Narrow" pitchFamily="-84" charset="0"/>
            </a:endParaRPr>
          </a:p>
        </p:txBody>
      </p:sp>
      <p:sp>
        <p:nvSpPr>
          <p:cNvPr id="7"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3253"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53F01506-6911-2F41-9B13-E3A4BB1C3644}" type="slidenum">
              <a:rPr lang="en-US" sz="1400" b="1">
                <a:solidFill>
                  <a:srgbClr val="A50021"/>
                </a:solidFill>
                <a:latin typeface="Arial Narrow" pitchFamily="-84" charset="0"/>
              </a:rPr>
              <a:pPr algn="r"/>
              <a:t>16</a:t>
            </a:fld>
            <a:endParaRPr lang="en-US" sz="1400" b="1">
              <a:solidFill>
                <a:srgbClr val="A50021"/>
              </a:solidFill>
              <a:latin typeface="Arial Narrow" pitchFamily="-84" charset="0"/>
            </a:endParaRPr>
          </a:p>
        </p:txBody>
      </p:sp>
      <p:sp>
        <p:nvSpPr>
          <p:cNvPr id="53254" name="Rectangle 2"/>
          <p:cNvSpPr>
            <a:spLocks noGrp="1" noChangeArrowheads="1"/>
          </p:cNvSpPr>
          <p:nvPr>
            <p:ph type="title"/>
          </p:nvPr>
        </p:nvSpPr>
        <p:spPr>
          <a:xfrm>
            <a:off x="685800" y="304800"/>
            <a:ext cx="7772400" cy="685800"/>
          </a:xfrm>
        </p:spPr>
        <p:txBody>
          <a:bodyPr/>
          <a:lstStyle/>
          <a:p>
            <a:pPr eaLnBrk="1" hangingPunct="1"/>
            <a:r>
              <a:rPr lang="en-US">
                <a:ea typeface="ＭＳ Ｐゴシック" pitchFamily="-84" charset="-128"/>
                <a:cs typeface="ＭＳ Ｐゴシック" pitchFamily="-84" charset="-128"/>
              </a:rPr>
              <a:t>Why do Physics?</a:t>
            </a:r>
          </a:p>
        </p:txBody>
      </p:sp>
      <p:sp>
        <p:nvSpPr>
          <p:cNvPr id="207875" name="Rectangle 3"/>
          <p:cNvSpPr>
            <a:spLocks noGrp="1" noChangeArrowheads="1"/>
          </p:cNvSpPr>
          <p:nvPr>
            <p:ph type="body" idx="1"/>
          </p:nvPr>
        </p:nvSpPr>
        <p:spPr>
          <a:xfrm>
            <a:off x="1066800" y="1082675"/>
            <a:ext cx="7772400" cy="4800600"/>
          </a:xfrm>
        </p:spPr>
        <p:txBody>
          <a:bodyPr/>
          <a:lstStyle/>
          <a:p>
            <a:pPr eaLnBrk="1" hangingPunct="1">
              <a:lnSpc>
                <a:spcPct val="90000"/>
              </a:lnSpc>
            </a:pPr>
            <a:r>
              <a:rPr lang="en-US" sz="2800" dirty="0">
                <a:solidFill>
                  <a:srgbClr val="003300"/>
                </a:solidFill>
                <a:ea typeface="ＭＳ Ｐゴシック" pitchFamily="-84" charset="-128"/>
                <a:cs typeface="ＭＳ Ｐゴシック" pitchFamily="-84" charset="-128"/>
              </a:rPr>
              <a:t>To understand nature through experimental observations and measurements (</a:t>
            </a:r>
            <a:r>
              <a:rPr lang="en-US" sz="2800" b="1" dirty="0">
                <a:solidFill>
                  <a:srgbClr val="A50021"/>
                </a:solidFill>
                <a:ea typeface="ＭＳ Ｐゴシック" pitchFamily="-84" charset="-128"/>
                <a:cs typeface="ＭＳ Ｐゴシック" pitchFamily="-84" charset="-128"/>
              </a:rPr>
              <a:t>Research</a:t>
            </a:r>
            <a:r>
              <a:rPr lang="en-US" sz="2800" dirty="0">
                <a:solidFill>
                  <a:srgbClr val="003300"/>
                </a:solidFill>
                <a:ea typeface="ＭＳ Ｐゴシック" pitchFamily="-84" charset="-128"/>
                <a:cs typeface="ＭＳ Ｐゴシック" pitchFamily="-84" charset="-128"/>
              </a:rPr>
              <a:t>)</a:t>
            </a:r>
          </a:p>
          <a:p>
            <a:pPr eaLnBrk="1" hangingPunct="1">
              <a:lnSpc>
                <a:spcPct val="90000"/>
              </a:lnSpc>
            </a:pPr>
            <a:r>
              <a:rPr lang="en-US" sz="2800" dirty="0">
                <a:solidFill>
                  <a:srgbClr val="003300"/>
                </a:solidFill>
                <a:ea typeface="ＭＳ Ｐゴシック" pitchFamily="-84" charset="-128"/>
                <a:cs typeface="ＭＳ Ｐゴシック" pitchFamily="-84" charset="-128"/>
              </a:rPr>
              <a:t>Establish limited number of fundamental laws, usually with mathematical expressions</a:t>
            </a:r>
          </a:p>
          <a:p>
            <a:pPr eaLnBrk="1" hangingPunct="1">
              <a:lnSpc>
                <a:spcPct val="90000"/>
              </a:lnSpc>
            </a:pPr>
            <a:r>
              <a:rPr lang="en-US" sz="2800" dirty="0">
                <a:solidFill>
                  <a:srgbClr val="003300"/>
                </a:solidFill>
                <a:ea typeface="ＭＳ Ｐゴシック" pitchFamily="-84" charset="-128"/>
                <a:cs typeface="ＭＳ Ｐゴシック" pitchFamily="-84" charset="-128"/>
              </a:rPr>
              <a:t>Predict the nature’s course</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and Experiment work hand-in-hand</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works generally under restricted conditions</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Discrepancies between experimental measurements and theory are good for improvements</a:t>
            </a:r>
          </a:p>
          <a:p>
            <a:pPr eaLnBrk="1" hangingPunct="1">
              <a:lnSpc>
                <a:spcPct val="90000"/>
              </a:lnSpc>
              <a:buFont typeface="MS Mincho" pitchFamily="49" charset="-128"/>
              <a:buChar char="⇒"/>
            </a:pPr>
            <a:r>
              <a:rPr lang="en-US" sz="2800" dirty="0">
                <a:ea typeface="ＭＳ Ｐゴシック" pitchFamily="-84" charset="-128"/>
                <a:cs typeface="ＭＳ Ｐゴシック" pitchFamily="-84" charset="-128"/>
              </a:rPr>
              <a:t>Improves our everyday lives,</a:t>
            </a:r>
            <a:r>
              <a:rPr lang="en-US" sz="2800" dirty="0" smtClean="0">
                <a:ea typeface="ＭＳ Ｐゴシック" pitchFamily="-84" charset="-128"/>
                <a:cs typeface="ＭＳ Ｐゴシック" pitchFamily="-84" charset="-128"/>
              </a:rPr>
              <a:t> even though </a:t>
            </a:r>
            <a:r>
              <a:rPr lang="en-US" sz="2800" dirty="0">
                <a:ea typeface="ＭＳ Ｐゴシック" pitchFamily="-84" charset="-128"/>
                <a:cs typeface="ＭＳ Ｐゴシック" pitchFamily="-84" charset="-128"/>
              </a:rPr>
              <a:t>some laws can take a while till we see them amongst us</a:t>
            </a:r>
          </a:p>
        </p:txBody>
      </p:sp>
      <p:sp>
        <p:nvSpPr>
          <p:cNvPr id="207876" name="Text Box 4"/>
          <p:cNvSpPr txBox="1">
            <a:spLocks noChangeArrowheads="1"/>
          </p:cNvSpPr>
          <p:nvPr/>
        </p:nvSpPr>
        <p:spPr bwMode="auto">
          <a:xfrm>
            <a:off x="228600" y="990600"/>
            <a:ext cx="1058863" cy="1006475"/>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Exp.</a:t>
            </a:r>
            <a:r>
              <a:rPr lang="en-US" sz="6000">
                <a:solidFill>
                  <a:srgbClr val="FF0066"/>
                </a:solidFill>
                <a:latin typeface="Arial Narrow" pitchFamily="-84" charset="0"/>
              </a:rPr>
              <a:t>{</a:t>
            </a:r>
          </a:p>
        </p:txBody>
      </p:sp>
      <p:sp>
        <p:nvSpPr>
          <p:cNvPr id="207877" name="Text Box 5"/>
          <p:cNvSpPr txBox="1">
            <a:spLocks noChangeArrowheads="1"/>
          </p:cNvSpPr>
          <p:nvPr/>
        </p:nvSpPr>
        <p:spPr bwMode="auto">
          <a:xfrm>
            <a:off x="-76200" y="1752600"/>
            <a:ext cx="1620838" cy="1433513"/>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Theory </a:t>
            </a:r>
            <a:r>
              <a:rPr lang="en-US" sz="8800">
                <a:solidFill>
                  <a:srgbClr val="FF0066"/>
                </a:solidFill>
                <a:latin typeface="Arial Narrow" pitchFamily="-84" charset="0"/>
              </a:rPr>
              <a:t>{</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smtClean="0"/>
              <a:t>Wednesday, Aug. 28, 2013</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17</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17</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a:t>
            </a:r>
            <a:r>
              <a:rPr lang="en-US" sz="2000" dirty="0" smtClean="0"/>
              <a:t>measurements, concepts of many kinematic parameters, including forces</a:t>
            </a:r>
          </a:p>
          <a:p>
            <a:pPr lvl="2" eaLnBrk="1" hangingPunct="1">
              <a:lnSpc>
                <a:spcPct val="90000"/>
              </a:lnSpc>
            </a:pPr>
            <a:r>
              <a:rPr lang="en-US" sz="1600" dirty="0" smtClean="0"/>
              <a:t>First unification of forces – planetary forces and forces on the Earth</a:t>
            </a:r>
            <a:endParaRPr lang="en-US" sz="1600" dirty="0"/>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a:t>
            </a:r>
            <a:r>
              <a:rPr lang="en-US" sz="2400" dirty="0" smtClean="0">
                <a:solidFill>
                  <a:srgbClr val="A50021"/>
                </a:solidFill>
                <a:ea typeface="ＭＳ Ｐゴシック" pitchFamily="-84" charset="-128"/>
                <a:cs typeface="ＭＳ Ｐゴシック" pitchFamily="-84" charset="-128"/>
              </a:rPr>
              <a:t>Era, after 1895</a:t>
            </a:r>
            <a:r>
              <a:rPr lang="en-US" sz="2800" dirty="0" smtClean="0">
                <a:ea typeface="ＭＳ Ｐゴシック" pitchFamily="-84" charset="-128"/>
                <a:cs typeface="ＭＳ Ｐゴシック" pitchFamily="-84" charset="-128"/>
              </a:rPr>
              <a:t>)</a:t>
            </a:r>
          </a:p>
          <a:p>
            <a:pPr lvl="1" eaLnBrk="1" hangingPunct="1">
              <a:lnSpc>
                <a:spcPct val="90000"/>
              </a:lnSpc>
            </a:pPr>
            <a:r>
              <a:rPr lang="en-US" sz="2000" dirty="0" smtClean="0"/>
              <a:t>Physicists thought everything was done and nothing new could be discovered</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066800"/>
          </a:xfrm>
        </p:spPr>
        <p:txBody>
          <a:bodyPr/>
          <a:lstStyle/>
          <a:p>
            <a:pPr eaLnBrk="1" hangingPunct="1">
              <a:defRPr/>
            </a:pPr>
            <a:r>
              <a:rPr lang="en-US" sz="4800" b="1" dirty="0" smtClean="0">
                <a:cs typeface="+mj-cs"/>
              </a:rPr>
              <a:t>State of Minds in late 19</a:t>
            </a:r>
            <a:r>
              <a:rPr lang="en-US" sz="4800" b="1" baseline="30000" dirty="0" smtClean="0">
                <a:cs typeface="+mj-cs"/>
              </a:rPr>
              <a:t>th</a:t>
            </a:r>
            <a:r>
              <a:rPr lang="en-US" sz="4800" b="1" dirty="0" smtClean="0">
                <a:cs typeface="+mj-cs"/>
              </a:rPr>
              <a:t> Century</a:t>
            </a:r>
          </a:p>
        </p:txBody>
      </p:sp>
      <p:sp>
        <p:nvSpPr>
          <p:cNvPr id="72707" name="Rectangle 3"/>
          <p:cNvSpPr>
            <a:spLocks noGrp="1" noChangeArrowheads="1"/>
          </p:cNvSpPr>
          <p:nvPr>
            <p:ph type="body" idx="1"/>
          </p:nvPr>
        </p:nvSpPr>
        <p:spPr>
          <a:xfrm>
            <a:off x="381000" y="838200"/>
            <a:ext cx="8458200" cy="5257800"/>
          </a:xfrm>
        </p:spPr>
        <p:txBody>
          <a:bodyPr/>
          <a:lstStyle/>
          <a:p>
            <a:pPr eaLnBrk="1" hangingPunct="1">
              <a:lnSpc>
                <a:spcPct val="80000"/>
              </a:lnSpc>
              <a:buFont typeface="Arial"/>
              <a:buChar char="•"/>
              <a:defRPr/>
            </a:pPr>
            <a:r>
              <a:rPr lang="en-US" sz="3600" b="1" dirty="0" smtClean="0">
                <a:cs typeface="+mn-cs"/>
              </a:rPr>
              <a:t>Albert A. Michelson, 1894</a:t>
            </a:r>
          </a:p>
          <a:p>
            <a:pPr marL="457200" lvl="1" indent="0" eaLnBrk="1" hangingPunct="1">
              <a:lnSpc>
                <a:spcPct val="80000"/>
              </a:lnSpc>
              <a:buNone/>
              <a:defRPr/>
            </a:pPr>
            <a:r>
              <a:rPr lang="en-US" sz="3200" dirty="0" smtClean="0">
                <a:cs typeface="+mn-cs"/>
              </a:rPr>
              <a:t>The more important fundamental laws and facts of physical science have all been discovered, and these are now so firmly established that the possibility of their ever being supplanted in consequence of new discoveries is exceedingly remote.   Our future discoveries must be looked for in the sixth place of decimals!</a:t>
            </a:r>
          </a:p>
          <a:p>
            <a:pPr eaLnBrk="1" hangingPunct="1">
              <a:lnSpc>
                <a:spcPct val="80000"/>
              </a:lnSpc>
              <a:buFont typeface="Arial"/>
              <a:buChar char="•"/>
              <a:defRPr/>
            </a:pPr>
            <a:r>
              <a:rPr lang="en-US" sz="3600" b="1" dirty="0" smtClean="0">
                <a:cs typeface="+mn-cs"/>
              </a:rPr>
              <a:t>William Thompson (Lord Kelvin), 1900</a:t>
            </a:r>
          </a:p>
          <a:p>
            <a:pPr marL="457200" lvl="1" indent="0" eaLnBrk="1" hangingPunct="1">
              <a:lnSpc>
                <a:spcPct val="80000"/>
              </a:lnSpc>
              <a:buNone/>
              <a:defRPr/>
            </a:pPr>
            <a:r>
              <a:rPr lang="en-US" sz="3200" dirty="0" smtClean="0">
                <a:cs typeface="+mn-cs"/>
              </a:rPr>
              <a:t>There is nothing new to be discovered in physics now.  All that remains is more and more precise measurement.</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extLst>
      <p:ext uri="{BB962C8B-B14F-4D97-AF65-F5344CB8AC3E}">
        <p14:creationId xmlns:p14="http://schemas.microsoft.com/office/powerpoint/2010/main" val="25733997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smtClean="0"/>
              <a:t>Wednesday, Aug. 28, 2013</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19</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19</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a:t>
            </a:r>
            <a:r>
              <a:rPr lang="en-US" sz="2000" dirty="0" smtClean="0"/>
              <a:t>measurements, concepts of many kinematic parameters, including forces</a:t>
            </a:r>
          </a:p>
          <a:p>
            <a:pPr lvl="2" eaLnBrk="1" hangingPunct="1">
              <a:lnSpc>
                <a:spcPct val="90000"/>
              </a:lnSpc>
            </a:pPr>
            <a:r>
              <a:rPr lang="en-US" sz="1600" dirty="0" smtClean="0"/>
              <a:t>First unification of forces – planetary forces and forces on the Earth</a:t>
            </a:r>
            <a:endParaRPr lang="en-US" sz="1600" dirty="0"/>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a:t>
            </a:r>
            <a:r>
              <a:rPr lang="en-US" sz="2400" dirty="0" smtClean="0">
                <a:solidFill>
                  <a:srgbClr val="A50021"/>
                </a:solidFill>
                <a:ea typeface="ＭＳ Ｐゴシック" pitchFamily="-84" charset="-128"/>
                <a:cs typeface="ＭＳ Ｐゴシック" pitchFamily="-84" charset="-128"/>
              </a:rPr>
              <a:t>Era, after 1895</a:t>
            </a:r>
            <a:r>
              <a:rPr lang="en-US" sz="2800" dirty="0" smtClean="0">
                <a:ea typeface="ＭＳ Ｐゴシック" pitchFamily="-84" charset="-128"/>
                <a:cs typeface="ＭＳ Ｐゴシック" pitchFamily="-84" charset="-128"/>
              </a:rPr>
              <a:t>)</a:t>
            </a:r>
          </a:p>
          <a:p>
            <a:pPr lvl="1" eaLnBrk="1" hangingPunct="1">
              <a:lnSpc>
                <a:spcPct val="90000"/>
              </a:lnSpc>
            </a:pPr>
            <a:r>
              <a:rPr lang="en-US" sz="2000" dirty="0" smtClean="0"/>
              <a:t>Physicists thought everything was done and nothing new could be discovered</a:t>
            </a:r>
          </a:p>
          <a:p>
            <a:pPr lvl="1" eaLnBrk="1" hangingPunct="1">
              <a:lnSpc>
                <a:spcPct val="90000"/>
              </a:lnSpc>
            </a:pPr>
            <a:r>
              <a:rPr lang="en-US" sz="2000" dirty="0" smtClean="0"/>
              <a:t>Concept of atoms did not quite exist</a:t>
            </a:r>
          </a:p>
          <a:p>
            <a:pPr lvl="1" eaLnBrk="1" hangingPunct="1">
              <a:lnSpc>
                <a:spcPct val="90000"/>
              </a:lnSpc>
            </a:pPr>
            <a:r>
              <a:rPr lang="en-US" sz="2000" dirty="0" smtClean="0"/>
              <a:t>There were only handful of problems not well understood late 19</a:t>
            </a:r>
            <a:r>
              <a:rPr lang="en-US" sz="2000" baseline="30000" dirty="0" smtClean="0"/>
              <a:t>th</a:t>
            </a:r>
            <a:r>
              <a:rPr lang="en-US" sz="2000" dirty="0" smtClean="0"/>
              <a:t> century became the basis for new discoveries in 20</a:t>
            </a:r>
            <a:r>
              <a:rPr lang="en-US" sz="2000" baseline="30000" dirty="0" smtClean="0"/>
              <a:t>th</a:t>
            </a:r>
            <a:r>
              <a:rPr lang="en-US" sz="2000" dirty="0" smtClean="0"/>
              <a:t> century</a:t>
            </a:r>
          </a:p>
          <a:p>
            <a:pPr lvl="1" eaLnBrk="1" hangingPunct="1">
              <a:lnSpc>
                <a:spcPct val="90000"/>
              </a:lnSpc>
            </a:pPr>
            <a:r>
              <a:rPr lang="en-US" sz="2000" dirty="0" smtClean="0"/>
              <a:t>That culminates in understanding of phenomena in microscopic scale and extremely high speed approaching the speed of light (3x10</a:t>
            </a:r>
            <a:r>
              <a:rPr lang="en-US" sz="2000" baseline="30000" dirty="0" smtClean="0"/>
              <a:t>8</a:t>
            </a:r>
            <a:r>
              <a:rPr lang="en-US" sz="2000" dirty="0" smtClean="0"/>
              <a:t>m/s)</a:t>
            </a:r>
          </a:p>
          <a:p>
            <a:pPr lvl="1" eaLnBrk="1" hangingPunct="1">
              <a:lnSpc>
                <a:spcPct val="90000"/>
              </a:lnSpc>
            </a:pPr>
            <a:r>
              <a:rPr lang="en-US" sz="2000" dirty="0" smtClean="0"/>
              <a:t>Einstein’s </a:t>
            </a:r>
            <a:r>
              <a:rPr lang="en-US" sz="2000" dirty="0"/>
              <a:t>theory of relativity: Generalized theory of space, time, and energy (mechanics</a:t>
            </a:r>
            <a:r>
              <a:rPr lang="en-US" sz="2000" dirty="0" smtClean="0"/>
              <a:t>)</a:t>
            </a:r>
            <a:endParaRPr lang="en-US" sz="2000" dirty="0"/>
          </a:p>
          <a:p>
            <a:pPr lvl="1" eaLnBrk="1" hangingPunct="1">
              <a:lnSpc>
                <a:spcPct val="90000"/>
              </a:lnSpc>
            </a:pPr>
            <a:r>
              <a:rPr lang="en-US" sz="2000" dirty="0"/>
              <a:t>Quantum Mechanics: Theory of atomic </a:t>
            </a:r>
            <a:r>
              <a:rPr lang="en-US" sz="2000" dirty="0" smtClean="0"/>
              <a:t>phenomena</a:t>
            </a:r>
            <a:endParaRPr lang="en-US" sz="2000" dirty="0"/>
          </a:p>
        </p:txBody>
      </p:sp>
      <p:sp>
        <p:nvSpPr>
          <p:cNvPr id="9" name="Rounded Rectangle 8"/>
          <p:cNvSpPr/>
          <p:nvPr/>
        </p:nvSpPr>
        <p:spPr bwMode="auto">
          <a:xfrm>
            <a:off x="6172200" y="4953000"/>
            <a:ext cx="1066800" cy="304800"/>
          </a:xfrm>
          <a:prstGeom prst="round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644269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6858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09600"/>
            <a:ext cx="8458200" cy="5638800"/>
          </a:xfrm>
        </p:spPr>
        <p:txBody>
          <a:bodyPr/>
          <a:lstStyle/>
          <a:p>
            <a:pPr eaLnBrk="1" hangingPunct="1">
              <a:spcBef>
                <a:spcPts val="168"/>
              </a:spcBef>
            </a:pPr>
            <a:r>
              <a:rPr lang="en-US" dirty="0" smtClean="0">
                <a:ea typeface="ＭＳ Ｐゴシック" pitchFamily="-84" charset="-128"/>
                <a:cs typeface="ＭＳ Ｐゴシック" pitchFamily="-84" charset="-128"/>
              </a:rPr>
              <a:t>Reading assignment #1: </a:t>
            </a:r>
          </a:p>
          <a:p>
            <a:pPr lvl="1" eaLnBrk="1" hangingPunct="1">
              <a:spcBef>
                <a:spcPts val="168"/>
              </a:spcBef>
            </a:pPr>
            <a:r>
              <a:rPr lang="en-US" dirty="0" smtClean="0">
                <a:ea typeface="ＭＳ Ｐゴシック" pitchFamily="-84" charset="-128"/>
                <a:cs typeface="ＭＳ Ｐゴシック" pitchFamily="-84" charset="-128"/>
              </a:rPr>
              <a:t>Review Appendices 1, 2 and 9</a:t>
            </a:r>
          </a:p>
          <a:p>
            <a:pPr lvl="1" eaLnBrk="1" hangingPunct="1">
              <a:spcBef>
                <a:spcPts val="168"/>
              </a:spcBef>
            </a:pPr>
            <a:r>
              <a:rPr lang="en-US" dirty="0" smtClean="0">
                <a:ea typeface="ＭＳ Ｐゴシック" pitchFamily="-84" charset="-128"/>
                <a:cs typeface="ＭＳ Ｐゴシック" pitchFamily="-84" charset="-128"/>
              </a:rPr>
              <a:t>Read and follow through Appendices 3, 5, 6 and 7 by Tuesday, Sept. 3</a:t>
            </a:r>
          </a:p>
          <a:p>
            <a:pPr lvl="1" eaLnBrk="1" hangingPunct="1">
              <a:spcBef>
                <a:spcPts val="168"/>
              </a:spcBef>
            </a:pPr>
            <a:r>
              <a:rPr lang="en-US" dirty="0" smtClean="0"/>
              <a:t>There will be a quiz next Wednesday,  Sept. 4, on this reading assignment</a:t>
            </a:r>
          </a:p>
          <a:p>
            <a:pPr eaLnBrk="1" hangingPunct="1">
              <a:spcBef>
                <a:spcPts val="168"/>
              </a:spcBef>
            </a:pPr>
            <a:r>
              <a:rPr lang="en-US" dirty="0" smtClean="0"/>
              <a:t>A faculty research expo today at 4pm, SH101</a:t>
            </a:r>
          </a:p>
          <a:p>
            <a:pPr eaLnBrk="1" hangingPunct="1">
              <a:spcBef>
                <a:spcPts val="168"/>
              </a:spcBef>
            </a:pPr>
            <a:r>
              <a:rPr lang="en-US" dirty="0" smtClean="0"/>
              <a:t>A National Academy of Sciences member, Dr. David </a:t>
            </a:r>
            <a:r>
              <a:rPr lang="en-US" dirty="0" err="1" smtClean="0"/>
              <a:t>Nygren</a:t>
            </a:r>
            <a:r>
              <a:rPr lang="en-US" dirty="0" smtClean="0"/>
              <a:t>, will give a colloquium at 4:00pm, Wednesday, Nov. 6</a:t>
            </a:r>
          </a:p>
          <a:p>
            <a:pPr lvl="1" eaLnBrk="1" hangingPunct="1">
              <a:spcBef>
                <a:spcPts val="168"/>
              </a:spcBef>
            </a:pPr>
            <a:r>
              <a:rPr lang="en-US" dirty="0" smtClean="0"/>
              <a:t>Required attendance!</a:t>
            </a:r>
          </a:p>
          <a:p>
            <a:pPr lvl="1" eaLnBrk="1" hangingPunct="1">
              <a:spcBef>
                <a:spcPts val="168"/>
              </a:spcBef>
            </a:pPr>
            <a:r>
              <a:rPr lang="en-US" dirty="0" smtClean="0"/>
              <a:t>Triple extra credit points!!</a:t>
            </a:r>
          </a:p>
        </p:txBody>
      </p:sp>
    </p:spTree>
    <p:extLst>
      <p:ext uri="{BB962C8B-B14F-4D97-AF65-F5344CB8AC3E}">
        <p14:creationId xmlns:p14="http://schemas.microsoft.com/office/powerpoint/2010/main" val="20106592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noGrp="1" noChangeAspect="1"/>
          </p:cNvGrpSpPr>
          <p:nvPr/>
        </p:nvGrpSpPr>
        <p:grpSpPr bwMode="auto">
          <a:xfrm>
            <a:off x="914400" y="228600"/>
            <a:ext cx="7010400" cy="6211888"/>
            <a:chOff x="816" y="118"/>
            <a:chExt cx="4416" cy="3913"/>
          </a:xfrm>
        </p:grpSpPr>
        <p:sp>
          <p:nvSpPr>
            <p:cNvPr id="19458" name="AutoShape 5"/>
            <p:cNvSpPr>
              <a:spLocks noChangeAspect="1" noChangeArrowheads="1" noTextEdit="1"/>
            </p:cNvSpPr>
            <p:nvPr/>
          </p:nvSpPr>
          <p:spPr bwMode="auto">
            <a:xfrm>
              <a:off x="816" y="118"/>
              <a:ext cx="4416" cy="3913"/>
            </a:xfrm>
            <a:prstGeom prst="rect">
              <a:avLst/>
            </a:prstGeom>
            <a:noFill/>
            <a:ln w="9525">
              <a:noFill/>
              <a:miter lim="800000"/>
              <a:headEnd/>
              <a:tailEnd/>
            </a:ln>
          </p:spPr>
          <p:txBody>
            <a:bodyPr>
              <a:prstTxWarp prst="textNoShape">
                <a:avLst/>
              </a:prstTxWarp>
            </a:bodyPr>
            <a:lstStyle/>
            <a:p>
              <a:endParaRPr lang="en-US"/>
            </a:p>
          </p:txBody>
        </p:sp>
        <p:sp>
          <p:nvSpPr>
            <p:cNvPr id="19459" name="_s48147"/>
            <p:cNvSpPr>
              <a:spLocks noChangeShapeType="1"/>
            </p:cNvSpPr>
            <p:nvPr/>
          </p:nvSpPr>
          <p:spPr bwMode="auto">
            <a:xfrm flipH="1">
              <a:off x="2219" y="2305"/>
              <a:ext cx="403" cy="234"/>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0" name="_s48139"/>
            <p:cNvSpPr>
              <a:spLocks noChangeArrowheads="1"/>
            </p:cNvSpPr>
            <p:nvPr/>
          </p:nvSpPr>
          <p:spPr bwMode="auto">
            <a:xfrm>
              <a:off x="1353" y="2307"/>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ELECTRICITY </a:t>
              </a:r>
            </a:p>
            <a:p>
              <a:pPr algn="ctr" eaLnBrk="0" hangingPunct="0"/>
              <a:r>
                <a:rPr lang="en-US" sz="1200" b="1">
                  <a:solidFill>
                    <a:srgbClr val="000000"/>
                  </a:solidFill>
                </a:rPr>
                <a:t>AND</a:t>
              </a:r>
            </a:p>
            <a:p>
              <a:pPr algn="ctr" eaLnBrk="0" hangingPunct="0"/>
              <a:r>
                <a:rPr lang="en-US" sz="1200" b="1">
                  <a:solidFill>
                    <a:srgbClr val="000000"/>
                  </a:solidFill>
                </a:rPr>
                <a:t>MAGNETISM</a:t>
              </a:r>
            </a:p>
          </p:txBody>
        </p:sp>
        <p:sp>
          <p:nvSpPr>
            <p:cNvPr id="19461" name="_s48155"/>
            <p:cNvSpPr>
              <a:spLocks noChangeShapeType="1"/>
            </p:cNvSpPr>
            <p:nvPr/>
          </p:nvSpPr>
          <p:spPr bwMode="auto">
            <a:xfrm>
              <a:off x="3425" y="2306"/>
              <a:ext cx="404" cy="232"/>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2" name="_s48154"/>
            <p:cNvSpPr>
              <a:spLocks noChangeArrowheads="1"/>
            </p:cNvSpPr>
            <p:nvPr/>
          </p:nvSpPr>
          <p:spPr bwMode="auto">
            <a:xfrm>
              <a:off x="3767" y="230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THERMODYNAMICS</a:t>
              </a:r>
            </a:p>
            <a:p>
              <a:pPr algn="ctr" eaLnBrk="0" hangingPunct="0"/>
              <a:endParaRPr lang="en-US" sz="1200" b="1">
                <a:solidFill>
                  <a:srgbClr val="000000"/>
                </a:solidFill>
              </a:endParaRPr>
            </a:p>
          </p:txBody>
        </p:sp>
        <p:sp>
          <p:nvSpPr>
            <p:cNvPr id="19463" name="_s48153"/>
            <p:cNvSpPr>
              <a:spLocks noChangeShapeType="1"/>
            </p:cNvSpPr>
            <p:nvPr/>
          </p:nvSpPr>
          <p:spPr bwMode="auto">
            <a:xfrm flipV="1">
              <a:off x="3024" y="1144"/>
              <a:ext cx="0" cy="466"/>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4" name="_s48152"/>
            <p:cNvSpPr>
              <a:spLocks noChangeArrowheads="1"/>
            </p:cNvSpPr>
            <p:nvPr/>
          </p:nvSpPr>
          <p:spPr bwMode="auto">
            <a:xfrm>
              <a:off x="2560" y="21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dirty="0"/>
                <a:t>  </a:t>
              </a:r>
              <a:r>
                <a:rPr lang="en-US" sz="1200" b="1" dirty="0">
                  <a:solidFill>
                    <a:srgbClr val="000000"/>
                  </a:solidFill>
                </a:rPr>
                <a:t>MECHANICS</a:t>
              </a:r>
            </a:p>
            <a:p>
              <a:pPr algn="ctr" eaLnBrk="0" hangingPunct="0"/>
              <a:r>
                <a:rPr lang="en-US" sz="1200" b="1" dirty="0">
                  <a:solidFill>
                    <a:srgbClr val="000000"/>
                  </a:solidFill>
                </a:rPr>
                <a:t>      </a:t>
              </a:r>
              <a:r>
                <a:rPr lang="en-US" sz="1200" dirty="0">
                  <a:solidFill>
                    <a:srgbClr val="FF3300"/>
                  </a:solidFill>
                </a:rPr>
                <a:t>	</a:t>
              </a:r>
            </a:p>
          </p:txBody>
        </p:sp>
        <p:sp>
          <p:nvSpPr>
            <p:cNvPr id="19465" name="_s48135"/>
            <p:cNvSpPr>
              <a:spLocks noChangeArrowheads="1"/>
            </p:cNvSpPr>
            <p:nvPr/>
          </p:nvSpPr>
          <p:spPr bwMode="auto">
            <a:xfrm>
              <a:off x="2560" y="1610"/>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endParaRPr lang="en-US" sz="1200" b="1" dirty="0">
                <a:solidFill>
                  <a:srgbClr val="000000"/>
                </a:solidFill>
              </a:endParaRPr>
            </a:p>
            <a:p>
              <a:pPr algn="ctr" eaLnBrk="0" hangingPunct="0"/>
              <a:r>
                <a:rPr lang="en-US" sz="1200" b="1" dirty="0">
                  <a:solidFill>
                    <a:srgbClr val="000000"/>
                  </a:solidFill>
                </a:rPr>
                <a:t>CLASSICAL</a:t>
              </a:r>
            </a:p>
            <a:p>
              <a:pPr algn="ctr" eaLnBrk="0" hangingPunct="0"/>
              <a:r>
                <a:rPr lang="en-US" sz="1200" b="1" dirty="0">
                  <a:solidFill>
                    <a:srgbClr val="000000"/>
                  </a:solidFill>
                </a:rPr>
                <a:t> </a:t>
              </a:r>
              <a:r>
                <a:rPr lang="en-US" sz="1200" b="1" dirty="0" smtClean="0">
                  <a:solidFill>
                    <a:srgbClr val="000000"/>
                  </a:solidFill>
                </a:rPr>
                <a:t>PHYSICS</a:t>
              </a:r>
              <a:endParaRPr lang="en-US" sz="1200" b="1" dirty="0">
                <a:solidFill>
                  <a:srgbClr val="000000"/>
                </a:solidFill>
              </a:endParaRPr>
            </a:p>
          </p:txBody>
        </p:sp>
        <p:sp>
          <p:nvSpPr>
            <p:cNvPr id="48159" name="Text Box 31"/>
            <p:cNvSpPr txBox="1">
              <a:spLocks noChangeArrowheads="1"/>
            </p:cNvSpPr>
            <p:nvPr/>
          </p:nvSpPr>
          <p:spPr bwMode="auto">
            <a:xfrm>
              <a:off x="1287" y="3513"/>
              <a:ext cx="3037" cy="231"/>
            </a:xfrm>
            <a:prstGeom prst="rect">
              <a:avLst/>
            </a:prstGeom>
            <a:noFill/>
            <a:ln>
              <a:noFill/>
            </a:ln>
            <a:effectLst/>
            <a:extLst/>
          </p:spPr>
          <p:txBody>
            <a:bodyPr>
              <a:spAutoFit/>
            </a:bodyPr>
            <a:lstStyle/>
            <a:p>
              <a:pPr eaLnBrk="0" hangingPunct="0">
                <a:defRPr/>
              </a:pPr>
              <a:r>
                <a:rPr lang="en-US" sz="1800">
                  <a:latin typeface="Arial" charset="0"/>
                  <a:ea typeface="ＭＳ Ｐゴシック" charset="0"/>
                  <a:cs typeface="+mn-cs"/>
                </a:rPr>
                <a:t>                      </a:t>
              </a:r>
              <a:r>
                <a:rPr lang="en-US" sz="1800" b="1">
                  <a:latin typeface="Arial" charset="0"/>
                  <a:ea typeface="ＭＳ Ｐゴシック" charset="0"/>
                  <a:cs typeface="+mn-cs"/>
                </a:rPr>
                <a:t>CONSERVATION LAWS</a:t>
              </a:r>
              <a:r>
                <a:rPr lang="en-US" sz="1800">
                  <a:latin typeface="Arial" charset="0"/>
                  <a:ea typeface="ＭＳ Ｐゴシック" charset="0"/>
                  <a:cs typeface="+mn-cs"/>
                </a:rPr>
                <a:t>     </a:t>
              </a:r>
            </a:p>
          </p:txBody>
        </p:sp>
        <p:sp>
          <p:nvSpPr>
            <p:cNvPr id="48160" name="AutoShape 32"/>
            <p:cNvSpPr>
              <a:spLocks noChangeArrowheads="1"/>
            </p:cNvSpPr>
            <p:nvPr/>
          </p:nvSpPr>
          <p:spPr bwMode="auto">
            <a:xfrm>
              <a:off x="2861" y="2832"/>
              <a:ext cx="307" cy="615"/>
            </a:xfrm>
            <a:prstGeom prst="downArrow">
              <a:avLst>
                <a:gd name="adj1" fmla="val 50000"/>
                <a:gd name="adj2" fmla="val 50081"/>
              </a:avLst>
            </a:prstGeom>
            <a:solidFill>
              <a:srgbClr val="0033CC"/>
            </a:solidFill>
            <a:ln w="9525">
              <a:solidFill>
                <a:srgbClr val="FF3300"/>
              </a:solidFill>
              <a:miter lim="800000"/>
              <a:headEnd/>
              <a:tailEnd/>
            </a:ln>
            <a:effectLst/>
            <a:extLst/>
          </p:spPr>
          <p:txBody>
            <a:bodyPr vert="eaVert" wrap="none" anchor="ctr"/>
            <a:lstStyle/>
            <a:p>
              <a:pPr algn="ctr" eaLnBrk="0" hangingPunct="0">
                <a:defRPr/>
              </a:pPr>
              <a:endParaRPr lang="en-US" sz="1800" b="1">
                <a:solidFill>
                  <a:srgbClr val="000000"/>
                </a:solidFill>
                <a:latin typeface="Arial" charset="0"/>
                <a:ea typeface="ＭＳ Ｐゴシック" charset="0"/>
                <a:cs typeface="+mn-cs"/>
              </a:endParaRPr>
            </a:p>
          </p:txBody>
        </p:sp>
      </p:grpSp>
      <p:sp>
        <p:nvSpPr>
          <p:cNvPr id="13" name="Date Placeholder 12"/>
          <p:cNvSpPr>
            <a:spLocks noGrp="1"/>
          </p:cNvSpPr>
          <p:nvPr>
            <p:ph type="dt" sz="half" idx="10"/>
          </p:nvPr>
        </p:nvSpPr>
        <p:spPr/>
        <p:txBody>
          <a:bodyPr/>
          <a:lstStyle/>
          <a:p>
            <a:pPr>
              <a:defRPr/>
            </a:pPr>
            <a:r>
              <a:rPr lang="en-US" smtClean="0"/>
              <a:t>Wednesday, Aug. 28, 2013</a:t>
            </a:r>
            <a:endParaRPr lang="en-US"/>
          </a:p>
        </p:txBody>
      </p:sp>
      <p:sp>
        <p:nvSpPr>
          <p:cNvPr id="14" name="Slide Number Placeholder 13"/>
          <p:cNvSpPr>
            <a:spLocks noGrp="1"/>
          </p:cNvSpPr>
          <p:nvPr>
            <p:ph type="sldNum" sz="quarter" idx="12"/>
          </p:nvPr>
        </p:nvSpPr>
        <p:spPr/>
        <p:txBody>
          <a:bodyPr/>
          <a:lstStyle/>
          <a:p>
            <a:fld id="{D44309C4-BE5D-3F41-A6AF-E569444AEA11}" type="slidenum">
              <a:rPr lang="en-US" smtClean="0"/>
              <a:pPr/>
              <a:t>20</a:t>
            </a:fld>
            <a:endParaRPr lang="en-US"/>
          </a:p>
        </p:txBody>
      </p:sp>
      <p:sp>
        <p:nvSpPr>
          <p:cNvPr id="15" name="Footer Placeholder 14"/>
          <p:cNvSpPr>
            <a:spLocks noGrp="1"/>
          </p:cNvSpPr>
          <p:nvPr>
            <p:ph type="ftr" sz="quarter" idx="11"/>
          </p:nvPr>
        </p:nvSpPr>
        <p:spPr/>
        <p:txBody>
          <a:bodyPr/>
          <a:lstStyle/>
          <a:p>
            <a:pPr>
              <a:defRPr/>
            </a:pPr>
            <a:r>
              <a:rPr lang="nl-NL" smtClean="0"/>
              <a:t>PHYS 3313-001, Fall 2013                      Dr. Jaehoon Yu</a:t>
            </a:r>
            <a:endParaRPr lang="en-US"/>
          </a:p>
        </p:txBody>
      </p:sp>
      <p:sp>
        <p:nvSpPr>
          <p:cNvPr id="3" name="TextBox 2"/>
          <p:cNvSpPr txBox="1"/>
          <p:nvPr/>
        </p:nvSpPr>
        <p:spPr>
          <a:xfrm>
            <a:off x="5638800" y="2510135"/>
            <a:ext cx="3276600" cy="461665"/>
          </a:xfrm>
          <a:prstGeom prst="rect">
            <a:avLst/>
          </a:prstGeom>
          <a:noFill/>
        </p:spPr>
        <p:txBody>
          <a:bodyPr wrap="square" rtlCol="0">
            <a:spAutoFit/>
          </a:bodyPr>
          <a:lstStyle/>
          <a:p>
            <a:r>
              <a:rPr lang="en-US" dirty="0" smtClean="0">
                <a:solidFill>
                  <a:srgbClr val="800000"/>
                </a:solidFill>
                <a:latin typeface="+mj-lt"/>
              </a:rPr>
              <a:t>All these in just 200 years!!</a:t>
            </a:r>
            <a:endParaRPr lang="en-US" dirty="0">
              <a:solidFill>
                <a:srgbClr val="800000"/>
              </a:solidFill>
              <a:latin typeface="+mj-lt"/>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403350"/>
          </a:xfrm>
        </p:spPr>
        <p:txBody>
          <a:bodyPr/>
          <a:lstStyle/>
          <a:p>
            <a:pPr eaLnBrk="1" hangingPunct="1">
              <a:defRPr/>
            </a:pPr>
            <a:r>
              <a:rPr lang="en-US" sz="4000" dirty="0" smtClean="0">
                <a:cs typeface="+mj-cs"/>
              </a:rPr>
              <a:t>Triumph of Classical Physics: </a:t>
            </a:r>
            <a:br>
              <a:rPr lang="en-US" sz="4000" dirty="0" smtClean="0">
                <a:cs typeface="+mj-cs"/>
              </a:rPr>
            </a:br>
            <a:r>
              <a:rPr lang="en-US" sz="4000" dirty="0" smtClean="0">
                <a:cs typeface="+mj-cs"/>
              </a:rPr>
              <a:t>The Conservation Laws</a:t>
            </a:r>
          </a:p>
        </p:txBody>
      </p:sp>
      <p:sp>
        <p:nvSpPr>
          <p:cNvPr id="72707" name="Rectangle 3"/>
          <p:cNvSpPr>
            <a:spLocks noGrp="1" noChangeArrowheads="1"/>
          </p:cNvSpPr>
          <p:nvPr>
            <p:ph type="body" idx="1"/>
          </p:nvPr>
        </p:nvSpPr>
        <p:spPr>
          <a:xfrm>
            <a:off x="381000" y="1524000"/>
            <a:ext cx="8382000" cy="4648200"/>
          </a:xfrm>
        </p:spPr>
        <p:txBody>
          <a:bodyPr/>
          <a:lstStyle/>
          <a:p>
            <a:pPr eaLnBrk="1" hangingPunct="1">
              <a:lnSpc>
                <a:spcPct val="80000"/>
              </a:lnSpc>
              <a:buFont typeface="Wingdings" charset="0"/>
              <a:buChar char="n"/>
              <a:defRPr/>
            </a:pPr>
            <a:r>
              <a:rPr lang="en-US" b="1" dirty="0" smtClean="0">
                <a:cs typeface="+mn-cs"/>
              </a:rPr>
              <a:t>Conservation of energy</a:t>
            </a:r>
            <a:r>
              <a:rPr lang="en-US" dirty="0" smtClean="0">
                <a:cs typeface="+mn-cs"/>
              </a:rPr>
              <a:t>: The total sum of energy (in all its forms) is conserved in all interactions. </a:t>
            </a:r>
          </a:p>
          <a:p>
            <a:pPr eaLnBrk="1" hangingPunct="1">
              <a:lnSpc>
                <a:spcPct val="80000"/>
              </a:lnSpc>
              <a:buFont typeface="Wingdings" charset="0"/>
              <a:buChar char="n"/>
              <a:defRPr/>
            </a:pPr>
            <a:r>
              <a:rPr lang="en-US" b="1" dirty="0" smtClean="0">
                <a:cs typeface="+mn-cs"/>
              </a:rPr>
              <a:t>Conservation of linear momentum</a:t>
            </a:r>
            <a:r>
              <a:rPr lang="en-US" dirty="0" smtClean="0">
                <a:cs typeface="+mn-cs"/>
              </a:rPr>
              <a:t>: In the absence of external forces, linear momentum is conserved in all interactions.</a:t>
            </a:r>
          </a:p>
          <a:p>
            <a:pPr eaLnBrk="1" hangingPunct="1">
              <a:lnSpc>
                <a:spcPct val="80000"/>
              </a:lnSpc>
              <a:buFont typeface="Wingdings" charset="0"/>
              <a:buChar char="n"/>
              <a:defRPr/>
            </a:pPr>
            <a:r>
              <a:rPr lang="en-US" b="1" dirty="0" smtClean="0">
                <a:cs typeface="+mn-cs"/>
              </a:rPr>
              <a:t>Conservation of angular momentum</a:t>
            </a:r>
            <a:r>
              <a:rPr lang="en-US" dirty="0" smtClean="0">
                <a:cs typeface="+mn-cs"/>
              </a:rPr>
              <a:t>: In the absence of external torque, angular momentum is conserved in all interactions.</a:t>
            </a:r>
          </a:p>
          <a:p>
            <a:pPr eaLnBrk="1" hangingPunct="1">
              <a:lnSpc>
                <a:spcPct val="80000"/>
              </a:lnSpc>
              <a:buFont typeface="Wingdings" charset="0"/>
              <a:buChar char="n"/>
              <a:defRPr/>
            </a:pPr>
            <a:r>
              <a:rPr lang="en-US" b="1" dirty="0" smtClean="0">
                <a:cs typeface="+mn-cs"/>
              </a:rPr>
              <a:t>Conservation of charge</a:t>
            </a:r>
            <a:r>
              <a:rPr lang="en-US" dirty="0" smtClean="0">
                <a:cs typeface="+mn-cs"/>
              </a:rPr>
              <a:t>: Electric charge is conserved in all interactions.</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04800"/>
            <a:ext cx="7772400" cy="1143000"/>
          </a:xfrm>
        </p:spPr>
        <p:txBody>
          <a:bodyPr/>
          <a:lstStyle/>
          <a:p>
            <a:pPr eaLnBrk="1" hangingPunct="1">
              <a:defRPr/>
            </a:pPr>
            <a:r>
              <a:rPr lang="en-US" sz="4800" dirty="0" smtClean="0">
                <a:cs typeface="+mj-cs"/>
              </a:rPr>
              <a:t>Mechanics</a:t>
            </a:r>
          </a:p>
        </p:txBody>
      </p:sp>
      <p:sp>
        <p:nvSpPr>
          <p:cNvPr id="21506" name="Rectangle 3"/>
          <p:cNvSpPr>
            <a:spLocks noGrp="1" noChangeArrowheads="1"/>
          </p:cNvSpPr>
          <p:nvPr>
            <p:ph type="body" idx="1"/>
          </p:nvPr>
        </p:nvSpPr>
        <p:spPr>
          <a:xfrm>
            <a:off x="457200" y="1447800"/>
            <a:ext cx="8229600" cy="4683125"/>
          </a:xfrm>
        </p:spPr>
        <p:txBody>
          <a:bodyPr/>
          <a:lstStyle/>
          <a:p>
            <a:pPr marL="609600" indent="-609600" eaLnBrk="1" hangingPunct="1"/>
            <a:r>
              <a:rPr lang="en-US" sz="3600" dirty="0">
                <a:cs typeface="ＭＳ Ｐゴシック" pitchFamily="-84" charset="-128"/>
              </a:rPr>
              <a:t>Galileo (1564-1642)</a:t>
            </a:r>
            <a:endParaRPr lang="en-US" sz="3600" dirty="0" smtClean="0">
              <a:cs typeface="ＭＳ Ｐゴシック" pitchFamily="-84" charset="-128"/>
            </a:endParaRPr>
          </a:p>
          <a:p>
            <a:pPr marL="990600" lvl="1" indent="-646113" eaLnBrk="1" hangingPunct="1"/>
            <a:r>
              <a:rPr lang="en-US" sz="3600" dirty="0" smtClean="0"/>
              <a:t>First great experimentalist</a:t>
            </a:r>
            <a:endParaRPr lang="en-US" sz="3600" dirty="0"/>
          </a:p>
          <a:p>
            <a:pPr marL="990600" lvl="1" indent="-646113" eaLnBrk="1" hangingPunct="1"/>
            <a:r>
              <a:rPr lang="en-US" sz="3600" dirty="0"/>
              <a:t>Principle of inertia</a:t>
            </a:r>
          </a:p>
          <a:p>
            <a:pPr marL="990600" lvl="1" indent="-646113" eaLnBrk="1" hangingPunct="1"/>
            <a:r>
              <a:rPr lang="en-US" sz="3600" dirty="0"/>
              <a:t>Established experimental </a:t>
            </a:r>
            <a:r>
              <a:rPr lang="en-US" sz="3600" dirty="0" smtClean="0"/>
              <a:t>foundations </a:t>
            </a:r>
          </a:p>
          <a:p>
            <a:pPr marL="609600" indent="-609600" eaLnBrk="1" hangingPunct="1">
              <a:buFont typeface="Wingdings" pitchFamily="-84" charset="2"/>
              <a:buNone/>
            </a:pPr>
            <a:endParaRPr lang="en-US" sz="36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sz="half" idx="1"/>
          </p:nvPr>
        </p:nvSpPr>
        <p:spPr>
          <a:xfrm>
            <a:off x="457200" y="914400"/>
            <a:ext cx="8686800" cy="4876800"/>
          </a:xfrm>
        </p:spPr>
        <p:txBody>
          <a:bodyPr/>
          <a:lstStyle/>
          <a:p>
            <a:pPr eaLnBrk="1" hangingPunct="1">
              <a:lnSpc>
                <a:spcPct val="80000"/>
              </a:lnSpc>
              <a:buFont typeface="Wingdings" pitchFamily="-84" charset="2"/>
              <a:buNone/>
            </a:pPr>
            <a:r>
              <a:rPr lang="en-US" sz="2800" dirty="0">
                <a:cs typeface="ＭＳ Ｐゴシック" pitchFamily="-84" charset="-128"/>
              </a:rPr>
              <a:t>Three laws describing the relationship between mass and </a:t>
            </a:r>
            <a:r>
              <a:rPr lang="en-US" sz="2800" dirty="0" smtClean="0">
                <a:cs typeface="ＭＳ Ｐゴシック" pitchFamily="-84" charset="-128"/>
              </a:rPr>
              <a:t>acceleration, concept </a:t>
            </a:r>
            <a:r>
              <a:rPr lang="en-US" sz="2800" smtClean="0">
                <a:cs typeface="ＭＳ Ｐゴシック" pitchFamily="-84" charset="-128"/>
              </a:rPr>
              <a:t>of forces </a:t>
            </a:r>
            <a:r>
              <a:rPr lang="en-US" sz="2800" dirty="0" smtClean="0">
                <a:cs typeface="ＭＳ Ｐゴシック" pitchFamily="-84" charset="-128"/>
                <a:sym typeface="Wingdings"/>
              </a:rPr>
              <a:t> First unification of forces!!</a:t>
            </a:r>
            <a:endParaRPr lang="en-US" sz="2800" dirty="0" smtClean="0">
              <a:cs typeface="ＭＳ Ｐゴシック" pitchFamily="-84" charset="-128"/>
            </a:endParaRPr>
          </a:p>
          <a:p>
            <a:pPr eaLnBrk="1" hangingPunct="1">
              <a:lnSpc>
                <a:spcPct val="90000"/>
              </a:lnSpc>
              <a:buSzTx/>
              <a:buFont typeface="Wingdings" pitchFamily="-84" charset="2"/>
              <a:buChar char="§"/>
            </a:pPr>
            <a:r>
              <a:rPr lang="en-US" sz="2800" b="1" dirty="0" smtClean="0">
                <a:cs typeface="ＭＳ Ｐゴシック" pitchFamily="-84" charset="-128"/>
              </a:rPr>
              <a:t>Newton’</a:t>
            </a:r>
            <a:r>
              <a:rPr lang="en-US" altLang="ja-JP" sz="2800" b="1" dirty="0" smtClean="0">
                <a:cs typeface="ＭＳ Ｐゴシック" pitchFamily="-84" charset="-128"/>
              </a:rPr>
              <a:t>s </a:t>
            </a:r>
            <a:r>
              <a:rPr lang="en-US" altLang="ja-JP" sz="2800" b="1" dirty="0">
                <a:cs typeface="ＭＳ Ｐゴシック" pitchFamily="-84" charset="-128"/>
              </a:rPr>
              <a:t>first law</a:t>
            </a:r>
            <a:r>
              <a:rPr lang="en-US" altLang="ja-JP" sz="2800" dirty="0">
                <a:cs typeface="ＭＳ Ｐゴシック" pitchFamily="-84" charset="-128"/>
              </a:rPr>
              <a:t> (</a:t>
            </a:r>
            <a:r>
              <a:rPr lang="en-US" altLang="ja-JP" sz="2800" i="1" dirty="0">
                <a:cs typeface="ＭＳ Ｐゴシック" pitchFamily="-84" charset="-128"/>
              </a:rPr>
              <a:t>law of inertia</a:t>
            </a:r>
            <a:r>
              <a:rPr lang="en-US" altLang="ja-JP" sz="2800" dirty="0">
                <a:cs typeface="ＭＳ Ｐゴシック" pitchFamily="-84" charset="-128"/>
              </a:rPr>
              <a:t>): An object in motion with a constant velocity will continue in motion unless acted upon by some net external force</a:t>
            </a:r>
            <a:r>
              <a:rPr lang="en-US" altLang="ja-JP" sz="2800" dirty="0" smtClean="0">
                <a:cs typeface="ＭＳ Ｐゴシック" pitchFamily="-84" charset="-128"/>
              </a:rPr>
              <a:t>.</a:t>
            </a:r>
            <a:endParaRPr lang="en-US" sz="2800" dirty="0" smtClean="0">
              <a:cs typeface="ＭＳ Ｐゴシック" pitchFamily="-84" charset="-128"/>
            </a:endParaRPr>
          </a:p>
          <a:p>
            <a:pPr eaLnBrk="1" hangingPunct="1">
              <a:lnSpc>
                <a:spcPct val="90000"/>
              </a:lnSpc>
              <a:buSzTx/>
              <a:buFont typeface="Wingdings" pitchFamily="-84" charset="2"/>
              <a:buChar char="§"/>
            </a:pPr>
            <a:r>
              <a:rPr lang="en-US" sz="2800" b="1" dirty="0" smtClean="0">
                <a:cs typeface="ＭＳ Ｐゴシック" pitchFamily="-84" charset="-128"/>
              </a:rPr>
              <a:t>Newton’</a:t>
            </a:r>
            <a:r>
              <a:rPr lang="en-US" altLang="ja-JP" sz="2800" b="1" dirty="0" smtClean="0">
                <a:cs typeface="ＭＳ Ｐゴシック" pitchFamily="-84" charset="-128"/>
              </a:rPr>
              <a:t>s </a:t>
            </a:r>
            <a:r>
              <a:rPr lang="en-US" altLang="ja-JP" sz="2800" b="1" dirty="0">
                <a:cs typeface="ＭＳ Ｐゴシック" pitchFamily="-84" charset="-128"/>
              </a:rPr>
              <a:t>second law</a:t>
            </a:r>
            <a:r>
              <a:rPr lang="en-US" altLang="ja-JP" sz="2800" dirty="0">
                <a:cs typeface="ＭＳ Ｐゴシック" pitchFamily="-84" charset="-128"/>
              </a:rPr>
              <a:t>: Introduces force (F) as responsible for the  the change in </a:t>
            </a:r>
            <a:r>
              <a:rPr lang="en-US" altLang="ja-JP" sz="2800" dirty="0" smtClean="0">
                <a:cs typeface="ＭＳ Ｐゴシック" pitchFamily="-84" charset="-128"/>
              </a:rPr>
              <a:t>linear </a:t>
            </a:r>
            <a:r>
              <a:rPr lang="en-US" altLang="ja-JP" sz="2800" dirty="0">
                <a:cs typeface="ＭＳ Ｐゴシック" pitchFamily="-84" charset="-128"/>
              </a:rPr>
              <a:t>momentum (</a:t>
            </a:r>
            <a:r>
              <a:rPr lang="en-US" altLang="ja-JP" sz="2800" b="1" dirty="0">
                <a:cs typeface="ＭＳ Ｐゴシック" pitchFamily="-84" charset="-128"/>
              </a:rPr>
              <a:t>p</a:t>
            </a:r>
            <a:r>
              <a:rPr lang="en-US" altLang="ja-JP" sz="2800" dirty="0">
                <a:cs typeface="ＭＳ Ｐゴシック" pitchFamily="-84" charset="-128"/>
              </a:rPr>
              <a:t>)</a:t>
            </a:r>
            <a:r>
              <a:rPr lang="en-US" altLang="ja-JP" sz="2800" dirty="0" smtClean="0">
                <a:cs typeface="ＭＳ Ｐゴシック" pitchFamily="-84" charset="-128"/>
              </a:rPr>
              <a:t>:</a:t>
            </a:r>
          </a:p>
          <a:p>
            <a:pPr eaLnBrk="1" hangingPunct="1">
              <a:lnSpc>
                <a:spcPct val="90000"/>
              </a:lnSpc>
              <a:buSzTx/>
              <a:buFont typeface="Wingdings" pitchFamily="-84" charset="2"/>
              <a:buChar char="§"/>
            </a:pPr>
            <a:r>
              <a:rPr lang="en-US" sz="2400" b="1" dirty="0" smtClean="0">
                <a:cs typeface="ＭＳ Ｐゴシック" pitchFamily="-84" charset="-128"/>
              </a:rPr>
              <a:t>                                      or</a:t>
            </a:r>
          </a:p>
          <a:p>
            <a:pPr eaLnBrk="1" hangingPunct="1">
              <a:lnSpc>
                <a:spcPct val="90000"/>
              </a:lnSpc>
              <a:buSzTx/>
              <a:buFont typeface="Wingdings" pitchFamily="-84" charset="2"/>
              <a:buChar char="§"/>
            </a:pPr>
            <a:r>
              <a:rPr lang="en-US" sz="2800" b="1" dirty="0" smtClean="0">
                <a:cs typeface="ＭＳ Ｐゴシック" pitchFamily="-84" charset="-128"/>
                <a:sym typeface="Wingdings" pitchFamily="-84" charset="2"/>
              </a:rPr>
              <a:t>Newton’</a:t>
            </a:r>
            <a:r>
              <a:rPr lang="en-US" altLang="ja-JP" sz="2800" b="1" dirty="0" smtClean="0">
                <a:cs typeface="ＭＳ Ｐゴシック" pitchFamily="-84" charset="-128"/>
                <a:sym typeface="Wingdings" pitchFamily="-84" charset="2"/>
              </a:rPr>
              <a:t>s </a:t>
            </a:r>
            <a:r>
              <a:rPr lang="en-US" altLang="ja-JP" sz="2800" b="1" dirty="0">
                <a:cs typeface="ＭＳ Ｐゴシック" pitchFamily="-84" charset="-128"/>
                <a:sym typeface="Wingdings" pitchFamily="-84" charset="2"/>
              </a:rPr>
              <a:t>third law</a:t>
            </a:r>
            <a:r>
              <a:rPr lang="en-US" altLang="ja-JP" sz="2800" dirty="0">
                <a:cs typeface="ＭＳ Ｐゴシック" pitchFamily="-84" charset="-128"/>
                <a:sym typeface="Wingdings" pitchFamily="-84" charset="2"/>
              </a:rPr>
              <a:t> (</a:t>
            </a:r>
            <a:r>
              <a:rPr lang="en-US" altLang="ja-JP" sz="2800" i="1" dirty="0">
                <a:cs typeface="ＭＳ Ｐゴシック" pitchFamily="-84" charset="-128"/>
                <a:sym typeface="Wingdings" pitchFamily="-84" charset="2"/>
              </a:rPr>
              <a:t>law of action and reaction</a:t>
            </a:r>
            <a:r>
              <a:rPr lang="en-US" altLang="ja-JP" sz="2800" dirty="0">
                <a:cs typeface="ＭＳ Ｐゴシック" pitchFamily="-84" charset="-128"/>
                <a:sym typeface="Wingdings" pitchFamily="-84" charset="2"/>
              </a:rPr>
              <a:t>):</a:t>
            </a:r>
            <a:r>
              <a:rPr lang="en-US" altLang="ja-JP" sz="2800" b="1" dirty="0">
                <a:cs typeface="ＭＳ Ｐゴシック" pitchFamily="-84" charset="-128"/>
              </a:rPr>
              <a:t> </a:t>
            </a:r>
            <a:r>
              <a:rPr lang="en-US" altLang="ja-JP" sz="2800" dirty="0">
                <a:cs typeface="ＭＳ Ｐゴシック" pitchFamily="-84" charset="-128"/>
              </a:rPr>
              <a:t>The force exerted by body 1 on body 2 is equal in magnitude and opposite in direction to the force that body 2 exerts on body 1.</a:t>
            </a:r>
            <a:r>
              <a:rPr lang="en-US" altLang="ja-JP" sz="2400" dirty="0">
                <a:cs typeface="ＭＳ Ｐゴシック" pitchFamily="-84" charset="-128"/>
              </a:rPr>
              <a:t> </a:t>
            </a:r>
            <a:endParaRPr lang="en-US" sz="2400" dirty="0">
              <a:cs typeface="ＭＳ Ｐゴシック" pitchFamily="-84" charset="-128"/>
            </a:endParaRPr>
          </a:p>
        </p:txBody>
      </p:sp>
      <p:sp>
        <p:nvSpPr>
          <p:cNvPr id="101378" name="Rectangle 2"/>
          <p:cNvSpPr>
            <a:spLocks noGrp="1" noChangeArrowheads="1"/>
          </p:cNvSpPr>
          <p:nvPr>
            <p:ph type="title"/>
          </p:nvPr>
        </p:nvSpPr>
        <p:spPr>
          <a:xfrm>
            <a:off x="457200" y="-76200"/>
            <a:ext cx="8229600" cy="1139825"/>
          </a:xfrm>
        </p:spPr>
        <p:txBody>
          <a:bodyPr/>
          <a:lstStyle/>
          <a:p>
            <a:pPr eaLnBrk="1" hangingPunct="1">
              <a:defRPr/>
            </a:pPr>
            <a:r>
              <a:rPr lang="en-US" sz="4000" dirty="0" smtClean="0">
                <a:cs typeface="+mj-cs"/>
              </a:rPr>
              <a:t>Isaac Newton (1642-1727)</a:t>
            </a:r>
          </a:p>
        </p:txBody>
      </p:sp>
      <p:sp>
        <p:nvSpPr>
          <p:cNvPr id="6" name="Date Placeholder 5"/>
          <p:cNvSpPr>
            <a:spLocks noGrp="1"/>
          </p:cNvSpPr>
          <p:nvPr>
            <p:ph type="dt" sz="half" idx="10"/>
          </p:nvPr>
        </p:nvSpPr>
        <p:spPr/>
        <p:txBody>
          <a:bodyPr/>
          <a:lstStyle/>
          <a:p>
            <a:pPr>
              <a:defRPr/>
            </a:pPr>
            <a:r>
              <a:rPr lang="en-US" smtClean="0"/>
              <a:t>Wednesday, Aug. 28, 2013</a:t>
            </a:r>
            <a:endParaRPr lang="en-US"/>
          </a:p>
        </p:txBody>
      </p:sp>
      <p:sp>
        <p:nvSpPr>
          <p:cNvPr id="7" name="Slide Number Placeholder 6"/>
          <p:cNvSpPr>
            <a:spLocks noGrp="1"/>
          </p:cNvSpPr>
          <p:nvPr>
            <p:ph type="sldNum" sz="quarter" idx="12"/>
          </p:nvPr>
        </p:nvSpPr>
        <p:spPr/>
        <p:txBody>
          <a:bodyPr/>
          <a:lstStyle/>
          <a:p>
            <a:fld id="{ADB2E083-8E3A-1B42-A68A-F85B4CD88EAD}" type="slidenum">
              <a:rPr lang="en-US" smtClean="0"/>
              <a:pPr/>
              <a:t>23</a:t>
            </a:fld>
            <a:endParaRPr lang="en-US"/>
          </a:p>
        </p:txBody>
      </p:sp>
      <p:sp>
        <p:nvSpPr>
          <p:cNvPr id="8" name="Footer Placeholder 7"/>
          <p:cNvSpPr>
            <a:spLocks noGrp="1"/>
          </p:cNvSpPr>
          <p:nvPr>
            <p:ph type="ftr" sz="quarter" idx="11"/>
          </p:nvPr>
        </p:nvSpPr>
        <p:spPr/>
        <p:txBody>
          <a:bodyPr/>
          <a:lstStyle/>
          <a:p>
            <a:pPr>
              <a:defRPr/>
            </a:pPr>
            <a:r>
              <a:rPr lang="nl-NL" smtClean="0"/>
              <a:t>PHYS 3313-001, Fall 2013                      Dr. Jaehoon Yu</a:t>
            </a:r>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630902659"/>
              </p:ext>
            </p:extLst>
          </p:nvPr>
        </p:nvGraphicFramePr>
        <p:xfrm>
          <a:off x="2219325" y="3733800"/>
          <a:ext cx="1057275" cy="457200"/>
        </p:xfrm>
        <a:graphic>
          <a:graphicData uri="http://schemas.openxmlformats.org/presentationml/2006/ole">
            <mc:AlternateContent xmlns:mc="http://schemas.openxmlformats.org/markup-compatibility/2006">
              <mc:Choice xmlns:v="urn:schemas-microsoft-com:vml" Requires="v">
                <p:oleObj spid="_x0000_s90763" name="Equation" r:id="rId3" imgW="469900" imgH="203200" progId="Equation.DSMT4">
                  <p:embed/>
                </p:oleObj>
              </mc:Choice>
              <mc:Fallback>
                <p:oleObj name="Equation" r:id="rId3" imgW="469900" imgH="203200" progId="Equation.DSMT4">
                  <p:embed/>
                  <p:pic>
                    <p:nvPicPr>
                      <p:cNvPr id="0" name=""/>
                      <p:cNvPicPr/>
                      <p:nvPr/>
                    </p:nvPicPr>
                    <p:blipFill>
                      <a:blip r:embed="rId4"/>
                      <a:stretch>
                        <a:fillRect/>
                      </a:stretch>
                    </p:blipFill>
                    <p:spPr>
                      <a:xfrm>
                        <a:off x="2219325" y="3733800"/>
                        <a:ext cx="1057275" cy="4572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14277480"/>
              </p:ext>
            </p:extLst>
          </p:nvPr>
        </p:nvGraphicFramePr>
        <p:xfrm>
          <a:off x="4114800" y="3657600"/>
          <a:ext cx="869315" cy="704850"/>
        </p:xfrm>
        <a:graphic>
          <a:graphicData uri="http://schemas.openxmlformats.org/presentationml/2006/ole">
            <mc:AlternateContent xmlns:mc="http://schemas.openxmlformats.org/markup-compatibility/2006">
              <mc:Choice xmlns:v="urn:schemas-microsoft-com:vml" Requires="v">
                <p:oleObj spid="_x0000_s90764" name="Equation" r:id="rId5" imgW="469900" imgH="381000" progId="Equation.DSMT4">
                  <p:embed/>
                </p:oleObj>
              </mc:Choice>
              <mc:Fallback>
                <p:oleObj name="Equation" r:id="rId5" imgW="469900" imgH="381000" progId="Equation.DSMT4">
                  <p:embed/>
                  <p:pic>
                    <p:nvPicPr>
                      <p:cNvPr id="0" name=""/>
                      <p:cNvPicPr/>
                      <p:nvPr/>
                    </p:nvPicPr>
                    <p:blipFill>
                      <a:blip r:embed="rId6"/>
                      <a:stretch>
                        <a:fillRect/>
                      </a:stretch>
                    </p:blipFill>
                    <p:spPr>
                      <a:xfrm>
                        <a:off x="4114800" y="3657600"/>
                        <a:ext cx="869315" cy="70485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502730514"/>
              </p:ext>
            </p:extLst>
          </p:nvPr>
        </p:nvGraphicFramePr>
        <p:xfrm>
          <a:off x="3505200" y="5486400"/>
          <a:ext cx="1371600" cy="514350"/>
        </p:xfrm>
        <a:graphic>
          <a:graphicData uri="http://schemas.openxmlformats.org/presentationml/2006/ole">
            <mc:AlternateContent xmlns:mc="http://schemas.openxmlformats.org/markup-compatibility/2006">
              <mc:Choice xmlns:v="urn:schemas-microsoft-com:vml" Requires="v">
                <p:oleObj spid="_x0000_s90765" name="Equation" r:id="rId7" imgW="609600" imgH="228600" progId="Equation.DSMT4">
                  <p:embed/>
                </p:oleObj>
              </mc:Choice>
              <mc:Fallback>
                <p:oleObj name="Equation" r:id="rId7" imgW="609600" imgH="228600" progId="Equation.DSMT4">
                  <p:embed/>
                  <p:pic>
                    <p:nvPicPr>
                      <p:cNvPr id="0" name=""/>
                      <p:cNvPicPr/>
                      <p:nvPr/>
                    </p:nvPicPr>
                    <p:blipFill>
                      <a:blip r:embed="rId8"/>
                      <a:stretch>
                        <a:fillRect/>
                      </a:stretch>
                    </p:blipFill>
                    <p:spPr>
                      <a:xfrm>
                        <a:off x="3505200" y="5486400"/>
                        <a:ext cx="1371600" cy="514350"/>
                      </a:xfrm>
                      <a:prstGeom prst="rect">
                        <a:avLst/>
                      </a:prstGeom>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76200"/>
            <a:ext cx="7772400" cy="1143000"/>
          </a:xfrm>
        </p:spPr>
        <p:txBody>
          <a:bodyPr/>
          <a:lstStyle/>
          <a:p>
            <a:pPr eaLnBrk="1" hangingPunct="1">
              <a:defRPr/>
            </a:pPr>
            <a:r>
              <a:rPr lang="en-US" sz="5400" dirty="0" smtClean="0">
                <a:cs typeface="+mj-cs"/>
              </a:rPr>
              <a:t>Electromagnetism</a:t>
            </a:r>
          </a:p>
        </p:txBody>
      </p:sp>
      <p:sp>
        <p:nvSpPr>
          <p:cNvPr id="102403" name="Rectangle 3"/>
          <p:cNvSpPr>
            <a:spLocks noGrp="1" noChangeArrowheads="1"/>
          </p:cNvSpPr>
          <p:nvPr>
            <p:ph type="body" idx="1"/>
          </p:nvPr>
        </p:nvSpPr>
        <p:spPr>
          <a:xfrm>
            <a:off x="1524000" y="914400"/>
            <a:ext cx="6321425" cy="5334000"/>
          </a:xfrm>
        </p:spPr>
        <p:txBody>
          <a:bodyPr/>
          <a:lstStyle/>
          <a:p>
            <a:pPr eaLnBrk="1" hangingPunct="1">
              <a:defRPr/>
            </a:pPr>
            <a:r>
              <a:rPr lang="en-US" sz="3600" dirty="0" smtClean="0">
                <a:cs typeface="+mn-cs"/>
              </a:rPr>
              <a:t>Contributions made by:</a:t>
            </a:r>
            <a:endParaRPr lang="en-US" dirty="0" smtClean="0">
              <a:cs typeface="+mn-cs"/>
            </a:endParaRPr>
          </a:p>
          <a:p>
            <a:pPr lvl="1" eaLnBrk="1" hangingPunct="1">
              <a:defRPr/>
            </a:pPr>
            <a:r>
              <a:rPr lang="en-US" dirty="0" smtClean="0">
                <a:cs typeface="+mn-cs"/>
              </a:rPr>
              <a:t>Coulomb (1736-1806)</a:t>
            </a:r>
          </a:p>
          <a:p>
            <a:pPr lvl="1" eaLnBrk="1" hangingPunct="1">
              <a:defRPr/>
            </a:pPr>
            <a:r>
              <a:rPr lang="en-US" dirty="0" err="1" smtClean="0">
                <a:cs typeface="+mn-cs"/>
              </a:rPr>
              <a:t>Oersted</a:t>
            </a:r>
            <a:r>
              <a:rPr lang="en-US" dirty="0" smtClean="0">
                <a:cs typeface="+mn-cs"/>
              </a:rPr>
              <a:t> (1777-1851)</a:t>
            </a:r>
          </a:p>
          <a:p>
            <a:pPr lvl="1" eaLnBrk="1" hangingPunct="1">
              <a:defRPr/>
            </a:pPr>
            <a:r>
              <a:rPr lang="en-US" dirty="0" smtClean="0">
                <a:cs typeface="+mn-cs"/>
              </a:rPr>
              <a:t>Young (1773-1829)</a:t>
            </a:r>
          </a:p>
          <a:p>
            <a:pPr lvl="1" eaLnBrk="1" hangingPunct="1">
              <a:defRPr/>
            </a:pPr>
            <a:r>
              <a:rPr lang="en-US" dirty="0" smtClean="0">
                <a:cs typeface="+mn-cs"/>
              </a:rPr>
              <a:t>Amp</a:t>
            </a:r>
            <a:r>
              <a:rPr lang="en-US" dirty="0" smtClean="0">
                <a:cs typeface="Arial" charset="0"/>
              </a:rPr>
              <a:t>è</a:t>
            </a:r>
            <a:r>
              <a:rPr lang="en-US" dirty="0" smtClean="0">
                <a:cs typeface="+mn-cs"/>
              </a:rPr>
              <a:t>re (1775-1836)</a:t>
            </a:r>
          </a:p>
          <a:p>
            <a:pPr lvl="1" eaLnBrk="1" hangingPunct="1">
              <a:defRPr/>
            </a:pPr>
            <a:r>
              <a:rPr lang="en-US" dirty="0" smtClean="0">
                <a:cs typeface="+mn-cs"/>
              </a:rPr>
              <a:t>Faraday (1791-1867)</a:t>
            </a:r>
          </a:p>
          <a:p>
            <a:pPr lvl="1" eaLnBrk="1" hangingPunct="1">
              <a:defRPr/>
            </a:pPr>
            <a:r>
              <a:rPr lang="en-US" dirty="0" smtClean="0">
                <a:cs typeface="+mn-cs"/>
              </a:rPr>
              <a:t>Henry (1797-1878)</a:t>
            </a:r>
          </a:p>
          <a:p>
            <a:pPr lvl="1" eaLnBrk="1" hangingPunct="1">
              <a:defRPr/>
            </a:pPr>
            <a:r>
              <a:rPr lang="en-US" dirty="0" smtClean="0">
                <a:cs typeface="+mn-cs"/>
              </a:rPr>
              <a:t>Maxwell (1831-1879)</a:t>
            </a:r>
          </a:p>
          <a:p>
            <a:pPr lvl="1" eaLnBrk="1" hangingPunct="1">
              <a:defRPr/>
            </a:pPr>
            <a:r>
              <a:rPr lang="en-US" dirty="0" smtClean="0">
                <a:cs typeface="+mn-cs"/>
              </a:rPr>
              <a:t>Hertz (1857-1894)</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Wednesday, Aug. 28, 2013</a:t>
            </a:r>
            <a:endParaRPr lang="en-US"/>
          </a:p>
        </p:txBody>
      </p:sp>
      <p:sp>
        <p:nvSpPr>
          <p:cNvPr id="21" name="Footer Placeholder 4"/>
          <p:cNvSpPr>
            <a:spLocks noGrp="1"/>
          </p:cNvSpPr>
          <p:nvPr>
            <p:ph type="ftr" sz="quarter" idx="11"/>
          </p:nvPr>
        </p:nvSpPr>
        <p:spPr/>
        <p:txBody>
          <a:bodyPr/>
          <a:lstStyle/>
          <a:p>
            <a:r>
              <a:rPr lang="nl-NL" smtClean="0"/>
              <a:t>PHYS 3313-001, Fall 2013                      Dr. Jaehoon Yu</a:t>
            </a:r>
            <a:endParaRPr lang="en-US"/>
          </a:p>
        </p:txBody>
      </p:sp>
      <p:sp>
        <p:nvSpPr>
          <p:cNvPr id="22" name="Slide Number Placeholder 5"/>
          <p:cNvSpPr>
            <a:spLocks noGrp="1"/>
          </p:cNvSpPr>
          <p:nvPr>
            <p:ph type="sldNum" sz="quarter" idx="12"/>
          </p:nvPr>
        </p:nvSpPr>
        <p:spPr/>
        <p:txBody>
          <a:bodyPr/>
          <a:lstStyle/>
          <a:p>
            <a:fld id="{2D5D1C87-4041-1F41-9CF1-7EA0DD0FA307}" type="slidenum">
              <a:rPr lang="en-US"/>
              <a:pPr/>
              <a:t>25</a:t>
            </a:fld>
            <a:endParaRPr lang="en-US"/>
          </a:p>
        </p:txBody>
      </p:sp>
      <p:sp>
        <p:nvSpPr>
          <p:cNvPr id="353285" name="Rectangle 5"/>
          <p:cNvSpPr>
            <a:spLocks noGrp="1" noChangeArrowheads="1"/>
          </p:cNvSpPr>
          <p:nvPr>
            <p:ph type="title"/>
          </p:nvPr>
        </p:nvSpPr>
        <p:spPr>
          <a:xfrm>
            <a:off x="381000" y="76200"/>
            <a:ext cx="8534400" cy="609600"/>
          </a:xfrm>
        </p:spPr>
        <p:txBody>
          <a:bodyPr/>
          <a:lstStyle/>
          <a:p>
            <a:r>
              <a:rPr lang="en-US" dirty="0" smtClean="0"/>
              <a:t>Culminates in Maxwell’s </a:t>
            </a:r>
            <a:r>
              <a:rPr lang="en-US" dirty="0"/>
              <a:t>Equations</a:t>
            </a:r>
          </a:p>
        </p:txBody>
      </p:sp>
      <p:graphicFrame>
        <p:nvGraphicFramePr>
          <p:cNvPr id="353286" name="Object 6"/>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1071" name="Equation" r:id="rId3" imgW="914400" imgH="190080" progId="Equation.DSMT4">
                  <p:embed/>
                </p:oleObj>
              </mc:Choice>
              <mc:Fallback>
                <p:oleObj name="Equation" r:id="rId3" imgW="914400" imgH="1900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7" name="Object 7"/>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1072" name="Equation" r:id="rId5" imgW="914400" imgH="190080" progId="Equation.DSMT4">
                  <p:embed/>
                </p:oleObj>
              </mc:Choice>
              <mc:Fallback>
                <p:oleObj name="Equation" r:id="rId5" imgW="914400" imgH="19008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073" name="Equation" r:id="rId6" imgW="914400" imgH="190080" progId="Equation.DSMT4">
                  <p:embed/>
                </p:oleObj>
              </mc:Choice>
              <mc:Fallback>
                <p:oleObj name="Equation" r:id="rId6" imgW="914400" imgH="19008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3289" name="Rectangle 9"/>
          <p:cNvSpPr>
            <a:spLocks noGrp="1" noChangeArrowheads="1"/>
          </p:cNvSpPr>
          <p:nvPr>
            <p:ph type="body" idx="1"/>
          </p:nvPr>
        </p:nvSpPr>
        <p:spPr>
          <a:xfrm>
            <a:off x="381000" y="609600"/>
            <a:ext cx="8763000" cy="5486400"/>
          </a:xfrm>
        </p:spPr>
        <p:txBody>
          <a:bodyPr/>
          <a:lstStyle/>
          <a:p>
            <a:r>
              <a:rPr lang="en-US" dirty="0"/>
              <a:t>In the absence of dielectric or magnetic materials, the four equations developed by Maxwell are:</a:t>
            </a:r>
          </a:p>
        </p:txBody>
      </p:sp>
      <p:graphicFrame>
        <p:nvGraphicFramePr>
          <p:cNvPr id="353290" name="Object 1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074" name="Equation" r:id="rId7" imgW="914400" imgH="190080" progId="Equation.DSMT4">
                  <p:embed/>
                </p:oleObj>
              </mc:Choice>
              <mc:Fallback>
                <p:oleObj name="Equation" r:id="rId7" imgW="914400" imgH="190080" progId="Equation.DSMT4">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302" name="Object 22"/>
          <p:cNvGraphicFramePr>
            <a:graphicFrameLocks noChangeAspect="1"/>
          </p:cNvGraphicFramePr>
          <p:nvPr>
            <p:extLst>
              <p:ext uri="{D42A27DB-BD31-4B8C-83A1-F6EECF244321}">
                <p14:modId xmlns:p14="http://schemas.microsoft.com/office/powerpoint/2010/main" val="1878309208"/>
              </p:ext>
            </p:extLst>
          </p:nvPr>
        </p:nvGraphicFramePr>
        <p:xfrm>
          <a:off x="722313" y="1639888"/>
          <a:ext cx="2576512" cy="1246187"/>
        </p:xfrm>
        <a:graphic>
          <a:graphicData uri="http://schemas.openxmlformats.org/presentationml/2006/ole">
            <mc:AlternateContent xmlns:mc="http://schemas.openxmlformats.org/markup-compatibility/2006">
              <mc:Choice xmlns:v="urn:schemas-microsoft-com:vml" Requires="v">
                <p:oleObj spid="_x0000_s1075" name="Equation" r:id="rId8" imgW="901700" imgH="431800" progId="Equation.DSMT4">
                  <p:embed/>
                </p:oleObj>
              </mc:Choice>
              <mc:Fallback>
                <p:oleObj name="Equation" r:id="rId8" imgW="901700" imgH="431800" progId="Equation.DSMT4">
                  <p:embed/>
                  <p:pic>
                    <p:nvPicPr>
                      <p:cNvPr id="0" name="Picture 6"/>
                      <p:cNvPicPr>
                        <a:picLocks noChangeAspect="1" noChangeArrowheads="1"/>
                      </p:cNvPicPr>
                      <p:nvPr/>
                    </p:nvPicPr>
                    <p:blipFill>
                      <a:blip r:embed="rId9"/>
                      <a:srcRect/>
                      <a:stretch>
                        <a:fillRect/>
                      </a:stretch>
                    </p:blipFill>
                    <p:spPr bwMode="auto">
                      <a:xfrm>
                        <a:off x="722313" y="1639888"/>
                        <a:ext cx="2576512" cy="1246187"/>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7" name="Object 27"/>
          <p:cNvGraphicFramePr>
            <a:graphicFrameLocks noChangeAspect="1"/>
          </p:cNvGraphicFramePr>
          <p:nvPr>
            <p:extLst>
              <p:ext uri="{D42A27DB-BD31-4B8C-83A1-F6EECF244321}">
                <p14:modId xmlns:p14="http://schemas.microsoft.com/office/powerpoint/2010/main" val="540929449"/>
              </p:ext>
            </p:extLst>
          </p:nvPr>
        </p:nvGraphicFramePr>
        <p:xfrm>
          <a:off x="703263" y="3000375"/>
          <a:ext cx="1960562" cy="879475"/>
        </p:xfrm>
        <a:graphic>
          <a:graphicData uri="http://schemas.openxmlformats.org/presentationml/2006/ole">
            <mc:AlternateContent xmlns:mc="http://schemas.openxmlformats.org/markup-compatibility/2006">
              <mc:Choice xmlns:v="urn:schemas-microsoft-com:vml" Requires="v">
                <p:oleObj spid="_x0000_s1076" name="Equation" r:id="rId10" imgW="685800" imgH="304800" progId="Equation.DSMT4">
                  <p:embed/>
                </p:oleObj>
              </mc:Choice>
              <mc:Fallback>
                <p:oleObj name="Equation" r:id="rId10" imgW="685800" imgH="304800" progId="Equation.DSMT4">
                  <p:embed/>
                  <p:pic>
                    <p:nvPicPr>
                      <p:cNvPr id="0" name="Picture 7"/>
                      <p:cNvPicPr>
                        <a:picLocks noChangeAspect="1" noChangeArrowheads="1"/>
                      </p:cNvPicPr>
                      <p:nvPr/>
                    </p:nvPicPr>
                    <p:blipFill>
                      <a:blip r:embed="rId11"/>
                      <a:srcRect/>
                      <a:stretch>
                        <a:fillRect/>
                      </a:stretch>
                    </p:blipFill>
                    <p:spPr bwMode="auto">
                      <a:xfrm>
                        <a:off x="703263" y="3000375"/>
                        <a:ext cx="1960562" cy="879475"/>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8" name="Object 28"/>
          <p:cNvGraphicFramePr>
            <a:graphicFrameLocks noChangeAspect="1"/>
          </p:cNvGraphicFramePr>
          <p:nvPr>
            <p:extLst>
              <p:ext uri="{D42A27DB-BD31-4B8C-83A1-F6EECF244321}">
                <p14:modId xmlns:p14="http://schemas.microsoft.com/office/powerpoint/2010/main" val="708521301"/>
              </p:ext>
            </p:extLst>
          </p:nvPr>
        </p:nvGraphicFramePr>
        <p:xfrm>
          <a:off x="739775" y="3992563"/>
          <a:ext cx="2832100" cy="1136650"/>
        </p:xfrm>
        <a:graphic>
          <a:graphicData uri="http://schemas.openxmlformats.org/presentationml/2006/ole">
            <mc:AlternateContent xmlns:mc="http://schemas.openxmlformats.org/markup-compatibility/2006">
              <mc:Choice xmlns:v="urn:schemas-microsoft-com:vml" Requires="v">
                <p:oleObj spid="_x0000_s1077" name="Equation" r:id="rId12" imgW="990600" imgH="393700" progId="Equation.DSMT4">
                  <p:embed/>
                </p:oleObj>
              </mc:Choice>
              <mc:Fallback>
                <p:oleObj name="Equation" r:id="rId12" imgW="990600" imgH="393700" progId="Equation.DSMT4">
                  <p:embed/>
                  <p:pic>
                    <p:nvPicPr>
                      <p:cNvPr id="0" name="Picture 8"/>
                      <p:cNvPicPr>
                        <a:picLocks noChangeAspect="1" noChangeArrowheads="1"/>
                      </p:cNvPicPr>
                      <p:nvPr/>
                    </p:nvPicPr>
                    <p:blipFill>
                      <a:blip r:embed="rId13"/>
                      <a:srcRect/>
                      <a:stretch>
                        <a:fillRect/>
                      </a:stretch>
                    </p:blipFill>
                    <p:spPr bwMode="auto">
                      <a:xfrm>
                        <a:off x="739775" y="3992563"/>
                        <a:ext cx="2832100" cy="11366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9" name="Object 29"/>
          <p:cNvGraphicFramePr>
            <a:graphicFrameLocks noChangeAspect="1"/>
          </p:cNvGraphicFramePr>
          <p:nvPr>
            <p:extLst>
              <p:ext uri="{D42A27DB-BD31-4B8C-83A1-F6EECF244321}">
                <p14:modId xmlns:p14="http://schemas.microsoft.com/office/powerpoint/2010/main" val="2576131647"/>
              </p:ext>
            </p:extLst>
          </p:nvPr>
        </p:nvGraphicFramePr>
        <p:xfrm>
          <a:off x="812800" y="5224463"/>
          <a:ext cx="4719638" cy="1136650"/>
        </p:xfrm>
        <a:graphic>
          <a:graphicData uri="http://schemas.openxmlformats.org/presentationml/2006/ole">
            <mc:AlternateContent xmlns:mc="http://schemas.openxmlformats.org/markup-compatibility/2006">
              <mc:Choice xmlns:v="urn:schemas-microsoft-com:vml" Requires="v">
                <p:oleObj spid="_x0000_s1078" name="Equation" r:id="rId14" imgW="1651000" imgH="393700" progId="Equation.DSMT4">
                  <p:embed/>
                </p:oleObj>
              </mc:Choice>
              <mc:Fallback>
                <p:oleObj name="Equation" r:id="rId14" imgW="1651000" imgH="393700" progId="Equation.DSMT4">
                  <p:embed/>
                  <p:pic>
                    <p:nvPicPr>
                      <p:cNvPr id="0" name="Picture 9"/>
                      <p:cNvPicPr>
                        <a:picLocks noChangeAspect="1" noChangeArrowheads="1"/>
                      </p:cNvPicPr>
                      <p:nvPr/>
                    </p:nvPicPr>
                    <p:blipFill>
                      <a:blip r:embed="rId15"/>
                      <a:srcRect/>
                      <a:stretch>
                        <a:fillRect/>
                      </a:stretch>
                    </p:blipFill>
                    <p:spPr bwMode="auto">
                      <a:xfrm>
                        <a:off x="812800" y="5224463"/>
                        <a:ext cx="4719638" cy="11366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53310" name="Text Box 30"/>
          <p:cNvSpPr txBox="1">
            <a:spLocks noChangeArrowheads="1"/>
          </p:cNvSpPr>
          <p:nvPr/>
        </p:nvSpPr>
        <p:spPr bwMode="auto">
          <a:xfrm>
            <a:off x="5105400" y="1676400"/>
            <a:ext cx="34290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electricity</a:t>
            </a:r>
          </a:p>
        </p:txBody>
      </p:sp>
      <p:sp>
        <p:nvSpPr>
          <p:cNvPr id="353311" name="Text Box 31"/>
          <p:cNvSpPr txBox="1">
            <a:spLocks noChangeArrowheads="1"/>
          </p:cNvSpPr>
          <p:nvPr/>
        </p:nvSpPr>
        <p:spPr bwMode="auto">
          <a:xfrm>
            <a:off x="5029200" y="2819400"/>
            <a:ext cx="35052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magnetism</a:t>
            </a:r>
          </a:p>
        </p:txBody>
      </p:sp>
      <p:sp>
        <p:nvSpPr>
          <p:cNvPr id="353312" name="Text Box 32"/>
          <p:cNvSpPr txBox="1">
            <a:spLocks noChangeArrowheads="1"/>
          </p:cNvSpPr>
          <p:nvPr/>
        </p:nvSpPr>
        <p:spPr bwMode="auto">
          <a:xfrm>
            <a:off x="6477000" y="4038600"/>
            <a:ext cx="20574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Faraday’s Law</a:t>
            </a:r>
          </a:p>
        </p:txBody>
      </p:sp>
      <p:sp>
        <p:nvSpPr>
          <p:cNvPr id="353313" name="Text Box 33"/>
          <p:cNvSpPr txBox="1">
            <a:spLocks noChangeArrowheads="1"/>
          </p:cNvSpPr>
          <p:nvPr/>
        </p:nvSpPr>
        <p:spPr bwMode="auto">
          <a:xfrm>
            <a:off x="5791200" y="5105400"/>
            <a:ext cx="3352800" cy="461665"/>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b="1" dirty="0" smtClean="0">
                <a:solidFill>
                  <a:srgbClr val="CC0000"/>
                </a:solidFill>
                <a:latin typeface="Arial Narrow" charset="0"/>
              </a:rPr>
              <a:t>Generalized </a:t>
            </a:r>
            <a:r>
              <a:rPr lang="en-US" b="1" dirty="0" err="1" smtClean="0">
                <a:solidFill>
                  <a:srgbClr val="CC0000"/>
                </a:solidFill>
                <a:latin typeface="Arial Narrow" charset="0"/>
              </a:rPr>
              <a:t>Ampére’s</a:t>
            </a:r>
            <a:r>
              <a:rPr lang="en-US" b="1" dirty="0" smtClean="0">
                <a:solidFill>
                  <a:srgbClr val="CC0000"/>
                </a:solidFill>
                <a:latin typeface="Arial Narrow" charset="0"/>
              </a:rPr>
              <a:t> </a:t>
            </a:r>
            <a:r>
              <a:rPr lang="en-US" b="1" dirty="0">
                <a:solidFill>
                  <a:srgbClr val="CC0000"/>
                </a:solidFill>
                <a:latin typeface="Arial Narrow" charset="0"/>
              </a:rPr>
              <a:t>Law</a:t>
            </a:r>
          </a:p>
        </p:txBody>
      </p:sp>
      <p:sp>
        <p:nvSpPr>
          <p:cNvPr id="353314" name="Text Box 34"/>
          <p:cNvSpPr txBox="1">
            <a:spLocks noChangeArrowheads="1"/>
          </p:cNvSpPr>
          <p:nvPr/>
        </p:nvSpPr>
        <p:spPr bwMode="auto">
          <a:xfrm>
            <a:off x="5029200" y="2209800"/>
            <a:ext cx="3581400" cy="581025"/>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generalized form of Coulomb’s law relating electric field to its sources, the electric charge</a:t>
            </a:r>
          </a:p>
        </p:txBody>
      </p:sp>
      <p:sp>
        <p:nvSpPr>
          <p:cNvPr id="353315" name="Text Box 35"/>
          <p:cNvSpPr txBox="1">
            <a:spLocks noChangeArrowheads="1"/>
          </p:cNvSpPr>
          <p:nvPr/>
        </p:nvSpPr>
        <p:spPr bwMode="auto">
          <a:xfrm>
            <a:off x="4267200" y="3381375"/>
            <a:ext cx="4876800" cy="581025"/>
          </a:xfrm>
          <a:prstGeom prst="rect">
            <a:avLst/>
          </a:prstGeom>
          <a:noFill/>
          <a:ln w="28575">
            <a:noFill/>
            <a:miter lim="800000"/>
            <a:headEnd/>
            <a:tailEnd/>
          </a:ln>
          <a:effectLst/>
        </p:spPr>
        <p:txBody>
          <a:bodyPr>
            <a:prstTxWarp prst="textNoShape">
              <a:avLst/>
            </a:prstTxWarp>
            <a:spAutoFit/>
          </a:bodyPr>
          <a:lstStyle/>
          <a:p>
            <a:r>
              <a:rPr lang="en-US" sz="1600" dirty="0">
                <a:solidFill>
                  <a:schemeClr val="accent2"/>
                </a:solidFill>
                <a:latin typeface="Arial Narrow" charset="0"/>
              </a:rPr>
              <a:t>A magnetic equivalent</a:t>
            </a:r>
            <a:r>
              <a:rPr lang="en-US" sz="1600" dirty="0" smtClean="0">
                <a:solidFill>
                  <a:schemeClr val="accent2"/>
                </a:solidFill>
                <a:latin typeface="Arial Narrow" charset="0"/>
              </a:rPr>
              <a:t> of </a:t>
            </a:r>
            <a:r>
              <a:rPr lang="en-US" sz="1600" dirty="0">
                <a:solidFill>
                  <a:schemeClr val="accent2"/>
                </a:solidFill>
                <a:latin typeface="Arial Narrow" charset="0"/>
              </a:rPr>
              <a:t>Coulomb’s law relating magnetic field to its sources. This says there are no magnetic monopoles.</a:t>
            </a:r>
          </a:p>
        </p:txBody>
      </p:sp>
      <p:sp>
        <p:nvSpPr>
          <p:cNvPr id="353316" name="Text Box 36"/>
          <p:cNvSpPr txBox="1">
            <a:spLocks noChangeArrowheads="1"/>
          </p:cNvSpPr>
          <p:nvPr/>
        </p:nvSpPr>
        <p:spPr bwMode="auto">
          <a:xfrm>
            <a:off x="4419600" y="4572000"/>
            <a:ext cx="4419600" cy="33655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An electric field is produced by a changing magnetic field</a:t>
            </a:r>
          </a:p>
        </p:txBody>
      </p:sp>
      <p:sp>
        <p:nvSpPr>
          <p:cNvPr id="353317" name="Text Box 37"/>
          <p:cNvSpPr txBox="1">
            <a:spLocks noChangeArrowheads="1"/>
          </p:cNvSpPr>
          <p:nvPr/>
        </p:nvSpPr>
        <p:spPr bwMode="auto">
          <a:xfrm>
            <a:off x="6096000" y="5638800"/>
            <a:ext cx="2743200" cy="82550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magnetic field is produced by an electric current or by a  changing electric field</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81000" y="0"/>
            <a:ext cx="8229600" cy="946150"/>
          </a:xfrm>
        </p:spPr>
        <p:txBody>
          <a:bodyPr/>
          <a:lstStyle/>
          <a:p>
            <a:pPr eaLnBrk="1" hangingPunct="1">
              <a:defRPr/>
            </a:pPr>
            <a:r>
              <a:rPr lang="en-US" sz="6000" dirty="0" smtClean="0">
                <a:cs typeface="+mj-cs"/>
              </a:rPr>
              <a:t>Thermodynamics</a:t>
            </a:r>
          </a:p>
        </p:txBody>
      </p:sp>
      <p:sp>
        <p:nvSpPr>
          <p:cNvPr id="110595" name="Rectangle 3"/>
          <p:cNvSpPr>
            <a:spLocks noGrp="1" noChangeArrowheads="1"/>
          </p:cNvSpPr>
          <p:nvPr>
            <p:ph type="body" idx="1"/>
          </p:nvPr>
        </p:nvSpPr>
        <p:spPr>
          <a:xfrm>
            <a:off x="457200" y="1066800"/>
            <a:ext cx="8305800" cy="4953000"/>
          </a:xfrm>
        </p:spPr>
        <p:txBody>
          <a:bodyPr/>
          <a:lstStyle/>
          <a:p>
            <a:pPr eaLnBrk="1" hangingPunct="1">
              <a:defRPr/>
            </a:pPr>
            <a:r>
              <a:rPr lang="en-US" sz="3600" dirty="0" smtClean="0">
                <a:solidFill>
                  <a:srgbClr val="3333CC"/>
                </a:solidFill>
                <a:cs typeface="ＭＳ Ｐゴシック" pitchFamily="-84" charset="-128"/>
              </a:rPr>
              <a:t>Deals with temperature, heat, work, and the internal energy of systems</a:t>
            </a:r>
          </a:p>
          <a:p>
            <a:pPr eaLnBrk="1" hangingPunct="1">
              <a:defRPr/>
            </a:pPr>
            <a:r>
              <a:rPr lang="en-US" sz="3600" dirty="0" smtClean="0">
                <a:cs typeface="+mn-cs"/>
              </a:rPr>
              <a:t>Contributions made by:</a:t>
            </a:r>
          </a:p>
          <a:p>
            <a:pPr lvl="1" eaLnBrk="1" hangingPunct="1">
              <a:defRPr/>
            </a:pPr>
            <a:r>
              <a:rPr lang="en-US" sz="3200" dirty="0" smtClean="0">
                <a:cs typeface="+mn-cs"/>
              </a:rPr>
              <a:t>Benjamin Thompson (1753-1814)</a:t>
            </a:r>
          </a:p>
          <a:p>
            <a:pPr lvl="1" eaLnBrk="1" hangingPunct="1">
              <a:defRPr/>
            </a:pPr>
            <a:r>
              <a:rPr lang="en-US" sz="3200" dirty="0" err="1" smtClean="0">
                <a:cs typeface="+mn-cs"/>
              </a:rPr>
              <a:t>Sadi</a:t>
            </a:r>
            <a:r>
              <a:rPr lang="en-US" sz="3200" dirty="0" smtClean="0">
                <a:cs typeface="+mn-cs"/>
              </a:rPr>
              <a:t> Carnot (1796-1832)</a:t>
            </a:r>
          </a:p>
          <a:p>
            <a:pPr lvl="1" eaLnBrk="1" hangingPunct="1">
              <a:defRPr/>
            </a:pPr>
            <a:r>
              <a:rPr lang="en-US" sz="3200" dirty="0" smtClean="0">
                <a:cs typeface="+mn-cs"/>
              </a:rPr>
              <a:t>James Joule (1818-1889)</a:t>
            </a:r>
          </a:p>
          <a:p>
            <a:pPr lvl="1" eaLnBrk="1" hangingPunct="1">
              <a:defRPr/>
            </a:pPr>
            <a:r>
              <a:rPr lang="en-US" sz="3200" dirty="0" smtClean="0">
                <a:cs typeface="+mn-cs"/>
              </a:rPr>
              <a:t>Rudolf </a:t>
            </a:r>
            <a:r>
              <a:rPr lang="en-US" sz="3200" dirty="0" err="1" smtClean="0">
                <a:cs typeface="+mn-cs"/>
              </a:rPr>
              <a:t>Clausius</a:t>
            </a:r>
            <a:r>
              <a:rPr lang="en-US" sz="3200" dirty="0" smtClean="0">
                <a:cs typeface="+mn-cs"/>
              </a:rPr>
              <a:t> (1822-1888)</a:t>
            </a:r>
          </a:p>
          <a:p>
            <a:pPr lvl="1" eaLnBrk="1" hangingPunct="1">
              <a:defRPr/>
            </a:pPr>
            <a:r>
              <a:rPr lang="en-US" sz="3200" dirty="0" smtClean="0">
                <a:cs typeface="+mn-cs"/>
              </a:rPr>
              <a:t>William Thompson (1824-1907)</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685800" y="0"/>
            <a:ext cx="7772400" cy="1143000"/>
          </a:xfrm>
        </p:spPr>
        <p:txBody>
          <a:bodyPr/>
          <a:lstStyle/>
          <a:p>
            <a:pPr eaLnBrk="1" hangingPunct="1">
              <a:defRPr/>
            </a:pPr>
            <a:r>
              <a:rPr lang="en-US" dirty="0" smtClean="0">
                <a:cs typeface="+mj-cs"/>
              </a:rPr>
              <a:t>Primary Results of Thermodynamics</a:t>
            </a:r>
          </a:p>
        </p:txBody>
      </p:sp>
      <p:sp>
        <p:nvSpPr>
          <p:cNvPr id="26626" name="Rectangle 3"/>
          <p:cNvSpPr>
            <a:spLocks noGrp="1" noChangeArrowheads="1"/>
          </p:cNvSpPr>
          <p:nvPr>
            <p:ph type="body" idx="1"/>
          </p:nvPr>
        </p:nvSpPr>
        <p:spPr>
          <a:xfrm>
            <a:off x="457200" y="990600"/>
            <a:ext cx="8229600" cy="4800600"/>
          </a:xfrm>
        </p:spPr>
        <p:txBody>
          <a:bodyPr/>
          <a:lstStyle/>
          <a:p>
            <a:pPr eaLnBrk="1" hangingPunct="1"/>
            <a:r>
              <a:rPr lang="en-US" sz="4000" dirty="0" smtClean="0">
                <a:cs typeface="ＭＳ Ｐゴシック" pitchFamily="-84" charset="-128"/>
              </a:rPr>
              <a:t>Introduced </a:t>
            </a:r>
            <a:r>
              <a:rPr lang="en-US" sz="4000" dirty="0">
                <a:cs typeface="ＭＳ Ｐゴシック" pitchFamily="-84" charset="-128"/>
              </a:rPr>
              <a:t>thermal equilibrium</a:t>
            </a:r>
          </a:p>
          <a:p>
            <a:pPr eaLnBrk="1" hangingPunct="1"/>
            <a:r>
              <a:rPr lang="en-US" sz="4000" dirty="0">
                <a:cs typeface="ＭＳ Ｐゴシック" pitchFamily="-84" charset="-128"/>
              </a:rPr>
              <a:t>The first law establishes heat as energy</a:t>
            </a:r>
          </a:p>
          <a:p>
            <a:pPr eaLnBrk="1" hangingPunct="1"/>
            <a:r>
              <a:rPr lang="en-US" sz="4000" dirty="0">
                <a:cs typeface="ＭＳ Ｐゴシック" pitchFamily="-84" charset="-128"/>
              </a:rPr>
              <a:t>Introduces the concept of internal energy</a:t>
            </a:r>
            <a:endParaRPr lang="en-US" sz="4000" dirty="0" smtClean="0">
              <a:cs typeface="ＭＳ Ｐゴシック" pitchFamily="-84" charset="-128"/>
            </a:endParaRPr>
          </a:p>
          <a:p>
            <a:pPr eaLnBrk="1" hangingPunct="1"/>
            <a:r>
              <a:rPr lang="en-US" sz="4000" dirty="0" smtClean="0">
                <a:cs typeface="ＭＳ Ｐゴシック" pitchFamily="-84" charset="-128"/>
              </a:rPr>
              <a:t>Interprets </a:t>
            </a:r>
            <a:r>
              <a:rPr lang="en-US" sz="4000" dirty="0">
                <a:cs typeface="ＭＳ Ｐゴシック" pitchFamily="-84" charset="-128"/>
              </a:rPr>
              <a:t>temperature as a measure of </a:t>
            </a:r>
            <a:r>
              <a:rPr lang="en-US" sz="4000" dirty="0" smtClean="0">
                <a:cs typeface="ＭＳ Ｐゴシック" pitchFamily="-84" charset="-128"/>
              </a:rPr>
              <a:t>the internal </a:t>
            </a:r>
            <a:r>
              <a:rPr lang="en-US" sz="4000" dirty="0">
                <a:cs typeface="ＭＳ Ｐゴシック" pitchFamily="-84" charset="-128"/>
              </a:rPr>
              <a:t>energy</a:t>
            </a:r>
          </a:p>
          <a:p>
            <a:pPr eaLnBrk="1" hangingPunct="1"/>
            <a:r>
              <a:rPr lang="en-US" sz="4000" dirty="0">
                <a:cs typeface="ＭＳ Ｐゴシック" pitchFamily="-84" charset="-128"/>
              </a:rPr>
              <a:t>Generates limitations of the energy processes that cannot take place</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creen Shot 2013-08-28 at 11.04.3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300628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4</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smtClean="0">
                <a:ea typeface="ＭＳ Ｐゴシック" pitchFamily="-84" charset="-128"/>
                <a:cs typeface="ＭＳ Ｐゴシック" pitchFamily="-84" charset="-128"/>
              </a:rPr>
              <a:t>Special Project #1</a:t>
            </a:r>
            <a:endParaRPr lang="en-US" dirty="0">
              <a:ea typeface="ＭＳ Ｐゴシック" pitchFamily="-84" charset="-128"/>
              <a:cs typeface="ＭＳ Ｐゴシック" pitchFamily="-84" charset="-128"/>
            </a:endParaRPr>
          </a:p>
        </p:txBody>
      </p:sp>
      <p:sp>
        <p:nvSpPr>
          <p:cNvPr id="111619" name="Rectangle 3"/>
          <p:cNvSpPr>
            <a:spLocks noGrp="1" noChangeArrowheads="1"/>
          </p:cNvSpPr>
          <p:nvPr>
            <p:ph type="body" idx="1"/>
          </p:nvPr>
        </p:nvSpPr>
        <p:spPr>
          <a:xfrm>
            <a:off x="304800" y="838200"/>
            <a:ext cx="8534400" cy="5181600"/>
          </a:xfrm>
        </p:spPr>
        <p:txBody>
          <a:bodyPr/>
          <a:lstStyle/>
          <a:p>
            <a:pPr marL="514350" indent="-514350" eaLnBrk="1" hangingPunct="1">
              <a:buFont typeface="+mj-lt"/>
              <a:buAutoNum type="arabicPeriod"/>
            </a:pPr>
            <a:r>
              <a:rPr lang="en-US" sz="2400" dirty="0" smtClean="0">
                <a:ea typeface="ＭＳ Ｐゴシック" pitchFamily="-84" charset="-128"/>
                <a:cs typeface="ＭＳ Ｐゴシック" pitchFamily="-84" charset="-128"/>
              </a:rPr>
              <a:t>Compute the electric force between the two protons separate the farthest in an intact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Use the actual size of the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Compute the gravitational force between the two protons separate the farthest in an intact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Express the electric force in #1 above in terms of the gravitational force in #2. (</a:t>
            </a:r>
            <a:r>
              <a:rPr lang="en-US" sz="2400" smtClean="0">
                <a:ea typeface="ＭＳ Ｐゴシック" pitchFamily="-84" charset="-128"/>
                <a:cs typeface="ＭＳ Ｐゴシック" pitchFamily="-84" charset="-128"/>
              </a:rPr>
              <a:t>5 points)</a:t>
            </a:r>
            <a:endParaRPr lang="en-US" sz="2400" dirty="0" smtClean="0">
              <a:ea typeface="ＭＳ Ｐゴシック" pitchFamily="-84" charset="-128"/>
              <a:cs typeface="ＭＳ Ｐゴシック" pitchFamily="-84" charset="-128"/>
            </a:endParaRPr>
          </a:p>
          <a:p>
            <a:pPr eaLnBrk="1" hangingPunct="1"/>
            <a:r>
              <a:rPr lang="en-US" sz="2400" dirty="0" smtClean="0">
                <a:ea typeface="ＭＳ Ｐゴシック" pitchFamily="-84" charset="-128"/>
                <a:cs typeface="ＭＳ Ｐゴシック" pitchFamily="-84" charset="-128"/>
              </a:rPr>
              <a:t>You must look up the mass of the proton, actual size of the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etc, and clearly write them on your project report</a:t>
            </a:r>
          </a:p>
          <a:p>
            <a:pPr eaLnBrk="1" hangingPunct="1"/>
            <a:r>
              <a:rPr lang="en-US" sz="2400" dirty="0" smtClean="0">
                <a:ea typeface="ＭＳ Ｐゴシック" pitchFamily="-84" charset="-128"/>
                <a:cs typeface="ＭＳ Ｐゴシック" pitchFamily="-84" charset="-128"/>
              </a:rPr>
              <a:t>You MUST have your own, independent answers to the above three questions even if you worked together with others.  All those who share the answers will get 0 credit if copied.</a:t>
            </a:r>
          </a:p>
          <a:p>
            <a:pPr eaLnBrk="1" hangingPunct="1"/>
            <a:r>
              <a:rPr lang="en-US" sz="2400" dirty="0" smtClean="0">
                <a:ea typeface="ＭＳ Ｐゴシック" pitchFamily="-84" charset="-128"/>
                <a:cs typeface="ＭＳ Ｐゴシック" pitchFamily="-84" charset="-128"/>
              </a:rPr>
              <a:t>Due for the submission is Monday, Sept. </a:t>
            </a:r>
            <a:r>
              <a:rPr lang="en-US" sz="2400" dirty="0">
                <a:ea typeface="ＭＳ Ｐゴシック" pitchFamily="-84" charset="-128"/>
                <a:cs typeface="ＭＳ Ｐゴシック" pitchFamily="-84" charset="-128"/>
              </a:rPr>
              <a:t>9</a:t>
            </a:r>
            <a:r>
              <a:rPr lang="en-US" sz="2400" dirty="0" smtClean="0">
                <a:ea typeface="ＭＳ Ｐゴシック" pitchFamily="-84" charset="-128"/>
                <a:cs typeface="ＭＳ Ｐゴシック" pitchFamily="-84" charset="-128"/>
              </a:rPr>
              <a:t>!</a:t>
            </a:r>
          </a:p>
          <a:p>
            <a:pPr eaLnBrk="1" hangingPunct="1"/>
            <a:endParaRPr lang="en-US" sz="2400" dirty="0" smtClean="0"/>
          </a:p>
        </p:txBody>
      </p:sp>
    </p:spTree>
    <p:extLst>
      <p:ext uri="{BB962C8B-B14F-4D97-AF65-F5344CB8AC3E}">
        <p14:creationId xmlns:p14="http://schemas.microsoft.com/office/powerpoint/2010/main" val="3947390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3012" name="Slide Number Placeholder 5"/>
          <p:cNvSpPr>
            <a:spLocks noGrp="1"/>
          </p:cNvSpPr>
          <p:nvPr>
            <p:ph type="sldNum" sz="quarter" idx="12"/>
          </p:nvPr>
        </p:nvSpPr>
        <p:spPr>
          <a:noFill/>
        </p:spPr>
        <p:txBody>
          <a:bodyPr/>
          <a:lstStyle/>
          <a:p>
            <a:fld id="{615D9F57-A737-A840-8C4B-2C7CC2124182}" type="slidenum">
              <a:rPr lang="en-US">
                <a:latin typeface="Arial Narrow" pitchFamily="-84" charset="0"/>
              </a:rPr>
              <a:pPr/>
              <a:t>5</a:t>
            </a:fld>
            <a:endParaRPr lang="en-US">
              <a:latin typeface="Arial Narrow" pitchFamily="-84" charset="0"/>
            </a:endParaRPr>
          </a:p>
        </p:txBody>
      </p:sp>
      <p:sp>
        <p:nvSpPr>
          <p:cNvPr id="43013"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Information &amp; Communication Source</a:t>
            </a:r>
          </a:p>
        </p:txBody>
      </p:sp>
      <p:sp>
        <p:nvSpPr>
          <p:cNvPr id="107523" name="Rectangle 3"/>
          <p:cNvSpPr>
            <a:spLocks noGrp="1" noChangeArrowheads="1"/>
          </p:cNvSpPr>
          <p:nvPr>
            <p:ph type="body" idx="1"/>
          </p:nvPr>
        </p:nvSpPr>
        <p:spPr>
          <a:xfrm>
            <a:off x="381000" y="609600"/>
            <a:ext cx="8382000" cy="5334000"/>
          </a:xfrm>
        </p:spPr>
        <p:txBody>
          <a:bodyPr/>
          <a:lstStyle/>
          <a:p>
            <a:pPr eaLnBrk="1" hangingPunct="1">
              <a:lnSpc>
                <a:spcPct val="90000"/>
              </a:lnSpc>
            </a:pPr>
            <a:r>
              <a:rPr lang="en-US" sz="2800" dirty="0" smtClean="0">
                <a:ea typeface="ＭＳ Ｐゴシック" pitchFamily="-84" charset="-128"/>
                <a:cs typeface="ＭＳ Ｐゴシック" pitchFamily="-84" charset="-128"/>
              </a:rPr>
              <a:t>Course web page: </a:t>
            </a:r>
            <a:r>
              <a:rPr lang="en-US" sz="2000" dirty="0" smtClean="0">
                <a:ea typeface="ＭＳ Ｐゴシック" pitchFamily="-84" charset="-128"/>
                <a:cs typeface="ＭＳ Ｐゴシック" pitchFamily="-84" charset="-128"/>
                <a:hlinkClick r:id="rId2"/>
              </a:rPr>
              <a:t>http://www-hep.uta.edu/%7Eyu/teaching/fall13-3313-001/fall13-3313-001.html</a:t>
            </a:r>
            <a:r>
              <a:rPr lang="en-US" sz="2000" dirty="0" smtClean="0">
                <a:ea typeface="ＭＳ Ｐゴシック" pitchFamily="-84" charset="-128"/>
                <a:cs typeface="ＭＳ Ｐゴシック" pitchFamily="-84" charset="-128"/>
              </a:rPr>
              <a:t> </a:t>
            </a:r>
            <a:endParaRPr lang="en-US" sz="2800" dirty="0" smtClean="0">
              <a:ea typeface="ＭＳ Ｐゴシック" pitchFamily="-84" charset="-128"/>
              <a:cs typeface="ＭＳ Ｐゴシック" pitchFamily="-84" charset="-128"/>
            </a:endParaRPr>
          </a:p>
          <a:p>
            <a:pPr lvl="1" eaLnBrk="1" hangingPunct="1">
              <a:lnSpc>
                <a:spcPct val="90000"/>
              </a:lnSpc>
            </a:pPr>
            <a:r>
              <a:rPr lang="en-US" sz="2400" dirty="0" smtClean="0"/>
              <a:t>Contact information &amp; Class Schedule</a:t>
            </a:r>
          </a:p>
          <a:p>
            <a:pPr lvl="1" eaLnBrk="1" hangingPunct="1">
              <a:lnSpc>
                <a:spcPct val="90000"/>
              </a:lnSpc>
            </a:pPr>
            <a:r>
              <a:rPr lang="en-US" sz="2400" dirty="0" smtClean="0"/>
              <a:t>Syllabus</a:t>
            </a:r>
          </a:p>
          <a:p>
            <a:pPr lvl="1" eaLnBrk="1" hangingPunct="1">
              <a:lnSpc>
                <a:spcPct val="90000"/>
              </a:lnSpc>
            </a:pPr>
            <a:r>
              <a:rPr lang="en-US" sz="2400" dirty="0" smtClean="0"/>
              <a:t>Homework</a:t>
            </a:r>
          </a:p>
          <a:p>
            <a:pPr lvl="1" eaLnBrk="1" hangingPunct="1">
              <a:lnSpc>
                <a:spcPct val="90000"/>
              </a:lnSpc>
            </a:pPr>
            <a:r>
              <a:rPr lang="en-US" sz="2400" dirty="0" smtClean="0"/>
              <a:t>Holidays and Exam days</a:t>
            </a:r>
          </a:p>
          <a:p>
            <a:pPr lvl="1" eaLnBrk="1" hangingPunct="1">
              <a:lnSpc>
                <a:spcPct val="90000"/>
              </a:lnSpc>
            </a:pPr>
            <a:r>
              <a:rPr lang="en-US" sz="2400" dirty="0" smtClean="0"/>
              <a:t>Evaluation Policy</a:t>
            </a:r>
          </a:p>
          <a:p>
            <a:pPr lvl="1" eaLnBrk="1" hangingPunct="1">
              <a:lnSpc>
                <a:spcPct val="90000"/>
              </a:lnSpc>
            </a:pPr>
            <a:r>
              <a:rPr lang="en-US" sz="2400" dirty="0" smtClean="0"/>
              <a:t>Class Style &amp; Communication</a:t>
            </a:r>
          </a:p>
          <a:p>
            <a:pPr lvl="1" eaLnBrk="1" hangingPunct="1">
              <a:lnSpc>
                <a:spcPct val="90000"/>
              </a:lnSpc>
            </a:pPr>
            <a:r>
              <a:rPr lang="en-US" sz="2400" dirty="0" smtClean="0"/>
              <a:t>Other information</a:t>
            </a:r>
          </a:p>
          <a:p>
            <a:pPr eaLnBrk="1" hangingPunct="1">
              <a:lnSpc>
                <a:spcPct val="90000"/>
              </a:lnSpc>
            </a:pPr>
            <a:r>
              <a:rPr lang="en-US" sz="2800" dirty="0" smtClean="0">
                <a:ea typeface="ＭＳ Ｐゴシック" pitchFamily="-84" charset="-128"/>
                <a:cs typeface="ＭＳ Ｐゴシック" pitchFamily="-84" charset="-128"/>
              </a:rPr>
              <a:t>Primary communication tool is e-mail: Make sure that your e-mail at the time of course registration is the one you most frequently read!!</a:t>
            </a:r>
            <a:endParaRPr lang="en-US" sz="2800" dirty="0" smtClean="0">
              <a:ea typeface="ＭＳ Ｐゴシック" pitchFamily="-84" charset="-128"/>
              <a:cs typeface="ＭＳ Ｐゴシック" pitchFamily="-84" charset="-128"/>
              <a:sym typeface="Wingdings" pitchFamily="-84" charset="2"/>
            </a:endParaRPr>
          </a:p>
          <a:p>
            <a:pPr eaLnBrk="1" hangingPunct="1">
              <a:lnSpc>
                <a:spcPct val="90000"/>
              </a:lnSpc>
            </a:pPr>
            <a:r>
              <a:rPr lang="en-US" sz="2800" dirty="0" smtClean="0">
                <a:ea typeface="ＭＳ Ｐゴシック" pitchFamily="-84" charset="-128"/>
                <a:cs typeface="ＭＳ Ｐゴシック" pitchFamily="-84" charset="-128"/>
              </a:rPr>
              <a:t>Office Hours: 2:30 – 3:40pm, Mondays and Wednesdays or by appointments</a:t>
            </a:r>
          </a:p>
        </p:txBody>
      </p:sp>
    </p:spTree>
    <p:extLst>
      <p:ext uri="{BB962C8B-B14F-4D97-AF65-F5344CB8AC3E}">
        <p14:creationId xmlns:p14="http://schemas.microsoft.com/office/powerpoint/2010/main" val="35700136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3012" name="Slide Number Placeholder 5"/>
          <p:cNvSpPr>
            <a:spLocks noGrp="1"/>
          </p:cNvSpPr>
          <p:nvPr>
            <p:ph type="sldNum" sz="quarter" idx="12"/>
          </p:nvPr>
        </p:nvSpPr>
        <p:spPr>
          <a:noFill/>
        </p:spPr>
        <p:txBody>
          <a:bodyPr/>
          <a:lstStyle/>
          <a:p>
            <a:fld id="{615D9F57-A737-A840-8C4B-2C7CC2124182}" type="slidenum">
              <a:rPr lang="en-US">
                <a:latin typeface="Arial Narrow" pitchFamily="-84" charset="0"/>
              </a:rPr>
              <a:pPr/>
              <a:t>6</a:t>
            </a:fld>
            <a:endParaRPr lang="en-US">
              <a:latin typeface="Arial Narrow" pitchFamily="-84" charset="0"/>
            </a:endParaRPr>
          </a:p>
        </p:txBody>
      </p:sp>
      <p:sp>
        <p:nvSpPr>
          <p:cNvPr id="43013" name="Rectangle 2"/>
          <p:cNvSpPr>
            <a:spLocks noGrp="1" noChangeArrowheads="1"/>
          </p:cNvSpPr>
          <p:nvPr>
            <p:ph type="title"/>
          </p:nvPr>
        </p:nvSpPr>
        <p:spPr>
          <a:xfrm>
            <a:off x="685800" y="152400"/>
            <a:ext cx="7772400" cy="685800"/>
          </a:xfrm>
        </p:spPr>
        <p:txBody>
          <a:bodyPr/>
          <a:lstStyle/>
          <a:p>
            <a:pPr eaLnBrk="1" hangingPunct="1"/>
            <a:r>
              <a:rPr lang="en-US" sz="4000" dirty="0" smtClean="0">
                <a:ea typeface="ＭＳ Ｐゴシック" pitchFamily="-84" charset="-128"/>
                <a:cs typeface="ＭＳ Ｐゴシック" pitchFamily="-84" charset="-128"/>
              </a:rPr>
              <a:t>Textbook</a:t>
            </a:r>
            <a:endParaRPr lang="en-US" sz="4000" dirty="0">
              <a:ea typeface="ＭＳ Ｐゴシック" pitchFamily="-84" charset="-128"/>
              <a:cs typeface="ＭＳ Ｐゴシック" pitchFamily="-84" charset="-128"/>
            </a:endParaRPr>
          </a:p>
        </p:txBody>
      </p:sp>
      <p:sp>
        <p:nvSpPr>
          <p:cNvPr id="107523" name="Rectangle 3"/>
          <p:cNvSpPr>
            <a:spLocks noGrp="1" noChangeArrowheads="1"/>
          </p:cNvSpPr>
          <p:nvPr>
            <p:ph type="body" idx="1"/>
          </p:nvPr>
        </p:nvSpPr>
        <p:spPr>
          <a:xfrm>
            <a:off x="381000" y="838200"/>
            <a:ext cx="8382000" cy="5334000"/>
          </a:xfrm>
        </p:spPr>
        <p:txBody>
          <a:bodyPr/>
          <a:lstStyle/>
          <a:p>
            <a:pPr eaLnBrk="1" hangingPunct="1">
              <a:lnSpc>
                <a:spcPct val="90000"/>
              </a:lnSpc>
            </a:pPr>
            <a:r>
              <a:rPr lang="en-US" dirty="0" smtClean="0">
                <a:ea typeface="ＭＳ Ｐゴシック" pitchFamily="-84" charset="-128"/>
                <a:cs typeface="ＭＳ Ｐゴシック" pitchFamily="-84" charset="-128"/>
              </a:rPr>
              <a:t>Title: Modern Physics for Scientists and Engineers</a:t>
            </a:r>
          </a:p>
          <a:p>
            <a:pPr lvl="1" eaLnBrk="1" hangingPunct="1">
              <a:lnSpc>
                <a:spcPct val="90000"/>
              </a:lnSpc>
            </a:pPr>
            <a:r>
              <a:rPr lang="en-US" dirty="0" smtClean="0">
                <a:ea typeface="ＭＳ Ｐゴシック" pitchFamily="-84" charset="-128"/>
                <a:cs typeface="ＭＳ Ｐゴシック" pitchFamily="-84" charset="-128"/>
              </a:rPr>
              <a:t>4</a:t>
            </a:r>
            <a:r>
              <a:rPr lang="en-US" baseline="30000" dirty="0" smtClean="0">
                <a:ea typeface="ＭＳ Ｐゴシック" pitchFamily="-84" charset="-128"/>
                <a:cs typeface="ＭＳ Ｐゴシック" pitchFamily="-84" charset="-128"/>
              </a:rPr>
              <a:t>th</a:t>
            </a:r>
            <a:r>
              <a:rPr lang="en-US" dirty="0" smtClean="0">
                <a:ea typeface="ＭＳ Ｐゴシック" pitchFamily="-84" charset="-128"/>
                <a:cs typeface="ＭＳ Ｐゴシック" pitchFamily="-84" charset="-128"/>
              </a:rPr>
              <a:t> edition</a:t>
            </a:r>
          </a:p>
          <a:p>
            <a:pPr eaLnBrk="1" hangingPunct="1">
              <a:lnSpc>
                <a:spcPct val="90000"/>
              </a:lnSpc>
            </a:pPr>
            <a:r>
              <a:rPr lang="en-US" dirty="0" smtClean="0">
                <a:ea typeface="ＭＳ Ｐゴシック" pitchFamily="-84" charset="-128"/>
                <a:cs typeface="ＭＳ Ｐゴシック" pitchFamily="-84" charset="-128"/>
              </a:rPr>
              <a:t>Authors: S.T. Thornton and A. Rex</a:t>
            </a:r>
          </a:p>
          <a:p>
            <a:pPr eaLnBrk="1" hangingPunct="1">
              <a:lnSpc>
                <a:spcPct val="90000"/>
              </a:lnSpc>
            </a:pPr>
            <a:r>
              <a:rPr lang="en-US" dirty="0" smtClean="0">
                <a:ea typeface="ＭＳ Ｐゴシック" pitchFamily="-84" charset="-128"/>
                <a:cs typeface="ＭＳ Ｐゴシック" pitchFamily="-84" charset="-128"/>
              </a:rPr>
              <a:t>ISBN: 978-1-133-10372-1</a:t>
            </a:r>
          </a:p>
        </p:txBody>
      </p:sp>
      <p:pic>
        <p:nvPicPr>
          <p:cNvPr id="7" name="Picture 6" descr="Screen Shot 2012-08-27 at 11.36.13 AM.png"/>
          <p:cNvPicPr>
            <a:picLocks noChangeAspect="1"/>
          </p:cNvPicPr>
          <p:nvPr/>
        </p:nvPicPr>
        <p:blipFill>
          <a:blip r:embed="rId2"/>
          <a:stretch>
            <a:fillRect/>
          </a:stretch>
        </p:blipFill>
        <p:spPr>
          <a:xfrm>
            <a:off x="838200" y="2971800"/>
            <a:ext cx="7543800" cy="3581400"/>
          </a:xfrm>
          <a:prstGeom prst="rect">
            <a:avLst/>
          </a:prstGeom>
        </p:spPr>
      </p:pic>
    </p:spTree>
    <p:extLst>
      <p:ext uri="{BB962C8B-B14F-4D97-AF65-F5344CB8AC3E}">
        <p14:creationId xmlns:p14="http://schemas.microsoft.com/office/powerpoint/2010/main" val="21090023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US" smtClean="0"/>
              <a:t>Wednesday, Aug. 28, 2013</a:t>
            </a:r>
            <a:endParaRPr lang="en-US"/>
          </a:p>
        </p:txBody>
      </p:sp>
      <p:sp>
        <p:nvSpPr>
          <p:cNvPr id="8"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4036" name="Slide Number Placeholder 5"/>
          <p:cNvSpPr>
            <a:spLocks noGrp="1"/>
          </p:cNvSpPr>
          <p:nvPr>
            <p:ph type="sldNum" sz="quarter" idx="12"/>
          </p:nvPr>
        </p:nvSpPr>
        <p:spPr>
          <a:noFill/>
        </p:spPr>
        <p:txBody>
          <a:bodyPr/>
          <a:lstStyle/>
          <a:p>
            <a:fld id="{C5797066-9E70-DF4E-B61B-A6DC8A529E44}" type="slidenum">
              <a:rPr lang="en-US">
                <a:latin typeface="Arial Narrow" pitchFamily="-84" charset="0"/>
              </a:rPr>
              <a:pPr/>
              <a:t>7</a:t>
            </a:fld>
            <a:endParaRPr lang="en-US">
              <a:latin typeface="Arial Narrow" pitchFamily="-84" charset="0"/>
            </a:endParaRPr>
          </a:p>
        </p:txBody>
      </p:sp>
      <p:sp>
        <p:nvSpPr>
          <p:cNvPr id="44037"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Evaluation Policy</a:t>
            </a:r>
          </a:p>
        </p:txBody>
      </p:sp>
      <p:sp>
        <p:nvSpPr>
          <p:cNvPr id="200707" name="Rectangle 3"/>
          <p:cNvSpPr>
            <a:spLocks noGrp="1" noChangeArrowheads="1"/>
          </p:cNvSpPr>
          <p:nvPr>
            <p:ph type="body" idx="1"/>
          </p:nvPr>
        </p:nvSpPr>
        <p:spPr>
          <a:xfrm>
            <a:off x="457200" y="609600"/>
            <a:ext cx="8458200" cy="6172200"/>
          </a:xfrm>
          <a:solidFill>
            <a:srgbClr val="FFFFFF"/>
          </a:solidFill>
        </p:spPr>
        <p:txBody>
          <a:bodyPr/>
          <a:lstStyle/>
          <a:p>
            <a:pPr eaLnBrk="1" hangingPunct="1">
              <a:lnSpc>
                <a:spcPct val="80000"/>
              </a:lnSpc>
            </a:pPr>
            <a:r>
              <a:rPr lang="en-US" dirty="0">
                <a:ea typeface="ＭＳ Ｐゴシック" pitchFamily="-84" charset="-128"/>
                <a:cs typeface="ＭＳ Ｐゴシック" pitchFamily="-84" charset="-128"/>
              </a:rPr>
              <a:t>Homework:</a:t>
            </a:r>
            <a:r>
              <a:rPr lang="en-US" dirty="0" smtClean="0">
                <a:ea typeface="ＭＳ Ｐゴシック" pitchFamily="-84" charset="-128"/>
                <a:cs typeface="ＭＳ Ｐゴシック" pitchFamily="-84" charset="-128"/>
              </a:rPr>
              <a:t> </a:t>
            </a:r>
            <a:r>
              <a:rPr lang="en-US" dirty="0" smtClean="0">
                <a:ea typeface="굴림" pitchFamily="-84" charset="-127"/>
                <a:cs typeface="굴림" pitchFamily="-84" charset="-127"/>
              </a:rPr>
              <a:t>30</a:t>
            </a:r>
            <a:r>
              <a:rPr lang="en-US" dirty="0" smtClean="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a:p>
            <a:pPr eaLnBrk="1" hangingPunct="1">
              <a:lnSpc>
                <a:spcPct val="80000"/>
              </a:lnSpc>
            </a:pPr>
            <a:r>
              <a:rPr lang="en-US" dirty="0">
                <a:ea typeface="ＭＳ Ｐゴシック" pitchFamily="-84" charset="-128"/>
                <a:cs typeface="ＭＳ Ｐゴシック" pitchFamily="-84" charset="-128"/>
              </a:rPr>
              <a:t>Exams</a:t>
            </a:r>
            <a:endParaRPr lang="en-US" dirty="0" smtClean="0">
              <a:ea typeface="ＭＳ Ｐゴシック" pitchFamily="-84" charset="-128"/>
              <a:cs typeface="ＭＳ Ｐゴシック" pitchFamily="-84" charset="-128"/>
            </a:endParaRPr>
          </a:p>
          <a:p>
            <a:pPr lvl="1" eaLnBrk="1" hangingPunct="1">
              <a:lnSpc>
                <a:spcPct val="80000"/>
              </a:lnSpc>
            </a:pPr>
            <a:r>
              <a:rPr lang="en-US" dirty="0" smtClean="0"/>
              <a:t>Mid-term Exam (Wed., Oct. 16): 20%</a:t>
            </a:r>
          </a:p>
          <a:p>
            <a:pPr lvl="1" eaLnBrk="1" hangingPunct="1">
              <a:lnSpc>
                <a:spcPct val="80000"/>
              </a:lnSpc>
            </a:pPr>
            <a:r>
              <a:rPr lang="en-US" dirty="0" smtClean="0"/>
              <a:t>Final </a:t>
            </a:r>
            <a:r>
              <a:rPr lang="en-US" dirty="0"/>
              <a:t>Comprehensive </a:t>
            </a:r>
            <a:r>
              <a:rPr lang="en-US" dirty="0" smtClean="0"/>
              <a:t>Exam (11 – 1:30pm, Mon, Dec. </a:t>
            </a:r>
            <a:r>
              <a:rPr lang="en-US" dirty="0"/>
              <a:t>9</a:t>
            </a:r>
            <a:r>
              <a:rPr lang="en-US" dirty="0" smtClean="0"/>
              <a:t>): 25%</a:t>
            </a:r>
            <a:endParaRPr lang="en-US" sz="2400" dirty="0" smtClean="0">
              <a:ea typeface="ＭＳ Ｐゴシック" pitchFamily="-84" charset="-128"/>
            </a:endParaRPr>
          </a:p>
          <a:p>
            <a:pPr lvl="1" eaLnBrk="1" hangingPunct="1">
              <a:lnSpc>
                <a:spcPct val="80000"/>
              </a:lnSpc>
            </a:pPr>
            <a:r>
              <a:rPr lang="en-US" dirty="0" smtClean="0">
                <a:ea typeface="ＭＳ Ｐゴシック" pitchFamily="-84" charset="-128"/>
              </a:rPr>
              <a:t>Missing </a:t>
            </a:r>
            <a:r>
              <a:rPr lang="en-US" dirty="0">
                <a:ea typeface="ＭＳ Ｐゴシック" pitchFamily="-84" charset="-128"/>
              </a:rPr>
              <a:t>an exam is not permissible unless pre-approved</a:t>
            </a:r>
          </a:p>
          <a:p>
            <a:pPr lvl="2" eaLnBrk="1" hangingPunct="1">
              <a:lnSpc>
                <a:spcPct val="80000"/>
              </a:lnSpc>
            </a:pPr>
            <a:r>
              <a:rPr lang="en-US" dirty="0">
                <a:ea typeface="ＭＳ Ｐゴシック" pitchFamily="-84" charset="-128"/>
              </a:rPr>
              <a:t>No makeup test</a:t>
            </a:r>
          </a:p>
          <a:p>
            <a:pPr lvl="2" eaLnBrk="1" hangingPunct="1">
              <a:lnSpc>
                <a:spcPct val="80000"/>
              </a:lnSpc>
            </a:pPr>
            <a:r>
              <a:rPr lang="en-US" u="sng" dirty="0">
                <a:solidFill>
                  <a:srgbClr val="A50021"/>
                </a:solidFill>
                <a:ea typeface="ＭＳ Ｐゴシック" pitchFamily="-84" charset="-128"/>
              </a:rPr>
              <a:t>You will get an F if you miss any of the exams without a prior approval</a:t>
            </a:r>
            <a:endParaRPr lang="en-US" u="sng" dirty="0" smtClean="0">
              <a:solidFill>
                <a:srgbClr val="A50021"/>
              </a:solidFill>
              <a:ea typeface="ＭＳ Ｐゴシック" pitchFamily="-84" charset="-128"/>
            </a:endParaRPr>
          </a:p>
          <a:p>
            <a:pPr eaLnBrk="1" hangingPunct="1">
              <a:lnSpc>
                <a:spcPct val="80000"/>
              </a:lnSpc>
            </a:pPr>
            <a:r>
              <a:rPr lang="en-US" dirty="0" smtClean="0">
                <a:ea typeface="ＭＳ Ｐゴシック" pitchFamily="-84" charset="-128"/>
                <a:cs typeface="ＭＳ Ｐゴシック" pitchFamily="-84" charset="-128"/>
              </a:rPr>
              <a:t>Group Research Project: 15%</a:t>
            </a:r>
          </a:p>
          <a:p>
            <a:pPr eaLnBrk="1" hangingPunct="1">
              <a:lnSpc>
                <a:spcPct val="80000"/>
              </a:lnSpc>
            </a:pPr>
            <a:r>
              <a:rPr lang="en-US" dirty="0" smtClean="0">
                <a:ea typeface="ＭＳ Ｐゴシック" pitchFamily="-84" charset="-128"/>
                <a:cs typeface="ＭＳ Ｐゴシック" pitchFamily="-84" charset="-128"/>
              </a:rPr>
              <a:t>Pop</a:t>
            </a:r>
            <a:r>
              <a:rPr lang="en-US" dirty="0">
                <a:ea typeface="ＭＳ Ｐゴシック" pitchFamily="-84" charset="-128"/>
                <a:cs typeface="ＭＳ Ｐゴシック" pitchFamily="-84" charset="-128"/>
              </a:rPr>
              <a:t>-quizzes: 10%</a:t>
            </a:r>
          </a:p>
          <a:p>
            <a:pPr eaLnBrk="1" hangingPunct="1">
              <a:lnSpc>
                <a:spcPct val="80000"/>
              </a:lnSpc>
            </a:pPr>
            <a:r>
              <a:rPr lang="en-US" dirty="0">
                <a:ea typeface="ＭＳ Ｐゴシック" pitchFamily="-84" charset="-128"/>
                <a:cs typeface="ＭＳ Ｐゴシック" pitchFamily="-84" charset="-128"/>
              </a:rPr>
              <a:t>Extra credits: 10% of the </a:t>
            </a:r>
            <a:r>
              <a:rPr lang="en-US" dirty="0" smtClean="0">
                <a:ea typeface="ＭＳ Ｐゴシック" pitchFamily="-84" charset="-128"/>
                <a:cs typeface="ＭＳ Ｐゴシック" pitchFamily="-84" charset="-128"/>
              </a:rPr>
              <a:t>total</a:t>
            </a:r>
          </a:p>
          <a:p>
            <a:pPr eaLnBrk="1" hangingPunct="1">
              <a:lnSpc>
                <a:spcPct val="80000"/>
              </a:lnSpc>
            </a:pPr>
            <a:r>
              <a:rPr lang="en-US" dirty="0" smtClean="0">
                <a:ea typeface="ＭＳ Ｐゴシック" pitchFamily="-84" charset="-128"/>
                <a:cs typeface="ＭＳ Ｐゴシック" pitchFamily="-84" charset="-128"/>
              </a:rPr>
              <a:t>Grading </a:t>
            </a:r>
            <a:r>
              <a:rPr lang="en-US" dirty="0">
                <a:ea typeface="ＭＳ Ｐゴシック" pitchFamily="-84" charset="-128"/>
                <a:cs typeface="ＭＳ Ｐゴシック" pitchFamily="-84" charset="-128"/>
              </a:rPr>
              <a:t>will be done on a sliding </a:t>
            </a:r>
            <a:r>
              <a:rPr lang="en-US" dirty="0" smtClean="0">
                <a:ea typeface="ＭＳ Ｐゴシック" pitchFamily="-84" charset="-128"/>
                <a:cs typeface="ＭＳ Ｐゴシック" pitchFamily="-84" charset="-128"/>
              </a:rPr>
              <a:t>scale</a:t>
            </a:r>
          </a:p>
          <a:p>
            <a:pPr eaLnBrk="1" hangingPunct="1">
              <a:lnSpc>
                <a:spcPct val="80000"/>
              </a:lnSpc>
            </a:pPr>
            <a:r>
              <a:rPr lang="en-US" dirty="0" smtClean="0">
                <a:ea typeface="ＭＳ Ｐゴシック" pitchFamily="-84" charset="-128"/>
                <a:cs typeface="ＭＳ Ｐゴシック" pitchFamily="-84" charset="-128"/>
              </a:rPr>
              <a:t>55% of the grade is in your hand!!</a:t>
            </a:r>
            <a:endParaRPr lang="en-US" dirty="0">
              <a:ea typeface="ＭＳ Ｐゴシック" pitchFamily="-84" charset="-128"/>
              <a:cs typeface="ＭＳ Ｐゴシック" pitchFamily="-84" charset="-128"/>
            </a:endParaRPr>
          </a:p>
        </p:txBody>
      </p:sp>
      <p:grpSp>
        <p:nvGrpSpPr>
          <p:cNvPr id="2" name="Group 4"/>
          <p:cNvGrpSpPr>
            <a:grpSpLocks/>
          </p:cNvGrpSpPr>
          <p:nvPr/>
        </p:nvGrpSpPr>
        <p:grpSpPr bwMode="auto">
          <a:xfrm>
            <a:off x="44450" y="4953000"/>
            <a:ext cx="7880350" cy="396875"/>
            <a:chOff x="28" y="2551"/>
            <a:chExt cx="4964" cy="250"/>
          </a:xfrm>
        </p:grpSpPr>
        <p:sp>
          <p:nvSpPr>
            <p:cNvPr id="44040" name="Line 5"/>
            <p:cNvSpPr>
              <a:spLocks noChangeShapeType="1"/>
            </p:cNvSpPr>
            <p:nvPr/>
          </p:nvSpPr>
          <p:spPr bwMode="auto">
            <a:xfrm>
              <a:off x="480" y="2676"/>
              <a:ext cx="4512" cy="0"/>
            </a:xfrm>
            <a:prstGeom prst="line">
              <a:avLst/>
            </a:prstGeom>
            <a:noFill/>
            <a:ln w="28575">
              <a:solidFill>
                <a:srgbClr val="FF0066"/>
              </a:solidFill>
              <a:round/>
              <a:headEnd/>
              <a:tailEnd/>
            </a:ln>
          </p:spPr>
          <p:txBody>
            <a:bodyPr>
              <a:prstTxWarp prst="textNoShape">
                <a:avLst/>
              </a:prstTxWarp>
            </a:bodyPr>
            <a:lstStyle/>
            <a:p>
              <a:endParaRPr lang="en-US"/>
            </a:p>
          </p:txBody>
        </p:sp>
        <p:sp>
          <p:nvSpPr>
            <p:cNvPr id="44041" name="Text Box 6"/>
            <p:cNvSpPr txBox="1">
              <a:spLocks noChangeArrowheads="1"/>
            </p:cNvSpPr>
            <p:nvPr/>
          </p:nvSpPr>
          <p:spPr bwMode="auto">
            <a:xfrm>
              <a:off x="28" y="2551"/>
              <a:ext cx="452" cy="250"/>
            </a:xfrm>
            <a:prstGeom prst="rect">
              <a:avLst/>
            </a:prstGeom>
            <a:noFill/>
            <a:ln w="9525">
              <a:noFill/>
              <a:miter lim="800000"/>
              <a:headEnd/>
              <a:tailEnd/>
            </a:ln>
          </p:spPr>
          <p:txBody>
            <a:bodyPr wrap="none">
              <a:prstTxWarp prst="textNoShape">
                <a:avLst/>
              </a:prstTxWarp>
              <a:spAutoFit/>
            </a:bodyPr>
            <a:lstStyle/>
            <a:p>
              <a:r>
                <a:rPr lang="en-US" sz="2000" b="1" dirty="0">
                  <a:solidFill>
                    <a:srgbClr val="FF0066"/>
                  </a:solidFill>
                  <a:latin typeface="Arial Narrow" pitchFamily="-84" charset="0"/>
                </a:rPr>
                <a:t>100%</a:t>
              </a:r>
            </a:p>
          </p:txBody>
        </p:sp>
      </p:grpSp>
    </p:spTree>
    <p:extLst>
      <p:ext uri="{BB962C8B-B14F-4D97-AF65-F5344CB8AC3E}">
        <p14:creationId xmlns:p14="http://schemas.microsoft.com/office/powerpoint/2010/main" val="3001916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Wednesday, Aug. 28, 2013</a:t>
            </a:r>
            <a:endParaRPr lang="en-US"/>
          </a:p>
        </p:txBody>
      </p:sp>
      <p:sp>
        <p:nvSpPr>
          <p:cNvPr id="5" name="Footer Placeholder 2"/>
          <p:cNvSpPr>
            <a:spLocks noGrp="1"/>
          </p:cNvSpPr>
          <p:nvPr>
            <p:ph type="ftr" sz="quarter" idx="11"/>
          </p:nvPr>
        </p:nvSpPr>
        <p:spPr/>
        <p:txBody>
          <a:bodyPr/>
          <a:lstStyle/>
          <a:p>
            <a:pPr>
              <a:defRPr/>
            </a:pPr>
            <a:r>
              <a:rPr lang="nl-NL" smtClean="0"/>
              <a:t>PHYS 3313-001, Fall 2013                      Dr. Jaehoon Yu</a:t>
            </a:r>
            <a:endParaRPr lang="en-US"/>
          </a:p>
        </p:txBody>
      </p:sp>
      <p:sp>
        <p:nvSpPr>
          <p:cNvPr id="45060" name="Slide Number Placeholder 3"/>
          <p:cNvSpPr>
            <a:spLocks noGrp="1"/>
          </p:cNvSpPr>
          <p:nvPr>
            <p:ph type="sldNum" sz="quarter" idx="12"/>
          </p:nvPr>
        </p:nvSpPr>
        <p:spPr>
          <a:noFill/>
        </p:spPr>
        <p:txBody>
          <a:bodyPr/>
          <a:lstStyle/>
          <a:p>
            <a:fld id="{C6E5F3A6-3E30-694B-929C-F6646257190C}" type="slidenum">
              <a:rPr lang="en-US">
                <a:latin typeface="Arial Narrow" pitchFamily="-84" charset="0"/>
              </a:rPr>
              <a:pPr/>
              <a:t>8</a:t>
            </a:fld>
            <a:endParaRPr lang="en-US">
              <a:latin typeface="Arial Narrow" pitchFamily="-84" charset="0"/>
            </a:endParaRPr>
          </a:p>
        </p:txBody>
      </p:sp>
      <p:sp>
        <p:nvSpPr>
          <p:cNvPr id="45061" name="Rectangle 2"/>
          <p:cNvSpPr>
            <a:spLocks noGrp="1" noChangeArrowheads="1"/>
          </p:cNvSpPr>
          <p:nvPr>
            <p:ph type="title" idx="4294967295"/>
          </p:nvPr>
        </p:nvSpPr>
        <p:spPr>
          <a:xfrm>
            <a:off x="609600" y="76200"/>
            <a:ext cx="7772400" cy="533400"/>
          </a:xfrm>
        </p:spPr>
        <p:txBody>
          <a:bodyPr/>
          <a:lstStyle/>
          <a:p>
            <a:pPr eaLnBrk="1" hangingPunct="1"/>
            <a:r>
              <a:rPr lang="en-US">
                <a:ea typeface="ＭＳ Ｐゴシック" pitchFamily="-84" charset="-128"/>
                <a:cs typeface="ＭＳ Ｐゴシック" pitchFamily="-84" charset="-128"/>
              </a:rPr>
              <a:t>Homework</a:t>
            </a:r>
          </a:p>
        </p:txBody>
      </p:sp>
      <p:sp>
        <p:nvSpPr>
          <p:cNvPr id="202755" name="Rectangle 3"/>
          <p:cNvSpPr>
            <a:spLocks noGrp="1" noChangeArrowheads="1"/>
          </p:cNvSpPr>
          <p:nvPr>
            <p:ph type="body" idx="4294967295"/>
          </p:nvPr>
        </p:nvSpPr>
        <p:spPr>
          <a:xfrm>
            <a:off x="228600" y="685800"/>
            <a:ext cx="8534400" cy="5943600"/>
          </a:xfrm>
        </p:spPr>
        <p:txBody>
          <a:bodyPr/>
          <a:lstStyle/>
          <a:p>
            <a:pPr eaLnBrk="1" hangingPunct="1">
              <a:lnSpc>
                <a:spcPct val="80000"/>
              </a:lnSpc>
            </a:pPr>
            <a:r>
              <a:rPr lang="en-US" sz="3600" dirty="0">
                <a:ea typeface="ＭＳ Ｐゴシック" pitchFamily="-84" charset="-128"/>
                <a:cs typeface="ＭＳ Ｐゴシック" pitchFamily="-84" charset="-128"/>
              </a:rPr>
              <a:t>Solving homework problems is the only way to comprehend class </a:t>
            </a:r>
            <a:r>
              <a:rPr lang="en-US" sz="3600" dirty="0" smtClean="0">
                <a:ea typeface="ＭＳ Ｐゴシック" pitchFamily="-84" charset="-128"/>
                <a:cs typeface="ＭＳ Ｐゴシック" pitchFamily="-84" charset="-128"/>
              </a:rPr>
              <a:t>material</a:t>
            </a:r>
          </a:p>
          <a:p>
            <a:pPr eaLnBrk="1" hangingPunct="1">
              <a:lnSpc>
                <a:spcPct val="80000"/>
              </a:lnSpc>
            </a:pPr>
            <a:r>
              <a:rPr lang="en-US" sz="3600" dirty="0" smtClean="0">
                <a:ea typeface="ＭＳ Ｐゴシック" pitchFamily="-84" charset="-128"/>
                <a:cs typeface="ＭＳ Ｐゴシック" pitchFamily="-84" charset="-128"/>
              </a:rPr>
              <a:t>Consists of a lot of reading, deriving and writing</a:t>
            </a:r>
          </a:p>
          <a:p>
            <a:pPr eaLnBrk="1" hangingPunct="1">
              <a:lnSpc>
                <a:spcPct val="80000"/>
              </a:lnSpc>
            </a:pPr>
            <a:r>
              <a:rPr lang="en-US" sz="3600" dirty="0" smtClean="0">
                <a:ea typeface="ＭＳ Ｐゴシック" pitchFamily="-84" charset="-128"/>
                <a:cs typeface="ＭＳ Ｐゴシック" pitchFamily="-84" charset="-128"/>
              </a:rPr>
              <a:t>Each </a:t>
            </a:r>
            <a:r>
              <a:rPr lang="en-US" sz="3600" dirty="0">
                <a:ea typeface="ＭＳ Ｐゴシック" pitchFamily="-84" charset="-128"/>
                <a:cs typeface="ＭＳ Ｐゴシック" pitchFamily="-84" charset="-128"/>
              </a:rPr>
              <a:t>homework carries the same weight</a:t>
            </a:r>
          </a:p>
          <a:p>
            <a:pPr eaLnBrk="1" hangingPunct="1">
              <a:lnSpc>
                <a:spcPct val="80000"/>
              </a:lnSpc>
            </a:pPr>
            <a:r>
              <a:rPr lang="en-US" sz="3600" b="1" u="sng" dirty="0">
                <a:solidFill>
                  <a:srgbClr val="A50021"/>
                </a:solidFill>
                <a:ea typeface="ＭＳ Ｐゴシック" pitchFamily="-84" charset="-128"/>
                <a:cs typeface="ＭＳ Ｐゴシック" pitchFamily="-84" charset="-128"/>
              </a:rPr>
              <a:t>ALL</a:t>
            </a:r>
            <a:r>
              <a:rPr lang="en-US" sz="3600" dirty="0">
                <a:ea typeface="ＭＳ Ｐゴシック" pitchFamily="-84" charset="-128"/>
                <a:cs typeface="ＭＳ Ｐゴシック" pitchFamily="-84" charset="-128"/>
              </a:rPr>
              <a:t> homework grades will be used for the final grade</a:t>
            </a:r>
          </a:p>
          <a:p>
            <a:pPr eaLnBrk="1" hangingPunct="1">
              <a:lnSpc>
                <a:spcPct val="80000"/>
              </a:lnSpc>
            </a:pPr>
            <a:r>
              <a:rPr lang="en-US" sz="3600" dirty="0">
                <a:ea typeface="ＭＳ Ｐゴシック" pitchFamily="-84" charset="-128"/>
                <a:cs typeface="ＭＳ Ｐゴシック" pitchFamily="-84" charset="-128"/>
              </a:rPr>
              <a:t>Home work will constitute</a:t>
            </a:r>
            <a:r>
              <a:rPr lang="en-US" sz="3600" dirty="0" smtClean="0">
                <a:ea typeface="ＭＳ Ｐゴシック" pitchFamily="-84" charset="-128"/>
                <a:cs typeface="ＭＳ Ｐゴシック" pitchFamily="-84" charset="-128"/>
              </a:rPr>
              <a:t> </a:t>
            </a:r>
            <a:r>
              <a:rPr lang="en-US" sz="3600" b="1" u="sng" dirty="0" smtClean="0">
                <a:solidFill>
                  <a:srgbClr val="A50021"/>
                </a:solidFill>
                <a:ea typeface="굴림" pitchFamily="-84" charset="-127"/>
                <a:cs typeface="굴림" pitchFamily="-84" charset="-127"/>
              </a:rPr>
              <a:t>30</a:t>
            </a:r>
            <a:r>
              <a:rPr lang="en-US" altLang="ko-KR" sz="3600" b="1" u="sng" dirty="0" smtClean="0">
                <a:solidFill>
                  <a:srgbClr val="A50021"/>
                </a:solidFill>
                <a:ea typeface="굴림" pitchFamily="-84" charset="-127"/>
                <a:cs typeface="굴림" pitchFamily="-84" charset="-127"/>
              </a:rPr>
              <a:t>%</a:t>
            </a:r>
            <a:r>
              <a:rPr lang="en-US" sz="3600" b="1" u="sng" dirty="0" smtClean="0">
                <a:solidFill>
                  <a:srgbClr val="A50021"/>
                </a:solidFill>
                <a:ea typeface="ＭＳ Ｐゴシック" pitchFamily="-84" charset="-128"/>
                <a:cs typeface="ＭＳ Ｐゴシック" pitchFamily="-84" charset="-128"/>
              </a:rPr>
              <a:t> </a:t>
            </a:r>
            <a:r>
              <a:rPr lang="en-US" sz="3600" b="1" u="sng" dirty="0">
                <a:solidFill>
                  <a:srgbClr val="A50021"/>
                </a:solidFill>
                <a:ea typeface="ＭＳ Ｐゴシック" pitchFamily="-84" charset="-128"/>
                <a:cs typeface="ＭＳ Ｐゴシック" pitchFamily="-84" charset="-128"/>
              </a:rPr>
              <a:t>of the total</a:t>
            </a:r>
            <a:r>
              <a:rPr lang="en-US" sz="3600" dirty="0" smtClean="0">
                <a:ea typeface="ＭＳ Ｐゴシック" pitchFamily="-84" charset="-128"/>
                <a:cs typeface="ＭＳ Ｐゴシック" pitchFamily="-84" charset="-128"/>
              </a:rPr>
              <a:t> </a:t>
            </a:r>
          </a:p>
          <a:p>
            <a:pPr lvl="1" eaLnBrk="1" hangingPunct="1">
              <a:lnSpc>
                <a:spcPct val="80000"/>
              </a:lnSpc>
            </a:pPr>
            <a:r>
              <a:rPr lang="en-US" dirty="0" smtClean="0">
                <a:ea typeface="ＭＳ Ｐゴシック" pitchFamily="-84" charset="-128"/>
                <a:cs typeface="ＭＳ Ｐゴシック" pitchFamily="-84" charset="-128"/>
                <a:sym typeface="Wingdings" pitchFamily="-84" charset="2"/>
              </a:rPr>
              <a:t>A </a:t>
            </a:r>
            <a:r>
              <a:rPr lang="en-US" dirty="0">
                <a:ea typeface="ＭＳ Ｐゴシック" pitchFamily="-84" charset="-128"/>
                <a:cs typeface="ＭＳ Ｐゴシック" pitchFamily="-84" charset="-128"/>
                <a:sym typeface="Wingdings" pitchFamily="-84" charset="2"/>
              </a:rPr>
              <a:t>good way of keeping your grades high</a:t>
            </a:r>
          </a:p>
          <a:p>
            <a:pPr eaLnBrk="1" hangingPunct="1">
              <a:lnSpc>
                <a:spcPct val="80000"/>
              </a:lnSpc>
            </a:pPr>
            <a:r>
              <a:rPr lang="en-US" sz="3600" dirty="0">
                <a:ea typeface="ＭＳ Ｐゴシック" pitchFamily="-84" charset="-128"/>
                <a:cs typeface="ＭＳ Ｐゴシック" pitchFamily="-84" charset="-128"/>
              </a:rPr>
              <a:t>Strongly encouraged to collaborate</a:t>
            </a:r>
            <a:r>
              <a:rPr lang="en-US" sz="3600" dirty="0" smtClean="0">
                <a:ea typeface="ＭＳ Ｐゴシック" pitchFamily="-84" charset="-128"/>
                <a:cs typeface="ＭＳ Ｐゴシック" pitchFamily="-84" charset="-128"/>
              </a:rPr>
              <a:t> </a:t>
            </a:r>
            <a:endParaRPr lang="en-US" sz="3600" dirty="0" smtClean="0">
              <a:ea typeface="ＭＳ Ｐゴシック" pitchFamily="-84" charset="-128"/>
              <a:cs typeface="ＭＳ Ｐゴシック" pitchFamily="-84" charset="-128"/>
              <a:sym typeface="Wingdings" pitchFamily="-84" charset="2"/>
            </a:endParaRPr>
          </a:p>
          <a:p>
            <a:pPr lvl="1" eaLnBrk="1" hangingPunct="1">
              <a:lnSpc>
                <a:spcPct val="80000"/>
              </a:lnSpc>
            </a:pPr>
            <a:r>
              <a:rPr lang="en-US" dirty="0" smtClean="0">
                <a:ea typeface="ＭＳ Ｐゴシック" pitchFamily="-84" charset="-128"/>
                <a:cs typeface="ＭＳ Ｐゴシック" pitchFamily="-84" charset="-128"/>
                <a:sym typeface="Wingdings" pitchFamily="-84" charset="2"/>
              </a:rPr>
              <a:t>Just make sure to submit your own answers written in your OWN way!!</a:t>
            </a:r>
            <a:endParaRPr lang="en-US" dirty="0">
              <a:ea typeface="ＭＳ Ｐゴシック" pitchFamily="-84" charset="-128"/>
              <a:cs typeface="ＭＳ Ｐゴシック" pitchFamily="-84" charset="-128"/>
              <a:sym typeface="Wingdings" pitchFamily="-84" charset="2"/>
            </a:endParaRPr>
          </a:p>
        </p:txBody>
      </p:sp>
    </p:spTree>
    <p:extLst>
      <p:ext uri="{BB962C8B-B14F-4D97-AF65-F5344CB8AC3E}">
        <p14:creationId xmlns:p14="http://schemas.microsoft.com/office/powerpoint/2010/main" val="27790532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9</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a:ea typeface="ＭＳ Ｐゴシック" pitchFamily="-84" charset="-128"/>
                <a:cs typeface="ＭＳ Ｐゴシック" pitchFamily="-84" charset="-128"/>
              </a:rPr>
              <a:t>Attendances and Class Style</a:t>
            </a:r>
          </a:p>
        </p:txBody>
      </p:sp>
      <p:sp>
        <p:nvSpPr>
          <p:cNvPr id="203779" name="Rectangle 3"/>
          <p:cNvSpPr>
            <a:spLocks noGrp="1" noChangeArrowheads="1"/>
          </p:cNvSpPr>
          <p:nvPr>
            <p:ph type="body" idx="1"/>
          </p:nvPr>
        </p:nvSpPr>
        <p:spPr>
          <a:xfrm>
            <a:off x="228600" y="762000"/>
            <a:ext cx="8534400" cy="5867400"/>
          </a:xfrm>
        </p:spPr>
        <p:txBody>
          <a:bodyPr/>
          <a:lstStyle/>
          <a:p>
            <a:pPr eaLnBrk="1" hangingPunct="1">
              <a:lnSpc>
                <a:spcPct val="90000"/>
              </a:lnSpc>
              <a:defRPr/>
            </a:pPr>
            <a:r>
              <a:rPr lang="en-US">
                <a:ea typeface="+mn-ea"/>
                <a:cs typeface="+mn-cs"/>
              </a:rPr>
              <a:t>Attendances: </a:t>
            </a:r>
          </a:p>
          <a:p>
            <a:pPr lvl="1" eaLnBrk="1" hangingPunct="1">
              <a:lnSpc>
                <a:spcPct val="90000"/>
              </a:lnSpc>
              <a:defRPr/>
            </a:pPr>
            <a:r>
              <a:rPr lang="en-US"/>
              <a:t>Will be taken randomly</a:t>
            </a:r>
          </a:p>
          <a:p>
            <a:pPr lvl="1" eaLnBrk="1" hangingPunct="1">
              <a:lnSpc>
                <a:spcPct val="90000"/>
              </a:lnSpc>
              <a:defRPr/>
            </a:pPr>
            <a:r>
              <a:rPr lang="en-US"/>
              <a:t>Will be used for extra credits</a:t>
            </a:r>
          </a:p>
          <a:p>
            <a:pPr eaLnBrk="1" hangingPunct="1">
              <a:lnSpc>
                <a:spcPct val="90000"/>
              </a:lnSpc>
              <a:defRPr/>
            </a:pPr>
            <a:r>
              <a:rPr lang="en-US">
                <a:ea typeface="+mn-ea"/>
                <a:cs typeface="+mn-cs"/>
              </a:rPr>
              <a:t>Class style:</a:t>
            </a:r>
          </a:p>
          <a:p>
            <a:pPr lvl="1" eaLnBrk="1" hangingPunct="1">
              <a:lnSpc>
                <a:spcPct val="90000"/>
              </a:lnSpc>
              <a:defRPr/>
            </a:pPr>
            <a:r>
              <a:rPr lang="en-US"/>
              <a:t>Lectures will be on electronic media</a:t>
            </a:r>
          </a:p>
          <a:p>
            <a:pPr lvl="2" eaLnBrk="1" hangingPunct="1">
              <a:lnSpc>
                <a:spcPct val="90000"/>
              </a:lnSpc>
              <a:defRPr/>
            </a:pPr>
            <a:r>
              <a:rPr lang="en-US"/>
              <a:t>The lecture notes will be posted on the web </a:t>
            </a:r>
            <a:r>
              <a:rPr lang="en-US" b="1" u="sng">
                <a:solidFill>
                  <a:srgbClr val="A50021"/>
                </a:solidFill>
              </a:rPr>
              <a:t>AFTER</a:t>
            </a:r>
            <a:r>
              <a:rPr lang="en-US"/>
              <a:t> each class</a:t>
            </a:r>
          </a:p>
          <a:p>
            <a:pPr lvl="1" eaLnBrk="1" hangingPunct="1">
              <a:lnSpc>
                <a:spcPct val="90000"/>
              </a:lnSpc>
              <a:defRPr/>
            </a:pPr>
            <a:r>
              <a:rPr lang="en-US"/>
              <a:t>Will be mixed with traditional methods</a:t>
            </a:r>
          </a:p>
          <a:p>
            <a:pPr lvl="1" eaLnBrk="1" hangingPunct="1">
              <a:lnSpc>
                <a:spcPct val="90000"/>
              </a:lnSpc>
              <a:defRPr/>
            </a:pPr>
            <a:r>
              <a:rPr lang="en-US"/>
              <a:t>Active participation through questions and discussions are </a:t>
            </a:r>
            <a:r>
              <a:rPr lang="en-US" b="1" u="sng">
                <a:solidFill>
                  <a:srgbClr val="A50021"/>
                </a:solidFill>
                <a:effectLst>
                  <a:outerShdw blurRad="38100" dist="38100" dir="2700000" algn="tl">
                    <a:srgbClr val="DDDDDD"/>
                  </a:outerShdw>
                </a:effectLst>
              </a:rPr>
              <a:t>STRONGLY</a:t>
            </a:r>
            <a:r>
              <a:rPr lang="en-US"/>
              <a:t> encouraged </a:t>
            </a:r>
            <a:r>
              <a:rPr lang="en-US">
                <a:sym typeface="Wingdings" charset="2"/>
              </a:rPr>
              <a:t> Extra credit….</a:t>
            </a:r>
          </a:p>
          <a:p>
            <a:pPr lvl="1" eaLnBrk="1" hangingPunct="1">
              <a:lnSpc>
                <a:spcPct val="90000"/>
              </a:lnSpc>
              <a:defRPr/>
            </a:pPr>
            <a:r>
              <a:rPr lang="en-US">
                <a:sym typeface="Wingdings" charset="2"/>
              </a:rPr>
              <a:t>Communication between you and me is extremely important</a:t>
            </a:r>
          </a:p>
          <a:p>
            <a:pPr lvl="2" eaLnBrk="1" hangingPunct="1">
              <a:lnSpc>
                <a:spcPct val="90000"/>
              </a:lnSpc>
              <a:defRPr/>
            </a:pPr>
            <a:r>
              <a:rPr lang="en-US">
                <a:sym typeface="Wingdings" charset="2"/>
              </a:rPr>
              <a:t>If you have problems, please do not hesitate talking to me</a:t>
            </a:r>
          </a:p>
        </p:txBody>
      </p:sp>
    </p:spTree>
    <p:extLst>
      <p:ext uri="{BB962C8B-B14F-4D97-AF65-F5344CB8AC3E}">
        <p14:creationId xmlns:p14="http://schemas.microsoft.com/office/powerpoint/2010/main" val="987111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13677</TotalTime>
  <Words>2708</Words>
  <Application>Microsoft Macintosh PowerPoint</Application>
  <PresentationFormat>On-screen Show (4:3)</PresentationFormat>
  <Paragraphs>329</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phys1443-spring02</vt:lpstr>
      <vt:lpstr>Equation</vt:lpstr>
      <vt:lpstr>PHYS 3313 – Section 001 Lecture #2</vt:lpstr>
      <vt:lpstr>Announcements</vt:lpstr>
      <vt:lpstr>PowerPoint Presentation</vt:lpstr>
      <vt:lpstr>Special Project #1</vt:lpstr>
      <vt:lpstr>Information &amp; Communication Source</vt:lpstr>
      <vt:lpstr>Textbook</vt:lpstr>
      <vt:lpstr>Evaluation Policy</vt:lpstr>
      <vt:lpstr>Homework</vt:lpstr>
      <vt:lpstr>Attendances and Class Style</vt:lpstr>
      <vt:lpstr>Class Communication Listserv</vt:lpstr>
      <vt:lpstr>Extra credit</vt:lpstr>
      <vt:lpstr>Valid Planetarium Shows</vt:lpstr>
      <vt:lpstr>What can you expect from this class?</vt:lpstr>
      <vt:lpstr>What do we want to learn in this class?</vt:lpstr>
      <vt:lpstr>In this course, you will learn…</vt:lpstr>
      <vt:lpstr>Why do Physics?</vt:lpstr>
      <vt:lpstr>Brief History of Physics</vt:lpstr>
      <vt:lpstr>State of Minds in late 19th Century</vt:lpstr>
      <vt:lpstr>Brief History of Physics</vt:lpstr>
      <vt:lpstr>PowerPoint Presentation</vt:lpstr>
      <vt:lpstr>Triumph of Classical Physics:  The Conservation Laws</vt:lpstr>
      <vt:lpstr>Mechanics</vt:lpstr>
      <vt:lpstr>Isaac Newton (1642-1727)</vt:lpstr>
      <vt:lpstr>Electromagnetism</vt:lpstr>
      <vt:lpstr>Culminates in Maxwell’s Equations</vt:lpstr>
      <vt:lpstr>Thermodynamics</vt:lpstr>
      <vt:lpstr>Primary Results of Thermodynamics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719</cp:revision>
  <dcterms:created xsi:type="dcterms:W3CDTF">2012-08-29T20:00:19Z</dcterms:created>
  <dcterms:modified xsi:type="dcterms:W3CDTF">2013-08-28T20:31:19Z</dcterms:modified>
</cp:coreProperties>
</file>