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ppt/embeddings/oleObject9.bin" ContentType="application/vnd.openxmlformats-officedocument.oleObject"/>
  <Override PartName="/ppt/embeddings/oleObject10.bin" ContentType="application/vnd.openxmlformats-officedocument.oleObject"/>
  <Override PartName="/ppt/embeddings/oleObject11.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477" r:id="rId2"/>
    <p:sldId id="482" r:id="rId3"/>
    <p:sldId id="496" r:id="rId4"/>
    <p:sldId id="483" r:id="rId5"/>
    <p:sldId id="484" r:id="rId6"/>
    <p:sldId id="485" r:id="rId7"/>
    <p:sldId id="486" r:id="rId8"/>
    <p:sldId id="487" r:id="rId9"/>
    <p:sldId id="488" r:id="rId10"/>
    <p:sldId id="494" r:id="rId11"/>
    <p:sldId id="489" r:id="rId12"/>
    <p:sldId id="490" r:id="rId13"/>
    <p:sldId id="491" r:id="rId14"/>
    <p:sldId id="492" r:id="rId15"/>
    <p:sldId id="493" r:id="rId16"/>
    <p:sldId id="436" r:id="rId17"/>
    <p:sldId id="437" r:id="rId18"/>
    <p:sldId id="495" r:id="rId19"/>
    <p:sldId id="497" r:id="rId20"/>
    <p:sldId id="438" r:id="rId21"/>
    <p:sldId id="439" r:id="rId22"/>
    <p:sldId id="440" r:id="rId23"/>
    <p:sldId id="441" r:id="rId24"/>
    <p:sldId id="442" r:id="rId25"/>
    <p:sldId id="450" r:id="rId26"/>
    <p:sldId id="444" r:id="rId27"/>
    <p:sldId id="445" r:id="rId28"/>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pitchFamily="-84" charset="0"/>
        <a:ea typeface="+mn-ea"/>
        <a:cs typeface="+mn-cs"/>
      </a:defRPr>
    </a:lvl1pPr>
    <a:lvl2pPr marL="457200" algn="l" rtl="0" fontAlgn="base">
      <a:spcBef>
        <a:spcPct val="0"/>
      </a:spcBef>
      <a:spcAft>
        <a:spcPct val="0"/>
      </a:spcAft>
      <a:defRPr sz="2400" kern="1200">
        <a:solidFill>
          <a:schemeClr val="tx1"/>
        </a:solidFill>
        <a:latin typeface="Times New Roman" pitchFamily="-84" charset="0"/>
        <a:ea typeface="+mn-ea"/>
        <a:cs typeface="+mn-cs"/>
      </a:defRPr>
    </a:lvl2pPr>
    <a:lvl3pPr marL="914400" algn="l" rtl="0" fontAlgn="base">
      <a:spcBef>
        <a:spcPct val="0"/>
      </a:spcBef>
      <a:spcAft>
        <a:spcPct val="0"/>
      </a:spcAft>
      <a:defRPr sz="2400" kern="1200">
        <a:solidFill>
          <a:schemeClr val="tx1"/>
        </a:solidFill>
        <a:latin typeface="Times New Roman" pitchFamily="-84" charset="0"/>
        <a:ea typeface="+mn-ea"/>
        <a:cs typeface="+mn-cs"/>
      </a:defRPr>
    </a:lvl3pPr>
    <a:lvl4pPr marL="1371600" algn="l" rtl="0" fontAlgn="base">
      <a:spcBef>
        <a:spcPct val="0"/>
      </a:spcBef>
      <a:spcAft>
        <a:spcPct val="0"/>
      </a:spcAft>
      <a:defRPr sz="2400" kern="1200">
        <a:solidFill>
          <a:schemeClr val="tx1"/>
        </a:solidFill>
        <a:latin typeface="Times New Roman" pitchFamily="-84" charset="0"/>
        <a:ea typeface="+mn-ea"/>
        <a:cs typeface="+mn-cs"/>
      </a:defRPr>
    </a:lvl4pPr>
    <a:lvl5pPr marL="1828800" algn="l" rtl="0" fontAlgn="base">
      <a:spcBef>
        <a:spcPct val="0"/>
      </a:spcBef>
      <a:spcAft>
        <a:spcPct val="0"/>
      </a:spcAft>
      <a:defRPr sz="2400" kern="1200">
        <a:solidFill>
          <a:schemeClr val="tx1"/>
        </a:solidFill>
        <a:latin typeface="Times New Roman" pitchFamily="-84" charset="0"/>
        <a:ea typeface="+mn-ea"/>
        <a:cs typeface="+mn-cs"/>
      </a:defRPr>
    </a:lvl5pPr>
    <a:lvl6pPr marL="2286000" algn="l" defTabSz="457200" rtl="0" eaLnBrk="1" latinLnBrk="0" hangingPunct="1">
      <a:defRPr sz="2400" kern="1200">
        <a:solidFill>
          <a:schemeClr val="tx1"/>
        </a:solidFill>
        <a:latin typeface="Times New Roman" pitchFamily="-84" charset="0"/>
        <a:ea typeface="+mn-ea"/>
        <a:cs typeface="+mn-cs"/>
      </a:defRPr>
    </a:lvl6pPr>
    <a:lvl7pPr marL="2743200" algn="l" defTabSz="457200" rtl="0" eaLnBrk="1" latinLnBrk="0" hangingPunct="1">
      <a:defRPr sz="2400" kern="1200">
        <a:solidFill>
          <a:schemeClr val="tx1"/>
        </a:solidFill>
        <a:latin typeface="Times New Roman" pitchFamily="-84" charset="0"/>
        <a:ea typeface="+mn-ea"/>
        <a:cs typeface="+mn-cs"/>
      </a:defRPr>
    </a:lvl7pPr>
    <a:lvl8pPr marL="3200400" algn="l" defTabSz="457200" rtl="0" eaLnBrk="1" latinLnBrk="0" hangingPunct="1">
      <a:defRPr sz="2400" kern="1200">
        <a:solidFill>
          <a:schemeClr val="tx1"/>
        </a:solidFill>
        <a:latin typeface="Times New Roman" pitchFamily="-84" charset="0"/>
        <a:ea typeface="+mn-ea"/>
        <a:cs typeface="+mn-cs"/>
      </a:defRPr>
    </a:lvl8pPr>
    <a:lvl9pPr marL="3657600" algn="l" defTabSz="457200" rtl="0" eaLnBrk="1" latinLnBrk="0" hangingPunct="1">
      <a:defRPr sz="24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0033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D5E9"/>
    <a:srgbClr val="5FE9DD"/>
    <a:srgbClr val="99FFCC"/>
    <a:srgbClr val="FFFFCC"/>
    <a:srgbClr val="CC6600"/>
    <a:srgbClr val="FF0066"/>
    <a:srgbClr val="CC00CC"/>
    <a:srgbClr val="003300"/>
    <a:srgbClr val="660066"/>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82" d="100"/>
          <a:sy n="82" d="100"/>
        </p:scale>
        <p:origin x="-720"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handoutMaster" Target="handoutMasters/handoutMaster1.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 Id="rId2" Type="http://schemas.openxmlformats.org/officeDocument/2006/relationships/image" Target="../media/image5.emf"/><Relationship Id="rId3" Type="http://schemas.openxmlformats.org/officeDocument/2006/relationships/image" Target="../media/image6.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9.emf"/><Relationship Id="rId4" Type="http://schemas.openxmlformats.org/officeDocument/2006/relationships/image" Target="../media/image10.emf"/><Relationship Id="rId5" Type="http://schemas.openxmlformats.org/officeDocument/2006/relationships/image" Target="../media/image11.emf"/><Relationship Id="rId1" Type="http://schemas.openxmlformats.org/officeDocument/2006/relationships/image" Target="../media/image7.wmf"/><Relationship Id="rId2" Type="http://schemas.openxmlformats.org/officeDocument/2006/relationships/image" Target="../media/image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atin typeface="Times New Roman" charset="0"/>
              </a:defRPr>
            </a:lvl1pPr>
          </a:lstStyle>
          <a:p>
            <a:pPr>
              <a:defRPr/>
            </a:pPr>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atin typeface="Times New Roman" charset="0"/>
              </a:defRPr>
            </a:lvl1pPr>
          </a:lstStyle>
          <a:p>
            <a:pPr>
              <a:defRPr/>
            </a:pPr>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atin typeface="Times New Roman" charset="0"/>
              </a:defRPr>
            </a:lvl1pPr>
          </a:lstStyle>
          <a:p>
            <a:pPr>
              <a:defRPr/>
            </a:pPr>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atin typeface="Times New Roman" charset="0"/>
              </a:defRPr>
            </a:lvl1pPr>
          </a:lstStyle>
          <a:p>
            <a:pPr>
              <a:defRPr/>
            </a:pPr>
            <a:fld id="{383069AB-0B70-3E4B-9CBA-A7E1F3E0FC3E}" type="slidenum">
              <a:rPr lang="en-US"/>
              <a:pPr>
                <a:defRPr/>
              </a:pPr>
              <a:t>‹#›</a:t>
            </a:fld>
            <a:endParaRPr lang="en-US"/>
          </a:p>
        </p:txBody>
      </p:sp>
    </p:spTree>
    <p:extLst>
      <p:ext uri="{BB962C8B-B14F-4D97-AF65-F5344CB8AC3E}">
        <p14:creationId xmlns:p14="http://schemas.microsoft.com/office/powerpoint/2010/main" val="10307388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atin typeface="Times New Roman" charset="0"/>
              </a:defRPr>
            </a:lvl1pPr>
          </a:lstStyle>
          <a:p>
            <a:pPr>
              <a:defRPr/>
            </a:pPr>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atin typeface="Times New Roman" charset="0"/>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atin typeface="Times New Roman" charset="0"/>
              </a:defRPr>
            </a:lvl1pPr>
          </a:lstStyle>
          <a:p>
            <a:pPr>
              <a:defRPr/>
            </a:pPr>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atin typeface="Times New Roman" charset="0"/>
              </a:defRPr>
            </a:lvl1pPr>
          </a:lstStyle>
          <a:p>
            <a:pPr>
              <a:defRPr/>
            </a:pPr>
            <a:fld id="{1E34483E-5B5B-BD45-A08D-10B8C52212D4}" type="slidenum">
              <a:rPr lang="en-US"/>
              <a:pPr>
                <a:defRPr/>
              </a:pPr>
              <a:t>‹#›</a:t>
            </a:fld>
            <a:endParaRPr lang="en-US"/>
          </a:p>
        </p:txBody>
      </p:sp>
    </p:spTree>
    <p:extLst>
      <p:ext uri="{BB962C8B-B14F-4D97-AF65-F5344CB8AC3E}">
        <p14:creationId xmlns:p14="http://schemas.microsoft.com/office/powerpoint/2010/main" val="197500456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1" charset="-128"/>
        <a:cs typeface="ＭＳ Ｐゴシック" pitchFamily="-1" charset="-128"/>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UTA_color_seal"/>
          <p:cNvPicPr>
            <a:picLocks noChangeAspect="1" noChangeArrowheads="1"/>
          </p:cNvPicPr>
          <p:nvPr/>
        </p:nvPicPr>
        <p:blipFill>
          <a:blip r:embed="rId2"/>
          <a:srcRect/>
          <a:stretch>
            <a:fillRect/>
          </a:stretch>
        </p:blipFill>
        <p:spPr bwMode="auto">
          <a:xfrm>
            <a:off x="3124200" y="6253163"/>
            <a:ext cx="457200" cy="452437"/>
          </a:xfrm>
          <a:prstGeom prst="rect">
            <a:avLst/>
          </a:prstGeom>
          <a:noFill/>
          <a:ln w="9525">
            <a:noFill/>
            <a:miter lim="800000"/>
            <a:headEnd/>
            <a:tailEnd/>
          </a:ln>
        </p:spPr>
      </p:pic>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a:lvl1pPr>
          </a:lstStyle>
          <a:p>
            <a:pPr>
              <a:defRPr/>
            </a:pPr>
            <a:r>
              <a:rPr lang="en-US" smtClean="0"/>
              <a:t>Wednesday, Aug. 28,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nl-NL" smtClean="0"/>
              <a:t>PHYS 3313-001, Fall 2013                      Dr. Jaehoon Yu</a:t>
            </a:r>
            <a:endParaRPr lang="en-US"/>
          </a:p>
        </p:txBody>
      </p:sp>
      <p:sp>
        <p:nvSpPr>
          <p:cNvPr id="7" name="Rectangle 6"/>
          <p:cNvSpPr>
            <a:spLocks noGrp="1" noChangeArrowheads="1"/>
          </p:cNvSpPr>
          <p:nvPr>
            <p:ph type="sldNum" sz="quarter" idx="12"/>
          </p:nvPr>
        </p:nvSpPr>
        <p:spPr/>
        <p:txBody>
          <a:bodyPr/>
          <a:lstStyle>
            <a:lvl1pPr>
              <a:defRPr/>
            </a:lvl1pPr>
          </a:lstStyle>
          <a:p>
            <a:pPr>
              <a:defRPr/>
            </a:pPr>
            <a:fld id="{3DD774B2-BEFC-0F4C-8EFB-A9A3D81A594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Wednesday, Aug. 28,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3313-001, Fall 2013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128B57A-27A1-3D4C-A6D4-801C028D880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Wednesday, Aug. 28,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3313-001, Fall 2013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6959B54-6614-314D-82E3-D63DF83F53D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Wednesday, Aug. 28,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nl-NL" smtClean="0"/>
              <a:t>PHYS 3313-001, Fall 2013                      Dr. Jaehoon Yu</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33D2C0A-C00C-6D49-85C5-A00CF6C3B057}"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7813"/>
            <a:ext cx="8229600" cy="58531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Wednesday, Aug. 28,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nl-NL" smtClean="0"/>
              <a:t>PHYS 3313-001, Fall 2013                      Dr. Jaehoon Yu</a:t>
            </a:r>
            <a:endParaRPr lang="en-US"/>
          </a:p>
        </p:txBody>
      </p:sp>
      <p:sp>
        <p:nvSpPr>
          <p:cNvPr id="5" name="Rectangle 6"/>
          <p:cNvSpPr>
            <a:spLocks noGrp="1" noChangeArrowheads="1"/>
          </p:cNvSpPr>
          <p:nvPr>
            <p:ph type="sldNum" sz="quarter" idx="12"/>
          </p:nvPr>
        </p:nvSpPr>
        <p:spPr>
          <a:ln/>
        </p:spPr>
        <p:txBody>
          <a:bodyPr/>
          <a:lstStyle>
            <a:lvl1pPr>
              <a:defRPr/>
            </a:lvl1pPr>
          </a:lstStyle>
          <a:p>
            <a:fld id="{D44309C4-BE5D-3F41-A6AF-E569444AEA11}" type="slidenum">
              <a:rPr lang="en-US"/>
              <a:pPr/>
              <a:t>‹#›</a:t>
            </a:fld>
            <a:endParaRPr lang="en-US"/>
          </a:p>
        </p:txBody>
      </p:sp>
    </p:spTree>
  </p:cSld>
  <p:clrMapOvr>
    <a:masterClrMapping/>
  </p:clrMapOvr>
  <p:transition xmlns:p14="http://schemas.microsoft.com/office/powerpoint/2010/mai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r>
              <a:rPr lang="en-US" smtClean="0"/>
              <a:t>Wednesday, Aug. 28, 2013</a:t>
            </a:r>
            <a:endParaRPr lang="en-US"/>
          </a:p>
        </p:txBody>
      </p:sp>
      <p:sp>
        <p:nvSpPr>
          <p:cNvPr id="7" name="Rectangle 5"/>
          <p:cNvSpPr>
            <a:spLocks noGrp="1" noChangeArrowheads="1"/>
          </p:cNvSpPr>
          <p:nvPr>
            <p:ph type="ftr" sz="quarter" idx="11"/>
          </p:nvPr>
        </p:nvSpPr>
        <p:spPr>
          <a:ln/>
        </p:spPr>
        <p:txBody>
          <a:bodyPr/>
          <a:lstStyle>
            <a:lvl1pPr>
              <a:defRPr/>
            </a:lvl1pPr>
          </a:lstStyle>
          <a:p>
            <a:pPr>
              <a:defRPr/>
            </a:pPr>
            <a:r>
              <a:rPr lang="nl-NL" smtClean="0"/>
              <a:t>PHYS 3313-001, Fall 2013                      Dr. Jaehoon Yu</a:t>
            </a:r>
            <a:endParaRPr lang="en-US"/>
          </a:p>
        </p:txBody>
      </p:sp>
      <p:sp>
        <p:nvSpPr>
          <p:cNvPr id="8" name="Rectangle 6"/>
          <p:cNvSpPr>
            <a:spLocks noGrp="1" noChangeArrowheads="1"/>
          </p:cNvSpPr>
          <p:nvPr>
            <p:ph type="sldNum" sz="quarter" idx="12"/>
          </p:nvPr>
        </p:nvSpPr>
        <p:spPr>
          <a:ln/>
        </p:spPr>
        <p:txBody>
          <a:bodyPr/>
          <a:lstStyle>
            <a:lvl1pPr>
              <a:defRPr/>
            </a:lvl1pPr>
          </a:lstStyle>
          <a:p>
            <a:fld id="{ADB2E083-8E3A-1B42-A68A-F85B4CD88EAD}" type="slidenum">
              <a:rPr lang="en-US"/>
              <a:pPr/>
              <a:t>‹#›</a:t>
            </a:fld>
            <a:endParaRPr lang="en-US"/>
          </a:p>
        </p:txBody>
      </p:sp>
    </p:spTree>
  </p:cSld>
  <p:clrMapOvr>
    <a:masterClrMapping/>
  </p:clrMapOvr>
  <p:transition xmlns:p14="http://schemas.microsoft.com/office/powerpoint/2010/mai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Wednesday, Aug. 28,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3313-001, Fall 2013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23D45CD-16A2-224C-B70A-0D1B0489626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Wednesday, Aug. 28,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3313-001, Fall 2013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23CED5A-781C-B54B-9DCC-46150F17B7D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Wednesday, Aug. 28,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PHYS 3313-001, Fall 2013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5000C52-892A-734C-9735-DFA415D8DA4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Wednesday, Aug. 28,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nl-NL" smtClean="0"/>
              <a:t>PHYS 3313-001, Fall 2013                      Dr. Jaehoon Yu</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8608EF3-45E5-0542-9CB7-247C5541AE2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Wednesday, Aug. 28,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nl-NL" smtClean="0"/>
              <a:t>PHYS 3313-001, Fall 2013                      Dr. Jaehoon Yu</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92F9CF5-C078-EB47-929F-B0A3FA3F950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Wednesday, Aug. 28, 2013</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nl-NL" smtClean="0"/>
              <a:t>PHYS 3313-001, Fall 2013                      Dr. Jaehoon Yu</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DCCF901-3B1D-5D4E-8AD7-5D66FB4A0B1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Wednesday, Aug. 28,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PHYS 3313-001, Fall 2013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2B26439-A107-B54D-9685-245DFB0AD8D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Wednesday, Aug. 28,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PHYS 3313-001, Fall 2013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42880F3-5039-AD40-B51A-C61F35823AB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6"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0066"/>
                </a:solidFill>
                <a:latin typeface="+mn-lt"/>
              </a:defRPr>
            </a:lvl1pPr>
          </a:lstStyle>
          <a:p>
            <a:pPr>
              <a:defRPr/>
            </a:pPr>
            <a:r>
              <a:rPr lang="en-US" smtClean="0"/>
              <a:t>Wednesday, Aug. 28, 2013</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3300"/>
                </a:solidFill>
                <a:latin typeface="+mn-lt"/>
              </a:defRPr>
            </a:lvl1pPr>
          </a:lstStyle>
          <a:p>
            <a:pPr>
              <a:defRPr/>
            </a:pPr>
            <a:r>
              <a:rPr lang="nl-NL" smtClean="0"/>
              <a:t>PHYS 3313-001, Fall 2013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Arial Narrow" charset="0"/>
              </a:defRPr>
            </a:lvl1pPr>
          </a:lstStyle>
          <a:p>
            <a:pPr>
              <a:defRPr/>
            </a:pPr>
            <a:fld id="{940792B5-4286-5042-9E96-9D0E8EB76CF0}" type="slidenum">
              <a:rPr lang="en-US"/>
              <a:pPr>
                <a:defRPr/>
              </a:pPr>
              <a:t>‹#›</a:t>
            </a:fld>
            <a:endParaRPr lang="en-US"/>
          </a:p>
        </p:txBody>
      </p:sp>
      <p:pic>
        <p:nvPicPr>
          <p:cNvPr id="1031" name="Picture 7" descr="UTA_color_seal"/>
          <p:cNvPicPr>
            <a:picLocks noChangeAspect="1" noChangeArrowheads="1"/>
          </p:cNvPicPr>
          <p:nvPr/>
        </p:nvPicPr>
        <p:blipFill>
          <a:blip r:embed="rId16"/>
          <a:srcRect/>
          <a:stretch>
            <a:fillRect/>
          </a:stretch>
        </p:blipFill>
        <p:spPr bwMode="auto">
          <a:xfrm>
            <a:off x="3124200" y="6253163"/>
            <a:ext cx="457200" cy="4524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9"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20" r:id="rId13"/>
    <p:sldLayoutId id="2147483721" r:id="rId14"/>
  </p:sldLayoutIdLst>
  <p:timing>
    <p:tnLst>
      <p:par>
        <p:cTn xmlns:p14="http://schemas.microsoft.com/office/powerpoint/2010/main" id="1" dur="indefinite" restart="never" nodeType="tmRoot"/>
      </p:par>
    </p:tnLst>
  </p:timing>
  <p:hf hdr="0"/>
  <p:txStyles>
    <p:titleStyle>
      <a:lvl1pPr algn="ctr" rtl="0" eaLnBrk="0" fontAlgn="base" hangingPunct="0">
        <a:spcBef>
          <a:spcPct val="0"/>
        </a:spcBef>
        <a:spcAft>
          <a:spcPct val="0"/>
        </a:spcAft>
        <a:defRPr sz="4400">
          <a:solidFill>
            <a:srgbClr val="A50021"/>
          </a:solidFill>
          <a:latin typeface="+mj-lt"/>
          <a:ea typeface="ＭＳ Ｐゴシック" pitchFamily="-1" charset="-128"/>
          <a:cs typeface="ＭＳ Ｐゴシック" pitchFamily="-1" charset="-128"/>
        </a:defRPr>
      </a:lvl1pPr>
      <a:lvl2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2pPr>
      <a:lvl3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3pPr>
      <a:lvl4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4pPr>
      <a:lvl5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5pPr>
      <a:lvl6pPr marL="457200" algn="ctr" rtl="0" fontAlgn="base">
        <a:spcBef>
          <a:spcPct val="0"/>
        </a:spcBef>
        <a:spcAft>
          <a:spcPct val="0"/>
        </a:spcAft>
        <a:defRPr sz="4400">
          <a:solidFill>
            <a:srgbClr val="A50021"/>
          </a:solidFill>
          <a:latin typeface="Arial Narrow" pitchFamily="34" charset="0"/>
        </a:defRPr>
      </a:lvl6pPr>
      <a:lvl7pPr marL="914400" algn="ctr" rtl="0" fontAlgn="base">
        <a:spcBef>
          <a:spcPct val="0"/>
        </a:spcBef>
        <a:spcAft>
          <a:spcPct val="0"/>
        </a:spcAft>
        <a:defRPr sz="4400">
          <a:solidFill>
            <a:srgbClr val="A50021"/>
          </a:solidFill>
          <a:latin typeface="Arial Narrow" pitchFamily="34" charset="0"/>
        </a:defRPr>
      </a:lvl7pPr>
      <a:lvl8pPr marL="1371600" algn="ctr" rtl="0" fontAlgn="base">
        <a:spcBef>
          <a:spcPct val="0"/>
        </a:spcBef>
        <a:spcAft>
          <a:spcPct val="0"/>
        </a:spcAft>
        <a:defRPr sz="4400">
          <a:solidFill>
            <a:srgbClr val="A50021"/>
          </a:solidFill>
          <a:latin typeface="Arial Narrow" pitchFamily="34" charset="0"/>
        </a:defRPr>
      </a:lvl8pPr>
      <a:lvl9pPr marL="1828800" algn="ctr" rtl="0" fontAlgn="base">
        <a:spcBef>
          <a:spcPct val="0"/>
        </a:spcBef>
        <a:spcAft>
          <a:spcPct val="0"/>
        </a:spcAft>
        <a:defRPr sz="4400">
          <a:solidFill>
            <a:srgbClr val="A50021"/>
          </a:solidFill>
          <a:latin typeface="Arial Narrow" pitchFamily="34"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ＭＳ Ｐゴシック" pitchFamily="-1" charset="-128"/>
          <a:cs typeface="ＭＳ Ｐゴシック" pitchFamily="-1"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defRPr>
      </a:lvl6pPr>
      <a:lvl7pPr marL="2971800" indent="-228600" algn="l" rtl="0" fontAlgn="base">
        <a:spcBef>
          <a:spcPct val="20000"/>
        </a:spcBef>
        <a:spcAft>
          <a:spcPct val="0"/>
        </a:spcAft>
        <a:buChar char="»"/>
        <a:defRPr sz="2000">
          <a:solidFill>
            <a:srgbClr val="FF0066"/>
          </a:solidFill>
          <a:latin typeface="+mn-lt"/>
        </a:defRPr>
      </a:lvl7pPr>
      <a:lvl8pPr marL="3429000" indent="-228600" algn="l" rtl="0" fontAlgn="base">
        <a:spcBef>
          <a:spcPct val="20000"/>
        </a:spcBef>
        <a:spcAft>
          <a:spcPct val="0"/>
        </a:spcAft>
        <a:buChar char="»"/>
        <a:defRPr sz="2000">
          <a:solidFill>
            <a:srgbClr val="FF0066"/>
          </a:solidFill>
          <a:latin typeface="+mn-lt"/>
        </a:defRPr>
      </a:lvl8pPr>
      <a:lvl9pPr marL="3886200" indent="-228600" algn="l" rtl="0" fontAlgn="base">
        <a:spcBef>
          <a:spcPct val="20000"/>
        </a:spcBef>
        <a:spcAft>
          <a:spcPct val="0"/>
        </a:spcAft>
        <a:buChar char="»"/>
        <a:defRPr sz="2000">
          <a:solidFill>
            <a:srgbClr val="FF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listserv@uta.edu"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4.emf"/><Relationship Id="rId5" Type="http://schemas.openxmlformats.org/officeDocument/2006/relationships/oleObject" Target="../embeddings/oleObject2.bin"/><Relationship Id="rId6" Type="http://schemas.openxmlformats.org/officeDocument/2006/relationships/image" Target="../media/image5.emf"/><Relationship Id="rId7" Type="http://schemas.openxmlformats.org/officeDocument/2006/relationships/oleObject" Target="../embeddings/oleObject3.bin"/><Relationship Id="rId8" Type="http://schemas.openxmlformats.org/officeDocument/2006/relationships/image" Target="../media/image6.emf"/><Relationship Id="rId1" Type="http://schemas.openxmlformats.org/officeDocument/2006/relationships/vmlDrawing" Target="../drawings/vmlDrawing1.vml"/><Relationship Id="rId2"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1" Type="http://schemas.openxmlformats.org/officeDocument/2006/relationships/image" Target="../media/image9.emf"/><Relationship Id="rId12" Type="http://schemas.openxmlformats.org/officeDocument/2006/relationships/oleObject" Target="../embeddings/oleObject10.bin"/><Relationship Id="rId13" Type="http://schemas.openxmlformats.org/officeDocument/2006/relationships/image" Target="../media/image10.emf"/><Relationship Id="rId14" Type="http://schemas.openxmlformats.org/officeDocument/2006/relationships/oleObject" Target="../embeddings/oleObject11.bin"/><Relationship Id="rId15" Type="http://schemas.openxmlformats.org/officeDocument/2006/relationships/image" Target="../media/image11.emf"/><Relationship Id="rId1" Type="http://schemas.openxmlformats.org/officeDocument/2006/relationships/vmlDrawing" Target="../drawings/vmlDrawing2.vml"/><Relationship Id="rId2" Type="http://schemas.openxmlformats.org/officeDocument/2006/relationships/slideLayout" Target="../slideLayouts/slideLayout2.xml"/><Relationship Id="rId3" Type="http://schemas.openxmlformats.org/officeDocument/2006/relationships/oleObject" Target="../embeddings/oleObject4.bin"/><Relationship Id="rId4" Type="http://schemas.openxmlformats.org/officeDocument/2006/relationships/image" Target="../media/image7.wmf"/><Relationship Id="rId5" Type="http://schemas.openxmlformats.org/officeDocument/2006/relationships/oleObject" Target="../embeddings/oleObject5.bin"/><Relationship Id="rId6" Type="http://schemas.openxmlformats.org/officeDocument/2006/relationships/oleObject" Target="../embeddings/oleObject6.bin"/><Relationship Id="rId7" Type="http://schemas.openxmlformats.org/officeDocument/2006/relationships/oleObject" Target="../embeddings/oleObject7.bin"/><Relationship Id="rId8" Type="http://schemas.openxmlformats.org/officeDocument/2006/relationships/oleObject" Target="../embeddings/oleObject8.bin"/><Relationship Id="rId9" Type="http://schemas.openxmlformats.org/officeDocument/2006/relationships/image" Target="../media/image8.emf"/><Relationship Id="rId10" Type="http://schemas.openxmlformats.org/officeDocument/2006/relationships/oleObject" Target="../embeddings/oleObject9.bin"/></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hep.uta.edu/~yu/teaching/fall12-3313-001/fall12-3313-001.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6" name="Rectangle 6"/>
          <p:cNvSpPr>
            <a:spLocks noGrp="1" noChangeArrowheads="1"/>
          </p:cNvSpPr>
          <p:nvPr>
            <p:ph type="sldNum" sz="quarter" idx="12"/>
          </p:nvPr>
        </p:nvSpPr>
        <p:spPr>
          <a:noFill/>
        </p:spPr>
        <p:txBody>
          <a:bodyPr/>
          <a:lstStyle/>
          <a:p>
            <a:fld id="{395A3770-54C9-3149-A664-D038CC3CB949}" type="slidenum">
              <a:rPr lang="en-US">
                <a:latin typeface="Arial Narrow" pitchFamily="-84" charset="0"/>
              </a:rPr>
              <a:pPr/>
              <a:t>1</a:t>
            </a:fld>
            <a:endParaRPr lang="en-US">
              <a:latin typeface="Arial Narrow" pitchFamily="-84" charset="0"/>
            </a:endParaRPr>
          </a:p>
        </p:txBody>
      </p:sp>
      <p:sp>
        <p:nvSpPr>
          <p:cNvPr id="18437" name="Rectangle 2"/>
          <p:cNvSpPr>
            <a:spLocks noGrp="1" noChangeArrowheads="1"/>
          </p:cNvSpPr>
          <p:nvPr>
            <p:ph type="ctrTitle"/>
          </p:nvPr>
        </p:nvSpPr>
        <p:spPr>
          <a:xfrm>
            <a:off x="685800" y="449263"/>
            <a:ext cx="7772400" cy="838200"/>
          </a:xfrm>
        </p:spPr>
        <p:txBody>
          <a:bodyPr/>
          <a:lstStyle/>
          <a:p>
            <a:pPr eaLnBrk="1" hangingPunct="1"/>
            <a:r>
              <a:rPr lang="en-US" dirty="0">
                <a:ea typeface="ＭＳ Ｐゴシック" pitchFamily="-84" charset="-128"/>
                <a:cs typeface="ＭＳ Ｐゴシック" pitchFamily="-84" charset="-128"/>
              </a:rPr>
              <a:t>PHYS</a:t>
            </a:r>
            <a:r>
              <a:rPr lang="en-US" dirty="0" smtClean="0">
                <a:ea typeface="ＭＳ Ｐゴシック" pitchFamily="-84" charset="-128"/>
                <a:cs typeface="ＭＳ Ｐゴシック" pitchFamily="-84" charset="-128"/>
              </a:rPr>
              <a:t> 3313 </a:t>
            </a:r>
            <a:r>
              <a:rPr lang="en-US" dirty="0">
                <a:ea typeface="ＭＳ Ｐゴシック" pitchFamily="-84" charset="-128"/>
                <a:cs typeface="ＭＳ Ｐゴシック" pitchFamily="-84" charset="-128"/>
              </a:rPr>
              <a:t>– Section 001</a:t>
            </a:r>
            <a:br>
              <a:rPr lang="en-US" dirty="0">
                <a:ea typeface="ＭＳ Ｐゴシック" pitchFamily="-84" charset="-128"/>
                <a:cs typeface="ＭＳ Ｐゴシック" pitchFamily="-84" charset="-128"/>
              </a:rPr>
            </a:br>
            <a:r>
              <a:rPr lang="en-US" dirty="0">
                <a:ea typeface="ＭＳ Ｐゴシック" pitchFamily="-84" charset="-128"/>
                <a:cs typeface="ＭＳ Ｐゴシック" pitchFamily="-84" charset="-128"/>
              </a:rPr>
              <a:t>Lecture </a:t>
            </a:r>
            <a:r>
              <a:rPr lang="en-US" dirty="0" smtClean="0">
                <a:ea typeface="ＭＳ Ｐゴシック" pitchFamily="-84" charset="-128"/>
                <a:cs typeface="ＭＳ Ｐゴシック" pitchFamily="-84" charset="-128"/>
              </a:rPr>
              <a:t>#2</a:t>
            </a:r>
            <a:endParaRPr lang="en-US" dirty="0">
              <a:ea typeface="ＭＳ Ｐゴシック" pitchFamily="-84" charset="-128"/>
              <a:cs typeface="ＭＳ Ｐゴシック" pitchFamily="-84" charset="-128"/>
            </a:endParaRPr>
          </a:p>
        </p:txBody>
      </p:sp>
      <p:sp>
        <p:nvSpPr>
          <p:cNvPr id="18438" name="Text Box 4"/>
          <p:cNvSpPr txBox="1">
            <a:spLocks noChangeArrowheads="1"/>
          </p:cNvSpPr>
          <p:nvPr/>
        </p:nvSpPr>
        <p:spPr bwMode="auto">
          <a:xfrm>
            <a:off x="2823548" y="1531203"/>
            <a:ext cx="3188928" cy="830997"/>
          </a:xfrm>
          <a:prstGeom prst="rect">
            <a:avLst/>
          </a:prstGeom>
          <a:noFill/>
          <a:ln w="9525">
            <a:noFill/>
            <a:miter lim="800000"/>
            <a:headEnd/>
            <a:tailEnd/>
          </a:ln>
        </p:spPr>
        <p:txBody>
          <a:bodyPr wrap="none">
            <a:prstTxWarp prst="textNoShape">
              <a:avLst/>
            </a:prstTxWarp>
            <a:spAutoFit/>
          </a:bodyPr>
          <a:lstStyle/>
          <a:p>
            <a:pPr algn="ctr"/>
            <a:r>
              <a:rPr lang="en-US" dirty="0" smtClean="0">
                <a:solidFill>
                  <a:schemeClr val="accent2"/>
                </a:solidFill>
                <a:latin typeface="Monotype Corsiva" pitchFamily="-84" charset="0"/>
              </a:rPr>
              <a:t>Wednesday</a:t>
            </a:r>
            <a:r>
              <a:rPr lang="en-US" dirty="0">
                <a:solidFill>
                  <a:schemeClr val="accent2"/>
                </a:solidFill>
                <a:latin typeface="Monotype Corsiva" pitchFamily="-84" charset="0"/>
              </a:rPr>
              <a:t>,</a:t>
            </a:r>
            <a:r>
              <a:rPr lang="en-US" dirty="0" smtClean="0">
                <a:solidFill>
                  <a:schemeClr val="accent2"/>
                </a:solidFill>
                <a:latin typeface="Monotype Corsiva" pitchFamily="-84" charset="0"/>
              </a:rPr>
              <a:t> Aug. 28, 2013</a:t>
            </a:r>
            <a:endParaRPr lang="en-US" dirty="0">
              <a:solidFill>
                <a:schemeClr val="accent2"/>
              </a:solidFill>
              <a:latin typeface="Monotype Corsiva" pitchFamily="-84" charset="0"/>
            </a:endParaRPr>
          </a:p>
          <a:p>
            <a:pPr algn="ctr"/>
            <a:r>
              <a:rPr lang="en-US" dirty="0">
                <a:solidFill>
                  <a:schemeClr val="accent2"/>
                </a:solidFill>
                <a:latin typeface="Monotype Corsiva" pitchFamily="-84" charset="0"/>
              </a:rPr>
              <a:t>Dr. </a:t>
            </a:r>
            <a:r>
              <a:rPr lang="en-US" b="1" dirty="0">
                <a:solidFill>
                  <a:srgbClr val="FF0066"/>
                </a:solidFill>
                <a:latin typeface="Monotype Corsiva" pitchFamily="-84" charset="0"/>
              </a:rPr>
              <a:t>Jae</a:t>
            </a:r>
            <a:r>
              <a:rPr lang="en-US" dirty="0">
                <a:solidFill>
                  <a:schemeClr val="accent2"/>
                </a:solidFill>
                <a:latin typeface="Monotype Corsiva" pitchFamily="-84" charset="0"/>
              </a:rPr>
              <a:t>hoon </a:t>
            </a:r>
            <a:r>
              <a:rPr lang="en-US" b="1" dirty="0">
                <a:solidFill>
                  <a:srgbClr val="FF0066"/>
                </a:solidFill>
                <a:latin typeface="Monotype Corsiva" pitchFamily="-84" charset="0"/>
              </a:rPr>
              <a:t>Yu</a:t>
            </a:r>
          </a:p>
        </p:txBody>
      </p:sp>
      <p:sp>
        <p:nvSpPr>
          <p:cNvPr id="2058" name="Rectangle 10"/>
          <p:cNvSpPr>
            <a:spLocks noChangeArrowheads="1"/>
          </p:cNvSpPr>
          <p:nvPr/>
        </p:nvSpPr>
        <p:spPr bwMode="auto">
          <a:xfrm>
            <a:off x="990600" y="2209800"/>
            <a:ext cx="6858000" cy="3962400"/>
          </a:xfrm>
          <a:prstGeom prst="rect">
            <a:avLst/>
          </a:prstGeom>
          <a:noFill/>
          <a:ln w="9525">
            <a:noFill/>
            <a:miter lim="800000"/>
            <a:headEnd/>
            <a:tailEnd/>
          </a:ln>
        </p:spPr>
        <p:txBody>
          <a:bodyPr>
            <a:prstTxWarp prst="textNoShape">
              <a:avLst/>
            </a:prstTxWarp>
          </a:bodyPr>
          <a:lstStyle/>
          <a:p>
            <a:pPr marL="609600" indent="-609600">
              <a:spcBef>
                <a:spcPct val="20000"/>
              </a:spcBef>
              <a:buFontTx/>
              <a:buChar char="•"/>
            </a:pPr>
            <a:r>
              <a:rPr lang="en-US" sz="2800" dirty="0" smtClean="0">
                <a:solidFill>
                  <a:schemeClr val="accent2"/>
                </a:solidFill>
                <a:latin typeface="Arial Narrow" pitchFamily="-84" charset="0"/>
              </a:rPr>
              <a:t>Class Organization and Various Info.</a:t>
            </a:r>
          </a:p>
          <a:p>
            <a:pPr marL="609600" indent="-609600">
              <a:spcBef>
                <a:spcPct val="20000"/>
              </a:spcBef>
              <a:buFontTx/>
              <a:buChar char="•"/>
            </a:pPr>
            <a:r>
              <a:rPr lang="en-US" sz="2800" dirty="0" smtClean="0">
                <a:solidFill>
                  <a:schemeClr val="accent2"/>
                </a:solidFill>
                <a:latin typeface="Arial Narrow" pitchFamily="-84" charset="0"/>
              </a:rPr>
              <a:t>Classical Physics</a:t>
            </a:r>
          </a:p>
          <a:p>
            <a:pPr marL="609600" indent="-609600">
              <a:spcBef>
                <a:spcPct val="20000"/>
              </a:spcBef>
              <a:buFontTx/>
              <a:buChar char="•"/>
            </a:pPr>
            <a:r>
              <a:rPr lang="en-US" sz="2800" dirty="0" smtClean="0">
                <a:solidFill>
                  <a:schemeClr val="accent2"/>
                </a:solidFill>
                <a:latin typeface="Arial Narrow" pitchFamily="-84" charset="0"/>
              </a:rPr>
              <a:t>Kinetic Theory of Gas</a:t>
            </a:r>
          </a:p>
          <a:p>
            <a:pPr marL="609600" indent="-609600">
              <a:spcBef>
                <a:spcPct val="20000"/>
              </a:spcBef>
              <a:buFontTx/>
              <a:buChar char="•"/>
            </a:pPr>
            <a:r>
              <a:rPr lang="en-US" sz="2800" dirty="0" smtClean="0">
                <a:solidFill>
                  <a:schemeClr val="accent2"/>
                </a:solidFill>
                <a:latin typeface="Arial Narrow" pitchFamily="-84" charset="0"/>
              </a:rPr>
              <a:t>Concept of Waves and Particles</a:t>
            </a:r>
          </a:p>
          <a:p>
            <a:pPr marL="609600" indent="-609600">
              <a:spcBef>
                <a:spcPct val="20000"/>
              </a:spcBef>
              <a:buFontTx/>
              <a:buChar char="•"/>
            </a:pPr>
            <a:r>
              <a:rPr lang="en-US" sz="2800" dirty="0" smtClean="0">
                <a:solidFill>
                  <a:schemeClr val="accent2"/>
                </a:solidFill>
                <a:latin typeface="Arial Narrow" pitchFamily="-84" charset="0"/>
              </a:rPr>
              <a:t>Conservation Laws and Fundamental Forces</a:t>
            </a:r>
          </a:p>
          <a:p>
            <a:pPr marL="609600" indent="-609600">
              <a:spcBef>
                <a:spcPct val="20000"/>
              </a:spcBef>
              <a:buFontTx/>
              <a:buChar char="•"/>
            </a:pPr>
            <a:r>
              <a:rPr lang="en-US" sz="2800" dirty="0" smtClean="0">
                <a:solidFill>
                  <a:schemeClr val="accent2"/>
                </a:solidFill>
                <a:latin typeface="Arial Narrow" pitchFamily="-84" charset="0"/>
              </a:rPr>
              <a:t>Atomic Theory of Matter</a:t>
            </a:r>
          </a:p>
          <a:p>
            <a:pPr marL="609600" indent="-609600">
              <a:spcBef>
                <a:spcPct val="20000"/>
              </a:spcBef>
              <a:buFontTx/>
              <a:buChar char="•"/>
            </a:pPr>
            <a:r>
              <a:rPr lang="en-US" sz="2800" dirty="0" smtClean="0">
                <a:solidFill>
                  <a:schemeClr val="accent2"/>
                </a:solidFill>
                <a:latin typeface="Arial Narrow" pitchFamily="-84" charset="0"/>
              </a:rPr>
              <a:t>Unsolved Questions of 1895 and New Horizon</a:t>
            </a:r>
          </a:p>
          <a:p>
            <a:pPr marL="609600" indent="-609600">
              <a:spcBef>
                <a:spcPct val="20000"/>
              </a:spcBef>
              <a:buFontTx/>
              <a:buChar char="•"/>
            </a:pPr>
            <a:r>
              <a:rPr lang="en-US" sz="2800" dirty="0" smtClean="0">
                <a:solidFill>
                  <a:schemeClr val="accent2"/>
                </a:solidFill>
                <a:latin typeface="Arial Narrow" pitchFamily="-84" charset="0"/>
              </a:rPr>
              <a:t>Unsolved Questions Today!</a:t>
            </a:r>
          </a:p>
          <a:p>
            <a:pPr marL="609600" indent="-609600">
              <a:spcBef>
                <a:spcPct val="20000"/>
              </a:spcBef>
              <a:buFontTx/>
              <a:buChar char="•"/>
            </a:pPr>
            <a:endParaRPr lang="en-US" sz="2800" dirty="0">
              <a:solidFill>
                <a:schemeClr val="accent2"/>
              </a:solidFill>
              <a:latin typeface="Arial Narrow" pitchFamily="-84" charset="0"/>
            </a:endParaRPr>
          </a:p>
        </p:txBody>
      </p:sp>
      <p:sp>
        <p:nvSpPr>
          <p:cNvPr id="2" name="Date Placeholder 1"/>
          <p:cNvSpPr>
            <a:spLocks noGrp="1"/>
          </p:cNvSpPr>
          <p:nvPr>
            <p:ph type="dt" sz="half" idx="10"/>
          </p:nvPr>
        </p:nvSpPr>
        <p:spPr/>
        <p:txBody>
          <a:bodyPr/>
          <a:lstStyle/>
          <a:p>
            <a:pPr>
              <a:defRPr/>
            </a:pPr>
            <a:r>
              <a:rPr lang="en-US" smtClean="0"/>
              <a:t>Wednesday, Aug. 28, 2013</a:t>
            </a:r>
            <a:endParaRPr lang="en-US"/>
          </a:p>
        </p:txBody>
      </p:sp>
      <p:sp>
        <p:nvSpPr>
          <p:cNvPr id="3" name="Footer Placeholder 2"/>
          <p:cNvSpPr>
            <a:spLocks noGrp="1"/>
          </p:cNvSpPr>
          <p:nvPr>
            <p:ph type="ftr" sz="quarter" idx="11"/>
          </p:nvPr>
        </p:nvSpPr>
        <p:spPr/>
        <p:txBody>
          <a:bodyPr/>
          <a:lstStyle/>
          <a:p>
            <a:pPr>
              <a:defRPr/>
            </a:pPr>
            <a:r>
              <a:rPr lang="nl-NL" smtClean="0"/>
              <a:t>PHYS 3313-001, Fall 2013                      Dr. Jaehoon Yu</a:t>
            </a:r>
            <a:endParaRPr lang="en-US"/>
          </a:p>
        </p:txBody>
      </p:sp>
    </p:spTree>
    <p:extLst>
      <p:ext uri="{BB962C8B-B14F-4D97-AF65-F5344CB8AC3E}">
        <p14:creationId xmlns:p14="http://schemas.microsoft.com/office/powerpoint/2010/main" val="34884257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58">
                                            <p:txEl>
                                              <p:pRg st="0" end="0"/>
                                            </p:txEl>
                                          </p:spTgt>
                                        </p:tgtEl>
                                        <p:attrNameLst>
                                          <p:attrName>style.visibility</p:attrName>
                                        </p:attrNameLst>
                                      </p:cBhvr>
                                      <p:to>
                                        <p:strVal val="visible"/>
                                      </p:to>
                                    </p:set>
                                    <p:animEffect transition="in" filter="wipe(left)">
                                      <p:cBhvr>
                                        <p:cTn id="7" dur="500"/>
                                        <p:tgtEl>
                                          <p:spTgt spid="20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058">
                                            <p:txEl>
                                              <p:pRg st="1" end="1"/>
                                            </p:txEl>
                                          </p:spTgt>
                                        </p:tgtEl>
                                        <p:attrNameLst>
                                          <p:attrName>style.visibility</p:attrName>
                                        </p:attrNameLst>
                                      </p:cBhvr>
                                      <p:to>
                                        <p:strVal val="visible"/>
                                      </p:to>
                                    </p:set>
                                    <p:animEffect transition="in" filter="wipe(left)">
                                      <p:cBhvr>
                                        <p:cTn id="12" dur="500"/>
                                        <p:tgtEl>
                                          <p:spTgt spid="20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058">
                                            <p:txEl>
                                              <p:pRg st="2" end="2"/>
                                            </p:txEl>
                                          </p:spTgt>
                                        </p:tgtEl>
                                        <p:attrNameLst>
                                          <p:attrName>style.visibility</p:attrName>
                                        </p:attrNameLst>
                                      </p:cBhvr>
                                      <p:to>
                                        <p:strVal val="visible"/>
                                      </p:to>
                                    </p:set>
                                    <p:animEffect transition="in" filter="wipe(left)">
                                      <p:cBhvr>
                                        <p:cTn id="17" dur="500"/>
                                        <p:tgtEl>
                                          <p:spTgt spid="20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058">
                                            <p:txEl>
                                              <p:pRg st="3" end="3"/>
                                            </p:txEl>
                                          </p:spTgt>
                                        </p:tgtEl>
                                        <p:attrNameLst>
                                          <p:attrName>style.visibility</p:attrName>
                                        </p:attrNameLst>
                                      </p:cBhvr>
                                      <p:to>
                                        <p:strVal val="visible"/>
                                      </p:to>
                                    </p:set>
                                    <p:animEffect transition="in" filter="wipe(left)">
                                      <p:cBhvr>
                                        <p:cTn id="22" dur="500"/>
                                        <p:tgtEl>
                                          <p:spTgt spid="20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058">
                                            <p:txEl>
                                              <p:pRg st="4" end="4"/>
                                            </p:txEl>
                                          </p:spTgt>
                                        </p:tgtEl>
                                        <p:attrNameLst>
                                          <p:attrName>style.visibility</p:attrName>
                                        </p:attrNameLst>
                                      </p:cBhvr>
                                      <p:to>
                                        <p:strVal val="visible"/>
                                      </p:to>
                                    </p:set>
                                    <p:animEffect transition="in" filter="wipe(left)">
                                      <p:cBhvr>
                                        <p:cTn id="27" dur="500"/>
                                        <p:tgtEl>
                                          <p:spTgt spid="205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058">
                                            <p:txEl>
                                              <p:pRg st="5" end="5"/>
                                            </p:txEl>
                                          </p:spTgt>
                                        </p:tgtEl>
                                        <p:attrNameLst>
                                          <p:attrName>style.visibility</p:attrName>
                                        </p:attrNameLst>
                                      </p:cBhvr>
                                      <p:to>
                                        <p:strVal val="visible"/>
                                      </p:to>
                                    </p:set>
                                    <p:animEffect transition="in" filter="wipe(left)">
                                      <p:cBhvr>
                                        <p:cTn id="32" dur="500"/>
                                        <p:tgtEl>
                                          <p:spTgt spid="205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058">
                                            <p:txEl>
                                              <p:pRg st="6" end="6"/>
                                            </p:txEl>
                                          </p:spTgt>
                                        </p:tgtEl>
                                        <p:attrNameLst>
                                          <p:attrName>style.visibility</p:attrName>
                                        </p:attrNameLst>
                                      </p:cBhvr>
                                      <p:to>
                                        <p:strVal val="visible"/>
                                      </p:to>
                                    </p:set>
                                    <p:animEffect transition="in" filter="wipe(left)">
                                      <p:cBhvr>
                                        <p:cTn id="37" dur="500"/>
                                        <p:tgtEl>
                                          <p:spTgt spid="2058">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2058">
                                            <p:txEl>
                                              <p:pRg st="7" end="7"/>
                                            </p:txEl>
                                          </p:spTgt>
                                        </p:tgtEl>
                                        <p:attrNameLst>
                                          <p:attrName>style.visibility</p:attrName>
                                        </p:attrNameLst>
                                      </p:cBhvr>
                                      <p:to>
                                        <p:strVal val="visible"/>
                                      </p:to>
                                    </p:set>
                                    <p:animEffect transition="in" filter="wipe(left)">
                                      <p:cBhvr>
                                        <p:cTn id="42" dur="500"/>
                                        <p:tgtEl>
                                          <p:spTgt spid="205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Wednesday, Aug. 28, 2013</a:t>
            </a:r>
            <a:endParaRPr lang="en-US"/>
          </a:p>
        </p:txBody>
      </p:sp>
      <p:sp>
        <p:nvSpPr>
          <p:cNvPr id="5" name="Footer Placeholder 4"/>
          <p:cNvSpPr>
            <a:spLocks noGrp="1"/>
          </p:cNvSpPr>
          <p:nvPr>
            <p:ph type="ftr" sz="quarter" idx="11"/>
          </p:nvPr>
        </p:nvSpPr>
        <p:spPr/>
        <p:txBody>
          <a:bodyPr/>
          <a:lstStyle/>
          <a:p>
            <a:pPr>
              <a:defRPr/>
            </a:pPr>
            <a:r>
              <a:rPr lang="nl-NL" smtClean="0"/>
              <a:t>PHYS 3313-001, Fall 2013                      Dr. Jaehoon Yu</a:t>
            </a:r>
            <a:endParaRPr lang="en-US"/>
          </a:p>
        </p:txBody>
      </p:sp>
      <p:sp>
        <p:nvSpPr>
          <p:cNvPr id="46084" name="Slide Number Placeholder 5"/>
          <p:cNvSpPr>
            <a:spLocks noGrp="1"/>
          </p:cNvSpPr>
          <p:nvPr>
            <p:ph type="sldNum" sz="quarter" idx="12"/>
          </p:nvPr>
        </p:nvSpPr>
        <p:spPr>
          <a:noFill/>
        </p:spPr>
        <p:txBody>
          <a:bodyPr/>
          <a:lstStyle/>
          <a:p>
            <a:fld id="{B6DDFA2E-DC40-C340-BB90-95012A4DAC1F}" type="slidenum">
              <a:rPr lang="en-US">
                <a:latin typeface="Arial Narrow" pitchFamily="-84" charset="0"/>
              </a:rPr>
              <a:pPr/>
              <a:t>10</a:t>
            </a:fld>
            <a:endParaRPr lang="en-US">
              <a:latin typeface="Arial Narrow" pitchFamily="-84" charset="0"/>
            </a:endParaRPr>
          </a:p>
        </p:txBody>
      </p:sp>
      <p:sp>
        <p:nvSpPr>
          <p:cNvPr id="46085" name="Rectangle 2"/>
          <p:cNvSpPr>
            <a:spLocks noGrp="1" noChangeArrowheads="1"/>
          </p:cNvSpPr>
          <p:nvPr>
            <p:ph type="title"/>
          </p:nvPr>
        </p:nvSpPr>
        <p:spPr>
          <a:xfrm>
            <a:off x="685800" y="152400"/>
            <a:ext cx="7772400" cy="533400"/>
          </a:xfrm>
        </p:spPr>
        <p:txBody>
          <a:bodyPr/>
          <a:lstStyle/>
          <a:p>
            <a:pPr eaLnBrk="1" hangingPunct="1"/>
            <a:r>
              <a:rPr lang="en-US" sz="4000" dirty="0" smtClean="0">
                <a:ea typeface="ＭＳ Ｐゴシック" pitchFamily="-84" charset="-128"/>
                <a:cs typeface="ＭＳ Ｐゴシック" pitchFamily="-84" charset="-128"/>
              </a:rPr>
              <a:t>Class Communication Listserv</a:t>
            </a:r>
            <a:endParaRPr lang="en-US" sz="4000" dirty="0">
              <a:ea typeface="ＭＳ Ｐゴシック" pitchFamily="-84" charset="-128"/>
              <a:cs typeface="ＭＳ Ｐゴシック" pitchFamily="-84" charset="-128"/>
            </a:endParaRPr>
          </a:p>
        </p:txBody>
      </p:sp>
      <p:sp>
        <p:nvSpPr>
          <p:cNvPr id="203779" name="Rectangle 3"/>
          <p:cNvSpPr>
            <a:spLocks noGrp="1" noChangeArrowheads="1"/>
          </p:cNvSpPr>
          <p:nvPr>
            <p:ph type="body" idx="1"/>
          </p:nvPr>
        </p:nvSpPr>
        <p:spPr>
          <a:xfrm>
            <a:off x="152400" y="685800"/>
            <a:ext cx="8534400" cy="5867400"/>
          </a:xfrm>
        </p:spPr>
        <p:txBody>
          <a:bodyPr/>
          <a:lstStyle/>
          <a:p>
            <a:pPr eaLnBrk="1" hangingPunct="1">
              <a:lnSpc>
                <a:spcPct val="90000"/>
              </a:lnSpc>
              <a:defRPr/>
            </a:pPr>
            <a:r>
              <a:rPr lang="en-US" sz="2800" dirty="0" smtClean="0">
                <a:ea typeface="+mn-ea"/>
                <a:cs typeface="+mn-cs"/>
              </a:rPr>
              <a:t>An e-mail distribution list using the UTA Listserv system has been established:</a:t>
            </a:r>
          </a:p>
          <a:p>
            <a:pPr lvl="1" eaLnBrk="1" hangingPunct="1">
              <a:lnSpc>
                <a:spcPct val="90000"/>
              </a:lnSpc>
              <a:defRPr/>
            </a:pPr>
            <a:r>
              <a:rPr lang="en-US" sz="2400" dirty="0" smtClean="0">
                <a:ea typeface="+mn-ea"/>
                <a:cs typeface="+mn-cs"/>
                <a:sym typeface="Wingdings" charset="2"/>
              </a:rPr>
              <a:t>PHYS3313-001-FALL13</a:t>
            </a:r>
          </a:p>
          <a:p>
            <a:pPr eaLnBrk="1" hangingPunct="1">
              <a:lnSpc>
                <a:spcPct val="90000"/>
              </a:lnSpc>
              <a:defRPr/>
            </a:pPr>
            <a:r>
              <a:rPr lang="en-US" sz="2800" dirty="0" smtClean="0">
                <a:ea typeface="+mn-ea"/>
                <a:cs typeface="+mn-cs"/>
                <a:sym typeface="Wingdings" charset="2"/>
              </a:rPr>
              <a:t>Please subscribe to the list as soon as possible:</a:t>
            </a:r>
          </a:p>
          <a:p>
            <a:pPr lvl="1" eaLnBrk="1" hangingPunct="1">
              <a:lnSpc>
                <a:spcPct val="90000"/>
              </a:lnSpc>
              <a:defRPr/>
            </a:pPr>
            <a:r>
              <a:rPr lang="en-US" sz="2400" dirty="0" smtClean="0">
                <a:ea typeface="+mn-ea"/>
                <a:cs typeface="+mn-cs"/>
                <a:sym typeface="Wingdings" charset="2"/>
              </a:rPr>
              <a:t>Send e-mail to </a:t>
            </a:r>
            <a:r>
              <a:rPr lang="en-US" sz="2400" dirty="0" smtClean="0">
                <a:ea typeface="+mn-ea"/>
                <a:cs typeface="+mn-cs"/>
                <a:sym typeface="Wingdings" charset="2"/>
                <a:hlinkClick r:id="rId2"/>
              </a:rPr>
              <a:t>listserv@uta.edu</a:t>
            </a:r>
            <a:r>
              <a:rPr lang="en-US" sz="2400" dirty="0" smtClean="0">
                <a:ea typeface="+mn-ea"/>
                <a:cs typeface="+mn-cs"/>
                <a:sym typeface="Wingdings" charset="2"/>
              </a:rPr>
              <a:t> from your most frequently read e-mail account to subscribe as follows</a:t>
            </a:r>
          </a:p>
          <a:p>
            <a:pPr lvl="1" eaLnBrk="1" hangingPunct="1">
              <a:lnSpc>
                <a:spcPct val="90000"/>
              </a:lnSpc>
              <a:defRPr/>
            </a:pPr>
            <a:r>
              <a:rPr lang="en-US" sz="2400" dirty="0" smtClean="0">
                <a:solidFill>
                  <a:srgbClr val="800000"/>
                </a:solidFill>
                <a:ea typeface="+mn-ea"/>
                <a:cs typeface="+mn-cs"/>
                <a:sym typeface="Wingdings" charset="2"/>
              </a:rPr>
              <a:t>Without CC to any other e-mail, No subject or signature</a:t>
            </a:r>
          </a:p>
          <a:p>
            <a:pPr lvl="1" eaLnBrk="1" hangingPunct="1">
              <a:lnSpc>
                <a:spcPct val="90000"/>
              </a:lnSpc>
              <a:defRPr/>
            </a:pPr>
            <a:r>
              <a:rPr lang="en-US" sz="2400" dirty="0" smtClean="0">
                <a:ea typeface="+mn-ea"/>
                <a:cs typeface="+mn-cs"/>
                <a:sym typeface="Wingdings" charset="2"/>
              </a:rPr>
              <a:t>Put in the body</a:t>
            </a:r>
            <a:r>
              <a:rPr lang="en-US" sz="2400" dirty="0">
                <a:cs typeface="+mn-cs"/>
                <a:sym typeface="Wingdings" charset="2"/>
              </a:rPr>
              <a:t> </a:t>
            </a:r>
            <a:r>
              <a:rPr lang="en-US" sz="2400" dirty="0" smtClean="0">
                <a:cs typeface="+mn-cs"/>
                <a:sym typeface="Wingdings" charset="2"/>
              </a:rPr>
              <a:t>of the message</a:t>
            </a:r>
          </a:p>
          <a:p>
            <a:pPr lvl="2" eaLnBrk="1" hangingPunct="1">
              <a:lnSpc>
                <a:spcPct val="90000"/>
              </a:lnSpc>
              <a:defRPr/>
            </a:pPr>
            <a:r>
              <a:rPr lang="en-US" sz="2000" dirty="0" smtClean="0">
                <a:ea typeface="+mn-ea"/>
                <a:cs typeface="+mn-cs"/>
                <a:sym typeface="Wingdings" charset="2"/>
              </a:rPr>
              <a:t>Subscribe PHYS3313-001-FALL13 </a:t>
            </a:r>
            <a:r>
              <a:rPr lang="en-US" sz="2000" dirty="0" err="1" smtClean="0">
                <a:ea typeface="+mn-ea"/>
                <a:cs typeface="+mn-cs"/>
                <a:sym typeface="Wingdings" charset="2"/>
              </a:rPr>
              <a:t>FirstName</a:t>
            </a:r>
            <a:r>
              <a:rPr lang="en-US" sz="2000" dirty="0" smtClean="0">
                <a:ea typeface="+mn-ea"/>
                <a:cs typeface="+mn-cs"/>
                <a:sym typeface="Wingdings" charset="2"/>
              </a:rPr>
              <a:t> </a:t>
            </a:r>
            <a:r>
              <a:rPr lang="en-US" sz="2000" dirty="0" err="1" smtClean="0">
                <a:ea typeface="+mn-ea"/>
                <a:cs typeface="+mn-cs"/>
                <a:sym typeface="Wingdings" charset="2"/>
              </a:rPr>
              <a:t>LastName</a:t>
            </a:r>
            <a:endParaRPr lang="en-US" sz="2000" dirty="0" smtClean="0">
              <a:ea typeface="+mn-ea"/>
              <a:cs typeface="+mn-cs"/>
              <a:sym typeface="Wingdings" charset="2"/>
            </a:endParaRPr>
          </a:p>
          <a:p>
            <a:pPr lvl="1" eaLnBrk="1" hangingPunct="1">
              <a:lnSpc>
                <a:spcPct val="90000"/>
              </a:lnSpc>
              <a:defRPr/>
            </a:pPr>
            <a:r>
              <a:rPr lang="en-US" sz="2400" dirty="0" smtClean="0">
                <a:ea typeface="+mn-ea"/>
                <a:cs typeface="+mn-cs"/>
                <a:sym typeface="Wingdings" charset="2"/>
              </a:rPr>
              <a:t>The system will send you e-mail for you to confirm your own subscription </a:t>
            </a:r>
            <a:r>
              <a:rPr lang="en-US" sz="2400" dirty="0" smtClean="0">
                <a:ea typeface="+mn-ea"/>
                <a:cs typeface="+mn-cs"/>
                <a:sym typeface="Wingdings"/>
              </a:rPr>
              <a:t> Please click the confirmation link</a:t>
            </a:r>
          </a:p>
          <a:p>
            <a:pPr eaLnBrk="1" hangingPunct="1">
              <a:lnSpc>
                <a:spcPct val="90000"/>
              </a:lnSpc>
              <a:defRPr/>
            </a:pPr>
            <a:r>
              <a:rPr lang="en-US" sz="2800" dirty="0" smtClean="0">
                <a:ea typeface="+mn-ea"/>
                <a:cs typeface="+mn-cs"/>
                <a:sym typeface="Wingdings"/>
              </a:rPr>
              <a:t>Extra credit points</a:t>
            </a:r>
          </a:p>
          <a:p>
            <a:pPr lvl="1" eaLnBrk="1" hangingPunct="1">
              <a:lnSpc>
                <a:spcPct val="90000"/>
              </a:lnSpc>
              <a:defRPr/>
            </a:pPr>
            <a:r>
              <a:rPr lang="en-US" sz="2400" dirty="0" smtClean="0">
                <a:ea typeface="+mn-ea"/>
                <a:cs typeface="+mn-cs"/>
                <a:sym typeface="Wingdings"/>
              </a:rPr>
              <a:t>Done by midnight Friday, Aug. 30: 5 points</a:t>
            </a:r>
          </a:p>
          <a:p>
            <a:pPr lvl="1" eaLnBrk="1" hangingPunct="1">
              <a:lnSpc>
                <a:spcPct val="90000"/>
              </a:lnSpc>
              <a:defRPr/>
            </a:pPr>
            <a:r>
              <a:rPr lang="en-US" sz="2400" dirty="0" smtClean="0">
                <a:ea typeface="+mn-ea"/>
                <a:cs typeface="+mn-cs"/>
                <a:sym typeface="Wingdings" charset="2"/>
              </a:rPr>
              <a:t>Done by midnight Sunday, Sept. 1: 3 points</a:t>
            </a:r>
          </a:p>
        </p:txBody>
      </p:sp>
    </p:spTree>
    <p:extLst>
      <p:ext uri="{BB962C8B-B14F-4D97-AF65-F5344CB8AC3E}">
        <p14:creationId xmlns:p14="http://schemas.microsoft.com/office/powerpoint/2010/main" val="66841646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03779">
                                            <p:txEl>
                                              <p:pRg st="0" end="0"/>
                                            </p:txEl>
                                          </p:spTgt>
                                        </p:tgtEl>
                                        <p:attrNameLst>
                                          <p:attrName>style.visibility</p:attrName>
                                        </p:attrNameLst>
                                      </p:cBhvr>
                                      <p:to>
                                        <p:strVal val="visible"/>
                                      </p:to>
                                    </p:set>
                                    <p:animEffect transition="in" filter="wipe(left)">
                                      <p:cBhvr>
                                        <p:cTn id="7" dur="500"/>
                                        <p:tgtEl>
                                          <p:spTgt spid="2037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03779">
                                            <p:txEl>
                                              <p:pRg st="1" end="1"/>
                                            </p:txEl>
                                          </p:spTgt>
                                        </p:tgtEl>
                                        <p:attrNameLst>
                                          <p:attrName>style.visibility</p:attrName>
                                        </p:attrNameLst>
                                      </p:cBhvr>
                                      <p:to>
                                        <p:strVal val="visible"/>
                                      </p:to>
                                    </p:set>
                                    <p:animEffect transition="in" filter="wipe(left)">
                                      <p:cBhvr>
                                        <p:cTn id="12" dur="500"/>
                                        <p:tgtEl>
                                          <p:spTgt spid="20377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03779">
                                            <p:txEl>
                                              <p:pRg st="2" end="2"/>
                                            </p:txEl>
                                          </p:spTgt>
                                        </p:tgtEl>
                                        <p:attrNameLst>
                                          <p:attrName>style.visibility</p:attrName>
                                        </p:attrNameLst>
                                      </p:cBhvr>
                                      <p:to>
                                        <p:strVal val="visible"/>
                                      </p:to>
                                    </p:set>
                                    <p:animEffect transition="in" filter="wipe(left)">
                                      <p:cBhvr>
                                        <p:cTn id="17" dur="500"/>
                                        <p:tgtEl>
                                          <p:spTgt spid="20377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03779">
                                            <p:txEl>
                                              <p:pRg st="3" end="3"/>
                                            </p:txEl>
                                          </p:spTgt>
                                        </p:tgtEl>
                                        <p:attrNameLst>
                                          <p:attrName>style.visibility</p:attrName>
                                        </p:attrNameLst>
                                      </p:cBhvr>
                                      <p:to>
                                        <p:strVal val="visible"/>
                                      </p:to>
                                    </p:set>
                                    <p:animEffect transition="in" filter="wipe(left)">
                                      <p:cBhvr>
                                        <p:cTn id="22" dur="500"/>
                                        <p:tgtEl>
                                          <p:spTgt spid="20377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03779">
                                            <p:txEl>
                                              <p:pRg st="4" end="4"/>
                                            </p:txEl>
                                          </p:spTgt>
                                        </p:tgtEl>
                                        <p:attrNameLst>
                                          <p:attrName>style.visibility</p:attrName>
                                        </p:attrNameLst>
                                      </p:cBhvr>
                                      <p:to>
                                        <p:strVal val="visible"/>
                                      </p:to>
                                    </p:set>
                                    <p:animEffect transition="in" filter="wipe(left)">
                                      <p:cBhvr>
                                        <p:cTn id="27" dur="500"/>
                                        <p:tgtEl>
                                          <p:spTgt spid="20377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203779">
                                            <p:txEl>
                                              <p:pRg st="5" end="5"/>
                                            </p:txEl>
                                          </p:spTgt>
                                        </p:tgtEl>
                                        <p:attrNameLst>
                                          <p:attrName>style.visibility</p:attrName>
                                        </p:attrNameLst>
                                      </p:cBhvr>
                                      <p:to>
                                        <p:strVal val="visible"/>
                                      </p:to>
                                    </p:set>
                                    <p:animEffect transition="in" filter="wipe(left)">
                                      <p:cBhvr>
                                        <p:cTn id="32" dur="500"/>
                                        <p:tgtEl>
                                          <p:spTgt spid="20377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203779">
                                            <p:txEl>
                                              <p:pRg st="6" end="6"/>
                                            </p:txEl>
                                          </p:spTgt>
                                        </p:tgtEl>
                                        <p:attrNameLst>
                                          <p:attrName>style.visibility</p:attrName>
                                        </p:attrNameLst>
                                      </p:cBhvr>
                                      <p:to>
                                        <p:strVal val="visible"/>
                                      </p:to>
                                    </p:set>
                                    <p:animEffect transition="in" filter="wipe(left)">
                                      <p:cBhvr>
                                        <p:cTn id="37" dur="500"/>
                                        <p:tgtEl>
                                          <p:spTgt spid="20377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203779">
                                            <p:txEl>
                                              <p:pRg st="7" end="7"/>
                                            </p:txEl>
                                          </p:spTgt>
                                        </p:tgtEl>
                                        <p:attrNameLst>
                                          <p:attrName>style.visibility</p:attrName>
                                        </p:attrNameLst>
                                      </p:cBhvr>
                                      <p:to>
                                        <p:strVal val="visible"/>
                                      </p:to>
                                    </p:set>
                                    <p:animEffect transition="in" filter="wipe(left)">
                                      <p:cBhvr>
                                        <p:cTn id="42" dur="500"/>
                                        <p:tgtEl>
                                          <p:spTgt spid="203779">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203779">
                                            <p:txEl>
                                              <p:pRg st="8" end="8"/>
                                            </p:txEl>
                                          </p:spTgt>
                                        </p:tgtEl>
                                        <p:attrNameLst>
                                          <p:attrName>style.visibility</p:attrName>
                                        </p:attrNameLst>
                                      </p:cBhvr>
                                      <p:to>
                                        <p:strVal val="visible"/>
                                      </p:to>
                                    </p:set>
                                    <p:animEffect transition="in" filter="wipe(left)">
                                      <p:cBhvr>
                                        <p:cTn id="47" dur="500"/>
                                        <p:tgtEl>
                                          <p:spTgt spid="203779">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203779">
                                            <p:txEl>
                                              <p:pRg st="9" end="9"/>
                                            </p:txEl>
                                          </p:spTgt>
                                        </p:tgtEl>
                                        <p:attrNameLst>
                                          <p:attrName>style.visibility</p:attrName>
                                        </p:attrNameLst>
                                      </p:cBhvr>
                                      <p:to>
                                        <p:strVal val="visible"/>
                                      </p:to>
                                    </p:set>
                                    <p:animEffect transition="in" filter="wipe(left)">
                                      <p:cBhvr>
                                        <p:cTn id="52" dur="500"/>
                                        <p:tgtEl>
                                          <p:spTgt spid="203779">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203779">
                                            <p:txEl>
                                              <p:pRg st="10" end="10"/>
                                            </p:txEl>
                                          </p:spTgt>
                                        </p:tgtEl>
                                        <p:attrNameLst>
                                          <p:attrName>style.visibility</p:attrName>
                                        </p:attrNameLst>
                                      </p:cBhvr>
                                      <p:to>
                                        <p:strVal val="visible"/>
                                      </p:to>
                                    </p:set>
                                    <p:animEffect transition="in" filter="wipe(left)">
                                      <p:cBhvr>
                                        <p:cTn id="57" dur="500"/>
                                        <p:tgtEl>
                                          <p:spTgt spid="20377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685800" y="152400"/>
            <a:ext cx="7772400" cy="457200"/>
          </a:xfrm>
        </p:spPr>
        <p:txBody>
          <a:bodyPr/>
          <a:lstStyle/>
          <a:p>
            <a:r>
              <a:rPr lang="en-US" smtClean="0">
                <a:ea typeface="ＭＳ Ｐゴシック" pitchFamily="-84" charset="-128"/>
                <a:cs typeface="ＭＳ Ｐゴシック" pitchFamily="-84" charset="-128"/>
              </a:rPr>
              <a:t>Extra credit</a:t>
            </a:r>
          </a:p>
        </p:txBody>
      </p:sp>
      <p:sp>
        <p:nvSpPr>
          <p:cNvPr id="48131" name="Content Placeholder 2"/>
          <p:cNvSpPr>
            <a:spLocks noGrp="1"/>
          </p:cNvSpPr>
          <p:nvPr>
            <p:ph idx="1"/>
          </p:nvPr>
        </p:nvSpPr>
        <p:spPr>
          <a:xfrm>
            <a:off x="685800" y="762000"/>
            <a:ext cx="7772400" cy="5257800"/>
          </a:xfrm>
        </p:spPr>
        <p:txBody>
          <a:bodyPr/>
          <a:lstStyle/>
          <a:p>
            <a:r>
              <a:rPr lang="en-US" sz="3600" dirty="0" smtClean="0">
                <a:ea typeface="ＭＳ Ｐゴシック" pitchFamily="-84" charset="-128"/>
                <a:cs typeface="ＭＳ Ｐゴシック" pitchFamily="-84" charset="-128"/>
              </a:rPr>
              <a:t>Up to 10% addition to the total</a:t>
            </a:r>
          </a:p>
          <a:p>
            <a:pPr lvl="1"/>
            <a:r>
              <a:rPr lang="en-US" sz="3200" dirty="0" smtClean="0"/>
              <a:t>Could boost a B to A, C to B or D to C</a:t>
            </a:r>
          </a:p>
          <a:p>
            <a:r>
              <a:rPr lang="en-US" sz="3600" dirty="0" smtClean="0">
                <a:ea typeface="ＭＳ Ｐゴシック" pitchFamily="-84" charset="-128"/>
                <a:cs typeface="ＭＳ Ｐゴシック" pitchFamily="-84" charset="-128"/>
              </a:rPr>
              <a:t>What constitute for extra credit?</a:t>
            </a:r>
          </a:p>
          <a:p>
            <a:pPr lvl="1" eaLnBrk="1" hangingPunct="1">
              <a:lnSpc>
                <a:spcPct val="80000"/>
              </a:lnSpc>
            </a:pPr>
            <a:r>
              <a:rPr lang="en-US" sz="3200" dirty="0" smtClean="0"/>
              <a:t>Random attendances</a:t>
            </a:r>
          </a:p>
          <a:p>
            <a:pPr lvl="1" eaLnBrk="1" hangingPunct="1">
              <a:lnSpc>
                <a:spcPct val="80000"/>
              </a:lnSpc>
            </a:pPr>
            <a:r>
              <a:rPr lang="en-US" sz="3200" dirty="0" smtClean="0"/>
              <a:t>Physics Colloquium Participations</a:t>
            </a:r>
          </a:p>
          <a:p>
            <a:pPr lvl="2" eaLnBrk="1" hangingPunct="1">
              <a:lnSpc>
                <a:spcPct val="80000"/>
              </a:lnSpc>
            </a:pPr>
            <a:r>
              <a:rPr lang="en-US" dirty="0" smtClean="0"/>
              <a:t>Mark Nov. 6 colloquium by a National Academy of Sciences speaker</a:t>
            </a:r>
            <a:r>
              <a:rPr lang="en-US" dirty="0" smtClean="0">
                <a:sym typeface="Wingdings"/>
              </a:rPr>
              <a:t> 3 times the normal credit!!</a:t>
            </a:r>
            <a:endParaRPr lang="en-US" dirty="0" smtClean="0"/>
          </a:p>
          <a:p>
            <a:pPr lvl="1" eaLnBrk="1" hangingPunct="1">
              <a:lnSpc>
                <a:spcPct val="80000"/>
              </a:lnSpc>
            </a:pPr>
            <a:r>
              <a:rPr lang="en-US" sz="3200" dirty="0" smtClean="0"/>
              <a:t>Strong participation in the class discussions</a:t>
            </a:r>
          </a:p>
          <a:p>
            <a:pPr lvl="1" eaLnBrk="1" hangingPunct="1">
              <a:lnSpc>
                <a:spcPct val="80000"/>
              </a:lnSpc>
            </a:pPr>
            <a:r>
              <a:rPr lang="en-US" sz="3200" dirty="0" smtClean="0"/>
              <a:t>Special projects (these are the biggies!)</a:t>
            </a:r>
          </a:p>
          <a:p>
            <a:pPr lvl="1" eaLnBrk="1" hangingPunct="1">
              <a:lnSpc>
                <a:spcPct val="80000"/>
              </a:lnSpc>
            </a:pPr>
            <a:r>
              <a:rPr lang="en-US" sz="3200" dirty="0" smtClean="0"/>
              <a:t>Watch the valid planetarium shows</a:t>
            </a:r>
          </a:p>
          <a:p>
            <a:pPr lvl="1" eaLnBrk="1" hangingPunct="1">
              <a:lnSpc>
                <a:spcPct val="80000"/>
              </a:lnSpc>
            </a:pPr>
            <a:r>
              <a:rPr lang="en-US" sz="3200" dirty="0" smtClean="0"/>
              <a:t>Many other opportunities </a:t>
            </a:r>
          </a:p>
        </p:txBody>
      </p:sp>
      <p:sp>
        <p:nvSpPr>
          <p:cNvPr id="4" name="Date Placeholder 3"/>
          <p:cNvSpPr>
            <a:spLocks noGrp="1"/>
          </p:cNvSpPr>
          <p:nvPr>
            <p:ph type="dt" sz="quarter" idx="10"/>
          </p:nvPr>
        </p:nvSpPr>
        <p:spPr/>
        <p:txBody>
          <a:bodyPr/>
          <a:lstStyle/>
          <a:p>
            <a:pPr>
              <a:defRPr/>
            </a:pPr>
            <a:r>
              <a:rPr lang="en-US" smtClean="0"/>
              <a:t>Wednesday, Aug. 28, 2013</a:t>
            </a:r>
            <a:endParaRPr lang="en-US"/>
          </a:p>
        </p:txBody>
      </p:sp>
      <p:sp>
        <p:nvSpPr>
          <p:cNvPr id="5" name="Footer Placeholder 4"/>
          <p:cNvSpPr>
            <a:spLocks noGrp="1"/>
          </p:cNvSpPr>
          <p:nvPr>
            <p:ph type="ftr" sz="quarter" idx="11"/>
          </p:nvPr>
        </p:nvSpPr>
        <p:spPr/>
        <p:txBody>
          <a:bodyPr/>
          <a:lstStyle/>
          <a:p>
            <a:pPr>
              <a:defRPr/>
            </a:pPr>
            <a:r>
              <a:rPr lang="nl-NL" smtClean="0"/>
              <a:t>PHYS 3313-001, Fall 2013                      Dr. Jaehoon Yu</a:t>
            </a:r>
            <a:endParaRPr lang="en-US"/>
          </a:p>
        </p:txBody>
      </p:sp>
      <p:sp>
        <p:nvSpPr>
          <p:cNvPr id="48134" name="Slide Number Placeholder 5"/>
          <p:cNvSpPr>
            <a:spLocks noGrp="1"/>
          </p:cNvSpPr>
          <p:nvPr>
            <p:ph type="sldNum" sz="quarter" idx="12"/>
          </p:nvPr>
        </p:nvSpPr>
        <p:spPr>
          <a:noFill/>
        </p:spPr>
        <p:txBody>
          <a:bodyPr/>
          <a:lstStyle/>
          <a:p>
            <a:fld id="{7038FEA5-A5EF-C74E-86F1-EFBD46AFFCF1}" type="slidenum">
              <a:rPr lang="en-US" smtClean="0">
                <a:latin typeface="Arial Narrow" pitchFamily="-84" charset="0"/>
              </a:rPr>
              <a:pPr/>
              <a:t>11</a:t>
            </a:fld>
            <a:endParaRPr lang="en-US" smtClean="0">
              <a:latin typeface="Arial Narrow" pitchFamily="-84" charset="0"/>
            </a:endParaRPr>
          </a:p>
        </p:txBody>
      </p:sp>
    </p:spTree>
    <p:extLst>
      <p:ext uri="{BB962C8B-B14F-4D97-AF65-F5344CB8AC3E}">
        <p14:creationId xmlns:p14="http://schemas.microsoft.com/office/powerpoint/2010/main" val="366224685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animEffect transition="in" filter="wipe(left)">
                                      <p:cBhvr>
                                        <p:cTn id="7" dur="500"/>
                                        <p:tgtEl>
                                          <p:spTgt spid="4813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8131">
                                            <p:txEl>
                                              <p:pRg st="1" end="1"/>
                                            </p:txEl>
                                          </p:spTgt>
                                        </p:tgtEl>
                                        <p:attrNameLst>
                                          <p:attrName>style.visibility</p:attrName>
                                        </p:attrNameLst>
                                      </p:cBhvr>
                                      <p:to>
                                        <p:strVal val="visible"/>
                                      </p:to>
                                    </p:set>
                                    <p:animEffect transition="in" filter="wipe(left)">
                                      <p:cBhvr>
                                        <p:cTn id="12" dur="500"/>
                                        <p:tgtEl>
                                          <p:spTgt spid="4813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8131">
                                            <p:txEl>
                                              <p:pRg st="2" end="2"/>
                                            </p:txEl>
                                          </p:spTgt>
                                        </p:tgtEl>
                                        <p:attrNameLst>
                                          <p:attrName>style.visibility</p:attrName>
                                        </p:attrNameLst>
                                      </p:cBhvr>
                                      <p:to>
                                        <p:strVal val="visible"/>
                                      </p:to>
                                    </p:set>
                                    <p:animEffect transition="in" filter="wipe(left)">
                                      <p:cBhvr>
                                        <p:cTn id="17" dur="500"/>
                                        <p:tgtEl>
                                          <p:spTgt spid="4813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8131">
                                            <p:txEl>
                                              <p:pRg st="3" end="3"/>
                                            </p:txEl>
                                          </p:spTgt>
                                        </p:tgtEl>
                                        <p:attrNameLst>
                                          <p:attrName>style.visibility</p:attrName>
                                        </p:attrNameLst>
                                      </p:cBhvr>
                                      <p:to>
                                        <p:strVal val="visible"/>
                                      </p:to>
                                    </p:set>
                                    <p:animEffect transition="in" filter="wipe(left)">
                                      <p:cBhvr>
                                        <p:cTn id="22" dur="500"/>
                                        <p:tgtEl>
                                          <p:spTgt spid="4813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8131">
                                            <p:txEl>
                                              <p:pRg st="4" end="4"/>
                                            </p:txEl>
                                          </p:spTgt>
                                        </p:tgtEl>
                                        <p:attrNameLst>
                                          <p:attrName>style.visibility</p:attrName>
                                        </p:attrNameLst>
                                      </p:cBhvr>
                                      <p:to>
                                        <p:strVal val="visible"/>
                                      </p:to>
                                    </p:set>
                                    <p:animEffect transition="in" filter="wipe(left)">
                                      <p:cBhvr>
                                        <p:cTn id="27" dur="500"/>
                                        <p:tgtEl>
                                          <p:spTgt spid="4813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8131">
                                            <p:txEl>
                                              <p:pRg st="5" end="5"/>
                                            </p:txEl>
                                          </p:spTgt>
                                        </p:tgtEl>
                                        <p:attrNameLst>
                                          <p:attrName>style.visibility</p:attrName>
                                        </p:attrNameLst>
                                      </p:cBhvr>
                                      <p:to>
                                        <p:strVal val="visible"/>
                                      </p:to>
                                    </p:set>
                                    <p:animEffect transition="in" filter="wipe(left)">
                                      <p:cBhvr>
                                        <p:cTn id="32" dur="500"/>
                                        <p:tgtEl>
                                          <p:spTgt spid="4813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8131">
                                            <p:txEl>
                                              <p:pRg st="6" end="6"/>
                                            </p:txEl>
                                          </p:spTgt>
                                        </p:tgtEl>
                                        <p:attrNameLst>
                                          <p:attrName>style.visibility</p:attrName>
                                        </p:attrNameLst>
                                      </p:cBhvr>
                                      <p:to>
                                        <p:strVal val="visible"/>
                                      </p:to>
                                    </p:set>
                                    <p:animEffect transition="in" filter="wipe(left)">
                                      <p:cBhvr>
                                        <p:cTn id="37" dur="500"/>
                                        <p:tgtEl>
                                          <p:spTgt spid="48131">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8131">
                                            <p:txEl>
                                              <p:pRg st="7" end="7"/>
                                            </p:txEl>
                                          </p:spTgt>
                                        </p:tgtEl>
                                        <p:attrNameLst>
                                          <p:attrName>style.visibility</p:attrName>
                                        </p:attrNameLst>
                                      </p:cBhvr>
                                      <p:to>
                                        <p:strVal val="visible"/>
                                      </p:to>
                                    </p:set>
                                    <p:animEffect transition="in" filter="wipe(left)">
                                      <p:cBhvr>
                                        <p:cTn id="42" dur="500"/>
                                        <p:tgtEl>
                                          <p:spTgt spid="48131">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48131">
                                            <p:txEl>
                                              <p:pRg st="8" end="8"/>
                                            </p:txEl>
                                          </p:spTgt>
                                        </p:tgtEl>
                                        <p:attrNameLst>
                                          <p:attrName>style.visibility</p:attrName>
                                        </p:attrNameLst>
                                      </p:cBhvr>
                                      <p:to>
                                        <p:strVal val="visible"/>
                                      </p:to>
                                    </p:set>
                                    <p:animEffect transition="in" filter="wipe(left)">
                                      <p:cBhvr>
                                        <p:cTn id="47" dur="500"/>
                                        <p:tgtEl>
                                          <p:spTgt spid="48131">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48131">
                                            <p:txEl>
                                              <p:pRg st="9" end="9"/>
                                            </p:txEl>
                                          </p:spTgt>
                                        </p:tgtEl>
                                        <p:attrNameLst>
                                          <p:attrName>style.visibility</p:attrName>
                                        </p:attrNameLst>
                                      </p:cBhvr>
                                      <p:to>
                                        <p:strVal val="visible"/>
                                      </p:to>
                                    </p:set>
                                    <p:animEffect transition="in" filter="wipe(left)">
                                      <p:cBhvr>
                                        <p:cTn id="52" dur="500"/>
                                        <p:tgtEl>
                                          <p:spTgt spid="48131">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685800" y="76200"/>
            <a:ext cx="7772400" cy="457200"/>
          </a:xfrm>
        </p:spPr>
        <p:txBody>
          <a:bodyPr/>
          <a:lstStyle/>
          <a:p>
            <a:pPr eaLnBrk="1" hangingPunct="1"/>
            <a:r>
              <a:rPr lang="en-US" dirty="0" smtClean="0">
                <a:ea typeface="ＭＳ Ｐゴシック" pitchFamily="-84" charset="-128"/>
                <a:cs typeface="ＭＳ Ｐゴシック" pitchFamily="-84" charset="-128"/>
              </a:rPr>
              <a:t>Valid Planetarium Shows</a:t>
            </a:r>
          </a:p>
        </p:txBody>
      </p:sp>
      <p:sp>
        <p:nvSpPr>
          <p:cNvPr id="49155" name="Content Placeholder 2"/>
          <p:cNvSpPr>
            <a:spLocks noGrp="1"/>
          </p:cNvSpPr>
          <p:nvPr>
            <p:ph idx="1"/>
          </p:nvPr>
        </p:nvSpPr>
        <p:spPr>
          <a:xfrm>
            <a:off x="685800" y="609600"/>
            <a:ext cx="7772400" cy="6172200"/>
          </a:xfrm>
          <a:solidFill>
            <a:schemeClr val="bg1"/>
          </a:solidFill>
        </p:spPr>
        <p:txBody>
          <a:bodyPr/>
          <a:lstStyle/>
          <a:p>
            <a:pPr eaLnBrk="1" hangingPunct="1"/>
            <a:r>
              <a:rPr lang="en-US" sz="1800" dirty="0" smtClean="0">
                <a:ea typeface="ＭＳ Ｐゴシック" pitchFamily="-84" charset="-128"/>
                <a:cs typeface="ＭＳ Ｐゴシック" pitchFamily="-84" charset="-128"/>
              </a:rPr>
              <a:t>Regular running shows</a:t>
            </a:r>
          </a:p>
          <a:p>
            <a:pPr lvl="1"/>
            <a:r>
              <a:rPr lang="en-US" sz="1600" dirty="0"/>
              <a:t>Stars of the Pharaohs – Thursdays at 6:00, Saturdays at 5:30, Sundays at 1:30</a:t>
            </a:r>
          </a:p>
          <a:p>
            <a:pPr lvl="1"/>
            <a:r>
              <a:rPr lang="en-US" sz="1600" dirty="0" smtClean="0"/>
              <a:t>Bad </a:t>
            </a:r>
            <a:r>
              <a:rPr lang="en-US" sz="1600" dirty="0"/>
              <a:t>Astronomy – Fridays at 6:00, Saturdays at 2:</a:t>
            </a:r>
            <a:r>
              <a:rPr lang="en-US" sz="1600" dirty="0" smtClean="0"/>
              <a:t>30</a:t>
            </a:r>
          </a:p>
          <a:p>
            <a:r>
              <a:rPr lang="en-US" sz="1800" dirty="0" smtClean="0">
                <a:ea typeface="ＭＳ Ｐゴシック" pitchFamily="-84" charset="-128"/>
                <a:cs typeface="ＭＳ Ｐゴシック" pitchFamily="-84" charset="-128"/>
              </a:rPr>
              <a:t>Shows that need special arrangements</a:t>
            </a:r>
          </a:p>
          <a:p>
            <a:pPr lvl="1"/>
            <a:r>
              <a:rPr lang="en-US" sz="1400" dirty="0" smtClean="0"/>
              <a:t>Astronaut</a:t>
            </a:r>
            <a:endParaRPr lang="en-US" sz="1400" dirty="0"/>
          </a:p>
          <a:p>
            <a:pPr lvl="1"/>
            <a:r>
              <a:rPr lang="en-US" sz="1400" b="1" u="sng" dirty="0" smtClean="0">
                <a:solidFill>
                  <a:srgbClr val="800000"/>
                </a:solidFill>
              </a:rPr>
              <a:t>Black Holes (can watch up to 2 times!)</a:t>
            </a:r>
          </a:p>
          <a:p>
            <a:pPr lvl="1"/>
            <a:r>
              <a:rPr lang="en-US" sz="1400" dirty="0" smtClean="0"/>
              <a:t>Experience </a:t>
            </a:r>
            <a:r>
              <a:rPr lang="en-US" sz="1400" dirty="0"/>
              <a:t>the </a:t>
            </a:r>
            <a:r>
              <a:rPr lang="en-US" sz="1400" dirty="0" smtClean="0"/>
              <a:t>Aurora</a:t>
            </a:r>
          </a:p>
          <a:p>
            <a:pPr lvl="1"/>
            <a:r>
              <a:rPr lang="en-US" sz="1400" dirty="0" smtClean="0"/>
              <a:t>IBEX</a:t>
            </a:r>
            <a:endParaRPr lang="en-US" sz="1400" dirty="0"/>
          </a:p>
          <a:p>
            <a:pPr lvl="1"/>
            <a:r>
              <a:rPr lang="en-US" sz="1400" dirty="0" smtClean="0"/>
              <a:t>Ice Worlds</a:t>
            </a:r>
          </a:p>
          <a:p>
            <a:pPr lvl="1"/>
            <a:r>
              <a:rPr lang="en-US" sz="1400" dirty="0" smtClean="0"/>
              <a:t>Magnificent Sun</a:t>
            </a:r>
          </a:p>
          <a:p>
            <a:pPr lvl="1"/>
            <a:r>
              <a:rPr lang="en-US" sz="1400" dirty="0" smtClean="0"/>
              <a:t>Mayan Prophecies</a:t>
            </a:r>
          </a:p>
          <a:p>
            <a:pPr lvl="1"/>
            <a:r>
              <a:rPr lang="en-US" sz="1400" dirty="0" smtClean="0"/>
              <a:t>Nano Cam</a:t>
            </a:r>
          </a:p>
          <a:p>
            <a:pPr lvl="1"/>
            <a:r>
              <a:rPr lang="en-US" sz="1400" dirty="0" smtClean="0"/>
              <a:t>Time Space</a:t>
            </a:r>
            <a:endParaRPr lang="en-US" sz="1400" dirty="0"/>
          </a:p>
          <a:p>
            <a:pPr lvl="1"/>
            <a:r>
              <a:rPr lang="en-US" sz="1400" dirty="0" smtClean="0"/>
              <a:t>Two </a:t>
            </a:r>
            <a:r>
              <a:rPr lang="en-US" sz="1400" dirty="0"/>
              <a:t>Small Pieces of </a:t>
            </a:r>
            <a:r>
              <a:rPr lang="en-US" sz="1400" dirty="0" smtClean="0"/>
              <a:t>Glass</a:t>
            </a:r>
          </a:p>
          <a:p>
            <a:pPr lvl="1"/>
            <a:r>
              <a:rPr lang="en-US" sz="1400" dirty="0" smtClean="0"/>
              <a:t>Unseen </a:t>
            </a:r>
            <a:r>
              <a:rPr lang="en-US" sz="1400" dirty="0"/>
              <a:t>Universe: The Vision of </a:t>
            </a:r>
            <a:r>
              <a:rPr lang="en-US" sz="1400" dirty="0" smtClean="0"/>
              <a:t>SOFIA</a:t>
            </a:r>
          </a:p>
          <a:p>
            <a:pPr lvl="1"/>
            <a:r>
              <a:rPr lang="en-US" sz="1400" dirty="0" smtClean="0"/>
              <a:t>Violent Universe</a:t>
            </a:r>
          </a:p>
          <a:p>
            <a:pPr lvl="1"/>
            <a:r>
              <a:rPr lang="en-US" sz="1400" dirty="0" smtClean="0"/>
              <a:t>We </a:t>
            </a:r>
            <a:r>
              <a:rPr lang="en-US" sz="1400" dirty="0"/>
              <a:t>Are </a:t>
            </a:r>
            <a:r>
              <a:rPr lang="en-US" sz="1400" dirty="0" smtClean="0"/>
              <a:t>Astronomers</a:t>
            </a:r>
          </a:p>
          <a:p>
            <a:r>
              <a:rPr lang="en-US" sz="1800" dirty="0" smtClean="0">
                <a:ea typeface="ＭＳ Ｐゴシック" pitchFamily="-84" charset="-128"/>
                <a:cs typeface="ＭＳ Ｐゴシック" pitchFamily="-84" charset="-128"/>
              </a:rPr>
              <a:t>How to submit for extra credit?</a:t>
            </a:r>
          </a:p>
          <a:p>
            <a:pPr lvl="1" eaLnBrk="1" hangingPunct="1"/>
            <a:r>
              <a:rPr lang="en-US" sz="1600" dirty="0" smtClean="0"/>
              <a:t>Obtain the ticket stub that is signed and dated by the planetarium star lecturer of the day</a:t>
            </a:r>
          </a:p>
          <a:p>
            <a:pPr lvl="1" eaLnBrk="1" hangingPunct="1"/>
            <a:r>
              <a:rPr lang="en-US" sz="1600" dirty="0" smtClean="0"/>
              <a:t>Collect the ticket stubs</a:t>
            </a:r>
          </a:p>
          <a:p>
            <a:pPr lvl="1" eaLnBrk="1" hangingPunct="1"/>
            <a:r>
              <a:rPr lang="en-US" sz="1600" dirty="0" smtClean="0"/>
              <a:t>Tape all of them on a sheet of paper with your name and ID written on it</a:t>
            </a:r>
          </a:p>
          <a:p>
            <a:pPr lvl="1" eaLnBrk="1" hangingPunct="1"/>
            <a:r>
              <a:rPr lang="en-US" sz="1600" dirty="0" smtClean="0"/>
              <a:t>Submit the sheet at the end of the semester when asked</a:t>
            </a:r>
          </a:p>
        </p:txBody>
      </p:sp>
    </p:spTree>
    <p:extLst>
      <p:ext uri="{BB962C8B-B14F-4D97-AF65-F5344CB8AC3E}">
        <p14:creationId xmlns:p14="http://schemas.microsoft.com/office/powerpoint/2010/main" val="210410958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animEffect transition="in" filter="wipe(left)">
                                      <p:cBhvr>
                                        <p:cTn id="7" dur="500"/>
                                        <p:tgtEl>
                                          <p:spTgt spid="49155">
                                            <p:txEl>
                                              <p:pRg st="0" end="0"/>
                                            </p:txEl>
                                          </p:spTgt>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49155">
                                            <p:txEl>
                                              <p:pRg st="1" end="1"/>
                                            </p:txEl>
                                          </p:spTgt>
                                        </p:tgtEl>
                                        <p:attrNameLst>
                                          <p:attrName>style.visibility</p:attrName>
                                        </p:attrNameLst>
                                      </p:cBhvr>
                                      <p:to>
                                        <p:strVal val="visible"/>
                                      </p:to>
                                    </p:set>
                                    <p:animEffect transition="in" filter="wipe(left)">
                                      <p:cBhvr>
                                        <p:cTn id="11" dur="500"/>
                                        <p:tgtEl>
                                          <p:spTgt spid="49155">
                                            <p:txEl>
                                              <p:pRg st="1" end="1"/>
                                            </p:txEl>
                                          </p:spTgt>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49155">
                                            <p:txEl>
                                              <p:pRg st="2" end="2"/>
                                            </p:txEl>
                                          </p:spTgt>
                                        </p:tgtEl>
                                        <p:attrNameLst>
                                          <p:attrName>style.visibility</p:attrName>
                                        </p:attrNameLst>
                                      </p:cBhvr>
                                      <p:to>
                                        <p:strVal val="visible"/>
                                      </p:to>
                                    </p:set>
                                    <p:animEffect transition="in" filter="wipe(left)">
                                      <p:cBhvr>
                                        <p:cTn id="15" dur="500"/>
                                        <p:tgtEl>
                                          <p:spTgt spid="49155">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49155">
                                            <p:txEl>
                                              <p:pRg st="3" end="3"/>
                                            </p:txEl>
                                          </p:spTgt>
                                        </p:tgtEl>
                                        <p:attrNameLst>
                                          <p:attrName>style.visibility</p:attrName>
                                        </p:attrNameLst>
                                      </p:cBhvr>
                                      <p:to>
                                        <p:strVal val="visible"/>
                                      </p:to>
                                    </p:set>
                                    <p:animEffect transition="in" filter="wipe(left)">
                                      <p:cBhvr>
                                        <p:cTn id="20" dur="500"/>
                                        <p:tgtEl>
                                          <p:spTgt spid="49155">
                                            <p:txEl>
                                              <p:pRg st="3" end="3"/>
                                            </p:txEl>
                                          </p:spTgt>
                                        </p:tgtEl>
                                      </p:cBhvr>
                                    </p:animEffect>
                                  </p:childTnLst>
                                </p:cTn>
                              </p:par>
                            </p:childTnLst>
                          </p:cTn>
                        </p:par>
                        <p:par>
                          <p:cTn id="21" fill="hold">
                            <p:stCondLst>
                              <p:cond delay="500"/>
                            </p:stCondLst>
                            <p:childTnLst>
                              <p:par>
                                <p:cTn id="22" presetID="22" presetClass="entr" presetSubtype="8" fill="hold" grpId="0" nodeType="afterEffect">
                                  <p:stCondLst>
                                    <p:cond delay="0"/>
                                  </p:stCondLst>
                                  <p:childTnLst>
                                    <p:set>
                                      <p:cBhvr>
                                        <p:cTn id="23" dur="1" fill="hold">
                                          <p:stCondLst>
                                            <p:cond delay="0"/>
                                          </p:stCondLst>
                                        </p:cTn>
                                        <p:tgtEl>
                                          <p:spTgt spid="49155">
                                            <p:txEl>
                                              <p:pRg st="4" end="4"/>
                                            </p:txEl>
                                          </p:spTgt>
                                        </p:tgtEl>
                                        <p:attrNameLst>
                                          <p:attrName>style.visibility</p:attrName>
                                        </p:attrNameLst>
                                      </p:cBhvr>
                                      <p:to>
                                        <p:strVal val="visible"/>
                                      </p:to>
                                    </p:set>
                                    <p:animEffect transition="in" filter="wipe(left)">
                                      <p:cBhvr>
                                        <p:cTn id="24" dur="500"/>
                                        <p:tgtEl>
                                          <p:spTgt spid="49155">
                                            <p:txEl>
                                              <p:pRg st="4" end="4"/>
                                            </p:txEl>
                                          </p:spTgt>
                                        </p:tgtEl>
                                      </p:cBhvr>
                                    </p:animEffect>
                                  </p:childTnLst>
                                </p:cTn>
                              </p:par>
                            </p:childTnLst>
                          </p:cTn>
                        </p:par>
                        <p:par>
                          <p:cTn id="25" fill="hold">
                            <p:stCondLst>
                              <p:cond delay="1000"/>
                            </p:stCondLst>
                            <p:childTnLst>
                              <p:par>
                                <p:cTn id="26" presetID="22" presetClass="entr" presetSubtype="8" fill="hold" grpId="0" nodeType="afterEffect">
                                  <p:stCondLst>
                                    <p:cond delay="0"/>
                                  </p:stCondLst>
                                  <p:childTnLst>
                                    <p:set>
                                      <p:cBhvr>
                                        <p:cTn id="27" dur="1" fill="hold">
                                          <p:stCondLst>
                                            <p:cond delay="0"/>
                                          </p:stCondLst>
                                        </p:cTn>
                                        <p:tgtEl>
                                          <p:spTgt spid="49155">
                                            <p:txEl>
                                              <p:pRg st="5" end="5"/>
                                            </p:txEl>
                                          </p:spTgt>
                                        </p:tgtEl>
                                        <p:attrNameLst>
                                          <p:attrName>style.visibility</p:attrName>
                                        </p:attrNameLst>
                                      </p:cBhvr>
                                      <p:to>
                                        <p:strVal val="visible"/>
                                      </p:to>
                                    </p:set>
                                    <p:animEffect transition="in" filter="wipe(left)">
                                      <p:cBhvr>
                                        <p:cTn id="28" dur="500"/>
                                        <p:tgtEl>
                                          <p:spTgt spid="49155">
                                            <p:txEl>
                                              <p:pRg st="5" end="5"/>
                                            </p:txEl>
                                          </p:spTgt>
                                        </p:tgtEl>
                                      </p:cBhvr>
                                    </p:animEffect>
                                  </p:childTnLst>
                                </p:cTn>
                              </p:par>
                            </p:childTnLst>
                          </p:cTn>
                        </p:par>
                        <p:par>
                          <p:cTn id="29" fill="hold">
                            <p:stCondLst>
                              <p:cond delay="1500"/>
                            </p:stCondLst>
                            <p:childTnLst>
                              <p:par>
                                <p:cTn id="30" presetID="22" presetClass="entr" presetSubtype="8" fill="hold" grpId="0" nodeType="afterEffect">
                                  <p:stCondLst>
                                    <p:cond delay="0"/>
                                  </p:stCondLst>
                                  <p:childTnLst>
                                    <p:set>
                                      <p:cBhvr>
                                        <p:cTn id="31" dur="1" fill="hold">
                                          <p:stCondLst>
                                            <p:cond delay="0"/>
                                          </p:stCondLst>
                                        </p:cTn>
                                        <p:tgtEl>
                                          <p:spTgt spid="49155">
                                            <p:txEl>
                                              <p:pRg st="6" end="6"/>
                                            </p:txEl>
                                          </p:spTgt>
                                        </p:tgtEl>
                                        <p:attrNameLst>
                                          <p:attrName>style.visibility</p:attrName>
                                        </p:attrNameLst>
                                      </p:cBhvr>
                                      <p:to>
                                        <p:strVal val="visible"/>
                                      </p:to>
                                    </p:set>
                                    <p:animEffect transition="in" filter="wipe(left)">
                                      <p:cBhvr>
                                        <p:cTn id="32" dur="500"/>
                                        <p:tgtEl>
                                          <p:spTgt spid="49155">
                                            <p:txEl>
                                              <p:pRg st="6" end="6"/>
                                            </p:txEl>
                                          </p:spTgt>
                                        </p:tgtEl>
                                      </p:cBhvr>
                                    </p:animEffect>
                                  </p:childTnLst>
                                </p:cTn>
                              </p:par>
                            </p:childTnLst>
                          </p:cTn>
                        </p:par>
                        <p:par>
                          <p:cTn id="33" fill="hold">
                            <p:stCondLst>
                              <p:cond delay="2000"/>
                            </p:stCondLst>
                            <p:childTnLst>
                              <p:par>
                                <p:cTn id="34" presetID="22" presetClass="entr" presetSubtype="8" fill="hold" grpId="0" nodeType="afterEffect">
                                  <p:stCondLst>
                                    <p:cond delay="0"/>
                                  </p:stCondLst>
                                  <p:childTnLst>
                                    <p:set>
                                      <p:cBhvr>
                                        <p:cTn id="35" dur="1" fill="hold">
                                          <p:stCondLst>
                                            <p:cond delay="0"/>
                                          </p:stCondLst>
                                        </p:cTn>
                                        <p:tgtEl>
                                          <p:spTgt spid="49155">
                                            <p:txEl>
                                              <p:pRg st="7" end="7"/>
                                            </p:txEl>
                                          </p:spTgt>
                                        </p:tgtEl>
                                        <p:attrNameLst>
                                          <p:attrName>style.visibility</p:attrName>
                                        </p:attrNameLst>
                                      </p:cBhvr>
                                      <p:to>
                                        <p:strVal val="visible"/>
                                      </p:to>
                                    </p:set>
                                    <p:animEffect transition="in" filter="wipe(left)">
                                      <p:cBhvr>
                                        <p:cTn id="36" dur="500"/>
                                        <p:tgtEl>
                                          <p:spTgt spid="49155">
                                            <p:txEl>
                                              <p:pRg st="7" end="7"/>
                                            </p:txEl>
                                          </p:spTgt>
                                        </p:tgtEl>
                                      </p:cBhvr>
                                    </p:animEffect>
                                  </p:childTnLst>
                                </p:cTn>
                              </p:par>
                            </p:childTnLst>
                          </p:cTn>
                        </p:par>
                        <p:par>
                          <p:cTn id="37" fill="hold">
                            <p:stCondLst>
                              <p:cond delay="2500"/>
                            </p:stCondLst>
                            <p:childTnLst>
                              <p:par>
                                <p:cTn id="38" presetID="22" presetClass="entr" presetSubtype="8" fill="hold" grpId="0" nodeType="afterEffect">
                                  <p:stCondLst>
                                    <p:cond delay="0"/>
                                  </p:stCondLst>
                                  <p:childTnLst>
                                    <p:set>
                                      <p:cBhvr>
                                        <p:cTn id="39" dur="1" fill="hold">
                                          <p:stCondLst>
                                            <p:cond delay="0"/>
                                          </p:stCondLst>
                                        </p:cTn>
                                        <p:tgtEl>
                                          <p:spTgt spid="49155">
                                            <p:txEl>
                                              <p:pRg st="8" end="8"/>
                                            </p:txEl>
                                          </p:spTgt>
                                        </p:tgtEl>
                                        <p:attrNameLst>
                                          <p:attrName>style.visibility</p:attrName>
                                        </p:attrNameLst>
                                      </p:cBhvr>
                                      <p:to>
                                        <p:strVal val="visible"/>
                                      </p:to>
                                    </p:set>
                                    <p:animEffect transition="in" filter="wipe(left)">
                                      <p:cBhvr>
                                        <p:cTn id="40" dur="500"/>
                                        <p:tgtEl>
                                          <p:spTgt spid="49155">
                                            <p:txEl>
                                              <p:pRg st="8" end="8"/>
                                            </p:txEl>
                                          </p:spTgt>
                                        </p:tgtEl>
                                      </p:cBhvr>
                                    </p:animEffect>
                                  </p:childTnLst>
                                </p:cTn>
                              </p:par>
                            </p:childTnLst>
                          </p:cTn>
                        </p:par>
                        <p:par>
                          <p:cTn id="41" fill="hold">
                            <p:stCondLst>
                              <p:cond delay="3000"/>
                            </p:stCondLst>
                            <p:childTnLst>
                              <p:par>
                                <p:cTn id="42" presetID="22" presetClass="entr" presetSubtype="8" fill="hold" grpId="0" nodeType="afterEffect">
                                  <p:stCondLst>
                                    <p:cond delay="0"/>
                                  </p:stCondLst>
                                  <p:childTnLst>
                                    <p:set>
                                      <p:cBhvr>
                                        <p:cTn id="43" dur="1" fill="hold">
                                          <p:stCondLst>
                                            <p:cond delay="0"/>
                                          </p:stCondLst>
                                        </p:cTn>
                                        <p:tgtEl>
                                          <p:spTgt spid="49155">
                                            <p:txEl>
                                              <p:pRg st="9" end="9"/>
                                            </p:txEl>
                                          </p:spTgt>
                                        </p:tgtEl>
                                        <p:attrNameLst>
                                          <p:attrName>style.visibility</p:attrName>
                                        </p:attrNameLst>
                                      </p:cBhvr>
                                      <p:to>
                                        <p:strVal val="visible"/>
                                      </p:to>
                                    </p:set>
                                    <p:animEffect transition="in" filter="wipe(left)">
                                      <p:cBhvr>
                                        <p:cTn id="44" dur="500"/>
                                        <p:tgtEl>
                                          <p:spTgt spid="49155">
                                            <p:txEl>
                                              <p:pRg st="9" end="9"/>
                                            </p:txEl>
                                          </p:spTgt>
                                        </p:tgtEl>
                                      </p:cBhvr>
                                    </p:animEffect>
                                  </p:childTnLst>
                                </p:cTn>
                              </p:par>
                            </p:childTnLst>
                          </p:cTn>
                        </p:par>
                        <p:par>
                          <p:cTn id="45" fill="hold">
                            <p:stCondLst>
                              <p:cond delay="3500"/>
                            </p:stCondLst>
                            <p:childTnLst>
                              <p:par>
                                <p:cTn id="46" presetID="22" presetClass="entr" presetSubtype="8" fill="hold" grpId="0" nodeType="afterEffect">
                                  <p:stCondLst>
                                    <p:cond delay="0"/>
                                  </p:stCondLst>
                                  <p:childTnLst>
                                    <p:set>
                                      <p:cBhvr>
                                        <p:cTn id="47" dur="1" fill="hold">
                                          <p:stCondLst>
                                            <p:cond delay="0"/>
                                          </p:stCondLst>
                                        </p:cTn>
                                        <p:tgtEl>
                                          <p:spTgt spid="49155">
                                            <p:txEl>
                                              <p:pRg st="10" end="10"/>
                                            </p:txEl>
                                          </p:spTgt>
                                        </p:tgtEl>
                                        <p:attrNameLst>
                                          <p:attrName>style.visibility</p:attrName>
                                        </p:attrNameLst>
                                      </p:cBhvr>
                                      <p:to>
                                        <p:strVal val="visible"/>
                                      </p:to>
                                    </p:set>
                                    <p:animEffect transition="in" filter="wipe(left)">
                                      <p:cBhvr>
                                        <p:cTn id="48" dur="500"/>
                                        <p:tgtEl>
                                          <p:spTgt spid="49155">
                                            <p:txEl>
                                              <p:pRg st="10" end="10"/>
                                            </p:txEl>
                                          </p:spTgt>
                                        </p:tgtEl>
                                      </p:cBhvr>
                                    </p:animEffect>
                                  </p:childTnLst>
                                </p:cTn>
                              </p:par>
                            </p:childTnLst>
                          </p:cTn>
                        </p:par>
                        <p:par>
                          <p:cTn id="49" fill="hold">
                            <p:stCondLst>
                              <p:cond delay="4000"/>
                            </p:stCondLst>
                            <p:childTnLst>
                              <p:par>
                                <p:cTn id="50" presetID="22" presetClass="entr" presetSubtype="8" fill="hold" grpId="0" nodeType="afterEffect">
                                  <p:stCondLst>
                                    <p:cond delay="0"/>
                                  </p:stCondLst>
                                  <p:childTnLst>
                                    <p:set>
                                      <p:cBhvr>
                                        <p:cTn id="51" dur="1" fill="hold">
                                          <p:stCondLst>
                                            <p:cond delay="0"/>
                                          </p:stCondLst>
                                        </p:cTn>
                                        <p:tgtEl>
                                          <p:spTgt spid="49155">
                                            <p:txEl>
                                              <p:pRg st="11" end="11"/>
                                            </p:txEl>
                                          </p:spTgt>
                                        </p:tgtEl>
                                        <p:attrNameLst>
                                          <p:attrName>style.visibility</p:attrName>
                                        </p:attrNameLst>
                                      </p:cBhvr>
                                      <p:to>
                                        <p:strVal val="visible"/>
                                      </p:to>
                                    </p:set>
                                    <p:animEffect transition="in" filter="wipe(left)">
                                      <p:cBhvr>
                                        <p:cTn id="52" dur="500"/>
                                        <p:tgtEl>
                                          <p:spTgt spid="49155">
                                            <p:txEl>
                                              <p:pRg st="11" end="11"/>
                                            </p:txEl>
                                          </p:spTgt>
                                        </p:tgtEl>
                                      </p:cBhvr>
                                    </p:animEffect>
                                  </p:childTnLst>
                                </p:cTn>
                              </p:par>
                            </p:childTnLst>
                          </p:cTn>
                        </p:par>
                        <p:par>
                          <p:cTn id="53" fill="hold">
                            <p:stCondLst>
                              <p:cond delay="4500"/>
                            </p:stCondLst>
                            <p:childTnLst>
                              <p:par>
                                <p:cTn id="54" presetID="22" presetClass="entr" presetSubtype="8" fill="hold" grpId="0" nodeType="afterEffect">
                                  <p:stCondLst>
                                    <p:cond delay="0"/>
                                  </p:stCondLst>
                                  <p:childTnLst>
                                    <p:set>
                                      <p:cBhvr>
                                        <p:cTn id="55" dur="1" fill="hold">
                                          <p:stCondLst>
                                            <p:cond delay="0"/>
                                          </p:stCondLst>
                                        </p:cTn>
                                        <p:tgtEl>
                                          <p:spTgt spid="49155">
                                            <p:txEl>
                                              <p:pRg st="12" end="12"/>
                                            </p:txEl>
                                          </p:spTgt>
                                        </p:tgtEl>
                                        <p:attrNameLst>
                                          <p:attrName>style.visibility</p:attrName>
                                        </p:attrNameLst>
                                      </p:cBhvr>
                                      <p:to>
                                        <p:strVal val="visible"/>
                                      </p:to>
                                    </p:set>
                                    <p:animEffect transition="in" filter="wipe(left)">
                                      <p:cBhvr>
                                        <p:cTn id="56" dur="500"/>
                                        <p:tgtEl>
                                          <p:spTgt spid="49155">
                                            <p:txEl>
                                              <p:pRg st="12" end="12"/>
                                            </p:txEl>
                                          </p:spTgt>
                                        </p:tgtEl>
                                      </p:cBhvr>
                                    </p:animEffect>
                                  </p:childTnLst>
                                </p:cTn>
                              </p:par>
                            </p:childTnLst>
                          </p:cTn>
                        </p:par>
                        <p:par>
                          <p:cTn id="57" fill="hold">
                            <p:stCondLst>
                              <p:cond delay="5000"/>
                            </p:stCondLst>
                            <p:childTnLst>
                              <p:par>
                                <p:cTn id="58" presetID="22" presetClass="entr" presetSubtype="8" fill="hold" grpId="0" nodeType="afterEffect">
                                  <p:stCondLst>
                                    <p:cond delay="0"/>
                                  </p:stCondLst>
                                  <p:childTnLst>
                                    <p:set>
                                      <p:cBhvr>
                                        <p:cTn id="59" dur="1" fill="hold">
                                          <p:stCondLst>
                                            <p:cond delay="0"/>
                                          </p:stCondLst>
                                        </p:cTn>
                                        <p:tgtEl>
                                          <p:spTgt spid="49155">
                                            <p:txEl>
                                              <p:pRg st="13" end="13"/>
                                            </p:txEl>
                                          </p:spTgt>
                                        </p:tgtEl>
                                        <p:attrNameLst>
                                          <p:attrName>style.visibility</p:attrName>
                                        </p:attrNameLst>
                                      </p:cBhvr>
                                      <p:to>
                                        <p:strVal val="visible"/>
                                      </p:to>
                                    </p:set>
                                    <p:animEffect transition="in" filter="wipe(left)">
                                      <p:cBhvr>
                                        <p:cTn id="60" dur="500"/>
                                        <p:tgtEl>
                                          <p:spTgt spid="49155">
                                            <p:txEl>
                                              <p:pRg st="13" end="13"/>
                                            </p:txEl>
                                          </p:spTgt>
                                        </p:tgtEl>
                                      </p:cBhvr>
                                    </p:animEffect>
                                  </p:childTnLst>
                                </p:cTn>
                              </p:par>
                            </p:childTnLst>
                          </p:cTn>
                        </p:par>
                        <p:par>
                          <p:cTn id="61" fill="hold">
                            <p:stCondLst>
                              <p:cond delay="5500"/>
                            </p:stCondLst>
                            <p:childTnLst>
                              <p:par>
                                <p:cTn id="62" presetID="22" presetClass="entr" presetSubtype="8" fill="hold" grpId="0" nodeType="afterEffect">
                                  <p:stCondLst>
                                    <p:cond delay="0"/>
                                  </p:stCondLst>
                                  <p:childTnLst>
                                    <p:set>
                                      <p:cBhvr>
                                        <p:cTn id="63" dur="1" fill="hold">
                                          <p:stCondLst>
                                            <p:cond delay="0"/>
                                          </p:stCondLst>
                                        </p:cTn>
                                        <p:tgtEl>
                                          <p:spTgt spid="49155">
                                            <p:txEl>
                                              <p:pRg st="14" end="14"/>
                                            </p:txEl>
                                          </p:spTgt>
                                        </p:tgtEl>
                                        <p:attrNameLst>
                                          <p:attrName>style.visibility</p:attrName>
                                        </p:attrNameLst>
                                      </p:cBhvr>
                                      <p:to>
                                        <p:strVal val="visible"/>
                                      </p:to>
                                    </p:set>
                                    <p:animEffect transition="in" filter="wipe(left)">
                                      <p:cBhvr>
                                        <p:cTn id="64" dur="500"/>
                                        <p:tgtEl>
                                          <p:spTgt spid="49155">
                                            <p:txEl>
                                              <p:pRg st="14" end="14"/>
                                            </p:txEl>
                                          </p:spTgt>
                                        </p:tgtEl>
                                      </p:cBhvr>
                                    </p:animEffect>
                                  </p:childTnLst>
                                </p:cTn>
                              </p:par>
                            </p:childTnLst>
                          </p:cTn>
                        </p:par>
                        <p:par>
                          <p:cTn id="65" fill="hold">
                            <p:stCondLst>
                              <p:cond delay="6000"/>
                            </p:stCondLst>
                            <p:childTnLst>
                              <p:par>
                                <p:cTn id="66" presetID="22" presetClass="entr" presetSubtype="8" fill="hold" grpId="0" nodeType="afterEffect">
                                  <p:stCondLst>
                                    <p:cond delay="0"/>
                                  </p:stCondLst>
                                  <p:childTnLst>
                                    <p:set>
                                      <p:cBhvr>
                                        <p:cTn id="67" dur="1" fill="hold">
                                          <p:stCondLst>
                                            <p:cond delay="0"/>
                                          </p:stCondLst>
                                        </p:cTn>
                                        <p:tgtEl>
                                          <p:spTgt spid="49155">
                                            <p:txEl>
                                              <p:pRg st="15" end="15"/>
                                            </p:txEl>
                                          </p:spTgt>
                                        </p:tgtEl>
                                        <p:attrNameLst>
                                          <p:attrName>style.visibility</p:attrName>
                                        </p:attrNameLst>
                                      </p:cBhvr>
                                      <p:to>
                                        <p:strVal val="visible"/>
                                      </p:to>
                                    </p:set>
                                    <p:animEffect transition="in" filter="wipe(left)">
                                      <p:cBhvr>
                                        <p:cTn id="68" dur="500"/>
                                        <p:tgtEl>
                                          <p:spTgt spid="49155">
                                            <p:txEl>
                                              <p:pRg st="15" end="15"/>
                                            </p:txEl>
                                          </p:spTgt>
                                        </p:tgtEl>
                                      </p:cBhvr>
                                    </p:animEffect>
                                  </p:childTnLst>
                                </p:cTn>
                              </p:par>
                            </p:childTnLst>
                          </p:cTn>
                        </p:par>
                        <p:par>
                          <p:cTn id="69" fill="hold">
                            <p:stCondLst>
                              <p:cond delay="6500"/>
                            </p:stCondLst>
                            <p:childTnLst>
                              <p:par>
                                <p:cTn id="70" presetID="22" presetClass="entr" presetSubtype="8" fill="hold" grpId="0" nodeType="afterEffect">
                                  <p:stCondLst>
                                    <p:cond delay="0"/>
                                  </p:stCondLst>
                                  <p:childTnLst>
                                    <p:set>
                                      <p:cBhvr>
                                        <p:cTn id="71" dur="1" fill="hold">
                                          <p:stCondLst>
                                            <p:cond delay="0"/>
                                          </p:stCondLst>
                                        </p:cTn>
                                        <p:tgtEl>
                                          <p:spTgt spid="49155">
                                            <p:txEl>
                                              <p:pRg st="16" end="16"/>
                                            </p:txEl>
                                          </p:spTgt>
                                        </p:tgtEl>
                                        <p:attrNameLst>
                                          <p:attrName>style.visibility</p:attrName>
                                        </p:attrNameLst>
                                      </p:cBhvr>
                                      <p:to>
                                        <p:strVal val="visible"/>
                                      </p:to>
                                    </p:set>
                                    <p:animEffect transition="in" filter="wipe(left)">
                                      <p:cBhvr>
                                        <p:cTn id="72" dur="500"/>
                                        <p:tgtEl>
                                          <p:spTgt spid="49155">
                                            <p:txEl>
                                              <p:pRg st="16" end="16"/>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childTnLst>
                                    <p:set>
                                      <p:cBhvr>
                                        <p:cTn id="76" dur="1" fill="hold">
                                          <p:stCondLst>
                                            <p:cond delay="0"/>
                                          </p:stCondLst>
                                        </p:cTn>
                                        <p:tgtEl>
                                          <p:spTgt spid="49155">
                                            <p:txEl>
                                              <p:pRg st="17" end="17"/>
                                            </p:txEl>
                                          </p:spTgt>
                                        </p:tgtEl>
                                        <p:attrNameLst>
                                          <p:attrName>style.visibility</p:attrName>
                                        </p:attrNameLst>
                                      </p:cBhvr>
                                      <p:to>
                                        <p:strVal val="visible"/>
                                      </p:to>
                                    </p:set>
                                    <p:animEffect transition="in" filter="wipe(left)">
                                      <p:cBhvr>
                                        <p:cTn id="77" dur="500"/>
                                        <p:tgtEl>
                                          <p:spTgt spid="49155">
                                            <p:txEl>
                                              <p:pRg st="17" end="17"/>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grpId="0" nodeType="clickEffect">
                                  <p:stCondLst>
                                    <p:cond delay="0"/>
                                  </p:stCondLst>
                                  <p:childTnLst>
                                    <p:set>
                                      <p:cBhvr>
                                        <p:cTn id="81" dur="1" fill="hold">
                                          <p:stCondLst>
                                            <p:cond delay="0"/>
                                          </p:stCondLst>
                                        </p:cTn>
                                        <p:tgtEl>
                                          <p:spTgt spid="49155">
                                            <p:txEl>
                                              <p:pRg st="18" end="18"/>
                                            </p:txEl>
                                          </p:spTgt>
                                        </p:tgtEl>
                                        <p:attrNameLst>
                                          <p:attrName>style.visibility</p:attrName>
                                        </p:attrNameLst>
                                      </p:cBhvr>
                                      <p:to>
                                        <p:strVal val="visible"/>
                                      </p:to>
                                    </p:set>
                                    <p:animEffect transition="in" filter="wipe(left)">
                                      <p:cBhvr>
                                        <p:cTn id="82" dur="500"/>
                                        <p:tgtEl>
                                          <p:spTgt spid="49155">
                                            <p:txEl>
                                              <p:pRg st="18" end="18"/>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grpId="0" nodeType="clickEffect">
                                  <p:stCondLst>
                                    <p:cond delay="0"/>
                                  </p:stCondLst>
                                  <p:childTnLst>
                                    <p:set>
                                      <p:cBhvr>
                                        <p:cTn id="86" dur="1" fill="hold">
                                          <p:stCondLst>
                                            <p:cond delay="0"/>
                                          </p:stCondLst>
                                        </p:cTn>
                                        <p:tgtEl>
                                          <p:spTgt spid="49155">
                                            <p:txEl>
                                              <p:pRg st="19" end="19"/>
                                            </p:txEl>
                                          </p:spTgt>
                                        </p:tgtEl>
                                        <p:attrNameLst>
                                          <p:attrName>style.visibility</p:attrName>
                                        </p:attrNameLst>
                                      </p:cBhvr>
                                      <p:to>
                                        <p:strVal val="visible"/>
                                      </p:to>
                                    </p:set>
                                    <p:animEffect transition="in" filter="wipe(left)">
                                      <p:cBhvr>
                                        <p:cTn id="87" dur="500"/>
                                        <p:tgtEl>
                                          <p:spTgt spid="49155">
                                            <p:txEl>
                                              <p:pRg st="19" end="19"/>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grpId="0" nodeType="clickEffect">
                                  <p:stCondLst>
                                    <p:cond delay="0"/>
                                  </p:stCondLst>
                                  <p:childTnLst>
                                    <p:set>
                                      <p:cBhvr>
                                        <p:cTn id="91" dur="1" fill="hold">
                                          <p:stCondLst>
                                            <p:cond delay="0"/>
                                          </p:stCondLst>
                                        </p:cTn>
                                        <p:tgtEl>
                                          <p:spTgt spid="49155">
                                            <p:txEl>
                                              <p:pRg st="20" end="20"/>
                                            </p:txEl>
                                          </p:spTgt>
                                        </p:tgtEl>
                                        <p:attrNameLst>
                                          <p:attrName>style.visibility</p:attrName>
                                        </p:attrNameLst>
                                      </p:cBhvr>
                                      <p:to>
                                        <p:strVal val="visible"/>
                                      </p:to>
                                    </p:set>
                                    <p:animEffect transition="in" filter="wipe(left)">
                                      <p:cBhvr>
                                        <p:cTn id="92" dur="500"/>
                                        <p:tgtEl>
                                          <p:spTgt spid="49155">
                                            <p:txEl>
                                              <p:pRg st="20" end="20"/>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grpId="0" nodeType="clickEffect">
                                  <p:stCondLst>
                                    <p:cond delay="0"/>
                                  </p:stCondLst>
                                  <p:childTnLst>
                                    <p:set>
                                      <p:cBhvr>
                                        <p:cTn id="96" dur="1" fill="hold">
                                          <p:stCondLst>
                                            <p:cond delay="0"/>
                                          </p:stCondLst>
                                        </p:cTn>
                                        <p:tgtEl>
                                          <p:spTgt spid="49155">
                                            <p:txEl>
                                              <p:pRg st="21" end="21"/>
                                            </p:txEl>
                                          </p:spTgt>
                                        </p:tgtEl>
                                        <p:attrNameLst>
                                          <p:attrName>style.visibility</p:attrName>
                                        </p:attrNameLst>
                                      </p:cBhvr>
                                      <p:to>
                                        <p:strVal val="visible"/>
                                      </p:to>
                                    </p:set>
                                    <p:animEffect transition="in" filter="wipe(left)">
                                      <p:cBhvr>
                                        <p:cTn id="97" dur="500"/>
                                        <p:tgtEl>
                                          <p:spTgt spid="49155">
                                            <p:txEl>
                                              <p:pRg st="21" end="2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0" name="Slide Number Placeholder 5"/>
          <p:cNvSpPr>
            <a:spLocks noGrp="1"/>
          </p:cNvSpPr>
          <p:nvPr>
            <p:ph type="sldNum" sz="quarter" idx="12"/>
          </p:nvPr>
        </p:nvSpPr>
        <p:spPr>
          <a:noFill/>
        </p:spPr>
        <p:txBody>
          <a:bodyPr/>
          <a:lstStyle/>
          <a:p>
            <a:fld id="{8CCCB1A0-9A65-E743-B849-47E7AFE45095}" type="slidenum">
              <a:rPr lang="en-US">
                <a:latin typeface="Arial Narrow" pitchFamily="-84" charset="0"/>
              </a:rPr>
              <a:pPr/>
              <a:t>13</a:t>
            </a:fld>
            <a:endParaRPr lang="en-US">
              <a:latin typeface="Arial Narrow" pitchFamily="-84" charset="0"/>
            </a:endParaRPr>
          </a:p>
        </p:txBody>
      </p:sp>
      <p:sp>
        <p:nvSpPr>
          <p:cNvPr id="50181" name="Rectangle 2"/>
          <p:cNvSpPr>
            <a:spLocks noGrp="1" noChangeArrowheads="1"/>
          </p:cNvSpPr>
          <p:nvPr>
            <p:ph type="title"/>
          </p:nvPr>
        </p:nvSpPr>
        <p:spPr>
          <a:xfrm>
            <a:off x="685800" y="-76200"/>
            <a:ext cx="7772400" cy="762000"/>
          </a:xfrm>
        </p:spPr>
        <p:txBody>
          <a:bodyPr/>
          <a:lstStyle/>
          <a:p>
            <a:pPr eaLnBrk="1" hangingPunct="1"/>
            <a:r>
              <a:rPr lang="en-US" sz="4000" smtClean="0">
                <a:ea typeface="ＭＳ Ｐゴシック" pitchFamily="-84" charset="-128"/>
                <a:cs typeface="ＭＳ Ｐゴシック" pitchFamily="-84" charset="-128"/>
              </a:rPr>
              <a:t>What can you expect from this class?</a:t>
            </a:r>
          </a:p>
        </p:txBody>
      </p:sp>
      <p:sp>
        <p:nvSpPr>
          <p:cNvPr id="45062" name="Rectangle 3"/>
          <p:cNvSpPr>
            <a:spLocks noGrp="1" noChangeArrowheads="1"/>
          </p:cNvSpPr>
          <p:nvPr>
            <p:ph type="body" idx="1"/>
          </p:nvPr>
        </p:nvSpPr>
        <p:spPr>
          <a:xfrm>
            <a:off x="381000" y="609600"/>
            <a:ext cx="8458200" cy="6172200"/>
          </a:xfrm>
          <a:solidFill>
            <a:srgbClr val="FFFFFF"/>
          </a:solidFill>
        </p:spPr>
        <p:txBody>
          <a:bodyPr/>
          <a:lstStyle/>
          <a:p>
            <a:pPr eaLnBrk="1" hangingPunct="1">
              <a:lnSpc>
                <a:spcPct val="90000"/>
              </a:lnSpc>
            </a:pPr>
            <a:r>
              <a:rPr lang="en-US" sz="2400" dirty="0" smtClean="0">
                <a:ea typeface="ＭＳ Ｐゴシック" pitchFamily="-84" charset="-128"/>
                <a:cs typeface="ＭＳ Ｐゴシック" pitchFamily="-84" charset="-128"/>
              </a:rPr>
              <a:t>All A’s would be perfect for you, wouldn’t it?</a:t>
            </a:r>
            <a:endParaRPr lang="en-US" sz="2000" dirty="0" smtClean="0"/>
          </a:p>
          <a:p>
            <a:pPr lvl="1" eaLnBrk="1" hangingPunct="1">
              <a:lnSpc>
                <a:spcPct val="90000"/>
              </a:lnSpc>
            </a:pPr>
            <a:r>
              <a:rPr lang="en-US" sz="2000" dirty="0" smtClean="0"/>
              <a:t>But easy come easy go</a:t>
            </a:r>
          </a:p>
          <a:p>
            <a:pPr lvl="1" eaLnBrk="1" hangingPunct="1">
              <a:lnSpc>
                <a:spcPct val="90000"/>
              </a:lnSpc>
            </a:pPr>
            <a:r>
              <a:rPr lang="en-US" sz="2000" dirty="0" smtClean="0"/>
              <a:t>Must put in efforts to make it last and</a:t>
            </a:r>
            <a:r>
              <a:rPr lang="en-US" altLang="ko-KR" sz="2000" dirty="0" smtClean="0">
                <a:ea typeface="굴림" pitchFamily="-84" charset="-127"/>
                <a:cs typeface="굴림" pitchFamily="-84" charset="-127"/>
              </a:rPr>
              <a:t> meaningful</a:t>
            </a:r>
            <a:r>
              <a:rPr lang="en-US" sz="2000" dirty="0" smtClean="0"/>
              <a:t>….</a:t>
            </a:r>
          </a:p>
          <a:p>
            <a:pPr eaLnBrk="1" hangingPunct="1">
              <a:lnSpc>
                <a:spcPct val="90000"/>
              </a:lnSpc>
            </a:pPr>
            <a:r>
              <a:rPr lang="en-US" sz="2400" dirty="0" smtClean="0">
                <a:ea typeface="ＭＳ Ｐゴシック" pitchFamily="-84" charset="-128"/>
                <a:cs typeface="ＭＳ Ｐゴシック" pitchFamily="-84" charset="-128"/>
              </a:rPr>
              <a:t>This class is going to be challenging!!</a:t>
            </a:r>
          </a:p>
          <a:p>
            <a:pPr eaLnBrk="1" hangingPunct="1">
              <a:lnSpc>
                <a:spcPct val="90000"/>
              </a:lnSpc>
            </a:pPr>
            <a:r>
              <a:rPr lang="en-US" sz="2400" dirty="0" smtClean="0">
                <a:ea typeface="ＭＳ Ｐゴシック" pitchFamily="-84" charset="-128"/>
                <a:cs typeface="ＭＳ Ｐゴシック" pitchFamily="-84" charset="-128"/>
              </a:rPr>
              <a:t>You will earn your grade in this class.</a:t>
            </a:r>
          </a:p>
          <a:p>
            <a:pPr lvl="1" eaLnBrk="1" hangingPunct="1">
              <a:lnSpc>
                <a:spcPct val="90000"/>
              </a:lnSpc>
            </a:pPr>
            <a:r>
              <a:rPr lang="en-US" sz="2000" dirty="0" smtClean="0"/>
              <a:t>You will need to put in sufficient time and sincere efforts</a:t>
            </a:r>
          </a:p>
          <a:p>
            <a:pPr lvl="1" eaLnBrk="1" hangingPunct="1">
              <a:lnSpc>
                <a:spcPct val="90000"/>
              </a:lnSpc>
            </a:pPr>
            <a:r>
              <a:rPr lang="en-US" sz="2000" dirty="0" smtClean="0"/>
              <a:t>Exams</a:t>
            </a:r>
            <a:r>
              <a:rPr lang="en-US" altLang="ko-KR" sz="2000" dirty="0" smtClean="0">
                <a:ea typeface="굴림" pitchFamily="-84" charset="-127"/>
                <a:cs typeface="굴림" pitchFamily="-84" charset="-127"/>
              </a:rPr>
              <a:t> and quizzes</a:t>
            </a:r>
            <a:r>
              <a:rPr lang="en-US" sz="2000" dirty="0" smtClean="0"/>
              <a:t> will be tough!!</a:t>
            </a:r>
          </a:p>
          <a:p>
            <a:pPr lvl="2" eaLnBrk="1" hangingPunct="1">
              <a:lnSpc>
                <a:spcPct val="90000"/>
              </a:lnSpc>
            </a:pPr>
            <a:r>
              <a:rPr lang="en-US" sz="1800" dirty="0">
                <a:ea typeface="ＭＳ Ｐゴシック" pitchFamily="-84" charset="-128"/>
              </a:rPr>
              <a:t>P</a:t>
            </a:r>
            <a:r>
              <a:rPr lang="en-US" sz="1800" dirty="0" smtClean="0">
                <a:ea typeface="ＭＳ Ｐゴシック" pitchFamily="-84" charset="-128"/>
              </a:rPr>
              <a:t>roblems might not look exactly like what you learned in the class</a:t>
            </a:r>
          </a:p>
          <a:p>
            <a:pPr lvl="2" eaLnBrk="1" hangingPunct="1">
              <a:lnSpc>
                <a:spcPct val="90000"/>
              </a:lnSpc>
            </a:pPr>
            <a:r>
              <a:rPr lang="en-US" sz="1800" dirty="0" smtClean="0">
                <a:ea typeface="ＭＳ Ｐゴシック" pitchFamily="-84" charset="-128"/>
              </a:rPr>
              <a:t>Just putting the right answer in a free response problem will not cut!!</a:t>
            </a:r>
          </a:p>
          <a:p>
            <a:pPr eaLnBrk="1" hangingPunct="1">
              <a:lnSpc>
                <a:spcPct val="90000"/>
              </a:lnSpc>
            </a:pPr>
            <a:r>
              <a:rPr lang="en-US" sz="2400" dirty="0" smtClean="0">
                <a:ea typeface="ＭＳ Ｐゴシック" pitchFamily="-84" charset="-128"/>
                <a:cs typeface="ＭＳ Ｐゴシック" pitchFamily="-84" charset="-128"/>
              </a:rPr>
              <a:t>But you have a great control of your grade in your hands, up to 55%!!!</a:t>
            </a:r>
          </a:p>
          <a:p>
            <a:pPr lvl="1" eaLnBrk="1" hangingPunct="1">
              <a:lnSpc>
                <a:spcPct val="90000"/>
              </a:lnSpc>
            </a:pPr>
            <a:r>
              <a:rPr lang="en-US" sz="2000" dirty="0" smtClean="0"/>
              <a:t>Homework</a:t>
            </a:r>
            <a:r>
              <a:rPr lang="en-US" altLang="ko-KR" sz="2000" dirty="0" smtClean="0">
                <a:ea typeface="굴림" pitchFamily="-84" charset="-127"/>
                <a:cs typeface="굴림" pitchFamily="-84" charset="-127"/>
              </a:rPr>
              <a:t> is 30</a:t>
            </a:r>
            <a:r>
              <a:rPr lang="en-US" sz="2000" dirty="0" smtClean="0"/>
              <a:t>%</a:t>
            </a:r>
            <a:r>
              <a:rPr lang="en-US" altLang="ko-KR" sz="2000" dirty="0" smtClean="0">
                <a:ea typeface="굴림" pitchFamily="-84" charset="-127"/>
                <a:cs typeface="굴림" pitchFamily="-84" charset="-127"/>
              </a:rPr>
              <a:t> of the total grade</a:t>
            </a:r>
            <a:r>
              <a:rPr lang="en-US" sz="2000" dirty="0" smtClean="0"/>
              <a:t>!!</a:t>
            </a:r>
          </a:p>
          <a:p>
            <a:pPr lvl="2" eaLnBrk="1" hangingPunct="1">
              <a:lnSpc>
                <a:spcPct val="90000"/>
              </a:lnSpc>
            </a:pPr>
            <a:r>
              <a:rPr lang="en-US" sz="1800" dirty="0" smtClean="0">
                <a:ea typeface="ＭＳ Ｐゴシック" pitchFamily="-84" charset="-128"/>
              </a:rPr>
              <a:t>Means you will have many homework problems</a:t>
            </a:r>
          </a:p>
          <a:p>
            <a:pPr lvl="3" eaLnBrk="1" hangingPunct="1">
              <a:lnSpc>
                <a:spcPct val="90000"/>
              </a:lnSpc>
            </a:pPr>
            <a:r>
              <a:rPr lang="en-US" sz="1600" dirty="0" smtClean="0">
                <a:ea typeface="ＭＳ Ｐゴシック" pitchFamily="-84" charset="-128"/>
              </a:rPr>
              <a:t>Sometimes much more than </a:t>
            </a:r>
            <a:r>
              <a:rPr lang="en-US" altLang="ko-KR" sz="1600" dirty="0" smtClean="0">
                <a:ea typeface="굴림" pitchFamily="-84" charset="-127"/>
                <a:cs typeface="굴림" pitchFamily="-84" charset="-127"/>
              </a:rPr>
              <a:t>any </a:t>
            </a:r>
            <a:r>
              <a:rPr lang="en-US" sz="1600" dirty="0" smtClean="0">
                <a:ea typeface="ＭＳ Ｐゴシック" pitchFamily="-84" charset="-128"/>
              </a:rPr>
              <a:t>other classes</a:t>
            </a:r>
          </a:p>
          <a:p>
            <a:pPr lvl="3" eaLnBrk="1" hangingPunct="1">
              <a:lnSpc>
                <a:spcPct val="90000"/>
              </a:lnSpc>
            </a:pPr>
            <a:r>
              <a:rPr lang="en-US" sz="1600" dirty="0" smtClean="0">
                <a:ea typeface="ＭＳ Ｐゴシック" pitchFamily="-84" charset="-128"/>
              </a:rPr>
              <a:t>Sometimes homework problems will be something that you have yet to learn in class</a:t>
            </a:r>
          </a:p>
          <a:p>
            <a:pPr lvl="3" eaLnBrk="1" hangingPunct="1">
              <a:lnSpc>
                <a:spcPct val="90000"/>
              </a:lnSpc>
            </a:pPr>
            <a:r>
              <a:rPr lang="en-US" sz="1600" dirty="0" smtClean="0">
                <a:ea typeface="ＭＳ Ｐゴシック" pitchFamily="-84" charset="-128"/>
              </a:rPr>
              <a:t>Exam’s problems will be easier that homework problems but the same principles!!</a:t>
            </a:r>
          </a:p>
          <a:p>
            <a:pPr lvl="1" eaLnBrk="1" hangingPunct="1">
              <a:lnSpc>
                <a:spcPct val="90000"/>
              </a:lnSpc>
            </a:pPr>
            <a:r>
              <a:rPr lang="en-US" sz="2000" dirty="0" smtClean="0"/>
              <a:t>Group research projects!</a:t>
            </a:r>
          </a:p>
          <a:p>
            <a:pPr lvl="1" eaLnBrk="1" hangingPunct="1">
              <a:lnSpc>
                <a:spcPct val="90000"/>
              </a:lnSpc>
            </a:pPr>
            <a:r>
              <a:rPr lang="en-US" sz="2000" dirty="0" smtClean="0"/>
              <a:t>Extra credit 10%</a:t>
            </a:r>
          </a:p>
          <a:p>
            <a:pPr eaLnBrk="1" hangingPunct="1">
              <a:lnSpc>
                <a:spcPct val="90000"/>
              </a:lnSpc>
            </a:pPr>
            <a:r>
              <a:rPr lang="en-US" sz="2400" dirty="0" smtClean="0">
                <a:ea typeface="ＭＳ Ｐゴシック" pitchFamily="-84" charset="-128"/>
                <a:cs typeface="ＭＳ Ｐゴシック" pitchFamily="-84" charset="-128"/>
              </a:rPr>
              <a:t>I will work with you so that your efforts are properly rewarded </a:t>
            </a:r>
          </a:p>
        </p:txBody>
      </p:sp>
    </p:spTree>
    <p:extLst>
      <p:ext uri="{BB962C8B-B14F-4D97-AF65-F5344CB8AC3E}">
        <p14:creationId xmlns:p14="http://schemas.microsoft.com/office/powerpoint/2010/main" val="206095192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5062">
                                            <p:txEl>
                                              <p:pRg st="0" end="0"/>
                                            </p:txEl>
                                          </p:spTgt>
                                        </p:tgtEl>
                                        <p:attrNameLst>
                                          <p:attrName>style.visibility</p:attrName>
                                        </p:attrNameLst>
                                      </p:cBhvr>
                                      <p:to>
                                        <p:strVal val="visible"/>
                                      </p:to>
                                    </p:set>
                                    <p:animEffect transition="in" filter="wipe(left)">
                                      <p:cBhvr>
                                        <p:cTn id="7" dur="500"/>
                                        <p:tgtEl>
                                          <p:spTgt spid="4506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5062">
                                            <p:txEl>
                                              <p:pRg st="1" end="1"/>
                                            </p:txEl>
                                          </p:spTgt>
                                        </p:tgtEl>
                                        <p:attrNameLst>
                                          <p:attrName>style.visibility</p:attrName>
                                        </p:attrNameLst>
                                      </p:cBhvr>
                                      <p:to>
                                        <p:strVal val="visible"/>
                                      </p:to>
                                    </p:set>
                                    <p:animEffect transition="in" filter="wipe(left)">
                                      <p:cBhvr>
                                        <p:cTn id="12" dur="500"/>
                                        <p:tgtEl>
                                          <p:spTgt spid="4506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5062">
                                            <p:txEl>
                                              <p:pRg st="2" end="2"/>
                                            </p:txEl>
                                          </p:spTgt>
                                        </p:tgtEl>
                                        <p:attrNameLst>
                                          <p:attrName>style.visibility</p:attrName>
                                        </p:attrNameLst>
                                      </p:cBhvr>
                                      <p:to>
                                        <p:strVal val="visible"/>
                                      </p:to>
                                    </p:set>
                                    <p:animEffect transition="in" filter="wipe(left)">
                                      <p:cBhvr>
                                        <p:cTn id="17" dur="500"/>
                                        <p:tgtEl>
                                          <p:spTgt spid="4506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5062">
                                            <p:txEl>
                                              <p:pRg st="3" end="3"/>
                                            </p:txEl>
                                          </p:spTgt>
                                        </p:tgtEl>
                                        <p:attrNameLst>
                                          <p:attrName>style.visibility</p:attrName>
                                        </p:attrNameLst>
                                      </p:cBhvr>
                                      <p:to>
                                        <p:strVal val="visible"/>
                                      </p:to>
                                    </p:set>
                                    <p:animEffect transition="in" filter="wipe(left)">
                                      <p:cBhvr>
                                        <p:cTn id="22" dur="500"/>
                                        <p:tgtEl>
                                          <p:spTgt spid="4506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5062">
                                            <p:txEl>
                                              <p:pRg st="4" end="4"/>
                                            </p:txEl>
                                          </p:spTgt>
                                        </p:tgtEl>
                                        <p:attrNameLst>
                                          <p:attrName>style.visibility</p:attrName>
                                        </p:attrNameLst>
                                      </p:cBhvr>
                                      <p:to>
                                        <p:strVal val="visible"/>
                                      </p:to>
                                    </p:set>
                                    <p:animEffect transition="in" filter="wipe(left)">
                                      <p:cBhvr>
                                        <p:cTn id="27" dur="500"/>
                                        <p:tgtEl>
                                          <p:spTgt spid="4506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45062">
                                            <p:txEl>
                                              <p:pRg st="5" end="5"/>
                                            </p:txEl>
                                          </p:spTgt>
                                        </p:tgtEl>
                                        <p:attrNameLst>
                                          <p:attrName>style.visibility</p:attrName>
                                        </p:attrNameLst>
                                      </p:cBhvr>
                                      <p:to>
                                        <p:strVal val="visible"/>
                                      </p:to>
                                    </p:set>
                                    <p:animEffect transition="in" filter="wipe(left)">
                                      <p:cBhvr>
                                        <p:cTn id="32" dur="500"/>
                                        <p:tgtEl>
                                          <p:spTgt spid="4506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45062">
                                            <p:txEl>
                                              <p:pRg st="6" end="6"/>
                                            </p:txEl>
                                          </p:spTgt>
                                        </p:tgtEl>
                                        <p:attrNameLst>
                                          <p:attrName>style.visibility</p:attrName>
                                        </p:attrNameLst>
                                      </p:cBhvr>
                                      <p:to>
                                        <p:strVal val="visible"/>
                                      </p:to>
                                    </p:set>
                                    <p:animEffect transition="in" filter="wipe(left)">
                                      <p:cBhvr>
                                        <p:cTn id="37" dur="500"/>
                                        <p:tgtEl>
                                          <p:spTgt spid="4506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45062">
                                            <p:txEl>
                                              <p:pRg st="7" end="7"/>
                                            </p:txEl>
                                          </p:spTgt>
                                        </p:tgtEl>
                                        <p:attrNameLst>
                                          <p:attrName>style.visibility</p:attrName>
                                        </p:attrNameLst>
                                      </p:cBhvr>
                                      <p:to>
                                        <p:strVal val="visible"/>
                                      </p:to>
                                    </p:set>
                                    <p:animEffect transition="in" filter="wipe(left)">
                                      <p:cBhvr>
                                        <p:cTn id="42" dur="500"/>
                                        <p:tgtEl>
                                          <p:spTgt spid="4506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45062">
                                            <p:txEl>
                                              <p:pRg st="8" end="8"/>
                                            </p:txEl>
                                          </p:spTgt>
                                        </p:tgtEl>
                                        <p:attrNameLst>
                                          <p:attrName>style.visibility</p:attrName>
                                        </p:attrNameLst>
                                      </p:cBhvr>
                                      <p:to>
                                        <p:strVal val="visible"/>
                                      </p:to>
                                    </p:set>
                                    <p:animEffect transition="in" filter="wipe(left)">
                                      <p:cBhvr>
                                        <p:cTn id="47" dur="500"/>
                                        <p:tgtEl>
                                          <p:spTgt spid="4506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45062">
                                            <p:txEl>
                                              <p:pRg st="9" end="9"/>
                                            </p:txEl>
                                          </p:spTgt>
                                        </p:tgtEl>
                                        <p:attrNameLst>
                                          <p:attrName>style.visibility</p:attrName>
                                        </p:attrNameLst>
                                      </p:cBhvr>
                                      <p:to>
                                        <p:strVal val="visible"/>
                                      </p:to>
                                    </p:set>
                                    <p:animEffect transition="in" filter="wipe(left)">
                                      <p:cBhvr>
                                        <p:cTn id="52" dur="500"/>
                                        <p:tgtEl>
                                          <p:spTgt spid="45062">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childTnLst>
                                    <p:set>
                                      <p:cBhvr>
                                        <p:cTn id="56" dur="1" fill="hold">
                                          <p:stCondLst>
                                            <p:cond delay="0"/>
                                          </p:stCondLst>
                                        </p:cTn>
                                        <p:tgtEl>
                                          <p:spTgt spid="45062">
                                            <p:txEl>
                                              <p:pRg st="10" end="10"/>
                                            </p:txEl>
                                          </p:spTgt>
                                        </p:tgtEl>
                                        <p:attrNameLst>
                                          <p:attrName>style.visibility</p:attrName>
                                        </p:attrNameLst>
                                      </p:cBhvr>
                                      <p:to>
                                        <p:strVal val="visible"/>
                                      </p:to>
                                    </p:set>
                                    <p:animEffect transition="in" filter="wipe(left)">
                                      <p:cBhvr>
                                        <p:cTn id="57" dur="500"/>
                                        <p:tgtEl>
                                          <p:spTgt spid="45062">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childTnLst>
                                    <p:set>
                                      <p:cBhvr>
                                        <p:cTn id="61" dur="1" fill="hold">
                                          <p:stCondLst>
                                            <p:cond delay="0"/>
                                          </p:stCondLst>
                                        </p:cTn>
                                        <p:tgtEl>
                                          <p:spTgt spid="45062">
                                            <p:txEl>
                                              <p:pRg st="11" end="11"/>
                                            </p:txEl>
                                          </p:spTgt>
                                        </p:tgtEl>
                                        <p:attrNameLst>
                                          <p:attrName>style.visibility</p:attrName>
                                        </p:attrNameLst>
                                      </p:cBhvr>
                                      <p:to>
                                        <p:strVal val="visible"/>
                                      </p:to>
                                    </p:set>
                                    <p:animEffect transition="in" filter="wipe(left)">
                                      <p:cBhvr>
                                        <p:cTn id="62" dur="500"/>
                                        <p:tgtEl>
                                          <p:spTgt spid="45062">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childTnLst>
                                    <p:set>
                                      <p:cBhvr>
                                        <p:cTn id="66" dur="1" fill="hold">
                                          <p:stCondLst>
                                            <p:cond delay="0"/>
                                          </p:stCondLst>
                                        </p:cTn>
                                        <p:tgtEl>
                                          <p:spTgt spid="45062">
                                            <p:txEl>
                                              <p:pRg st="12" end="12"/>
                                            </p:txEl>
                                          </p:spTgt>
                                        </p:tgtEl>
                                        <p:attrNameLst>
                                          <p:attrName>style.visibility</p:attrName>
                                        </p:attrNameLst>
                                      </p:cBhvr>
                                      <p:to>
                                        <p:strVal val="visible"/>
                                      </p:to>
                                    </p:set>
                                    <p:animEffect transition="in" filter="wipe(left)">
                                      <p:cBhvr>
                                        <p:cTn id="67" dur="500"/>
                                        <p:tgtEl>
                                          <p:spTgt spid="45062">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childTnLst>
                                    <p:set>
                                      <p:cBhvr>
                                        <p:cTn id="71" dur="1" fill="hold">
                                          <p:stCondLst>
                                            <p:cond delay="0"/>
                                          </p:stCondLst>
                                        </p:cTn>
                                        <p:tgtEl>
                                          <p:spTgt spid="45062">
                                            <p:txEl>
                                              <p:pRg st="13" end="13"/>
                                            </p:txEl>
                                          </p:spTgt>
                                        </p:tgtEl>
                                        <p:attrNameLst>
                                          <p:attrName>style.visibility</p:attrName>
                                        </p:attrNameLst>
                                      </p:cBhvr>
                                      <p:to>
                                        <p:strVal val="visible"/>
                                      </p:to>
                                    </p:set>
                                    <p:animEffect transition="in" filter="wipe(left)">
                                      <p:cBhvr>
                                        <p:cTn id="72" dur="500"/>
                                        <p:tgtEl>
                                          <p:spTgt spid="45062">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childTnLst>
                                    <p:set>
                                      <p:cBhvr>
                                        <p:cTn id="76" dur="1" fill="hold">
                                          <p:stCondLst>
                                            <p:cond delay="0"/>
                                          </p:stCondLst>
                                        </p:cTn>
                                        <p:tgtEl>
                                          <p:spTgt spid="45062">
                                            <p:txEl>
                                              <p:pRg st="14" end="14"/>
                                            </p:txEl>
                                          </p:spTgt>
                                        </p:tgtEl>
                                        <p:attrNameLst>
                                          <p:attrName>style.visibility</p:attrName>
                                        </p:attrNameLst>
                                      </p:cBhvr>
                                      <p:to>
                                        <p:strVal val="visible"/>
                                      </p:to>
                                    </p:set>
                                    <p:animEffect transition="in" filter="wipe(left)">
                                      <p:cBhvr>
                                        <p:cTn id="77" dur="500"/>
                                        <p:tgtEl>
                                          <p:spTgt spid="45062">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grpId="0" nodeType="clickEffect">
                                  <p:stCondLst>
                                    <p:cond delay="0"/>
                                  </p:stCondLst>
                                  <p:childTnLst>
                                    <p:set>
                                      <p:cBhvr>
                                        <p:cTn id="81" dur="1" fill="hold">
                                          <p:stCondLst>
                                            <p:cond delay="0"/>
                                          </p:stCondLst>
                                        </p:cTn>
                                        <p:tgtEl>
                                          <p:spTgt spid="45062">
                                            <p:txEl>
                                              <p:pRg st="15" end="15"/>
                                            </p:txEl>
                                          </p:spTgt>
                                        </p:tgtEl>
                                        <p:attrNameLst>
                                          <p:attrName>style.visibility</p:attrName>
                                        </p:attrNameLst>
                                      </p:cBhvr>
                                      <p:to>
                                        <p:strVal val="visible"/>
                                      </p:to>
                                    </p:set>
                                    <p:animEffect transition="in" filter="wipe(left)">
                                      <p:cBhvr>
                                        <p:cTn id="82" dur="500"/>
                                        <p:tgtEl>
                                          <p:spTgt spid="45062">
                                            <p:txEl>
                                              <p:pRg st="15" end="15"/>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grpId="0" nodeType="clickEffect">
                                  <p:stCondLst>
                                    <p:cond delay="0"/>
                                  </p:stCondLst>
                                  <p:childTnLst>
                                    <p:set>
                                      <p:cBhvr>
                                        <p:cTn id="86" dur="1" fill="hold">
                                          <p:stCondLst>
                                            <p:cond delay="0"/>
                                          </p:stCondLst>
                                        </p:cTn>
                                        <p:tgtEl>
                                          <p:spTgt spid="45062">
                                            <p:txEl>
                                              <p:pRg st="16" end="16"/>
                                            </p:txEl>
                                          </p:spTgt>
                                        </p:tgtEl>
                                        <p:attrNameLst>
                                          <p:attrName>style.visibility</p:attrName>
                                        </p:attrNameLst>
                                      </p:cBhvr>
                                      <p:to>
                                        <p:strVal val="visible"/>
                                      </p:to>
                                    </p:set>
                                    <p:animEffect transition="in" filter="wipe(left)">
                                      <p:cBhvr>
                                        <p:cTn id="87" dur="500"/>
                                        <p:tgtEl>
                                          <p:spTgt spid="45062">
                                            <p:txEl>
                                              <p:pRg st="16" end="16"/>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grpId="0" nodeType="clickEffect">
                                  <p:stCondLst>
                                    <p:cond delay="0"/>
                                  </p:stCondLst>
                                  <p:childTnLst>
                                    <p:set>
                                      <p:cBhvr>
                                        <p:cTn id="91" dur="1" fill="hold">
                                          <p:stCondLst>
                                            <p:cond delay="0"/>
                                          </p:stCondLst>
                                        </p:cTn>
                                        <p:tgtEl>
                                          <p:spTgt spid="45062">
                                            <p:txEl>
                                              <p:pRg st="17" end="17"/>
                                            </p:txEl>
                                          </p:spTgt>
                                        </p:tgtEl>
                                        <p:attrNameLst>
                                          <p:attrName>style.visibility</p:attrName>
                                        </p:attrNameLst>
                                      </p:cBhvr>
                                      <p:to>
                                        <p:strVal val="visible"/>
                                      </p:to>
                                    </p:set>
                                    <p:animEffect transition="in" filter="wipe(left)">
                                      <p:cBhvr>
                                        <p:cTn id="92" dur="500"/>
                                        <p:tgtEl>
                                          <p:spTgt spid="45062">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2"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r>
              <a:rPr lang="en-US" smtClean="0"/>
              <a:t>Wednesday, Aug. 28, 2013</a:t>
            </a:r>
            <a:endParaRPr lang="en-US"/>
          </a:p>
        </p:txBody>
      </p:sp>
      <p:sp>
        <p:nvSpPr>
          <p:cNvPr id="6" name="Footer Placeholder 4"/>
          <p:cNvSpPr>
            <a:spLocks noGrp="1"/>
          </p:cNvSpPr>
          <p:nvPr>
            <p:ph type="ftr" sz="quarter" idx="11"/>
          </p:nvPr>
        </p:nvSpPr>
        <p:spPr/>
        <p:txBody>
          <a:bodyPr/>
          <a:lstStyle/>
          <a:p>
            <a:pPr>
              <a:defRPr/>
            </a:pPr>
            <a:r>
              <a:rPr lang="nl-NL" smtClean="0"/>
              <a:t>PHYS 3313-001, Fall 2013                      Dr. Jaehoon Yu</a:t>
            </a:r>
            <a:endParaRPr lang="en-US"/>
          </a:p>
        </p:txBody>
      </p:sp>
      <p:sp>
        <p:nvSpPr>
          <p:cNvPr id="51204" name="Slide Number Placeholder 5"/>
          <p:cNvSpPr>
            <a:spLocks noGrp="1"/>
          </p:cNvSpPr>
          <p:nvPr>
            <p:ph type="sldNum" sz="quarter" idx="12"/>
          </p:nvPr>
        </p:nvSpPr>
        <p:spPr>
          <a:noFill/>
        </p:spPr>
        <p:txBody>
          <a:bodyPr/>
          <a:lstStyle/>
          <a:p>
            <a:fld id="{A0DFF576-8530-2E46-B54A-5D3FBF3503D0}" type="slidenum">
              <a:rPr lang="en-US">
                <a:latin typeface="Arial Narrow" pitchFamily="-84" charset="0"/>
              </a:rPr>
              <a:pPr/>
              <a:t>14</a:t>
            </a:fld>
            <a:endParaRPr lang="en-US">
              <a:latin typeface="Arial Narrow" pitchFamily="-84" charset="0"/>
            </a:endParaRPr>
          </a:p>
        </p:txBody>
      </p:sp>
      <p:sp>
        <p:nvSpPr>
          <p:cNvPr id="51205" name="Rectangle 2"/>
          <p:cNvSpPr>
            <a:spLocks noGrp="1" noChangeArrowheads="1"/>
          </p:cNvSpPr>
          <p:nvPr>
            <p:ph type="title"/>
          </p:nvPr>
        </p:nvSpPr>
        <p:spPr>
          <a:xfrm>
            <a:off x="533400" y="76200"/>
            <a:ext cx="8153400" cy="609600"/>
          </a:xfrm>
        </p:spPr>
        <p:txBody>
          <a:bodyPr/>
          <a:lstStyle/>
          <a:p>
            <a:pPr eaLnBrk="1" hangingPunct="1"/>
            <a:r>
              <a:rPr lang="en-US" dirty="0" smtClean="0">
                <a:ea typeface="ＭＳ Ｐゴシック" pitchFamily="-84" charset="-128"/>
                <a:cs typeface="ＭＳ Ｐゴシック" pitchFamily="-84" charset="-128"/>
              </a:rPr>
              <a:t>What do we want </a:t>
            </a:r>
            <a:r>
              <a:rPr lang="en-US" altLang="ko-KR" dirty="0" smtClean="0">
                <a:ea typeface="굴림" pitchFamily="-84" charset="-127"/>
                <a:cs typeface="굴림" pitchFamily="-84" charset="-127"/>
              </a:rPr>
              <a:t>to learn</a:t>
            </a:r>
            <a:r>
              <a:rPr lang="en-US" dirty="0" smtClean="0">
                <a:ea typeface="ＭＳ Ｐゴシック" pitchFamily="-84" charset="-128"/>
                <a:cs typeface="ＭＳ Ｐゴシック" pitchFamily="-84" charset="-128"/>
              </a:rPr>
              <a:t> in this class?</a:t>
            </a:r>
          </a:p>
        </p:txBody>
      </p:sp>
      <p:sp>
        <p:nvSpPr>
          <p:cNvPr id="206851" name="Rectangle 3"/>
          <p:cNvSpPr>
            <a:spLocks noGrp="1" noChangeArrowheads="1"/>
          </p:cNvSpPr>
          <p:nvPr>
            <p:ph type="body" idx="1"/>
          </p:nvPr>
        </p:nvSpPr>
        <p:spPr>
          <a:xfrm>
            <a:off x="0" y="762000"/>
            <a:ext cx="9144000" cy="4953000"/>
          </a:xfrm>
        </p:spPr>
        <p:txBody>
          <a:bodyPr/>
          <a:lstStyle/>
          <a:p>
            <a:pPr eaLnBrk="1" hangingPunct="1">
              <a:lnSpc>
                <a:spcPct val="80000"/>
              </a:lnSpc>
            </a:pPr>
            <a:r>
              <a:rPr lang="en-US" dirty="0" smtClean="0">
                <a:ea typeface="ＭＳ Ｐゴシック" pitchFamily="-84" charset="-128"/>
                <a:cs typeface="ＭＳ Ｐゴシック" pitchFamily="-84" charset="-128"/>
              </a:rPr>
              <a:t>The physics that provided fundamentals to the technical progress for us</a:t>
            </a:r>
          </a:p>
          <a:p>
            <a:pPr eaLnBrk="1" hangingPunct="1">
              <a:lnSpc>
                <a:spcPct val="80000"/>
              </a:lnSpc>
            </a:pPr>
            <a:r>
              <a:rPr lang="en-US" dirty="0" smtClean="0">
                <a:solidFill>
                  <a:srgbClr val="CC00CC"/>
                </a:solidFill>
                <a:ea typeface="ＭＳ Ｐゴシック" pitchFamily="-84" charset="-128"/>
                <a:cs typeface="ＭＳ Ｐゴシック" pitchFamily="-84" charset="-128"/>
              </a:rPr>
              <a:t>Learn concepts of quantum theory for microscopic phenomena and relativity for phenomena with high speed</a:t>
            </a:r>
            <a:endParaRPr lang="en-US" dirty="0" smtClean="0">
              <a:ea typeface="ＭＳ Ｐゴシック" pitchFamily="-84" charset="-128"/>
              <a:cs typeface="ＭＳ Ｐゴシック" pitchFamily="-84" charset="-128"/>
            </a:endParaRPr>
          </a:p>
          <a:p>
            <a:pPr eaLnBrk="1" hangingPunct="1">
              <a:lnSpc>
                <a:spcPct val="80000"/>
              </a:lnSpc>
            </a:pPr>
            <a:r>
              <a:rPr lang="en-US" dirty="0" smtClean="0">
                <a:ea typeface="ＭＳ Ｐゴシック" pitchFamily="-84" charset="-128"/>
                <a:cs typeface="ＭＳ Ｐゴシック" pitchFamily="-84" charset="-128"/>
              </a:rPr>
              <a:t>Learn physical principles that we still exploit</a:t>
            </a:r>
          </a:p>
          <a:p>
            <a:pPr eaLnBrk="1" hangingPunct="1">
              <a:lnSpc>
                <a:spcPct val="80000"/>
              </a:lnSpc>
            </a:pPr>
            <a:r>
              <a:rPr lang="en-US" dirty="0" smtClean="0">
                <a:solidFill>
                  <a:srgbClr val="CC00CC"/>
                </a:solidFill>
                <a:ea typeface="ＭＳ Ｐゴシック" pitchFamily="-84" charset="-128"/>
                <a:cs typeface="ＭＳ Ｐゴシック" pitchFamily="-84" charset="-128"/>
              </a:rPr>
              <a:t>Learn skills to express observations and measurements in mathematical language</a:t>
            </a:r>
          </a:p>
          <a:p>
            <a:pPr eaLnBrk="1" hangingPunct="1">
              <a:lnSpc>
                <a:spcPct val="80000"/>
              </a:lnSpc>
            </a:pPr>
            <a:r>
              <a:rPr lang="en-US" dirty="0" smtClean="0">
                <a:ea typeface="ＭＳ Ｐゴシック" pitchFamily="-84" charset="-128"/>
                <a:cs typeface="ＭＳ Ｐゴシック" pitchFamily="-84" charset="-128"/>
              </a:rPr>
              <a:t>Learn skills to research literatures and express your research in systematic manner in writing</a:t>
            </a:r>
          </a:p>
          <a:p>
            <a:pPr eaLnBrk="1" hangingPunct="1">
              <a:lnSpc>
                <a:spcPct val="80000"/>
              </a:lnSpc>
            </a:pPr>
            <a:r>
              <a:rPr lang="en-US" dirty="0" smtClean="0">
                <a:solidFill>
                  <a:srgbClr val="FF0066"/>
                </a:solidFill>
                <a:ea typeface="ＭＳ Ｐゴシック" pitchFamily="-84" charset="-128"/>
                <a:cs typeface="ＭＳ Ｐゴシック" pitchFamily="-84" charset="-128"/>
              </a:rPr>
              <a:t>Build up confidence in your physics abilities and to take on any challenges laid in front of you!!</a:t>
            </a:r>
          </a:p>
        </p:txBody>
      </p:sp>
      <p:sp>
        <p:nvSpPr>
          <p:cNvPr id="206852" name="Text Box 4"/>
          <p:cNvSpPr txBox="1">
            <a:spLocks noChangeArrowheads="1"/>
          </p:cNvSpPr>
          <p:nvPr/>
        </p:nvSpPr>
        <p:spPr bwMode="auto">
          <a:xfrm>
            <a:off x="1219200" y="5715000"/>
            <a:ext cx="6519862" cy="617538"/>
          </a:xfrm>
          <a:prstGeom prst="rect">
            <a:avLst/>
          </a:prstGeom>
          <a:solidFill>
            <a:srgbClr val="FFFF99"/>
          </a:solidFill>
          <a:ln w="38100">
            <a:solidFill>
              <a:srgbClr val="A50021"/>
            </a:solidFill>
            <a:miter lim="800000"/>
            <a:headEnd/>
            <a:tailEnd/>
          </a:ln>
        </p:spPr>
        <p:txBody>
          <a:bodyPr wrap="none">
            <a:prstTxWarp prst="textNoShape">
              <a:avLst/>
            </a:prstTxWarp>
            <a:spAutoFit/>
          </a:bodyPr>
          <a:lstStyle/>
          <a:p>
            <a:r>
              <a:rPr lang="en-US" sz="3200" dirty="0">
                <a:solidFill>
                  <a:srgbClr val="A50021"/>
                </a:solidFill>
                <a:latin typeface="Arial Narrow" pitchFamily="-84" charset="0"/>
              </a:rPr>
              <a:t>Most importantly, let us have a lot of FUN!!</a:t>
            </a:r>
          </a:p>
        </p:txBody>
      </p:sp>
    </p:spTree>
    <p:extLst>
      <p:ext uri="{BB962C8B-B14F-4D97-AF65-F5344CB8AC3E}">
        <p14:creationId xmlns:p14="http://schemas.microsoft.com/office/powerpoint/2010/main" val="359263976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06851">
                                            <p:txEl>
                                              <p:pRg st="0" end="0"/>
                                            </p:txEl>
                                          </p:spTgt>
                                        </p:tgtEl>
                                        <p:attrNameLst>
                                          <p:attrName>style.visibility</p:attrName>
                                        </p:attrNameLst>
                                      </p:cBhvr>
                                      <p:to>
                                        <p:strVal val="visible"/>
                                      </p:to>
                                    </p:set>
                                    <p:animEffect transition="in" filter="wipe(left)">
                                      <p:cBhvr>
                                        <p:cTn id="7" dur="500"/>
                                        <p:tgtEl>
                                          <p:spTgt spid="2068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06851">
                                            <p:txEl>
                                              <p:pRg st="1" end="1"/>
                                            </p:txEl>
                                          </p:spTgt>
                                        </p:tgtEl>
                                        <p:attrNameLst>
                                          <p:attrName>style.visibility</p:attrName>
                                        </p:attrNameLst>
                                      </p:cBhvr>
                                      <p:to>
                                        <p:strVal val="visible"/>
                                      </p:to>
                                    </p:set>
                                    <p:animEffect transition="in" filter="wipe(left)">
                                      <p:cBhvr>
                                        <p:cTn id="12" dur="500"/>
                                        <p:tgtEl>
                                          <p:spTgt spid="20685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06851">
                                            <p:txEl>
                                              <p:pRg st="2" end="2"/>
                                            </p:txEl>
                                          </p:spTgt>
                                        </p:tgtEl>
                                        <p:attrNameLst>
                                          <p:attrName>style.visibility</p:attrName>
                                        </p:attrNameLst>
                                      </p:cBhvr>
                                      <p:to>
                                        <p:strVal val="visible"/>
                                      </p:to>
                                    </p:set>
                                    <p:animEffect transition="in" filter="wipe(left)">
                                      <p:cBhvr>
                                        <p:cTn id="17" dur="500"/>
                                        <p:tgtEl>
                                          <p:spTgt spid="20685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06851">
                                            <p:txEl>
                                              <p:pRg st="3" end="3"/>
                                            </p:txEl>
                                          </p:spTgt>
                                        </p:tgtEl>
                                        <p:attrNameLst>
                                          <p:attrName>style.visibility</p:attrName>
                                        </p:attrNameLst>
                                      </p:cBhvr>
                                      <p:to>
                                        <p:strVal val="visible"/>
                                      </p:to>
                                    </p:set>
                                    <p:animEffect transition="in" filter="wipe(left)">
                                      <p:cBhvr>
                                        <p:cTn id="22" dur="500"/>
                                        <p:tgtEl>
                                          <p:spTgt spid="20685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06851">
                                            <p:txEl>
                                              <p:pRg st="4" end="4"/>
                                            </p:txEl>
                                          </p:spTgt>
                                        </p:tgtEl>
                                        <p:attrNameLst>
                                          <p:attrName>style.visibility</p:attrName>
                                        </p:attrNameLst>
                                      </p:cBhvr>
                                      <p:to>
                                        <p:strVal val="visible"/>
                                      </p:to>
                                    </p:set>
                                    <p:animEffect transition="in" filter="wipe(left)">
                                      <p:cBhvr>
                                        <p:cTn id="27" dur="500"/>
                                        <p:tgtEl>
                                          <p:spTgt spid="20685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206851">
                                            <p:txEl>
                                              <p:pRg st="5" end="5"/>
                                            </p:txEl>
                                          </p:spTgt>
                                        </p:tgtEl>
                                        <p:attrNameLst>
                                          <p:attrName>style.visibility</p:attrName>
                                        </p:attrNameLst>
                                      </p:cBhvr>
                                      <p:to>
                                        <p:strVal val="visible"/>
                                      </p:to>
                                    </p:set>
                                    <p:animEffect transition="in" filter="wipe(left)">
                                      <p:cBhvr>
                                        <p:cTn id="32" dur="500"/>
                                        <p:tgtEl>
                                          <p:spTgt spid="20685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6" presetClass="entr" presetSubtype="0" fill="hold" grpId="0" nodeType="clickEffect">
                                  <p:stCondLst>
                                    <p:cond delay="0"/>
                                  </p:stCondLst>
                                  <p:iterate type="lt">
                                    <p:tmPct val="10000"/>
                                  </p:iterate>
                                  <p:childTnLst>
                                    <p:set>
                                      <p:cBhvr>
                                        <p:cTn id="36" dur="1" fill="hold">
                                          <p:stCondLst>
                                            <p:cond delay="0"/>
                                          </p:stCondLst>
                                        </p:cTn>
                                        <p:tgtEl>
                                          <p:spTgt spid="206852"/>
                                        </p:tgtEl>
                                        <p:attrNameLst>
                                          <p:attrName>style.visibility</p:attrName>
                                        </p:attrNameLst>
                                      </p:cBhvr>
                                      <p:to>
                                        <p:strVal val="visible"/>
                                      </p:to>
                                    </p:set>
                                    <p:anim by="(-#ppt_w*2)" calcmode="lin" valueType="num">
                                      <p:cBhvr rctx="PPT">
                                        <p:cTn id="37" dur="500" autoRev="1" fill="hold">
                                          <p:stCondLst>
                                            <p:cond delay="0"/>
                                          </p:stCondLst>
                                        </p:cTn>
                                        <p:tgtEl>
                                          <p:spTgt spid="206852"/>
                                        </p:tgtEl>
                                        <p:attrNameLst>
                                          <p:attrName>ppt_w</p:attrName>
                                        </p:attrNameLst>
                                      </p:cBhvr>
                                    </p:anim>
                                    <p:anim by="(#ppt_w*0.50)" calcmode="lin" valueType="num">
                                      <p:cBhvr>
                                        <p:cTn id="38" dur="500" decel="50000" autoRev="1" fill="hold">
                                          <p:stCondLst>
                                            <p:cond delay="0"/>
                                          </p:stCondLst>
                                        </p:cTn>
                                        <p:tgtEl>
                                          <p:spTgt spid="206852"/>
                                        </p:tgtEl>
                                        <p:attrNameLst>
                                          <p:attrName>ppt_x</p:attrName>
                                        </p:attrNameLst>
                                      </p:cBhvr>
                                    </p:anim>
                                    <p:anim from="(-#ppt_h/2)" to="(#ppt_y)" calcmode="lin" valueType="num">
                                      <p:cBhvr>
                                        <p:cTn id="39" dur="1000" fill="hold">
                                          <p:stCondLst>
                                            <p:cond delay="0"/>
                                          </p:stCondLst>
                                        </p:cTn>
                                        <p:tgtEl>
                                          <p:spTgt spid="206852"/>
                                        </p:tgtEl>
                                        <p:attrNameLst>
                                          <p:attrName>ppt_y</p:attrName>
                                        </p:attrNameLst>
                                      </p:cBhvr>
                                    </p:anim>
                                    <p:animRot by="21600000">
                                      <p:cBhvr>
                                        <p:cTn id="40" dur="1000" fill="hold">
                                          <p:stCondLst>
                                            <p:cond delay="0"/>
                                          </p:stCondLst>
                                        </p:cTn>
                                        <p:tgtEl>
                                          <p:spTgt spid="20685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51" grpId="0" build="p" autoUpdateAnimBg="0"/>
      <p:bldP spid="206852" grpId="0"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r>
              <a:rPr lang="en-US" smtClean="0"/>
              <a:t>Wednesday, Aug. 28, 2013</a:t>
            </a:r>
            <a:endParaRPr lang="en-US"/>
          </a:p>
        </p:txBody>
      </p:sp>
      <p:sp>
        <p:nvSpPr>
          <p:cNvPr id="6" name="Footer Placeholder 4"/>
          <p:cNvSpPr>
            <a:spLocks noGrp="1"/>
          </p:cNvSpPr>
          <p:nvPr>
            <p:ph type="ftr" sz="quarter" idx="11"/>
          </p:nvPr>
        </p:nvSpPr>
        <p:spPr/>
        <p:txBody>
          <a:bodyPr/>
          <a:lstStyle/>
          <a:p>
            <a:pPr>
              <a:defRPr/>
            </a:pPr>
            <a:r>
              <a:rPr lang="nl-NL" smtClean="0"/>
              <a:t>PHYS 3313-001, Fall 2013                      Dr. Jaehoon Yu</a:t>
            </a:r>
            <a:endParaRPr lang="en-US"/>
          </a:p>
        </p:txBody>
      </p:sp>
      <p:sp>
        <p:nvSpPr>
          <p:cNvPr id="52228" name="Slide Number Placeholder 5"/>
          <p:cNvSpPr>
            <a:spLocks noGrp="1"/>
          </p:cNvSpPr>
          <p:nvPr>
            <p:ph type="sldNum" sz="quarter" idx="12"/>
          </p:nvPr>
        </p:nvSpPr>
        <p:spPr>
          <a:noFill/>
        </p:spPr>
        <p:txBody>
          <a:bodyPr/>
          <a:lstStyle/>
          <a:p>
            <a:fld id="{0CBF2BC4-1A5A-AD48-9531-2A516611618F}" type="slidenum">
              <a:rPr lang="en-US">
                <a:latin typeface="Arial Narrow" pitchFamily="-84" charset="0"/>
              </a:rPr>
              <a:pPr/>
              <a:t>15</a:t>
            </a:fld>
            <a:endParaRPr lang="en-US">
              <a:latin typeface="Arial Narrow" pitchFamily="-84" charset="0"/>
            </a:endParaRPr>
          </a:p>
        </p:txBody>
      </p:sp>
      <p:sp>
        <p:nvSpPr>
          <p:cNvPr id="52229" name="Rectangle 2"/>
          <p:cNvSpPr>
            <a:spLocks noGrp="1" noChangeArrowheads="1"/>
          </p:cNvSpPr>
          <p:nvPr>
            <p:ph type="title"/>
          </p:nvPr>
        </p:nvSpPr>
        <p:spPr>
          <a:xfrm>
            <a:off x="533400" y="152400"/>
            <a:ext cx="8153400" cy="609600"/>
          </a:xfrm>
        </p:spPr>
        <p:txBody>
          <a:bodyPr/>
          <a:lstStyle/>
          <a:p>
            <a:pPr eaLnBrk="1" hangingPunct="1"/>
            <a:r>
              <a:rPr lang="en-US" smtClean="0">
                <a:ea typeface="ＭＳ Ｐゴシック" pitchFamily="-84" charset="-128"/>
                <a:cs typeface="ＭＳ Ｐゴシック" pitchFamily="-84" charset="-128"/>
              </a:rPr>
              <a:t>In this course, you will </a:t>
            </a:r>
            <a:r>
              <a:rPr lang="en-US" altLang="ko-KR" smtClean="0">
                <a:ea typeface="굴림" pitchFamily="-84" charset="-127"/>
                <a:cs typeface="굴림" pitchFamily="-84" charset="-127"/>
              </a:rPr>
              <a:t>learn</a:t>
            </a:r>
            <a:r>
              <a:rPr lang="en-US" altLang="ko-KR" smtClean="0">
                <a:ea typeface="ＭＳ Ｐゴシック" pitchFamily="-84" charset="-128"/>
                <a:cs typeface="ＭＳ Ｐゴシック" pitchFamily="-84" charset="-128"/>
              </a:rPr>
              <a:t>…</a:t>
            </a:r>
            <a:endParaRPr lang="en-US" smtClean="0">
              <a:ea typeface="ＭＳ Ｐゴシック" pitchFamily="-84" charset="-128"/>
              <a:cs typeface="ＭＳ Ｐゴシック" pitchFamily="-84" charset="-128"/>
            </a:endParaRPr>
          </a:p>
        </p:txBody>
      </p:sp>
      <p:sp>
        <p:nvSpPr>
          <p:cNvPr id="206851" name="Rectangle 3"/>
          <p:cNvSpPr>
            <a:spLocks noGrp="1" noChangeArrowheads="1"/>
          </p:cNvSpPr>
          <p:nvPr>
            <p:ph type="body" idx="1"/>
          </p:nvPr>
        </p:nvSpPr>
        <p:spPr>
          <a:xfrm>
            <a:off x="609600" y="838200"/>
            <a:ext cx="8229600" cy="5257800"/>
          </a:xfrm>
        </p:spPr>
        <p:txBody>
          <a:bodyPr/>
          <a:lstStyle/>
          <a:p>
            <a:pPr eaLnBrk="1" hangingPunct="1">
              <a:lnSpc>
                <a:spcPct val="80000"/>
              </a:lnSpc>
            </a:pPr>
            <a:r>
              <a:rPr lang="en-US" dirty="0" smtClean="0">
                <a:ea typeface="ＭＳ Ｐゴシック" pitchFamily="-84" charset="-128"/>
                <a:cs typeface="ＭＳ Ｐゴシック" pitchFamily="-84" charset="-128"/>
              </a:rPr>
              <a:t>Concepts and derivation of many of the modern physics</a:t>
            </a:r>
          </a:p>
          <a:p>
            <a:pPr lvl="1" eaLnBrk="1" hangingPunct="1">
              <a:lnSpc>
                <a:spcPct val="80000"/>
              </a:lnSpc>
            </a:pPr>
            <a:r>
              <a:rPr lang="en-US" dirty="0" smtClean="0">
                <a:ea typeface="ＭＳ Ｐゴシック" pitchFamily="-84" charset="-128"/>
                <a:cs typeface="ＭＳ Ｐゴシック" pitchFamily="-84" charset="-128"/>
              </a:rPr>
              <a:t>Special relativity</a:t>
            </a:r>
          </a:p>
          <a:p>
            <a:pPr lvl="1" eaLnBrk="1" hangingPunct="1">
              <a:lnSpc>
                <a:spcPct val="80000"/>
              </a:lnSpc>
            </a:pPr>
            <a:r>
              <a:rPr lang="en-US" dirty="0" smtClean="0">
                <a:ea typeface="ＭＳ Ｐゴシック" pitchFamily="-84" charset="-128"/>
                <a:cs typeface="ＭＳ Ｐゴシック" pitchFamily="-84" charset="-128"/>
              </a:rPr>
              <a:t>Quantum theory </a:t>
            </a:r>
          </a:p>
          <a:p>
            <a:pPr lvl="1" eaLnBrk="1" hangingPunct="1">
              <a:lnSpc>
                <a:spcPct val="80000"/>
              </a:lnSpc>
            </a:pPr>
            <a:r>
              <a:rPr lang="en-US" dirty="0" smtClean="0">
                <a:ea typeface="ＭＳ Ｐゴシック" pitchFamily="-84" charset="-128"/>
                <a:cs typeface="ＭＳ Ｐゴシック" pitchFamily="-84" charset="-128"/>
              </a:rPr>
              <a:t>Atomic physics</a:t>
            </a:r>
          </a:p>
          <a:p>
            <a:pPr lvl="1" eaLnBrk="1" hangingPunct="1">
              <a:lnSpc>
                <a:spcPct val="80000"/>
              </a:lnSpc>
            </a:pPr>
            <a:r>
              <a:rPr lang="en-US" dirty="0" smtClean="0">
                <a:ea typeface="ＭＳ Ｐゴシック" pitchFamily="-84" charset="-128"/>
                <a:cs typeface="ＭＳ Ｐゴシック" pitchFamily="-84" charset="-128"/>
              </a:rPr>
              <a:t>Condensed Matter physics</a:t>
            </a:r>
          </a:p>
          <a:p>
            <a:pPr lvl="1" eaLnBrk="1" hangingPunct="1">
              <a:lnSpc>
                <a:spcPct val="80000"/>
              </a:lnSpc>
            </a:pPr>
            <a:r>
              <a:rPr lang="en-US" dirty="0" smtClean="0">
                <a:ea typeface="ＭＳ Ｐゴシック" pitchFamily="-84" charset="-128"/>
                <a:cs typeface="ＭＳ Ｐゴシック" pitchFamily="-84" charset="-128"/>
              </a:rPr>
              <a:t>Nuclear physics</a:t>
            </a:r>
          </a:p>
          <a:p>
            <a:pPr lvl="1" eaLnBrk="1" hangingPunct="1">
              <a:lnSpc>
                <a:spcPct val="80000"/>
              </a:lnSpc>
            </a:pPr>
            <a:r>
              <a:rPr lang="en-US" dirty="0" smtClean="0">
                <a:ea typeface="ＭＳ Ｐゴシック" pitchFamily="-84" charset="-128"/>
                <a:cs typeface="ＭＳ Ｐゴシック" pitchFamily="-84" charset="-128"/>
              </a:rPr>
              <a:t>Particle Physics</a:t>
            </a:r>
          </a:p>
          <a:p>
            <a:pPr eaLnBrk="1" hangingPunct="1">
              <a:lnSpc>
                <a:spcPct val="80000"/>
              </a:lnSpc>
            </a:pPr>
            <a:r>
              <a:rPr lang="en-US" dirty="0" smtClean="0">
                <a:ea typeface="ＭＳ Ｐゴシック" pitchFamily="-84" charset="-128"/>
                <a:cs typeface="ＭＳ Ｐゴシック" pitchFamily="-84" charset="-128"/>
              </a:rPr>
              <a:t>Focus on learning about the concepts with less complicated math</a:t>
            </a:r>
          </a:p>
          <a:p>
            <a:pPr eaLnBrk="1" hangingPunct="1">
              <a:lnSpc>
                <a:spcPct val="80000"/>
              </a:lnSpc>
            </a:pPr>
            <a:r>
              <a:rPr lang="en-US" dirty="0" smtClean="0">
                <a:ea typeface="ＭＳ Ｐゴシック" pitchFamily="-84" charset="-128"/>
                <a:cs typeface="ＭＳ Ｐゴシック" pitchFamily="-84" charset="-128"/>
              </a:rPr>
              <a:t>You will be able to understand what fundamental physics provides bases for the current technology</a:t>
            </a:r>
          </a:p>
        </p:txBody>
      </p:sp>
    </p:spTree>
    <p:extLst>
      <p:ext uri="{BB962C8B-B14F-4D97-AF65-F5344CB8AC3E}">
        <p14:creationId xmlns:p14="http://schemas.microsoft.com/office/powerpoint/2010/main" val="380826052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06851">
                                            <p:txEl>
                                              <p:pRg st="0" end="0"/>
                                            </p:txEl>
                                          </p:spTgt>
                                        </p:tgtEl>
                                        <p:attrNameLst>
                                          <p:attrName>style.visibility</p:attrName>
                                        </p:attrNameLst>
                                      </p:cBhvr>
                                      <p:to>
                                        <p:strVal val="visible"/>
                                      </p:to>
                                    </p:set>
                                    <p:animEffect transition="in" filter="wipe(left)">
                                      <p:cBhvr>
                                        <p:cTn id="7" dur="500"/>
                                        <p:tgtEl>
                                          <p:spTgt spid="206851">
                                            <p:txEl>
                                              <p:pRg st="0" end="0"/>
                                            </p:txEl>
                                          </p:spTgt>
                                        </p:tgtEl>
                                      </p:cBhvr>
                                    </p:animEffect>
                                  </p:childTnLst>
                                </p:cTn>
                              </p:par>
                            </p:childTnLst>
                          </p:cTn>
                        </p:par>
                        <p:par>
                          <p:cTn id="8" fill="hold">
                            <p:stCondLst>
                              <p:cond delay="900"/>
                            </p:stCondLst>
                            <p:childTnLst>
                              <p:par>
                                <p:cTn id="9" presetID="22" presetClass="entr" presetSubtype="8" fill="hold" grpId="0" nodeType="afterEffect">
                                  <p:stCondLst>
                                    <p:cond delay="0"/>
                                  </p:stCondLst>
                                  <p:iterate type="wd">
                                    <p:tmPct val="10000"/>
                                  </p:iterate>
                                  <p:childTnLst>
                                    <p:set>
                                      <p:cBhvr>
                                        <p:cTn id="10" dur="1" fill="hold">
                                          <p:stCondLst>
                                            <p:cond delay="0"/>
                                          </p:stCondLst>
                                        </p:cTn>
                                        <p:tgtEl>
                                          <p:spTgt spid="206851">
                                            <p:txEl>
                                              <p:pRg st="1" end="1"/>
                                            </p:txEl>
                                          </p:spTgt>
                                        </p:tgtEl>
                                        <p:attrNameLst>
                                          <p:attrName>style.visibility</p:attrName>
                                        </p:attrNameLst>
                                      </p:cBhvr>
                                      <p:to>
                                        <p:strVal val="visible"/>
                                      </p:to>
                                    </p:set>
                                    <p:animEffect transition="in" filter="wipe(left)">
                                      <p:cBhvr>
                                        <p:cTn id="11" dur="500"/>
                                        <p:tgtEl>
                                          <p:spTgt spid="206851">
                                            <p:txEl>
                                              <p:pRg st="1" end="1"/>
                                            </p:txEl>
                                          </p:spTgt>
                                        </p:tgtEl>
                                      </p:cBhvr>
                                    </p:animEffect>
                                  </p:childTnLst>
                                </p:cTn>
                              </p:par>
                            </p:childTnLst>
                          </p:cTn>
                        </p:par>
                        <p:par>
                          <p:cTn id="12" fill="hold">
                            <p:stCondLst>
                              <p:cond delay="1450"/>
                            </p:stCondLst>
                            <p:childTnLst>
                              <p:par>
                                <p:cTn id="13" presetID="22" presetClass="entr" presetSubtype="8" fill="hold" grpId="0" nodeType="afterEffect">
                                  <p:stCondLst>
                                    <p:cond delay="0"/>
                                  </p:stCondLst>
                                  <p:iterate type="wd">
                                    <p:tmPct val="10000"/>
                                  </p:iterate>
                                  <p:childTnLst>
                                    <p:set>
                                      <p:cBhvr>
                                        <p:cTn id="14" dur="1" fill="hold">
                                          <p:stCondLst>
                                            <p:cond delay="0"/>
                                          </p:stCondLst>
                                        </p:cTn>
                                        <p:tgtEl>
                                          <p:spTgt spid="206851">
                                            <p:txEl>
                                              <p:pRg st="2" end="2"/>
                                            </p:txEl>
                                          </p:spTgt>
                                        </p:tgtEl>
                                        <p:attrNameLst>
                                          <p:attrName>style.visibility</p:attrName>
                                        </p:attrNameLst>
                                      </p:cBhvr>
                                      <p:to>
                                        <p:strVal val="visible"/>
                                      </p:to>
                                    </p:set>
                                    <p:animEffect transition="in" filter="wipe(left)">
                                      <p:cBhvr>
                                        <p:cTn id="15" dur="500"/>
                                        <p:tgtEl>
                                          <p:spTgt spid="206851">
                                            <p:txEl>
                                              <p:pRg st="2" end="2"/>
                                            </p:txEl>
                                          </p:spTgt>
                                        </p:tgtEl>
                                      </p:cBhvr>
                                    </p:animEffect>
                                  </p:childTnLst>
                                </p:cTn>
                              </p:par>
                            </p:childTnLst>
                          </p:cTn>
                        </p:par>
                        <p:par>
                          <p:cTn id="16" fill="hold">
                            <p:stCondLst>
                              <p:cond delay="2000"/>
                            </p:stCondLst>
                            <p:childTnLst>
                              <p:par>
                                <p:cTn id="17" presetID="22" presetClass="entr" presetSubtype="8" fill="hold" grpId="0" nodeType="afterEffect">
                                  <p:stCondLst>
                                    <p:cond delay="0"/>
                                  </p:stCondLst>
                                  <p:iterate type="wd">
                                    <p:tmPct val="10000"/>
                                  </p:iterate>
                                  <p:childTnLst>
                                    <p:set>
                                      <p:cBhvr>
                                        <p:cTn id="18" dur="1" fill="hold">
                                          <p:stCondLst>
                                            <p:cond delay="0"/>
                                          </p:stCondLst>
                                        </p:cTn>
                                        <p:tgtEl>
                                          <p:spTgt spid="206851">
                                            <p:txEl>
                                              <p:pRg st="3" end="3"/>
                                            </p:txEl>
                                          </p:spTgt>
                                        </p:tgtEl>
                                        <p:attrNameLst>
                                          <p:attrName>style.visibility</p:attrName>
                                        </p:attrNameLst>
                                      </p:cBhvr>
                                      <p:to>
                                        <p:strVal val="visible"/>
                                      </p:to>
                                    </p:set>
                                    <p:animEffect transition="in" filter="wipe(left)">
                                      <p:cBhvr>
                                        <p:cTn id="19" dur="500"/>
                                        <p:tgtEl>
                                          <p:spTgt spid="206851">
                                            <p:txEl>
                                              <p:pRg st="3" end="3"/>
                                            </p:txEl>
                                          </p:spTgt>
                                        </p:tgtEl>
                                      </p:cBhvr>
                                    </p:animEffect>
                                  </p:childTnLst>
                                </p:cTn>
                              </p:par>
                            </p:childTnLst>
                          </p:cTn>
                        </p:par>
                        <p:par>
                          <p:cTn id="20" fill="hold">
                            <p:stCondLst>
                              <p:cond delay="2550"/>
                            </p:stCondLst>
                            <p:childTnLst>
                              <p:par>
                                <p:cTn id="21" presetID="22" presetClass="entr" presetSubtype="8" fill="hold" grpId="0" nodeType="afterEffect">
                                  <p:stCondLst>
                                    <p:cond delay="0"/>
                                  </p:stCondLst>
                                  <p:iterate type="wd">
                                    <p:tmPct val="10000"/>
                                  </p:iterate>
                                  <p:childTnLst>
                                    <p:set>
                                      <p:cBhvr>
                                        <p:cTn id="22" dur="1" fill="hold">
                                          <p:stCondLst>
                                            <p:cond delay="0"/>
                                          </p:stCondLst>
                                        </p:cTn>
                                        <p:tgtEl>
                                          <p:spTgt spid="206851">
                                            <p:txEl>
                                              <p:pRg st="4" end="4"/>
                                            </p:txEl>
                                          </p:spTgt>
                                        </p:tgtEl>
                                        <p:attrNameLst>
                                          <p:attrName>style.visibility</p:attrName>
                                        </p:attrNameLst>
                                      </p:cBhvr>
                                      <p:to>
                                        <p:strVal val="visible"/>
                                      </p:to>
                                    </p:set>
                                    <p:animEffect transition="in" filter="wipe(left)">
                                      <p:cBhvr>
                                        <p:cTn id="23" dur="500"/>
                                        <p:tgtEl>
                                          <p:spTgt spid="206851">
                                            <p:txEl>
                                              <p:pRg st="4" end="4"/>
                                            </p:txEl>
                                          </p:spTgt>
                                        </p:tgtEl>
                                      </p:cBhvr>
                                    </p:animEffect>
                                  </p:childTnLst>
                                </p:cTn>
                              </p:par>
                            </p:childTnLst>
                          </p:cTn>
                        </p:par>
                        <p:par>
                          <p:cTn id="24" fill="hold">
                            <p:stCondLst>
                              <p:cond delay="3150"/>
                            </p:stCondLst>
                            <p:childTnLst>
                              <p:par>
                                <p:cTn id="25" presetID="22" presetClass="entr" presetSubtype="8" fill="hold" grpId="0" nodeType="afterEffect">
                                  <p:stCondLst>
                                    <p:cond delay="0"/>
                                  </p:stCondLst>
                                  <p:iterate type="wd">
                                    <p:tmPct val="10000"/>
                                  </p:iterate>
                                  <p:childTnLst>
                                    <p:set>
                                      <p:cBhvr>
                                        <p:cTn id="26" dur="1" fill="hold">
                                          <p:stCondLst>
                                            <p:cond delay="0"/>
                                          </p:stCondLst>
                                        </p:cTn>
                                        <p:tgtEl>
                                          <p:spTgt spid="206851">
                                            <p:txEl>
                                              <p:pRg st="5" end="5"/>
                                            </p:txEl>
                                          </p:spTgt>
                                        </p:tgtEl>
                                        <p:attrNameLst>
                                          <p:attrName>style.visibility</p:attrName>
                                        </p:attrNameLst>
                                      </p:cBhvr>
                                      <p:to>
                                        <p:strVal val="visible"/>
                                      </p:to>
                                    </p:set>
                                    <p:animEffect transition="in" filter="wipe(left)">
                                      <p:cBhvr>
                                        <p:cTn id="27" dur="500"/>
                                        <p:tgtEl>
                                          <p:spTgt spid="206851">
                                            <p:txEl>
                                              <p:pRg st="5" end="5"/>
                                            </p:txEl>
                                          </p:spTgt>
                                        </p:tgtEl>
                                      </p:cBhvr>
                                    </p:animEffect>
                                  </p:childTnLst>
                                </p:cTn>
                              </p:par>
                            </p:childTnLst>
                          </p:cTn>
                        </p:par>
                        <p:par>
                          <p:cTn id="28" fill="hold">
                            <p:stCondLst>
                              <p:cond delay="3700"/>
                            </p:stCondLst>
                            <p:childTnLst>
                              <p:par>
                                <p:cTn id="29" presetID="22" presetClass="entr" presetSubtype="8" fill="hold" grpId="0" nodeType="afterEffect">
                                  <p:stCondLst>
                                    <p:cond delay="0"/>
                                  </p:stCondLst>
                                  <p:iterate type="wd">
                                    <p:tmPct val="10000"/>
                                  </p:iterate>
                                  <p:childTnLst>
                                    <p:set>
                                      <p:cBhvr>
                                        <p:cTn id="30" dur="1" fill="hold">
                                          <p:stCondLst>
                                            <p:cond delay="0"/>
                                          </p:stCondLst>
                                        </p:cTn>
                                        <p:tgtEl>
                                          <p:spTgt spid="206851">
                                            <p:txEl>
                                              <p:pRg st="6" end="6"/>
                                            </p:txEl>
                                          </p:spTgt>
                                        </p:tgtEl>
                                        <p:attrNameLst>
                                          <p:attrName>style.visibility</p:attrName>
                                        </p:attrNameLst>
                                      </p:cBhvr>
                                      <p:to>
                                        <p:strVal val="visible"/>
                                      </p:to>
                                    </p:set>
                                    <p:animEffect transition="in" filter="wipe(left)">
                                      <p:cBhvr>
                                        <p:cTn id="31" dur="500"/>
                                        <p:tgtEl>
                                          <p:spTgt spid="206851">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iterate type="wd">
                                    <p:tmPct val="10000"/>
                                  </p:iterate>
                                  <p:childTnLst>
                                    <p:set>
                                      <p:cBhvr>
                                        <p:cTn id="35" dur="1" fill="hold">
                                          <p:stCondLst>
                                            <p:cond delay="0"/>
                                          </p:stCondLst>
                                        </p:cTn>
                                        <p:tgtEl>
                                          <p:spTgt spid="206851">
                                            <p:txEl>
                                              <p:pRg st="7" end="7"/>
                                            </p:txEl>
                                          </p:spTgt>
                                        </p:tgtEl>
                                        <p:attrNameLst>
                                          <p:attrName>style.visibility</p:attrName>
                                        </p:attrNameLst>
                                      </p:cBhvr>
                                      <p:to>
                                        <p:strVal val="visible"/>
                                      </p:to>
                                    </p:set>
                                    <p:animEffect transition="in" filter="wipe(left)">
                                      <p:cBhvr>
                                        <p:cTn id="36" dur="500"/>
                                        <p:tgtEl>
                                          <p:spTgt spid="206851">
                                            <p:txEl>
                                              <p:pRg st="7" end="7"/>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iterate type="wd">
                                    <p:tmPct val="10000"/>
                                  </p:iterate>
                                  <p:childTnLst>
                                    <p:set>
                                      <p:cBhvr>
                                        <p:cTn id="40" dur="1" fill="hold">
                                          <p:stCondLst>
                                            <p:cond delay="0"/>
                                          </p:stCondLst>
                                        </p:cTn>
                                        <p:tgtEl>
                                          <p:spTgt spid="206851">
                                            <p:txEl>
                                              <p:pRg st="8" end="8"/>
                                            </p:txEl>
                                          </p:spTgt>
                                        </p:tgtEl>
                                        <p:attrNameLst>
                                          <p:attrName>style.visibility</p:attrName>
                                        </p:attrNameLst>
                                      </p:cBhvr>
                                      <p:to>
                                        <p:strVal val="visible"/>
                                      </p:to>
                                    </p:set>
                                    <p:animEffect transition="in" filter="wipe(left)">
                                      <p:cBhvr>
                                        <p:cTn id="41" dur="500"/>
                                        <p:tgtEl>
                                          <p:spTgt spid="20685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51"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4"/>
          <p:cNvSpPr>
            <a:spLocks noGrp="1" noChangeArrowheads="1"/>
          </p:cNvSpPr>
          <p:nvPr>
            <p:ph type="dt" sz="quarter" idx="10"/>
          </p:nvPr>
        </p:nvSpPr>
        <p:spPr/>
        <p:txBody>
          <a:bodyPr/>
          <a:lstStyle/>
          <a:p>
            <a:pPr>
              <a:defRPr/>
            </a:pPr>
            <a:r>
              <a:rPr lang="en-US" smtClean="0"/>
              <a:t>Wednesday, Aug. 28, 2013</a:t>
            </a:r>
          </a:p>
        </p:txBody>
      </p:sp>
      <p:sp>
        <p:nvSpPr>
          <p:cNvPr id="53251" name="Rectangle 6"/>
          <p:cNvSpPr>
            <a:spLocks noGrp="1" noChangeArrowheads="1"/>
          </p:cNvSpPr>
          <p:nvPr>
            <p:ph type="sldNum" sz="quarter" idx="12"/>
          </p:nvPr>
        </p:nvSpPr>
        <p:spPr>
          <a:noFill/>
        </p:spPr>
        <p:txBody>
          <a:bodyPr/>
          <a:lstStyle/>
          <a:p>
            <a:fld id="{678CA85B-B30E-0D41-87DE-7BB3FA64BD0D}" type="slidenum">
              <a:rPr lang="en-US">
                <a:latin typeface="Arial Narrow" pitchFamily="-84" charset="0"/>
              </a:rPr>
              <a:pPr/>
              <a:t>16</a:t>
            </a:fld>
            <a:endParaRPr lang="en-US">
              <a:latin typeface="Arial Narrow" pitchFamily="-84" charset="0"/>
            </a:endParaRPr>
          </a:p>
        </p:txBody>
      </p:sp>
      <p:sp>
        <p:nvSpPr>
          <p:cNvPr id="7" name="Footer Placeholder 4"/>
          <p:cNvSpPr>
            <a:spLocks noGrp="1"/>
          </p:cNvSpPr>
          <p:nvPr>
            <p:ph type="ftr" sz="quarter" idx="11"/>
          </p:nvPr>
        </p:nvSpPr>
        <p:spPr/>
        <p:txBody>
          <a:bodyPr/>
          <a:lstStyle/>
          <a:p>
            <a:pPr>
              <a:defRPr/>
            </a:pPr>
            <a:r>
              <a:rPr lang="nl-NL" smtClean="0"/>
              <a:t>PHYS 3313-001, Fall 2013                      Dr. Jaehoon Yu</a:t>
            </a:r>
            <a:endParaRPr lang="en-US"/>
          </a:p>
        </p:txBody>
      </p:sp>
      <p:sp>
        <p:nvSpPr>
          <p:cNvPr id="53253" name="Slide Number Placeholder 5"/>
          <p:cNvSpPr txBox="1">
            <a:spLocks noGrp="1"/>
          </p:cNvSpPr>
          <p:nvPr/>
        </p:nvSpPr>
        <p:spPr bwMode="auto">
          <a:xfrm>
            <a:off x="6553200" y="6248400"/>
            <a:ext cx="1905000" cy="457200"/>
          </a:xfrm>
          <a:prstGeom prst="rect">
            <a:avLst/>
          </a:prstGeom>
          <a:noFill/>
          <a:ln w="9525">
            <a:noFill/>
            <a:miter lim="800000"/>
            <a:headEnd/>
            <a:tailEnd/>
          </a:ln>
        </p:spPr>
        <p:txBody>
          <a:bodyPr>
            <a:prstTxWarp prst="textNoShape">
              <a:avLst/>
            </a:prstTxWarp>
          </a:bodyPr>
          <a:lstStyle/>
          <a:p>
            <a:pPr algn="r"/>
            <a:fld id="{53F01506-6911-2F41-9B13-E3A4BB1C3644}" type="slidenum">
              <a:rPr lang="en-US" sz="1400" b="1">
                <a:solidFill>
                  <a:srgbClr val="A50021"/>
                </a:solidFill>
                <a:latin typeface="Arial Narrow" pitchFamily="-84" charset="0"/>
              </a:rPr>
              <a:pPr algn="r"/>
              <a:t>16</a:t>
            </a:fld>
            <a:endParaRPr lang="en-US" sz="1400" b="1">
              <a:solidFill>
                <a:srgbClr val="A50021"/>
              </a:solidFill>
              <a:latin typeface="Arial Narrow" pitchFamily="-84" charset="0"/>
            </a:endParaRPr>
          </a:p>
        </p:txBody>
      </p:sp>
      <p:sp>
        <p:nvSpPr>
          <p:cNvPr id="53254" name="Rectangle 2"/>
          <p:cNvSpPr>
            <a:spLocks noGrp="1" noChangeArrowheads="1"/>
          </p:cNvSpPr>
          <p:nvPr>
            <p:ph type="title"/>
          </p:nvPr>
        </p:nvSpPr>
        <p:spPr>
          <a:xfrm>
            <a:off x="685800" y="304800"/>
            <a:ext cx="7772400" cy="685800"/>
          </a:xfrm>
        </p:spPr>
        <p:txBody>
          <a:bodyPr/>
          <a:lstStyle/>
          <a:p>
            <a:pPr eaLnBrk="1" hangingPunct="1"/>
            <a:r>
              <a:rPr lang="en-US">
                <a:ea typeface="ＭＳ Ｐゴシック" pitchFamily="-84" charset="-128"/>
                <a:cs typeface="ＭＳ Ｐゴシック" pitchFamily="-84" charset="-128"/>
              </a:rPr>
              <a:t>Why do Physics?</a:t>
            </a:r>
          </a:p>
        </p:txBody>
      </p:sp>
      <p:sp>
        <p:nvSpPr>
          <p:cNvPr id="207875" name="Rectangle 3"/>
          <p:cNvSpPr>
            <a:spLocks noGrp="1" noChangeArrowheads="1"/>
          </p:cNvSpPr>
          <p:nvPr>
            <p:ph type="body" idx="1"/>
          </p:nvPr>
        </p:nvSpPr>
        <p:spPr>
          <a:xfrm>
            <a:off x="1066800" y="1082675"/>
            <a:ext cx="7772400" cy="4800600"/>
          </a:xfrm>
        </p:spPr>
        <p:txBody>
          <a:bodyPr/>
          <a:lstStyle/>
          <a:p>
            <a:pPr eaLnBrk="1" hangingPunct="1">
              <a:lnSpc>
                <a:spcPct val="90000"/>
              </a:lnSpc>
            </a:pPr>
            <a:r>
              <a:rPr lang="en-US" sz="2800" dirty="0">
                <a:solidFill>
                  <a:srgbClr val="003300"/>
                </a:solidFill>
                <a:ea typeface="ＭＳ Ｐゴシック" pitchFamily="-84" charset="-128"/>
                <a:cs typeface="ＭＳ Ｐゴシック" pitchFamily="-84" charset="-128"/>
              </a:rPr>
              <a:t>To understand nature through experimental observations and measurements (</a:t>
            </a:r>
            <a:r>
              <a:rPr lang="en-US" sz="2800" b="1" dirty="0">
                <a:solidFill>
                  <a:srgbClr val="A50021"/>
                </a:solidFill>
                <a:ea typeface="ＭＳ Ｐゴシック" pitchFamily="-84" charset="-128"/>
                <a:cs typeface="ＭＳ Ｐゴシック" pitchFamily="-84" charset="-128"/>
              </a:rPr>
              <a:t>Research</a:t>
            </a:r>
            <a:r>
              <a:rPr lang="en-US" sz="2800" dirty="0">
                <a:solidFill>
                  <a:srgbClr val="003300"/>
                </a:solidFill>
                <a:ea typeface="ＭＳ Ｐゴシック" pitchFamily="-84" charset="-128"/>
                <a:cs typeface="ＭＳ Ｐゴシック" pitchFamily="-84" charset="-128"/>
              </a:rPr>
              <a:t>)</a:t>
            </a:r>
          </a:p>
          <a:p>
            <a:pPr eaLnBrk="1" hangingPunct="1">
              <a:lnSpc>
                <a:spcPct val="90000"/>
              </a:lnSpc>
            </a:pPr>
            <a:r>
              <a:rPr lang="en-US" sz="2800" dirty="0">
                <a:solidFill>
                  <a:srgbClr val="003300"/>
                </a:solidFill>
                <a:ea typeface="ＭＳ Ｐゴシック" pitchFamily="-84" charset="-128"/>
                <a:cs typeface="ＭＳ Ｐゴシック" pitchFamily="-84" charset="-128"/>
              </a:rPr>
              <a:t>Establish limited number of fundamental laws, usually with mathematical expressions</a:t>
            </a:r>
          </a:p>
          <a:p>
            <a:pPr eaLnBrk="1" hangingPunct="1">
              <a:lnSpc>
                <a:spcPct val="90000"/>
              </a:lnSpc>
            </a:pPr>
            <a:r>
              <a:rPr lang="en-US" sz="2800" dirty="0">
                <a:solidFill>
                  <a:srgbClr val="003300"/>
                </a:solidFill>
                <a:ea typeface="ＭＳ Ｐゴシック" pitchFamily="-84" charset="-128"/>
                <a:cs typeface="ＭＳ Ｐゴシック" pitchFamily="-84" charset="-128"/>
              </a:rPr>
              <a:t>Predict the nature’s course</a:t>
            </a:r>
          </a:p>
          <a:p>
            <a:pPr eaLnBrk="1" hangingPunct="1">
              <a:lnSpc>
                <a:spcPct val="90000"/>
              </a:lnSpc>
              <a:buFont typeface="MS Mincho" pitchFamily="49" charset="-128"/>
              <a:buChar char="⇒"/>
            </a:pPr>
            <a:r>
              <a:rPr lang="en-US" sz="2800" dirty="0">
                <a:solidFill>
                  <a:srgbClr val="CC6600"/>
                </a:solidFill>
                <a:ea typeface="ＭＳ Ｐゴシック" pitchFamily="-84" charset="-128"/>
                <a:cs typeface="ＭＳ Ｐゴシック" pitchFamily="-84" charset="-128"/>
              </a:rPr>
              <a:t>Theory and Experiment work hand-in-hand</a:t>
            </a:r>
          </a:p>
          <a:p>
            <a:pPr eaLnBrk="1" hangingPunct="1">
              <a:lnSpc>
                <a:spcPct val="90000"/>
              </a:lnSpc>
              <a:buFont typeface="MS Mincho" pitchFamily="49" charset="-128"/>
              <a:buChar char="⇒"/>
            </a:pPr>
            <a:r>
              <a:rPr lang="en-US" sz="2800" dirty="0">
                <a:solidFill>
                  <a:srgbClr val="CC6600"/>
                </a:solidFill>
                <a:ea typeface="ＭＳ Ｐゴシック" pitchFamily="-84" charset="-128"/>
                <a:cs typeface="ＭＳ Ｐゴシック" pitchFamily="-84" charset="-128"/>
              </a:rPr>
              <a:t>Theory works generally under restricted conditions</a:t>
            </a:r>
          </a:p>
          <a:p>
            <a:pPr eaLnBrk="1" hangingPunct="1">
              <a:lnSpc>
                <a:spcPct val="90000"/>
              </a:lnSpc>
              <a:buFont typeface="MS Mincho" pitchFamily="49" charset="-128"/>
              <a:buChar char="⇒"/>
            </a:pPr>
            <a:r>
              <a:rPr lang="en-US" sz="2800" dirty="0">
                <a:solidFill>
                  <a:srgbClr val="CC6600"/>
                </a:solidFill>
                <a:ea typeface="ＭＳ Ｐゴシック" pitchFamily="-84" charset="-128"/>
                <a:cs typeface="ＭＳ Ｐゴシック" pitchFamily="-84" charset="-128"/>
              </a:rPr>
              <a:t>Discrepancies between experimental measurements and theory are good for improvements</a:t>
            </a:r>
          </a:p>
          <a:p>
            <a:pPr eaLnBrk="1" hangingPunct="1">
              <a:lnSpc>
                <a:spcPct val="90000"/>
              </a:lnSpc>
              <a:buFont typeface="MS Mincho" pitchFamily="49" charset="-128"/>
              <a:buChar char="⇒"/>
            </a:pPr>
            <a:r>
              <a:rPr lang="en-US" sz="2800" dirty="0">
                <a:ea typeface="ＭＳ Ｐゴシック" pitchFamily="-84" charset="-128"/>
                <a:cs typeface="ＭＳ Ｐゴシック" pitchFamily="-84" charset="-128"/>
              </a:rPr>
              <a:t>Improves our everyday lives,</a:t>
            </a:r>
            <a:r>
              <a:rPr lang="en-US" sz="2800" dirty="0" smtClean="0">
                <a:ea typeface="ＭＳ Ｐゴシック" pitchFamily="-84" charset="-128"/>
                <a:cs typeface="ＭＳ Ｐゴシック" pitchFamily="-84" charset="-128"/>
              </a:rPr>
              <a:t> even though </a:t>
            </a:r>
            <a:r>
              <a:rPr lang="en-US" sz="2800" dirty="0">
                <a:ea typeface="ＭＳ Ｐゴシック" pitchFamily="-84" charset="-128"/>
                <a:cs typeface="ＭＳ Ｐゴシック" pitchFamily="-84" charset="-128"/>
              </a:rPr>
              <a:t>some laws can take a while till we see them amongst us</a:t>
            </a:r>
          </a:p>
        </p:txBody>
      </p:sp>
      <p:sp>
        <p:nvSpPr>
          <p:cNvPr id="207876" name="Text Box 4"/>
          <p:cNvSpPr txBox="1">
            <a:spLocks noChangeArrowheads="1"/>
          </p:cNvSpPr>
          <p:nvPr/>
        </p:nvSpPr>
        <p:spPr bwMode="auto">
          <a:xfrm>
            <a:off x="228600" y="990600"/>
            <a:ext cx="1058863" cy="1006475"/>
          </a:xfrm>
          <a:prstGeom prst="rect">
            <a:avLst/>
          </a:prstGeom>
          <a:noFill/>
          <a:ln w="9525">
            <a:noFill/>
            <a:miter lim="800000"/>
            <a:headEnd/>
            <a:tailEnd/>
          </a:ln>
        </p:spPr>
        <p:txBody>
          <a:bodyPr wrap="none">
            <a:prstTxWarp prst="textNoShape">
              <a:avLst/>
            </a:prstTxWarp>
            <a:spAutoFit/>
          </a:bodyPr>
          <a:lstStyle/>
          <a:p>
            <a:r>
              <a:rPr lang="en-US" sz="3200">
                <a:solidFill>
                  <a:srgbClr val="FF0066"/>
                </a:solidFill>
                <a:latin typeface="Arial Narrow" pitchFamily="-84" charset="0"/>
              </a:rPr>
              <a:t>Exp.</a:t>
            </a:r>
            <a:r>
              <a:rPr lang="en-US" sz="6000">
                <a:solidFill>
                  <a:srgbClr val="FF0066"/>
                </a:solidFill>
                <a:latin typeface="Arial Narrow" pitchFamily="-84" charset="0"/>
              </a:rPr>
              <a:t>{</a:t>
            </a:r>
          </a:p>
        </p:txBody>
      </p:sp>
      <p:sp>
        <p:nvSpPr>
          <p:cNvPr id="207877" name="Text Box 5"/>
          <p:cNvSpPr txBox="1">
            <a:spLocks noChangeArrowheads="1"/>
          </p:cNvSpPr>
          <p:nvPr/>
        </p:nvSpPr>
        <p:spPr bwMode="auto">
          <a:xfrm>
            <a:off x="-76200" y="1752600"/>
            <a:ext cx="1620838" cy="1433513"/>
          </a:xfrm>
          <a:prstGeom prst="rect">
            <a:avLst/>
          </a:prstGeom>
          <a:noFill/>
          <a:ln w="9525">
            <a:noFill/>
            <a:miter lim="800000"/>
            <a:headEnd/>
            <a:tailEnd/>
          </a:ln>
        </p:spPr>
        <p:txBody>
          <a:bodyPr wrap="none">
            <a:prstTxWarp prst="textNoShape">
              <a:avLst/>
            </a:prstTxWarp>
            <a:spAutoFit/>
          </a:bodyPr>
          <a:lstStyle/>
          <a:p>
            <a:r>
              <a:rPr lang="en-US" sz="3200">
                <a:solidFill>
                  <a:srgbClr val="FF0066"/>
                </a:solidFill>
                <a:latin typeface="Arial Narrow" pitchFamily="-84" charset="0"/>
              </a:rPr>
              <a:t>Theory </a:t>
            </a:r>
            <a:r>
              <a:rPr lang="en-US" sz="8800">
                <a:solidFill>
                  <a:srgbClr val="FF0066"/>
                </a:solidFill>
                <a:latin typeface="Arial Narrow" pitchFamily="-84" charset="0"/>
              </a:rPr>
              <a:t>{</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07875">
                                            <p:txEl>
                                              <p:pRg st="0" end="0"/>
                                            </p:txEl>
                                          </p:spTgt>
                                        </p:tgtEl>
                                        <p:attrNameLst>
                                          <p:attrName>style.visibility</p:attrName>
                                        </p:attrNameLst>
                                      </p:cBhvr>
                                      <p:to>
                                        <p:strVal val="visible"/>
                                      </p:to>
                                    </p:set>
                                    <p:animEffect transition="in" filter="wipe(left)">
                                      <p:cBhvr>
                                        <p:cTn id="7" dur="500"/>
                                        <p:tgtEl>
                                          <p:spTgt spid="2078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07875">
                                            <p:txEl>
                                              <p:pRg st="1" end="1"/>
                                            </p:txEl>
                                          </p:spTgt>
                                        </p:tgtEl>
                                        <p:attrNameLst>
                                          <p:attrName>style.visibility</p:attrName>
                                        </p:attrNameLst>
                                      </p:cBhvr>
                                      <p:to>
                                        <p:strVal val="visible"/>
                                      </p:to>
                                    </p:set>
                                    <p:animEffect transition="in" filter="wipe(left)">
                                      <p:cBhvr>
                                        <p:cTn id="12" dur="500"/>
                                        <p:tgtEl>
                                          <p:spTgt spid="2078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07875">
                                            <p:txEl>
                                              <p:pRg st="2" end="2"/>
                                            </p:txEl>
                                          </p:spTgt>
                                        </p:tgtEl>
                                        <p:attrNameLst>
                                          <p:attrName>style.visibility</p:attrName>
                                        </p:attrNameLst>
                                      </p:cBhvr>
                                      <p:to>
                                        <p:strVal val="visible"/>
                                      </p:to>
                                    </p:set>
                                    <p:animEffect transition="in" filter="wipe(left)">
                                      <p:cBhvr>
                                        <p:cTn id="17" dur="500"/>
                                        <p:tgtEl>
                                          <p:spTgt spid="20787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07876">
                                            <p:txEl>
                                              <p:pRg st="0" end="0"/>
                                            </p:txEl>
                                          </p:spTgt>
                                        </p:tgtEl>
                                        <p:attrNameLst>
                                          <p:attrName>style.visibility</p:attrName>
                                        </p:attrNameLst>
                                      </p:cBhvr>
                                      <p:to>
                                        <p:strVal val="visible"/>
                                      </p:to>
                                    </p:set>
                                    <p:animEffect transition="in" filter="wipe(left)">
                                      <p:cBhvr>
                                        <p:cTn id="22" dur="500"/>
                                        <p:tgtEl>
                                          <p:spTgt spid="20787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07877">
                                            <p:txEl>
                                              <p:pRg st="0" end="0"/>
                                            </p:txEl>
                                          </p:spTgt>
                                        </p:tgtEl>
                                        <p:attrNameLst>
                                          <p:attrName>style.visibility</p:attrName>
                                        </p:attrNameLst>
                                      </p:cBhvr>
                                      <p:to>
                                        <p:strVal val="visible"/>
                                      </p:to>
                                    </p:set>
                                    <p:animEffect transition="in" filter="wipe(left)">
                                      <p:cBhvr>
                                        <p:cTn id="27" dur="500"/>
                                        <p:tgtEl>
                                          <p:spTgt spid="207877">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207875">
                                            <p:txEl>
                                              <p:pRg st="3" end="3"/>
                                            </p:txEl>
                                          </p:spTgt>
                                        </p:tgtEl>
                                        <p:attrNameLst>
                                          <p:attrName>style.visibility</p:attrName>
                                        </p:attrNameLst>
                                      </p:cBhvr>
                                      <p:to>
                                        <p:strVal val="visible"/>
                                      </p:to>
                                    </p:set>
                                    <p:animEffect transition="in" filter="wipe(left)">
                                      <p:cBhvr>
                                        <p:cTn id="32" dur="500"/>
                                        <p:tgtEl>
                                          <p:spTgt spid="207875">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207875">
                                            <p:txEl>
                                              <p:pRg st="4" end="4"/>
                                            </p:txEl>
                                          </p:spTgt>
                                        </p:tgtEl>
                                        <p:attrNameLst>
                                          <p:attrName>style.visibility</p:attrName>
                                        </p:attrNameLst>
                                      </p:cBhvr>
                                      <p:to>
                                        <p:strVal val="visible"/>
                                      </p:to>
                                    </p:set>
                                    <p:animEffect transition="in" filter="wipe(left)">
                                      <p:cBhvr>
                                        <p:cTn id="37" dur="500"/>
                                        <p:tgtEl>
                                          <p:spTgt spid="207875">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207875">
                                            <p:txEl>
                                              <p:pRg st="5" end="5"/>
                                            </p:txEl>
                                          </p:spTgt>
                                        </p:tgtEl>
                                        <p:attrNameLst>
                                          <p:attrName>style.visibility</p:attrName>
                                        </p:attrNameLst>
                                      </p:cBhvr>
                                      <p:to>
                                        <p:strVal val="visible"/>
                                      </p:to>
                                    </p:set>
                                    <p:animEffect transition="in" filter="wipe(left)">
                                      <p:cBhvr>
                                        <p:cTn id="42" dur="500"/>
                                        <p:tgtEl>
                                          <p:spTgt spid="207875">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207875">
                                            <p:txEl>
                                              <p:pRg st="6" end="6"/>
                                            </p:txEl>
                                          </p:spTgt>
                                        </p:tgtEl>
                                        <p:attrNameLst>
                                          <p:attrName>style.visibility</p:attrName>
                                        </p:attrNameLst>
                                      </p:cBhvr>
                                      <p:to>
                                        <p:strVal val="visible"/>
                                      </p:to>
                                    </p:set>
                                    <p:animEffect transition="in" filter="wipe(left)">
                                      <p:cBhvr>
                                        <p:cTn id="47" dur="500"/>
                                        <p:tgtEl>
                                          <p:spTgt spid="20787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7875" grpId="0" build="p" autoUpdateAnimBg="0"/>
      <p:bldP spid="207876" grpId="0" build="p" autoUpdateAnimBg="0"/>
      <p:bldP spid="207877"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4"/>
          <p:cNvSpPr>
            <a:spLocks noGrp="1" noChangeArrowheads="1"/>
          </p:cNvSpPr>
          <p:nvPr>
            <p:ph type="dt" sz="quarter" idx="10"/>
          </p:nvPr>
        </p:nvSpPr>
        <p:spPr/>
        <p:txBody>
          <a:bodyPr/>
          <a:lstStyle/>
          <a:p>
            <a:pPr>
              <a:defRPr/>
            </a:pPr>
            <a:r>
              <a:rPr lang="en-US" smtClean="0"/>
              <a:t>Wednesday, Aug. 28, 2013</a:t>
            </a:r>
          </a:p>
        </p:txBody>
      </p:sp>
      <p:sp>
        <p:nvSpPr>
          <p:cNvPr id="54275" name="Rectangle 6"/>
          <p:cNvSpPr>
            <a:spLocks noGrp="1" noChangeArrowheads="1"/>
          </p:cNvSpPr>
          <p:nvPr>
            <p:ph type="sldNum" sz="quarter" idx="12"/>
          </p:nvPr>
        </p:nvSpPr>
        <p:spPr>
          <a:noFill/>
        </p:spPr>
        <p:txBody>
          <a:bodyPr/>
          <a:lstStyle/>
          <a:p>
            <a:fld id="{98CC9227-5877-134E-99CC-F1153F04D645}" type="slidenum">
              <a:rPr lang="en-US">
                <a:latin typeface="Arial Narrow" pitchFamily="-84" charset="0"/>
              </a:rPr>
              <a:pPr/>
              <a:t>17</a:t>
            </a:fld>
            <a:endParaRPr lang="en-US" dirty="0">
              <a:latin typeface="Arial Narrow" pitchFamily="-84" charset="0"/>
            </a:endParaRPr>
          </a:p>
        </p:txBody>
      </p:sp>
      <p:sp>
        <p:nvSpPr>
          <p:cNvPr id="5" name="Footer Placeholder 4"/>
          <p:cNvSpPr>
            <a:spLocks noGrp="1"/>
          </p:cNvSpPr>
          <p:nvPr>
            <p:ph type="ftr" sz="quarter" idx="11"/>
          </p:nvPr>
        </p:nvSpPr>
        <p:spPr/>
        <p:txBody>
          <a:bodyPr/>
          <a:lstStyle/>
          <a:p>
            <a:pPr>
              <a:defRPr/>
            </a:pPr>
            <a:r>
              <a:rPr lang="nl-NL" smtClean="0"/>
              <a:t>PHYS 3313-001, Fall 2013                      Dr. Jaehoon Yu</a:t>
            </a:r>
            <a:endParaRPr lang="en-US"/>
          </a:p>
        </p:txBody>
      </p:sp>
      <p:sp>
        <p:nvSpPr>
          <p:cNvPr id="54277" name="Slide Number Placeholder 5"/>
          <p:cNvSpPr txBox="1">
            <a:spLocks noGrp="1"/>
          </p:cNvSpPr>
          <p:nvPr/>
        </p:nvSpPr>
        <p:spPr bwMode="auto">
          <a:xfrm>
            <a:off x="6553200" y="6248400"/>
            <a:ext cx="1905000" cy="457200"/>
          </a:xfrm>
          <a:prstGeom prst="rect">
            <a:avLst/>
          </a:prstGeom>
          <a:noFill/>
          <a:ln w="9525">
            <a:noFill/>
            <a:miter lim="800000"/>
            <a:headEnd/>
            <a:tailEnd/>
          </a:ln>
        </p:spPr>
        <p:txBody>
          <a:bodyPr>
            <a:prstTxWarp prst="textNoShape">
              <a:avLst/>
            </a:prstTxWarp>
          </a:bodyPr>
          <a:lstStyle/>
          <a:p>
            <a:pPr algn="r"/>
            <a:fld id="{1969EC02-B465-1F46-95EF-CE1AC1643C7B}" type="slidenum">
              <a:rPr lang="en-US" sz="1400" b="1">
                <a:solidFill>
                  <a:srgbClr val="A50021"/>
                </a:solidFill>
                <a:latin typeface="Arial Narrow" pitchFamily="-84" charset="0"/>
              </a:rPr>
              <a:pPr algn="r"/>
              <a:t>17</a:t>
            </a:fld>
            <a:endParaRPr lang="en-US" sz="1400" b="1">
              <a:solidFill>
                <a:srgbClr val="A50021"/>
              </a:solidFill>
              <a:latin typeface="Arial Narrow" pitchFamily="-84" charset="0"/>
            </a:endParaRPr>
          </a:p>
        </p:txBody>
      </p:sp>
      <p:sp>
        <p:nvSpPr>
          <p:cNvPr id="54278" name="Rectangle 2"/>
          <p:cNvSpPr>
            <a:spLocks noGrp="1" noChangeArrowheads="1"/>
          </p:cNvSpPr>
          <p:nvPr>
            <p:ph type="title"/>
          </p:nvPr>
        </p:nvSpPr>
        <p:spPr>
          <a:xfrm>
            <a:off x="685800" y="76200"/>
            <a:ext cx="7772400" cy="685800"/>
          </a:xfrm>
        </p:spPr>
        <p:txBody>
          <a:bodyPr/>
          <a:lstStyle/>
          <a:p>
            <a:pPr eaLnBrk="1" hangingPunct="1"/>
            <a:r>
              <a:rPr lang="en-US">
                <a:ea typeface="ＭＳ Ｐゴシック" pitchFamily="-84" charset="-128"/>
                <a:cs typeface="ＭＳ Ｐゴシック" pitchFamily="-84" charset="-128"/>
              </a:rPr>
              <a:t>Brief History of Physics</a:t>
            </a:r>
          </a:p>
        </p:txBody>
      </p:sp>
      <p:sp>
        <p:nvSpPr>
          <p:cNvPr id="150531" name="Rectangle 3"/>
          <p:cNvSpPr>
            <a:spLocks noGrp="1" noChangeArrowheads="1"/>
          </p:cNvSpPr>
          <p:nvPr>
            <p:ph type="body" idx="1"/>
          </p:nvPr>
        </p:nvSpPr>
        <p:spPr>
          <a:xfrm>
            <a:off x="457200" y="838200"/>
            <a:ext cx="8229600" cy="5181600"/>
          </a:xfrm>
        </p:spPr>
        <p:txBody>
          <a:bodyPr/>
          <a:lstStyle/>
          <a:p>
            <a:pPr eaLnBrk="1" hangingPunct="1">
              <a:lnSpc>
                <a:spcPct val="90000"/>
              </a:lnSpc>
            </a:pPr>
            <a:r>
              <a:rPr lang="en-US" sz="2400" dirty="0">
                <a:ea typeface="ＭＳ Ｐゴシック" pitchFamily="-84" charset="-128"/>
                <a:cs typeface="ＭＳ Ｐゴシック" pitchFamily="-84" charset="-128"/>
              </a:rPr>
              <a:t>AD 18</a:t>
            </a:r>
            <a:r>
              <a:rPr lang="en-US" sz="2400" baseline="30000" dirty="0">
                <a:ea typeface="ＭＳ Ｐゴシック" pitchFamily="-84" charset="-128"/>
                <a:cs typeface="ＭＳ Ｐゴシック" pitchFamily="-84" charset="-128"/>
              </a:rPr>
              <a:t>th</a:t>
            </a:r>
            <a:r>
              <a:rPr lang="en-US" sz="2400" dirty="0">
                <a:ea typeface="ＭＳ Ｐゴシック" pitchFamily="-84" charset="-128"/>
                <a:cs typeface="ＭＳ Ｐゴシック" pitchFamily="-84" charset="-128"/>
              </a:rPr>
              <a:t> century:</a:t>
            </a:r>
          </a:p>
          <a:p>
            <a:pPr lvl="1" eaLnBrk="1" hangingPunct="1">
              <a:lnSpc>
                <a:spcPct val="90000"/>
              </a:lnSpc>
            </a:pPr>
            <a:r>
              <a:rPr lang="en-US" sz="2000" dirty="0"/>
              <a:t>Newton’s Classical Mechanics: A theory of mechanics based on observations and </a:t>
            </a:r>
            <a:r>
              <a:rPr lang="en-US" sz="2000" dirty="0" smtClean="0"/>
              <a:t>measurements, concepts of many kinematic parameters, including forces</a:t>
            </a:r>
          </a:p>
          <a:p>
            <a:pPr lvl="2" eaLnBrk="1" hangingPunct="1">
              <a:lnSpc>
                <a:spcPct val="90000"/>
              </a:lnSpc>
            </a:pPr>
            <a:r>
              <a:rPr lang="en-US" sz="1600" dirty="0" smtClean="0"/>
              <a:t>First unification of forces – planetary forces and forces on the Earth</a:t>
            </a:r>
            <a:endParaRPr lang="en-US" sz="1600" dirty="0"/>
          </a:p>
          <a:p>
            <a:pPr eaLnBrk="1" hangingPunct="1">
              <a:lnSpc>
                <a:spcPct val="90000"/>
              </a:lnSpc>
            </a:pPr>
            <a:r>
              <a:rPr lang="en-US" sz="2400" dirty="0">
                <a:ea typeface="ＭＳ Ｐゴシック" pitchFamily="-84" charset="-128"/>
                <a:cs typeface="ＭＳ Ｐゴシック" pitchFamily="-84" charset="-128"/>
              </a:rPr>
              <a:t>AD 19</a:t>
            </a:r>
            <a:r>
              <a:rPr lang="en-US" sz="2400" baseline="30000" dirty="0">
                <a:ea typeface="ＭＳ Ｐゴシック" pitchFamily="-84" charset="-128"/>
                <a:cs typeface="ＭＳ Ｐゴシック" pitchFamily="-84" charset="-128"/>
              </a:rPr>
              <a:t>th</a:t>
            </a:r>
            <a:r>
              <a:rPr lang="en-US" sz="2400" dirty="0">
                <a:ea typeface="ＭＳ Ｐゴシック" pitchFamily="-84" charset="-128"/>
                <a:cs typeface="ＭＳ Ｐゴシック" pitchFamily="-84" charset="-128"/>
              </a:rPr>
              <a:t> Century:</a:t>
            </a:r>
          </a:p>
          <a:p>
            <a:pPr lvl="1" eaLnBrk="1" hangingPunct="1">
              <a:lnSpc>
                <a:spcPct val="90000"/>
              </a:lnSpc>
            </a:pPr>
            <a:r>
              <a:rPr lang="en-US" sz="2000" dirty="0"/>
              <a:t>Electricity, Magnetism, and Thermodynamics</a:t>
            </a:r>
          </a:p>
          <a:p>
            <a:pPr eaLnBrk="1" hangingPunct="1">
              <a:lnSpc>
                <a:spcPct val="90000"/>
              </a:lnSpc>
            </a:pPr>
            <a:r>
              <a:rPr lang="en-US" sz="2400" dirty="0">
                <a:ea typeface="ＭＳ Ｐゴシック" pitchFamily="-84" charset="-128"/>
                <a:cs typeface="ＭＳ Ｐゴシック" pitchFamily="-84" charset="-128"/>
              </a:rPr>
              <a:t>Late AD 19</a:t>
            </a:r>
            <a:r>
              <a:rPr lang="en-US" sz="2400" baseline="30000" dirty="0">
                <a:ea typeface="ＭＳ Ｐゴシック" pitchFamily="-84" charset="-128"/>
                <a:cs typeface="ＭＳ Ｐゴシック" pitchFamily="-84" charset="-128"/>
              </a:rPr>
              <a:t>th</a:t>
            </a:r>
            <a:r>
              <a:rPr lang="en-US" sz="2400" dirty="0">
                <a:ea typeface="ＭＳ Ｐゴシック" pitchFamily="-84" charset="-128"/>
                <a:cs typeface="ＭＳ Ｐゴシック" pitchFamily="-84" charset="-128"/>
              </a:rPr>
              <a:t> and early 20</a:t>
            </a:r>
            <a:r>
              <a:rPr lang="en-US" sz="2400" baseline="30000" dirty="0">
                <a:ea typeface="ＭＳ Ｐゴシック" pitchFamily="-84" charset="-128"/>
                <a:cs typeface="ＭＳ Ｐゴシック" pitchFamily="-84" charset="-128"/>
              </a:rPr>
              <a:t>th</a:t>
            </a:r>
            <a:r>
              <a:rPr lang="en-US" sz="2400" dirty="0">
                <a:ea typeface="ＭＳ Ｐゴシック" pitchFamily="-84" charset="-128"/>
                <a:cs typeface="ＭＳ Ｐゴシック" pitchFamily="-84" charset="-128"/>
              </a:rPr>
              <a:t> century</a:t>
            </a:r>
            <a:r>
              <a:rPr lang="en-US" sz="2800" dirty="0">
                <a:ea typeface="ＭＳ Ｐゴシック" pitchFamily="-84" charset="-128"/>
                <a:cs typeface="ＭＳ Ｐゴシック" pitchFamily="-84" charset="-128"/>
              </a:rPr>
              <a:t> (</a:t>
            </a:r>
            <a:r>
              <a:rPr lang="en-US" sz="2400" dirty="0">
                <a:solidFill>
                  <a:srgbClr val="A50021"/>
                </a:solidFill>
                <a:ea typeface="ＭＳ Ｐゴシック" pitchFamily="-84" charset="-128"/>
                <a:cs typeface="ＭＳ Ｐゴシック" pitchFamily="-84" charset="-128"/>
              </a:rPr>
              <a:t>Modern Physics </a:t>
            </a:r>
            <a:r>
              <a:rPr lang="en-US" sz="2400" dirty="0" smtClean="0">
                <a:solidFill>
                  <a:srgbClr val="A50021"/>
                </a:solidFill>
                <a:ea typeface="ＭＳ Ｐゴシック" pitchFamily="-84" charset="-128"/>
                <a:cs typeface="ＭＳ Ｐゴシック" pitchFamily="-84" charset="-128"/>
              </a:rPr>
              <a:t>Era, after 1895</a:t>
            </a:r>
            <a:r>
              <a:rPr lang="en-US" sz="2800" dirty="0" smtClean="0">
                <a:ea typeface="ＭＳ Ｐゴシック" pitchFamily="-84" charset="-128"/>
                <a:cs typeface="ＭＳ Ｐゴシック" pitchFamily="-84" charset="-128"/>
              </a:rPr>
              <a:t>)</a:t>
            </a:r>
          </a:p>
          <a:p>
            <a:pPr lvl="1" eaLnBrk="1" hangingPunct="1">
              <a:lnSpc>
                <a:spcPct val="90000"/>
              </a:lnSpc>
            </a:pPr>
            <a:r>
              <a:rPr lang="en-US" sz="2000" dirty="0" smtClean="0"/>
              <a:t>Physicists thought everything was done and nothing new could be discovered</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50531">
                                            <p:txEl>
                                              <p:pRg st="0" end="0"/>
                                            </p:txEl>
                                          </p:spTgt>
                                        </p:tgtEl>
                                        <p:attrNameLst>
                                          <p:attrName>style.visibility</p:attrName>
                                        </p:attrNameLst>
                                      </p:cBhvr>
                                      <p:to>
                                        <p:strVal val="visible"/>
                                      </p:to>
                                    </p:set>
                                    <p:animEffect transition="in" filter="wipe(left)">
                                      <p:cBhvr>
                                        <p:cTn id="7" dur="500"/>
                                        <p:tgtEl>
                                          <p:spTgt spid="15053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150531">
                                            <p:txEl>
                                              <p:pRg st="1" end="1"/>
                                            </p:txEl>
                                          </p:spTgt>
                                        </p:tgtEl>
                                        <p:attrNameLst>
                                          <p:attrName>style.visibility</p:attrName>
                                        </p:attrNameLst>
                                      </p:cBhvr>
                                      <p:to>
                                        <p:strVal val="visible"/>
                                      </p:to>
                                    </p:set>
                                    <p:animEffect transition="in" filter="wipe(left)">
                                      <p:cBhvr>
                                        <p:cTn id="12" dur="500"/>
                                        <p:tgtEl>
                                          <p:spTgt spid="15053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150531">
                                            <p:txEl>
                                              <p:pRg st="2" end="2"/>
                                            </p:txEl>
                                          </p:spTgt>
                                        </p:tgtEl>
                                        <p:attrNameLst>
                                          <p:attrName>style.visibility</p:attrName>
                                        </p:attrNameLst>
                                      </p:cBhvr>
                                      <p:to>
                                        <p:strVal val="visible"/>
                                      </p:to>
                                    </p:set>
                                    <p:animEffect transition="in" filter="wipe(left)">
                                      <p:cBhvr>
                                        <p:cTn id="17" dur="500"/>
                                        <p:tgtEl>
                                          <p:spTgt spid="15053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150531">
                                            <p:txEl>
                                              <p:pRg st="3" end="3"/>
                                            </p:txEl>
                                          </p:spTgt>
                                        </p:tgtEl>
                                        <p:attrNameLst>
                                          <p:attrName>style.visibility</p:attrName>
                                        </p:attrNameLst>
                                      </p:cBhvr>
                                      <p:to>
                                        <p:strVal val="visible"/>
                                      </p:to>
                                    </p:set>
                                    <p:animEffect transition="in" filter="wipe(left)">
                                      <p:cBhvr>
                                        <p:cTn id="22" dur="500"/>
                                        <p:tgtEl>
                                          <p:spTgt spid="15053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150531">
                                            <p:txEl>
                                              <p:pRg st="4" end="4"/>
                                            </p:txEl>
                                          </p:spTgt>
                                        </p:tgtEl>
                                        <p:attrNameLst>
                                          <p:attrName>style.visibility</p:attrName>
                                        </p:attrNameLst>
                                      </p:cBhvr>
                                      <p:to>
                                        <p:strVal val="visible"/>
                                      </p:to>
                                    </p:set>
                                    <p:animEffect transition="in" filter="wipe(left)">
                                      <p:cBhvr>
                                        <p:cTn id="27" dur="500"/>
                                        <p:tgtEl>
                                          <p:spTgt spid="15053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150531">
                                            <p:txEl>
                                              <p:pRg st="5" end="5"/>
                                            </p:txEl>
                                          </p:spTgt>
                                        </p:tgtEl>
                                        <p:attrNameLst>
                                          <p:attrName>style.visibility</p:attrName>
                                        </p:attrNameLst>
                                      </p:cBhvr>
                                      <p:to>
                                        <p:strVal val="visible"/>
                                      </p:to>
                                    </p:set>
                                    <p:animEffect transition="in" filter="wipe(left)">
                                      <p:cBhvr>
                                        <p:cTn id="32" dur="500"/>
                                        <p:tgtEl>
                                          <p:spTgt spid="150531">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150531">
                                            <p:txEl>
                                              <p:pRg st="6" end="6"/>
                                            </p:txEl>
                                          </p:spTgt>
                                        </p:tgtEl>
                                        <p:attrNameLst>
                                          <p:attrName>style.visibility</p:attrName>
                                        </p:attrNameLst>
                                      </p:cBhvr>
                                      <p:to>
                                        <p:strVal val="visible"/>
                                      </p:to>
                                    </p:set>
                                    <p:animEffect transition="in" filter="wipe(left)">
                                      <p:cBhvr>
                                        <p:cTn id="37" dur="500"/>
                                        <p:tgtEl>
                                          <p:spTgt spid="15053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531"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304800" y="0"/>
            <a:ext cx="8610600" cy="1066800"/>
          </a:xfrm>
        </p:spPr>
        <p:txBody>
          <a:bodyPr/>
          <a:lstStyle/>
          <a:p>
            <a:pPr eaLnBrk="1" hangingPunct="1">
              <a:defRPr/>
            </a:pPr>
            <a:r>
              <a:rPr lang="en-US" sz="4800" b="1" dirty="0" smtClean="0">
                <a:cs typeface="+mj-cs"/>
              </a:rPr>
              <a:t>State of Minds in late 19</a:t>
            </a:r>
            <a:r>
              <a:rPr lang="en-US" sz="4800" b="1" baseline="30000" dirty="0" smtClean="0">
                <a:cs typeface="+mj-cs"/>
              </a:rPr>
              <a:t>th</a:t>
            </a:r>
            <a:r>
              <a:rPr lang="en-US" sz="4800" b="1" dirty="0" smtClean="0">
                <a:cs typeface="+mj-cs"/>
              </a:rPr>
              <a:t> Century</a:t>
            </a:r>
          </a:p>
        </p:txBody>
      </p:sp>
      <p:sp>
        <p:nvSpPr>
          <p:cNvPr id="72707" name="Rectangle 3"/>
          <p:cNvSpPr>
            <a:spLocks noGrp="1" noChangeArrowheads="1"/>
          </p:cNvSpPr>
          <p:nvPr>
            <p:ph type="body" idx="1"/>
          </p:nvPr>
        </p:nvSpPr>
        <p:spPr>
          <a:xfrm>
            <a:off x="381000" y="838200"/>
            <a:ext cx="8458200" cy="5257800"/>
          </a:xfrm>
        </p:spPr>
        <p:txBody>
          <a:bodyPr/>
          <a:lstStyle/>
          <a:p>
            <a:pPr eaLnBrk="1" hangingPunct="1">
              <a:lnSpc>
                <a:spcPct val="80000"/>
              </a:lnSpc>
              <a:buFont typeface="Arial"/>
              <a:buChar char="•"/>
              <a:defRPr/>
            </a:pPr>
            <a:r>
              <a:rPr lang="en-US" sz="3600" b="1" dirty="0" smtClean="0">
                <a:cs typeface="+mn-cs"/>
              </a:rPr>
              <a:t>Albert A. Michelson, 1894</a:t>
            </a:r>
          </a:p>
          <a:p>
            <a:pPr marL="457200" lvl="1" indent="0" eaLnBrk="1" hangingPunct="1">
              <a:lnSpc>
                <a:spcPct val="80000"/>
              </a:lnSpc>
              <a:buNone/>
              <a:defRPr/>
            </a:pPr>
            <a:r>
              <a:rPr lang="en-US" sz="3200" dirty="0" smtClean="0">
                <a:cs typeface="+mn-cs"/>
              </a:rPr>
              <a:t>The more important fundamental laws and facts of physical science have all been discovered, and these are now so firmly established that the possibility of their ever being supplanted in consequence of new discoveries is exceedingly remote.   Our future discoveries must be looked for in the sixth place of decimals!</a:t>
            </a:r>
          </a:p>
          <a:p>
            <a:pPr eaLnBrk="1" hangingPunct="1">
              <a:lnSpc>
                <a:spcPct val="80000"/>
              </a:lnSpc>
              <a:buFont typeface="Arial"/>
              <a:buChar char="•"/>
              <a:defRPr/>
            </a:pPr>
            <a:r>
              <a:rPr lang="en-US" sz="3600" b="1" dirty="0" smtClean="0">
                <a:cs typeface="+mn-cs"/>
              </a:rPr>
              <a:t>William Thompson (Lord Kelvin), 1900</a:t>
            </a:r>
          </a:p>
          <a:p>
            <a:pPr marL="457200" lvl="1" indent="0" eaLnBrk="1" hangingPunct="1">
              <a:lnSpc>
                <a:spcPct val="80000"/>
              </a:lnSpc>
              <a:buNone/>
              <a:defRPr/>
            </a:pPr>
            <a:r>
              <a:rPr lang="en-US" sz="3200" dirty="0" smtClean="0">
                <a:cs typeface="+mn-cs"/>
              </a:rPr>
              <a:t>There is nothing new to be discovered in physics now.  All that remains is more and more precise measurement.</a:t>
            </a:r>
          </a:p>
        </p:txBody>
      </p:sp>
      <p:sp>
        <p:nvSpPr>
          <p:cNvPr id="4" name="Date Placeholder 3"/>
          <p:cNvSpPr>
            <a:spLocks noGrp="1"/>
          </p:cNvSpPr>
          <p:nvPr>
            <p:ph type="dt" sz="half" idx="10"/>
          </p:nvPr>
        </p:nvSpPr>
        <p:spPr/>
        <p:txBody>
          <a:bodyPr/>
          <a:lstStyle/>
          <a:p>
            <a:pPr>
              <a:defRPr/>
            </a:pPr>
            <a:r>
              <a:rPr lang="en-US" smtClean="0"/>
              <a:t>Wednesday, Aug. 28, 2013</a:t>
            </a:r>
            <a:endParaRPr lang="en-US"/>
          </a:p>
        </p:txBody>
      </p:sp>
      <p:sp>
        <p:nvSpPr>
          <p:cNvPr id="5" name="Slide Number Placeholder 4"/>
          <p:cNvSpPr>
            <a:spLocks noGrp="1"/>
          </p:cNvSpPr>
          <p:nvPr>
            <p:ph type="sldNum" sz="quarter" idx="12"/>
          </p:nvPr>
        </p:nvSpPr>
        <p:spPr/>
        <p:txBody>
          <a:bodyPr/>
          <a:lstStyle/>
          <a:p>
            <a:pPr>
              <a:defRPr/>
            </a:pPr>
            <a:fld id="{623D45CD-16A2-224C-B70A-0D1B04896262}" type="slidenum">
              <a:rPr lang="en-US" smtClean="0"/>
              <a:pPr>
                <a:defRPr/>
              </a:pPr>
              <a:t>18</a:t>
            </a:fld>
            <a:endParaRPr lang="en-US"/>
          </a:p>
        </p:txBody>
      </p:sp>
      <p:sp>
        <p:nvSpPr>
          <p:cNvPr id="6" name="Footer Placeholder 5"/>
          <p:cNvSpPr>
            <a:spLocks noGrp="1"/>
          </p:cNvSpPr>
          <p:nvPr>
            <p:ph type="ftr" sz="quarter" idx="11"/>
          </p:nvPr>
        </p:nvSpPr>
        <p:spPr/>
        <p:txBody>
          <a:bodyPr/>
          <a:lstStyle/>
          <a:p>
            <a:pPr>
              <a:defRPr/>
            </a:pPr>
            <a:r>
              <a:rPr lang="nl-NL" smtClean="0"/>
              <a:t>PHYS 3313-001, Fall 2013                      Dr. Jaehoon Yu</a:t>
            </a:r>
            <a:endParaRPr lang="en-US"/>
          </a:p>
        </p:txBody>
      </p:sp>
    </p:spTree>
    <p:extLst>
      <p:ext uri="{BB962C8B-B14F-4D97-AF65-F5344CB8AC3E}">
        <p14:creationId xmlns:p14="http://schemas.microsoft.com/office/powerpoint/2010/main" val="2573399759"/>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72707">
                                            <p:txEl>
                                              <p:pRg st="0" end="0"/>
                                            </p:txEl>
                                          </p:spTgt>
                                        </p:tgtEl>
                                        <p:attrNameLst>
                                          <p:attrName>style.visibility</p:attrName>
                                        </p:attrNameLst>
                                      </p:cBhvr>
                                      <p:to>
                                        <p:strVal val="visible"/>
                                      </p:to>
                                    </p:set>
                                    <p:animEffect transition="in" filter="wipe(left)">
                                      <p:cBhvr>
                                        <p:cTn id="7" dur="500"/>
                                        <p:tgtEl>
                                          <p:spTgt spid="727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72707">
                                            <p:txEl>
                                              <p:pRg st="1" end="1"/>
                                            </p:txEl>
                                          </p:spTgt>
                                        </p:tgtEl>
                                        <p:attrNameLst>
                                          <p:attrName>style.visibility</p:attrName>
                                        </p:attrNameLst>
                                      </p:cBhvr>
                                      <p:to>
                                        <p:strVal val="visible"/>
                                      </p:to>
                                    </p:set>
                                    <p:animEffect transition="in" filter="wipe(left)">
                                      <p:cBhvr>
                                        <p:cTn id="12" dur="500"/>
                                        <p:tgtEl>
                                          <p:spTgt spid="727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72707">
                                            <p:txEl>
                                              <p:pRg st="2" end="2"/>
                                            </p:txEl>
                                          </p:spTgt>
                                        </p:tgtEl>
                                        <p:attrNameLst>
                                          <p:attrName>style.visibility</p:attrName>
                                        </p:attrNameLst>
                                      </p:cBhvr>
                                      <p:to>
                                        <p:strVal val="visible"/>
                                      </p:to>
                                    </p:set>
                                    <p:animEffect transition="in" filter="wipe(left)">
                                      <p:cBhvr>
                                        <p:cTn id="17" dur="500"/>
                                        <p:tgtEl>
                                          <p:spTgt spid="727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72707">
                                            <p:txEl>
                                              <p:pRg st="3" end="3"/>
                                            </p:txEl>
                                          </p:spTgt>
                                        </p:tgtEl>
                                        <p:attrNameLst>
                                          <p:attrName>style.visibility</p:attrName>
                                        </p:attrNameLst>
                                      </p:cBhvr>
                                      <p:to>
                                        <p:strVal val="visible"/>
                                      </p:to>
                                    </p:set>
                                    <p:animEffect transition="in" filter="wipe(left)">
                                      <p:cBhvr>
                                        <p:cTn id="22" dur="500"/>
                                        <p:tgtEl>
                                          <p:spTgt spid="7270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4"/>
          <p:cNvSpPr>
            <a:spLocks noGrp="1" noChangeArrowheads="1"/>
          </p:cNvSpPr>
          <p:nvPr>
            <p:ph type="dt" sz="quarter" idx="10"/>
          </p:nvPr>
        </p:nvSpPr>
        <p:spPr/>
        <p:txBody>
          <a:bodyPr/>
          <a:lstStyle/>
          <a:p>
            <a:pPr>
              <a:defRPr/>
            </a:pPr>
            <a:r>
              <a:rPr lang="en-US" smtClean="0"/>
              <a:t>Wednesday, Aug. 28, 2013</a:t>
            </a:r>
          </a:p>
        </p:txBody>
      </p:sp>
      <p:sp>
        <p:nvSpPr>
          <p:cNvPr id="54275" name="Rectangle 6"/>
          <p:cNvSpPr>
            <a:spLocks noGrp="1" noChangeArrowheads="1"/>
          </p:cNvSpPr>
          <p:nvPr>
            <p:ph type="sldNum" sz="quarter" idx="12"/>
          </p:nvPr>
        </p:nvSpPr>
        <p:spPr>
          <a:noFill/>
        </p:spPr>
        <p:txBody>
          <a:bodyPr/>
          <a:lstStyle/>
          <a:p>
            <a:fld id="{98CC9227-5877-134E-99CC-F1153F04D645}" type="slidenum">
              <a:rPr lang="en-US">
                <a:latin typeface="Arial Narrow" pitchFamily="-84" charset="0"/>
              </a:rPr>
              <a:pPr/>
              <a:t>19</a:t>
            </a:fld>
            <a:endParaRPr lang="en-US" dirty="0">
              <a:latin typeface="Arial Narrow" pitchFamily="-84" charset="0"/>
            </a:endParaRPr>
          </a:p>
        </p:txBody>
      </p:sp>
      <p:sp>
        <p:nvSpPr>
          <p:cNvPr id="5" name="Footer Placeholder 4"/>
          <p:cNvSpPr>
            <a:spLocks noGrp="1"/>
          </p:cNvSpPr>
          <p:nvPr>
            <p:ph type="ftr" sz="quarter" idx="11"/>
          </p:nvPr>
        </p:nvSpPr>
        <p:spPr/>
        <p:txBody>
          <a:bodyPr/>
          <a:lstStyle/>
          <a:p>
            <a:pPr>
              <a:defRPr/>
            </a:pPr>
            <a:r>
              <a:rPr lang="nl-NL" smtClean="0"/>
              <a:t>PHYS 3313-001, Fall 2013                      Dr. Jaehoon Yu</a:t>
            </a:r>
            <a:endParaRPr lang="en-US"/>
          </a:p>
        </p:txBody>
      </p:sp>
      <p:sp>
        <p:nvSpPr>
          <p:cNvPr id="54277" name="Slide Number Placeholder 5"/>
          <p:cNvSpPr txBox="1">
            <a:spLocks noGrp="1"/>
          </p:cNvSpPr>
          <p:nvPr/>
        </p:nvSpPr>
        <p:spPr bwMode="auto">
          <a:xfrm>
            <a:off x="6553200" y="6248400"/>
            <a:ext cx="1905000" cy="457200"/>
          </a:xfrm>
          <a:prstGeom prst="rect">
            <a:avLst/>
          </a:prstGeom>
          <a:noFill/>
          <a:ln w="9525">
            <a:noFill/>
            <a:miter lim="800000"/>
            <a:headEnd/>
            <a:tailEnd/>
          </a:ln>
        </p:spPr>
        <p:txBody>
          <a:bodyPr>
            <a:prstTxWarp prst="textNoShape">
              <a:avLst/>
            </a:prstTxWarp>
          </a:bodyPr>
          <a:lstStyle/>
          <a:p>
            <a:pPr algn="r"/>
            <a:fld id="{1969EC02-B465-1F46-95EF-CE1AC1643C7B}" type="slidenum">
              <a:rPr lang="en-US" sz="1400" b="1">
                <a:solidFill>
                  <a:srgbClr val="A50021"/>
                </a:solidFill>
                <a:latin typeface="Arial Narrow" pitchFamily="-84" charset="0"/>
              </a:rPr>
              <a:pPr algn="r"/>
              <a:t>19</a:t>
            </a:fld>
            <a:endParaRPr lang="en-US" sz="1400" b="1">
              <a:solidFill>
                <a:srgbClr val="A50021"/>
              </a:solidFill>
              <a:latin typeface="Arial Narrow" pitchFamily="-84" charset="0"/>
            </a:endParaRPr>
          </a:p>
        </p:txBody>
      </p:sp>
      <p:sp>
        <p:nvSpPr>
          <p:cNvPr id="54278" name="Rectangle 2"/>
          <p:cNvSpPr>
            <a:spLocks noGrp="1" noChangeArrowheads="1"/>
          </p:cNvSpPr>
          <p:nvPr>
            <p:ph type="title"/>
          </p:nvPr>
        </p:nvSpPr>
        <p:spPr>
          <a:xfrm>
            <a:off x="685800" y="76200"/>
            <a:ext cx="7772400" cy="685800"/>
          </a:xfrm>
        </p:spPr>
        <p:txBody>
          <a:bodyPr/>
          <a:lstStyle/>
          <a:p>
            <a:pPr eaLnBrk="1" hangingPunct="1"/>
            <a:r>
              <a:rPr lang="en-US">
                <a:ea typeface="ＭＳ Ｐゴシック" pitchFamily="-84" charset="-128"/>
                <a:cs typeface="ＭＳ Ｐゴシック" pitchFamily="-84" charset="-128"/>
              </a:rPr>
              <a:t>Brief History of Physics</a:t>
            </a:r>
          </a:p>
        </p:txBody>
      </p:sp>
      <p:sp>
        <p:nvSpPr>
          <p:cNvPr id="150531" name="Rectangle 3"/>
          <p:cNvSpPr>
            <a:spLocks noGrp="1" noChangeArrowheads="1"/>
          </p:cNvSpPr>
          <p:nvPr>
            <p:ph type="body" idx="1"/>
          </p:nvPr>
        </p:nvSpPr>
        <p:spPr>
          <a:xfrm>
            <a:off x="457200" y="838200"/>
            <a:ext cx="8229600" cy="5181600"/>
          </a:xfrm>
        </p:spPr>
        <p:txBody>
          <a:bodyPr/>
          <a:lstStyle/>
          <a:p>
            <a:pPr eaLnBrk="1" hangingPunct="1">
              <a:lnSpc>
                <a:spcPct val="90000"/>
              </a:lnSpc>
            </a:pPr>
            <a:r>
              <a:rPr lang="en-US" sz="2400" dirty="0">
                <a:ea typeface="ＭＳ Ｐゴシック" pitchFamily="-84" charset="-128"/>
                <a:cs typeface="ＭＳ Ｐゴシック" pitchFamily="-84" charset="-128"/>
              </a:rPr>
              <a:t>AD 18</a:t>
            </a:r>
            <a:r>
              <a:rPr lang="en-US" sz="2400" baseline="30000" dirty="0">
                <a:ea typeface="ＭＳ Ｐゴシック" pitchFamily="-84" charset="-128"/>
                <a:cs typeface="ＭＳ Ｐゴシック" pitchFamily="-84" charset="-128"/>
              </a:rPr>
              <a:t>th</a:t>
            </a:r>
            <a:r>
              <a:rPr lang="en-US" sz="2400" dirty="0">
                <a:ea typeface="ＭＳ Ｐゴシック" pitchFamily="-84" charset="-128"/>
                <a:cs typeface="ＭＳ Ｐゴシック" pitchFamily="-84" charset="-128"/>
              </a:rPr>
              <a:t> century:</a:t>
            </a:r>
          </a:p>
          <a:p>
            <a:pPr lvl="1" eaLnBrk="1" hangingPunct="1">
              <a:lnSpc>
                <a:spcPct val="90000"/>
              </a:lnSpc>
            </a:pPr>
            <a:r>
              <a:rPr lang="en-US" sz="2000" dirty="0"/>
              <a:t>Newton’s Classical Mechanics: A theory of mechanics based on observations and </a:t>
            </a:r>
            <a:r>
              <a:rPr lang="en-US" sz="2000" dirty="0" smtClean="0"/>
              <a:t>measurements, concepts of many kinematic parameters, including forces</a:t>
            </a:r>
          </a:p>
          <a:p>
            <a:pPr lvl="2" eaLnBrk="1" hangingPunct="1">
              <a:lnSpc>
                <a:spcPct val="90000"/>
              </a:lnSpc>
            </a:pPr>
            <a:r>
              <a:rPr lang="en-US" sz="1600" dirty="0" smtClean="0"/>
              <a:t>First unification of forces – planetary forces and forces on the Earth</a:t>
            </a:r>
            <a:endParaRPr lang="en-US" sz="1600" dirty="0"/>
          </a:p>
          <a:p>
            <a:pPr eaLnBrk="1" hangingPunct="1">
              <a:lnSpc>
                <a:spcPct val="90000"/>
              </a:lnSpc>
            </a:pPr>
            <a:r>
              <a:rPr lang="en-US" sz="2400" dirty="0">
                <a:ea typeface="ＭＳ Ｐゴシック" pitchFamily="-84" charset="-128"/>
                <a:cs typeface="ＭＳ Ｐゴシック" pitchFamily="-84" charset="-128"/>
              </a:rPr>
              <a:t>AD 19</a:t>
            </a:r>
            <a:r>
              <a:rPr lang="en-US" sz="2400" baseline="30000" dirty="0">
                <a:ea typeface="ＭＳ Ｐゴシック" pitchFamily="-84" charset="-128"/>
                <a:cs typeface="ＭＳ Ｐゴシック" pitchFamily="-84" charset="-128"/>
              </a:rPr>
              <a:t>th</a:t>
            </a:r>
            <a:r>
              <a:rPr lang="en-US" sz="2400" dirty="0">
                <a:ea typeface="ＭＳ Ｐゴシック" pitchFamily="-84" charset="-128"/>
                <a:cs typeface="ＭＳ Ｐゴシック" pitchFamily="-84" charset="-128"/>
              </a:rPr>
              <a:t> Century:</a:t>
            </a:r>
          </a:p>
          <a:p>
            <a:pPr lvl="1" eaLnBrk="1" hangingPunct="1">
              <a:lnSpc>
                <a:spcPct val="90000"/>
              </a:lnSpc>
            </a:pPr>
            <a:r>
              <a:rPr lang="en-US" sz="2000" dirty="0"/>
              <a:t>Electricity, Magnetism, and Thermodynamics</a:t>
            </a:r>
          </a:p>
          <a:p>
            <a:pPr eaLnBrk="1" hangingPunct="1">
              <a:lnSpc>
                <a:spcPct val="90000"/>
              </a:lnSpc>
            </a:pPr>
            <a:r>
              <a:rPr lang="en-US" sz="2400" dirty="0">
                <a:ea typeface="ＭＳ Ｐゴシック" pitchFamily="-84" charset="-128"/>
                <a:cs typeface="ＭＳ Ｐゴシック" pitchFamily="-84" charset="-128"/>
              </a:rPr>
              <a:t>Late AD 19</a:t>
            </a:r>
            <a:r>
              <a:rPr lang="en-US" sz="2400" baseline="30000" dirty="0">
                <a:ea typeface="ＭＳ Ｐゴシック" pitchFamily="-84" charset="-128"/>
                <a:cs typeface="ＭＳ Ｐゴシック" pitchFamily="-84" charset="-128"/>
              </a:rPr>
              <a:t>th</a:t>
            </a:r>
            <a:r>
              <a:rPr lang="en-US" sz="2400" dirty="0">
                <a:ea typeface="ＭＳ Ｐゴシック" pitchFamily="-84" charset="-128"/>
                <a:cs typeface="ＭＳ Ｐゴシック" pitchFamily="-84" charset="-128"/>
              </a:rPr>
              <a:t> and early 20</a:t>
            </a:r>
            <a:r>
              <a:rPr lang="en-US" sz="2400" baseline="30000" dirty="0">
                <a:ea typeface="ＭＳ Ｐゴシック" pitchFamily="-84" charset="-128"/>
                <a:cs typeface="ＭＳ Ｐゴシック" pitchFamily="-84" charset="-128"/>
              </a:rPr>
              <a:t>th</a:t>
            </a:r>
            <a:r>
              <a:rPr lang="en-US" sz="2400" dirty="0">
                <a:ea typeface="ＭＳ Ｐゴシック" pitchFamily="-84" charset="-128"/>
                <a:cs typeface="ＭＳ Ｐゴシック" pitchFamily="-84" charset="-128"/>
              </a:rPr>
              <a:t> century</a:t>
            </a:r>
            <a:r>
              <a:rPr lang="en-US" sz="2800" dirty="0">
                <a:ea typeface="ＭＳ Ｐゴシック" pitchFamily="-84" charset="-128"/>
                <a:cs typeface="ＭＳ Ｐゴシック" pitchFamily="-84" charset="-128"/>
              </a:rPr>
              <a:t> (</a:t>
            </a:r>
            <a:r>
              <a:rPr lang="en-US" sz="2400" dirty="0">
                <a:solidFill>
                  <a:srgbClr val="A50021"/>
                </a:solidFill>
                <a:ea typeface="ＭＳ Ｐゴシック" pitchFamily="-84" charset="-128"/>
                <a:cs typeface="ＭＳ Ｐゴシック" pitchFamily="-84" charset="-128"/>
              </a:rPr>
              <a:t>Modern Physics </a:t>
            </a:r>
            <a:r>
              <a:rPr lang="en-US" sz="2400" dirty="0" smtClean="0">
                <a:solidFill>
                  <a:srgbClr val="A50021"/>
                </a:solidFill>
                <a:ea typeface="ＭＳ Ｐゴシック" pitchFamily="-84" charset="-128"/>
                <a:cs typeface="ＭＳ Ｐゴシック" pitchFamily="-84" charset="-128"/>
              </a:rPr>
              <a:t>Era, after 1895</a:t>
            </a:r>
            <a:r>
              <a:rPr lang="en-US" sz="2800" dirty="0" smtClean="0">
                <a:ea typeface="ＭＳ Ｐゴシック" pitchFamily="-84" charset="-128"/>
                <a:cs typeface="ＭＳ Ｐゴシック" pitchFamily="-84" charset="-128"/>
              </a:rPr>
              <a:t>)</a:t>
            </a:r>
          </a:p>
          <a:p>
            <a:pPr lvl="1" eaLnBrk="1" hangingPunct="1">
              <a:lnSpc>
                <a:spcPct val="90000"/>
              </a:lnSpc>
            </a:pPr>
            <a:r>
              <a:rPr lang="en-US" sz="2000" dirty="0" smtClean="0"/>
              <a:t>Physicists thought everything was done and nothing new could be discovered</a:t>
            </a:r>
          </a:p>
          <a:p>
            <a:pPr lvl="1" eaLnBrk="1" hangingPunct="1">
              <a:lnSpc>
                <a:spcPct val="90000"/>
              </a:lnSpc>
            </a:pPr>
            <a:r>
              <a:rPr lang="en-US" sz="2000" dirty="0" smtClean="0"/>
              <a:t>Concept of atoms did not quite exist</a:t>
            </a:r>
          </a:p>
          <a:p>
            <a:pPr lvl="1" eaLnBrk="1" hangingPunct="1">
              <a:lnSpc>
                <a:spcPct val="90000"/>
              </a:lnSpc>
            </a:pPr>
            <a:r>
              <a:rPr lang="en-US" sz="2000" dirty="0" smtClean="0"/>
              <a:t>There were only handful of problems not well understood late 19</a:t>
            </a:r>
            <a:r>
              <a:rPr lang="en-US" sz="2000" baseline="30000" dirty="0" smtClean="0"/>
              <a:t>th</a:t>
            </a:r>
            <a:r>
              <a:rPr lang="en-US" sz="2000" dirty="0" smtClean="0"/>
              <a:t> century became the basis for new discoveries in 20</a:t>
            </a:r>
            <a:r>
              <a:rPr lang="en-US" sz="2000" baseline="30000" dirty="0" smtClean="0"/>
              <a:t>th</a:t>
            </a:r>
            <a:r>
              <a:rPr lang="en-US" sz="2000" dirty="0" smtClean="0"/>
              <a:t> century</a:t>
            </a:r>
          </a:p>
          <a:p>
            <a:pPr lvl="1" eaLnBrk="1" hangingPunct="1">
              <a:lnSpc>
                <a:spcPct val="90000"/>
              </a:lnSpc>
            </a:pPr>
            <a:r>
              <a:rPr lang="en-US" sz="2000" dirty="0" smtClean="0"/>
              <a:t>That culminates in understanding of phenomena in microscopic scale and extremely high speed approaching the speed of light (3x10</a:t>
            </a:r>
            <a:r>
              <a:rPr lang="en-US" sz="2000" baseline="30000" dirty="0" smtClean="0"/>
              <a:t>8</a:t>
            </a:r>
            <a:r>
              <a:rPr lang="en-US" sz="2000" dirty="0" smtClean="0"/>
              <a:t>m/s)</a:t>
            </a:r>
          </a:p>
          <a:p>
            <a:pPr lvl="1" eaLnBrk="1" hangingPunct="1">
              <a:lnSpc>
                <a:spcPct val="90000"/>
              </a:lnSpc>
            </a:pPr>
            <a:r>
              <a:rPr lang="en-US" sz="2000" dirty="0" smtClean="0"/>
              <a:t>Einstein’s </a:t>
            </a:r>
            <a:r>
              <a:rPr lang="en-US" sz="2000" dirty="0"/>
              <a:t>theory of relativity: Generalized theory of space, time, and energy (mechanics</a:t>
            </a:r>
            <a:r>
              <a:rPr lang="en-US" sz="2000" dirty="0" smtClean="0"/>
              <a:t>)</a:t>
            </a:r>
            <a:endParaRPr lang="en-US" sz="2000" dirty="0"/>
          </a:p>
          <a:p>
            <a:pPr lvl="1" eaLnBrk="1" hangingPunct="1">
              <a:lnSpc>
                <a:spcPct val="90000"/>
              </a:lnSpc>
            </a:pPr>
            <a:r>
              <a:rPr lang="en-US" sz="2000" dirty="0"/>
              <a:t>Quantum Mechanics: Theory of atomic </a:t>
            </a:r>
            <a:r>
              <a:rPr lang="en-US" sz="2000" dirty="0" smtClean="0"/>
              <a:t>phenomena</a:t>
            </a:r>
            <a:endParaRPr lang="en-US" sz="2000" dirty="0"/>
          </a:p>
        </p:txBody>
      </p:sp>
      <p:sp>
        <p:nvSpPr>
          <p:cNvPr id="9" name="Rounded Rectangle 8"/>
          <p:cNvSpPr/>
          <p:nvPr/>
        </p:nvSpPr>
        <p:spPr bwMode="auto">
          <a:xfrm>
            <a:off x="6172200" y="4953000"/>
            <a:ext cx="1066800" cy="304800"/>
          </a:xfrm>
          <a:prstGeom prst="roundRect">
            <a:avLst/>
          </a:prstGeom>
          <a:solidFill>
            <a:srgbClr val="FFFFFF"/>
          </a:solid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06442692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50531">
                                            <p:txEl>
                                              <p:pRg st="7" end="7"/>
                                            </p:txEl>
                                          </p:spTgt>
                                        </p:tgtEl>
                                        <p:attrNameLst>
                                          <p:attrName>style.visibility</p:attrName>
                                        </p:attrNameLst>
                                      </p:cBhvr>
                                      <p:to>
                                        <p:strVal val="visible"/>
                                      </p:to>
                                    </p:set>
                                    <p:animEffect transition="in" filter="wipe(left)">
                                      <p:cBhvr>
                                        <p:cTn id="7" dur="500"/>
                                        <p:tgtEl>
                                          <p:spTgt spid="150531">
                                            <p:txEl>
                                              <p:pRg st="7" end="7"/>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150531">
                                            <p:txEl>
                                              <p:pRg st="8" end="8"/>
                                            </p:txEl>
                                          </p:spTgt>
                                        </p:tgtEl>
                                        <p:attrNameLst>
                                          <p:attrName>style.visibility</p:attrName>
                                        </p:attrNameLst>
                                      </p:cBhvr>
                                      <p:to>
                                        <p:strVal val="visible"/>
                                      </p:to>
                                    </p:set>
                                    <p:animEffect transition="in" filter="wipe(left)">
                                      <p:cBhvr>
                                        <p:cTn id="12" dur="500"/>
                                        <p:tgtEl>
                                          <p:spTgt spid="150531">
                                            <p:txEl>
                                              <p:pRg st="8" end="8"/>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150531">
                                            <p:txEl>
                                              <p:pRg st="9" end="9"/>
                                            </p:txEl>
                                          </p:spTgt>
                                        </p:tgtEl>
                                        <p:attrNameLst>
                                          <p:attrName>style.visibility</p:attrName>
                                        </p:attrNameLst>
                                      </p:cBhvr>
                                      <p:to>
                                        <p:strVal val="visible"/>
                                      </p:to>
                                    </p:set>
                                    <p:animEffect transition="in" filter="wipe(left)">
                                      <p:cBhvr>
                                        <p:cTn id="17" dur="500"/>
                                        <p:tgtEl>
                                          <p:spTgt spid="150531">
                                            <p:txEl>
                                              <p:pRg st="9" end="9"/>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xit"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iterate type="wd">
                                    <p:tmPct val="10000"/>
                                  </p:iterate>
                                  <p:childTnLst>
                                    <p:set>
                                      <p:cBhvr>
                                        <p:cTn id="25" dur="1" fill="hold">
                                          <p:stCondLst>
                                            <p:cond delay="0"/>
                                          </p:stCondLst>
                                        </p:cTn>
                                        <p:tgtEl>
                                          <p:spTgt spid="150531">
                                            <p:txEl>
                                              <p:pRg st="10" end="10"/>
                                            </p:txEl>
                                          </p:spTgt>
                                        </p:tgtEl>
                                        <p:attrNameLst>
                                          <p:attrName>style.visibility</p:attrName>
                                        </p:attrNameLst>
                                      </p:cBhvr>
                                      <p:to>
                                        <p:strVal val="visible"/>
                                      </p:to>
                                    </p:set>
                                    <p:animEffect transition="in" filter="wipe(left)">
                                      <p:cBhvr>
                                        <p:cTn id="26" dur="500"/>
                                        <p:tgtEl>
                                          <p:spTgt spid="150531">
                                            <p:txEl>
                                              <p:pRg st="10" end="1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iterate type="wd">
                                    <p:tmPct val="10000"/>
                                  </p:iterate>
                                  <p:childTnLst>
                                    <p:set>
                                      <p:cBhvr>
                                        <p:cTn id="30" dur="1" fill="hold">
                                          <p:stCondLst>
                                            <p:cond delay="0"/>
                                          </p:stCondLst>
                                        </p:cTn>
                                        <p:tgtEl>
                                          <p:spTgt spid="150531">
                                            <p:txEl>
                                              <p:pRg st="11" end="11"/>
                                            </p:txEl>
                                          </p:spTgt>
                                        </p:tgtEl>
                                        <p:attrNameLst>
                                          <p:attrName>style.visibility</p:attrName>
                                        </p:attrNameLst>
                                      </p:cBhvr>
                                      <p:to>
                                        <p:strVal val="visible"/>
                                      </p:to>
                                    </p:set>
                                    <p:animEffect transition="in" filter="wipe(left)">
                                      <p:cBhvr>
                                        <p:cTn id="31" dur="500"/>
                                        <p:tgtEl>
                                          <p:spTgt spid="150531">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531" grpId="0" build="p"/>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Wednesday, Aug. 28, 2013</a:t>
            </a:r>
            <a:endParaRPr lang="en-US"/>
          </a:p>
        </p:txBody>
      </p:sp>
      <p:sp>
        <p:nvSpPr>
          <p:cNvPr id="5" name="Footer Placeholder 4"/>
          <p:cNvSpPr>
            <a:spLocks noGrp="1"/>
          </p:cNvSpPr>
          <p:nvPr>
            <p:ph type="ftr" sz="quarter" idx="11"/>
          </p:nvPr>
        </p:nvSpPr>
        <p:spPr/>
        <p:txBody>
          <a:bodyPr/>
          <a:lstStyle/>
          <a:p>
            <a:pPr>
              <a:defRPr/>
            </a:pPr>
            <a:r>
              <a:rPr lang="nl-NL" smtClean="0"/>
              <a:t>PHYS 3313-001, Fall 2013                      Dr. Jaehoon Yu</a:t>
            </a:r>
            <a:endParaRPr lang="en-US"/>
          </a:p>
        </p:txBody>
      </p:sp>
      <p:sp>
        <p:nvSpPr>
          <p:cNvPr id="19460" name="Slide Number Placeholder 5"/>
          <p:cNvSpPr>
            <a:spLocks noGrp="1"/>
          </p:cNvSpPr>
          <p:nvPr>
            <p:ph type="sldNum" sz="quarter" idx="12"/>
          </p:nvPr>
        </p:nvSpPr>
        <p:spPr>
          <a:noFill/>
        </p:spPr>
        <p:txBody>
          <a:bodyPr/>
          <a:lstStyle/>
          <a:p>
            <a:fld id="{87350146-5D12-0E44-B4F6-28409F345D49}" type="slidenum">
              <a:rPr lang="en-US">
                <a:latin typeface="Arial Narrow" pitchFamily="-84" charset="0"/>
              </a:rPr>
              <a:pPr/>
              <a:t>2</a:t>
            </a:fld>
            <a:endParaRPr lang="en-US">
              <a:latin typeface="Arial Narrow" pitchFamily="-84" charset="0"/>
            </a:endParaRPr>
          </a:p>
        </p:txBody>
      </p:sp>
      <p:sp>
        <p:nvSpPr>
          <p:cNvPr id="19461" name="Rectangle 2"/>
          <p:cNvSpPr>
            <a:spLocks noGrp="1" noChangeArrowheads="1"/>
          </p:cNvSpPr>
          <p:nvPr>
            <p:ph type="title"/>
          </p:nvPr>
        </p:nvSpPr>
        <p:spPr>
          <a:xfrm>
            <a:off x="762000" y="0"/>
            <a:ext cx="7772400" cy="685800"/>
          </a:xfrm>
        </p:spPr>
        <p:txBody>
          <a:bodyPr/>
          <a:lstStyle/>
          <a:p>
            <a:pPr eaLnBrk="1" hangingPunct="1"/>
            <a:r>
              <a:rPr lang="en-US" dirty="0">
                <a:ea typeface="ＭＳ Ｐゴシック" pitchFamily="-84" charset="-128"/>
                <a:cs typeface="ＭＳ Ｐゴシック" pitchFamily="-84" charset="-128"/>
              </a:rPr>
              <a:t>Announcements</a:t>
            </a:r>
          </a:p>
        </p:txBody>
      </p:sp>
      <p:sp>
        <p:nvSpPr>
          <p:cNvPr id="111619" name="Rectangle 3"/>
          <p:cNvSpPr>
            <a:spLocks noGrp="1" noChangeArrowheads="1"/>
          </p:cNvSpPr>
          <p:nvPr>
            <p:ph type="body" idx="1"/>
          </p:nvPr>
        </p:nvSpPr>
        <p:spPr>
          <a:xfrm>
            <a:off x="457200" y="609600"/>
            <a:ext cx="8458200" cy="5638800"/>
          </a:xfrm>
        </p:spPr>
        <p:txBody>
          <a:bodyPr/>
          <a:lstStyle/>
          <a:p>
            <a:pPr eaLnBrk="1" hangingPunct="1">
              <a:spcBef>
                <a:spcPts val="168"/>
              </a:spcBef>
            </a:pPr>
            <a:r>
              <a:rPr lang="en-US" dirty="0" smtClean="0">
                <a:ea typeface="ＭＳ Ｐゴシック" pitchFamily="-84" charset="-128"/>
                <a:cs typeface="ＭＳ Ｐゴシック" pitchFamily="-84" charset="-128"/>
              </a:rPr>
              <a:t>Reading assignment #1: </a:t>
            </a:r>
          </a:p>
          <a:p>
            <a:pPr lvl="1" eaLnBrk="1" hangingPunct="1">
              <a:spcBef>
                <a:spcPts val="168"/>
              </a:spcBef>
            </a:pPr>
            <a:r>
              <a:rPr lang="en-US" dirty="0" smtClean="0">
                <a:ea typeface="ＭＳ Ｐゴシック" pitchFamily="-84" charset="-128"/>
                <a:cs typeface="ＭＳ Ｐゴシック" pitchFamily="-84" charset="-128"/>
              </a:rPr>
              <a:t>Review Appendices 1, 2 and 9</a:t>
            </a:r>
          </a:p>
          <a:p>
            <a:pPr lvl="1" eaLnBrk="1" hangingPunct="1">
              <a:spcBef>
                <a:spcPts val="168"/>
              </a:spcBef>
            </a:pPr>
            <a:r>
              <a:rPr lang="en-US" dirty="0" smtClean="0">
                <a:ea typeface="ＭＳ Ｐゴシック" pitchFamily="-84" charset="-128"/>
                <a:cs typeface="ＭＳ Ｐゴシック" pitchFamily="-84" charset="-128"/>
              </a:rPr>
              <a:t>Read and follow through Appendices 3, 5, 6 and 7 by Tuesday, Sept. 3</a:t>
            </a:r>
          </a:p>
          <a:p>
            <a:pPr lvl="1" eaLnBrk="1" hangingPunct="1">
              <a:spcBef>
                <a:spcPts val="168"/>
              </a:spcBef>
            </a:pPr>
            <a:r>
              <a:rPr lang="en-US" dirty="0" smtClean="0"/>
              <a:t>There will be a quiz next Wednesday,  Sept. 4, on this reading assignment</a:t>
            </a:r>
          </a:p>
          <a:p>
            <a:pPr eaLnBrk="1" hangingPunct="1">
              <a:spcBef>
                <a:spcPts val="168"/>
              </a:spcBef>
            </a:pPr>
            <a:r>
              <a:rPr lang="en-US" dirty="0" smtClean="0"/>
              <a:t>A faculty research expo today at 4pm, SH101</a:t>
            </a:r>
          </a:p>
          <a:p>
            <a:pPr eaLnBrk="1" hangingPunct="1">
              <a:spcBef>
                <a:spcPts val="168"/>
              </a:spcBef>
            </a:pPr>
            <a:r>
              <a:rPr lang="en-US" dirty="0" smtClean="0"/>
              <a:t>A National Academy of Sciences member, Dr. David </a:t>
            </a:r>
            <a:r>
              <a:rPr lang="en-US" dirty="0" err="1" smtClean="0"/>
              <a:t>Nygren</a:t>
            </a:r>
            <a:r>
              <a:rPr lang="en-US" dirty="0" smtClean="0"/>
              <a:t>, will give a colloquium at 4:00pm, Wednesday, Nov. 6</a:t>
            </a:r>
          </a:p>
          <a:p>
            <a:pPr lvl="1" eaLnBrk="1" hangingPunct="1">
              <a:spcBef>
                <a:spcPts val="168"/>
              </a:spcBef>
            </a:pPr>
            <a:r>
              <a:rPr lang="en-US" dirty="0" smtClean="0"/>
              <a:t>Required attendance!</a:t>
            </a:r>
          </a:p>
          <a:p>
            <a:pPr lvl="1" eaLnBrk="1" hangingPunct="1">
              <a:spcBef>
                <a:spcPts val="168"/>
              </a:spcBef>
            </a:pPr>
            <a:r>
              <a:rPr lang="en-US" dirty="0" smtClean="0"/>
              <a:t>Triple extra credit points!!</a:t>
            </a:r>
          </a:p>
        </p:txBody>
      </p:sp>
    </p:spTree>
    <p:extLst>
      <p:ext uri="{BB962C8B-B14F-4D97-AF65-F5344CB8AC3E}">
        <p14:creationId xmlns:p14="http://schemas.microsoft.com/office/powerpoint/2010/main" val="201065926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1619">
                                            <p:txEl>
                                              <p:pRg st="0" end="0"/>
                                            </p:txEl>
                                          </p:spTgt>
                                        </p:tgtEl>
                                        <p:attrNameLst>
                                          <p:attrName>style.visibility</p:attrName>
                                        </p:attrNameLst>
                                      </p:cBhvr>
                                      <p:to>
                                        <p:strVal val="visible"/>
                                      </p:to>
                                    </p:set>
                                    <p:animEffect transition="in" filter="wipe(left)">
                                      <p:cBhvr>
                                        <p:cTn id="7" dur="500"/>
                                        <p:tgtEl>
                                          <p:spTgt spid="1116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1619">
                                            <p:txEl>
                                              <p:pRg st="1" end="1"/>
                                            </p:txEl>
                                          </p:spTgt>
                                        </p:tgtEl>
                                        <p:attrNameLst>
                                          <p:attrName>style.visibility</p:attrName>
                                        </p:attrNameLst>
                                      </p:cBhvr>
                                      <p:to>
                                        <p:strVal val="visible"/>
                                      </p:to>
                                    </p:set>
                                    <p:animEffect transition="in" filter="wipe(left)">
                                      <p:cBhvr>
                                        <p:cTn id="12" dur="500"/>
                                        <p:tgtEl>
                                          <p:spTgt spid="1116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1619">
                                            <p:txEl>
                                              <p:pRg st="2" end="2"/>
                                            </p:txEl>
                                          </p:spTgt>
                                        </p:tgtEl>
                                        <p:attrNameLst>
                                          <p:attrName>style.visibility</p:attrName>
                                        </p:attrNameLst>
                                      </p:cBhvr>
                                      <p:to>
                                        <p:strVal val="visible"/>
                                      </p:to>
                                    </p:set>
                                    <p:animEffect transition="in" filter="wipe(left)">
                                      <p:cBhvr>
                                        <p:cTn id="17" dur="500"/>
                                        <p:tgtEl>
                                          <p:spTgt spid="11161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1619">
                                            <p:txEl>
                                              <p:pRg st="3" end="3"/>
                                            </p:txEl>
                                          </p:spTgt>
                                        </p:tgtEl>
                                        <p:attrNameLst>
                                          <p:attrName>style.visibility</p:attrName>
                                        </p:attrNameLst>
                                      </p:cBhvr>
                                      <p:to>
                                        <p:strVal val="visible"/>
                                      </p:to>
                                    </p:set>
                                    <p:animEffect transition="in" filter="wipe(left)">
                                      <p:cBhvr>
                                        <p:cTn id="22" dur="500"/>
                                        <p:tgtEl>
                                          <p:spTgt spid="11161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11619">
                                            <p:txEl>
                                              <p:pRg st="4" end="4"/>
                                            </p:txEl>
                                          </p:spTgt>
                                        </p:tgtEl>
                                        <p:attrNameLst>
                                          <p:attrName>style.visibility</p:attrName>
                                        </p:attrNameLst>
                                      </p:cBhvr>
                                      <p:to>
                                        <p:strVal val="visible"/>
                                      </p:to>
                                    </p:set>
                                    <p:animEffect transition="in" filter="wipe(left)">
                                      <p:cBhvr>
                                        <p:cTn id="27" dur="500"/>
                                        <p:tgtEl>
                                          <p:spTgt spid="11161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11619">
                                            <p:txEl>
                                              <p:pRg st="5" end="5"/>
                                            </p:txEl>
                                          </p:spTgt>
                                        </p:tgtEl>
                                        <p:attrNameLst>
                                          <p:attrName>style.visibility</p:attrName>
                                        </p:attrNameLst>
                                      </p:cBhvr>
                                      <p:to>
                                        <p:strVal val="visible"/>
                                      </p:to>
                                    </p:set>
                                    <p:animEffect transition="in" filter="wipe(left)">
                                      <p:cBhvr>
                                        <p:cTn id="32" dur="500"/>
                                        <p:tgtEl>
                                          <p:spTgt spid="11161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11619">
                                            <p:txEl>
                                              <p:pRg st="6" end="6"/>
                                            </p:txEl>
                                          </p:spTgt>
                                        </p:tgtEl>
                                        <p:attrNameLst>
                                          <p:attrName>style.visibility</p:attrName>
                                        </p:attrNameLst>
                                      </p:cBhvr>
                                      <p:to>
                                        <p:strVal val="visible"/>
                                      </p:to>
                                    </p:set>
                                    <p:animEffect transition="in" filter="wipe(left)">
                                      <p:cBhvr>
                                        <p:cTn id="37" dur="500"/>
                                        <p:tgtEl>
                                          <p:spTgt spid="111619">
                                            <p:txEl>
                                              <p:pRg st="6" end="6"/>
                                            </p:txEl>
                                          </p:spTgt>
                                        </p:tgtEl>
                                      </p:cBhvr>
                                    </p:animEffect>
                                  </p:childTnLst>
                                </p:cTn>
                              </p:par>
                              <p:par>
                                <p:cTn id="38" presetID="22" presetClass="entr" presetSubtype="8" fill="hold" grpId="0" nodeType="withEffect">
                                  <p:stCondLst>
                                    <p:cond delay="0"/>
                                  </p:stCondLst>
                                  <p:childTnLst>
                                    <p:set>
                                      <p:cBhvr>
                                        <p:cTn id="39" dur="1" fill="hold">
                                          <p:stCondLst>
                                            <p:cond delay="0"/>
                                          </p:stCondLst>
                                        </p:cTn>
                                        <p:tgtEl>
                                          <p:spTgt spid="111619">
                                            <p:txEl>
                                              <p:pRg st="7" end="7"/>
                                            </p:txEl>
                                          </p:spTgt>
                                        </p:tgtEl>
                                        <p:attrNameLst>
                                          <p:attrName>style.visibility</p:attrName>
                                        </p:attrNameLst>
                                      </p:cBhvr>
                                      <p:to>
                                        <p:strVal val="visible"/>
                                      </p:to>
                                    </p:set>
                                    <p:animEffect transition="in" filter="wipe(left)">
                                      <p:cBhvr>
                                        <p:cTn id="40" dur="500"/>
                                        <p:tgtEl>
                                          <p:spTgt spid="11161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9"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
          <p:cNvGrpSpPr>
            <a:grpSpLocks noGrp="1" noChangeAspect="1"/>
          </p:cNvGrpSpPr>
          <p:nvPr/>
        </p:nvGrpSpPr>
        <p:grpSpPr bwMode="auto">
          <a:xfrm>
            <a:off x="914400" y="228600"/>
            <a:ext cx="7010400" cy="6211888"/>
            <a:chOff x="816" y="118"/>
            <a:chExt cx="4416" cy="3913"/>
          </a:xfrm>
        </p:grpSpPr>
        <p:sp>
          <p:nvSpPr>
            <p:cNvPr id="19458" name="AutoShape 5"/>
            <p:cNvSpPr>
              <a:spLocks noChangeAspect="1" noChangeArrowheads="1" noTextEdit="1"/>
            </p:cNvSpPr>
            <p:nvPr/>
          </p:nvSpPr>
          <p:spPr bwMode="auto">
            <a:xfrm>
              <a:off x="816" y="118"/>
              <a:ext cx="4416" cy="3913"/>
            </a:xfrm>
            <a:prstGeom prst="rect">
              <a:avLst/>
            </a:prstGeom>
            <a:noFill/>
            <a:ln w="9525">
              <a:noFill/>
              <a:miter lim="800000"/>
              <a:headEnd/>
              <a:tailEnd/>
            </a:ln>
          </p:spPr>
          <p:txBody>
            <a:bodyPr>
              <a:prstTxWarp prst="textNoShape">
                <a:avLst/>
              </a:prstTxWarp>
            </a:bodyPr>
            <a:lstStyle/>
            <a:p>
              <a:endParaRPr lang="en-US"/>
            </a:p>
          </p:txBody>
        </p:sp>
        <p:sp>
          <p:nvSpPr>
            <p:cNvPr id="19459" name="_s48147"/>
            <p:cNvSpPr>
              <a:spLocks noChangeShapeType="1"/>
            </p:cNvSpPr>
            <p:nvPr/>
          </p:nvSpPr>
          <p:spPr bwMode="auto">
            <a:xfrm flipH="1">
              <a:off x="2219" y="2305"/>
              <a:ext cx="403" cy="234"/>
            </a:xfrm>
            <a:prstGeom prst="line">
              <a:avLst/>
            </a:prstGeom>
            <a:noFill/>
            <a:ln w="38100">
              <a:solidFill>
                <a:schemeClr val="accent1"/>
              </a:solidFill>
              <a:round/>
              <a:headEnd/>
              <a:tailEnd/>
            </a:ln>
          </p:spPr>
          <p:txBody>
            <a:bodyPr lIns="0" tIns="0" rIns="0" bIns="0" anchor="ctr">
              <a:prstTxWarp prst="textNoShape">
                <a:avLst/>
              </a:prstTxWarp>
            </a:bodyPr>
            <a:lstStyle/>
            <a:p>
              <a:endParaRPr lang="en-US"/>
            </a:p>
          </p:txBody>
        </p:sp>
        <p:sp>
          <p:nvSpPr>
            <p:cNvPr id="19460" name="_s48139"/>
            <p:cNvSpPr>
              <a:spLocks noChangeArrowheads="1"/>
            </p:cNvSpPr>
            <p:nvPr/>
          </p:nvSpPr>
          <p:spPr bwMode="auto">
            <a:xfrm>
              <a:off x="1353" y="2307"/>
              <a:ext cx="929" cy="929"/>
            </a:xfrm>
            <a:prstGeom prst="ellipse">
              <a:avLst/>
            </a:prstGeom>
            <a:gradFill rotWithShape="1">
              <a:gsLst>
                <a:gs pos="0">
                  <a:schemeClr val="accent1"/>
                </a:gs>
                <a:gs pos="100000">
                  <a:srgbClr val="EBD799"/>
                </a:gs>
              </a:gsLst>
              <a:path path="rect">
                <a:fillToRect l="100000" t="100000"/>
              </a:path>
            </a:gradFill>
            <a:ln w="9525">
              <a:noFill/>
              <a:round/>
              <a:headEnd/>
              <a:tailEnd/>
            </a:ln>
          </p:spPr>
          <p:txBody>
            <a:bodyPr wrap="none" lIns="0" tIns="0" rIns="0" bIns="0" anchor="ctr">
              <a:prstTxWarp prst="textNoShape">
                <a:avLst/>
              </a:prstTxWarp>
            </a:bodyPr>
            <a:lstStyle/>
            <a:p>
              <a:pPr algn="ctr" eaLnBrk="0" hangingPunct="0"/>
              <a:r>
                <a:rPr lang="en-US" sz="1200" b="1">
                  <a:solidFill>
                    <a:srgbClr val="000000"/>
                  </a:solidFill>
                </a:rPr>
                <a:t>ELECTRICITY </a:t>
              </a:r>
            </a:p>
            <a:p>
              <a:pPr algn="ctr" eaLnBrk="0" hangingPunct="0"/>
              <a:r>
                <a:rPr lang="en-US" sz="1200" b="1">
                  <a:solidFill>
                    <a:srgbClr val="000000"/>
                  </a:solidFill>
                </a:rPr>
                <a:t>AND</a:t>
              </a:r>
            </a:p>
            <a:p>
              <a:pPr algn="ctr" eaLnBrk="0" hangingPunct="0"/>
              <a:r>
                <a:rPr lang="en-US" sz="1200" b="1">
                  <a:solidFill>
                    <a:srgbClr val="000000"/>
                  </a:solidFill>
                </a:rPr>
                <a:t>MAGNETISM</a:t>
              </a:r>
            </a:p>
          </p:txBody>
        </p:sp>
        <p:sp>
          <p:nvSpPr>
            <p:cNvPr id="19461" name="_s48155"/>
            <p:cNvSpPr>
              <a:spLocks noChangeShapeType="1"/>
            </p:cNvSpPr>
            <p:nvPr/>
          </p:nvSpPr>
          <p:spPr bwMode="auto">
            <a:xfrm>
              <a:off x="3425" y="2306"/>
              <a:ext cx="404" cy="232"/>
            </a:xfrm>
            <a:prstGeom prst="line">
              <a:avLst/>
            </a:prstGeom>
            <a:noFill/>
            <a:ln w="38100">
              <a:solidFill>
                <a:schemeClr val="accent1"/>
              </a:solidFill>
              <a:round/>
              <a:headEnd/>
              <a:tailEnd/>
            </a:ln>
          </p:spPr>
          <p:txBody>
            <a:bodyPr lIns="0" tIns="0" rIns="0" bIns="0" anchor="ctr">
              <a:prstTxWarp prst="textNoShape">
                <a:avLst/>
              </a:prstTxWarp>
            </a:bodyPr>
            <a:lstStyle/>
            <a:p>
              <a:endParaRPr lang="en-US"/>
            </a:p>
          </p:txBody>
        </p:sp>
        <p:sp>
          <p:nvSpPr>
            <p:cNvPr id="19462" name="_s48154"/>
            <p:cNvSpPr>
              <a:spLocks noChangeArrowheads="1"/>
            </p:cNvSpPr>
            <p:nvPr/>
          </p:nvSpPr>
          <p:spPr bwMode="auto">
            <a:xfrm>
              <a:off x="3767" y="2306"/>
              <a:ext cx="929" cy="929"/>
            </a:xfrm>
            <a:prstGeom prst="ellipse">
              <a:avLst/>
            </a:prstGeom>
            <a:gradFill rotWithShape="1">
              <a:gsLst>
                <a:gs pos="0">
                  <a:schemeClr val="accent1"/>
                </a:gs>
                <a:gs pos="100000">
                  <a:srgbClr val="EBD799"/>
                </a:gs>
              </a:gsLst>
              <a:path path="rect">
                <a:fillToRect l="100000" t="100000"/>
              </a:path>
            </a:gradFill>
            <a:ln w="9525">
              <a:noFill/>
              <a:round/>
              <a:headEnd/>
              <a:tailEnd/>
            </a:ln>
          </p:spPr>
          <p:txBody>
            <a:bodyPr wrap="none" lIns="0" tIns="0" rIns="0" bIns="0" anchor="ctr">
              <a:prstTxWarp prst="textNoShape">
                <a:avLst/>
              </a:prstTxWarp>
            </a:bodyPr>
            <a:lstStyle/>
            <a:p>
              <a:pPr algn="ctr" eaLnBrk="0" hangingPunct="0"/>
              <a:r>
                <a:rPr lang="en-US" sz="1200" b="1">
                  <a:solidFill>
                    <a:srgbClr val="000000"/>
                  </a:solidFill>
                </a:rPr>
                <a:t>THERMODYNAMICS</a:t>
              </a:r>
            </a:p>
            <a:p>
              <a:pPr algn="ctr" eaLnBrk="0" hangingPunct="0"/>
              <a:endParaRPr lang="en-US" sz="1200" b="1">
                <a:solidFill>
                  <a:srgbClr val="000000"/>
                </a:solidFill>
              </a:endParaRPr>
            </a:p>
          </p:txBody>
        </p:sp>
        <p:sp>
          <p:nvSpPr>
            <p:cNvPr id="19463" name="_s48153"/>
            <p:cNvSpPr>
              <a:spLocks noChangeShapeType="1"/>
            </p:cNvSpPr>
            <p:nvPr/>
          </p:nvSpPr>
          <p:spPr bwMode="auto">
            <a:xfrm flipV="1">
              <a:off x="3024" y="1144"/>
              <a:ext cx="0" cy="466"/>
            </a:xfrm>
            <a:prstGeom prst="line">
              <a:avLst/>
            </a:prstGeom>
            <a:noFill/>
            <a:ln w="38100">
              <a:solidFill>
                <a:schemeClr val="accent1"/>
              </a:solidFill>
              <a:round/>
              <a:headEnd/>
              <a:tailEnd/>
            </a:ln>
          </p:spPr>
          <p:txBody>
            <a:bodyPr lIns="0" tIns="0" rIns="0" bIns="0" anchor="ctr">
              <a:prstTxWarp prst="textNoShape">
                <a:avLst/>
              </a:prstTxWarp>
            </a:bodyPr>
            <a:lstStyle/>
            <a:p>
              <a:endParaRPr lang="en-US"/>
            </a:p>
          </p:txBody>
        </p:sp>
        <p:sp>
          <p:nvSpPr>
            <p:cNvPr id="19464" name="_s48152"/>
            <p:cNvSpPr>
              <a:spLocks noChangeArrowheads="1"/>
            </p:cNvSpPr>
            <p:nvPr/>
          </p:nvSpPr>
          <p:spPr bwMode="auto">
            <a:xfrm>
              <a:off x="2560" y="216"/>
              <a:ext cx="929" cy="929"/>
            </a:xfrm>
            <a:prstGeom prst="ellipse">
              <a:avLst/>
            </a:prstGeom>
            <a:gradFill rotWithShape="1">
              <a:gsLst>
                <a:gs pos="0">
                  <a:schemeClr val="accent1"/>
                </a:gs>
                <a:gs pos="100000">
                  <a:srgbClr val="EBD799"/>
                </a:gs>
              </a:gsLst>
              <a:path path="rect">
                <a:fillToRect l="100000" t="100000"/>
              </a:path>
            </a:gradFill>
            <a:ln w="9525">
              <a:noFill/>
              <a:round/>
              <a:headEnd/>
              <a:tailEnd/>
            </a:ln>
          </p:spPr>
          <p:txBody>
            <a:bodyPr wrap="none" lIns="0" tIns="0" rIns="0" bIns="0" anchor="ctr">
              <a:prstTxWarp prst="textNoShape">
                <a:avLst/>
              </a:prstTxWarp>
            </a:bodyPr>
            <a:lstStyle/>
            <a:p>
              <a:pPr algn="ctr" eaLnBrk="0" hangingPunct="0"/>
              <a:r>
                <a:rPr lang="en-US" sz="1200" dirty="0"/>
                <a:t>  </a:t>
              </a:r>
              <a:r>
                <a:rPr lang="en-US" sz="1200" b="1" dirty="0">
                  <a:solidFill>
                    <a:srgbClr val="000000"/>
                  </a:solidFill>
                </a:rPr>
                <a:t>MECHANICS</a:t>
              </a:r>
            </a:p>
            <a:p>
              <a:pPr algn="ctr" eaLnBrk="0" hangingPunct="0"/>
              <a:r>
                <a:rPr lang="en-US" sz="1200" b="1" dirty="0">
                  <a:solidFill>
                    <a:srgbClr val="000000"/>
                  </a:solidFill>
                </a:rPr>
                <a:t>      </a:t>
              </a:r>
              <a:r>
                <a:rPr lang="en-US" sz="1200" dirty="0">
                  <a:solidFill>
                    <a:srgbClr val="FF3300"/>
                  </a:solidFill>
                </a:rPr>
                <a:t>	</a:t>
              </a:r>
            </a:p>
          </p:txBody>
        </p:sp>
        <p:sp>
          <p:nvSpPr>
            <p:cNvPr id="19465" name="_s48135"/>
            <p:cNvSpPr>
              <a:spLocks noChangeArrowheads="1"/>
            </p:cNvSpPr>
            <p:nvPr/>
          </p:nvSpPr>
          <p:spPr bwMode="auto">
            <a:xfrm>
              <a:off x="2560" y="1610"/>
              <a:ext cx="929" cy="929"/>
            </a:xfrm>
            <a:prstGeom prst="ellipse">
              <a:avLst/>
            </a:prstGeom>
            <a:gradFill rotWithShape="1">
              <a:gsLst>
                <a:gs pos="0">
                  <a:schemeClr val="accent1"/>
                </a:gs>
                <a:gs pos="100000">
                  <a:srgbClr val="EBD799"/>
                </a:gs>
              </a:gsLst>
              <a:path path="rect">
                <a:fillToRect l="100000" t="100000"/>
              </a:path>
            </a:gradFill>
            <a:ln w="9525">
              <a:noFill/>
              <a:round/>
              <a:headEnd/>
              <a:tailEnd/>
            </a:ln>
          </p:spPr>
          <p:txBody>
            <a:bodyPr wrap="none" lIns="0" tIns="0" rIns="0" bIns="0" anchor="ctr">
              <a:prstTxWarp prst="textNoShape">
                <a:avLst/>
              </a:prstTxWarp>
            </a:bodyPr>
            <a:lstStyle/>
            <a:p>
              <a:pPr algn="ctr" eaLnBrk="0" hangingPunct="0"/>
              <a:endParaRPr lang="en-US" sz="1200" b="1" dirty="0">
                <a:solidFill>
                  <a:srgbClr val="000000"/>
                </a:solidFill>
              </a:endParaRPr>
            </a:p>
            <a:p>
              <a:pPr algn="ctr" eaLnBrk="0" hangingPunct="0"/>
              <a:r>
                <a:rPr lang="en-US" sz="1200" b="1" dirty="0">
                  <a:solidFill>
                    <a:srgbClr val="000000"/>
                  </a:solidFill>
                </a:rPr>
                <a:t>CLASSICAL</a:t>
              </a:r>
            </a:p>
            <a:p>
              <a:pPr algn="ctr" eaLnBrk="0" hangingPunct="0"/>
              <a:r>
                <a:rPr lang="en-US" sz="1200" b="1" dirty="0">
                  <a:solidFill>
                    <a:srgbClr val="000000"/>
                  </a:solidFill>
                </a:rPr>
                <a:t> </a:t>
              </a:r>
              <a:r>
                <a:rPr lang="en-US" sz="1200" b="1" dirty="0" smtClean="0">
                  <a:solidFill>
                    <a:srgbClr val="000000"/>
                  </a:solidFill>
                </a:rPr>
                <a:t>PHYSICS</a:t>
              </a:r>
              <a:endParaRPr lang="en-US" sz="1200" b="1" dirty="0">
                <a:solidFill>
                  <a:srgbClr val="000000"/>
                </a:solidFill>
              </a:endParaRPr>
            </a:p>
          </p:txBody>
        </p:sp>
        <p:sp>
          <p:nvSpPr>
            <p:cNvPr id="48159" name="Text Box 31"/>
            <p:cNvSpPr txBox="1">
              <a:spLocks noChangeArrowheads="1"/>
            </p:cNvSpPr>
            <p:nvPr/>
          </p:nvSpPr>
          <p:spPr bwMode="auto">
            <a:xfrm>
              <a:off x="1287" y="3513"/>
              <a:ext cx="3037" cy="231"/>
            </a:xfrm>
            <a:prstGeom prst="rect">
              <a:avLst/>
            </a:prstGeom>
            <a:noFill/>
            <a:ln>
              <a:noFill/>
            </a:ln>
            <a:effectLst/>
            <a:extLst/>
          </p:spPr>
          <p:txBody>
            <a:bodyPr>
              <a:spAutoFit/>
            </a:bodyPr>
            <a:lstStyle/>
            <a:p>
              <a:pPr eaLnBrk="0" hangingPunct="0">
                <a:defRPr/>
              </a:pPr>
              <a:r>
                <a:rPr lang="en-US" sz="1800">
                  <a:latin typeface="Arial" charset="0"/>
                  <a:ea typeface="ＭＳ Ｐゴシック" charset="0"/>
                  <a:cs typeface="+mn-cs"/>
                </a:rPr>
                <a:t>                      </a:t>
              </a:r>
              <a:r>
                <a:rPr lang="en-US" sz="1800" b="1">
                  <a:latin typeface="Arial" charset="0"/>
                  <a:ea typeface="ＭＳ Ｐゴシック" charset="0"/>
                  <a:cs typeface="+mn-cs"/>
                </a:rPr>
                <a:t>CONSERVATION LAWS</a:t>
              </a:r>
              <a:r>
                <a:rPr lang="en-US" sz="1800">
                  <a:latin typeface="Arial" charset="0"/>
                  <a:ea typeface="ＭＳ Ｐゴシック" charset="0"/>
                  <a:cs typeface="+mn-cs"/>
                </a:rPr>
                <a:t>     </a:t>
              </a:r>
            </a:p>
          </p:txBody>
        </p:sp>
        <p:sp>
          <p:nvSpPr>
            <p:cNvPr id="48160" name="AutoShape 32"/>
            <p:cNvSpPr>
              <a:spLocks noChangeArrowheads="1"/>
            </p:cNvSpPr>
            <p:nvPr/>
          </p:nvSpPr>
          <p:spPr bwMode="auto">
            <a:xfrm>
              <a:off x="2861" y="2832"/>
              <a:ext cx="307" cy="615"/>
            </a:xfrm>
            <a:prstGeom prst="downArrow">
              <a:avLst>
                <a:gd name="adj1" fmla="val 50000"/>
                <a:gd name="adj2" fmla="val 50081"/>
              </a:avLst>
            </a:prstGeom>
            <a:solidFill>
              <a:srgbClr val="0033CC"/>
            </a:solidFill>
            <a:ln w="9525">
              <a:solidFill>
                <a:srgbClr val="FF3300"/>
              </a:solidFill>
              <a:miter lim="800000"/>
              <a:headEnd/>
              <a:tailEnd/>
            </a:ln>
            <a:effectLst/>
            <a:extLst/>
          </p:spPr>
          <p:txBody>
            <a:bodyPr vert="eaVert" wrap="none" anchor="ctr"/>
            <a:lstStyle/>
            <a:p>
              <a:pPr algn="ctr" eaLnBrk="0" hangingPunct="0">
                <a:defRPr/>
              </a:pPr>
              <a:endParaRPr lang="en-US" sz="1800" b="1">
                <a:solidFill>
                  <a:srgbClr val="000000"/>
                </a:solidFill>
                <a:latin typeface="Arial" charset="0"/>
                <a:ea typeface="ＭＳ Ｐゴシック" charset="0"/>
                <a:cs typeface="+mn-cs"/>
              </a:endParaRPr>
            </a:p>
          </p:txBody>
        </p:sp>
      </p:grpSp>
      <p:sp>
        <p:nvSpPr>
          <p:cNvPr id="13" name="Date Placeholder 12"/>
          <p:cNvSpPr>
            <a:spLocks noGrp="1"/>
          </p:cNvSpPr>
          <p:nvPr>
            <p:ph type="dt" sz="half" idx="10"/>
          </p:nvPr>
        </p:nvSpPr>
        <p:spPr/>
        <p:txBody>
          <a:bodyPr/>
          <a:lstStyle/>
          <a:p>
            <a:pPr>
              <a:defRPr/>
            </a:pPr>
            <a:r>
              <a:rPr lang="en-US" smtClean="0"/>
              <a:t>Wednesday, Aug. 28, 2013</a:t>
            </a:r>
            <a:endParaRPr lang="en-US"/>
          </a:p>
        </p:txBody>
      </p:sp>
      <p:sp>
        <p:nvSpPr>
          <p:cNvPr id="14" name="Slide Number Placeholder 13"/>
          <p:cNvSpPr>
            <a:spLocks noGrp="1"/>
          </p:cNvSpPr>
          <p:nvPr>
            <p:ph type="sldNum" sz="quarter" idx="12"/>
          </p:nvPr>
        </p:nvSpPr>
        <p:spPr/>
        <p:txBody>
          <a:bodyPr/>
          <a:lstStyle/>
          <a:p>
            <a:fld id="{D44309C4-BE5D-3F41-A6AF-E569444AEA11}" type="slidenum">
              <a:rPr lang="en-US" smtClean="0"/>
              <a:pPr/>
              <a:t>20</a:t>
            </a:fld>
            <a:endParaRPr lang="en-US"/>
          </a:p>
        </p:txBody>
      </p:sp>
      <p:sp>
        <p:nvSpPr>
          <p:cNvPr id="15" name="Footer Placeholder 14"/>
          <p:cNvSpPr>
            <a:spLocks noGrp="1"/>
          </p:cNvSpPr>
          <p:nvPr>
            <p:ph type="ftr" sz="quarter" idx="11"/>
          </p:nvPr>
        </p:nvSpPr>
        <p:spPr/>
        <p:txBody>
          <a:bodyPr/>
          <a:lstStyle/>
          <a:p>
            <a:pPr>
              <a:defRPr/>
            </a:pPr>
            <a:r>
              <a:rPr lang="nl-NL" smtClean="0"/>
              <a:t>PHYS 3313-001, Fall 2013                      Dr. Jaehoon Yu</a:t>
            </a:r>
            <a:endParaRPr lang="en-US"/>
          </a:p>
        </p:txBody>
      </p:sp>
      <p:sp>
        <p:nvSpPr>
          <p:cNvPr id="3" name="TextBox 2"/>
          <p:cNvSpPr txBox="1"/>
          <p:nvPr/>
        </p:nvSpPr>
        <p:spPr>
          <a:xfrm>
            <a:off x="5638800" y="2510135"/>
            <a:ext cx="3276600" cy="461665"/>
          </a:xfrm>
          <a:prstGeom prst="rect">
            <a:avLst/>
          </a:prstGeom>
          <a:noFill/>
        </p:spPr>
        <p:txBody>
          <a:bodyPr wrap="square" rtlCol="0">
            <a:spAutoFit/>
          </a:bodyPr>
          <a:lstStyle/>
          <a:p>
            <a:r>
              <a:rPr lang="en-US" dirty="0" smtClean="0">
                <a:solidFill>
                  <a:srgbClr val="800000"/>
                </a:solidFill>
                <a:latin typeface="+mj-lt"/>
              </a:rPr>
              <a:t>All these in just 200 years!!</a:t>
            </a:r>
            <a:endParaRPr lang="en-US" dirty="0">
              <a:solidFill>
                <a:srgbClr val="800000"/>
              </a:solidFill>
              <a:latin typeface="+mj-lt"/>
            </a:endParaRP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3"/>
                                        </p:tgtEl>
                                        <p:attrNameLst>
                                          <p:attrName>style.visibility</p:attrName>
                                        </p:attrNameLst>
                                      </p:cBhvr>
                                      <p:to>
                                        <p:strVal val="visible"/>
                                      </p:to>
                                    </p:set>
                                    <p:animEffect transition="in" filter="wipe(left)">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304800" y="0"/>
            <a:ext cx="8610600" cy="1403350"/>
          </a:xfrm>
        </p:spPr>
        <p:txBody>
          <a:bodyPr/>
          <a:lstStyle/>
          <a:p>
            <a:pPr eaLnBrk="1" hangingPunct="1">
              <a:defRPr/>
            </a:pPr>
            <a:r>
              <a:rPr lang="en-US" sz="4000" dirty="0" smtClean="0">
                <a:cs typeface="+mj-cs"/>
              </a:rPr>
              <a:t>Triumph of Classical Physics: </a:t>
            </a:r>
            <a:br>
              <a:rPr lang="en-US" sz="4000" dirty="0" smtClean="0">
                <a:cs typeface="+mj-cs"/>
              </a:rPr>
            </a:br>
            <a:r>
              <a:rPr lang="en-US" sz="4000" dirty="0" smtClean="0">
                <a:cs typeface="+mj-cs"/>
              </a:rPr>
              <a:t>The Conservation Laws</a:t>
            </a:r>
          </a:p>
        </p:txBody>
      </p:sp>
      <p:sp>
        <p:nvSpPr>
          <p:cNvPr id="72707" name="Rectangle 3"/>
          <p:cNvSpPr>
            <a:spLocks noGrp="1" noChangeArrowheads="1"/>
          </p:cNvSpPr>
          <p:nvPr>
            <p:ph type="body" idx="1"/>
          </p:nvPr>
        </p:nvSpPr>
        <p:spPr>
          <a:xfrm>
            <a:off x="381000" y="1524000"/>
            <a:ext cx="8382000" cy="4648200"/>
          </a:xfrm>
        </p:spPr>
        <p:txBody>
          <a:bodyPr/>
          <a:lstStyle/>
          <a:p>
            <a:pPr eaLnBrk="1" hangingPunct="1">
              <a:lnSpc>
                <a:spcPct val="80000"/>
              </a:lnSpc>
              <a:buFont typeface="Wingdings" charset="0"/>
              <a:buChar char="n"/>
              <a:defRPr/>
            </a:pPr>
            <a:r>
              <a:rPr lang="en-US" b="1" dirty="0" smtClean="0">
                <a:cs typeface="+mn-cs"/>
              </a:rPr>
              <a:t>Conservation of energy</a:t>
            </a:r>
            <a:r>
              <a:rPr lang="en-US" dirty="0" smtClean="0">
                <a:cs typeface="+mn-cs"/>
              </a:rPr>
              <a:t>: The total sum of energy (in all its forms) is conserved in all interactions. </a:t>
            </a:r>
          </a:p>
          <a:p>
            <a:pPr eaLnBrk="1" hangingPunct="1">
              <a:lnSpc>
                <a:spcPct val="80000"/>
              </a:lnSpc>
              <a:buFont typeface="Wingdings" charset="0"/>
              <a:buChar char="n"/>
              <a:defRPr/>
            </a:pPr>
            <a:r>
              <a:rPr lang="en-US" b="1" dirty="0" smtClean="0">
                <a:cs typeface="+mn-cs"/>
              </a:rPr>
              <a:t>Conservation of linear momentum</a:t>
            </a:r>
            <a:r>
              <a:rPr lang="en-US" dirty="0" smtClean="0">
                <a:cs typeface="+mn-cs"/>
              </a:rPr>
              <a:t>: In the absence of external forces, linear momentum is conserved in all interactions.</a:t>
            </a:r>
          </a:p>
          <a:p>
            <a:pPr eaLnBrk="1" hangingPunct="1">
              <a:lnSpc>
                <a:spcPct val="80000"/>
              </a:lnSpc>
              <a:buFont typeface="Wingdings" charset="0"/>
              <a:buChar char="n"/>
              <a:defRPr/>
            </a:pPr>
            <a:r>
              <a:rPr lang="en-US" b="1" dirty="0" smtClean="0">
                <a:cs typeface="+mn-cs"/>
              </a:rPr>
              <a:t>Conservation of angular momentum</a:t>
            </a:r>
            <a:r>
              <a:rPr lang="en-US" dirty="0" smtClean="0">
                <a:cs typeface="+mn-cs"/>
              </a:rPr>
              <a:t>: In the absence of external torque, angular momentum is conserved in all interactions.</a:t>
            </a:r>
          </a:p>
          <a:p>
            <a:pPr eaLnBrk="1" hangingPunct="1">
              <a:lnSpc>
                <a:spcPct val="80000"/>
              </a:lnSpc>
              <a:buFont typeface="Wingdings" charset="0"/>
              <a:buChar char="n"/>
              <a:defRPr/>
            </a:pPr>
            <a:r>
              <a:rPr lang="en-US" b="1" dirty="0" smtClean="0">
                <a:cs typeface="+mn-cs"/>
              </a:rPr>
              <a:t>Conservation of charge</a:t>
            </a:r>
            <a:r>
              <a:rPr lang="en-US" dirty="0" smtClean="0">
                <a:cs typeface="+mn-cs"/>
              </a:rPr>
              <a:t>: Electric charge is conserved in all interactions.</a:t>
            </a:r>
          </a:p>
        </p:txBody>
      </p:sp>
      <p:sp>
        <p:nvSpPr>
          <p:cNvPr id="4" name="Date Placeholder 3"/>
          <p:cNvSpPr>
            <a:spLocks noGrp="1"/>
          </p:cNvSpPr>
          <p:nvPr>
            <p:ph type="dt" sz="half" idx="10"/>
          </p:nvPr>
        </p:nvSpPr>
        <p:spPr/>
        <p:txBody>
          <a:bodyPr/>
          <a:lstStyle/>
          <a:p>
            <a:pPr>
              <a:defRPr/>
            </a:pPr>
            <a:r>
              <a:rPr lang="en-US" smtClean="0"/>
              <a:t>Wednesday, Aug. 28, 2013</a:t>
            </a:r>
            <a:endParaRPr lang="en-US"/>
          </a:p>
        </p:txBody>
      </p:sp>
      <p:sp>
        <p:nvSpPr>
          <p:cNvPr id="5" name="Slide Number Placeholder 4"/>
          <p:cNvSpPr>
            <a:spLocks noGrp="1"/>
          </p:cNvSpPr>
          <p:nvPr>
            <p:ph type="sldNum" sz="quarter" idx="12"/>
          </p:nvPr>
        </p:nvSpPr>
        <p:spPr/>
        <p:txBody>
          <a:bodyPr/>
          <a:lstStyle/>
          <a:p>
            <a:pPr>
              <a:defRPr/>
            </a:pPr>
            <a:fld id="{623D45CD-16A2-224C-B70A-0D1B04896262}" type="slidenum">
              <a:rPr lang="en-US" smtClean="0"/>
              <a:pPr>
                <a:defRPr/>
              </a:pPr>
              <a:t>21</a:t>
            </a:fld>
            <a:endParaRPr lang="en-US"/>
          </a:p>
        </p:txBody>
      </p:sp>
      <p:sp>
        <p:nvSpPr>
          <p:cNvPr id="6" name="Footer Placeholder 5"/>
          <p:cNvSpPr>
            <a:spLocks noGrp="1"/>
          </p:cNvSpPr>
          <p:nvPr>
            <p:ph type="ftr" sz="quarter" idx="11"/>
          </p:nvPr>
        </p:nvSpPr>
        <p:spPr/>
        <p:txBody>
          <a:bodyPr/>
          <a:lstStyle/>
          <a:p>
            <a:pPr>
              <a:defRPr/>
            </a:pPr>
            <a:r>
              <a:rPr lang="nl-NL" smtClean="0"/>
              <a:t>PHYS 3313-001, Fall 2013                      Dr. Jaehoon Yu</a:t>
            </a: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72707">
                                            <p:txEl>
                                              <p:pRg st="0" end="0"/>
                                            </p:txEl>
                                          </p:spTgt>
                                        </p:tgtEl>
                                        <p:attrNameLst>
                                          <p:attrName>style.visibility</p:attrName>
                                        </p:attrNameLst>
                                      </p:cBhvr>
                                      <p:to>
                                        <p:strVal val="visible"/>
                                      </p:to>
                                    </p:set>
                                    <p:animEffect transition="in" filter="wipe(left)">
                                      <p:cBhvr>
                                        <p:cTn id="7" dur="500"/>
                                        <p:tgtEl>
                                          <p:spTgt spid="727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72707">
                                            <p:txEl>
                                              <p:pRg st="1" end="1"/>
                                            </p:txEl>
                                          </p:spTgt>
                                        </p:tgtEl>
                                        <p:attrNameLst>
                                          <p:attrName>style.visibility</p:attrName>
                                        </p:attrNameLst>
                                      </p:cBhvr>
                                      <p:to>
                                        <p:strVal val="visible"/>
                                      </p:to>
                                    </p:set>
                                    <p:animEffect transition="in" filter="wipe(left)">
                                      <p:cBhvr>
                                        <p:cTn id="12" dur="500"/>
                                        <p:tgtEl>
                                          <p:spTgt spid="727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72707">
                                            <p:txEl>
                                              <p:pRg st="2" end="2"/>
                                            </p:txEl>
                                          </p:spTgt>
                                        </p:tgtEl>
                                        <p:attrNameLst>
                                          <p:attrName>style.visibility</p:attrName>
                                        </p:attrNameLst>
                                      </p:cBhvr>
                                      <p:to>
                                        <p:strVal val="visible"/>
                                      </p:to>
                                    </p:set>
                                    <p:animEffect transition="in" filter="wipe(left)">
                                      <p:cBhvr>
                                        <p:cTn id="17" dur="500"/>
                                        <p:tgtEl>
                                          <p:spTgt spid="727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72707">
                                            <p:txEl>
                                              <p:pRg st="3" end="3"/>
                                            </p:txEl>
                                          </p:spTgt>
                                        </p:tgtEl>
                                        <p:attrNameLst>
                                          <p:attrName>style.visibility</p:attrName>
                                        </p:attrNameLst>
                                      </p:cBhvr>
                                      <p:to>
                                        <p:strVal val="visible"/>
                                      </p:to>
                                    </p:set>
                                    <p:animEffect transition="in" filter="wipe(left)">
                                      <p:cBhvr>
                                        <p:cTn id="22" dur="500"/>
                                        <p:tgtEl>
                                          <p:spTgt spid="7270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685800" y="304800"/>
            <a:ext cx="7772400" cy="1143000"/>
          </a:xfrm>
        </p:spPr>
        <p:txBody>
          <a:bodyPr/>
          <a:lstStyle/>
          <a:p>
            <a:pPr eaLnBrk="1" hangingPunct="1">
              <a:defRPr/>
            </a:pPr>
            <a:r>
              <a:rPr lang="en-US" sz="4800" dirty="0" smtClean="0">
                <a:cs typeface="+mj-cs"/>
              </a:rPr>
              <a:t>Mechanics</a:t>
            </a:r>
          </a:p>
        </p:txBody>
      </p:sp>
      <p:sp>
        <p:nvSpPr>
          <p:cNvPr id="21506" name="Rectangle 3"/>
          <p:cNvSpPr>
            <a:spLocks noGrp="1" noChangeArrowheads="1"/>
          </p:cNvSpPr>
          <p:nvPr>
            <p:ph type="body" idx="1"/>
          </p:nvPr>
        </p:nvSpPr>
        <p:spPr>
          <a:xfrm>
            <a:off x="457200" y="1447800"/>
            <a:ext cx="8229600" cy="4683125"/>
          </a:xfrm>
        </p:spPr>
        <p:txBody>
          <a:bodyPr/>
          <a:lstStyle/>
          <a:p>
            <a:pPr marL="609600" indent="-609600" eaLnBrk="1" hangingPunct="1"/>
            <a:r>
              <a:rPr lang="en-US" sz="3600" dirty="0">
                <a:cs typeface="ＭＳ Ｐゴシック" pitchFamily="-84" charset="-128"/>
              </a:rPr>
              <a:t>Galileo (1564-1642)</a:t>
            </a:r>
            <a:endParaRPr lang="en-US" sz="3600" dirty="0" smtClean="0">
              <a:cs typeface="ＭＳ Ｐゴシック" pitchFamily="-84" charset="-128"/>
            </a:endParaRPr>
          </a:p>
          <a:p>
            <a:pPr marL="990600" lvl="1" indent="-646113" eaLnBrk="1" hangingPunct="1"/>
            <a:r>
              <a:rPr lang="en-US" sz="3600" dirty="0" smtClean="0"/>
              <a:t>First great experimentalist</a:t>
            </a:r>
            <a:endParaRPr lang="en-US" sz="3600" dirty="0"/>
          </a:p>
          <a:p>
            <a:pPr marL="990600" lvl="1" indent="-646113" eaLnBrk="1" hangingPunct="1"/>
            <a:r>
              <a:rPr lang="en-US" sz="3600" dirty="0"/>
              <a:t>Principle of inertia</a:t>
            </a:r>
          </a:p>
          <a:p>
            <a:pPr marL="990600" lvl="1" indent="-646113" eaLnBrk="1" hangingPunct="1"/>
            <a:r>
              <a:rPr lang="en-US" sz="3600" dirty="0"/>
              <a:t>Established experimental </a:t>
            </a:r>
            <a:r>
              <a:rPr lang="en-US" sz="3600" dirty="0" smtClean="0"/>
              <a:t>foundations </a:t>
            </a:r>
          </a:p>
          <a:p>
            <a:pPr marL="609600" indent="-609600" eaLnBrk="1" hangingPunct="1">
              <a:buFont typeface="Wingdings" pitchFamily="-84" charset="2"/>
              <a:buNone/>
            </a:pPr>
            <a:endParaRPr lang="en-US" sz="3600" dirty="0">
              <a:cs typeface="ＭＳ Ｐゴシック" pitchFamily="-84" charset="-128"/>
            </a:endParaRPr>
          </a:p>
        </p:txBody>
      </p:sp>
      <p:sp>
        <p:nvSpPr>
          <p:cNvPr id="4" name="Date Placeholder 3"/>
          <p:cNvSpPr>
            <a:spLocks noGrp="1"/>
          </p:cNvSpPr>
          <p:nvPr>
            <p:ph type="dt" sz="half" idx="10"/>
          </p:nvPr>
        </p:nvSpPr>
        <p:spPr/>
        <p:txBody>
          <a:bodyPr/>
          <a:lstStyle/>
          <a:p>
            <a:pPr>
              <a:defRPr/>
            </a:pPr>
            <a:r>
              <a:rPr lang="en-US" smtClean="0"/>
              <a:t>Wednesday, Aug. 28, 2013</a:t>
            </a:r>
            <a:endParaRPr lang="en-US"/>
          </a:p>
        </p:txBody>
      </p:sp>
      <p:sp>
        <p:nvSpPr>
          <p:cNvPr id="5" name="Slide Number Placeholder 4"/>
          <p:cNvSpPr>
            <a:spLocks noGrp="1"/>
          </p:cNvSpPr>
          <p:nvPr>
            <p:ph type="sldNum" sz="quarter" idx="12"/>
          </p:nvPr>
        </p:nvSpPr>
        <p:spPr/>
        <p:txBody>
          <a:bodyPr/>
          <a:lstStyle/>
          <a:p>
            <a:pPr>
              <a:defRPr/>
            </a:pPr>
            <a:fld id="{623D45CD-16A2-224C-B70A-0D1B04896262}" type="slidenum">
              <a:rPr lang="en-US" smtClean="0"/>
              <a:pPr>
                <a:defRPr/>
              </a:pPr>
              <a:t>22</a:t>
            </a:fld>
            <a:endParaRPr lang="en-US"/>
          </a:p>
        </p:txBody>
      </p:sp>
      <p:sp>
        <p:nvSpPr>
          <p:cNvPr id="6" name="Footer Placeholder 5"/>
          <p:cNvSpPr>
            <a:spLocks noGrp="1"/>
          </p:cNvSpPr>
          <p:nvPr>
            <p:ph type="ftr" sz="quarter" idx="11"/>
          </p:nvPr>
        </p:nvSpPr>
        <p:spPr/>
        <p:txBody>
          <a:bodyPr/>
          <a:lstStyle/>
          <a:p>
            <a:pPr>
              <a:defRPr/>
            </a:pPr>
            <a:r>
              <a:rPr lang="nl-NL" smtClean="0"/>
              <a:t>PHYS 3313-001, Fall 2013                      Dr. Jaehoon Yu</a:t>
            </a: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506">
                                            <p:txEl>
                                              <p:pRg st="0" end="0"/>
                                            </p:txEl>
                                          </p:spTgt>
                                        </p:tgtEl>
                                        <p:attrNameLst>
                                          <p:attrName>style.visibility</p:attrName>
                                        </p:attrNameLst>
                                      </p:cBhvr>
                                      <p:to>
                                        <p:strVal val="visible"/>
                                      </p:to>
                                    </p:set>
                                    <p:animEffect transition="in" filter="wipe(left)">
                                      <p:cBhvr>
                                        <p:cTn id="7" dur="500"/>
                                        <p:tgtEl>
                                          <p:spTgt spid="2150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506">
                                            <p:txEl>
                                              <p:pRg st="1" end="1"/>
                                            </p:txEl>
                                          </p:spTgt>
                                        </p:tgtEl>
                                        <p:attrNameLst>
                                          <p:attrName>style.visibility</p:attrName>
                                        </p:attrNameLst>
                                      </p:cBhvr>
                                      <p:to>
                                        <p:strVal val="visible"/>
                                      </p:to>
                                    </p:set>
                                    <p:animEffect transition="in" filter="wipe(left)">
                                      <p:cBhvr>
                                        <p:cTn id="12" dur="500"/>
                                        <p:tgtEl>
                                          <p:spTgt spid="2150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1506">
                                            <p:txEl>
                                              <p:pRg st="2" end="2"/>
                                            </p:txEl>
                                          </p:spTgt>
                                        </p:tgtEl>
                                        <p:attrNameLst>
                                          <p:attrName>style.visibility</p:attrName>
                                        </p:attrNameLst>
                                      </p:cBhvr>
                                      <p:to>
                                        <p:strVal val="visible"/>
                                      </p:to>
                                    </p:set>
                                    <p:animEffect transition="in" filter="wipe(left)">
                                      <p:cBhvr>
                                        <p:cTn id="17" dur="500"/>
                                        <p:tgtEl>
                                          <p:spTgt spid="2150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1506">
                                            <p:txEl>
                                              <p:pRg st="3" end="3"/>
                                            </p:txEl>
                                          </p:spTgt>
                                        </p:tgtEl>
                                        <p:attrNameLst>
                                          <p:attrName>style.visibility</p:attrName>
                                        </p:attrNameLst>
                                      </p:cBhvr>
                                      <p:to>
                                        <p:strVal val="visible"/>
                                      </p:to>
                                    </p:set>
                                    <p:animEffect transition="in" filter="wipe(left)">
                                      <p:cBhvr>
                                        <p:cTn id="22" dur="500"/>
                                        <p:tgtEl>
                                          <p:spTgt spid="2150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3"/>
          <p:cNvSpPr>
            <a:spLocks noGrp="1" noChangeArrowheads="1"/>
          </p:cNvSpPr>
          <p:nvPr>
            <p:ph type="body" sz="half" idx="1"/>
          </p:nvPr>
        </p:nvSpPr>
        <p:spPr>
          <a:xfrm>
            <a:off x="457200" y="914400"/>
            <a:ext cx="8686800" cy="4876800"/>
          </a:xfrm>
        </p:spPr>
        <p:txBody>
          <a:bodyPr/>
          <a:lstStyle/>
          <a:p>
            <a:pPr eaLnBrk="1" hangingPunct="1">
              <a:lnSpc>
                <a:spcPct val="80000"/>
              </a:lnSpc>
              <a:buFont typeface="Wingdings" pitchFamily="-84" charset="2"/>
              <a:buNone/>
            </a:pPr>
            <a:r>
              <a:rPr lang="en-US" sz="2800" dirty="0">
                <a:cs typeface="ＭＳ Ｐゴシック" pitchFamily="-84" charset="-128"/>
              </a:rPr>
              <a:t>Three laws describing the relationship between mass and </a:t>
            </a:r>
            <a:r>
              <a:rPr lang="en-US" sz="2800" dirty="0" smtClean="0">
                <a:cs typeface="ＭＳ Ｐゴシック" pitchFamily="-84" charset="-128"/>
              </a:rPr>
              <a:t>acceleration, concept </a:t>
            </a:r>
            <a:r>
              <a:rPr lang="en-US" sz="2800" smtClean="0">
                <a:cs typeface="ＭＳ Ｐゴシック" pitchFamily="-84" charset="-128"/>
              </a:rPr>
              <a:t>of forces </a:t>
            </a:r>
            <a:r>
              <a:rPr lang="en-US" sz="2800" dirty="0" smtClean="0">
                <a:cs typeface="ＭＳ Ｐゴシック" pitchFamily="-84" charset="-128"/>
                <a:sym typeface="Wingdings"/>
              </a:rPr>
              <a:t> First unification of forces!!</a:t>
            </a:r>
            <a:endParaRPr lang="en-US" sz="2800" dirty="0" smtClean="0">
              <a:cs typeface="ＭＳ Ｐゴシック" pitchFamily="-84" charset="-128"/>
            </a:endParaRPr>
          </a:p>
          <a:p>
            <a:pPr eaLnBrk="1" hangingPunct="1">
              <a:lnSpc>
                <a:spcPct val="90000"/>
              </a:lnSpc>
              <a:buSzTx/>
              <a:buFont typeface="Wingdings" pitchFamily="-84" charset="2"/>
              <a:buChar char="§"/>
            </a:pPr>
            <a:r>
              <a:rPr lang="en-US" sz="2800" b="1" dirty="0" smtClean="0">
                <a:cs typeface="ＭＳ Ｐゴシック" pitchFamily="-84" charset="-128"/>
              </a:rPr>
              <a:t>Newton’</a:t>
            </a:r>
            <a:r>
              <a:rPr lang="en-US" altLang="ja-JP" sz="2800" b="1" dirty="0" smtClean="0">
                <a:cs typeface="ＭＳ Ｐゴシック" pitchFamily="-84" charset="-128"/>
              </a:rPr>
              <a:t>s </a:t>
            </a:r>
            <a:r>
              <a:rPr lang="en-US" altLang="ja-JP" sz="2800" b="1" dirty="0">
                <a:cs typeface="ＭＳ Ｐゴシック" pitchFamily="-84" charset="-128"/>
              </a:rPr>
              <a:t>first law</a:t>
            </a:r>
            <a:r>
              <a:rPr lang="en-US" altLang="ja-JP" sz="2800" dirty="0">
                <a:cs typeface="ＭＳ Ｐゴシック" pitchFamily="-84" charset="-128"/>
              </a:rPr>
              <a:t> (</a:t>
            </a:r>
            <a:r>
              <a:rPr lang="en-US" altLang="ja-JP" sz="2800" i="1" dirty="0">
                <a:cs typeface="ＭＳ Ｐゴシック" pitchFamily="-84" charset="-128"/>
              </a:rPr>
              <a:t>law of inertia</a:t>
            </a:r>
            <a:r>
              <a:rPr lang="en-US" altLang="ja-JP" sz="2800" dirty="0">
                <a:cs typeface="ＭＳ Ｐゴシック" pitchFamily="-84" charset="-128"/>
              </a:rPr>
              <a:t>): An object in motion with a constant velocity will continue in motion unless acted upon by some net external force</a:t>
            </a:r>
            <a:r>
              <a:rPr lang="en-US" altLang="ja-JP" sz="2800" dirty="0" smtClean="0">
                <a:cs typeface="ＭＳ Ｐゴシック" pitchFamily="-84" charset="-128"/>
              </a:rPr>
              <a:t>.</a:t>
            </a:r>
            <a:endParaRPr lang="en-US" sz="2800" dirty="0" smtClean="0">
              <a:cs typeface="ＭＳ Ｐゴシック" pitchFamily="-84" charset="-128"/>
            </a:endParaRPr>
          </a:p>
          <a:p>
            <a:pPr eaLnBrk="1" hangingPunct="1">
              <a:lnSpc>
                <a:spcPct val="90000"/>
              </a:lnSpc>
              <a:buSzTx/>
              <a:buFont typeface="Wingdings" pitchFamily="-84" charset="2"/>
              <a:buChar char="§"/>
            </a:pPr>
            <a:r>
              <a:rPr lang="en-US" sz="2800" b="1" dirty="0" smtClean="0">
                <a:cs typeface="ＭＳ Ｐゴシック" pitchFamily="-84" charset="-128"/>
              </a:rPr>
              <a:t>Newton’</a:t>
            </a:r>
            <a:r>
              <a:rPr lang="en-US" altLang="ja-JP" sz="2800" b="1" dirty="0" smtClean="0">
                <a:cs typeface="ＭＳ Ｐゴシック" pitchFamily="-84" charset="-128"/>
              </a:rPr>
              <a:t>s </a:t>
            </a:r>
            <a:r>
              <a:rPr lang="en-US" altLang="ja-JP" sz="2800" b="1" dirty="0">
                <a:cs typeface="ＭＳ Ｐゴシック" pitchFamily="-84" charset="-128"/>
              </a:rPr>
              <a:t>second law</a:t>
            </a:r>
            <a:r>
              <a:rPr lang="en-US" altLang="ja-JP" sz="2800" dirty="0">
                <a:cs typeface="ＭＳ Ｐゴシック" pitchFamily="-84" charset="-128"/>
              </a:rPr>
              <a:t>: Introduces force (F) as responsible for the  the change in </a:t>
            </a:r>
            <a:r>
              <a:rPr lang="en-US" altLang="ja-JP" sz="2800" dirty="0" smtClean="0">
                <a:cs typeface="ＭＳ Ｐゴシック" pitchFamily="-84" charset="-128"/>
              </a:rPr>
              <a:t>linear </a:t>
            </a:r>
            <a:r>
              <a:rPr lang="en-US" altLang="ja-JP" sz="2800" dirty="0">
                <a:cs typeface="ＭＳ Ｐゴシック" pitchFamily="-84" charset="-128"/>
              </a:rPr>
              <a:t>momentum (</a:t>
            </a:r>
            <a:r>
              <a:rPr lang="en-US" altLang="ja-JP" sz="2800" b="1" dirty="0">
                <a:cs typeface="ＭＳ Ｐゴシック" pitchFamily="-84" charset="-128"/>
              </a:rPr>
              <a:t>p</a:t>
            </a:r>
            <a:r>
              <a:rPr lang="en-US" altLang="ja-JP" sz="2800" dirty="0">
                <a:cs typeface="ＭＳ Ｐゴシック" pitchFamily="-84" charset="-128"/>
              </a:rPr>
              <a:t>)</a:t>
            </a:r>
            <a:r>
              <a:rPr lang="en-US" altLang="ja-JP" sz="2800" dirty="0" smtClean="0">
                <a:cs typeface="ＭＳ Ｐゴシック" pitchFamily="-84" charset="-128"/>
              </a:rPr>
              <a:t>:</a:t>
            </a:r>
          </a:p>
          <a:p>
            <a:pPr eaLnBrk="1" hangingPunct="1">
              <a:lnSpc>
                <a:spcPct val="90000"/>
              </a:lnSpc>
              <a:buSzTx/>
              <a:buFont typeface="Wingdings" pitchFamily="-84" charset="2"/>
              <a:buChar char="§"/>
            </a:pPr>
            <a:r>
              <a:rPr lang="en-US" sz="2400" b="1" dirty="0" smtClean="0">
                <a:cs typeface="ＭＳ Ｐゴシック" pitchFamily="-84" charset="-128"/>
              </a:rPr>
              <a:t>                                      or</a:t>
            </a:r>
          </a:p>
          <a:p>
            <a:pPr eaLnBrk="1" hangingPunct="1">
              <a:lnSpc>
                <a:spcPct val="90000"/>
              </a:lnSpc>
              <a:buSzTx/>
              <a:buFont typeface="Wingdings" pitchFamily="-84" charset="2"/>
              <a:buChar char="§"/>
            </a:pPr>
            <a:r>
              <a:rPr lang="en-US" sz="2800" b="1" dirty="0" smtClean="0">
                <a:cs typeface="ＭＳ Ｐゴシック" pitchFamily="-84" charset="-128"/>
                <a:sym typeface="Wingdings" pitchFamily="-84" charset="2"/>
              </a:rPr>
              <a:t>Newton’</a:t>
            </a:r>
            <a:r>
              <a:rPr lang="en-US" altLang="ja-JP" sz="2800" b="1" dirty="0" smtClean="0">
                <a:cs typeface="ＭＳ Ｐゴシック" pitchFamily="-84" charset="-128"/>
                <a:sym typeface="Wingdings" pitchFamily="-84" charset="2"/>
              </a:rPr>
              <a:t>s </a:t>
            </a:r>
            <a:r>
              <a:rPr lang="en-US" altLang="ja-JP" sz="2800" b="1" dirty="0">
                <a:cs typeface="ＭＳ Ｐゴシック" pitchFamily="-84" charset="-128"/>
                <a:sym typeface="Wingdings" pitchFamily="-84" charset="2"/>
              </a:rPr>
              <a:t>third law</a:t>
            </a:r>
            <a:r>
              <a:rPr lang="en-US" altLang="ja-JP" sz="2800" dirty="0">
                <a:cs typeface="ＭＳ Ｐゴシック" pitchFamily="-84" charset="-128"/>
                <a:sym typeface="Wingdings" pitchFamily="-84" charset="2"/>
              </a:rPr>
              <a:t> (</a:t>
            </a:r>
            <a:r>
              <a:rPr lang="en-US" altLang="ja-JP" sz="2800" i="1" dirty="0">
                <a:cs typeface="ＭＳ Ｐゴシック" pitchFamily="-84" charset="-128"/>
                <a:sym typeface="Wingdings" pitchFamily="-84" charset="2"/>
              </a:rPr>
              <a:t>law of action and reaction</a:t>
            </a:r>
            <a:r>
              <a:rPr lang="en-US" altLang="ja-JP" sz="2800" dirty="0">
                <a:cs typeface="ＭＳ Ｐゴシック" pitchFamily="-84" charset="-128"/>
                <a:sym typeface="Wingdings" pitchFamily="-84" charset="2"/>
              </a:rPr>
              <a:t>):</a:t>
            </a:r>
            <a:r>
              <a:rPr lang="en-US" altLang="ja-JP" sz="2800" b="1" dirty="0">
                <a:cs typeface="ＭＳ Ｐゴシック" pitchFamily="-84" charset="-128"/>
              </a:rPr>
              <a:t> </a:t>
            </a:r>
            <a:r>
              <a:rPr lang="en-US" altLang="ja-JP" sz="2800" dirty="0">
                <a:cs typeface="ＭＳ Ｐゴシック" pitchFamily="-84" charset="-128"/>
              </a:rPr>
              <a:t>The force exerted by body 1 on body 2 is equal in magnitude and opposite in direction to the force that body 2 exerts on body 1.</a:t>
            </a:r>
            <a:r>
              <a:rPr lang="en-US" altLang="ja-JP" sz="2400" dirty="0">
                <a:cs typeface="ＭＳ Ｐゴシック" pitchFamily="-84" charset="-128"/>
              </a:rPr>
              <a:t> </a:t>
            </a:r>
            <a:endParaRPr lang="en-US" sz="2400" dirty="0">
              <a:cs typeface="ＭＳ Ｐゴシック" pitchFamily="-84" charset="-128"/>
            </a:endParaRPr>
          </a:p>
        </p:txBody>
      </p:sp>
      <p:sp>
        <p:nvSpPr>
          <p:cNvPr id="101378" name="Rectangle 2"/>
          <p:cNvSpPr>
            <a:spLocks noGrp="1" noChangeArrowheads="1"/>
          </p:cNvSpPr>
          <p:nvPr>
            <p:ph type="title"/>
          </p:nvPr>
        </p:nvSpPr>
        <p:spPr>
          <a:xfrm>
            <a:off x="457200" y="-76200"/>
            <a:ext cx="8229600" cy="1139825"/>
          </a:xfrm>
        </p:spPr>
        <p:txBody>
          <a:bodyPr/>
          <a:lstStyle/>
          <a:p>
            <a:pPr eaLnBrk="1" hangingPunct="1">
              <a:defRPr/>
            </a:pPr>
            <a:r>
              <a:rPr lang="en-US" sz="4000" dirty="0" smtClean="0">
                <a:cs typeface="+mj-cs"/>
              </a:rPr>
              <a:t>Isaac Newton (1642-1727)</a:t>
            </a:r>
          </a:p>
        </p:txBody>
      </p:sp>
      <p:sp>
        <p:nvSpPr>
          <p:cNvPr id="6" name="Date Placeholder 5"/>
          <p:cNvSpPr>
            <a:spLocks noGrp="1"/>
          </p:cNvSpPr>
          <p:nvPr>
            <p:ph type="dt" sz="half" idx="10"/>
          </p:nvPr>
        </p:nvSpPr>
        <p:spPr/>
        <p:txBody>
          <a:bodyPr/>
          <a:lstStyle/>
          <a:p>
            <a:pPr>
              <a:defRPr/>
            </a:pPr>
            <a:r>
              <a:rPr lang="en-US" smtClean="0"/>
              <a:t>Wednesday, Aug. 28, 2013</a:t>
            </a:r>
            <a:endParaRPr lang="en-US"/>
          </a:p>
        </p:txBody>
      </p:sp>
      <p:sp>
        <p:nvSpPr>
          <p:cNvPr id="7" name="Slide Number Placeholder 6"/>
          <p:cNvSpPr>
            <a:spLocks noGrp="1"/>
          </p:cNvSpPr>
          <p:nvPr>
            <p:ph type="sldNum" sz="quarter" idx="12"/>
          </p:nvPr>
        </p:nvSpPr>
        <p:spPr/>
        <p:txBody>
          <a:bodyPr/>
          <a:lstStyle/>
          <a:p>
            <a:fld id="{ADB2E083-8E3A-1B42-A68A-F85B4CD88EAD}" type="slidenum">
              <a:rPr lang="en-US" smtClean="0"/>
              <a:pPr/>
              <a:t>23</a:t>
            </a:fld>
            <a:endParaRPr lang="en-US"/>
          </a:p>
        </p:txBody>
      </p:sp>
      <p:sp>
        <p:nvSpPr>
          <p:cNvPr id="8" name="Footer Placeholder 7"/>
          <p:cNvSpPr>
            <a:spLocks noGrp="1"/>
          </p:cNvSpPr>
          <p:nvPr>
            <p:ph type="ftr" sz="quarter" idx="11"/>
          </p:nvPr>
        </p:nvSpPr>
        <p:spPr/>
        <p:txBody>
          <a:bodyPr/>
          <a:lstStyle/>
          <a:p>
            <a:pPr>
              <a:defRPr/>
            </a:pPr>
            <a:r>
              <a:rPr lang="nl-NL" smtClean="0"/>
              <a:t>PHYS 3313-001, Fall 2013                      Dr. Jaehoon Yu</a:t>
            </a:r>
            <a:endParaRPr lang="en-US"/>
          </a:p>
        </p:txBody>
      </p:sp>
      <p:graphicFrame>
        <p:nvGraphicFramePr>
          <p:cNvPr id="9" name="Object 8"/>
          <p:cNvGraphicFramePr>
            <a:graphicFrameLocks noChangeAspect="1"/>
          </p:cNvGraphicFramePr>
          <p:nvPr>
            <p:extLst>
              <p:ext uri="{D42A27DB-BD31-4B8C-83A1-F6EECF244321}">
                <p14:modId xmlns:p14="http://schemas.microsoft.com/office/powerpoint/2010/main" val="3630902659"/>
              </p:ext>
            </p:extLst>
          </p:nvPr>
        </p:nvGraphicFramePr>
        <p:xfrm>
          <a:off x="2219325" y="3733800"/>
          <a:ext cx="1057275" cy="457200"/>
        </p:xfrm>
        <a:graphic>
          <a:graphicData uri="http://schemas.openxmlformats.org/presentationml/2006/ole">
            <mc:AlternateContent xmlns:mc="http://schemas.openxmlformats.org/markup-compatibility/2006">
              <mc:Choice xmlns:v="urn:schemas-microsoft-com:vml" Requires="v">
                <p:oleObj spid="_x0000_s90753" name="Equation" r:id="rId3" imgW="469900" imgH="203200" progId="Equation.DSMT4">
                  <p:embed/>
                </p:oleObj>
              </mc:Choice>
              <mc:Fallback>
                <p:oleObj name="Equation" r:id="rId3" imgW="469900" imgH="203200" progId="Equation.DSMT4">
                  <p:embed/>
                  <p:pic>
                    <p:nvPicPr>
                      <p:cNvPr id="0" name=""/>
                      <p:cNvPicPr/>
                      <p:nvPr/>
                    </p:nvPicPr>
                    <p:blipFill>
                      <a:blip r:embed="rId4"/>
                      <a:stretch>
                        <a:fillRect/>
                      </a:stretch>
                    </p:blipFill>
                    <p:spPr>
                      <a:xfrm>
                        <a:off x="2219325" y="3733800"/>
                        <a:ext cx="1057275" cy="457200"/>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614277480"/>
              </p:ext>
            </p:extLst>
          </p:nvPr>
        </p:nvGraphicFramePr>
        <p:xfrm>
          <a:off x="4114800" y="3657600"/>
          <a:ext cx="869315" cy="704850"/>
        </p:xfrm>
        <a:graphic>
          <a:graphicData uri="http://schemas.openxmlformats.org/presentationml/2006/ole">
            <mc:AlternateContent xmlns:mc="http://schemas.openxmlformats.org/markup-compatibility/2006">
              <mc:Choice xmlns:v="urn:schemas-microsoft-com:vml" Requires="v">
                <p:oleObj spid="_x0000_s90754" name="Equation" r:id="rId5" imgW="469900" imgH="381000" progId="Equation.DSMT4">
                  <p:embed/>
                </p:oleObj>
              </mc:Choice>
              <mc:Fallback>
                <p:oleObj name="Equation" r:id="rId5" imgW="469900" imgH="381000" progId="Equation.DSMT4">
                  <p:embed/>
                  <p:pic>
                    <p:nvPicPr>
                      <p:cNvPr id="0" name=""/>
                      <p:cNvPicPr/>
                      <p:nvPr/>
                    </p:nvPicPr>
                    <p:blipFill>
                      <a:blip r:embed="rId6"/>
                      <a:stretch>
                        <a:fillRect/>
                      </a:stretch>
                    </p:blipFill>
                    <p:spPr>
                      <a:xfrm>
                        <a:off x="4114800" y="3657600"/>
                        <a:ext cx="869315" cy="704850"/>
                      </a:xfrm>
                      <a:prstGeom prst="rect">
                        <a:avLst/>
                      </a:prstGeom>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1502730514"/>
              </p:ext>
            </p:extLst>
          </p:nvPr>
        </p:nvGraphicFramePr>
        <p:xfrm>
          <a:off x="3505200" y="5486400"/>
          <a:ext cx="1371600" cy="514350"/>
        </p:xfrm>
        <a:graphic>
          <a:graphicData uri="http://schemas.openxmlformats.org/presentationml/2006/ole">
            <mc:AlternateContent xmlns:mc="http://schemas.openxmlformats.org/markup-compatibility/2006">
              <mc:Choice xmlns:v="urn:schemas-microsoft-com:vml" Requires="v">
                <p:oleObj spid="_x0000_s90755" name="Equation" r:id="rId7" imgW="609600" imgH="228600" progId="Equation.DSMT4">
                  <p:embed/>
                </p:oleObj>
              </mc:Choice>
              <mc:Fallback>
                <p:oleObj name="Equation" r:id="rId7" imgW="609600" imgH="228600" progId="Equation.DSMT4">
                  <p:embed/>
                  <p:pic>
                    <p:nvPicPr>
                      <p:cNvPr id="0" name=""/>
                      <p:cNvPicPr/>
                      <p:nvPr/>
                    </p:nvPicPr>
                    <p:blipFill>
                      <a:blip r:embed="rId8"/>
                      <a:stretch>
                        <a:fillRect/>
                      </a:stretch>
                    </p:blipFill>
                    <p:spPr>
                      <a:xfrm>
                        <a:off x="3505200" y="5486400"/>
                        <a:ext cx="1371600" cy="514350"/>
                      </a:xfrm>
                      <a:prstGeom prst="rect">
                        <a:avLst/>
                      </a:prstGeom>
                    </p:spPr>
                  </p:pic>
                </p:oleObj>
              </mc:Fallback>
            </mc:AlternateContent>
          </a:graphicData>
        </a:graphic>
      </p:graphicFrame>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2529">
                                            <p:txEl>
                                              <p:pRg st="0" end="0"/>
                                            </p:txEl>
                                          </p:spTgt>
                                        </p:tgtEl>
                                        <p:attrNameLst>
                                          <p:attrName>style.visibility</p:attrName>
                                        </p:attrNameLst>
                                      </p:cBhvr>
                                      <p:to>
                                        <p:strVal val="visible"/>
                                      </p:to>
                                    </p:set>
                                    <p:animEffect transition="in" filter="wipe(left)">
                                      <p:cBhvr>
                                        <p:cTn id="7" dur="500"/>
                                        <p:tgtEl>
                                          <p:spTgt spid="2252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2529">
                                            <p:txEl>
                                              <p:pRg st="1" end="1"/>
                                            </p:txEl>
                                          </p:spTgt>
                                        </p:tgtEl>
                                        <p:attrNameLst>
                                          <p:attrName>style.visibility</p:attrName>
                                        </p:attrNameLst>
                                      </p:cBhvr>
                                      <p:to>
                                        <p:strVal val="visible"/>
                                      </p:to>
                                    </p:set>
                                    <p:animEffect transition="in" filter="wipe(left)">
                                      <p:cBhvr>
                                        <p:cTn id="12" dur="500"/>
                                        <p:tgtEl>
                                          <p:spTgt spid="2252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2529">
                                            <p:txEl>
                                              <p:pRg st="2" end="2"/>
                                            </p:txEl>
                                          </p:spTgt>
                                        </p:tgtEl>
                                        <p:attrNameLst>
                                          <p:attrName>style.visibility</p:attrName>
                                        </p:attrNameLst>
                                      </p:cBhvr>
                                      <p:to>
                                        <p:strVal val="visible"/>
                                      </p:to>
                                    </p:set>
                                    <p:animEffect transition="in" filter="wipe(left)">
                                      <p:cBhvr>
                                        <p:cTn id="17" dur="500"/>
                                        <p:tgtEl>
                                          <p:spTgt spid="2252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left)">
                                      <p:cBhvr>
                                        <p:cTn id="22" dur="500"/>
                                        <p:tgtEl>
                                          <p:spTgt spid="9"/>
                                        </p:tgtEl>
                                      </p:cBhvr>
                                    </p:animEffect>
                                  </p:childTnLst>
                                </p:cTn>
                              </p:par>
                            </p:childTnLst>
                          </p:cTn>
                        </p:par>
                        <p:par>
                          <p:cTn id="23" fill="hold">
                            <p:stCondLst>
                              <p:cond delay="500"/>
                            </p:stCondLst>
                            <p:childTnLst>
                              <p:par>
                                <p:cTn id="24" presetID="22" presetClass="entr" presetSubtype="8" fill="hold" grpId="0" nodeType="afterEffect">
                                  <p:stCondLst>
                                    <p:cond delay="0"/>
                                  </p:stCondLst>
                                  <p:iterate type="wd">
                                    <p:tmPct val="10000"/>
                                  </p:iterate>
                                  <p:childTnLst>
                                    <p:set>
                                      <p:cBhvr>
                                        <p:cTn id="25" dur="1" fill="hold">
                                          <p:stCondLst>
                                            <p:cond delay="0"/>
                                          </p:stCondLst>
                                        </p:cTn>
                                        <p:tgtEl>
                                          <p:spTgt spid="22529">
                                            <p:txEl>
                                              <p:pRg st="3" end="3"/>
                                            </p:txEl>
                                          </p:spTgt>
                                        </p:tgtEl>
                                        <p:attrNameLst>
                                          <p:attrName>style.visibility</p:attrName>
                                        </p:attrNameLst>
                                      </p:cBhvr>
                                      <p:to>
                                        <p:strVal val="visible"/>
                                      </p:to>
                                    </p:set>
                                    <p:animEffect transition="in" filter="wipe(left)">
                                      <p:cBhvr>
                                        <p:cTn id="26" dur="500"/>
                                        <p:tgtEl>
                                          <p:spTgt spid="22529">
                                            <p:txEl>
                                              <p:pRg st="3" end="3"/>
                                            </p:txEl>
                                          </p:spTgt>
                                        </p:tgtEl>
                                      </p:cBhvr>
                                    </p:animEffect>
                                  </p:childTnLst>
                                </p:cTn>
                              </p:par>
                            </p:childTnLst>
                          </p:cTn>
                        </p:par>
                        <p:par>
                          <p:cTn id="27" fill="hold">
                            <p:stCondLst>
                              <p:cond delay="1050"/>
                            </p:stCondLst>
                            <p:childTnLst>
                              <p:par>
                                <p:cTn id="28" presetID="22" presetClass="entr" presetSubtype="8" fill="hold" nodeType="after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wipe(left)">
                                      <p:cBhvr>
                                        <p:cTn id="30" dur="500"/>
                                        <p:tgtEl>
                                          <p:spTgt spid="10"/>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iterate type="wd">
                                    <p:tmPct val="10000"/>
                                  </p:iterate>
                                  <p:childTnLst>
                                    <p:set>
                                      <p:cBhvr>
                                        <p:cTn id="34" dur="1" fill="hold">
                                          <p:stCondLst>
                                            <p:cond delay="0"/>
                                          </p:stCondLst>
                                        </p:cTn>
                                        <p:tgtEl>
                                          <p:spTgt spid="22529">
                                            <p:txEl>
                                              <p:pRg st="4" end="4"/>
                                            </p:txEl>
                                          </p:spTgt>
                                        </p:tgtEl>
                                        <p:attrNameLst>
                                          <p:attrName>style.visibility</p:attrName>
                                        </p:attrNameLst>
                                      </p:cBhvr>
                                      <p:to>
                                        <p:strVal val="visible"/>
                                      </p:to>
                                    </p:set>
                                    <p:animEffect transition="in" filter="wipe(left)">
                                      <p:cBhvr>
                                        <p:cTn id="35" dur="500"/>
                                        <p:tgtEl>
                                          <p:spTgt spid="22529">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wipe(left)">
                                      <p:cBhvr>
                                        <p:cTn id="4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29"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685800" y="-76200"/>
            <a:ext cx="7772400" cy="1143000"/>
          </a:xfrm>
        </p:spPr>
        <p:txBody>
          <a:bodyPr/>
          <a:lstStyle/>
          <a:p>
            <a:pPr eaLnBrk="1" hangingPunct="1">
              <a:defRPr/>
            </a:pPr>
            <a:r>
              <a:rPr lang="en-US" sz="5400" dirty="0" smtClean="0">
                <a:cs typeface="+mj-cs"/>
              </a:rPr>
              <a:t>Electromagnetism</a:t>
            </a:r>
          </a:p>
        </p:txBody>
      </p:sp>
      <p:sp>
        <p:nvSpPr>
          <p:cNvPr id="102403" name="Rectangle 3"/>
          <p:cNvSpPr>
            <a:spLocks noGrp="1" noChangeArrowheads="1"/>
          </p:cNvSpPr>
          <p:nvPr>
            <p:ph type="body" idx="1"/>
          </p:nvPr>
        </p:nvSpPr>
        <p:spPr>
          <a:xfrm>
            <a:off x="1524000" y="914400"/>
            <a:ext cx="6321425" cy="5334000"/>
          </a:xfrm>
        </p:spPr>
        <p:txBody>
          <a:bodyPr/>
          <a:lstStyle/>
          <a:p>
            <a:pPr eaLnBrk="1" hangingPunct="1">
              <a:defRPr/>
            </a:pPr>
            <a:r>
              <a:rPr lang="en-US" sz="3600" dirty="0" smtClean="0">
                <a:cs typeface="+mn-cs"/>
              </a:rPr>
              <a:t>Contributions made by:</a:t>
            </a:r>
            <a:endParaRPr lang="en-US" dirty="0" smtClean="0">
              <a:cs typeface="+mn-cs"/>
            </a:endParaRPr>
          </a:p>
          <a:p>
            <a:pPr lvl="1" eaLnBrk="1" hangingPunct="1">
              <a:defRPr/>
            </a:pPr>
            <a:r>
              <a:rPr lang="en-US" dirty="0" smtClean="0">
                <a:cs typeface="+mn-cs"/>
              </a:rPr>
              <a:t>Coulomb (1736-1806)</a:t>
            </a:r>
          </a:p>
          <a:p>
            <a:pPr lvl="1" eaLnBrk="1" hangingPunct="1">
              <a:defRPr/>
            </a:pPr>
            <a:r>
              <a:rPr lang="en-US" dirty="0" err="1" smtClean="0">
                <a:cs typeface="+mn-cs"/>
              </a:rPr>
              <a:t>Oersted</a:t>
            </a:r>
            <a:r>
              <a:rPr lang="en-US" dirty="0" smtClean="0">
                <a:cs typeface="+mn-cs"/>
              </a:rPr>
              <a:t> (1777-1851)</a:t>
            </a:r>
          </a:p>
          <a:p>
            <a:pPr lvl="1" eaLnBrk="1" hangingPunct="1">
              <a:defRPr/>
            </a:pPr>
            <a:r>
              <a:rPr lang="en-US" dirty="0" smtClean="0">
                <a:cs typeface="+mn-cs"/>
              </a:rPr>
              <a:t>Young (1773-1829)</a:t>
            </a:r>
          </a:p>
          <a:p>
            <a:pPr lvl="1" eaLnBrk="1" hangingPunct="1">
              <a:defRPr/>
            </a:pPr>
            <a:r>
              <a:rPr lang="en-US" dirty="0" smtClean="0">
                <a:cs typeface="+mn-cs"/>
              </a:rPr>
              <a:t>Amp</a:t>
            </a:r>
            <a:r>
              <a:rPr lang="en-US" dirty="0" smtClean="0">
                <a:cs typeface="Arial" charset="0"/>
              </a:rPr>
              <a:t>è</a:t>
            </a:r>
            <a:r>
              <a:rPr lang="en-US" dirty="0" smtClean="0">
                <a:cs typeface="+mn-cs"/>
              </a:rPr>
              <a:t>re (1775-1836)</a:t>
            </a:r>
          </a:p>
          <a:p>
            <a:pPr lvl="1" eaLnBrk="1" hangingPunct="1">
              <a:defRPr/>
            </a:pPr>
            <a:r>
              <a:rPr lang="en-US" dirty="0" smtClean="0">
                <a:cs typeface="+mn-cs"/>
              </a:rPr>
              <a:t>Faraday (1791-1867)</a:t>
            </a:r>
          </a:p>
          <a:p>
            <a:pPr lvl="1" eaLnBrk="1" hangingPunct="1">
              <a:defRPr/>
            </a:pPr>
            <a:r>
              <a:rPr lang="en-US" dirty="0" smtClean="0">
                <a:cs typeface="+mn-cs"/>
              </a:rPr>
              <a:t>Henry (1797-1878)</a:t>
            </a:r>
          </a:p>
          <a:p>
            <a:pPr lvl="1" eaLnBrk="1" hangingPunct="1">
              <a:defRPr/>
            </a:pPr>
            <a:r>
              <a:rPr lang="en-US" dirty="0" smtClean="0">
                <a:cs typeface="+mn-cs"/>
              </a:rPr>
              <a:t>Maxwell (1831-1879)</a:t>
            </a:r>
          </a:p>
          <a:p>
            <a:pPr lvl="1" eaLnBrk="1" hangingPunct="1">
              <a:defRPr/>
            </a:pPr>
            <a:r>
              <a:rPr lang="en-US" dirty="0" smtClean="0">
                <a:cs typeface="+mn-cs"/>
              </a:rPr>
              <a:t>Hertz (1857-1894)</a:t>
            </a:r>
          </a:p>
        </p:txBody>
      </p:sp>
      <p:sp>
        <p:nvSpPr>
          <p:cNvPr id="4" name="Date Placeholder 3"/>
          <p:cNvSpPr>
            <a:spLocks noGrp="1"/>
          </p:cNvSpPr>
          <p:nvPr>
            <p:ph type="dt" sz="half" idx="10"/>
          </p:nvPr>
        </p:nvSpPr>
        <p:spPr/>
        <p:txBody>
          <a:bodyPr/>
          <a:lstStyle/>
          <a:p>
            <a:pPr>
              <a:defRPr/>
            </a:pPr>
            <a:r>
              <a:rPr lang="en-US" smtClean="0"/>
              <a:t>Wednesday, Aug. 28, 2013</a:t>
            </a:r>
            <a:endParaRPr lang="en-US"/>
          </a:p>
        </p:txBody>
      </p:sp>
      <p:sp>
        <p:nvSpPr>
          <p:cNvPr id="5" name="Slide Number Placeholder 4"/>
          <p:cNvSpPr>
            <a:spLocks noGrp="1"/>
          </p:cNvSpPr>
          <p:nvPr>
            <p:ph type="sldNum" sz="quarter" idx="12"/>
          </p:nvPr>
        </p:nvSpPr>
        <p:spPr/>
        <p:txBody>
          <a:bodyPr/>
          <a:lstStyle/>
          <a:p>
            <a:pPr>
              <a:defRPr/>
            </a:pPr>
            <a:fld id="{623D45CD-16A2-224C-B70A-0D1B04896262}" type="slidenum">
              <a:rPr lang="en-US" smtClean="0"/>
              <a:pPr>
                <a:defRPr/>
              </a:pPr>
              <a:t>24</a:t>
            </a:fld>
            <a:endParaRPr lang="en-US"/>
          </a:p>
        </p:txBody>
      </p:sp>
      <p:sp>
        <p:nvSpPr>
          <p:cNvPr id="6" name="Footer Placeholder 5"/>
          <p:cNvSpPr>
            <a:spLocks noGrp="1"/>
          </p:cNvSpPr>
          <p:nvPr>
            <p:ph type="ftr" sz="quarter" idx="11"/>
          </p:nvPr>
        </p:nvSpPr>
        <p:spPr/>
        <p:txBody>
          <a:bodyPr/>
          <a:lstStyle/>
          <a:p>
            <a:pPr>
              <a:defRPr/>
            </a:pPr>
            <a:r>
              <a:rPr lang="nl-NL" smtClean="0"/>
              <a:t>PHYS 3313-001, Fall 2013                      Dr. Jaehoon Yu</a:t>
            </a: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02403">
                                            <p:txEl>
                                              <p:pRg st="0" end="0"/>
                                            </p:txEl>
                                          </p:spTgt>
                                        </p:tgtEl>
                                        <p:attrNameLst>
                                          <p:attrName>style.visibility</p:attrName>
                                        </p:attrNameLst>
                                      </p:cBhvr>
                                      <p:to>
                                        <p:strVal val="visible"/>
                                      </p:to>
                                    </p:set>
                                    <p:animEffect transition="in" filter="wipe(left)">
                                      <p:cBhvr>
                                        <p:cTn id="7" dur="500"/>
                                        <p:tgtEl>
                                          <p:spTgt spid="1024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102403">
                                            <p:txEl>
                                              <p:pRg st="1" end="1"/>
                                            </p:txEl>
                                          </p:spTgt>
                                        </p:tgtEl>
                                        <p:attrNameLst>
                                          <p:attrName>style.visibility</p:attrName>
                                        </p:attrNameLst>
                                      </p:cBhvr>
                                      <p:to>
                                        <p:strVal val="visible"/>
                                      </p:to>
                                    </p:set>
                                    <p:animEffect transition="in" filter="wipe(left)">
                                      <p:cBhvr>
                                        <p:cTn id="12" dur="500"/>
                                        <p:tgtEl>
                                          <p:spTgt spid="102403">
                                            <p:txEl>
                                              <p:pRg st="1" end="1"/>
                                            </p:txEl>
                                          </p:spTgt>
                                        </p:tgtEl>
                                      </p:cBhvr>
                                    </p:animEffect>
                                  </p:childTnLst>
                                </p:cTn>
                              </p:par>
                            </p:childTnLst>
                          </p:cTn>
                        </p:par>
                        <p:par>
                          <p:cTn id="13" fill="hold">
                            <p:stCondLst>
                              <p:cond delay="750"/>
                            </p:stCondLst>
                            <p:childTnLst>
                              <p:par>
                                <p:cTn id="14" presetID="22" presetClass="entr" presetSubtype="8" fill="hold" grpId="0" nodeType="afterEffect">
                                  <p:stCondLst>
                                    <p:cond delay="0"/>
                                  </p:stCondLst>
                                  <p:iterate type="wd">
                                    <p:tmPct val="10000"/>
                                  </p:iterate>
                                  <p:childTnLst>
                                    <p:set>
                                      <p:cBhvr>
                                        <p:cTn id="15" dur="1" fill="hold">
                                          <p:stCondLst>
                                            <p:cond delay="0"/>
                                          </p:stCondLst>
                                        </p:cTn>
                                        <p:tgtEl>
                                          <p:spTgt spid="102403">
                                            <p:txEl>
                                              <p:pRg st="2" end="2"/>
                                            </p:txEl>
                                          </p:spTgt>
                                        </p:tgtEl>
                                        <p:attrNameLst>
                                          <p:attrName>style.visibility</p:attrName>
                                        </p:attrNameLst>
                                      </p:cBhvr>
                                      <p:to>
                                        <p:strVal val="visible"/>
                                      </p:to>
                                    </p:set>
                                    <p:animEffect transition="in" filter="wipe(left)">
                                      <p:cBhvr>
                                        <p:cTn id="16" dur="500"/>
                                        <p:tgtEl>
                                          <p:spTgt spid="102403">
                                            <p:txEl>
                                              <p:pRg st="2" end="2"/>
                                            </p:txEl>
                                          </p:spTgt>
                                        </p:tgtEl>
                                      </p:cBhvr>
                                    </p:animEffect>
                                  </p:childTnLst>
                                </p:cTn>
                              </p:par>
                            </p:childTnLst>
                          </p:cTn>
                        </p:par>
                        <p:par>
                          <p:cTn id="17" fill="hold">
                            <p:stCondLst>
                              <p:cond delay="1500"/>
                            </p:stCondLst>
                            <p:childTnLst>
                              <p:par>
                                <p:cTn id="18" presetID="22" presetClass="entr" presetSubtype="8" fill="hold" grpId="0" nodeType="afterEffect">
                                  <p:stCondLst>
                                    <p:cond delay="0"/>
                                  </p:stCondLst>
                                  <p:iterate type="wd">
                                    <p:tmPct val="10000"/>
                                  </p:iterate>
                                  <p:childTnLst>
                                    <p:set>
                                      <p:cBhvr>
                                        <p:cTn id="19" dur="1" fill="hold">
                                          <p:stCondLst>
                                            <p:cond delay="0"/>
                                          </p:stCondLst>
                                        </p:cTn>
                                        <p:tgtEl>
                                          <p:spTgt spid="102403">
                                            <p:txEl>
                                              <p:pRg st="3" end="3"/>
                                            </p:txEl>
                                          </p:spTgt>
                                        </p:tgtEl>
                                        <p:attrNameLst>
                                          <p:attrName>style.visibility</p:attrName>
                                        </p:attrNameLst>
                                      </p:cBhvr>
                                      <p:to>
                                        <p:strVal val="visible"/>
                                      </p:to>
                                    </p:set>
                                    <p:animEffect transition="in" filter="wipe(left)">
                                      <p:cBhvr>
                                        <p:cTn id="20" dur="500"/>
                                        <p:tgtEl>
                                          <p:spTgt spid="102403">
                                            <p:txEl>
                                              <p:pRg st="3" end="3"/>
                                            </p:txEl>
                                          </p:spTgt>
                                        </p:tgtEl>
                                      </p:cBhvr>
                                    </p:animEffect>
                                  </p:childTnLst>
                                </p:cTn>
                              </p:par>
                            </p:childTnLst>
                          </p:cTn>
                        </p:par>
                        <p:par>
                          <p:cTn id="21" fill="hold">
                            <p:stCondLst>
                              <p:cond delay="2250"/>
                            </p:stCondLst>
                            <p:childTnLst>
                              <p:par>
                                <p:cTn id="22" presetID="22" presetClass="entr" presetSubtype="8" fill="hold" grpId="0" nodeType="afterEffect">
                                  <p:stCondLst>
                                    <p:cond delay="0"/>
                                  </p:stCondLst>
                                  <p:iterate type="wd">
                                    <p:tmPct val="10000"/>
                                  </p:iterate>
                                  <p:childTnLst>
                                    <p:set>
                                      <p:cBhvr>
                                        <p:cTn id="23" dur="1" fill="hold">
                                          <p:stCondLst>
                                            <p:cond delay="0"/>
                                          </p:stCondLst>
                                        </p:cTn>
                                        <p:tgtEl>
                                          <p:spTgt spid="102403">
                                            <p:txEl>
                                              <p:pRg st="4" end="4"/>
                                            </p:txEl>
                                          </p:spTgt>
                                        </p:tgtEl>
                                        <p:attrNameLst>
                                          <p:attrName>style.visibility</p:attrName>
                                        </p:attrNameLst>
                                      </p:cBhvr>
                                      <p:to>
                                        <p:strVal val="visible"/>
                                      </p:to>
                                    </p:set>
                                    <p:animEffect transition="in" filter="wipe(left)">
                                      <p:cBhvr>
                                        <p:cTn id="24" dur="500"/>
                                        <p:tgtEl>
                                          <p:spTgt spid="102403">
                                            <p:txEl>
                                              <p:pRg st="4" end="4"/>
                                            </p:txEl>
                                          </p:spTgt>
                                        </p:tgtEl>
                                      </p:cBhvr>
                                    </p:animEffect>
                                  </p:childTnLst>
                                </p:cTn>
                              </p:par>
                            </p:childTnLst>
                          </p:cTn>
                        </p:par>
                        <p:par>
                          <p:cTn id="25" fill="hold">
                            <p:stCondLst>
                              <p:cond delay="3000"/>
                            </p:stCondLst>
                            <p:childTnLst>
                              <p:par>
                                <p:cTn id="26" presetID="22" presetClass="entr" presetSubtype="8" fill="hold" grpId="0" nodeType="afterEffect">
                                  <p:stCondLst>
                                    <p:cond delay="0"/>
                                  </p:stCondLst>
                                  <p:iterate type="wd">
                                    <p:tmPct val="10000"/>
                                  </p:iterate>
                                  <p:childTnLst>
                                    <p:set>
                                      <p:cBhvr>
                                        <p:cTn id="27" dur="1" fill="hold">
                                          <p:stCondLst>
                                            <p:cond delay="0"/>
                                          </p:stCondLst>
                                        </p:cTn>
                                        <p:tgtEl>
                                          <p:spTgt spid="102403">
                                            <p:txEl>
                                              <p:pRg st="5" end="5"/>
                                            </p:txEl>
                                          </p:spTgt>
                                        </p:tgtEl>
                                        <p:attrNameLst>
                                          <p:attrName>style.visibility</p:attrName>
                                        </p:attrNameLst>
                                      </p:cBhvr>
                                      <p:to>
                                        <p:strVal val="visible"/>
                                      </p:to>
                                    </p:set>
                                    <p:animEffect transition="in" filter="wipe(left)">
                                      <p:cBhvr>
                                        <p:cTn id="28" dur="500"/>
                                        <p:tgtEl>
                                          <p:spTgt spid="102403">
                                            <p:txEl>
                                              <p:pRg st="5" end="5"/>
                                            </p:txEl>
                                          </p:spTgt>
                                        </p:tgtEl>
                                      </p:cBhvr>
                                    </p:animEffect>
                                  </p:childTnLst>
                                </p:cTn>
                              </p:par>
                            </p:childTnLst>
                          </p:cTn>
                        </p:par>
                        <p:par>
                          <p:cTn id="29" fill="hold">
                            <p:stCondLst>
                              <p:cond delay="3750"/>
                            </p:stCondLst>
                            <p:childTnLst>
                              <p:par>
                                <p:cTn id="30" presetID="22" presetClass="entr" presetSubtype="8" fill="hold" grpId="0" nodeType="afterEffect">
                                  <p:stCondLst>
                                    <p:cond delay="0"/>
                                  </p:stCondLst>
                                  <p:iterate type="wd">
                                    <p:tmPct val="10000"/>
                                  </p:iterate>
                                  <p:childTnLst>
                                    <p:set>
                                      <p:cBhvr>
                                        <p:cTn id="31" dur="1" fill="hold">
                                          <p:stCondLst>
                                            <p:cond delay="0"/>
                                          </p:stCondLst>
                                        </p:cTn>
                                        <p:tgtEl>
                                          <p:spTgt spid="102403">
                                            <p:txEl>
                                              <p:pRg st="6" end="6"/>
                                            </p:txEl>
                                          </p:spTgt>
                                        </p:tgtEl>
                                        <p:attrNameLst>
                                          <p:attrName>style.visibility</p:attrName>
                                        </p:attrNameLst>
                                      </p:cBhvr>
                                      <p:to>
                                        <p:strVal val="visible"/>
                                      </p:to>
                                    </p:set>
                                    <p:animEffect transition="in" filter="wipe(left)">
                                      <p:cBhvr>
                                        <p:cTn id="32" dur="500"/>
                                        <p:tgtEl>
                                          <p:spTgt spid="102403">
                                            <p:txEl>
                                              <p:pRg st="6" end="6"/>
                                            </p:txEl>
                                          </p:spTgt>
                                        </p:tgtEl>
                                      </p:cBhvr>
                                    </p:animEffect>
                                  </p:childTnLst>
                                </p:cTn>
                              </p:par>
                            </p:childTnLst>
                          </p:cTn>
                        </p:par>
                        <p:par>
                          <p:cTn id="33" fill="hold">
                            <p:stCondLst>
                              <p:cond delay="4500"/>
                            </p:stCondLst>
                            <p:childTnLst>
                              <p:par>
                                <p:cTn id="34" presetID="22" presetClass="entr" presetSubtype="8" fill="hold" grpId="0" nodeType="afterEffect">
                                  <p:stCondLst>
                                    <p:cond delay="0"/>
                                  </p:stCondLst>
                                  <p:iterate type="wd">
                                    <p:tmPct val="10000"/>
                                  </p:iterate>
                                  <p:childTnLst>
                                    <p:set>
                                      <p:cBhvr>
                                        <p:cTn id="35" dur="1" fill="hold">
                                          <p:stCondLst>
                                            <p:cond delay="0"/>
                                          </p:stCondLst>
                                        </p:cTn>
                                        <p:tgtEl>
                                          <p:spTgt spid="102403">
                                            <p:txEl>
                                              <p:pRg st="7" end="7"/>
                                            </p:txEl>
                                          </p:spTgt>
                                        </p:tgtEl>
                                        <p:attrNameLst>
                                          <p:attrName>style.visibility</p:attrName>
                                        </p:attrNameLst>
                                      </p:cBhvr>
                                      <p:to>
                                        <p:strVal val="visible"/>
                                      </p:to>
                                    </p:set>
                                    <p:animEffect transition="in" filter="wipe(left)">
                                      <p:cBhvr>
                                        <p:cTn id="36" dur="500"/>
                                        <p:tgtEl>
                                          <p:spTgt spid="102403">
                                            <p:txEl>
                                              <p:pRg st="7" end="7"/>
                                            </p:txEl>
                                          </p:spTgt>
                                        </p:tgtEl>
                                      </p:cBhvr>
                                    </p:animEffect>
                                  </p:childTnLst>
                                </p:cTn>
                              </p:par>
                            </p:childTnLst>
                          </p:cTn>
                        </p:par>
                        <p:par>
                          <p:cTn id="37" fill="hold">
                            <p:stCondLst>
                              <p:cond delay="5250"/>
                            </p:stCondLst>
                            <p:childTnLst>
                              <p:par>
                                <p:cTn id="38" presetID="22" presetClass="entr" presetSubtype="8" fill="hold" grpId="0" nodeType="afterEffect">
                                  <p:stCondLst>
                                    <p:cond delay="0"/>
                                  </p:stCondLst>
                                  <p:iterate type="wd">
                                    <p:tmPct val="10000"/>
                                  </p:iterate>
                                  <p:childTnLst>
                                    <p:set>
                                      <p:cBhvr>
                                        <p:cTn id="39" dur="1" fill="hold">
                                          <p:stCondLst>
                                            <p:cond delay="0"/>
                                          </p:stCondLst>
                                        </p:cTn>
                                        <p:tgtEl>
                                          <p:spTgt spid="102403">
                                            <p:txEl>
                                              <p:pRg st="8" end="8"/>
                                            </p:txEl>
                                          </p:spTgt>
                                        </p:tgtEl>
                                        <p:attrNameLst>
                                          <p:attrName>style.visibility</p:attrName>
                                        </p:attrNameLst>
                                      </p:cBhvr>
                                      <p:to>
                                        <p:strVal val="visible"/>
                                      </p:to>
                                    </p:set>
                                    <p:animEffect transition="in" filter="wipe(left)">
                                      <p:cBhvr>
                                        <p:cTn id="40" dur="500"/>
                                        <p:tgtEl>
                                          <p:spTgt spid="10240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Date Placeholder 3"/>
          <p:cNvSpPr>
            <a:spLocks noGrp="1"/>
          </p:cNvSpPr>
          <p:nvPr>
            <p:ph type="dt" sz="half" idx="10"/>
          </p:nvPr>
        </p:nvSpPr>
        <p:spPr/>
        <p:txBody>
          <a:bodyPr/>
          <a:lstStyle/>
          <a:p>
            <a:r>
              <a:rPr lang="en-US" smtClean="0"/>
              <a:t>Wednesday, Aug. 28, 2013</a:t>
            </a:r>
            <a:endParaRPr lang="en-US"/>
          </a:p>
        </p:txBody>
      </p:sp>
      <p:sp>
        <p:nvSpPr>
          <p:cNvPr id="21" name="Footer Placeholder 4"/>
          <p:cNvSpPr>
            <a:spLocks noGrp="1"/>
          </p:cNvSpPr>
          <p:nvPr>
            <p:ph type="ftr" sz="quarter" idx="11"/>
          </p:nvPr>
        </p:nvSpPr>
        <p:spPr/>
        <p:txBody>
          <a:bodyPr/>
          <a:lstStyle/>
          <a:p>
            <a:r>
              <a:rPr lang="nl-NL" smtClean="0"/>
              <a:t>PHYS 3313-001, Fall 2013                      Dr. Jaehoon Yu</a:t>
            </a:r>
            <a:endParaRPr lang="en-US"/>
          </a:p>
        </p:txBody>
      </p:sp>
      <p:sp>
        <p:nvSpPr>
          <p:cNvPr id="22" name="Slide Number Placeholder 5"/>
          <p:cNvSpPr>
            <a:spLocks noGrp="1"/>
          </p:cNvSpPr>
          <p:nvPr>
            <p:ph type="sldNum" sz="quarter" idx="12"/>
          </p:nvPr>
        </p:nvSpPr>
        <p:spPr/>
        <p:txBody>
          <a:bodyPr/>
          <a:lstStyle/>
          <a:p>
            <a:fld id="{2D5D1C87-4041-1F41-9CF1-7EA0DD0FA307}" type="slidenum">
              <a:rPr lang="en-US"/>
              <a:pPr/>
              <a:t>25</a:t>
            </a:fld>
            <a:endParaRPr lang="en-US"/>
          </a:p>
        </p:txBody>
      </p:sp>
      <p:sp>
        <p:nvSpPr>
          <p:cNvPr id="353285" name="Rectangle 5"/>
          <p:cNvSpPr>
            <a:spLocks noGrp="1" noChangeArrowheads="1"/>
          </p:cNvSpPr>
          <p:nvPr>
            <p:ph type="title"/>
          </p:nvPr>
        </p:nvSpPr>
        <p:spPr>
          <a:xfrm>
            <a:off x="381000" y="76200"/>
            <a:ext cx="8534400" cy="609600"/>
          </a:xfrm>
        </p:spPr>
        <p:txBody>
          <a:bodyPr/>
          <a:lstStyle/>
          <a:p>
            <a:r>
              <a:rPr lang="en-US" dirty="0" smtClean="0"/>
              <a:t>Culminates in Maxwell’s </a:t>
            </a:r>
            <a:r>
              <a:rPr lang="en-US" dirty="0"/>
              <a:t>Equations</a:t>
            </a:r>
          </a:p>
        </p:txBody>
      </p:sp>
      <p:graphicFrame>
        <p:nvGraphicFramePr>
          <p:cNvPr id="353286" name="Object 6"/>
          <p:cNvGraphicFramePr>
            <a:graphicFrameLocks noChangeAspect="1"/>
          </p:cNvGraphicFramePr>
          <p:nvPr/>
        </p:nvGraphicFramePr>
        <p:xfrm>
          <a:off x="-76200" y="0"/>
          <a:ext cx="914400" cy="190500"/>
        </p:xfrm>
        <a:graphic>
          <a:graphicData uri="http://schemas.openxmlformats.org/presentationml/2006/ole">
            <mc:AlternateContent xmlns:mc="http://schemas.openxmlformats.org/markup-compatibility/2006">
              <mc:Choice xmlns:v="urn:schemas-microsoft-com:vml" Requires="v">
                <p:oleObj spid="_x0000_s1046" name="Equation" r:id="rId3" imgW="914400" imgH="190080" progId="Equation.DSMT4">
                  <p:embed/>
                </p:oleObj>
              </mc:Choice>
              <mc:Fallback>
                <p:oleObj name="Equation" r:id="rId3" imgW="914400" imgH="19008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0"/>
                        <a:ext cx="914400" cy="190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3287" name="Object 7"/>
          <p:cNvGraphicFramePr>
            <a:graphicFrameLocks noChangeAspect="1"/>
          </p:cNvGraphicFramePr>
          <p:nvPr/>
        </p:nvGraphicFramePr>
        <p:xfrm>
          <a:off x="400050" y="12700"/>
          <a:ext cx="114300" cy="165100"/>
        </p:xfrm>
        <a:graphic>
          <a:graphicData uri="http://schemas.openxmlformats.org/presentationml/2006/ole">
            <mc:AlternateContent xmlns:mc="http://schemas.openxmlformats.org/markup-compatibility/2006">
              <mc:Choice xmlns:v="urn:schemas-microsoft-com:vml" Requires="v">
                <p:oleObj spid="_x0000_s1047" name="Equation" r:id="rId5" imgW="914400" imgH="190080" progId="Equation.DSMT4">
                  <p:embed/>
                </p:oleObj>
              </mc:Choice>
              <mc:Fallback>
                <p:oleObj name="Equation" r:id="rId5" imgW="914400" imgH="190080" progId="Equation.DSMT4">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0050" y="12700"/>
                        <a:ext cx="114300" cy="165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3288" name="Object 8"/>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1048" name="Equation" r:id="rId6" imgW="914400" imgH="190080" progId="Equation.DSMT4">
                  <p:embed/>
                </p:oleObj>
              </mc:Choice>
              <mc:Fallback>
                <p:oleObj name="Equation" r:id="rId6" imgW="914400" imgH="190080" progId="Equation.DSMT4">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53289" name="Rectangle 9"/>
          <p:cNvSpPr>
            <a:spLocks noGrp="1" noChangeArrowheads="1"/>
          </p:cNvSpPr>
          <p:nvPr>
            <p:ph type="body" idx="1"/>
          </p:nvPr>
        </p:nvSpPr>
        <p:spPr>
          <a:xfrm>
            <a:off x="381000" y="609600"/>
            <a:ext cx="8763000" cy="5486400"/>
          </a:xfrm>
        </p:spPr>
        <p:txBody>
          <a:bodyPr/>
          <a:lstStyle/>
          <a:p>
            <a:r>
              <a:rPr lang="en-US" dirty="0"/>
              <a:t>In the absence of dielectric or magnetic materials, the four equations developed by Maxwell are:</a:t>
            </a:r>
          </a:p>
        </p:txBody>
      </p:sp>
      <p:graphicFrame>
        <p:nvGraphicFramePr>
          <p:cNvPr id="353290" name="Object 10"/>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1049" name="Equation" r:id="rId7" imgW="914400" imgH="190080" progId="Equation.DSMT4">
                  <p:embed/>
                </p:oleObj>
              </mc:Choice>
              <mc:Fallback>
                <p:oleObj name="Equation" r:id="rId7" imgW="914400" imgH="190080" progId="Equation.DSMT4">
                  <p:embed/>
                  <p:pic>
                    <p:nvPicPr>
                      <p:cNvPr id="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3302" name="Object 22"/>
          <p:cNvGraphicFramePr>
            <a:graphicFrameLocks noChangeAspect="1"/>
          </p:cNvGraphicFramePr>
          <p:nvPr>
            <p:extLst>
              <p:ext uri="{D42A27DB-BD31-4B8C-83A1-F6EECF244321}">
                <p14:modId xmlns:p14="http://schemas.microsoft.com/office/powerpoint/2010/main" val="1878309208"/>
              </p:ext>
            </p:extLst>
          </p:nvPr>
        </p:nvGraphicFramePr>
        <p:xfrm>
          <a:off x="722313" y="1639888"/>
          <a:ext cx="2576512" cy="1246187"/>
        </p:xfrm>
        <a:graphic>
          <a:graphicData uri="http://schemas.openxmlformats.org/presentationml/2006/ole">
            <mc:AlternateContent xmlns:mc="http://schemas.openxmlformats.org/markup-compatibility/2006">
              <mc:Choice xmlns:v="urn:schemas-microsoft-com:vml" Requires="v">
                <p:oleObj spid="_x0000_s1050" name="Equation" r:id="rId8" imgW="901700" imgH="431800" progId="Equation.DSMT4">
                  <p:embed/>
                </p:oleObj>
              </mc:Choice>
              <mc:Fallback>
                <p:oleObj name="Equation" r:id="rId8" imgW="901700" imgH="431800" progId="Equation.DSMT4">
                  <p:embed/>
                  <p:pic>
                    <p:nvPicPr>
                      <p:cNvPr id="0" name="Picture 6"/>
                      <p:cNvPicPr>
                        <a:picLocks noChangeAspect="1" noChangeArrowheads="1"/>
                      </p:cNvPicPr>
                      <p:nvPr/>
                    </p:nvPicPr>
                    <p:blipFill>
                      <a:blip r:embed="rId9"/>
                      <a:srcRect/>
                      <a:stretch>
                        <a:fillRect/>
                      </a:stretch>
                    </p:blipFill>
                    <p:spPr bwMode="auto">
                      <a:xfrm>
                        <a:off x="722313" y="1639888"/>
                        <a:ext cx="2576512" cy="1246187"/>
                      </a:xfrm>
                      <a:prstGeom prst="rect">
                        <a:avLst/>
                      </a:prstGeom>
                      <a:solidFill>
                        <a:srgbClr val="99FFCC"/>
                      </a:solidFill>
                      <a:ln w="28575">
                        <a:solidFill>
                          <a:srgbClr val="CC0000"/>
                        </a:solidFill>
                        <a:miter lim="800000"/>
                        <a:headEnd/>
                        <a:tailEnd/>
                      </a:ln>
                    </p:spPr>
                  </p:pic>
                </p:oleObj>
              </mc:Fallback>
            </mc:AlternateContent>
          </a:graphicData>
        </a:graphic>
      </p:graphicFrame>
      <p:graphicFrame>
        <p:nvGraphicFramePr>
          <p:cNvPr id="353307" name="Object 27"/>
          <p:cNvGraphicFramePr>
            <a:graphicFrameLocks noChangeAspect="1"/>
          </p:cNvGraphicFramePr>
          <p:nvPr>
            <p:extLst>
              <p:ext uri="{D42A27DB-BD31-4B8C-83A1-F6EECF244321}">
                <p14:modId xmlns:p14="http://schemas.microsoft.com/office/powerpoint/2010/main" val="540929449"/>
              </p:ext>
            </p:extLst>
          </p:nvPr>
        </p:nvGraphicFramePr>
        <p:xfrm>
          <a:off x="703263" y="3000375"/>
          <a:ext cx="1960562" cy="879475"/>
        </p:xfrm>
        <a:graphic>
          <a:graphicData uri="http://schemas.openxmlformats.org/presentationml/2006/ole">
            <mc:AlternateContent xmlns:mc="http://schemas.openxmlformats.org/markup-compatibility/2006">
              <mc:Choice xmlns:v="urn:schemas-microsoft-com:vml" Requires="v">
                <p:oleObj spid="_x0000_s1051" name="Equation" r:id="rId10" imgW="685800" imgH="304800" progId="Equation.DSMT4">
                  <p:embed/>
                </p:oleObj>
              </mc:Choice>
              <mc:Fallback>
                <p:oleObj name="Equation" r:id="rId10" imgW="685800" imgH="304800" progId="Equation.DSMT4">
                  <p:embed/>
                  <p:pic>
                    <p:nvPicPr>
                      <p:cNvPr id="0" name="Picture 7"/>
                      <p:cNvPicPr>
                        <a:picLocks noChangeAspect="1" noChangeArrowheads="1"/>
                      </p:cNvPicPr>
                      <p:nvPr/>
                    </p:nvPicPr>
                    <p:blipFill>
                      <a:blip r:embed="rId11"/>
                      <a:srcRect/>
                      <a:stretch>
                        <a:fillRect/>
                      </a:stretch>
                    </p:blipFill>
                    <p:spPr bwMode="auto">
                      <a:xfrm>
                        <a:off x="703263" y="3000375"/>
                        <a:ext cx="1960562" cy="879475"/>
                      </a:xfrm>
                      <a:prstGeom prst="rect">
                        <a:avLst/>
                      </a:prstGeom>
                      <a:solidFill>
                        <a:srgbClr val="99FFCC"/>
                      </a:solidFill>
                      <a:ln w="28575">
                        <a:solidFill>
                          <a:srgbClr val="CC0000"/>
                        </a:solidFill>
                        <a:miter lim="800000"/>
                        <a:headEnd/>
                        <a:tailEnd/>
                      </a:ln>
                    </p:spPr>
                  </p:pic>
                </p:oleObj>
              </mc:Fallback>
            </mc:AlternateContent>
          </a:graphicData>
        </a:graphic>
      </p:graphicFrame>
      <p:graphicFrame>
        <p:nvGraphicFramePr>
          <p:cNvPr id="353308" name="Object 28"/>
          <p:cNvGraphicFramePr>
            <a:graphicFrameLocks noChangeAspect="1"/>
          </p:cNvGraphicFramePr>
          <p:nvPr>
            <p:extLst>
              <p:ext uri="{D42A27DB-BD31-4B8C-83A1-F6EECF244321}">
                <p14:modId xmlns:p14="http://schemas.microsoft.com/office/powerpoint/2010/main" val="708521301"/>
              </p:ext>
            </p:extLst>
          </p:nvPr>
        </p:nvGraphicFramePr>
        <p:xfrm>
          <a:off x="739775" y="3992563"/>
          <a:ext cx="2832100" cy="1136650"/>
        </p:xfrm>
        <a:graphic>
          <a:graphicData uri="http://schemas.openxmlformats.org/presentationml/2006/ole">
            <mc:AlternateContent xmlns:mc="http://schemas.openxmlformats.org/markup-compatibility/2006">
              <mc:Choice xmlns:v="urn:schemas-microsoft-com:vml" Requires="v">
                <p:oleObj spid="_x0000_s1052" name="Equation" r:id="rId12" imgW="990600" imgH="393700" progId="Equation.DSMT4">
                  <p:embed/>
                </p:oleObj>
              </mc:Choice>
              <mc:Fallback>
                <p:oleObj name="Equation" r:id="rId12" imgW="990600" imgH="393700" progId="Equation.DSMT4">
                  <p:embed/>
                  <p:pic>
                    <p:nvPicPr>
                      <p:cNvPr id="0" name="Picture 8"/>
                      <p:cNvPicPr>
                        <a:picLocks noChangeAspect="1" noChangeArrowheads="1"/>
                      </p:cNvPicPr>
                      <p:nvPr/>
                    </p:nvPicPr>
                    <p:blipFill>
                      <a:blip r:embed="rId13"/>
                      <a:srcRect/>
                      <a:stretch>
                        <a:fillRect/>
                      </a:stretch>
                    </p:blipFill>
                    <p:spPr bwMode="auto">
                      <a:xfrm>
                        <a:off x="739775" y="3992563"/>
                        <a:ext cx="2832100" cy="1136650"/>
                      </a:xfrm>
                      <a:prstGeom prst="rect">
                        <a:avLst/>
                      </a:prstGeom>
                      <a:solidFill>
                        <a:srgbClr val="99FFCC"/>
                      </a:solidFill>
                      <a:ln w="28575">
                        <a:solidFill>
                          <a:srgbClr val="CC0000"/>
                        </a:solidFill>
                        <a:miter lim="800000"/>
                        <a:headEnd/>
                        <a:tailEnd/>
                      </a:ln>
                    </p:spPr>
                  </p:pic>
                </p:oleObj>
              </mc:Fallback>
            </mc:AlternateContent>
          </a:graphicData>
        </a:graphic>
      </p:graphicFrame>
      <p:graphicFrame>
        <p:nvGraphicFramePr>
          <p:cNvPr id="353309" name="Object 29"/>
          <p:cNvGraphicFramePr>
            <a:graphicFrameLocks noChangeAspect="1"/>
          </p:cNvGraphicFramePr>
          <p:nvPr>
            <p:extLst>
              <p:ext uri="{D42A27DB-BD31-4B8C-83A1-F6EECF244321}">
                <p14:modId xmlns:p14="http://schemas.microsoft.com/office/powerpoint/2010/main" val="2576131647"/>
              </p:ext>
            </p:extLst>
          </p:nvPr>
        </p:nvGraphicFramePr>
        <p:xfrm>
          <a:off x="812800" y="5224463"/>
          <a:ext cx="4719638" cy="1136650"/>
        </p:xfrm>
        <a:graphic>
          <a:graphicData uri="http://schemas.openxmlformats.org/presentationml/2006/ole">
            <mc:AlternateContent xmlns:mc="http://schemas.openxmlformats.org/markup-compatibility/2006">
              <mc:Choice xmlns:v="urn:schemas-microsoft-com:vml" Requires="v">
                <p:oleObj spid="_x0000_s1053" name="Equation" r:id="rId14" imgW="1651000" imgH="393700" progId="Equation.DSMT4">
                  <p:embed/>
                </p:oleObj>
              </mc:Choice>
              <mc:Fallback>
                <p:oleObj name="Equation" r:id="rId14" imgW="1651000" imgH="393700" progId="Equation.DSMT4">
                  <p:embed/>
                  <p:pic>
                    <p:nvPicPr>
                      <p:cNvPr id="0" name="Picture 9"/>
                      <p:cNvPicPr>
                        <a:picLocks noChangeAspect="1" noChangeArrowheads="1"/>
                      </p:cNvPicPr>
                      <p:nvPr/>
                    </p:nvPicPr>
                    <p:blipFill>
                      <a:blip r:embed="rId15"/>
                      <a:srcRect/>
                      <a:stretch>
                        <a:fillRect/>
                      </a:stretch>
                    </p:blipFill>
                    <p:spPr bwMode="auto">
                      <a:xfrm>
                        <a:off x="812800" y="5224463"/>
                        <a:ext cx="4719638" cy="1136650"/>
                      </a:xfrm>
                      <a:prstGeom prst="rect">
                        <a:avLst/>
                      </a:prstGeom>
                      <a:solidFill>
                        <a:srgbClr val="99FFCC"/>
                      </a:solidFill>
                      <a:ln w="28575">
                        <a:solidFill>
                          <a:srgbClr val="CC0000"/>
                        </a:solidFill>
                        <a:miter lim="800000"/>
                        <a:headEnd/>
                        <a:tailEnd/>
                      </a:ln>
                    </p:spPr>
                  </p:pic>
                </p:oleObj>
              </mc:Fallback>
            </mc:AlternateContent>
          </a:graphicData>
        </a:graphic>
      </p:graphicFrame>
      <p:sp>
        <p:nvSpPr>
          <p:cNvPr id="353310" name="Text Box 30"/>
          <p:cNvSpPr txBox="1">
            <a:spLocks noChangeArrowheads="1"/>
          </p:cNvSpPr>
          <p:nvPr/>
        </p:nvSpPr>
        <p:spPr bwMode="auto">
          <a:xfrm>
            <a:off x="5105400" y="1676400"/>
            <a:ext cx="3429000" cy="485775"/>
          </a:xfrm>
          <a:prstGeom prst="rect">
            <a:avLst/>
          </a:prstGeom>
          <a:solidFill>
            <a:srgbClr val="FFFF66"/>
          </a:solidFill>
          <a:ln w="28575">
            <a:solidFill>
              <a:srgbClr val="CC0000"/>
            </a:solidFill>
            <a:miter lim="800000"/>
            <a:headEnd/>
            <a:tailEnd/>
          </a:ln>
          <a:effectLst/>
        </p:spPr>
        <p:txBody>
          <a:bodyPr>
            <a:prstTxWarp prst="textNoShape">
              <a:avLst/>
            </a:prstTxWarp>
            <a:spAutoFit/>
          </a:bodyPr>
          <a:lstStyle/>
          <a:p>
            <a:r>
              <a:rPr lang="en-US" b="1">
                <a:solidFill>
                  <a:srgbClr val="CC0000"/>
                </a:solidFill>
                <a:latin typeface="Arial Narrow" charset="0"/>
              </a:rPr>
              <a:t>Gauss’ Law for electricity</a:t>
            </a:r>
          </a:p>
        </p:txBody>
      </p:sp>
      <p:sp>
        <p:nvSpPr>
          <p:cNvPr id="353311" name="Text Box 31"/>
          <p:cNvSpPr txBox="1">
            <a:spLocks noChangeArrowheads="1"/>
          </p:cNvSpPr>
          <p:nvPr/>
        </p:nvSpPr>
        <p:spPr bwMode="auto">
          <a:xfrm>
            <a:off x="5029200" y="2819400"/>
            <a:ext cx="3505200" cy="485775"/>
          </a:xfrm>
          <a:prstGeom prst="rect">
            <a:avLst/>
          </a:prstGeom>
          <a:solidFill>
            <a:srgbClr val="FFFF66"/>
          </a:solidFill>
          <a:ln w="28575">
            <a:solidFill>
              <a:srgbClr val="CC0000"/>
            </a:solidFill>
            <a:miter lim="800000"/>
            <a:headEnd/>
            <a:tailEnd/>
          </a:ln>
          <a:effectLst/>
        </p:spPr>
        <p:txBody>
          <a:bodyPr>
            <a:prstTxWarp prst="textNoShape">
              <a:avLst/>
            </a:prstTxWarp>
            <a:spAutoFit/>
          </a:bodyPr>
          <a:lstStyle/>
          <a:p>
            <a:r>
              <a:rPr lang="en-US" b="1">
                <a:solidFill>
                  <a:srgbClr val="CC0000"/>
                </a:solidFill>
                <a:latin typeface="Arial Narrow" charset="0"/>
              </a:rPr>
              <a:t>Gauss’ Law for magnetism</a:t>
            </a:r>
          </a:p>
        </p:txBody>
      </p:sp>
      <p:sp>
        <p:nvSpPr>
          <p:cNvPr id="353312" name="Text Box 32"/>
          <p:cNvSpPr txBox="1">
            <a:spLocks noChangeArrowheads="1"/>
          </p:cNvSpPr>
          <p:nvPr/>
        </p:nvSpPr>
        <p:spPr bwMode="auto">
          <a:xfrm>
            <a:off x="6477000" y="4038600"/>
            <a:ext cx="2057400" cy="485775"/>
          </a:xfrm>
          <a:prstGeom prst="rect">
            <a:avLst/>
          </a:prstGeom>
          <a:solidFill>
            <a:srgbClr val="FFFF66"/>
          </a:solidFill>
          <a:ln w="28575">
            <a:solidFill>
              <a:srgbClr val="CC0000"/>
            </a:solidFill>
            <a:miter lim="800000"/>
            <a:headEnd/>
            <a:tailEnd/>
          </a:ln>
          <a:effectLst/>
        </p:spPr>
        <p:txBody>
          <a:bodyPr>
            <a:prstTxWarp prst="textNoShape">
              <a:avLst/>
            </a:prstTxWarp>
            <a:spAutoFit/>
          </a:bodyPr>
          <a:lstStyle/>
          <a:p>
            <a:r>
              <a:rPr lang="en-US" b="1">
                <a:solidFill>
                  <a:srgbClr val="CC0000"/>
                </a:solidFill>
                <a:latin typeface="Arial Narrow" charset="0"/>
              </a:rPr>
              <a:t>Faraday’s Law</a:t>
            </a:r>
          </a:p>
        </p:txBody>
      </p:sp>
      <p:sp>
        <p:nvSpPr>
          <p:cNvPr id="353313" name="Text Box 33"/>
          <p:cNvSpPr txBox="1">
            <a:spLocks noChangeArrowheads="1"/>
          </p:cNvSpPr>
          <p:nvPr/>
        </p:nvSpPr>
        <p:spPr bwMode="auto">
          <a:xfrm>
            <a:off x="5791200" y="5105400"/>
            <a:ext cx="3352800" cy="461665"/>
          </a:xfrm>
          <a:prstGeom prst="rect">
            <a:avLst/>
          </a:prstGeom>
          <a:solidFill>
            <a:srgbClr val="FFFF66"/>
          </a:solidFill>
          <a:ln w="28575">
            <a:solidFill>
              <a:srgbClr val="CC0000"/>
            </a:solidFill>
            <a:miter lim="800000"/>
            <a:headEnd/>
            <a:tailEnd/>
          </a:ln>
          <a:effectLst/>
        </p:spPr>
        <p:txBody>
          <a:bodyPr wrap="square">
            <a:prstTxWarp prst="textNoShape">
              <a:avLst/>
            </a:prstTxWarp>
            <a:spAutoFit/>
          </a:bodyPr>
          <a:lstStyle/>
          <a:p>
            <a:r>
              <a:rPr lang="en-US" b="1" dirty="0" smtClean="0">
                <a:solidFill>
                  <a:srgbClr val="CC0000"/>
                </a:solidFill>
                <a:latin typeface="Arial Narrow" charset="0"/>
              </a:rPr>
              <a:t>Generalized </a:t>
            </a:r>
            <a:r>
              <a:rPr lang="en-US" b="1" dirty="0" err="1" smtClean="0">
                <a:solidFill>
                  <a:srgbClr val="CC0000"/>
                </a:solidFill>
                <a:latin typeface="Arial Narrow" charset="0"/>
              </a:rPr>
              <a:t>Ampére’s</a:t>
            </a:r>
            <a:r>
              <a:rPr lang="en-US" b="1" dirty="0" smtClean="0">
                <a:solidFill>
                  <a:srgbClr val="CC0000"/>
                </a:solidFill>
                <a:latin typeface="Arial Narrow" charset="0"/>
              </a:rPr>
              <a:t> </a:t>
            </a:r>
            <a:r>
              <a:rPr lang="en-US" b="1" dirty="0">
                <a:solidFill>
                  <a:srgbClr val="CC0000"/>
                </a:solidFill>
                <a:latin typeface="Arial Narrow" charset="0"/>
              </a:rPr>
              <a:t>Law</a:t>
            </a:r>
          </a:p>
        </p:txBody>
      </p:sp>
      <p:sp>
        <p:nvSpPr>
          <p:cNvPr id="353314" name="Text Box 34"/>
          <p:cNvSpPr txBox="1">
            <a:spLocks noChangeArrowheads="1"/>
          </p:cNvSpPr>
          <p:nvPr/>
        </p:nvSpPr>
        <p:spPr bwMode="auto">
          <a:xfrm>
            <a:off x="5029200" y="2209800"/>
            <a:ext cx="3581400" cy="581025"/>
          </a:xfrm>
          <a:prstGeom prst="rect">
            <a:avLst/>
          </a:prstGeom>
          <a:noFill/>
          <a:ln w="28575">
            <a:noFill/>
            <a:miter lim="800000"/>
            <a:headEnd/>
            <a:tailEnd/>
          </a:ln>
          <a:effectLst/>
        </p:spPr>
        <p:txBody>
          <a:bodyPr>
            <a:prstTxWarp prst="textNoShape">
              <a:avLst/>
            </a:prstTxWarp>
            <a:spAutoFit/>
          </a:bodyPr>
          <a:lstStyle/>
          <a:p>
            <a:r>
              <a:rPr lang="en-US" sz="1600">
                <a:solidFill>
                  <a:schemeClr val="accent2"/>
                </a:solidFill>
                <a:latin typeface="Arial Narrow" charset="0"/>
              </a:rPr>
              <a:t>A generalized form of Coulomb’s law relating electric field to its sources, the electric charge</a:t>
            </a:r>
          </a:p>
        </p:txBody>
      </p:sp>
      <p:sp>
        <p:nvSpPr>
          <p:cNvPr id="353315" name="Text Box 35"/>
          <p:cNvSpPr txBox="1">
            <a:spLocks noChangeArrowheads="1"/>
          </p:cNvSpPr>
          <p:nvPr/>
        </p:nvSpPr>
        <p:spPr bwMode="auto">
          <a:xfrm>
            <a:off x="4267200" y="3381375"/>
            <a:ext cx="4876800" cy="581025"/>
          </a:xfrm>
          <a:prstGeom prst="rect">
            <a:avLst/>
          </a:prstGeom>
          <a:noFill/>
          <a:ln w="28575">
            <a:noFill/>
            <a:miter lim="800000"/>
            <a:headEnd/>
            <a:tailEnd/>
          </a:ln>
          <a:effectLst/>
        </p:spPr>
        <p:txBody>
          <a:bodyPr>
            <a:prstTxWarp prst="textNoShape">
              <a:avLst/>
            </a:prstTxWarp>
            <a:spAutoFit/>
          </a:bodyPr>
          <a:lstStyle/>
          <a:p>
            <a:r>
              <a:rPr lang="en-US" sz="1600" dirty="0">
                <a:solidFill>
                  <a:schemeClr val="accent2"/>
                </a:solidFill>
                <a:latin typeface="Arial Narrow" charset="0"/>
              </a:rPr>
              <a:t>A magnetic equivalent</a:t>
            </a:r>
            <a:r>
              <a:rPr lang="en-US" sz="1600" dirty="0" smtClean="0">
                <a:solidFill>
                  <a:schemeClr val="accent2"/>
                </a:solidFill>
                <a:latin typeface="Arial Narrow" charset="0"/>
              </a:rPr>
              <a:t> of </a:t>
            </a:r>
            <a:r>
              <a:rPr lang="en-US" sz="1600" dirty="0">
                <a:solidFill>
                  <a:schemeClr val="accent2"/>
                </a:solidFill>
                <a:latin typeface="Arial Narrow" charset="0"/>
              </a:rPr>
              <a:t>Coulomb’s law relating magnetic field to its sources. This says there are no magnetic monopoles.</a:t>
            </a:r>
          </a:p>
        </p:txBody>
      </p:sp>
      <p:sp>
        <p:nvSpPr>
          <p:cNvPr id="353316" name="Text Box 36"/>
          <p:cNvSpPr txBox="1">
            <a:spLocks noChangeArrowheads="1"/>
          </p:cNvSpPr>
          <p:nvPr/>
        </p:nvSpPr>
        <p:spPr bwMode="auto">
          <a:xfrm>
            <a:off x="4419600" y="4572000"/>
            <a:ext cx="4419600" cy="336550"/>
          </a:xfrm>
          <a:prstGeom prst="rect">
            <a:avLst/>
          </a:prstGeom>
          <a:noFill/>
          <a:ln w="28575">
            <a:noFill/>
            <a:miter lim="800000"/>
            <a:headEnd/>
            <a:tailEnd/>
          </a:ln>
          <a:effectLst/>
        </p:spPr>
        <p:txBody>
          <a:bodyPr>
            <a:prstTxWarp prst="textNoShape">
              <a:avLst/>
            </a:prstTxWarp>
            <a:spAutoFit/>
          </a:bodyPr>
          <a:lstStyle/>
          <a:p>
            <a:r>
              <a:rPr lang="en-US" sz="1600">
                <a:solidFill>
                  <a:schemeClr val="accent2"/>
                </a:solidFill>
                <a:latin typeface="Arial Narrow" charset="0"/>
              </a:rPr>
              <a:t>An electric field is produced by a changing magnetic field</a:t>
            </a:r>
          </a:p>
        </p:txBody>
      </p:sp>
      <p:sp>
        <p:nvSpPr>
          <p:cNvPr id="353317" name="Text Box 37"/>
          <p:cNvSpPr txBox="1">
            <a:spLocks noChangeArrowheads="1"/>
          </p:cNvSpPr>
          <p:nvPr/>
        </p:nvSpPr>
        <p:spPr bwMode="auto">
          <a:xfrm>
            <a:off x="6096000" y="5638800"/>
            <a:ext cx="2743200" cy="825500"/>
          </a:xfrm>
          <a:prstGeom prst="rect">
            <a:avLst/>
          </a:prstGeom>
          <a:noFill/>
          <a:ln w="28575">
            <a:noFill/>
            <a:miter lim="800000"/>
            <a:headEnd/>
            <a:tailEnd/>
          </a:ln>
          <a:effectLst/>
        </p:spPr>
        <p:txBody>
          <a:bodyPr>
            <a:prstTxWarp prst="textNoShape">
              <a:avLst/>
            </a:prstTxWarp>
            <a:spAutoFit/>
          </a:bodyPr>
          <a:lstStyle/>
          <a:p>
            <a:r>
              <a:rPr lang="en-US" sz="1600">
                <a:solidFill>
                  <a:schemeClr val="accent2"/>
                </a:solidFill>
                <a:latin typeface="Arial Narrow" charset="0"/>
              </a:rPr>
              <a:t>A magnetic field is produced by an electric current or by a  changing electric field</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53289">
                                            <p:txEl>
                                              <p:pRg st="0" end="0"/>
                                            </p:txEl>
                                          </p:spTgt>
                                        </p:tgtEl>
                                        <p:attrNameLst>
                                          <p:attrName>style.visibility</p:attrName>
                                        </p:attrNameLst>
                                      </p:cBhvr>
                                      <p:to>
                                        <p:strVal val="visible"/>
                                      </p:to>
                                    </p:set>
                                    <p:animEffect transition="in" filter="wipe(left)">
                                      <p:cBhvr>
                                        <p:cTn id="7" dur="500"/>
                                        <p:tgtEl>
                                          <p:spTgt spid="35328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iterate type="wd">
                                    <p:tmPct val="10000"/>
                                  </p:iterate>
                                  <p:childTnLst>
                                    <p:set>
                                      <p:cBhvr>
                                        <p:cTn id="11" dur="1" fill="hold">
                                          <p:stCondLst>
                                            <p:cond delay="0"/>
                                          </p:stCondLst>
                                        </p:cTn>
                                        <p:tgtEl>
                                          <p:spTgt spid="353302"/>
                                        </p:tgtEl>
                                        <p:attrNameLst>
                                          <p:attrName>style.visibility</p:attrName>
                                        </p:attrNameLst>
                                      </p:cBhvr>
                                      <p:to>
                                        <p:strVal val="visible"/>
                                      </p:to>
                                    </p:set>
                                    <p:animEffect transition="in" filter="wipe(left)">
                                      <p:cBhvr>
                                        <p:cTn id="12" dur="500"/>
                                        <p:tgtEl>
                                          <p:spTgt spid="353302"/>
                                        </p:tgtEl>
                                      </p:cBhvr>
                                    </p:animEffect>
                                  </p:childTnLst>
                                </p:cTn>
                              </p:par>
                            </p:childTnLst>
                          </p:cTn>
                        </p:par>
                      </p:childTnLst>
                    </p:cTn>
                  </p:par>
                  <p:par>
                    <p:cTn id="13" fill="hold">
                      <p:stCondLst>
                        <p:cond delay="indefinite"/>
                      </p:stCondLst>
                      <p:childTnLst>
                        <p:par>
                          <p:cTn id="14" fill="hold">
                            <p:stCondLst>
                              <p:cond delay="0"/>
                            </p:stCondLst>
                            <p:childTnLst>
                              <p:par>
                                <p:cTn id="15" presetID="49" presetClass="entr" presetSubtype="0" decel="100000" fill="hold" grpId="0" nodeType="clickEffect">
                                  <p:stCondLst>
                                    <p:cond delay="0"/>
                                  </p:stCondLst>
                                  <p:iterate type="lt">
                                    <p:tmPct val="10000"/>
                                  </p:iterate>
                                  <p:childTnLst>
                                    <p:set>
                                      <p:cBhvr>
                                        <p:cTn id="16" dur="1" fill="hold">
                                          <p:stCondLst>
                                            <p:cond delay="0"/>
                                          </p:stCondLst>
                                        </p:cTn>
                                        <p:tgtEl>
                                          <p:spTgt spid="353310"/>
                                        </p:tgtEl>
                                        <p:attrNameLst>
                                          <p:attrName>style.visibility</p:attrName>
                                        </p:attrNameLst>
                                      </p:cBhvr>
                                      <p:to>
                                        <p:strVal val="visible"/>
                                      </p:to>
                                    </p:set>
                                    <p:anim calcmode="lin" valueType="num">
                                      <p:cBhvr>
                                        <p:cTn id="17" dur="500" fill="hold"/>
                                        <p:tgtEl>
                                          <p:spTgt spid="353310"/>
                                        </p:tgtEl>
                                        <p:attrNameLst>
                                          <p:attrName>ppt_w</p:attrName>
                                        </p:attrNameLst>
                                      </p:cBhvr>
                                      <p:tavLst>
                                        <p:tav tm="0">
                                          <p:val>
                                            <p:fltVal val="0"/>
                                          </p:val>
                                        </p:tav>
                                        <p:tav tm="100000">
                                          <p:val>
                                            <p:strVal val="#ppt_w"/>
                                          </p:val>
                                        </p:tav>
                                      </p:tavLst>
                                    </p:anim>
                                    <p:anim calcmode="lin" valueType="num">
                                      <p:cBhvr>
                                        <p:cTn id="18" dur="500" fill="hold"/>
                                        <p:tgtEl>
                                          <p:spTgt spid="353310"/>
                                        </p:tgtEl>
                                        <p:attrNameLst>
                                          <p:attrName>ppt_h</p:attrName>
                                        </p:attrNameLst>
                                      </p:cBhvr>
                                      <p:tavLst>
                                        <p:tav tm="0">
                                          <p:val>
                                            <p:fltVal val="0"/>
                                          </p:val>
                                        </p:tav>
                                        <p:tav tm="100000">
                                          <p:val>
                                            <p:strVal val="#ppt_h"/>
                                          </p:val>
                                        </p:tav>
                                      </p:tavLst>
                                    </p:anim>
                                    <p:anim calcmode="lin" valueType="num">
                                      <p:cBhvr>
                                        <p:cTn id="19" dur="500" fill="hold"/>
                                        <p:tgtEl>
                                          <p:spTgt spid="353310"/>
                                        </p:tgtEl>
                                        <p:attrNameLst>
                                          <p:attrName>style.rotation</p:attrName>
                                        </p:attrNameLst>
                                      </p:cBhvr>
                                      <p:tavLst>
                                        <p:tav tm="0">
                                          <p:val>
                                            <p:fltVal val="360"/>
                                          </p:val>
                                        </p:tav>
                                        <p:tav tm="100000">
                                          <p:val>
                                            <p:fltVal val="0"/>
                                          </p:val>
                                        </p:tav>
                                      </p:tavLst>
                                    </p:anim>
                                    <p:animEffect transition="in" filter="fade">
                                      <p:cBhvr>
                                        <p:cTn id="20" dur="500"/>
                                        <p:tgtEl>
                                          <p:spTgt spid="353310"/>
                                        </p:tgtEl>
                                      </p:cBhvr>
                                    </p:animEffect>
                                  </p:childTnLst>
                                </p:cTn>
                              </p:par>
                            </p:childTnLst>
                          </p:cTn>
                        </p:par>
                      </p:childTnLst>
                    </p:cTn>
                  </p:par>
                  <p:par>
                    <p:cTn id="21" fill="hold">
                      <p:stCondLst>
                        <p:cond delay="indefinite"/>
                      </p:stCondLst>
                      <p:childTnLst>
                        <p:par>
                          <p:cTn id="22" fill="hold">
                            <p:stCondLst>
                              <p:cond delay="0"/>
                            </p:stCondLst>
                            <p:childTnLst>
                              <p:par>
                                <p:cTn id="23" presetID="49" presetClass="entr" presetSubtype="0" decel="100000" fill="hold" grpId="0" nodeType="clickEffect">
                                  <p:stCondLst>
                                    <p:cond delay="0"/>
                                  </p:stCondLst>
                                  <p:iterate type="lt">
                                    <p:tmPct val="10000"/>
                                  </p:iterate>
                                  <p:childTnLst>
                                    <p:set>
                                      <p:cBhvr>
                                        <p:cTn id="24" dur="1" fill="hold">
                                          <p:stCondLst>
                                            <p:cond delay="0"/>
                                          </p:stCondLst>
                                        </p:cTn>
                                        <p:tgtEl>
                                          <p:spTgt spid="353314"/>
                                        </p:tgtEl>
                                        <p:attrNameLst>
                                          <p:attrName>style.visibility</p:attrName>
                                        </p:attrNameLst>
                                      </p:cBhvr>
                                      <p:to>
                                        <p:strVal val="visible"/>
                                      </p:to>
                                    </p:set>
                                    <p:anim calcmode="lin" valueType="num">
                                      <p:cBhvr>
                                        <p:cTn id="25" dur="500" fill="hold"/>
                                        <p:tgtEl>
                                          <p:spTgt spid="353314"/>
                                        </p:tgtEl>
                                        <p:attrNameLst>
                                          <p:attrName>ppt_w</p:attrName>
                                        </p:attrNameLst>
                                      </p:cBhvr>
                                      <p:tavLst>
                                        <p:tav tm="0">
                                          <p:val>
                                            <p:fltVal val="0"/>
                                          </p:val>
                                        </p:tav>
                                        <p:tav tm="100000">
                                          <p:val>
                                            <p:strVal val="#ppt_w"/>
                                          </p:val>
                                        </p:tav>
                                      </p:tavLst>
                                    </p:anim>
                                    <p:anim calcmode="lin" valueType="num">
                                      <p:cBhvr>
                                        <p:cTn id="26" dur="500" fill="hold"/>
                                        <p:tgtEl>
                                          <p:spTgt spid="353314"/>
                                        </p:tgtEl>
                                        <p:attrNameLst>
                                          <p:attrName>ppt_h</p:attrName>
                                        </p:attrNameLst>
                                      </p:cBhvr>
                                      <p:tavLst>
                                        <p:tav tm="0">
                                          <p:val>
                                            <p:fltVal val="0"/>
                                          </p:val>
                                        </p:tav>
                                        <p:tav tm="100000">
                                          <p:val>
                                            <p:strVal val="#ppt_h"/>
                                          </p:val>
                                        </p:tav>
                                      </p:tavLst>
                                    </p:anim>
                                    <p:anim calcmode="lin" valueType="num">
                                      <p:cBhvr>
                                        <p:cTn id="27" dur="500" fill="hold"/>
                                        <p:tgtEl>
                                          <p:spTgt spid="353314"/>
                                        </p:tgtEl>
                                        <p:attrNameLst>
                                          <p:attrName>style.rotation</p:attrName>
                                        </p:attrNameLst>
                                      </p:cBhvr>
                                      <p:tavLst>
                                        <p:tav tm="0">
                                          <p:val>
                                            <p:fltVal val="360"/>
                                          </p:val>
                                        </p:tav>
                                        <p:tav tm="100000">
                                          <p:val>
                                            <p:fltVal val="0"/>
                                          </p:val>
                                        </p:tav>
                                      </p:tavLst>
                                    </p:anim>
                                    <p:animEffect transition="in" filter="fade">
                                      <p:cBhvr>
                                        <p:cTn id="28" dur="500"/>
                                        <p:tgtEl>
                                          <p:spTgt spid="353314"/>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iterate type="wd">
                                    <p:tmPct val="10000"/>
                                  </p:iterate>
                                  <p:childTnLst>
                                    <p:set>
                                      <p:cBhvr>
                                        <p:cTn id="32" dur="1" fill="hold">
                                          <p:stCondLst>
                                            <p:cond delay="0"/>
                                          </p:stCondLst>
                                        </p:cTn>
                                        <p:tgtEl>
                                          <p:spTgt spid="353307"/>
                                        </p:tgtEl>
                                        <p:attrNameLst>
                                          <p:attrName>style.visibility</p:attrName>
                                        </p:attrNameLst>
                                      </p:cBhvr>
                                      <p:to>
                                        <p:strVal val="visible"/>
                                      </p:to>
                                    </p:set>
                                    <p:animEffect transition="in" filter="wipe(left)">
                                      <p:cBhvr>
                                        <p:cTn id="33" dur="500"/>
                                        <p:tgtEl>
                                          <p:spTgt spid="353307"/>
                                        </p:tgtEl>
                                      </p:cBhvr>
                                    </p:animEffect>
                                  </p:childTnLst>
                                </p:cTn>
                              </p:par>
                            </p:childTnLst>
                          </p:cTn>
                        </p:par>
                      </p:childTnLst>
                    </p:cTn>
                  </p:par>
                  <p:par>
                    <p:cTn id="34" fill="hold">
                      <p:stCondLst>
                        <p:cond delay="indefinite"/>
                      </p:stCondLst>
                      <p:childTnLst>
                        <p:par>
                          <p:cTn id="35" fill="hold">
                            <p:stCondLst>
                              <p:cond delay="0"/>
                            </p:stCondLst>
                            <p:childTnLst>
                              <p:par>
                                <p:cTn id="36" presetID="49" presetClass="entr" presetSubtype="0" decel="100000" fill="hold" grpId="0" nodeType="clickEffect">
                                  <p:stCondLst>
                                    <p:cond delay="0"/>
                                  </p:stCondLst>
                                  <p:iterate type="lt">
                                    <p:tmPct val="10000"/>
                                  </p:iterate>
                                  <p:childTnLst>
                                    <p:set>
                                      <p:cBhvr>
                                        <p:cTn id="37" dur="1" fill="hold">
                                          <p:stCondLst>
                                            <p:cond delay="0"/>
                                          </p:stCondLst>
                                        </p:cTn>
                                        <p:tgtEl>
                                          <p:spTgt spid="353311"/>
                                        </p:tgtEl>
                                        <p:attrNameLst>
                                          <p:attrName>style.visibility</p:attrName>
                                        </p:attrNameLst>
                                      </p:cBhvr>
                                      <p:to>
                                        <p:strVal val="visible"/>
                                      </p:to>
                                    </p:set>
                                    <p:anim calcmode="lin" valueType="num">
                                      <p:cBhvr>
                                        <p:cTn id="38" dur="500" fill="hold"/>
                                        <p:tgtEl>
                                          <p:spTgt spid="353311"/>
                                        </p:tgtEl>
                                        <p:attrNameLst>
                                          <p:attrName>ppt_w</p:attrName>
                                        </p:attrNameLst>
                                      </p:cBhvr>
                                      <p:tavLst>
                                        <p:tav tm="0">
                                          <p:val>
                                            <p:fltVal val="0"/>
                                          </p:val>
                                        </p:tav>
                                        <p:tav tm="100000">
                                          <p:val>
                                            <p:strVal val="#ppt_w"/>
                                          </p:val>
                                        </p:tav>
                                      </p:tavLst>
                                    </p:anim>
                                    <p:anim calcmode="lin" valueType="num">
                                      <p:cBhvr>
                                        <p:cTn id="39" dur="500" fill="hold"/>
                                        <p:tgtEl>
                                          <p:spTgt spid="353311"/>
                                        </p:tgtEl>
                                        <p:attrNameLst>
                                          <p:attrName>ppt_h</p:attrName>
                                        </p:attrNameLst>
                                      </p:cBhvr>
                                      <p:tavLst>
                                        <p:tav tm="0">
                                          <p:val>
                                            <p:fltVal val="0"/>
                                          </p:val>
                                        </p:tav>
                                        <p:tav tm="100000">
                                          <p:val>
                                            <p:strVal val="#ppt_h"/>
                                          </p:val>
                                        </p:tav>
                                      </p:tavLst>
                                    </p:anim>
                                    <p:anim calcmode="lin" valueType="num">
                                      <p:cBhvr>
                                        <p:cTn id="40" dur="500" fill="hold"/>
                                        <p:tgtEl>
                                          <p:spTgt spid="353311"/>
                                        </p:tgtEl>
                                        <p:attrNameLst>
                                          <p:attrName>style.rotation</p:attrName>
                                        </p:attrNameLst>
                                      </p:cBhvr>
                                      <p:tavLst>
                                        <p:tav tm="0">
                                          <p:val>
                                            <p:fltVal val="360"/>
                                          </p:val>
                                        </p:tav>
                                        <p:tav tm="100000">
                                          <p:val>
                                            <p:fltVal val="0"/>
                                          </p:val>
                                        </p:tav>
                                      </p:tavLst>
                                    </p:anim>
                                    <p:animEffect transition="in" filter="fade">
                                      <p:cBhvr>
                                        <p:cTn id="41" dur="500"/>
                                        <p:tgtEl>
                                          <p:spTgt spid="353311"/>
                                        </p:tgtEl>
                                      </p:cBhvr>
                                    </p:animEffect>
                                  </p:childTnLst>
                                </p:cTn>
                              </p:par>
                            </p:childTnLst>
                          </p:cTn>
                        </p:par>
                      </p:childTnLst>
                    </p:cTn>
                  </p:par>
                  <p:par>
                    <p:cTn id="42" fill="hold">
                      <p:stCondLst>
                        <p:cond delay="indefinite"/>
                      </p:stCondLst>
                      <p:childTnLst>
                        <p:par>
                          <p:cTn id="43" fill="hold">
                            <p:stCondLst>
                              <p:cond delay="0"/>
                            </p:stCondLst>
                            <p:childTnLst>
                              <p:par>
                                <p:cTn id="44" presetID="49" presetClass="entr" presetSubtype="0" decel="100000" fill="hold" grpId="0" nodeType="clickEffect">
                                  <p:stCondLst>
                                    <p:cond delay="0"/>
                                  </p:stCondLst>
                                  <p:iterate type="lt">
                                    <p:tmPct val="10000"/>
                                  </p:iterate>
                                  <p:childTnLst>
                                    <p:set>
                                      <p:cBhvr>
                                        <p:cTn id="45" dur="1" fill="hold">
                                          <p:stCondLst>
                                            <p:cond delay="0"/>
                                          </p:stCondLst>
                                        </p:cTn>
                                        <p:tgtEl>
                                          <p:spTgt spid="353315"/>
                                        </p:tgtEl>
                                        <p:attrNameLst>
                                          <p:attrName>style.visibility</p:attrName>
                                        </p:attrNameLst>
                                      </p:cBhvr>
                                      <p:to>
                                        <p:strVal val="visible"/>
                                      </p:to>
                                    </p:set>
                                    <p:anim calcmode="lin" valueType="num">
                                      <p:cBhvr>
                                        <p:cTn id="46" dur="500" fill="hold"/>
                                        <p:tgtEl>
                                          <p:spTgt spid="353315"/>
                                        </p:tgtEl>
                                        <p:attrNameLst>
                                          <p:attrName>ppt_w</p:attrName>
                                        </p:attrNameLst>
                                      </p:cBhvr>
                                      <p:tavLst>
                                        <p:tav tm="0">
                                          <p:val>
                                            <p:fltVal val="0"/>
                                          </p:val>
                                        </p:tav>
                                        <p:tav tm="100000">
                                          <p:val>
                                            <p:strVal val="#ppt_w"/>
                                          </p:val>
                                        </p:tav>
                                      </p:tavLst>
                                    </p:anim>
                                    <p:anim calcmode="lin" valueType="num">
                                      <p:cBhvr>
                                        <p:cTn id="47" dur="500" fill="hold"/>
                                        <p:tgtEl>
                                          <p:spTgt spid="353315"/>
                                        </p:tgtEl>
                                        <p:attrNameLst>
                                          <p:attrName>ppt_h</p:attrName>
                                        </p:attrNameLst>
                                      </p:cBhvr>
                                      <p:tavLst>
                                        <p:tav tm="0">
                                          <p:val>
                                            <p:fltVal val="0"/>
                                          </p:val>
                                        </p:tav>
                                        <p:tav tm="100000">
                                          <p:val>
                                            <p:strVal val="#ppt_h"/>
                                          </p:val>
                                        </p:tav>
                                      </p:tavLst>
                                    </p:anim>
                                    <p:anim calcmode="lin" valueType="num">
                                      <p:cBhvr>
                                        <p:cTn id="48" dur="500" fill="hold"/>
                                        <p:tgtEl>
                                          <p:spTgt spid="353315"/>
                                        </p:tgtEl>
                                        <p:attrNameLst>
                                          <p:attrName>style.rotation</p:attrName>
                                        </p:attrNameLst>
                                      </p:cBhvr>
                                      <p:tavLst>
                                        <p:tav tm="0">
                                          <p:val>
                                            <p:fltVal val="360"/>
                                          </p:val>
                                        </p:tav>
                                        <p:tav tm="100000">
                                          <p:val>
                                            <p:fltVal val="0"/>
                                          </p:val>
                                        </p:tav>
                                      </p:tavLst>
                                    </p:anim>
                                    <p:animEffect transition="in" filter="fade">
                                      <p:cBhvr>
                                        <p:cTn id="49" dur="500"/>
                                        <p:tgtEl>
                                          <p:spTgt spid="353315"/>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nodeType="clickEffect">
                                  <p:stCondLst>
                                    <p:cond delay="0"/>
                                  </p:stCondLst>
                                  <p:iterate type="wd">
                                    <p:tmPct val="10000"/>
                                  </p:iterate>
                                  <p:childTnLst>
                                    <p:set>
                                      <p:cBhvr>
                                        <p:cTn id="53" dur="1" fill="hold">
                                          <p:stCondLst>
                                            <p:cond delay="0"/>
                                          </p:stCondLst>
                                        </p:cTn>
                                        <p:tgtEl>
                                          <p:spTgt spid="353308"/>
                                        </p:tgtEl>
                                        <p:attrNameLst>
                                          <p:attrName>style.visibility</p:attrName>
                                        </p:attrNameLst>
                                      </p:cBhvr>
                                      <p:to>
                                        <p:strVal val="visible"/>
                                      </p:to>
                                    </p:set>
                                    <p:animEffect transition="in" filter="wipe(left)">
                                      <p:cBhvr>
                                        <p:cTn id="54" dur="500"/>
                                        <p:tgtEl>
                                          <p:spTgt spid="353308"/>
                                        </p:tgtEl>
                                      </p:cBhvr>
                                    </p:animEffect>
                                  </p:childTnLst>
                                </p:cTn>
                              </p:par>
                            </p:childTnLst>
                          </p:cTn>
                        </p:par>
                      </p:childTnLst>
                    </p:cTn>
                  </p:par>
                  <p:par>
                    <p:cTn id="55" fill="hold">
                      <p:stCondLst>
                        <p:cond delay="indefinite"/>
                      </p:stCondLst>
                      <p:childTnLst>
                        <p:par>
                          <p:cTn id="56" fill="hold">
                            <p:stCondLst>
                              <p:cond delay="0"/>
                            </p:stCondLst>
                            <p:childTnLst>
                              <p:par>
                                <p:cTn id="57" presetID="49" presetClass="entr" presetSubtype="0" decel="100000" fill="hold" grpId="0" nodeType="clickEffect">
                                  <p:stCondLst>
                                    <p:cond delay="0"/>
                                  </p:stCondLst>
                                  <p:iterate type="lt">
                                    <p:tmPct val="10000"/>
                                  </p:iterate>
                                  <p:childTnLst>
                                    <p:set>
                                      <p:cBhvr>
                                        <p:cTn id="58" dur="1" fill="hold">
                                          <p:stCondLst>
                                            <p:cond delay="0"/>
                                          </p:stCondLst>
                                        </p:cTn>
                                        <p:tgtEl>
                                          <p:spTgt spid="353312"/>
                                        </p:tgtEl>
                                        <p:attrNameLst>
                                          <p:attrName>style.visibility</p:attrName>
                                        </p:attrNameLst>
                                      </p:cBhvr>
                                      <p:to>
                                        <p:strVal val="visible"/>
                                      </p:to>
                                    </p:set>
                                    <p:anim calcmode="lin" valueType="num">
                                      <p:cBhvr>
                                        <p:cTn id="59" dur="500" fill="hold"/>
                                        <p:tgtEl>
                                          <p:spTgt spid="353312"/>
                                        </p:tgtEl>
                                        <p:attrNameLst>
                                          <p:attrName>ppt_w</p:attrName>
                                        </p:attrNameLst>
                                      </p:cBhvr>
                                      <p:tavLst>
                                        <p:tav tm="0">
                                          <p:val>
                                            <p:fltVal val="0"/>
                                          </p:val>
                                        </p:tav>
                                        <p:tav tm="100000">
                                          <p:val>
                                            <p:strVal val="#ppt_w"/>
                                          </p:val>
                                        </p:tav>
                                      </p:tavLst>
                                    </p:anim>
                                    <p:anim calcmode="lin" valueType="num">
                                      <p:cBhvr>
                                        <p:cTn id="60" dur="500" fill="hold"/>
                                        <p:tgtEl>
                                          <p:spTgt spid="353312"/>
                                        </p:tgtEl>
                                        <p:attrNameLst>
                                          <p:attrName>ppt_h</p:attrName>
                                        </p:attrNameLst>
                                      </p:cBhvr>
                                      <p:tavLst>
                                        <p:tav tm="0">
                                          <p:val>
                                            <p:fltVal val="0"/>
                                          </p:val>
                                        </p:tav>
                                        <p:tav tm="100000">
                                          <p:val>
                                            <p:strVal val="#ppt_h"/>
                                          </p:val>
                                        </p:tav>
                                      </p:tavLst>
                                    </p:anim>
                                    <p:anim calcmode="lin" valueType="num">
                                      <p:cBhvr>
                                        <p:cTn id="61" dur="500" fill="hold"/>
                                        <p:tgtEl>
                                          <p:spTgt spid="353312"/>
                                        </p:tgtEl>
                                        <p:attrNameLst>
                                          <p:attrName>style.rotation</p:attrName>
                                        </p:attrNameLst>
                                      </p:cBhvr>
                                      <p:tavLst>
                                        <p:tav tm="0">
                                          <p:val>
                                            <p:fltVal val="360"/>
                                          </p:val>
                                        </p:tav>
                                        <p:tav tm="100000">
                                          <p:val>
                                            <p:fltVal val="0"/>
                                          </p:val>
                                        </p:tav>
                                      </p:tavLst>
                                    </p:anim>
                                    <p:animEffect transition="in" filter="fade">
                                      <p:cBhvr>
                                        <p:cTn id="62" dur="500"/>
                                        <p:tgtEl>
                                          <p:spTgt spid="353312"/>
                                        </p:tgtEl>
                                      </p:cBhvr>
                                    </p:animEffect>
                                  </p:childTnLst>
                                </p:cTn>
                              </p:par>
                            </p:childTnLst>
                          </p:cTn>
                        </p:par>
                      </p:childTnLst>
                    </p:cTn>
                  </p:par>
                  <p:par>
                    <p:cTn id="63" fill="hold">
                      <p:stCondLst>
                        <p:cond delay="indefinite"/>
                      </p:stCondLst>
                      <p:childTnLst>
                        <p:par>
                          <p:cTn id="64" fill="hold">
                            <p:stCondLst>
                              <p:cond delay="0"/>
                            </p:stCondLst>
                            <p:childTnLst>
                              <p:par>
                                <p:cTn id="65" presetID="49" presetClass="entr" presetSubtype="0" decel="100000" fill="hold" grpId="0" nodeType="clickEffect">
                                  <p:stCondLst>
                                    <p:cond delay="0"/>
                                  </p:stCondLst>
                                  <p:iterate type="lt">
                                    <p:tmPct val="10000"/>
                                  </p:iterate>
                                  <p:childTnLst>
                                    <p:set>
                                      <p:cBhvr>
                                        <p:cTn id="66" dur="1" fill="hold">
                                          <p:stCondLst>
                                            <p:cond delay="0"/>
                                          </p:stCondLst>
                                        </p:cTn>
                                        <p:tgtEl>
                                          <p:spTgt spid="353316"/>
                                        </p:tgtEl>
                                        <p:attrNameLst>
                                          <p:attrName>style.visibility</p:attrName>
                                        </p:attrNameLst>
                                      </p:cBhvr>
                                      <p:to>
                                        <p:strVal val="visible"/>
                                      </p:to>
                                    </p:set>
                                    <p:anim calcmode="lin" valueType="num">
                                      <p:cBhvr>
                                        <p:cTn id="67" dur="500" fill="hold"/>
                                        <p:tgtEl>
                                          <p:spTgt spid="353316"/>
                                        </p:tgtEl>
                                        <p:attrNameLst>
                                          <p:attrName>ppt_w</p:attrName>
                                        </p:attrNameLst>
                                      </p:cBhvr>
                                      <p:tavLst>
                                        <p:tav tm="0">
                                          <p:val>
                                            <p:fltVal val="0"/>
                                          </p:val>
                                        </p:tav>
                                        <p:tav tm="100000">
                                          <p:val>
                                            <p:strVal val="#ppt_w"/>
                                          </p:val>
                                        </p:tav>
                                      </p:tavLst>
                                    </p:anim>
                                    <p:anim calcmode="lin" valueType="num">
                                      <p:cBhvr>
                                        <p:cTn id="68" dur="500" fill="hold"/>
                                        <p:tgtEl>
                                          <p:spTgt spid="353316"/>
                                        </p:tgtEl>
                                        <p:attrNameLst>
                                          <p:attrName>ppt_h</p:attrName>
                                        </p:attrNameLst>
                                      </p:cBhvr>
                                      <p:tavLst>
                                        <p:tav tm="0">
                                          <p:val>
                                            <p:fltVal val="0"/>
                                          </p:val>
                                        </p:tav>
                                        <p:tav tm="100000">
                                          <p:val>
                                            <p:strVal val="#ppt_h"/>
                                          </p:val>
                                        </p:tav>
                                      </p:tavLst>
                                    </p:anim>
                                    <p:anim calcmode="lin" valueType="num">
                                      <p:cBhvr>
                                        <p:cTn id="69" dur="500" fill="hold"/>
                                        <p:tgtEl>
                                          <p:spTgt spid="353316"/>
                                        </p:tgtEl>
                                        <p:attrNameLst>
                                          <p:attrName>style.rotation</p:attrName>
                                        </p:attrNameLst>
                                      </p:cBhvr>
                                      <p:tavLst>
                                        <p:tav tm="0">
                                          <p:val>
                                            <p:fltVal val="360"/>
                                          </p:val>
                                        </p:tav>
                                        <p:tav tm="100000">
                                          <p:val>
                                            <p:fltVal val="0"/>
                                          </p:val>
                                        </p:tav>
                                      </p:tavLst>
                                    </p:anim>
                                    <p:animEffect transition="in" filter="fade">
                                      <p:cBhvr>
                                        <p:cTn id="70" dur="500"/>
                                        <p:tgtEl>
                                          <p:spTgt spid="353316"/>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8" fill="hold" nodeType="clickEffect">
                                  <p:stCondLst>
                                    <p:cond delay="0"/>
                                  </p:stCondLst>
                                  <p:iterate type="wd">
                                    <p:tmPct val="10000"/>
                                  </p:iterate>
                                  <p:childTnLst>
                                    <p:set>
                                      <p:cBhvr>
                                        <p:cTn id="74" dur="1" fill="hold">
                                          <p:stCondLst>
                                            <p:cond delay="0"/>
                                          </p:stCondLst>
                                        </p:cTn>
                                        <p:tgtEl>
                                          <p:spTgt spid="353309"/>
                                        </p:tgtEl>
                                        <p:attrNameLst>
                                          <p:attrName>style.visibility</p:attrName>
                                        </p:attrNameLst>
                                      </p:cBhvr>
                                      <p:to>
                                        <p:strVal val="visible"/>
                                      </p:to>
                                    </p:set>
                                    <p:animEffect transition="in" filter="wipe(left)">
                                      <p:cBhvr>
                                        <p:cTn id="75" dur="500"/>
                                        <p:tgtEl>
                                          <p:spTgt spid="353309"/>
                                        </p:tgtEl>
                                      </p:cBhvr>
                                    </p:animEffect>
                                  </p:childTnLst>
                                </p:cTn>
                              </p:par>
                            </p:childTnLst>
                          </p:cTn>
                        </p:par>
                      </p:childTnLst>
                    </p:cTn>
                  </p:par>
                  <p:par>
                    <p:cTn id="76" fill="hold">
                      <p:stCondLst>
                        <p:cond delay="indefinite"/>
                      </p:stCondLst>
                      <p:childTnLst>
                        <p:par>
                          <p:cTn id="77" fill="hold">
                            <p:stCondLst>
                              <p:cond delay="0"/>
                            </p:stCondLst>
                            <p:childTnLst>
                              <p:par>
                                <p:cTn id="78" presetID="49" presetClass="entr" presetSubtype="0" decel="100000" fill="hold" grpId="0" nodeType="clickEffect">
                                  <p:stCondLst>
                                    <p:cond delay="0"/>
                                  </p:stCondLst>
                                  <p:iterate type="lt">
                                    <p:tmPct val="10000"/>
                                  </p:iterate>
                                  <p:childTnLst>
                                    <p:set>
                                      <p:cBhvr>
                                        <p:cTn id="79" dur="1" fill="hold">
                                          <p:stCondLst>
                                            <p:cond delay="0"/>
                                          </p:stCondLst>
                                        </p:cTn>
                                        <p:tgtEl>
                                          <p:spTgt spid="353313"/>
                                        </p:tgtEl>
                                        <p:attrNameLst>
                                          <p:attrName>style.visibility</p:attrName>
                                        </p:attrNameLst>
                                      </p:cBhvr>
                                      <p:to>
                                        <p:strVal val="visible"/>
                                      </p:to>
                                    </p:set>
                                    <p:anim calcmode="lin" valueType="num">
                                      <p:cBhvr>
                                        <p:cTn id="80" dur="500" fill="hold"/>
                                        <p:tgtEl>
                                          <p:spTgt spid="353313"/>
                                        </p:tgtEl>
                                        <p:attrNameLst>
                                          <p:attrName>ppt_w</p:attrName>
                                        </p:attrNameLst>
                                      </p:cBhvr>
                                      <p:tavLst>
                                        <p:tav tm="0">
                                          <p:val>
                                            <p:fltVal val="0"/>
                                          </p:val>
                                        </p:tav>
                                        <p:tav tm="100000">
                                          <p:val>
                                            <p:strVal val="#ppt_w"/>
                                          </p:val>
                                        </p:tav>
                                      </p:tavLst>
                                    </p:anim>
                                    <p:anim calcmode="lin" valueType="num">
                                      <p:cBhvr>
                                        <p:cTn id="81" dur="500" fill="hold"/>
                                        <p:tgtEl>
                                          <p:spTgt spid="353313"/>
                                        </p:tgtEl>
                                        <p:attrNameLst>
                                          <p:attrName>ppt_h</p:attrName>
                                        </p:attrNameLst>
                                      </p:cBhvr>
                                      <p:tavLst>
                                        <p:tav tm="0">
                                          <p:val>
                                            <p:fltVal val="0"/>
                                          </p:val>
                                        </p:tav>
                                        <p:tav tm="100000">
                                          <p:val>
                                            <p:strVal val="#ppt_h"/>
                                          </p:val>
                                        </p:tav>
                                      </p:tavLst>
                                    </p:anim>
                                    <p:anim calcmode="lin" valueType="num">
                                      <p:cBhvr>
                                        <p:cTn id="82" dur="500" fill="hold"/>
                                        <p:tgtEl>
                                          <p:spTgt spid="353313"/>
                                        </p:tgtEl>
                                        <p:attrNameLst>
                                          <p:attrName>style.rotation</p:attrName>
                                        </p:attrNameLst>
                                      </p:cBhvr>
                                      <p:tavLst>
                                        <p:tav tm="0">
                                          <p:val>
                                            <p:fltVal val="360"/>
                                          </p:val>
                                        </p:tav>
                                        <p:tav tm="100000">
                                          <p:val>
                                            <p:fltVal val="0"/>
                                          </p:val>
                                        </p:tav>
                                      </p:tavLst>
                                    </p:anim>
                                    <p:animEffect transition="in" filter="fade">
                                      <p:cBhvr>
                                        <p:cTn id="83" dur="500"/>
                                        <p:tgtEl>
                                          <p:spTgt spid="353313"/>
                                        </p:tgtEl>
                                      </p:cBhvr>
                                    </p:animEffect>
                                  </p:childTnLst>
                                </p:cTn>
                              </p:par>
                            </p:childTnLst>
                          </p:cTn>
                        </p:par>
                      </p:childTnLst>
                    </p:cTn>
                  </p:par>
                  <p:par>
                    <p:cTn id="84" fill="hold">
                      <p:stCondLst>
                        <p:cond delay="indefinite"/>
                      </p:stCondLst>
                      <p:childTnLst>
                        <p:par>
                          <p:cTn id="85" fill="hold">
                            <p:stCondLst>
                              <p:cond delay="0"/>
                            </p:stCondLst>
                            <p:childTnLst>
                              <p:par>
                                <p:cTn id="86" presetID="49" presetClass="entr" presetSubtype="0" decel="100000" fill="hold" grpId="0" nodeType="clickEffect">
                                  <p:stCondLst>
                                    <p:cond delay="0"/>
                                  </p:stCondLst>
                                  <p:iterate type="lt">
                                    <p:tmPct val="10000"/>
                                  </p:iterate>
                                  <p:childTnLst>
                                    <p:set>
                                      <p:cBhvr>
                                        <p:cTn id="87" dur="1" fill="hold">
                                          <p:stCondLst>
                                            <p:cond delay="0"/>
                                          </p:stCondLst>
                                        </p:cTn>
                                        <p:tgtEl>
                                          <p:spTgt spid="353317"/>
                                        </p:tgtEl>
                                        <p:attrNameLst>
                                          <p:attrName>style.visibility</p:attrName>
                                        </p:attrNameLst>
                                      </p:cBhvr>
                                      <p:to>
                                        <p:strVal val="visible"/>
                                      </p:to>
                                    </p:set>
                                    <p:anim calcmode="lin" valueType="num">
                                      <p:cBhvr>
                                        <p:cTn id="88" dur="500" fill="hold"/>
                                        <p:tgtEl>
                                          <p:spTgt spid="353317"/>
                                        </p:tgtEl>
                                        <p:attrNameLst>
                                          <p:attrName>ppt_w</p:attrName>
                                        </p:attrNameLst>
                                      </p:cBhvr>
                                      <p:tavLst>
                                        <p:tav tm="0">
                                          <p:val>
                                            <p:fltVal val="0"/>
                                          </p:val>
                                        </p:tav>
                                        <p:tav tm="100000">
                                          <p:val>
                                            <p:strVal val="#ppt_w"/>
                                          </p:val>
                                        </p:tav>
                                      </p:tavLst>
                                    </p:anim>
                                    <p:anim calcmode="lin" valueType="num">
                                      <p:cBhvr>
                                        <p:cTn id="89" dur="500" fill="hold"/>
                                        <p:tgtEl>
                                          <p:spTgt spid="353317"/>
                                        </p:tgtEl>
                                        <p:attrNameLst>
                                          <p:attrName>ppt_h</p:attrName>
                                        </p:attrNameLst>
                                      </p:cBhvr>
                                      <p:tavLst>
                                        <p:tav tm="0">
                                          <p:val>
                                            <p:fltVal val="0"/>
                                          </p:val>
                                        </p:tav>
                                        <p:tav tm="100000">
                                          <p:val>
                                            <p:strVal val="#ppt_h"/>
                                          </p:val>
                                        </p:tav>
                                      </p:tavLst>
                                    </p:anim>
                                    <p:anim calcmode="lin" valueType="num">
                                      <p:cBhvr>
                                        <p:cTn id="90" dur="500" fill="hold"/>
                                        <p:tgtEl>
                                          <p:spTgt spid="353317"/>
                                        </p:tgtEl>
                                        <p:attrNameLst>
                                          <p:attrName>style.rotation</p:attrName>
                                        </p:attrNameLst>
                                      </p:cBhvr>
                                      <p:tavLst>
                                        <p:tav tm="0">
                                          <p:val>
                                            <p:fltVal val="360"/>
                                          </p:val>
                                        </p:tav>
                                        <p:tav tm="100000">
                                          <p:val>
                                            <p:fltVal val="0"/>
                                          </p:val>
                                        </p:tav>
                                      </p:tavLst>
                                    </p:anim>
                                    <p:animEffect transition="in" filter="fade">
                                      <p:cBhvr>
                                        <p:cTn id="91" dur="500"/>
                                        <p:tgtEl>
                                          <p:spTgt spid="3533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3289" grpId="0" build="p"/>
      <p:bldP spid="353310" grpId="0" animBg="1"/>
      <p:bldP spid="353311" grpId="0" animBg="1"/>
      <p:bldP spid="353312" grpId="0" animBg="1"/>
      <p:bldP spid="353313" grpId="0" animBg="1"/>
      <p:bldP spid="353314" grpId="0"/>
      <p:bldP spid="353315" grpId="0"/>
      <p:bldP spid="353316" grpId="0"/>
      <p:bldP spid="35331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a:xfrm>
            <a:off x="381000" y="0"/>
            <a:ext cx="8229600" cy="946150"/>
          </a:xfrm>
        </p:spPr>
        <p:txBody>
          <a:bodyPr/>
          <a:lstStyle/>
          <a:p>
            <a:pPr eaLnBrk="1" hangingPunct="1">
              <a:defRPr/>
            </a:pPr>
            <a:r>
              <a:rPr lang="en-US" sz="6000" dirty="0" smtClean="0">
                <a:cs typeface="+mj-cs"/>
              </a:rPr>
              <a:t>Thermodynamics</a:t>
            </a:r>
          </a:p>
        </p:txBody>
      </p:sp>
      <p:sp>
        <p:nvSpPr>
          <p:cNvPr id="110595" name="Rectangle 3"/>
          <p:cNvSpPr>
            <a:spLocks noGrp="1" noChangeArrowheads="1"/>
          </p:cNvSpPr>
          <p:nvPr>
            <p:ph type="body" idx="1"/>
          </p:nvPr>
        </p:nvSpPr>
        <p:spPr>
          <a:xfrm>
            <a:off x="457200" y="1066800"/>
            <a:ext cx="8305800" cy="4953000"/>
          </a:xfrm>
        </p:spPr>
        <p:txBody>
          <a:bodyPr/>
          <a:lstStyle/>
          <a:p>
            <a:pPr eaLnBrk="1" hangingPunct="1">
              <a:defRPr/>
            </a:pPr>
            <a:r>
              <a:rPr lang="en-US" sz="3600" dirty="0" smtClean="0">
                <a:solidFill>
                  <a:srgbClr val="3333CC"/>
                </a:solidFill>
                <a:cs typeface="ＭＳ Ｐゴシック" pitchFamily="-84" charset="-128"/>
              </a:rPr>
              <a:t>Deals with temperature, heat, work, and the internal energy of systems</a:t>
            </a:r>
          </a:p>
          <a:p>
            <a:pPr eaLnBrk="1" hangingPunct="1">
              <a:defRPr/>
            </a:pPr>
            <a:r>
              <a:rPr lang="en-US" sz="3600" dirty="0" smtClean="0">
                <a:cs typeface="+mn-cs"/>
              </a:rPr>
              <a:t>Contributions made by:</a:t>
            </a:r>
          </a:p>
          <a:p>
            <a:pPr lvl="1" eaLnBrk="1" hangingPunct="1">
              <a:defRPr/>
            </a:pPr>
            <a:r>
              <a:rPr lang="en-US" sz="3200" dirty="0" smtClean="0">
                <a:cs typeface="+mn-cs"/>
              </a:rPr>
              <a:t>Benjamin Thompson (1753-1814)</a:t>
            </a:r>
          </a:p>
          <a:p>
            <a:pPr lvl="1" eaLnBrk="1" hangingPunct="1">
              <a:defRPr/>
            </a:pPr>
            <a:r>
              <a:rPr lang="en-US" sz="3200" dirty="0" err="1" smtClean="0">
                <a:cs typeface="+mn-cs"/>
              </a:rPr>
              <a:t>Sadi</a:t>
            </a:r>
            <a:r>
              <a:rPr lang="en-US" sz="3200" dirty="0" smtClean="0">
                <a:cs typeface="+mn-cs"/>
              </a:rPr>
              <a:t> Carnot (1796-1832)</a:t>
            </a:r>
          </a:p>
          <a:p>
            <a:pPr lvl="1" eaLnBrk="1" hangingPunct="1">
              <a:defRPr/>
            </a:pPr>
            <a:r>
              <a:rPr lang="en-US" sz="3200" dirty="0" smtClean="0">
                <a:cs typeface="+mn-cs"/>
              </a:rPr>
              <a:t>James Joule (1818-1889)</a:t>
            </a:r>
          </a:p>
          <a:p>
            <a:pPr lvl="1" eaLnBrk="1" hangingPunct="1">
              <a:defRPr/>
            </a:pPr>
            <a:r>
              <a:rPr lang="en-US" sz="3200" dirty="0" smtClean="0">
                <a:cs typeface="+mn-cs"/>
              </a:rPr>
              <a:t>Rudolf </a:t>
            </a:r>
            <a:r>
              <a:rPr lang="en-US" sz="3200" dirty="0" err="1" smtClean="0">
                <a:cs typeface="+mn-cs"/>
              </a:rPr>
              <a:t>Clausius</a:t>
            </a:r>
            <a:r>
              <a:rPr lang="en-US" sz="3200" dirty="0" smtClean="0">
                <a:cs typeface="+mn-cs"/>
              </a:rPr>
              <a:t> (1822-1888)</a:t>
            </a:r>
          </a:p>
          <a:p>
            <a:pPr lvl="1" eaLnBrk="1" hangingPunct="1">
              <a:defRPr/>
            </a:pPr>
            <a:r>
              <a:rPr lang="en-US" sz="3200" dirty="0" smtClean="0">
                <a:cs typeface="+mn-cs"/>
              </a:rPr>
              <a:t>William Thompson (1824-1907)</a:t>
            </a:r>
          </a:p>
        </p:txBody>
      </p:sp>
      <p:sp>
        <p:nvSpPr>
          <p:cNvPr id="4" name="Date Placeholder 3"/>
          <p:cNvSpPr>
            <a:spLocks noGrp="1"/>
          </p:cNvSpPr>
          <p:nvPr>
            <p:ph type="dt" sz="half" idx="10"/>
          </p:nvPr>
        </p:nvSpPr>
        <p:spPr/>
        <p:txBody>
          <a:bodyPr/>
          <a:lstStyle/>
          <a:p>
            <a:pPr>
              <a:defRPr/>
            </a:pPr>
            <a:r>
              <a:rPr lang="en-US" smtClean="0"/>
              <a:t>Wednesday, Aug. 28, 2013</a:t>
            </a:r>
            <a:endParaRPr lang="en-US"/>
          </a:p>
        </p:txBody>
      </p:sp>
      <p:sp>
        <p:nvSpPr>
          <p:cNvPr id="5" name="Slide Number Placeholder 4"/>
          <p:cNvSpPr>
            <a:spLocks noGrp="1"/>
          </p:cNvSpPr>
          <p:nvPr>
            <p:ph type="sldNum" sz="quarter" idx="12"/>
          </p:nvPr>
        </p:nvSpPr>
        <p:spPr/>
        <p:txBody>
          <a:bodyPr/>
          <a:lstStyle/>
          <a:p>
            <a:pPr>
              <a:defRPr/>
            </a:pPr>
            <a:fld id="{623D45CD-16A2-224C-B70A-0D1B04896262}" type="slidenum">
              <a:rPr lang="en-US" smtClean="0"/>
              <a:pPr>
                <a:defRPr/>
              </a:pPr>
              <a:t>26</a:t>
            </a:fld>
            <a:endParaRPr lang="en-US"/>
          </a:p>
        </p:txBody>
      </p:sp>
      <p:sp>
        <p:nvSpPr>
          <p:cNvPr id="6" name="Footer Placeholder 5"/>
          <p:cNvSpPr>
            <a:spLocks noGrp="1"/>
          </p:cNvSpPr>
          <p:nvPr>
            <p:ph type="ftr" sz="quarter" idx="11"/>
          </p:nvPr>
        </p:nvSpPr>
        <p:spPr/>
        <p:txBody>
          <a:bodyPr/>
          <a:lstStyle/>
          <a:p>
            <a:pPr>
              <a:defRPr/>
            </a:pPr>
            <a:r>
              <a:rPr lang="nl-NL" smtClean="0"/>
              <a:t>PHYS 3313-001, Fall 2013                      Dr. Jaehoon Yu</a:t>
            </a: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110595">
                                            <p:txEl>
                                              <p:pRg st="0" end="0"/>
                                            </p:txEl>
                                          </p:spTgt>
                                        </p:tgtEl>
                                        <p:attrNameLst>
                                          <p:attrName>style.visibility</p:attrName>
                                        </p:attrNameLst>
                                      </p:cBhvr>
                                      <p:to>
                                        <p:strVal val="visible"/>
                                      </p:to>
                                    </p:set>
                                    <p:animEffect transition="in" filter="wipe(left)">
                                      <p:cBhvr>
                                        <p:cTn id="7" dur="500"/>
                                        <p:tgtEl>
                                          <p:spTgt spid="1105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110595">
                                            <p:txEl>
                                              <p:pRg st="1" end="1"/>
                                            </p:txEl>
                                          </p:spTgt>
                                        </p:tgtEl>
                                        <p:attrNameLst>
                                          <p:attrName>style.visibility</p:attrName>
                                        </p:attrNameLst>
                                      </p:cBhvr>
                                      <p:to>
                                        <p:strVal val="visible"/>
                                      </p:to>
                                    </p:set>
                                    <p:animEffect transition="in" filter="wipe(left)">
                                      <p:cBhvr>
                                        <p:cTn id="12" dur="500"/>
                                        <p:tgtEl>
                                          <p:spTgt spid="110595">
                                            <p:txEl>
                                              <p:pRg st="1" end="1"/>
                                            </p:txEl>
                                          </p:spTgt>
                                        </p:tgtEl>
                                      </p:cBhvr>
                                    </p:animEffect>
                                  </p:childTnLst>
                                </p:cTn>
                              </p:par>
                            </p:childTnLst>
                          </p:cTn>
                        </p:par>
                        <p:par>
                          <p:cTn id="13" fill="hold">
                            <p:stCondLst>
                              <p:cond delay="650"/>
                            </p:stCondLst>
                            <p:childTnLst>
                              <p:par>
                                <p:cTn id="14" presetID="22" presetClass="entr" presetSubtype="8" fill="hold" grpId="0" nodeType="afterEffect">
                                  <p:stCondLst>
                                    <p:cond delay="0"/>
                                  </p:stCondLst>
                                  <p:iterate type="wd">
                                    <p:tmPct val="10000"/>
                                  </p:iterate>
                                  <p:childTnLst>
                                    <p:set>
                                      <p:cBhvr>
                                        <p:cTn id="15" dur="1" fill="hold">
                                          <p:stCondLst>
                                            <p:cond delay="0"/>
                                          </p:stCondLst>
                                        </p:cTn>
                                        <p:tgtEl>
                                          <p:spTgt spid="110595">
                                            <p:txEl>
                                              <p:pRg st="2" end="2"/>
                                            </p:txEl>
                                          </p:spTgt>
                                        </p:tgtEl>
                                        <p:attrNameLst>
                                          <p:attrName>style.visibility</p:attrName>
                                        </p:attrNameLst>
                                      </p:cBhvr>
                                      <p:to>
                                        <p:strVal val="visible"/>
                                      </p:to>
                                    </p:set>
                                    <p:animEffect transition="in" filter="wipe(left)">
                                      <p:cBhvr>
                                        <p:cTn id="16" dur="500"/>
                                        <p:tgtEl>
                                          <p:spTgt spid="110595">
                                            <p:txEl>
                                              <p:pRg st="2" end="2"/>
                                            </p:txEl>
                                          </p:spTgt>
                                        </p:tgtEl>
                                      </p:cBhvr>
                                    </p:animEffect>
                                  </p:childTnLst>
                                </p:cTn>
                              </p:par>
                            </p:childTnLst>
                          </p:cTn>
                        </p:par>
                        <p:par>
                          <p:cTn id="17" fill="hold">
                            <p:stCondLst>
                              <p:cond delay="1450"/>
                            </p:stCondLst>
                            <p:childTnLst>
                              <p:par>
                                <p:cTn id="18" presetID="22" presetClass="entr" presetSubtype="8" fill="hold" grpId="0" nodeType="afterEffect">
                                  <p:stCondLst>
                                    <p:cond delay="0"/>
                                  </p:stCondLst>
                                  <p:iterate type="wd">
                                    <p:tmPct val="10000"/>
                                  </p:iterate>
                                  <p:childTnLst>
                                    <p:set>
                                      <p:cBhvr>
                                        <p:cTn id="19" dur="1" fill="hold">
                                          <p:stCondLst>
                                            <p:cond delay="0"/>
                                          </p:stCondLst>
                                        </p:cTn>
                                        <p:tgtEl>
                                          <p:spTgt spid="110595">
                                            <p:txEl>
                                              <p:pRg st="3" end="3"/>
                                            </p:txEl>
                                          </p:spTgt>
                                        </p:tgtEl>
                                        <p:attrNameLst>
                                          <p:attrName>style.visibility</p:attrName>
                                        </p:attrNameLst>
                                      </p:cBhvr>
                                      <p:to>
                                        <p:strVal val="visible"/>
                                      </p:to>
                                    </p:set>
                                    <p:animEffect transition="in" filter="wipe(left)">
                                      <p:cBhvr>
                                        <p:cTn id="20" dur="500"/>
                                        <p:tgtEl>
                                          <p:spTgt spid="110595">
                                            <p:txEl>
                                              <p:pRg st="3" end="3"/>
                                            </p:txEl>
                                          </p:spTgt>
                                        </p:tgtEl>
                                      </p:cBhvr>
                                    </p:animEffect>
                                  </p:childTnLst>
                                </p:cTn>
                              </p:par>
                            </p:childTnLst>
                          </p:cTn>
                        </p:par>
                        <p:par>
                          <p:cTn id="21" fill="hold">
                            <p:stCondLst>
                              <p:cond delay="2250"/>
                            </p:stCondLst>
                            <p:childTnLst>
                              <p:par>
                                <p:cTn id="22" presetID="22" presetClass="entr" presetSubtype="8" fill="hold" grpId="0" nodeType="afterEffect">
                                  <p:stCondLst>
                                    <p:cond delay="0"/>
                                  </p:stCondLst>
                                  <p:iterate type="wd">
                                    <p:tmPct val="10000"/>
                                  </p:iterate>
                                  <p:childTnLst>
                                    <p:set>
                                      <p:cBhvr>
                                        <p:cTn id="23" dur="1" fill="hold">
                                          <p:stCondLst>
                                            <p:cond delay="0"/>
                                          </p:stCondLst>
                                        </p:cTn>
                                        <p:tgtEl>
                                          <p:spTgt spid="110595">
                                            <p:txEl>
                                              <p:pRg st="4" end="4"/>
                                            </p:txEl>
                                          </p:spTgt>
                                        </p:tgtEl>
                                        <p:attrNameLst>
                                          <p:attrName>style.visibility</p:attrName>
                                        </p:attrNameLst>
                                      </p:cBhvr>
                                      <p:to>
                                        <p:strVal val="visible"/>
                                      </p:to>
                                    </p:set>
                                    <p:animEffect transition="in" filter="wipe(left)">
                                      <p:cBhvr>
                                        <p:cTn id="24" dur="500"/>
                                        <p:tgtEl>
                                          <p:spTgt spid="110595">
                                            <p:txEl>
                                              <p:pRg st="4" end="4"/>
                                            </p:txEl>
                                          </p:spTgt>
                                        </p:tgtEl>
                                      </p:cBhvr>
                                    </p:animEffect>
                                  </p:childTnLst>
                                </p:cTn>
                              </p:par>
                            </p:childTnLst>
                          </p:cTn>
                        </p:par>
                        <p:par>
                          <p:cTn id="25" fill="hold">
                            <p:stCondLst>
                              <p:cond delay="3050"/>
                            </p:stCondLst>
                            <p:childTnLst>
                              <p:par>
                                <p:cTn id="26" presetID="22" presetClass="entr" presetSubtype="8" fill="hold" grpId="0" nodeType="afterEffect">
                                  <p:stCondLst>
                                    <p:cond delay="0"/>
                                  </p:stCondLst>
                                  <p:iterate type="wd">
                                    <p:tmPct val="10000"/>
                                  </p:iterate>
                                  <p:childTnLst>
                                    <p:set>
                                      <p:cBhvr>
                                        <p:cTn id="27" dur="1" fill="hold">
                                          <p:stCondLst>
                                            <p:cond delay="0"/>
                                          </p:stCondLst>
                                        </p:cTn>
                                        <p:tgtEl>
                                          <p:spTgt spid="110595">
                                            <p:txEl>
                                              <p:pRg st="5" end="5"/>
                                            </p:txEl>
                                          </p:spTgt>
                                        </p:tgtEl>
                                        <p:attrNameLst>
                                          <p:attrName>style.visibility</p:attrName>
                                        </p:attrNameLst>
                                      </p:cBhvr>
                                      <p:to>
                                        <p:strVal val="visible"/>
                                      </p:to>
                                    </p:set>
                                    <p:animEffect transition="in" filter="wipe(left)">
                                      <p:cBhvr>
                                        <p:cTn id="28" dur="500"/>
                                        <p:tgtEl>
                                          <p:spTgt spid="110595">
                                            <p:txEl>
                                              <p:pRg st="5" end="5"/>
                                            </p:txEl>
                                          </p:spTgt>
                                        </p:tgtEl>
                                      </p:cBhvr>
                                    </p:animEffect>
                                  </p:childTnLst>
                                </p:cTn>
                              </p:par>
                            </p:childTnLst>
                          </p:cTn>
                        </p:par>
                        <p:par>
                          <p:cTn id="29" fill="hold">
                            <p:stCondLst>
                              <p:cond delay="3850"/>
                            </p:stCondLst>
                            <p:childTnLst>
                              <p:par>
                                <p:cTn id="30" presetID="22" presetClass="entr" presetSubtype="8" fill="hold" grpId="0" nodeType="afterEffect">
                                  <p:stCondLst>
                                    <p:cond delay="0"/>
                                  </p:stCondLst>
                                  <p:iterate type="wd">
                                    <p:tmPct val="10000"/>
                                  </p:iterate>
                                  <p:childTnLst>
                                    <p:set>
                                      <p:cBhvr>
                                        <p:cTn id="31" dur="1" fill="hold">
                                          <p:stCondLst>
                                            <p:cond delay="0"/>
                                          </p:stCondLst>
                                        </p:cTn>
                                        <p:tgtEl>
                                          <p:spTgt spid="110595">
                                            <p:txEl>
                                              <p:pRg st="6" end="6"/>
                                            </p:txEl>
                                          </p:spTgt>
                                        </p:tgtEl>
                                        <p:attrNameLst>
                                          <p:attrName>style.visibility</p:attrName>
                                        </p:attrNameLst>
                                      </p:cBhvr>
                                      <p:to>
                                        <p:strVal val="visible"/>
                                      </p:to>
                                    </p:set>
                                    <p:animEffect transition="in" filter="wipe(left)">
                                      <p:cBhvr>
                                        <p:cTn id="32" dur="500"/>
                                        <p:tgtEl>
                                          <p:spTgt spid="11059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5"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a:xfrm>
            <a:off x="685800" y="0"/>
            <a:ext cx="7772400" cy="1143000"/>
          </a:xfrm>
        </p:spPr>
        <p:txBody>
          <a:bodyPr/>
          <a:lstStyle/>
          <a:p>
            <a:pPr eaLnBrk="1" hangingPunct="1">
              <a:defRPr/>
            </a:pPr>
            <a:r>
              <a:rPr lang="en-US" dirty="0" smtClean="0">
                <a:cs typeface="+mj-cs"/>
              </a:rPr>
              <a:t>Primary Results of Thermodynamics</a:t>
            </a:r>
          </a:p>
        </p:txBody>
      </p:sp>
      <p:sp>
        <p:nvSpPr>
          <p:cNvPr id="26626" name="Rectangle 3"/>
          <p:cNvSpPr>
            <a:spLocks noGrp="1" noChangeArrowheads="1"/>
          </p:cNvSpPr>
          <p:nvPr>
            <p:ph type="body" idx="1"/>
          </p:nvPr>
        </p:nvSpPr>
        <p:spPr>
          <a:xfrm>
            <a:off x="457200" y="990600"/>
            <a:ext cx="8229600" cy="4800600"/>
          </a:xfrm>
        </p:spPr>
        <p:txBody>
          <a:bodyPr/>
          <a:lstStyle/>
          <a:p>
            <a:pPr eaLnBrk="1" hangingPunct="1"/>
            <a:r>
              <a:rPr lang="en-US" sz="4000" dirty="0" smtClean="0">
                <a:cs typeface="ＭＳ Ｐゴシック" pitchFamily="-84" charset="-128"/>
              </a:rPr>
              <a:t>Introduced </a:t>
            </a:r>
            <a:r>
              <a:rPr lang="en-US" sz="4000" dirty="0">
                <a:cs typeface="ＭＳ Ｐゴシック" pitchFamily="-84" charset="-128"/>
              </a:rPr>
              <a:t>thermal equilibrium</a:t>
            </a:r>
          </a:p>
          <a:p>
            <a:pPr eaLnBrk="1" hangingPunct="1"/>
            <a:r>
              <a:rPr lang="en-US" sz="4000" dirty="0">
                <a:cs typeface="ＭＳ Ｐゴシック" pitchFamily="-84" charset="-128"/>
              </a:rPr>
              <a:t>The first law establishes heat as energy</a:t>
            </a:r>
          </a:p>
          <a:p>
            <a:pPr eaLnBrk="1" hangingPunct="1"/>
            <a:r>
              <a:rPr lang="en-US" sz="4000" dirty="0">
                <a:cs typeface="ＭＳ Ｐゴシック" pitchFamily="-84" charset="-128"/>
              </a:rPr>
              <a:t>Introduces the concept of internal energy</a:t>
            </a:r>
            <a:endParaRPr lang="en-US" sz="4000" dirty="0" smtClean="0">
              <a:cs typeface="ＭＳ Ｐゴシック" pitchFamily="-84" charset="-128"/>
            </a:endParaRPr>
          </a:p>
          <a:p>
            <a:pPr eaLnBrk="1" hangingPunct="1"/>
            <a:r>
              <a:rPr lang="en-US" sz="4000" dirty="0" smtClean="0">
                <a:cs typeface="ＭＳ Ｐゴシック" pitchFamily="-84" charset="-128"/>
              </a:rPr>
              <a:t>Interprets </a:t>
            </a:r>
            <a:r>
              <a:rPr lang="en-US" sz="4000" dirty="0">
                <a:cs typeface="ＭＳ Ｐゴシック" pitchFamily="-84" charset="-128"/>
              </a:rPr>
              <a:t>temperature as a measure of </a:t>
            </a:r>
            <a:r>
              <a:rPr lang="en-US" sz="4000" dirty="0" smtClean="0">
                <a:cs typeface="ＭＳ Ｐゴシック" pitchFamily="-84" charset="-128"/>
              </a:rPr>
              <a:t>the internal </a:t>
            </a:r>
            <a:r>
              <a:rPr lang="en-US" sz="4000" dirty="0">
                <a:cs typeface="ＭＳ Ｐゴシック" pitchFamily="-84" charset="-128"/>
              </a:rPr>
              <a:t>energy</a:t>
            </a:r>
          </a:p>
          <a:p>
            <a:pPr eaLnBrk="1" hangingPunct="1"/>
            <a:r>
              <a:rPr lang="en-US" sz="4000" dirty="0">
                <a:cs typeface="ＭＳ Ｐゴシック" pitchFamily="-84" charset="-128"/>
              </a:rPr>
              <a:t>Generates limitations of the energy processes that cannot take place</a:t>
            </a:r>
          </a:p>
        </p:txBody>
      </p:sp>
      <p:sp>
        <p:nvSpPr>
          <p:cNvPr id="4" name="Date Placeholder 3"/>
          <p:cNvSpPr>
            <a:spLocks noGrp="1"/>
          </p:cNvSpPr>
          <p:nvPr>
            <p:ph type="dt" sz="half" idx="10"/>
          </p:nvPr>
        </p:nvSpPr>
        <p:spPr/>
        <p:txBody>
          <a:bodyPr/>
          <a:lstStyle/>
          <a:p>
            <a:pPr>
              <a:defRPr/>
            </a:pPr>
            <a:r>
              <a:rPr lang="en-US" smtClean="0"/>
              <a:t>Wednesday, Aug. 28, 2013</a:t>
            </a:r>
            <a:endParaRPr lang="en-US"/>
          </a:p>
        </p:txBody>
      </p:sp>
      <p:sp>
        <p:nvSpPr>
          <p:cNvPr id="5" name="Slide Number Placeholder 4"/>
          <p:cNvSpPr>
            <a:spLocks noGrp="1"/>
          </p:cNvSpPr>
          <p:nvPr>
            <p:ph type="sldNum" sz="quarter" idx="12"/>
          </p:nvPr>
        </p:nvSpPr>
        <p:spPr/>
        <p:txBody>
          <a:bodyPr/>
          <a:lstStyle/>
          <a:p>
            <a:pPr>
              <a:defRPr/>
            </a:pPr>
            <a:fld id="{623D45CD-16A2-224C-B70A-0D1B04896262}" type="slidenum">
              <a:rPr lang="en-US" smtClean="0"/>
              <a:pPr>
                <a:defRPr/>
              </a:pPr>
              <a:t>27</a:t>
            </a:fld>
            <a:endParaRPr lang="en-US"/>
          </a:p>
        </p:txBody>
      </p:sp>
      <p:sp>
        <p:nvSpPr>
          <p:cNvPr id="6" name="Footer Placeholder 5"/>
          <p:cNvSpPr>
            <a:spLocks noGrp="1"/>
          </p:cNvSpPr>
          <p:nvPr>
            <p:ph type="ftr" sz="quarter" idx="11"/>
          </p:nvPr>
        </p:nvSpPr>
        <p:spPr/>
        <p:txBody>
          <a:bodyPr/>
          <a:lstStyle/>
          <a:p>
            <a:pPr>
              <a:defRPr/>
            </a:pPr>
            <a:r>
              <a:rPr lang="nl-NL" smtClean="0"/>
              <a:t>PHYS 3313-001, Fall 2013                      Dr. Jaehoon Yu</a:t>
            </a:r>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6626">
                                            <p:txEl>
                                              <p:pRg st="0" end="0"/>
                                            </p:txEl>
                                          </p:spTgt>
                                        </p:tgtEl>
                                        <p:attrNameLst>
                                          <p:attrName>style.visibility</p:attrName>
                                        </p:attrNameLst>
                                      </p:cBhvr>
                                      <p:to>
                                        <p:strVal val="visible"/>
                                      </p:to>
                                    </p:set>
                                    <p:animEffect transition="in" filter="wipe(left)">
                                      <p:cBhvr>
                                        <p:cTn id="7" dur="500"/>
                                        <p:tgtEl>
                                          <p:spTgt spid="2662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6626">
                                            <p:txEl>
                                              <p:pRg st="1" end="1"/>
                                            </p:txEl>
                                          </p:spTgt>
                                        </p:tgtEl>
                                        <p:attrNameLst>
                                          <p:attrName>style.visibility</p:attrName>
                                        </p:attrNameLst>
                                      </p:cBhvr>
                                      <p:to>
                                        <p:strVal val="visible"/>
                                      </p:to>
                                    </p:set>
                                    <p:animEffect transition="in" filter="wipe(left)">
                                      <p:cBhvr>
                                        <p:cTn id="12" dur="500"/>
                                        <p:tgtEl>
                                          <p:spTgt spid="2662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6626">
                                            <p:txEl>
                                              <p:pRg st="2" end="2"/>
                                            </p:txEl>
                                          </p:spTgt>
                                        </p:tgtEl>
                                        <p:attrNameLst>
                                          <p:attrName>style.visibility</p:attrName>
                                        </p:attrNameLst>
                                      </p:cBhvr>
                                      <p:to>
                                        <p:strVal val="visible"/>
                                      </p:to>
                                    </p:set>
                                    <p:animEffect transition="in" filter="wipe(left)">
                                      <p:cBhvr>
                                        <p:cTn id="17" dur="500"/>
                                        <p:tgtEl>
                                          <p:spTgt spid="2662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6626">
                                            <p:txEl>
                                              <p:pRg st="3" end="3"/>
                                            </p:txEl>
                                          </p:spTgt>
                                        </p:tgtEl>
                                        <p:attrNameLst>
                                          <p:attrName>style.visibility</p:attrName>
                                        </p:attrNameLst>
                                      </p:cBhvr>
                                      <p:to>
                                        <p:strVal val="visible"/>
                                      </p:to>
                                    </p:set>
                                    <p:animEffect transition="in" filter="wipe(left)">
                                      <p:cBhvr>
                                        <p:cTn id="22" dur="500"/>
                                        <p:tgtEl>
                                          <p:spTgt spid="2662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6626">
                                            <p:txEl>
                                              <p:pRg st="4" end="4"/>
                                            </p:txEl>
                                          </p:spTgt>
                                        </p:tgtEl>
                                        <p:attrNameLst>
                                          <p:attrName>style.visibility</p:attrName>
                                        </p:attrNameLst>
                                      </p:cBhvr>
                                      <p:to>
                                        <p:strVal val="visible"/>
                                      </p:to>
                                    </p:set>
                                    <p:animEffect transition="in" filter="wipe(left)">
                                      <p:cBhvr>
                                        <p:cTn id="27" dur="500"/>
                                        <p:tgtEl>
                                          <p:spTgt spid="2662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Screen Shot 2013-08-28 at 11.04.30 A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53006280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Wednesday, Aug. 28, 2013</a:t>
            </a:r>
            <a:endParaRPr lang="en-US"/>
          </a:p>
        </p:txBody>
      </p:sp>
      <p:sp>
        <p:nvSpPr>
          <p:cNvPr id="5" name="Footer Placeholder 4"/>
          <p:cNvSpPr>
            <a:spLocks noGrp="1"/>
          </p:cNvSpPr>
          <p:nvPr>
            <p:ph type="ftr" sz="quarter" idx="11"/>
          </p:nvPr>
        </p:nvSpPr>
        <p:spPr/>
        <p:txBody>
          <a:bodyPr/>
          <a:lstStyle/>
          <a:p>
            <a:pPr>
              <a:defRPr/>
            </a:pPr>
            <a:r>
              <a:rPr lang="nl-NL" smtClean="0"/>
              <a:t>PHYS 3313-001, Fall 2013                      Dr. Jaehoon Yu</a:t>
            </a:r>
            <a:endParaRPr lang="en-US"/>
          </a:p>
        </p:txBody>
      </p:sp>
      <p:sp>
        <p:nvSpPr>
          <p:cNvPr id="19460" name="Slide Number Placeholder 5"/>
          <p:cNvSpPr>
            <a:spLocks noGrp="1"/>
          </p:cNvSpPr>
          <p:nvPr>
            <p:ph type="sldNum" sz="quarter" idx="12"/>
          </p:nvPr>
        </p:nvSpPr>
        <p:spPr>
          <a:noFill/>
        </p:spPr>
        <p:txBody>
          <a:bodyPr/>
          <a:lstStyle/>
          <a:p>
            <a:fld id="{87350146-5D12-0E44-B4F6-28409F345D49}" type="slidenum">
              <a:rPr lang="en-US">
                <a:latin typeface="Arial Narrow" pitchFamily="-84" charset="0"/>
              </a:rPr>
              <a:pPr/>
              <a:t>4</a:t>
            </a:fld>
            <a:endParaRPr lang="en-US">
              <a:latin typeface="Arial Narrow" pitchFamily="-84" charset="0"/>
            </a:endParaRPr>
          </a:p>
        </p:txBody>
      </p:sp>
      <p:sp>
        <p:nvSpPr>
          <p:cNvPr id="19461" name="Rectangle 2"/>
          <p:cNvSpPr>
            <a:spLocks noGrp="1" noChangeArrowheads="1"/>
          </p:cNvSpPr>
          <p:nvPr>
            <p:ph type="title"/>
          </p:nvPr>
        </p:nvSpPr>
        <p:spPr>
          <a:xfrm>
            <a:off x="762000" y="0"/>
            <a:ext cx="7772400" cy="838200"/>
          </a:xfrm>
        </p:spPr>
        <p:txBody>
          <a:bodyPr/>
          <a:lstStyle/>
          <a:p>
            <a:pPr eaLnBrk="1" hangingPunct="1"/>
            <a:r>
              <a:rPr lang="en-US" dirty="0" smtClean="0">
                <a:ea typeface="ＭＳ Ｐゴシック" pitchFamily="-84" charset="-128"/>
                <a:cs typeface="ＭＳ Ｐゴシック" pitchFamily="-84" charset="-128"/>
              </a:rPr>
              <a:t>Special Project #1</a:t>
            </a:r>
            <a:endParaRPr lang="en-US" dirty="0">
              <a:ea typeface="ＭＳ Ｐゴシック" pitchFamily="-84" charset="-128"/>
              <a:cs typeface="ＭＳ Ｐゴシック" pitchFamily="-84" charset="-128"/>
            </a:endParaRPr>
          </a:p>
        </p:txBody>
      </p:sp>
      <p:sp>
        <p:nvSpPr>
          <p:cNvPr id="111619" name="Rectangle 3"/>
          <p:cNvSpPr>
            <a:spLocks noGrp="1" noChangeArrowheads="1"/>
          </p:cNvSpPr>
          <p:nvPr>
            <p:ph type="body" idx="1"/>
          </p:nvPr>
        </p:nvSpPr>
        <p:spPr>
          <a:xfrm>
            <a:off x="304800" y="838200"/>
            <a:ext cx="8534400" cy="5181600"/>
          </a:xfrm>
        </p:spPr>
        <p:txBody>
          <a:bodyPr/>
          <a:lstStyle/>
          <a:p>
            <a:pPr marL="514350" indent="-514350" eaLnBrk="1" hangingPunct="1">
              <a:buFont typeface="+mj-lt"/>
              <a:buAutoNum type="arabicPeriod"/>
            </a:pPr>
            <a:r>
              <a:rPr lang="en-US" sz="2400" dirty="0" smtClean="0">
                <a:ea typeface="ＭＳ Ｐゴシック" pitchFamily="-84" charset="-128"/>
                <a:cs typeface="ＭＳ Ｐゴシック" pitchFamily="-84" charset="-128"/>
              </a:rPr>
              <a:t>Compute the electric force between the two protons separate the farthest in an intact U</a:t>
            </a:r>
            <a:r>
              <a:rPr lang="en-US" sz="2400" baseline="30000" dirty="0" smtClean="0">
                <a:ea typeface="ＭＳ Ｐゴシック" pitchFamily="-84" charset="-128"/>
                <a:cs typeface="ＭＳ Ｐゴシック" pitchFamily="-84" charset="-128"/>
              </a:rPr>
              <a:t>238</a:t>
            </a:r>
            <a:r>
              <a:rPr lang="en-US" sz="2400" dirty="0" smtClean="0">
                <a:ea typeface="ＭＳ Ｐゴシック" pitchFamily="-84" charset="-128"/>
                <a:cs typeface="ＭＳ Ｐゴシック" pitchFamily="-84" charset="-128"/>
              </a:rPr>
              <a:t> nucleus.  Use the actual size of the U</a:t>
            </a:r>
            <a:r>
              <a:rPr lang="en-US" sz="2400" baseline="30000" dirty="0" smtClean="0">
                <a:ea typeface="ＭＳ Ｐゴシック" pitchFamily="-84" charset="-128"/>
                <a:cs typeface="ＭＳ Ｐゴシック" pitchFamily="-84" charset="-128"/>
              </a:rPr>
              <a:t>238</a:t>
            </a:r>
            <a:r>
              <a:rPr lang="en-US" sz="2400" dirty="0" smtClean="0">
                <a:ea typeface="ＭＳ Ｐゴシック" pitchFamily="-84" charset="-128"/>
                <a:cs typeface="ＭＳ Ｐゴシック" pitchFamily="-84" charset="-128"/>
              </a:rPr>
              <a:t> nucleus. (10 points)</a:t>
            </a:r>
          </a:p>
          <a:p>
            <a:pPr marL="514350" indent="-514350" eaLnBrk="1" hangingPunct="1">
              <a:buFont typeface="+mj-lt"/>
              <a:buAutoNum type="arabicPeriod"/>
            </a:pPr>
            <a:r>
              <a:rPr lang="en-US" sz="2400" dirty="0" smtClean="0">
                <a:ea typeface="ＭＳ Ｐゴシック" pitchFamily="-84" charset="-128"/>
                <a:cs typeface="ＭＳ Ｐゴシック" pitchFamily="-84" charset="-128"/>
              </a:rPr>
              <a:t>Compute the gravitational force between the two protons separate the farthest in an intact U</a:t>
            </a:r>
            <a:r>
              <a:rPr lang="en-US" sz="2400" baseline="30000" dirty="0" smtClean="0">
                <a:ea typeface="ＭＳ Ｐゴシック" pitchFamily="-84" charset="-128"/>
                <a:cs typeface="ＭＳ Ｐゴシック" pitchFamily="-84" charset="-128"/>
              </a:rPr>
              <a:t>238</a:t>
            </a:r>
            <a:r>
              <a:rPr lang="en-US" sz="2400" dirty="0" smtClean="0">
                <a:ea typeface="ＭＳ Ｐゴシック" pitchFamily="-84" charset="-128"/>
                <a:cs typeface="ＭＳ Ｐゴシック" pitchFamily="-84" charset="-128"/>
              </a:rPr>
              <a:t> nucleus. (10 points)</a:t>
            </a:r>
          </a:p>
          <a:p>
            <a:pPr marL="514350" indent="-514350" eaLnBrk="1" hangingPunct="1">
              <a:buFont typeface="+mj-lt"/>
              <a:buAutoNum type="arabicPeriod"/>
            </a:pPr>
            <a:r>
              <a:rPr lang="en-US" sz="2400" dirty="0" smtClean="0">
                <a:ea typeface="ＭＳ Ｐゴシック" pitchFamily="-84" charset="-128"/>
                <a:cs typeface="ＭＳ Ｐゴシック" pitchFamily="-84" charset="-128"/>
              </a:rPr>
              <a:t>Express the electric force in </a:t>
            </a:r>
            <a:r>
              <a:rPr lang="en-US" sz="2400" dirty="0" smtClean="0">
                <a:ea typeface="ＭＳ Ｐゴシック" pitchFamily="-84" charset="-128"/>
                <a:cs typeface="ＭＳ Ｐゴシック" pitchFamily="-84" charset="-128"/>
              </a:rPr>
              <a:t>#1 above</a:t>
            </a:r>
            <a:r>
              <a:rPr lang="en-US" sz="2400" dirty="0" smtClean="0">
                <a:ea typeface="ＭＳ Ｐゴシック" pitchFamily="-84" charset="-128"/>
                <a:cs typeface="ＭＳ Ｐゴシック" pitchFamily="-84" charset="-128"/>
              </a:rPr>
              <a:t> </a:t>
            </a:r>
            <a:r>
              <a:rPr lang="en-US" sz="2400" dirty="0" smtClean="0">
                <a:ea typeface="ＭＳ Ｐゴシック" pitchFamily="-84" charset="-128"/>
                <a:cs typeface="ＭＳ Ｐゴシック" pitchFamily="-84" charset="-128"/>
              </a:rPr>
              <a:t>in terms of the gravitational </a:t>
            </a:r>
            <a:r>
              <a:rPr lang="en-US" sz="2400" dirty="0" smtClean="0">
                <a:ea typeface="ＭＳ Ｐゴシック" pitchFamily="-84" charset="-128"/>
                <a:cs typeface="ＭＳ Ｐゴシック" pitchFamily="-84" charset="-128"/>
              </a:rPr>
              <a:t>force in #2. </a:t>
            </a:r>
            <a:r>
              <a:rPr lang="en-US" sz="2400" dirty="0" smtClean="0">
                <a:ea typeface="ＭＳ Ｐゴシック" pitchFamily="-84" charset="-128"/>
                <a:cs typeface="ＭＳ Ｐゴシック" pitchFamily="-84" charset="-128"/>
              </a:rPr>
              <a:t>(</a:t>
            </a:r>
            <a:r>
              <a:rPr lang="en-US" sz="2400" smtClean="0">
                <a:ea typeface="ＭＳ Ｐゴシック" pitchFamily="-84" charset="-128"/>
                <a:cs typeface="ＭＳ Ｐゴシック" pitchFamily="-84" charset="-128"/>
              </a:rPr>
              <a:t>5 </a:t>
            </a:r>
            <a:r>
              <a:rPr lang="en-US" sz="2400" smtClean="0">
                <a:ea typeface="ＭＳ Ｐゴシック" pitchFamily="-84" charset="-128"/>
                <a:cs typeface="ＭＳ Ｐゴシック" pitchFamily="-84" charset="-128"/>
              </a:rPr>
              <a:t>points)</a:t>
            </a:r>
            <a:endParaRPr lang="en-US" sz="2400" dirty="0" smtClean="0">
              <a:ea typeface="ＭＳ Ｐゴシック" pitchFamily="-84" charset="-128"/>
              <a:cs typeface="ＭＳ Ｐゴシック" pitchFamily="-84" charset="-128"/>
            </a:endParaRPr>
          </a:p>
          <a:p>
            <a:pPr eaLnBrk="1" hangingPunct="1"/>
            <a:r>
              <a:rPr lang="en-US" sz="2400" dirty="0" smtClean="0">
                <a:ea typeface="ＭＳ Ｐゴシック" pitchFamily="-84" charset="-128"/>
                <a:cs typeface="ＭＳ Ｐゴシック" pitchFamily="-84" charset="-128"/>
              </a:rPr>
              <a:t>You must look up the mass of the proton, actual size of the U</a:t>
            </a:r>
            <a:r>
              <a:rPr lang="en-US" sz="2400" baseline="30000" dirty="0" smtClean="0">
                <a:ea typeface="ＭＳ Ｐゴシック" pitchFamily="-84" charset="-128"/>
                <a:cs typeface="ＭＳ Ｐゴシック" pitchFamily="-84" charset="-128"/>
              </a:rPr>
              <a:t>238</a:t>
            </a:r>
            <a:r>
              <a:rPr lang="en-US" sz="2400" dirty="0" smtClean="0">
                <a:ea typeface="ＭＳ Ｐゴシック" pitchFamily="-84" charset="-128"/>
                <a:cs typeface="ＭＳ Ｐゴシック" pitchFamily="-84" charset="-128"/>
              </a:rPr>
              <a:t> nucleus, etc, and clearly write them on your project report</a:t>
            </a:r>
          </a:p>
          <a:p>
            <a:pPr eaLnBrk="1" hangingPunct="1"/>
            <a:r>
              <a:rPr lang="en-US" sz="2400" dirty="0" smtClean="0">
                <a:ea typeface="ＭＳ Ｐゴシック" pitchFamily="-84" charset="-128"/>
                <a:cs typeface="ＭＳ Ｐゴシック" pitchFamily="-84" charset="-128"/>
              </a:rPr>
              <a:t>You MUST have your own, independent answers to the above three questions even if you worked together with others.  All those who share the answers will get 0 credit if copied.</a:t>
            </a:r>
          </a:p>
          <a:p>
            <a:pPr eaLnBrk="1" hangingPunct="1"/>
            <a:r>
              <a:rPr lang="en-US" sz="2400" dirty="0" smtClean="0">
                <a:ea typeface="ＭＳ Ｐゴシック" pitchFamily="-84" charset="-128"/>
                <a:cs typeface="ＭＳ Ｐゴシック" pitchFamily="-84" charset="-128"/>
              </a:rPr>
              <a:t>Due for the submission is Monday, Sept. </a:t>
            </a:r>
            <a:r>
              <a:rPr lang="en-US" sz="2400" dirty="0">
                <a:ea typeface="ＭＳ Ｐゴシック" pitchFamily="-84" charset="-128"/>
                <a:cs typeface="ＭＳ Ｐゴシック" pitchFamily="-84" charset="-128"/>
              </a:rPr>
              <a:t>9</a:t>
            </a:r>
            <a:r>
              <a:rPr lang="en-US" sz="2400" dirty="0" smtClean="0">
                <a:ea typeface="ＭＳ Ｐゴシック" pitchFamily="-84" charset="-128"/>
                <a:cs typeface="ＭＳ Ｐゴシック" pitchFamily="-84" charset="-128"/>
              </a:rPr>
              <a:t>!</a:t>
            </a:r>
          </a:p>
          <a:p>
            <a:pPr eaLnBrk="1" hangingPunct="1"/>
            <a:endParaRPr lang="en-US" sz="2400" dirty="0" smtClean="0"/>
          </a:p>
        </p:txBody>
      </p:sp>
    </p:spTree>
    <p:extLst>
      <p:ext uri="{BB962C8B-B14F-4D97-AF65-F5344CB8AC3E}">
        <p14:creationId xmlns:p14="http://schemas.microsoft.com/office/powerpoint/2010/main" val="39473900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1619">
                                            <p:txEl>
                                              <p:pRg st="0" end="0"/>
                                            </p:txEl>
                                          </p:spTgt>
                                        </p:tgtEl>
                                        <p:attrNameLst>
                                          <p:attrName>style.visibility</p:attrName>
                                        </p:attrNameLst>
                                      </p:cBhvr>
                                      <p:to>
                                        <p:strVal val="visible"/>
                                      </p:to>
                                    </p:set>
                                    <p:animEffect transition="in" filter="wipe(left)">
                                      <p:cBhvr>
                                        <p:cTn id="7" dur="500"/>
                                        <p:tgtEl>
                                          <p:spTgt spid="1116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1619">
                                            <p:txEl>
                                              <p:pRg st="1" end="1"/>
                                            </p:txEl>
                                          </p:spTgt>
                                        </p:tgtEl>
                                        <p:attrNameLst>
                                          <p:attrName>style.visibility</p:attrName>
                                        </p:attrNameLst>
                                      </p:cBhvr>
                                      <p:to>
                                        <p:strVal val="visible"/>
                                      </p:to>
                                    </p:set>
                                    <p:animEffect transition="in" filter="wipe(left)">
                                      <p:cBhvr>
                                        <p:cTn id="12" dur="500"/>
                                        <p:tgtEl>
                                          <p:spTgt spid="11161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1619">
                                            <p:txEl>
                                              <p:pRg st="2" end="2"/>
                                            </p:txEl>
                                          </p:spTgt>
                                        </p:tgtEl>
                                        <p:attrNameLst>
                                          <p:attrName>style.visibility</p:attrName>
                                        </p:attrNameLst>
                                      </p:cBhvr>
                                      <p:to>
                                        <p:strVal val="visible"/>
                                      </p:to>
                                    </p:set>
                                    <p:animEffect transition="in" filter="wipe(left)">
                                      <p:cBhvr>
                                        <p:cTn id="17" dur="500"/>
                                        <p:tgtEl>
                                          <p:spTgt spid="11161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1619">
                                            <p:txEl>
                                              <p:pRg st="3" end="3"/>
                                            </p:txEl>
                                          </p:spTgt>
                                        </p:tgtEl>
                                        <p:attrNameLst>
                                          <p:attrName>style.visibility</p:attrName>
                                        </p:attrNameLst>
                                      </p:cBhvr>
                                      <p:to>
                                        <p:strVal val="visible"/>
                                      </p:to>
                                    </p:set>
                                    <p:animEffect transition="in" filter="wipe(left)">
                                      <p:cBhvr>
                                        <p:cTn id="22" dur="500"/>
                                        <p:tgtEl>
                                          <p:spTgt spid="11161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11619">
                                            <p:txEl>
                                              <p:pRg st="4" end="4"/>
                                            </p:txEl>
                                          </p:spTgt>
                                        </p:tgtEl>
                                        <p:attrNameLst>
                                          <p:attrName>style.visibility</p:attrName>
                                        </p:attrNameLst>
                                      </p:cBhvr>
                                      <p:to>
                                        <p:strVal val="visible"/>
                                      </p:to>
                                    </p:set>
                                    <p:animEffect transition="in" filter="wipe(left)">
                                      <p:cBhvr>
                                        <p:cTn id="27" dur="500"/>
                                        <p:tgtEl>
                                          <p:spTgt spid="11161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11619">
                                            <p:txEl>
                                              <p:pRg st="5" end="5"/>
                                            </p:txEl>
                                          </p:spTgt>
                                        </p:tgtEl>
                                        <p:attrNameLst>
                                          <p:attrName>style.visibility</p:attrName>
                                        </p:attrNameLst>
                                      </p:cBhvr>
                                      <p:to>
                                        <p:strVal val="visible"/>
                                      </p:to>
                                    </p:set>
                                    <p:animEffect transition="in" filter="wipe(left)">
                                      <p:cBhvr>
                                        <p:cTn id="32" dur="500"/>
                                        <p:tgtEl>
                                          <p:spTgt spid="11161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9"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Wednesday, Aug. 28, 2013</a:t>
            </a:r>
            <a:endParaRPr lang="en-US"/>
          </a:p>
        </p:txBody>
      </p:sp>
      <p:sp>
        <p:nvSpPr>
          <p:cNvPr id="5" name="Footer Placeholder 4"/>
          <p:cNvSpPr>
            <a:spLocks noGrp="1"/>
          </p:cNvSpPr>
          <p:nvPr>
            <p:ph type="ftr" sz="quarter" idx="11"/>
          </p:nvPr>
        </p:nvSpPr>
        <p:spPr/>
        <p:txBody>
          <a:bodyPr/>
          <a:lstStyle/>
          <a:p>
            <a:pPr>
              <a:defRPr/>
            </a:pPr>
            <a:r>
              <a:rPr lang="nl-NL" smtClean="0"/>
              <a:t>PHYS 3313-001, Fall 2013                      Dr. Jaehoon Yu</a:t>
            </a:r>
            <a:endParaRPr lang="en-US"/>
          </a:p>
        </p:txBody>
      </p:sp>
      <p:sp>
        <p:nvSpPr>
          <p:cNvPr id="43012" name="Slide Number Placeholder 5"/>
          <p:cNvSpPr>
            <a:spLocks noGrp="1"/>
          </p:cNvSpPr>
          <p:nvPr>
            <p:ph type="sldNum" sz="quarter" idx="12"/>
          </p:nvPr>
        </p:nvSpPr>
        <p:spPr>
          <a:noFill/>
        </p:spPr>
        <p:txBody>
          <a:bodyPr/>
          <a:lstStyle/>
          <a:p>
            <a:fld id="{615D9F57-A737-A840-8C4B-2C7CC2124182}" type="slidenum">
              <a:rPr lang="en-US">
                <a:latin typeface="Arial Narrow" pitchFamily="-84" charset="0"/>
              </a:rPr>
              <a:pPr/>
              <a:t>5</a:t>
            </a:fld>
            <a:endParaRPr lang="en-US">
              <a:latin typeface="Arial Narrow" pitchFamily="-84" charset="0"/>
            </a:endParaRPr>
          </a:p>
        </p:txBody>
      </p:sp>
      <p:sp>
        <p:nvSpPr>
          <p:cNvPr id="43013" name="Rectangle 2"/>
          <p:cNvSpPr>
            <a:spLocks noGrp="1" noChangeArrowheads="1"/>
          </p:cNvSpPr>
          <p:nvPr>
            <p:ph type="title"/>
          </p:nvPr>
        </p:nvSpPr>
        <p:spPr>
          <a:xfrm>
            <a:off x="685800" y="0"/>
            <a:ext cx="7772400" cy="685800"/>
          </a:xfrm>
        </p:spPr>
        <p:txBody>
          <a:bodyPr/>
          <a:lstStyle/>
          <a:p>
            <a:pPr eaLnBrk="1" hangingPunct="1"/>
            <a:r>
              <a:rPr lang="en-US" sz="4000" dirty="0">
                <a:ea typeface="ＭＳ Ｐゴシック" pitchFamily="-84" charset="-128"/>
                <a:cs typeface="ＭＳ Ｐゴシック" pitchFamily="-84" charset="-128"/>
              </a:rPr>
              <a:t>Information &amp; Communication Source</a:t>
            </a:r>
          </a:p>
        </p:txBody>
      </p:sp>
      <p:sp>
        <p:nvSpPr>
          <p:cNvPr id="107523" name="Rectangle 3"/>
          <p:cNvSpPr>
            <a:spLocks noGrp="1" noChangeArrowheads="1"/>
          </p:cNvSpPr>
          <p:nvPr>
            <p:ph type="body" idx="1"/>
          </p:nvPr>
        </p:nvSpPr>
        <p:spPr>
          <a:xfrm>
            <a:off x="381000" y="609600"/>
            <a:ext cx="8382000" cy="5334000"/>
          </a:xfrm>
        </p:spPr>
        <p:txBody>
          <a:bodyPr/>
          <a:lstStyle/>
          <a:p>
            <a:pPr eaLnBrk="1" hangingPunct="1">
              <a:lnSpc>
                <a:spcPct val="90000"/>
              </a:lnSpc>
            </a:pPr>
            <a:r>
              <a:rPr lang="en-US" sz="2800" dirty="0" smtClean="0">
                <a:ea typeface="ＭＳ Ｐゴシック" pitchFamily="-84" charset="-128"/>
                <a:cs typeface="ＭＳ Ｐゴシック" pitchFamily="-84" charset="-128"/>
              </a:rPr>
              <a:t>Course web page: </a:t>
            </a:r>
            <a:r>
              <a:rPr lang="en-US" sz="2000" dirty="0" smtClean="0">
                <a:ea typeface="ＭＳ Ｐゴシック" pitchFamily="-84" charset="-128"/>
                <a:cs typeface="ＭＳ Ｐゴシック" pitchFamily="-84" charset="-128"/>
                <a:hlinkClick r:id="rId2"/>
              </a:rPr>
              <a:t>http://www-hep.uta.edu/%7Eyu/teaching/fall13-3313-001/fall13-3313-001.html</a:t>
            </a:r>
            <a:r>
              <a:rPr lang="en-US" sz="2000" dirty="0" smtClean="0">
                <a:ea typeface="ＭＳ Ｐゴシック" pitchFamily="-84" charset="-128"/>
                <a:cs typeface="ＭＳ Ｐゴシック" pitchFamily="-84" charset="-128"/>
              </a:rPr>
              <a:t> </a:t>
            </a:r>
            <a:endParaRPr lang="en-US" sz="2800" dirty="0" smtClean="0">
              <a:ea typeface="ＭＳ Ｐゴシック" pitchFamily="-84" charset="-128"/>
              <a:cs typeface="ＭＳ Ｐゴシック" pitchFamily="-84" charset="-128"/>
            </a:endParaRPr>
          </a:p>
          <a:p>
            <a:pPr lvl="1" eaLnBrk="1" hangingPunct="1">
              <a:lnSpc>
                <a:spcPct val="90000"/>
              </a:lnSpc>
            </a:pPr>
            <a:r>
              <a:rPr lang="en-US" sz="2400" dirty="0" smtClean="0"/>
              <a:t>Contact information &amp; Class Schedule</a:t>
            </a:r>
          </a:p>
          <a:p>
            <a:pPr lvl="1" eaLnBrk="1" hangingPunct="1">
              <a:lnSpc>
                <a:spcPct val="90000"/>
              </a:lnSpc>
            </a:pPr>
            <a:r>
              <a:rPr lang="en-US" sz="2400" dirty="0" smtClean="0"/>
              <a:t>Syllabus</a:t>
            </a:r>
          </a:p>
          <a:p>
            <a:pPr lvl="1" eaLnBrk="1" hangingPunct="1">
              <a:lnSpc>
                <a:spcPct val="90000"/>
              </a:lnSpc>
            </a:pPr>
            <a:r>
              <a:rPr lang="en-US" sz="2400" dirty="0" smtClean="0"/>
              <a:t>Homework</a:t>
            </a:r>
          </a:p>
          <a:p>
            <a:pPr lvl="1" eaLnBrk="1" hangingPunct="1">
              <a:lnSpc>
                <a:spcPct val="90000"/>
              </a:lnSpc>
            </a:pPr>
            <a:r>
              <a:rPr lang="en-US" sz="2400" dirty="0" smtClean="0"/>
              <a:t>Holidays and Exam days</a:t>
            </a:r>
          </a:p>
          <a:p>
            <a:pPr lvl="1" eaLnBrk="1" hangingPunct="1">
              <a:lnSpc>
                <a:spcPct val="90000"/>
              </a:lnSpc>
            </a:pPr>
            <a:r>
              <a:rPr lang="en-US" sz="2400" dirty="0" smtClean="0"/>
              <a:t>Evaluation Policy</a:t>
            </a:r>
          </a:p>
          <a:p>
            <a:pPr lvl="1" eaLnBrk="1" hangingPunct="1">
              <a:lnSpc>
                <a:spcPct val="90000"/>
              </a:lnSpc>
            </a:pPr>
            <a:r>
              <a:rPr lang="en-US" sz="2400" dirty="0" smtClean="0"/>
              <a:t>Class Style &amp; Communication</a:t>
            </a:r>
          </a:p>
          <a:p>
            <a:pPr lvl="1" eaLnBrk="1" hangingPunct="1">
              <a:lnSpc>
                <a:spcPct val="90000"/>
              </a:lnSpc>
            </a:pPr>
            <a:r>
              <a:rPr lang="en-US" sz="2400" dirty="0" smtClean="0"/>
              <a:t>Other information</a:t>
            </a:r>
          </a:p>
          <a:p>
            <a:pPr eaLnBrk="1" hangingPunct="1">
              <a:lnSpc>
                <a:spcPct val="90000"/>
              </a:lnSpc>
            </a:pPr>
            <a:r>
              <a:rPr lang="en-US" sz="2800" dirty="0" smtClean="0">
                <a:ea typeface="ＭＳ Ｐゴシック" pitchFamily="-84" charset="-128"/>
                <a:cs typeface="ＭＳ Ｐゴシック" pitchFamily="-84" charset="-128"/>
              </a:rPr>
              <a:t>Primary communication tool is e-mail: Make sure that your e-mail at the time of course registration is the one you most frequently read!!</a:t>
            </a:r>
            <a:endParaRPr lang="en-US" sz="2800" dirty="0" smtClean="0">
              <a:ea typeface="ＭＳ Ｐゴシック" pitchFamily="-84" charset="-128"/>
              <a:cs typeface="ＭＳ Ｐゴシック" pitchFamily="-84" charset="-128"/>
              <a:sym typeface="Wingdings" pitchFamily="-84" charset="2"/>
            </a:endParaRPr>
          </a:p>
          <a:p>
            <a:pPr eaLnBrk="1" hangingPunct="1">
              <a:lnSpc>
                <a:spcPct val="90000"/>
              </a:lnSpc>
            </a:pPr>
            <a:r>
              <a:rPr lang="en-US" sz="2800" dirty="0" smtClean="0">
                <a:ea typeface="ＭＳ Ｐゴシック" pitchFamily="-84" charset="-128"/>
                <a:cs typeface="ＭＳ Ｐゴシック" pitchFamily="-84" charset="-128"/>
              </a:rPr>
              <a:t>Office Hours: 2:30 – 3:40pm, Mondays and Wednesdays or by appointments</a:t>
            </a:r>
          </a:p>
        </p:txBody>
      </p:sp>
    </p:spTree>
    <p:extLst>
      <p:ext uri="{BB962C8B-B14F-4D97-AF65-F5344CB8AC3E}">
        <p14:creationId xmlns:p14="http://schemas.microsoft.com/office/powerpoint/2010/main" val="357001364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7523">
                                            <p:txEl>
                                              <p:pRg st="0" end="0"/>
                                            </p:txEl>
                                          </p:spTgt>
                                        </p:tgtEl>
                                        <p:attrNameLst>
                                          <p:attrName>style.visibility</p:attrName>
                                        </p:attrNameLst>
                                      </p:cBhvr>
                                      <p:to>
                                        <p:strVal val="visible"/>
                                      </p:to>
                                    </p:set>
                                    <p:animEffect transition="in" filter="wipe(left)">
                                      <p:cBhvr>
                                        <p:cTn id="7" dur="500"/>
                                        <p:tgtEl>
                                          <p:spTgt spid="1075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7523">
                                            <p:txEl>
                                              <p:pRg st="1" end="1"/>
                                            </p:txEl>
                                          </p:spTgt>
                                        </p:tgtEl>
                                        <p:attrNameLst>
                                          <p:attrName>style.visibility</p:attrName>
                                        </p:attrNameLst>
                                      </p:cBhvr>
                                      <p:to>
                                        <p:strVal val="visible"/>
                                      </p:to>
                                    </p:set>
                                    <p:animEffect transition="in" filter="wipe(left)">
                                      <p:cBhvr>
                                        <p:cTn id="12" dur="500"/>
                                        <p:tgtEl>
                                          <p:spTgt spid="1075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7523">
                                            <p:txEl>
                                              <p:pRg st="2" end="2"/>
                                            </p:txEl>
                                          </p:spTgt>
                                        </p:tgtEl>
                                        <p:attrNameLst>
                                          <p:attrName>style.visibility</p:attrName>
                                        </p:attrNameLst>
                                      </p:cBhvr>
                                      <p:to>
                                        <p:strVal val="visible"/>
                                      </p:to>
                                    </p:set>
                                    <p:animEffect transition="in" filter="wipe(left)">
                                      <p:cBhvr>
                                        <p:cTn id="17" dur="500"/>
                                        <p:tgtEl>
                                          <p:spTgt spid="10752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7523">
                                            <p:txEl>
                                              <p:pRg st="3" end="3"/>
                                            </p:txEl>
                                          </p:spTgt>
                                        </p:tgtEl>
                                        <p:attrNameLst>
                                          <p:attrName>style.visibility</p:attrName>
                                        </p:attrNameLst>
                                      </p:cBhvr>
                                      <p:to>
                                        <p:strVal val="visible"/>
                                      </p:to>
                                    </p:set>
                                    <p:animEffect transition="in" filter="wipe(left)">
                                      <p:cBhvr>
                                        <p:cTn id="22" dur="500"/>
                                        <p:tgtEl>
                                          <p:spTgt spid="10752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7523">
                                            <p:txEl>
                                              <p:pRg st="4" end="4"/>
                                            </p:txEl>
                                          </p:spTgt>
                                        </p:tgtEl>
                                        <p:attrNameLst>
                                          <p:attrName>style.visibility</p:attrName>
                                        </p:attrNameLst>
                                      </p:cBhvr>
                                      <p:to>
                                        <p:strVal val="visible"/>
                                      </p:to>
                                    </p:set>
                                    <p:animEffect transition="in" filter="wipe(left)">
                                      <p:cBhvr>
                                        <p:cTn id="27" dur="500"/>
                                        <p:tgtEl>
                                          <p:spTgt spid="10752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07523">
                                            <p:txEl>
                                              <p:pRg st="5" end="5"/>
                                            </p:txEl>
                                          </p:spTgt>
                                        </p:tgtEl>
                                        <p:attrNameLst>
                                          <p:attrName>style.visibility</p:attrName>
                                        </p:attrNameLst>
                                      </p:cBhvr>
                                      <p:to>
                                        <p:strVal val="visible"/>
                                      </p:to>
                                    </p:set>
                                    <p:animEffect transition="in" filter="wipe(left)">
                                      <p:cBhvr>
                                        <p:cTn id="32" dur="500"/>
                                        <p:tgtEl>
                                          <p:spTgt spid="10752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07523">
                                            <p:txEl>
                                              <p:pRg st="6" end="6"/>
                                            </p:txEl>
                                          </p:spTgt>
                                        </p:tgtEl>
                                        <p:attrNameLst>
                                          <p:attrName>style.visibility</p:attrName>
                                        </p:attrNameLst>
                                      </p:cBhvr>
                                      <p:to>
                                        <p:strVal val="visible"/>
                                      </p:to>
                                    </p:set>
                                    <p:animEffect transition="in" filter="wipe(left)">
                                      <p:cBhvr>
                                        <p:cTn id="37" dur="500"/>
                                        <p:tgtEl>
                                          <p:spTgt spid="10752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07523">
                                            <p:txEl>
                                              <p:pRg st="7" end="7"/>
                                            </p:txEl>
                                          </p:spTgt>
                                        </p:tgtEl>
                                        <p:attrNameLst>
                                          <p:attrName>style.visibility</p:attrName>
                                        </p:attrNameLst>
                                      </p:cBhvr>
                                      <p:to>
                                        <p:strVal val="visible"/>
                                      </p:to>
                                    </p:set>
                                    <p:animEffect transition="in" filter="wipe(left)">
                                      <p:cBhvr>
                                        <p:cTn id="42" dur="500"/>
                                        <p:tgtEl>
                                          <p:spTgt spid="10752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107523">
                                            <p:txEl>
                                              <p:pRg st="8" end="8"/>
                                            </p:txEl>
                                          </p:spTgt>
                                        </p:tgtEl>
                                        <p:attrNameLst>
                                          <p:attrName>style.visibility</p:attrName>
                                        </p:attrNameLst>
                                      </p:cBhvr>
                                      <p:to>
                                        <p:strVal val="visible"/>
                                      </p:to>
                                    </p:set>
                                    <p:animEffect transition="in" filter="wipe(left)">
                                      <p:cBhvr>
                                        <p:cTn id="47" dur="500"/>
                                        <p:tgtEl>
                                          <p:spTgt spid="10752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107523">
                                            <p:txEl>
                                              <p:pRg st="9" end="9"/>
                                            </p:txEl>
                                          </p:spTgt>
                                        </p:tgtEl>
                                        <p:attrNameLst>
                                          <p:attrName>style.visibility</p:attrName>
                                        </p:attrNameLst>
                                      </p:cBhvr>
                                      <p:to>
                                        <p:strVal val="visible"/>
                                      </p:to>
                                    </p:set>
                                    <p:animEffect transition="in" filter="wipe(left)">
                                      <p:cBhvr>
                                        <p:cTn id="52" dur="500"/>
                                        <p:tgtEl>
                                          <p:spTgt spid="10752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3"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Wednesday, Aug. 28, 2013</a:t>
            </a:r>
            <a:endParaRPr lang="en-US"/>
          </a:p>
        </p:txBody>
      </p:sp>
      <p:sp>
        <p:nvSpPr>
          <p:cNvPr id="5" name="Footer Placeholder 4"/>
          <p:cNvSpPr>
            <a:spLocks noGrp="1"/>
          </p:cNvSpPr>
          <p:nvPr>
            <p:ph type="ftr" sz="quarter" idx="11"/>
          </p:nvPr>
        </p:nvSpPr>
        <p:spPr/>
        <p:txBody>
          <a:bodyPr/>
          <a:lstStyle/>
          <a:p>
            <a:pPr>
              <a:defRPr/>
            </a:pPr>
            <a:r>
              <a:rPr lang="nl-NL" smtClean="0"/>
              <a:t>PHYS 3313-001, Fall 2013                      Dr. Jaehoon Yu</a:t>
            </a:r>
            <a:endParaRPr lang="en-US"/>
          </a:p>
        </p:txBody>
      </p:sp>
      <p:sp>
        <p:nvSpPr>
          <p:cNvPr id="43012" name="Slide Number Placeholder 5"/>
          <p:cNvSpPr>
            <a:spLocks noGrp="1"/>
          </p:cNvSpPr>
          <p:nvPr>
            <p:ph type="sldNum" sz="quarter" idx="12"/>
          </p:nvPr>
        </p:nvSpPr>
        <p:spPr>
          <a:noFill/>
        </p:spPr>
        <p:txBody>
          <a:bodyPr/>
          <a:lstStyle/>
          <a:p>
            <a:fld id="{615D9F57-A737-A840-8C4B-2C7CC2124182}" type="slidenum">
              <a:rPr lang="en-US">
                <a:latin typeface="Arial Narrow" pitchFamily="-84" charset="0"/>
              </a:rPr>
              <a:pPr/>
              <a:t>6</a:t>
            </a:fld>
            <a:endParaRPr lang="en-US">
              <a:latin typeface="Arial Narrow" pitchFamily="-84" charset="0"/>
            </a:endParaRPr>
          </a:p>
        </p:txBody>
      </p:sp>
      <p:sp>
        <p:nvSpPr>
          <p:cNvPr id="43013" name="Rectangle 2"/>
          <p:cNvSpPr>
            <a:spLocks noGrp="1" noChangeArrowheads="1"/>
          </p:cNvSpPr>
          <p:nvPr>
            <p:ph type="title"/>
          </p:nvPr>
        </p:nvSpPr>
        <p:spPr>
          <a:xfrm>
            <a:off x="685800" y="152400"/>
            <a:ext cx="7772400" cy="685800"/>
          </a:xfrm>
        </p:spPr>
        <p:txBody>
          <a:bodyPr/>
          <a:lstStyle/>
          <a:p>
            <a:pPr eaLnBrk="1" hangingPunct="1"/>
            <a:r>
              <a:rPr lang="en-US" sz="4000" dirty="0" smtClean="0">
                <a:ea typeface="ＭＳ Ｐゴシック" pitchFamily="-84" charset="-128"/>
                <a:cs typeface="ＭＳ Ｐゴシック" pitchFamily="-84" charset="-128"/>
              </a:rPr>
              <a:t>Textbook</a:t>
            </a:r>
            <a:endParaRPr lang="en-US" sz="4000" dirty="0">
              <a:ea typeface="ＭＳ Ｐゴシック" pitchFamily="-84" charset="-128"/>
              <a:cs typeface="ＭＳ Ｐゴシック" pitchFamily="-84" charset="-128"/>
            </a:endParaRPr>
          </a:p>
        </p:txBody>
      </p:sp>
      <p:sp>
        <p:nvSpPr>
          <p:cNvPr id="107523" name="Rectangle 3"/>
          <p:cNvSpPr>
            <a:spLocks noGrp="1" noChangeArrowheads="1"/>
          </p:cNvSpPr>
          <p:nvPr>
            <p:ph type="body" idx="1"/>
          </p:nvPr>
        </p:nvSpPr>
        <p:spPr>
          <a:xfrm>
            <a:off x="381000" y="838200"/>
            <a:ext cx="8382000" cy="5334000"/>
          </a:xfrm>
        </p:spPr>
        <p:txBody>
          <a:bodyPr/>
          <a:lstStyle/>
          <a:p>
            <a:pPr eaLnBrk="1" hangingPunct="1">
              <a:lnSpc>
                <a:spcPct val="90000"/>
              </a:lnSpc>
            </a:pPr>
            <a:r>
              <a:rPr lang="en-US" dirty="0" smtClean="0">
                <a:ea typeface="ＭＳ Ｐゴシック" pitchFamily="-84" charset="-128"/>
                <a:cs typeface="ＭＳ Ｐゴシック" pitchFamily="-84" charset="-128"/>
              </a:rPr>
              <a:t>Title: Modern Physics for Scientists and Engineers</a:t>
            </a:r>
          </a:p>
          <a:p>
            <a:pPr lvl="1" eaLnBrk="1" hangingPunct="1">
              <a:lnSpc>
                <a:spcPct val="90000"/>
              </a:lnSpc>
            </a:pPr>
            <a:r>
              <a:rPr lang="en-US" dirty="0" smtClean="0">
                <a:ea typeface="ＭＳ Ｐゴシック" pitchFamily="-84" charset="-128"/>
                <a:cs typeface="ＭＳ Ｐゴシック" pitchFamily="-84" charset="-128"/>
              </a:rPr>
              <a:t>4</a:t>
            </a:r>
            <a:r>
              <a:rPr lang="en-US" baseline="30000" dirty="0" smtClean="0">
                <a:ea typeface="ＭＳ Ｐゴシック" pitchFamily="-84" charset="-128"/>
                <a:cs typeface="ＭＳ Ｐゴシック" pitchFamily="-84" charset="-128"/>
              </a:rPr>
              <a:t>th</a:t>
            </a:r>
            <a:r>
              <a:rPr lang="en-US" dirty="0" smtClean="0">
                <a:ea typeface="ＭＳ Ｐゴシック" pitchFamily="-84" charset="-128"/>
                <a:cs typeface="ＭＳ Ｐゴシック" pitchFamily="-84" charset="-128"/>
              </a:rPr>
              <a:t> edition</a:t>
            </a:r>
          </a:p>
          <a:p>
            <a:pPr eaLnBrk="1" hangingPunct="1">
              <a:lnSpc>
                <a:spcPct val="90000"/>
              </a:lnSpc>
            </a:pPr>
            <a:r>
              <a:rPr lang="en-US" dirty="0" smtClean="0">
                <a:ea typeface="ＭＳ Ｐゴシック" pitchFamily="-84" charset="-128"/>
                <a:cs typeface="ＭＳ Ｐゴシック" pitchFamily="-84" charset="-128"/>
              </a:rPr>
              <a:t>Authors: S.T. Thornton and A. Rex</a:t>
            </a:r>
          </a:p>
          <a:p>
            <a:pPr eaLnBrk="1" hangingPunct="1">
              <a:lnSpc>
                <a:spcPct val="90000"/>
              </a:lnSpc>
            </a:pPr>
            <a:r>
              <a:rPr lang="en-US" dirty="0" smtClean="0">
                <a:ea typeface="ＭＳ Ｐゴシック" pitchFamily="-84" charset="-128"/>
                <a:cs typeface="ＭＳ Ｐゴシック" pitchFamily="-84" charset="-128"/>
              </a:rPr>
              <a:t>ISBN: 978-1-133-10372-1</a:t>
            </a:r>
          </a:p>
        </p:txBody>
      </p:sp>
      <p:pic>
        <p:nvPicPr>
          <p:cNvPr id="7" name="Picture 6" descr="Screen Shot 2012-08-27 at 11.36.13 AM.png"/>
          <p:cNvPicPr>
            <a:picLocks noChangeAspect="1"/>
          </p:cNvPicPr>
          <p:nvPr/>
        </p:nvPicPr>
        <p:blipFill>
          <a:blip r:embed="rId2"/>
          <a:stretch>
            <a:fillRect/>
          </a:stretch>
        </p:blipFill>
        <p:spPr>
          <a:xfrm>
            <a:off x="838200" y="2971800"/>
            <a:ext cx="7543800" cy="3581400"/>
          </a:xfrm>
          <a:prstGeom prst="rect">
            <a:avLst/>
          </a:prstGeom>
        </p:spPr>
      </p:pic>
    </p:spTree>
    <p:extLst>
      <p:ext uri="{BB962C8B-B14F-4D97-AF65-F5344CB8AC3E}">
        <p14:creationId xmlns:p14="http://schemas.microsoft.com/office/powerpoint/2010/main" val="210900230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7523">
                                            <p:txEl>
                                              <p:pRg st="0" end="0"/>
                                            </p:txEl>
                                          </p:spTgt>
                                        </p:tgtEl>
                                        <p:attrNameLst>
                                          <p:attrName>style.visibility</p:attrName>
                                        </p:attrNameLst>
                                      </p:cBhvr>
                                      <p:to>
                                        <p:strVal val="visible"/>
                                      </p:to>
                                    </p:set>
                                    <p:animEffect transition="in" filter="wipe(left)">
                                      <p:cBhvr>
                                        <p:cTn id="7" dur="500"/>
                                        <p:tgtEl>
                                          <p:spTgt spid="1075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7523">
                                            <p:txEl>
                                              <p:pRg st="1" end="1"/>
                                            </p:txEl>
                                          </p:spTgt>
                                        </p:tgtEl>
                                        <p:attrNameLst>
                                          <p:attrName>style.visibility</p:attrName>
                                        </p:attrNameLst>
                                      </p:cBhvr>
                                      <p:to>
                                        <p:strVal val="visible"/>
                                      </p:to>
                                    </p:set>
                                    <p:animEffect transition="in" filter="wipe(left)">
                                      <p:cBhvr>
                                        <p:cTn id="12" dur="500"/>
                                        <p:tgtEl>
                                          <p:spTgt spid="1075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7523">
                                            <p:txEl>
                                              <p:pRg st="2" end="2"/>
                                            </p:txEl>
                                          </p:spTgt>
                                        </p:tgtEl>
                                        <p:attrNameLst>
                                          <p:attrName>style.visibility</p:attrName>
                                        </p:attrNameLst>
                                      </p:cBhvr>
                                      <p:to>
                                        <p:strVal val="visible"/>
                                      </p:to>
                                    </p:set>
                                    <p:animEffect transition="in" filter="wipe(left)">
                                      <p:cBhvr>
                                        <p:cTn id="17" dur="500"/>
                                        <p:tgtEl>
                                          <p:spTgt spid="10752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7523">
                                            <p:txEl>
                                              <p:pRg st="3" end="3"/>
                                            </p:txEl>
                                          </p:spTgt>
                                        </p:tgtEl>
                                        <p:attrNameLst>
                                          <p:attrName>style.visibility</p:attrName>
                                        </p:attrNameLst>
                                      </p:cBhvr>
                                      <p:to>
                                        <p:strVal val="visible"/>
                                      </p:to>
                                    </p:set>
                                    <p:animEffect transition="in" filter="wipe(left)">
                                      <p:cBhvr>
                                        <p:cTn id="22" dur="500"/>
                                        <p:tgtEl>
                                          <p:spTgt spid="10752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p:cTn id="27" dur="500" fill="hold"/>
                                        <p:tgtEl>
                                          <p:spTgt spid="7"/>
                                        </p:tgtEl>
                                        <p:attrNameLst>
                                          <p:attrName>ppt_w</p:attrName>
                                        </p:attrNameLst>
                                      </p:cBhvr>
                                      <p:tavLst>
                                        <p:tav tm="0">
                                          <p:val>
                                            <p:fltVal val="0"/>
                                          </p:val>
                                        </p:tav>
                                        <p:tav tm="100000">
                                          <p:val>
                                            <p:strVal val="#ppt_w"/>
                                          </p:val>
                                        </p:tav>
                                      </p:tavLst>
                                    </p:anim>
                                    <p:anim calcmode="lin" valueType="num">
                                      <p:cBhvr>
                                        <p:cTn id="28" dur="500" fill="hold"/>
                                        <p:tgtEl>
                                          <p:spTgt spid="7"/>
                                        </p:tgtEl>
                                        <p:attrNameLst>
                                          <p:attrName>ppt_h</p:attrName>
                                        </p:attrNameLst>
                                      </p:cBhvr>
                                      <p:tavLst>
                                        <p:tav tm="0">
                                          <p:val>
                                            <p:fltVal val="0"/>
                                          </p:val>
                                        </p:tav>
                                        <p:tav tm="100000">
                                          <p:val>
                                            <p:strVal val="#ppt_h"/>
                                          </p:val>
                                        </p:tav>
                                      </p:tavLst>
                                    </p:anim>
                                    <p:animEffect transition="in" filter="fade">
                                      <p:cBhvr>
                                        <p:cTn id="2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3"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quarter" idx="10"/>
          </p:nvPr>
        </p:nvSpPr>
        <p:spPr/>
        <p:txBody>
          <a:bodyPr/>
          <a:lstStyle/>
          <a:p>
            <a:pPr>
              <a:defRPr/>
            </a:pPr>
            <a:r>
              <a:rPr lang="en-US" smtClean="0"/>
              <a:t>Wednesday, Aug. 28, 2013</a:t>
            </a:r>
            <a:endParaRPr lang="en-US"/>
          </a:p>
        </p:txBody>
      </p:sp>
      <p:sp>
        <p:nvSpPr>
          <p:cNvPr id="8" name="Footer Placeholder 4"/>
          <p:cNvSpPr>
            <a:spLocks noGrp="1"/>
          </p:cNvSpPr>
          <p:nvPr>
            <p:ph type="ftr" sz="quarter" idx="11"/>
          </p:nvPr>
        </p:nvSpPr>
        <p:spPr/>
        <p:txBody>
          <a:bodyPr/>
          <a:lstStyle/>
          <a:p>
            <a:pPr>
              <a:defRPr/>
            </a:pPr>
            <a:r>
              <a:rPr lang="nl-NL" smtClean="0"/>
              <a:t>PHYS 3313-001, Fall 2013                      Dr. Jaehoon Yu</a:t>
            </a:r>
            <a:endParaRPr lang="en-US"/>
          </a:p>
        </p:txBody>
      </p:sp>
      <p:sp>
        <p:nvSpPr>
          <p:cNvPr id="44036" name="Slide Number Placeholder 5"/>
          <p:cNvSpPr>
            <a:spLocks noGrp="1"/>
          </p:cNvSpPr>
          <p:nvPr>
            <p:ph type="sldNum" sz="quarter" idx="12"/>
          </p:nvPr>
        </p:nvSpPr>
        <p:spPr>
          <a:noFill/>
        </p:spPr>
        <p:txBody>
          <a:bodyPr/>
          <a:lstStyle/>
          <a:p>
            <a:fld id="{C5797066-9E70-DF4E-B61B-A6DC8A529E44}" type="slidenum">
              <a:rPr lang="en-US">
                <a:latin typeface="Arial Narrow" pitchFamily="-84" charset="0"/>
              </a:rPr>
              <a:pPr/>
              <a:t>7</a:t>
            </a:fld>
            <a:endParaRPr lang="en-US">
              <a:latin typeface="Arial Narrow" pitchFamily="-84" charset="0"/>
            </a:endParaRPr>
          </a:p>
        </p:txBody>
      </p:sp>
      <p:sp>
        <p:nvSpPr>
          <p:cNvPr id="44037" name="Rectangle 2"/>
          <p:cNvSpPr>
            <a:spLocks noGrp="1" noChangeArrowheads="1"/>
          </p:cNvSpPr>
          <p:nvPr>
            <p:ph type="title"/>
          </p:nvPr>
        </p:nvSpPr>
        <p:spPr>
          <a:xfrm>
            <a:off x="685800" y="0"/>
            <a:ext cx="7772400" cy="685800"/>
          </a:xfrm>
        </p:spPr>
        <p:txBody>
          <a:bodyPr/>
          <a:lstStyle/>
          <a:p>
            <a:pPr eaLnBrk="1" hangingPunct="1"/>
            <a:r>
              <a:rPr lang="en-US" sz="4000" dirty="0">
                <a:ea typeface="ＭＳ Ｐゴシック" pitchFamily="-84" charset="-128"/>
                <a:cs typeface="ＭＳ Ｐゴシック" pitchFamily="-84" charset="-128"/>
              </a:rPr>
              <a:t>Evaluation Policy</a:t>
            </a:r>
          </a:p>
        </p:txBody>
      </p:sp>
      <p:sp>
        <p:nvSpPr>
          <p:cNvPr id="200707" name="Rectangle 3"/>
          <p:cNvSpPr>
            <a:spLocks noGrp="1" noChangeArrowheads="1"/>
          </p:cNvSpPr>
          <p:nvPr>
            <p:ph type="body" idx="1"/>
          </p:nvPr>
        </p:nvSpPr>
        <p:spPr>
          <a:xfrm>
            <a:off x="457200" y="609600"/>
            <a:ext cx="8458200" cy="6172200"/>
          </a:xfrm>
          <a:solidFill>
            <a:srgbClr val="FFFFFF"/>
          </a:solidFill>
        </p:spPr>
        <p:txBody>
          <a:bodyPr/>
          <a:lstStyle/>
          <a:p>
            <a:pPr eaLnBrk="1" hangingPunct="1">
              <a:lnSpc>
                <a:spcPct val="80000"/>
              </a:lnSpc>
            </a:pPr>
            <a:r>
              <a:rPr lang="en-US" dirty="0">
                <a:ea typeface="ＭＳ Ｐゴシック" pitchFamily="-84" charset="-128"/>
                <a:cs typeface="ＭＳ Ｐゴシック" pitchFamily="-84" charset="-128"/>
              </a:rPr>
              <a:t>Homework:</a:t>
            </a:r>
            <a:r>
              <a:rPr lang="en-US" dirty="0" smtClean="0">
                <a:ea typeface="ＭＳ Ｐゴシック" pitchFamily="-84" charset="-128"/>
                <a:cs typeface="ＭＳ Ｐゴシック" pitchFamily="-84" charset="-128"/>
              </a:rPr>
              <a:t> </a:t>
            </a:r>
            <a:r>
              <a:rPr lang="en-US" dirty="0" smtClean="0">
                <a:ea typeface="굴림" pitchFamily="-84" charset="-127"/>
                <a:cs typeface="굴림" pitchFamily="-84" charset="-127"/>
              </a:rPr>
              <a:t>30</a:t>
            </a:r>
            <a:r>
              <a:rPr lang="en-US" dirty="0" smtClean="0">
                <a:ea typeface="ＭＳ Ｐゴシック" pitchFamily="-84" charset="-128"/>
                <a:cs typeface="ＭＳ Ｐゴシック" pitchFamily="-84" charset="-128"/>
              </a:rPr>
              <a:t>%</a:t>
            </a:r>
            <a:endParaRPr lang="en-US" dirty="0">
              <a:ea typeface="ＭＳ Ｐゴシック" pitchFamily="-84" charset="-128"/>
              <a:cs typeface="ＭＳ Ｐゴシック" pitchFamily="-84" charset="-128"/>
            </a:endParaRPr>
          </a:p>
          <a:p>
            <a:pPr eaLnBrk="1" hangingPunct="1">
              <a:lnSpc>
                <a:spcPct val="80000"/>
              </a:lnSpc>
            </a:pPr>
            <a:r>
              <a:rPr lang="en-US" dirty="0">
                <a:ea typeface="ＭＳ Ｐゴシック" pitchFamily="-84" charset="-128"/>
                <a:cs typeface="ＭＳ Ｐゴシック" pitchFamily="-84" charset="-128"/>
              </a:rPr>
              <a:t>Exams</a:t>
            </a:r>
            <a:endParaRPr lang="en-US" dirty="0" smtClean="0">
              <a:ea typeface="ＭＳ Ｐゴシック" pitchFamily="-84" charset="-128"/>
              <a:cs typeface="ＭＳ Ｐゴシック" pitchFamily="-84" charset="-128"/>
            </a:endParaRPr>
          </a:p>
          <a:p>
            <a:pPr lvl="1" eaLnBrk="1" hangingPunct="1">
              <a:lnSpc>
                <a:spcPct val="80000"/>
              </a:lnSpc>
            </a:pPr>
            <a:r>
              <a:rPr lang="en-US" dirty="0" smtClean="0"/>
              <a:t>Mid-term Exam (Wed., Oct. 16): 20%</a:t>
            </a:r>
          </a:p>
          <a:p>
            <a:pPr lvl="1" eaLnBrk="1" hangingPunct="1">
              <a:lnSpc>
                <a:spcPct val="80000"/>
              </a:lnSpc>
            </a:pPr>
            <a:r>
              <a:rPr lang="en-US" dirty="0" smtClean="0"/>
              <a:t>Final </a:t>
            </a:r>
            <a:r>
              <a:rPr lang="en-US" dirty="0"/>
              <a:t>Comprehensive </a:t>
            </a:r>
            <a:r>
              <a:rPr lang="en-US" dirty="0" smtClean="0"/>
              <a:t>Exam (11 – 1:30pm, Mon, Dec. </a:t>
            </a:r>
            <a:r>
              <a:rPr lang="en-US" dirty="0"/>
              <a:t>9</a:t>
            </a:r>
            <a:r>
              <a:rPr lang="en-US" dirty="0" smtClean="0"/>
              <a:t>): 25%</a:t>
            </a:r>
            <a:endParaRPr lang="en-US" sz="2400" dirty="0" smtClean="0">
              <a:ea typeface="ＭＳ Ｐゴシック" pitchFamily="-84" charset="-128"/>
            </a:endParaRPr>
          </a:p>
          <a:p>
            <a:pPr lvl="1" eaLnBrk="1" hangingPunct="1">
              <a:lnSpc>
                <a:spcPct val="80000"/>
              </a:lnSpc>
            </a:pPr>
            <a:r>
              <a:rPr lang="en-US" dirty="0" smtClean="0">
                <a:ea typeface="ＭＳ Ｐゴシック" pitchFamily="-84" charset="-128"/>
              </a:rPr>
              <a:t>Missing </a:t>
            </a:r>
            <a:r>
              <a:rPr lang="en-US" dirty="0">
                <a:ea typeface="ＭＳ Ｐゴシック" pitchFamily="-84" charset="-128"/>
              </a:rPr>
              <a:t>an exam is not permissible unless pre-approved</a:t>
            </a:r>
          </a:p>
          <a:p>
            <a:pPr lvl="2" eaLnBrk="1" hangingPunct="1">
              <a:lnSpc>
                <a:spcPct val="80000"/>
              </a:lnSpc>
            </a:pPr>
            <a:r>
              <a:rPr lang="en-US" dirty="0">
                <a:ea typeface="ＭＳ Ｐゴシック" pitchFamily="-84" charset="-128"/>
              </a:rPr>
              <a:t>No makeup test</a:t>
            </a:r>
          </a:p>
          <a:p>
            <a:pPr lvl="2" eaLnBrk="1" hangingPunct="1">
              <a:lnSpc>
                <a:spcPct val="80000"/>
              </a:lnSpc>
            </a:pPr>
            <a:r>
              <a:rPr lang="en-US" u="sng" dirty="0">
                <a:solidFill>
                  <a:srgbClr val="A50021"/>
                </a:solidFill>
                <a:ea typeface="ＭＳ Ｐゴシック" pitchFamily="-84" charset="-128"/>
              </a:rPr>
              <a:t>You will get an F if you miss any of the exams without a prior approval</a:t>
            </a:r>
            <a:endParaRPr lang="en-US" u="sng" dirty="0" smtClean="0">
              <a:solidFill>
                <a:srgbClr val="A50021"/>
              </a:solidFill>
              <a:ea typeface="ＭＳ Ｐゴシック" pitchFamily="-84" charset="-128"/>
            </a:endParaRPr>
          </a:p>
          <a:p>
            <a:pPr eaLnBrk="1" hangingPunct="1">
              <a:lnSpc>
                <a:spcPct val="80000"/>
              </a:lnSpc>
            </a:pPr>
            <a:r>
              <a:rPr lang="en-US" dirty="0" smtClean="0">
                <a:ea typeface="ＭＳ Ｐゴシック" pitchFamily="-84" charset="-128"/>
                <a:cs typeface="ＭＳ Ｐゴシック" pitchFamily="-84" charset="-128"/>
              </a:rPr>
              <a:t>Group Research Project: 15%</a:t>
            </a:r>
          </a:p>
          <a:p>
            <a:pPr eaLnBrk="1" hangingPunct="1">
              <a:lnSpc>
                <a:spcPct val="80000"/>
              </a:lnSpc>
            </a:pPr>
            <a:r>
              <a:rPr lang="en-US" dirty="0" smtClean="0">
                <a:ea typeface="ＭＳ Ｐゴシック" pitchFamily="-84" charset="-128"/>
                <a:cs typeface="ＭＳ Ｐゴシック" pitchFamily="-84" charset="-128"/>
              </a:rPr>
              <a:t>Pop</a:t>
            </a:r>
            <a:r>
              <a:rPr lang="en-US" dirty="0">
                <a:ea typeface="ＭＳ Ｐゴシック" pitchFamily="-84" charset="-128"/>
                <a:cs typeface="ＭＳ Ｐゴシック" pitchFamily="-84" charset="-128"/>
              </a:rPr>
              <a:t>-quizzes: 10%</a:t>
            </a:r>
          </a:p>
          <a:p>
            <a:pPr eaLnBrk="1" hangingPunct="1">
              <a:lnSpc>
                <a:spcPct val="80000"/>
              </a:lnSpc>
            </a:pPr>
            <a:r>
              <a:rPr lang="en-US" dirty="0">
                <a:ea typeface="ＭＳ Ｐゴシック" pitchFamily="-84" charset="-128"/>
                <a:cs typeface="ＭＳ Ｐゴシック" pitchFamily="-84" charset="-128"/>
              </a:rPr>
              <a:t>Extra credits: 10% of the </a:t>
            </a:r>
            <a:r>
              <a:rPr lang="en-US" dirty="0" smtClean="0">
                <a:ea typeface="ＭＳ Ｐゴシック" pitchFamily="-84" charset="-128"/>
                <a:cs typeface="ＭＳ Ｐゴシック" pitchFamily="-84" charset="-128"/>
              </a:rPr>
              <a:t>total</a:t>
            </a:r>
          </a:p>
          <a:p>
            <a:pPr eaLnBrk="1" hangingPunct="1">
              <a:lnSpc>
                <a:spcPct val="80000"/>
              </a:lnSpc>
            </a:pPr>
            <a:r>
              <a:rPr lang="en-US" dirty="0" smtClean="0">
                <a:ea typeface="ＭＳ Ｐゴシック" pitchFamily="-84" charset="-128"/>
                <a:cs typeface="ＭＳ Ｐゴシック" pitchFamily="-84" charset="-128"/>
              </a:rPr>
              <a:t>Grading </a:t>
            </a:r>
            <a:r>
              <a:rPr lang="en-US" dirty="0">
                <a:ea typeface="ＭＳ Ｐゴシック" pitchFamily="-84" charset="-128"/>
                <a:cs typeface="ＭＳ Ｐゴシック" pitchFamily="-84" charset="-128"/>
              </a:rPr>
              <a:t>will be done on a sliding </a:t>
            </a:r>
            <a:r>
              <a:rPr lang="en-US" dirty="0" smtClean="0">
                <a:ea typeface="ＭＳ Ｐゴシック" pitchFamily="-84" charset="-128"/>
                <a:cs typeface="ＭＳ Ｐゴシック" pitchFamily="-84" charset="-128"/>
              </a:rPr>
              <a:t>scale</a:t>
            </a:r>
          </a:p>
          <a:p>
            <a:pPr eaLnBrk="1" hangingPunct="1">
              <a:lnSpc>
                <a:spcPct val="80000"/>
              </a:lnSpc>
            </a:pPr>
            <a:r>
              <a:rPr lang="en-US" dirty="0" smtClean="0">
                <a:ea typeface="ＭＳ Ｐゴシック" pitchFamily="-84" charset="-128"/>
                <a:cs typeface="ＭＳ Ｐゴシック" pitchFamily="-84" charset="-128"/>
              </a:rPr>
              <a:t>55% of the grade is in your hand!!</a:t>
            </a:r>
            <a:endParaRPr lang="en-US" dirty="0">
              <a:ea typeface="ＭＳ Ｐゴシック" pitchFamily="-84" charset="-128"/>
              <a:cs typeface="ＭＳ Ｐゴシック" pitchFamily="-84" charset="-128"/>
            </a:endParaRPr>
          </a:p>
        </p:txBody>
      </p:sp>
      <p:grpSp>
        <p:nvGrpSpPr>
          <p:cNvPr id="2" name="Group 4"/>
          <p:cNvGrpSpPr>
            <a:grpSpLocks/>
          </p:cNvGrpSpPr>
          <p:nvPr/>
        </p:nvGrpSpPr>
        <p:grpSpPr bwMode="auto">
          <a:xfrm>
            <a:off x="44450" y="4953000"/>
            <a:ext cx="7880350" cy="396875"/>
            <a:chOff x="28" y="2551"/>
            <a:chExt cx="4964" cy="250"/>
          </a:xfrm>
        </p:grpSpPr>
        <p:sp>
          <p:nvSpPr>
            <p:cNvPr id="44040" name="Line 5"/>
            <p:cNvSpPr>
              <a:spLocks noChangeShapeType="1"/>
            </p:cNvSpPr>
            <p:nvPr/>
          </p:nvSpPr>
          <p:spPr bwMode="auto">
            <a:xfrm>
              <a:off x="480" y="2676"/>
              <a:ext cx="4512" cy="0"/>
            </a:xfrm>
            <a:prstGeom prst="line">
              <a:avLst/>
            </a:prstGeom>
            <a:noFill/>
            <a:ln w="28575">
              <a:solidFill>
                <a:srgbClr val="FF0066"/>
              </a:solidFill>
              <a:round/>
              <a:headEnd/>
              <a:tailEnd/>
            </a:ln>
          </p:spPr>
          <p:txBody>
            <a:bodyPr>
              <a:prstTxWarp prst="textNoShape">
                <a:avLst/>
              </a:prstTxWarp>
            </a:bodyPr>
            <a:lstStyle/>
            <a:p>
              <a:endParaRPr lang="en-US"/>
            </a:p>
          </p:txBody>
        </p:sp>
        <p:sp>
          <p:nvSpPr>
            <p:cNvPr id="44041" name="Text Box 6"/>
            <p:cNvSpPr txBox="1">
              <a:spLocks noChangeArrowheads="1"/>
            </p:cNvSpPr>
            <p:nvPr/>
          </p:nvSpPr>
          <p:spPr bwMode="auto">
            <a:xfrm>
              <a:off x="28" y="2551"/>
              <a:ext cx="452" cy="250"/>
            </a:xfrm>
            <a:prstGeom prst="rect">
              <a:avLst/>
            </a:prstGeom>
            <a:noFill/>
            <a:ln w="9525">
              <a:noFill/>
              <a:miter lim="800000"/>
              <a:headEnd/>
              <a:tailEnd/>
            </a:ln>
          </p:spPr>
          <p:txBody>
            <a:bodyPr wrap="none">
              <a:prstTxWarp prst="textNoShape">
                <a:avLst/>
              </a:prstTxWarp>
              <a:spAutoFit/>
            </a:bodyPr>
            <a:lstStyle/>
            <a:p>
              <a:r>
                <a:rPr lang="en-US" sz="2000" b="1" dirty="0">
                  <a:solidFill>
                    <a:srgbClr val="FF0066"/>
                  </a:solidFill>
                  <a:latin typeface="Arial Narrow" pitchFamily="-84" charset="0"/>
                </a:rPr>
                <a:t>100%</a:t>
              </a:r>
            </a:p>
          </p:txBody>
        </p:sp>
      </p:grpSp>
    </p:spTree>
    <p:extLst>
      <p:ext uri="{BB962C8B-B14F-4D97-AF65-F5344CB8AC3E}">
        <p14:creationId xmlns:p14="http://schemas.microsoft.com/office/powerpoint/2010/main" val="30019162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00707">
                                            <p:bg/>
                                          </p:spTgt>
                                        </p:tgtEl>
                                        <p:attrNameLst>
                                          <p:attrName>style.visibility</p:attrName>
                                        </p:attrNameLst>
                                      </p:cBhvr>
                                      <p:to>
                                        <p:strVal val="visible"/>
                                      </p:to>
                                    </p:set>
                                    <p:animEffect transition="in" filter="wipe(left)">
                                      <p:cBhvr>
                                        <p:cTn id="7" dur="500"/>
                                        <p:tgtEl>
                                          <p:spTgt spid="200707">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00707">
                                            <p:txEl>
                                              <p:pRg st="0" end="0"/>
                                            </p:txEl>
                                          </p:spTgt>
                                        </p:tgtEl>
                                        <p:attrNameLst>
                                          <p:attrName>style.visibility</p:attrName>
                                        </p:attrNameLst>
                                      </p:cBhvr>
                                      <p:to>
                                        <p:strVal val="visible"/>
                                      </p:to>
                                    </p:set>
                                    <p:animEffect transition="in" filter="wipe(left)">
                                      <p:cBhvr>
                                        <p:cTn id="12" dur="500"/>
                                        <p:tgtEl>
                                          <p:spTgt spid="20070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00707">
                                            <p:txEl>
                                              <p:pRg st="1" end="1"/>
                                            </p:txEl>
                                          </p:spTgt>
                                        </p:tgtEl>
                                        <p:attrNameLst>
                                          <p:attrName>style.visibility</p:attrName>
                                        </p:attrNameLst>
                                      </p:cBhvr>
                                      <p:to>
                                        <p:strVal val="visible"/>
                                      </p:to>
                                    </p:set>
                                    <p:animEffect transition="in" filter="wipe(left)">
                                      <p:cBhvr>
                                        <p:cTn id="17" dur="500"/>
                                        <p:tgtEl>
                                          <p:spTgt spid="200707">
                                            <p:txEl>
                                              <p:pRg st="1" end="1"/>
                                            </p:txEl>
                                          </p:spTgt>
                                        </p:tgtEl>
                                      </p:cBhvr>
                                    </p:animEffect>
                                  </p:childTnLst>
                                </p:cTn>
                              </p:par>
                              <p:par>
                                <p:cTn id="18" presetID="22" presetClass="entr" presetSubtype="8" fill="hold" grpId="0" nodeType="withEffect">
                                  <p:stCondLst>
                                    <p:cond delay="0"/>
                                  </p:stCondLst>
                                  <p:iterate type="wd">
                                    <p:tmPct val="10000"/>
                                  </p:iterate>
                                  <p:childTnLst>
                                    <p:set>
                                      <p:cBhvr>
                                        <p:cTn id="19" dur="1" fill="hold">
                                          <p:stCondLst>
                                            <p:cond delay="0"/>
                                          </p:stCondLst>
                                        </p:cTn>
                                        <p:tgtEl>
                                          <p:spTgt spid="200707">
                                            <p:txEl>
                                              <p:pRg st="2" end="2"/>
                                            </p:txEl>
                                          </p:spTgt>
                                        </p:tgtEl>
                                        <p:attrNameLst>
                                          <p:attrName>style.visibility</p:attrName>
                                        </p:attrNameLst>
                                      </p:cBhvr>
                                      <p:to>
                                        <p:strVal val="visible"/>
                                      </p:to>
                                    </p:set>
                                    <p:animEffect transition="in" filter="wipe(left)">
                                      <p:cBhvr>
                                        <p:cTn id="20" dur="500"/>
                                        <p:tgtEl>
                                          <p:spTgt spid="200707">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iterate type="wd">
                                    <p:tmPct val="10000"/>
                                  </p:iterate>
                                  <p:childTnLst>
                                    <p:set>
                                      <p:cBhvr>
                                        <p:cTn id="24" dur="1" fill="hold">
                                          <p:stCondLst>
                                            <p:cond delay="0"/>
                                          </p:stCondLst>
                                        </p:cTn>
                                        <p:tgtEl>
                                          <p:spTgt spid="200707">
                                            <p:txEl>
                                              <p:pRg st="3" end="3"/>
                                            </p:txEl>
                                          </p:spTgt>
                                        </p:tgtEl>
                                        <p:attrNameLst>
                                          <p:attrName>style.visibility</p:attrName>
                                        </p:attrNameLst>
                                      </p:cBhvr>
                                      <p:to>
                                        <p:strVal val="visible"/>
                                      </p:to>
                                    </p:set>
                                    <p:animEffect transition="in" filter="wipe(left)">
                                      <p:cBhvr>
                                        <p:cTn id="25" dur="500"/>
                                        <p:tgtEl>
                                          <p:spTgt spid="200707">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iterate type="wd">
                                    <p:tmPct val="10000"/>
                                  </p:iterate>
                                  <p:childTnLst>
                                    <p:set>
                                      <p:cBhvr>
                                        <p:cTn id="29" dur="1" fill="hold">
                                          <p:stCondLst>
                                            <p:cond delay="0"/>
                                          </p:stCondLst>
                                        </p:cTn>
                                        <p:tgtEl>
                                          <p:spTgt spid="200707">
                                            <p:txEl>
                                              <p:pRg st="4" end="4"/>
                                            </p:txEl>
                                          </p:spTgt>
                                        </p:tgtEl>
                                        <p:attrNameLst>
                                          <p:attrName>style.visibility</p:attrName>
                                        </p:attrNameLst>
                                      </p:cBhvr>
                                      <p:to>
                                        <p:strVal val="visible"/>
                                      </p:to>
                                    </p:set>
                                    <p:animEffect transition="in" filter="wipe(left)">
                                      <p:cBhvr>
                                        <p:cTn id="30" dur="500"/>
                                        <p:tgtEl>
                                          <p:spTgt spid="200707">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iterate type="wd">
                                    <p:tmPct val="10000"/>
                                  </p:iterate>
                                  <p:childTnLst>
                                    <p:set>
                                      <p:cBhvr>
                                        <p:cTn id="34" dur="1" fill="hold">
                                          <p:stCondLst>
                                            <p:cond delay="0"/>
                                          </p:stCondLst>
                                        </p:cTn>
                                        <p:tgtEl>
                                          <p:spTgt spid="200707">
                                            <p:txEl>
                                              <p:pRg st="5" end="5"/>
                                            </p:txEl>
                                          </p:spTgt>
                                        </p:tgtEl>
                                        <p:attrNameLst>
                                          <p:attrName>style.visibility</p:attrName>
                                        </p:attrNameLst>
                                      </p:cBhvr>
                                      <p:to>
                                        <p:strVal val="visible"/>
                                      </p:to>
                                    </p:set>
                                    <p:animEffect transition="in" filter="wipe(left)">
                                      <p:cBhvr>
                                        <p:cTn id="35" dur="500"/>
                                        <p:tgtEl>
                                          <p:spTgt spid="200707">
                                            <p:txEl>
                                              <p:pRg st="5" end="5"/>
                                            </p:txEl>
                                          </p:spTgt>
                                        </p:tgtEl>
                                      </p:cBhvr>
                                    </p:animEffect>
                                  </p:childTnLst>
                                </p:cTn>
                              </p:par>
                              <p:par>
                                <p:cTn id="36" presetID="22" presetClass="entr" presetSubtype="8" fill="hold" grpId="0" nodeType="withEffect">
                                  <p:stCondLst>
                                    <p:cond delay="0"/>
                                  </p:stCondLst>
                                  <p:iterate type="wd">
                                    <p:tmPct val="10000"/>
                                  </p:iterate>
                                  <p:childTnLst>
                                    <p:set>
                                      <p:cBhvr>
                                        <p:cTn id="37" dur="1" fill="hold">
                                          <p:stCondLst>
                                            <p:cond delay="0"/>
                                          </p:stCondLst>
                                        </p:cTn>
                                        <p:tgtEl>
                                          <p:spTgt spid="200707">
                                            <p:txEl>
                                              <p:pRg st="6" end="6"/>
                                            </p:txEl>
                                          </p:spTgt>
                                        </p:tgtEl>
                                        <p:attrNameLst>
                                          <p:attrName>style.visibility</p:attrName>
                                        </p:attrNameLst>
                                      </p:cBhvr>
                                      <p:to>
                                        <p:strVal val="visible"/>
                                      </p:to>
                                    </p:set>
                                    <p:animEffect transition="in" filter="wipe(left)">
                                      <p:cBhvr>
                                        <p:cTn id="38" dur="500"/>
                                        <p:tgtEl>
                                          <p:spTgt spid="200707">
                                            <p:txEl>
                                              <p:pRg st="6" end="6"/>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grpId="0" nodeType="clickEffect">
                                  <p:stCondLst>
                                    <p:cond delay="0"/>
                                  </p:stCondLst>
                                  <p:iterate type="wd">
                                    <p:tmPct val="10000"/>
                                  </p:iterate>
                                  <p:childTnLst>
                                    <p:set>
                                      <p:cBhvr>
                                        <p:cTn id="42" dur="1" fill="hold">
                                          <p:stCondLst>
                                            <p:cond delay="0"/>
                                          </p:stCondLst>
                                        </p:cTn>
                                        <p:tgtEl>
                                          <p:spTgt spid="200707">
                                            <p:txEl>
                                              <p:pRg st="7" end="7"/>
                                            </p:txEl>
                                          </p:spTgt>
                                        </p:tgtEl>
                                        <p:attrNameLst>
                                          <p:attrName>style.visibility</p:attrName>
                                        </p:attrNameLst>
                                      </p:cBhvr>
                                      <p:to>
                                        <p:strVal val="visible"/>
                                      </p:to>
                                    </p:set>
                                    <p:animEffect transition="in" filter="wipe(left)">
                                      <p:cBhvr>
                                        <p:cTn id="43" dur="500"/>
                                        <p:tgtEl>
                                          <p:spTgt spid="200707">
                                            <p:txEl>
                                              <p:pRg st="7" end="7"/>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grpId="0" nodeType="clickEffect">
                                  <p:stCondLst>
                                    <p:cond delay="0"/>
                                  </p:stCondLst>
                                  <p:iterate type="wd">
                                    <p:tmPct val="10000"/>
                                  </p:iterate>
                                  <p:childTnLst>
                                    <p:set>
                                      <p:cBhvr>
                                        <p:cTn id="47" dur="1" fill="hold">
                                          <p:stCondLst>
                                            <p:cond delay="0"/>
                                          </p:stCondLst>
                                        </p:cTn>
                                        <p:tgtEl>
                                          <p:spTgt spid="200707">
                                            <p:txEl>
                                              <p:pRg st="8" end="8"/>
                                            </p:txEl>
                                          </p:spTgt>
                                        </p:tgtEl>
                                        <p:attrNameLst>
                                          <p:attrName>style.visibility</p:attrName>
                                        </p:attrNameLst>
                                      </p:cBhvr>
                                      <p:to>
                                        <p:strVal val="visible"/>
                                      </p:to>
                                    </p:set>
                                    <p:animEffect transition="in" filter="wipe(left)">
                                      <p:cBhvr>
                                        <p:cTn id="48" dur="500"/>
                                        <p:tgtEl>
                                          <p:spTgt spid="200707">
                                            <p:txEl>
                                              <p:pRg st="8" end="8"/>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nodeType="clickEffect">
                                  <p:stCondLst>
                                    <p:cond delay="0"/>
                                  </p:stCondLst>
                                  <p:iterate type="wd">
                                    <p:tmPct val="10000"/>
                                  </p:iterate>
                                  <p:childTnLst>
                                    <p:set>
                                      <p:cBhvr>
                                        <p:cTn id="52" dur="1" fill="hold">
                                          <p:stCondLst>
                                            <p:cond delay="0"/>
                                          </p:stCondLst>
                                        </p:cTn>
                                        <p:tgtEl>
                                          <p:spTgt spid="2"/>
                                        </p:tgtEl>
                                        <p:attrNameLst>
                                          <p:attrName>style.visibility</p:attrName>
                                        </p:attrNameLst>
                                      </p:cBhvr>
                                      <p:to>
                                        <p:strVal val="visible"/>
                                      </p:to>
                                    </p:set>
                                    <p:animEffect transition="in" filter="wipe(left)">
                                      <p:cBhvr>
                                        <p:cTn id="53" dur="500"/>
                                        <p:tgtEl>
                                          <p:spTgt spid="2"/>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grpId="0" nodeType="clickEffect">
                                  <p:stCondLst>
                                    <p:cond delay="0"/>
                                  </p:stCondLst>
                                  <p:iterate type="wd">
                                    <p:tmPct val="10000"/>
                                  </p:iterate>
                                  <p:childTnLst>
                                    <p:set>
                                      <p:cBhvr>
                                        <p:cTn id="57" dur="1" fill="hold">
                                          <p:stCondLst>
                                            <p:cond delay="0"/>
                                          </p:stCondLst>
                                        </p:cTn>
                                        <p:tgtEl>
                                          <p:spTgt spid="200707">
                                            <p:txEl>
                                              <p:pRg st="9" end="9"/>
                                            </p:txEl>
                                          </p:spTgt>
                                        </p:tgtEl>
                                        <p:attrNameLst>
                                          <p:attrName>style.visibility</p:attrName>
                                        </p:attrNameLst>
                                      </p:cBhvr>
                                      <p:to>
                                        <p:strVal val="visible"/>
                                      </p:to>
                                    </p:set>
                                    <p:animEffect transition="in" filter="wipe(left)">
                                      <p:cBhvr>
                                        <p:cTn id="58" dur="500"/>
                                        <p:tgtEl>
                                          <p:spTgt spid="200707">
                                            <p:txEl>
                                              <p:pRg st="9" end="9"/>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grpId="0" nodeType="clickEffect">
                                  <p:stCondLst>
                                    <p:cond delay="0"/>
                                  </p:stCondLst>
                                  <p:iterate type="wd">
                                    <p:tmPct val="10000"/>
                                  </p:iterate>
                                  <p:childTnLst>
                                    <p:set>
                                      <p:cBhvr>
                                        <p:cTn id="62" dur="1" fill="hold">
                                          <p:stCondLst>
                                            <p:cond delay="0"/>
                                          </p:stCondLst>
                                        </p:cTn>
                                        <p:tgtEl>
                                          <p:spTgt spid="200707">
                                            <p:txEl>
                                              <p:pRg st="10" end="10"/>
                                            </p:txEl>
                                          </p:spTgt>
                                        </p:tgtEl>
                                        <p:attrNameLst>
                                          <p:attrName>style.visibility</p:attrName>
                                        </p:attrNameLst>
                                      </p:cBhvr>
                                      <p:to>
                                        <p:strVal val="visible"/>
                                      </p:to>
                                    </p:set>
                                    <p:animEffect transition="in" filter="wipe(left)">
                                      <p:cBhvr>
                                        <p:cTn id="63" dur="500"/>
                                        <p:tgtEl>
                                          <p:spTgt spid="200707">
                                            <p:txEl>
                                              <p:pRg st="10" end="10"/>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grpId="0" nodeType="clickEffect">
                                  <p:stCondLst>
                                    <p:cond delay="0"/>
                                  </p:stCondLst>
                                  <p:iterate type="wd">
                                    <p:tmPct val="10000"/>
                                  </p:iterate>
                                  <p:childTnLst>
                                    <p:set>
                                      <p:cBhvr>
                                        <p:cTn id="67" dur="1" fill="hold">
                                          <p:stCondLst>
                                            <p:cond delay="0"/>
                                          </p:stCondLst>
                                        </p:cTn>
                                        <p:tgtEl>
                                          <p:spTgt spid="200707">
                                            <p:txEl>
                                              <p:pRg st="11" end="11"/>
                                            </p:txEl>
                                          </p:spTgt>
                                        </p:tgtEl>
                                        <p:attrNameLst>
                                          <p:attrName>style.visibility</p:attrName>
                                        </p:attrNameLst>
                                      </p:cBhvr>
                                      <p:to>
                                        <p:strVal val="visible"/>
                                      </p:to>
                                    </p:set>
                                    <p:animEffect transition="in" filter="wipe(left)">
                                      <p:cBhvr>
                                        <p:cTn id="68" dur="500"/>
                                        <p:tgtEl>
                                          <p:spTgt spid="20070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0707"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1"/>
          <p:cNvSpPr>
            <a:spLocks noGrp="1"/>
          </p:cNvSpPr>
          <p:nvPr>
            <p:ph type="dt" sz="quarter" idx="10"/>
          </p:nvPr>
        </p:nvSpPr>
        <p:spPr/>
        <p:txBody>
          <a:bodyPr/>
          <a:lstStyle/>
          <a:p>
            <a:pPr>
              <a:defRPr/>
            </a:pPr>
            <a:r>
              <a:rPr lang="en-US" smtClean="0"/>
              <a:t>Wednesday, Aug. 28, 2013</a:t>
            </a:r>
            <a:endParaRPr lang="en-US"/>
          </a:p>
        </p:txBody>
      </p:sp>
      <p:sp>
        <p:nvSpPr>
          <p:cNvPr id="5" name="Footer Placeholder 2"/>
          <p:cNvSpPr>
            <a:spLocks noGrp="1"/>
          </p:cNvSpPr>
          <p:nvPr>
            <p:ph type="ftr" sz="quarter" idx="11"/>
          </p:nvPr>
        </p:nvSpPr>
        <p:spPr/>
        <p:txBody>
          <a:bodyPr/>
          <a:lstStyle/>
          <a:p>
            <a:pPr>
              <a:defRPr/>
            </a:pPr>
            <a:r>
              <a:rPr lang="nl-NL" smtClean="0"/>
              <a:t>PHYS 3313-001, Fall 2013                      Dr. Jaehoon Yu</a:t>
            </a:r>
            <a:endParaRPr lang="en-US"/>
          </a:p>
        </p:txBody>
      </p:sp>
      <p:sp>
        <p:nvSpPr>
          <p:cNvPr id="45060" name="Slide Number Placeholder 3"/>
          <p:cNvSpPr>
            <a:spLocks noGrp="1"/>
          </p:cNvSpPr>
          <p:nvPr>
            <p:ph type="sldNum" sz="quarter" idx="12"/>
          </p:nvPr>
        </p:nvSpPr>
        <p:spPr>
          <a:noFill/>
        </p:spPr>
        <p:txBody>
          <a:bodyPr/>
          <a:lstStyle/>
          <a:p>
            <a:fld id="{C6E5F3A6-3E30-694B-929C-F6646257190C}" type="slidenum">
              <a:rPr lang="en-US">
                <a:latin typeface="Arial Narrow" pitchFamily="-84" charset="0"/>
              </a:rPr>
              <a:pPr/>
              <a:t>8</a:t>
            </a:fld>
            <a:endParaRPr lang="en-US">
              <a:latin typeface="Arial Narrow" pitchFamily="-84" charset="0"/>
            </a:endParaRPr>
          </a:p>
        </p:txBody>
      </p:sp>
      <p:sp>
        <p:nvSpPr>
          <p:cNvPr id="45061" name="Rectangle 2"/>
          <p:cNvSpPr>
            <a:spLocks noGrp="1" noChangeArrowheads="1"/>
          </p:cNvSpPr>
          <p:nvPr>
            <p:ph type="title" idx="4294967295"/>
          </p:nvPr>
        </p:nvSpPr>
        <p:spPr>
          <a:xfrm>
            <a:off x="609600" y="76200"/>
            <a:ext cx="7772400" cy="533400"/>
          </a:xfrm>
        </p:spPr>
        <p:txBody>
          <a:bodyPr/>
          <a:lstStyle/>
          <a:p>
            <a:pPr eaLnBrk="1" hangingPunct="1"/>
            <a:r>
              <a:rPr lang="en-US">
                <a:ea typeface="ＭＳ Ｐゴシック" pitchFamily="-84" charset="-128"/>
                <a:cs typeface="ＭＳ Ｐゴシック" pitchFamily="-84" charset="-128"/>
              </a:rPr>
              <a:t>Homework</a:t>
            </a:r>
          </a:p>
        </p:txBody>
      </p:sp>
      <p:sp>
        <p:nvSpPr>
          <p:cNvPr id="202755" name="Rectangle 3"/>
          <p:cNvSpPr>
            <a:spLocks noGrp="1" noChangeArrowheads="1"/>
          </p:cNvSpPr>
          <p:nvPr>
            <p:ph type="body" idx="4294967295"/>
          </p:nvPr>
        </p:nvSpPr>
        <p:spPr>
          <a:xfrm>
            <a:off x="228600" y="685800"/>
            <a:ext cx="8534400" cy="5943600"/>
          </a:xfrm>
        </p:spPr>
        <p:txBody>
          <a:bodyPr/>
          <a:lstStyle/>
          <a:p>
            <a:pPr eaLnBrk="1" hangingPunct="1">
              <a:lnSpc>
                <a:spcPct val="80000"/>
              </a:lnSpc>
            </a:pPr>
            <a:r>
              <a:rPr lang="en-US" sz="3600" dirty="0">
                <a:ea typeface="ＭＳ Ｐゴシック" pitchFamily="-84" charset="-128"/>
                <a:cs typeface="ＭＳ Ｐゴシック" pitchFamily="-84" charset="-128"/>
              </a:rPr>
              <a:t>Solving homework problems is the only way to comprehend class </a:t>
            </a:r>
            <a:r>
              <a:rPr lang="en-US" sz="3600" dirty="0" smtClean="0">
                <a:ea typeface="ＭＳ Ｐゴシック" pitchFamily="-84" charset="-128"/>
                <a:cs typeface="ＭＳ Ｐゴシック" pitchFamily="-84" charset="-128"/>
              </a:rPr>
              <a:t>material</a:t>
            </a:r>
          </a:p>
          <a:p>
            <a:pPr eaLnBrk="1" hangingPunct="1">
              <a:lnSpc>
                <a:spcPct val="80000"/>
              </a:lnSpc>
            </a:pPr>
            <a:r>
              <a:rPr lang="en-US" sz="3600" dirty="0" smtClean="0">
                <a:ea typeface="ＭＳ Ｐゴシック" pitchFamily="-84" charset="-128"/>
                <a:cs typeface="ＭＳ Ｐゴシック" pitchFamily="-84" charset="-128"/>
              </a:rPr>
              <a:t>Consists of a lot of reading, deriving and writing</a:t>
            </a:r>
          </a:p>
          <a:p>
            <a:pPr eaLnBrk="1" hangingPunct="1">
              <a:lnSpc>
                <a:spcPct val="80000"/>
              </a:lnSpc>
            </a:pPr>
            <a:r>
              <a:rPr lang="en-US" sz="3600" dirty="0" smtClean="0">
                <a:ea typeface="ＭＳ Ｐゴシック" pitchFamily="-84" charset="-128"/>
                <a:cs typeface="ＭＳ Ｐゴシック" pitchFamily="-84" charset="-128"/>
              </a:rPr>
              <a:t>Each </a:t>
            </a:r>
            <a:r>
              <a:rPr lang="en-US" sz="3600" dirty="0">
                <a:ea typeface="ＭＳ Ｐゴシック" pitchFamily="-84" charset="-128"/>
                <a:cs typeface="ＭＳ Ｐゴシック" pitchFamily="-84" charset="-128"/>
              </a:rPr>
              <a:t>homework carries the same weight</a:t>
            </a:r>
          </a:p>
          <a:p>
            <a:pPr eaLnBrk="1" hangingPunct="1">
              <a:lnSpc>
                <a:spcPct val="80000"/>
              </a:lnSpc>
            </a:pPr>
            <a:r>
              <a:rPr lang="en-US" sz="3600" b="1" u="sng" dirty="0">
                <a:solidFill>
                  <a:srgbClr val="A50021"/>
                </a:solidFill>
                <a:ea typeface="ＭＳ Ｐゴシック" pitchFamily="-84" charset="-128"/>
                <a:cs typeface="ＭＳ Ｐゴシック" pitchFamily="-84" charset="-128"/>
              </a:rPr>
              <a:t>ALL</a:t>
            </a:r>
            <a:r>
              <a:rPr lang="en-US" sz="3600" dirty="0">
                <a:ea typeface="ＭＳ Ｐゴシック" pitchFamily="-84" charset="-128"/>
                <a:cs typeface="ＭＳ Ｐゴシック" pitchFamily="-84" charset="-128"/>
              </a:rPr>
              <a:t> homework grades will be used for the final grade</a:t>
            </a:r>
          </a:p>
          <a:p>
            <a:pPr eaLnBrk="1" hangingPunct="1">
              <a:lnSpc>
                <a:spcPct val="80000"/>
              </a:lnSpc>
            </a:pPr>
            <a:r>
              <a:rPr lang="en-US" sz="3600" dirty="0">
                <a:ea typeface="ＭＳ Ｐゴシック" pitchFamily="-84" charset="-128"/>
                <a:cs typeface="ＭＳ Ｐゴシック" pitchFamily="-84" charset="-128"/>
              </a:rPr>
              <a:t>Home work will constitute</a:t>
            </a:r>
            <a:r>
              <a:rPr lang="en-US" sz="3600" dirty="0" smtClean="0">
                <a:ea typeface="ＭＳ Ｐゴシック" pitchFamily="-84" charset="-128"/>
                <a:cs typeface="ＭＳ Ｐゴシック" pitchFamily="-84" charset="-128"/>
              </a:rPr>
              <a:t> </a:t>
            </a:r>
            <a:r>
              <a:rPr lang="en-US" sz="3600" b="1" u="sng" dirty="0" smtClean="0">
                <a:solidFill>
                  <a:srgbClr val="A50021"/>
                </a:solidFill>
                <a:ea typeface="굴림" pitchFamily="-84" charset="-127"/>
                <a:cs typeface="굴림" pitchFamily="-84" charset="-127"/>
              </a:rPr>
              <a:t>30</a:t>
            </a:r>
            <a:r>
              <a:rPr lang="en-US" altLang="ko-KR" sz="3600" b="1" u="sng" dirty="0" smtClean="0">
                <a:solidFill>
                  <a:srgbClr val="A50021"/>
                </a:solidFill>
                <a:ea typeface="굴림" pitchFamily="-84" charset="-127"/>
                <a:cs typeface="굴림" pitchFamily="-84" charset="-127"/>
              </a:rPr>
              <a:t>%</a:t>
            </a:r>
            <a:r>
              <a:rPr lang="en-US" sz="3600" b="1" u="sng" dirty="0" smtClean="0">
                <a:solidFill>
                  <a:srgbClr val="A50021"/>
                </a:solidFill>
                <a:ea typeface="ＭＳ Ｐゴシック" pitchFamily="-84" charset="-128"/>
                <a:cs typeface="ＭＳ Ｐゴシック" pitchFamily="-84" charset="-128"/>
              </a:rPr>
              <a:t> </a:t>
            </a:r>
            <a:r>
              <a:rPr lang="en-US" sz="3600" b="1" u="sng" dirty="0">
                <a:solidFill>
                  <a:srgbClr val="A50021"/>
                </a:solidFill>
                <a:ea typeface="ＭＳ Ｐゴシック" pitchFamily="-84" charset="-128"/>
                <a:cs typeface="ＭＳ Ｐゴシック" pitchFamily="-84" charset="-128"/>
              </a:rPr>
              <a:t>of the total</a:t>
            </a:r>
            <a:r>
              <a:rPr lang="en-US" sz="3600" dirty="0" smtClean="0">
                <a:ea typeface="ＭＳ Ｐゴシック" pitchFamily="-84" charset="-128"/>
                <a:cs typeface="ＭＳ Ｐゴシック" pitchFamily="-84" charset="-128"/>
              </a:rPr>
              <a:t> </a:t>
            </a:r>
          </a:p>
          <a:p>
            <a:pPr lvl="1" eaLnBrk="1" hangingPunct="1">
              <a:lnSpc>
                <a:spcPct val="80000"/>
              </a:lnSpc>
            </a:pPr>
            <a:r>
              <a:rPr lang="en-US" dirty="0" smtClean="0">
                <a:ea typeface="ＭＳ Ｐゴシック" pitchFamily="-84" charset="-128"/>
                <a:cs typeface="ＭＳ Ｐゴシック" pitchFamily="-84" charset="-128"/>
                <a:sym typeface="Wingdings" pitchFamily="-84" charset="2"/>
              </a:rPr>
              <a:t>A </a:t>
            </a:r>
            <a:r>
              <a:rPr lang="en-US" dirty="0">
                <a:ea typeface="ＭＳ Ｐゴシック" pitchFamily="-84" charset="-128"/>
                <a:cs typeface="ＭＳ Ｐゴシック" pitchFamily="-84" charset="-128"/>
                <a:sym typeface="Wingdings" pitchFamily="-84" charset="2"/>
              </a:rPr>
              <a:t>good way of keeping your grades high</a:t>
            </a:r>
          </a:p>
          <a:p>
            <a:pPr eaLnBrk="1" hangingPunct="1">
              <a:lnSpc>
                <a:spcPct val="80000"/>
              </a:lnSpc>
            </a:pPr>
            <a:r>
              <a:rPr lang="en-US" sz="3600" dirty="0">
                <a:ea typeface="ＭＳ Ｐゴシック" pitchFamily="-84" charset="-128"/>
                <a:cs typeface="ＭＳ Ｐゴシック" pitchFamily="-84" charset="-128"/>
              </a:rPr>
              <a:t>Strongly encouraged to collaborate</a:t>
            </a:r>
            <a:r>
              <a:rPr lang="en-US" sz="3600" dirty="0" smtClean="0">
                <a:ea typeface="ＭＳ Ｐゴシック" pitchFamily="-84" charset="-128"/>
                <a:cs typeface="ＭＳ Ｐゴシック" pitchFamily="-84" charset="-128"/>
              </a:rPr>
              <a:t> </a:t>
            </a:r>
            <a:endParaRPr lang="en-US" sz="3600" dirty="0" smtClean="0">
              <a:ea typeface="ＭＳ Ｐゴシック" pitchFamily="-84" charset="-128"/>
              <a:cs typeface="ＭＳ Ｐゴシック" pitchFamily="-84" charset="-128"/>
              <a:sym typeface="Wingdings" pitchFamily="-84" charset="2"/>
            </a:endParaRPr>
          </a:p>
          <a:p>
            <a:pPr lvl="1" eaLnBrk="1" hangingPunct="1">
              <a:lnSpc>
                <a:spcPct val="80000"/>
              </a:lnSpc>
            </a:pPr>
            <a:r>
              <a:rPr lang="en-US" dirty="0" smtClean="0">
                <a:ea typeface="ＭＳ Ｐゴシック" pitchFamily="-84" charset="-128"/>
                <a:cs typeface="ＭＳ Ｐゴシック" pitchFamily="-84" charset="-128"/>
                <a:sym typeface="Wingdings" pitchFamily="-84" charset="2"/>
              </a:rPr>
              <a:t>Just make sure to submit your own answers written in your OWN way!!</a:t>
            </a:r>
            <a:endParaRPr lang="en-US" dirty="0">
              <a:ea typeface="ＭＳ Ｐゴシック" pitchFamily="-84" charset="-128"/>
              <a:cs typeface="ＭＳ Ｐゴシック" pitchFamily="-84" charset="-128"/>
              <a:sym typeface="Wingdings" pitchFamily="-84" charset="2"/>
            </a:endParaRPr>
          </a:p>
        </p:txBody>
      </p:sp>
    </p:spTree>
    <p:extLst>
      <p:ext uri="{BB962C8B-B14F-4D97-AF65-F5344CB8AC3E}">
        <p14:creationId xmlns:p14="http://schemas.microsoft.com/office/powerpoint/2010/main" val="277905320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02755">
                                            <p:txEl>
                                              <p:pRg st="0" end="0"/>
                                            </p:txEl>
                                          </p:spTgt>
                                        </p:tgtEl>
                                        <p:attrNameLst>
                                          <p:attrName>style.visibility</p:attrName>
                                        </p:attrNameLst>
                                      </p:cBhvr>
                                      <p:to>
                                        <p:strVal val="visible"/>
                                      </p:to>
                                    </p:set>
                                    <p:animEffect transition="in" filter="wipe(left)">
                                      <p:cBhvr>
                                        <p:cTn id="7" dur="500"/>
                                        <p:tgtEl>
                                          <p:spTgt spid="20275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02755">
                                            <p:txEl>
                                              <p:pRg st="1" end="1"/>
                                            </p:txEl>
                                          </p:spTgt>
                                        </p:tgtEl>
                                        <p:attrNameLst>
                                          <p:attrName>style.visibility</p:attrName>
                                        </p:attrNameLst>
                                      </p:cBhvr>
                                      <p:to>
                                        <p:strVal val="visible"/>
                                      </p:to>
                                    </p:set>
                                    <p:animEffect transition="in" filter="wipe(left)">
                                      <p:cBhvr>
                                        <p:cTn id="12" dur="500"/>
                                        <p:tgtEl>
                                          <p:spTgt spid="20275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02755">
                                            <p:txEl>
                                              <p:pRg st="2" end="2"/>
                                            </p:txEl>
                                          </p:spTgt>
                                        </p:tgtEl>
                                        <p:attrNameLst>
                                          <p:attrName>style.visibility</p:attrName>
                                        </p:attrNameLst>
                                      </p:cBhvr>
                                      <p:to>
                                        <p:strVal val="visible"/>
                                      </p:to>
                                    </p:set>
                                    <p:animEffect transition="in" filter="wipe(left)">
                                      <p:cBhvr>
                                        <p:cTn id="17" dur="500"/>
                                        <p:tgtEl>
                                          <p:spTgt spid="20275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02755">
                                            <p:txEl>
                                              <p:pRg st="3" end="3"/>
                                            </p:txEl>
                                          </p:spTgt>
                                        </p:tgtEl>
                                        <p:attrNameLst>
                                          <p:attrName>style.visibility</p:attrName>
                                        </p:attrNameLst>
                                      </p:cBhvr>
                                      <p:to>
                                        <p:strVal val="visible"/>
                                      </p:to>
                                    </p:set>
                                    <p:animEffect transition="in" filter="wipe(left)">
                                      <p:cBhvr>
                                        <p:cTn id="22" dur="500"/>
                                        <p:tgtEl>
                                          <p:spTgt spid="20275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02755">
                                            <p:txEl>
                                              <p:pRg st="4" end="4"/>
                                            </p:txEl>
                                          </p:spTgt>
                                        </p:tgtEl>
                                        <p:attrNameLst>
                                          <p:attrName>style.visibility</p:attrName>
                                        </p:attrNameLst>
                                      </p:cBhvr>
                                      <p:to>
                                        <p:strVal val="visible"/>
                                      </p:to>
                                    </p:set>
                                    <p:animEffect transition="in" filter="wipe(left)">
                                      <p:cBhvr>
                                        <p:cTn id="27" dur="500"/>
                                        <p:tgtEl>
                                          <p:spTgt spid="202755">
                                            <p:txEl>
                                              <p:pRg st="4" end="4"/>
                                            </p:txEl>
                                          </p:spTgt>
                                        </p:tgtEl>
                                      </p:cBhvr>
                                    </p:animEffect>
                                  </p:childTnLst>
                                </p:cTn>
                              </p:par>
                              <p:par>
                                <p:cTn id="28" presetID="22" presetClass="entr" presetSubtype="8" fill="hold" grpId="0" nodeType="withEffect">
                                  <p:stCondLst>
                                    <p:cond delay="0"/>
                                  </p:stCondLst>
                                  <p:iterate type="wd">
                                    <p:tmPct val="10000"/>
                                  </p:iterate>
                                  <p:childTnLst>
                                    <p:set>
                                      <p:cBhvr>
                                        <p:cTn id="29" dur="1" fill="hold">
                                          <p:stCondLst>
                                            <p:cond delay="0"/>
                                          </p:stCondLst>
                                        </p:cTn>
                                        <p:tgtEl>
                                          <p:spTgt spid="202755">
                                            <p:txEl>
                                              <p:pRg st="5" end="5"/>
                                            </p:txEl>
                                          </p:spTgt>
                                        </p:tgtEl>
                                        <p:attrNameLst>
                                          <p:attrName>style.visibility</p:attrName>
                                        </p:attrNameLst>
                                      </p:cBhvr>
                                      <p:to>
                                        <p:strVal val="visible"/>
                                      </p:to>
                                    </p:set>
                                    <p:animEffect transition="in" filter="wipe(left)">
                                      <p:cBhvr>
                                        <p:cTn id="30" dur="500"/>
                                        <p:tgtEl>
                                          <p:spTgt spid="202755">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iterate type="wd">
                                    <p:tmPct val="10000"/>
                                  </p:iterate>
                                  <p:childTnLst>
                                    <p:set>
                                      <p:cBhvr>
                                        <p:cTn id="34" dur="1" fill="hold">
                                          <p:stCondLst>
                                            <p:cond delay="0"/>
                                          </p:stCondLst>
                                        </p:cTn>
                                        <p:tgtEl>
                                          <p:spTgt spid="202755">
                                            <p:txEl>
                                              <p:pRg st="6" end="6"/>
                                            </p:txEl>
                                          </p:spTgt>
                                        </p:tgtEl>
                                        <p:attrNameLst>
                                          <p:attrName>style.visibility</p:attrName>
                                        </p:attrNameLst>
                                      </p:cBhvr>
                                      <p:to>
                                        <p:strVal val="visible"/>
                                      </p:to>
                                    </p:set>
                                    <p:animEffect transition="in" filter="wipe(left)">
                                      <p:cBhvr>
                                        <p:cTn id="35" dur="500"/>
                                        <p:tgtEl>
                                          <p:spTgt spid="202755">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iterate type="wd">
                                    <p:tmPct val="10000"/>
                                  </p:iterate>
                                  <p:childTnLst>
                                    <p:set>
                                      <p:cBhvr>
                                        <p:cTn id="39" dur="1" fill="hold">
                                          <p:stCondLst>
                                            <p:cond delay="0"/>
                                          </p:stCondLst>
                                        </p:cTn>
                                        <p:tgtEl>
                                          <p:spTgt spid="202755">
                                            <p:txEl>
                                              <p:pRg st="7" end="7"/>
                                            </p:txEl>
                                          </p:spTgt>
                                        </p:tgtEl>
                                        <p:attrNameLst>
                                          <p:attrName>style.visibility</p:attrName>
                                        </p:attrNameLst>
                                      </p:cBhvr>
                                      <p:to>
                                        <p:strVal val="visible"/>
                                      </p:to>
                                    </p:set>
                                    <p:animEffect transition="in" filter="wipe(left)">
                                      <p:cBhvr>
                                        <p:cTn id="40" dur="500"/>
                                        <p:tgtEl>
                                          <p:spTgt spid="20275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2755"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Wednesday, Aug. 28, 2013</a:t>
            </a:r>
            <a:endParaRPr lang="en-US"/>
          </a:p>
        </p:txBody>
      </p:sp>
      <p:sp>
        <p:nvSpPr>
          <p:cNvPr id="5" name="Footer Placeholder 4"/>
          <p:cNvSpPr>
            <a:spLocks noGrp="1"/>
          </p:cNvSpPr>
          <p:nvPr>
            <p:ph type="ftr" sz="quarter" idx="11"/>
          </p:nvPr>
        </p:nvSpPr>
        <p:spPr/>
        <p:txBody>
          <a:bodyPr/>
          <a:lstStyle/>
          <a:p>
            <a:pPr>
              <a:defRPr/>
            </a:pPr>
            <a:r>
              <a:rPr lang="nl-NL" smtClean="0"/>
              <a:t>PHYS 3313-001, Fall 2013                      Dr. Jaehoon Yu</a:t>
            </a:r>
            <a:endParaRPr lang="en-US"/>
          </a:p>
        </p:txBody>
      </p:sp>
      <p:sp>
        <p:nvSpPr>
          <p:cNvPr id="46084" name="Slide Number Placeholder 5"/>
          <p:cNvSpPr>
            <a:spLocks noGrp="1"/>
          </p:cNvSpPr>
          <p:nvPr>
            <p:ph type="sldNum" sz="quarter" idx="12"/>
          </p:nvPr>
        </p:nvSpPr>
        <p:spPr>
          <a:noFill/>
        </p:spPr>
        <p:txBody>
          <a:bodyPr/>
          <a:lstStyle/>
          <a:p>
            <a:fld id="{B6DDFA2E-DC40-C340-BB90-95012A4DAC1F}" type="slidenum">
              <a:rPr lang="en-US">
                <a:latin typeface="Arial Narrow" pitchFamily="-84" charset="0"/>
              </a:rPr>
              <a:pPr/>
              <a:t>9</a:t>
            </a:fld>
            <a:endParaRPr lang="en-US">
              <a:latin typeface="Arial Narrow" pitchFamily="-84" charset="0"/>
            </a:endParaRPr>
          </a:p>
        </p:txBody>
      </p:sp>
      <p:sp>
        <p:nvSpPr>
          <p:cNvPr id="46085" name="Rectangle 2"/>
          <p:cNvSpPr>
            <a:spLocks noGrp="1" noChangeArrowheads="1"/>
          </p:cNvSpPr>
          <p:nvPr>
            <p:ph type="title"/>
          </p:nvPr>
        </p:nvSpPr>
        <p:spPr>
          <a:xfrm>
            <a:off x="685800" y="152400"/>
            <a:ext cx="7772400" cy="533400"/>
          </a:xfrm>
        </p:spPr>
        <p:txBody>
          <a:bodyPr/>
          <a:lstStyle/>
          <a:p>
            <a:pPr eaLnBrk="1" hangingPunct="1"/>
            <a:r>
              <a:rPr lang="en-US" sz="4000">
                <a:ea typeface="ＭＳ Ｐゴシック" pitchFamily="-84" charset="-128"/>
                <a:cs typeface="ＭＳ Ｐゴシック" pitchFamily="-84" charset="-128"/>
              </a:rPr>
              <a:t>Attendances and Class Style</a:t>
            </a:r>
          </a:p>
        </p:txBody>
      </p:sp>
      <p:sp>
        <p:nvSpPr>
          <p:cNvPr id="203779" name="Rectangle 3"/>
          <p:cNvSpPr>
            <a:spLocks noGrp="1" noChangeArrowheads="1"/>
          </p:cNvSpPr>
          <p:nvPr>
            <p:ph type="body" idx="1"/>
          </p:nvPr>
        </p:nvSpPr>
        <p:spPr>
          <a:xfrm>
            <a:off x="228600" y="762000"/>
            <a:ext cx="8534400" cy="5867400"/>
          </a:xfrm>
        </p:spPr>
        <p:txBody>
          <a:bodyPr/>
          <a:lstStyle/>
          <a:p>
            <a:pPr eaLnBrk="1" hangingPunct="1">
              <a:lnSpc>
                <a:spcPct val="90000"/>
              </a:lnSpc>
              <a:defRPr/>
            </a:pPr>
            <a:r>
              <a:rPr lang="en-US">
                <a:ea typeface="+mn-ea"/>
                <a:cs typeface="+mn-cs"/>
              </a:rPr>
              <a:t>Attendances: </a:t>
            </a:r>
          </a:p>
          <a:p>
            <a:pPr lvl="1" eaLnBrk="1" hangingPunct="1">
              <a:lnSpc>
                <a:spcPct val="90000"/>
              </a:lnSpc>
              <a:defRPr/>
            </a:pPr>
            <a:r>
              <a:rPr lang="en-US"/>
              <a:t>Will be taken randomly</a:t>
            </a:r>
          </a:p>
          <a:p>
            <a:pPr lvl="1" eaLnBrk="1" hangingPunct="1">
              <a:lnSpc>
                <a:spcPct val="90000"/>
              </a:lnSpc>
              <a:defRPr/>
            </a:pPr>
            <a:r>
              <a:rPr lang="en-US"/>
              <a:t>Will be used for extra credits</a:t>
            </a:r>
          </a:p>
          <a:p>
            <a:pPr eaLnBrk="1" hangingPunct="1">
              <a:lnSpc>
                <a:spcPct val="90000"/>
              </a:lnSpc>
              <a:defRPr/>
            </a:pPr>
            <a:r>
              <a:rPr lang="en-US">
                <a:ea typeface="+mn-ea"/>
                <a:cs typeface="+mn-cs"/>
              </a:rPr>
              <a:t>Class style:</a:t>
            </a:r>
          </a:p>
          <a:p>
            <a:pPr lvl="1" eaLnBrk="1" hangingPunct="1">
              <a:lnSpc>
                <a:spcPct val="90000"/>
              </a:lnSpc>
              <a:defRPr/>
            </a:pPr>
            <a:r>
              <a:rPr lang="en-US"/>
              <a:t>Lectures will be on electronic media</a:t>
            </a:r>
          </a:p>
          <a:p>
            <a:pPr lvl="2" eaLnBrk="1" hangingPunct="1">
              <a:lnSpc>
                <a:spcPct val="90000"/>
              </a:lnSpc>
              <a:defRPr/>
            </a:pPr>
            <a:r>
              <a:rPr lang="en-US"/>
              <a:t>The lecture notes will be posted on the web </a:t>
            </a:r>
            <a:r>
              <a:rPr lang="en-US" b="1" u="sng">
                <a:solidFill>
                  <a:srgbClr val="A50021"/>
                </a:solidFill>
              </a:rPr>
              <a:t>AFTER</a:t>
            </a:r>
            <a:r>
              <a:rPr lang="en-US"/>
              <a:t> each class</a:t>
            </a:r>
          </a:p>
          <a:p>
            <a:pPr lvl="1" eaLnBrk="1" hangingPunct="1">
              <a:lnSpc>
                <a:spcPct val="90000"/>
              </a:lnSpc>
              <a:defRPr/>
            </a:pPr>
            <a:r>
              <a:rPr lang="en-US"/>
              <a:t>Will be mixed with traditional methods</a:t>
            </a:r>
          </a:p>
          <a:p>
            <a:pPr lvl="1" eaLnBrk="1" hangingPunct="1">
              <a:lnSpc>
                <a:spcPct val="90000"/>
              </a:lnSpc>
              <a:defRPr/>
            </a:pPr>
            <a:r>
              <a:rPr lang="en-US"/>
              <a:t>Active participation through questions and discussions are </a:t>
            </a:r>
            <a:r>
              <a:rPr lang="en-US" b="1" u="sng">
                <a:solidFill>
                  <a:srgbClr val="A50021"/>
                </a:solidFill>
                <a:effectLst>
                  <a:outerShdw blurRad="38100" dist="38100" dir="2700000" algn="tl">
                    <a:srgbClr val="DDDDDD"/>
                  </a:outerShdw>
                </a:effectLst>
              </a:rPr>
              <a:t>STRONGLY</a:t>
            </a:r>
            <a:r>
              <a:rPr lang="en-US"/>
              <a:t> encouraged </a:t>
            </a:r>
            <a:r>
              <a:rPr lang="en-US">
                <a:sym typeface="Wingdings" charset="2"/>
              </a:rPr>
              <a:t> Extra credit….</a:t>
            </a:r>
          </a:p>
          <a:p>
            <a:pPr lvl="1" eaLnBrk="1" hangingPunct="1">
              <a:lnSpc>
                <a:spcPct val="90000"/>
              </a:lnSpc>
              <a:defRPr/>
            </a:pPr>
            <a:r>
              <a:rPr lang="en-US">
                <a:sym typeface="Wingdings" charset="2"/>
              </a:rPr>
              <a:t>Communication between you and me is extremely important</a:t>
            </a:r>
          </a:p>
          <a:p>
            <a:pPr lvl="2" eaLnBrk="1" hangingPunct="1">
              <a:lnSpc>
                <a:spcPct val="90000"/>
              </a:lnSpc>
              <a:defRPr/>
            </a:pPr>
            <a:r>
              <a:rPr lang="en-US">
                <a:sym typeface="Wingdings" charset="2"/>
              </a:rPr>
              <a:t>If you have problems, please do not hesitate talking to me</a:t>
            </a:r>
          </a:p>
        </p:txBody>
      </p:sp>
    </p:spTree>
    <p:extLst>
      <p:ext uri="{BB962C8B-B14F-4D97-AF65-F5344CB8AC3E}">
        <p14:creationId xmlns:p14="http://schemas.microsoft.com/office/powerpoint/2010/main" val="9871113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203779">
                                            <p:txEl>
                                              <p:pRg st="0" end="0"/>
                                            </p:txEl>
                                          </p:spTgt>
                                        </p:tgtEl>
                                        <p:attrNameLst>
                                          <p:attrName>style.visibility</p:attrName>
                                        </p:attrNameLst>
                                      </p:cBhvr>
                                      <p:to>
                                        <p:strVal val="visible"/>
                                      </p:to>
                                    </p:set>
                                    <p:animEffect transition="in" filter="wipe(left)">
                                      <p:cBhvr>
                                        <p:cTn id="7" dur="500"/>
                                        <p:tgtEl>
                                          <p:spTgt spid="2037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203779">
                                            <p:txEl>
                                              <p:pRg st="1" end="1"/>
                                            </p:txEl>
                                          </p:spTgt>
                                        </p:tgtEl>
                                        <p:attrNameLst>
                                          <p:attrName>style.visibility</p:attrName>
                                        </p:attrNameLst>
                                      </p:cBhvr>
                                      <p:to>
                                        <p:strVal val="visible"/>
                                      </p:to>
                                    </p:set>
                                    <p:animEffect transition="in" filter="wipe(left)">
                                      <p:cBhvr>
                                        <p:cTn id="12" dur="500"/>
                                        <p:tgtEl>
                                          <p:spTgt spid="20377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203779">
                                            <p:txEl>
                                              <p:pRg st="2" end="2"/>
                                            </p:txEl>
                                          </p:spTgt>
                                        </p:tgtEl>
                                        <p:attrNameLst>
                                          <p:attrName>style.visibility</p:attrName>
                                        </p:attrNameLst>
                                      </p:cBhvr>
                                      <p:to>
                                        <p:strVal val="visible"/>
                                      </p:to>
                                    </p:set>
                                    <p:animEffect transition="in" filter="wipe(left)">
                                      <p:cBhvr>
                                        <p:cTn id="17" dur="500"/>
                                        <p:tgtEl>
                                          <p:spTgt spid="20377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203779">
                                            <p:txEl>
                                              <p:pRg st="3" end="3"/>
                                            </p:txEl>
                                          </p:spTgt>
                                        </p:tgtEl>
                                        <p:attrNameLst>
                                          <p:attrName>style.visibility</p:attrName>
                                        </p:attrNameLst>
                                      </p:cBhvr>
                                      <p:to>
                                        <p:strVal val="visible"/>
                                      </p:to>
                                    </p:set>
                                    <p:animEffect transition="in" filter="wipe(left)">
                                      <p:cBhvr>
                                        <p:cTn id="22" dur="500"/>
                                        <p:tgtEl>
                                          <p:spTgt spid="20377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203779">
                                            <p:txEl>
                                              <p:pRg st="4" end="4"/>
                                            </p:txEl>
                                          </p:spTgt>
                                        </p:tgtEl>
                                        <p:attrNameLst>
                                          <p:attrName>style.visibility</p:attrName>
                                        </p:attrNameLst>
                                      </p:cBhvr>
                                      <p:to>
                                        <p:strVal val="visible"/>
                                      </p:to>
                                    </p:set>
                                    <p:animEffect transition="in" filter="wipe(left)">
                                      <p:cBhvr>
                                        <p:cTn id="27" dur="500"/>
                                        <p:tgtEl>
                                          <p:spTgt spid="20377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203779">
                                            <p:txEl>
                                              <p:pRg st="5" end="5"/>
                                            </p:txEl>
                                          </p:spTgt>
                                        </p:tgtEl>
                                        <p:attrNameLst>
                                          <p:attrName>style.visibility</p:attrName>
                                        </p:attrNameLst>
                                      </p:cBhvr>
                                      <p:to>
                                        <p:strVal val="visible"/>
                                      </p:to>
                                    </p:set>
                                    <p:animEffect transition="in" filter="wipe(left)">
                                      <p:cBhvr>
                                        <p:cTn id="32" dur="500"/>
                                        <p:tgtEl>
                                          <p:spTgt spid="20377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203779">
                                            <p:txEl>
                                              <p:pRg st="6" end="6"/>
                                            </p:txEl>
                                          </p:spTgt>
                                        </p:tgtEl>
                                        <p:attrNameLst>
                                          <p:attrName>style.visibility</p:attrName>
                                        </p:attrNameLst>
                                      </p:cBhvr>
                                      <p:to>
                                        <p:strVal val="visible"/>
                                      </p:to>
                                    </p:set>
                                    <p:animEffect transition="in" filter="wipe(left)">
                                      <p:cBhvr>
                                        <p:cTn id="37" dur="500"/>
                                        <p:tgtEl>
                                          <p:spTgt spid="20377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203779">
                                            <p:txEl>
                                              <p:pRg st="7" end="7"/>
                                            </p:txEl>
                                          </p:spTgt>
                                        </p:tgtEl>
                                        <p:attrNameLst>
                                          <p:attrName>style.visibility</p:attrName>
                                        </p:attrNameLst>
                                      </p:cBhvr>
                                      <p:to>
                                        <p:strVal val="visible"/>
                                      </p:to>
                                    </p:set>
                                    <p:animEffect transition="in" filter="wipe(left)">
                                      <p:cBhvr>
                                        <p:cTn id="42" dur="500"/>
                                        <p:tgtEl>
                                          <p:spTgt spid="203779">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203779">
                                            <p:txEl>
                                              <p:pRg st="8" end="8"/>
                                            </p:txEl>
                                          </p:spTgt>
                                        </p:tgtEl>
                                        <p:attrNameLst>
                                          <p:attrName>style.visibility</p:attrName>
                                        </p:attrNameLst>
                                      </p:cBhvr>
                                      <p:to>
                                        <p:strVal val="visible"/>
                                      </p:to>
                                    </p:set>
                                    <p:animEffect transition="in" filter="wipe(left)">
                                      <p:cBhvr>
                                        <p:cTn id="47" dur="500"/>
                                        <p:tgtEl>
                                          <p:spTgt spid="203779">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203779">
                                            <p:txEl>
                                              <p:pRg st="9" end="9"/>
                                            </p:txEl>
                                          </p:spTgt>
                                        </p:tgtEl>
                                        <p:attrNameLst>
                                          <p:attrName>style.visibility</p:attrName>
                                        </p:attrNameLst>
                                      </p:cBhvr>
                                      <p:to>
                                        <p:strVal val="visible"/>
                                      </p:to>
                                    </p:set>
                                    <p:animEffect transition="in" filter="wipe(left)">
                                      <p:cBhvr>
                                        <p:cTn id="52" dur="500"/>
                                        <p:tgtEl>
                                          <p:spTgt spid="20377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9" grpId="0" build="p"/>
    </p:bld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13675</TotalTime>
  <Words>2728</Words>
  <Application>Microsoft Macintosh PowerPoint</Application>
  <PresentationFormat>On-screen Show (4:3)</PresentationFormat>
  <Paragraphs>333</Paragraphs>
  <Slides>27</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29" baseType="lpstr">
      <vt:lpstr>phys1443-spring02</vt:lpstr>
      <vt:lpstr>Equation</vt:lpstr>
      <vt:lpstr>PHYS 3313 – Section 001 Lecture #2</vt:lpstr>
      <vt:lpstr>Announcements</vt:lpstr>
      <vt:lpstr>PowerPoint Presentation</vt:lpstr>
      <vt:lpstr>Special Project #1</vt:lpstr>
      <vt:lpstr>Information &amp; Communication Source</vt:lpstr>
      <vt:lpstr>Textbook</vt:lpstr>
      <vt:lpstr>Evaluation Policy</vt:lpstr>
      <vt:lpstr>Homework</vt:lpstr>
      <vt:lpstr>Attendances and Class Style</vt:lpstr>
      <vt:lpstr>Class Communication Listserv</vt:lpstr>
      <vt:lpstr>Extra credit</vt:lpstr>
      <vt:lpstr>Valid Planetarium Shows</vt:lpstr>
      <vt:lpstr>What can you expect from this class?</vt:lpstr>
      <vt:lpstr>What do we want to learn in this class?</vt:lpstr>
      <vt:lpstr>In this course, you will learn…</vt:lpstr>
      <vt:lpstr>Why do Physics?</vt:lpstr>
      <vt:lpstr>Brief History of Physics</vt:lpstr>
      <vt:lpstr>State of Minds in late 19th Century</vt:lpstr>
      <vt:lpstr>Brief History of Physics</vt:lpstr>
      <vt:lpstr>PowerPoint Presentation</vt:lpstr>
      <vt:lpstr>Triumph of Classical Physics:  The Conservation Laws</vt:lpstr>
      <vt:lpstr>Mechanics</vt:lpstr>
      <vt:lpstr>Isaac Newton (1642-1727)</vt:lpstr>
      <vt:lpstr>Electromagnetism</vt:lpstr>
      <vt:lpstr>Culminates in Maxwell’s Equations</vt:lpstr>
      <vt:lpstr>Thermodynamics</vt:lpstr>
      <vt:lpstr>Primary Results of Thermodynamics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Jae Yu</cp:lastModifiedBy>
  <cp:revision>715</cp:revision>
  <dcterms:created xsi:type="dcterms:W3CDTF">2012-08-29T20:00:19Z</dcterms:created>
  <dcterms:modified xsi:type="dcterms:W3CDTF">2013-08-28T20:28:59Z</dcterms:modified>
</cp:coreProperties>
</file>