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77" r:id="rId2"/>
    <p:sldId id="482" r:id="rId3"/>
    <p:sldId id="505" r:id="rId4"/>
    <p:sldId id="506" r:id="rId5"/>
    <p:sldId id="447" r:id="rId6"/>
    <p:sldId id="448" r:id="rId7"/>
    <p:sldId id="449" r:id="rId8"/>
    <p:sldId id="481" r:id="rId9"/>
    <p:sldId id="451" r:id="rId10"/>
    <p:sldId id="452" r:id="rId11"/>
    <p:sldId id="453" r:id="rId12"/>
    <p:sldId id="456" r:id="rId13"/>
    <p:sldId id="457" r:id="rId14"/>
    <p:sldId id="458" r:id="rId15"/>
    <p:sldId id="460" r:id="rId16"/>
    <p:sldId id="475" r:id="rId17"/>
    <p:sldId id="473" r:id="rId18"/>
    <p:sldId id="472" r:id="rId19"/>
    <p:sldId id="464" r:id="rId20"/>
    <p:sldId id="465" r:id="rId21"/>
    <p:sldId id="466" r:id="rId22"/>
    <p:sldId id="467" r:id="rId23"/>
    <p:sldId id="468" r:id="rId24"/>
    <p:sldId id="469" r:id="rId25"/>
    <p:sldId id="470" r:id="rId26"/>
    <p:sldId id="471" r:id="rId27"/>
    <p:sldId id="474"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3" d="100"/>
          <a:sy n="93" d="100"/>
        </p:scale>
        <p:origin x="-11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11498024-9E21-A645-BC69-99E1FCBC5742}" type="slidenum">
              <a:rPr lang="en-US"/>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DD431145-92D6-7048-8E1B-BB59E1CC3F2B}"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C9EBF6F8-EE62-1246-B6EA-3E365F5A4440}"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B0A584D5-84B3-7C44-9FA7-F640A0B6EDEF}"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Sept. 4,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9.emf"/><Relationship Id="rId6" Type="http://schemas.openxmlformats.org/officeDocument/2006/relationships/oleObject" Target="../embeddings/oleObject5.bin"/><Relationship Id="rId7"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79002" y="1531203"/>
            <a:ext cx="307802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Sept. 4,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581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Kinetic Theory of Gas</a:t>
            </a:r>
          </a:p>
          <a:p>
            <a:pPr marL="609600" indent="-609600">
              <a:spcBef>
                <a:spcPct val="20000"/>
              </a:spcBef>
              <a:buFontTx/>
              <a:buChar char="•"/>
            </a:pPr>
            <a:r>
              <a:rPr lang="en-US" sz="2800" dirty="0" smtClean="0">
                <a:solidFill>
                  <a:schemeClr val="accent2"/>
                </a:solidFill>
                <a:latin typeface="Arial Narrow" pitchFamily="-84" charset="0"/>
              </a:rPr>
              <a:t>Concept of Waves and Particles</a:t>
            </a:r>
          </a:p>
          <a:p>
            <a:pPr marL="609600" indent="-609600">
              <a:spcBef>
                <a:spcPct val="20000"/>
              </a:spcBef>
              <a:buFontTx/>
              <a:buChar char="•"/>
            </a:pPr>
            <a:r>
              <a:rPr lang="en-US" sz="2800" dirty="0" smtClean="0">
                <a:solidFill>
                  <a:schemeClr val="accent2"/>
                </a:solidFill>
                <a:latin typeface="Arial Narrow" pitchFamily="-84" charset="0"/>
              </a:rPr>
              <a:t>Conservation Laws and Fundamental Forces</a:t>
            </a:r>
          </a:p>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r>
              <a:rPr lang="en-US" sz="2800" dirty="0" smtClean="0">
                <a:solidFill>
                  <a:schemeClr val="accent2"/>
                </a:solidFill>
                <a:latin typeface="Arial Narrow" pitchFamily="-84" charset="0"/>
              </a:rPr>
              <a:t>Unsolved Questions Today!</a:t>
            </a:r>
          </a:p>
          <a:p>
            <a:pPr marL="609600" indent="-609600">
              <a:spcBef>
                <a:spcPct val="20000"/>
              </a:spcBef>
              <a:buFontTx/>
              <a:buChar char="•"/>
            </a:pP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Sept. 4, 2013</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a:t>
            </a:r>
            <a:r>
              <a:rPr lang="en-US" dirty="0" smtClean="0"/>
              <a:t>clear</a:t>
            </a:r>
            <a:endParaRPr lang="en-US" dirty="0"/>
          </a:p>
          <a:p>
            <a:pPr lvl="2" eaLnBrk="1" hangingPunct="1"/>
            <a:r>
              <a:rPr lang="en-US" dirty="0"/>
              <a:t>H</a:t>
            </a:r>
            <a:r>
              <a:rPr lang="en-US" dirty="0" smtClean="0"/>
              <a:t>owever</a:t>
            </a:r>
            <a:r>
              <a:rPr lang="en-US" dirty="0"/>
              <a:t>, not so </a:t>
            </a:r>
            <a:r>
              <a:rPr lang="en-US" dirty="0" smtClean="0"/>
              <a:t>obvious for </a:t>
            </a:r>
            <a:r>
              <a:rPr lang="en-US" dirty="0"/>
              <a:t>the case of visible light</a:t>
            </a:r>
          </a:p>
          <a:p>
            <a:pPr lvl="1" eaLnBrk="1" hangingPunct="1"/>
            <a:r>
              <a:rPr lang="en-US" dirty="0"/>
              <a:t>Thus </a:t>
            </a:r>
            <a:r>
              <a:rPr lang="en-US" dirty="0" smtClean="0"/>
              <a:t>as </a:t>
            </a:r>
            <a:r>
              <a:rPr lang="en-US" dirty="0"/>
              <a:t>the 17</a:t>
            </a:r>
            <a:r>
              <a:rPr lang="en-US" baseline="30000" dirty="0"/>
              <a:t>th</a:t>
            </a:r>
            <a:r>
              <a:rPr lang="en-US" dirty="0"/>
              <a:t> century begins the major disagreement </a:t>
            </a:r>
            <a:r>
              <a:rPr lang="en-US" dirty="0" smtClean="0"/>
              <a:t>arose concerning </a:t>
            </a:r>
            <a:r>
              <a:rPr lang="en-US" dirty="0"/>
              <a:t>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ipe(left)">
                                      <p:cBhvr>
                                        <p:cTn id="32"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Could not explain “sharp” edges of the shadow</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water than air,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500"/>
                                        <p:tgtEl>
                                          <p:spTgt spid="22531">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Effect transition="in" filter="wipe(left)">
                                      <p:cBhvr>
                                        <p:cTn id="35" dur="500"/>
                                        <p:tgtEl>
                                          <p:spTgt spid="2253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531">
                                            <p:txEl>
                                              <p:pRg st="7" end="7"/>
                                            </p:txEl>
                                          </p:spTgt>
                                        </p:tgtEl>
                                        <p:attrNameLst>
                                          <p:attrName>style.visibility</p:attrName>
                                        </p:attrNameLst>
                                      </p:cBhvr>
                                      <p:to>
                                        <p:strVal val="visible"/>
                                      </p:to>
                                    </p:set>
                                    <p:animEffect transition="in" filter="wipe(left)">
                                      <p:cBhvr>
                                        <p:cTn id="40" dur="500"/>
                                        <p:tgtEl>
                                          <p:spTgt spid="2253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531">
                                            <p:txEl>
                                              <p:pRg st="8" end="8"/>
                                            </p:txEl>
                                          </p:spTgt>
                                        </p:tgtEl>
                                        <p:attrNameLst>
                                          <p:attrName>style.visibility</p:attrName>
                                        </p:attrNameLst>
                                      </p:cBhvr>
                                      <p:to>
                                        <p:strVal val="visible"/>
                                      </p:to>
                                    </p:set>
                                    <p:animEffect transition="in" filter="wipe(left)">
                                      <p:cBhvr>
                                        <p:cTn id="45" dur="500"/>
                                        <p:tgtEl>
                                          <p:spTgt spid="2253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531">
                                            <p:txEl>
                                              <p:pRg st="9" end="9"/>
                                            </p:txEl>
                                          </p:spTgt>
                                        </p:tgtEl>
                                        <p:attrNameLst>
                                          <p:attrName>style.visibility</p:attrName>
                                        </p:attrNameLst>
                                      </p:cBhvr>
                                      <p:to>
                                        <p:strVal val="visible"/>
                                      </p:to>
                                    </p:set>
                                    <p:animEffect transition="in" filter="wipe(left)">
                                      <p:cBhvr>
                                        <p:cTn id="50" dur="500"/>
                                        <p:tgtEl>
                                          <p:spTgt spid="2253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531">
                                            <p:txEl>
                                              <p:pRg st="10" end="10"/>
                                            </p:txEl>
                                          </p:spTgt>
                                        </p:tgtEl>
                                        <p:attrNameLst>
                                          <p:attrName>style.visibility</p:attrName>
                                        </p:attrNameLst>
                                      </p:cBhvr>
                                      <p:to>
                                        <p:strVal val="visible"/>
                                      </p:to>
                                    </p:set>
                                    <p:animEffect transition="in" filter="wipe(left)">
                                      <p:cBhvr>
                                        <p:cTn id="55" dur="500"/>
                                        <p:tgtEl>
                                          <p:spTgt spid="2253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531">
                                            <p:txEl>
                                              <p:pRg st="11" end="11"/>
                                            </p:txEl>
                                          </p:spTgt>
                                        </p:tgtEl>
                                        <p:attrNameLst>
                                          <p:attrName>style.visibility</p:attrName>
                                        </p:attrNameLst>
                                      </p:cBhvr>
                                      <p:to>
                                        <p:strVal val="visible"/>
                                      </p:to>
                                    </p:set>
                                    <p:animEffect transition="in" filter="wipe(left)">
                                      <p:cBhvr>
                                        <p:cTn id="60" dur="500"/>
                                        <p:tgtEl>
                                          <p:spTgt spid="22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990600"/>
          </a:xfrm>
        </p:spPr>
        <p:txBody>
          <a:bodyPr/>
          <a:lstStyle/>
          <a:p>
            <a:pPr eaLnBrk="1" hangingPunct="1"/>
            <a:r>
              <a:rPr lang="en-US" dirty="0"/>
              <a:t>The Wave Theory Advances…</a:t>
            </a:r>
          </a:p>
        </p:txBody>
      </p:sp>
      <p:sp>
        <p:nvSpPr>
          <p:cNvPr id="25603" name="Rectangle 3"/>
          <p:cNvSpPr>
            <a:spLocks noGrp="1" noChangeArrowheads="1"/>
          </p:cNvSpPr>
          <p:nvPr>
            <p:ph type="body" idx="1"/>
          </p:nvPr>
        </p:nvSpPr>
        <p:spPr>
          <a:xfrm>
            <a:off x="152400" y="762000"/>
            <a:ext cx="5257800" cy="5562600"/>
          </a:xfrm>
        </p:spPr>
        <p:txBody>
          <a:bodyPr/>
          <a:lstStyle/>
          <a:p>
            <a:pPr eaLnBrk="1" hangingPunct="1"/>
            <a:r>
              <a:rPr lang="en-US" sz="2800" dirty="0"/>
              <a:t>Contributions by Huygens, Young, Fresnel and Maxwell</a:t>
            </a:r>
          </a:p>
          <a:p>
            <a:pPr eaLnBrk="1" hangingPunct="1"/>
            <a:r>
              <a:rPr lang="en-US" sz="2800" dirty="0"/>
              <a:t>Double-slit interference patterns</a:t>
            </a:r>
          </a:p>
          <a:p>
            <a:pPr eaLnBrk="1" hangingPunct="1"/>
            <a:r>
              <a:rPr lang="en-US" sz="2800" dirty="0"/>
              <a:t>Refraction of light from </a:t>
            </a:r>
            <a:r>
              <a:rPr lang="en-US" sz="2800" dirty="0" smtClean="0"/>
              <a:t>the </a:t>
            </a:r>
            <a:r>
              <a:rPr lang="en-US" sz="2800" dirty="0"/>
              <a:t>vacuum to a</a:t>
            </a:r>
            <a:r>
              <a:rPr lang="en-US" sz="2800" dirty="0" smtClean="0"/>
              <a:t> medium</a:t>
            </a:r>
            <a:endParaRPr lang="en-US" sz="2800" dirty="0"/>
          </a:p>
          <a:p>
            <a:pPr eaLnBrk="1" hangingPunct="1"/>
            <a:r>
              <a:rPr lang="en-US" sz="2800" dirty="0"/>
              <a:t>Light was an electromagnetic </a:t>
            </a:r>
            <a:r>
              <a:rPr lang="en-US" sz="2800" dirty="0" smtClean="0"/>
              <a:t>phenomenon</a:t>
            </a:r>
          </a:p>
          <a:p>
            <a:pPr eaLnBrk="1" hangingPunct="1"/>
            <a:r>
              <a:rPr lang="en-US" sz="2800" dirty="0" smtClean="0"/>
              <a:t>Shadows are not as sharp as once thought with the </a:t>
            </a:r>
            <a:r>
              <a:rPr lang="en-US" sz="2800" b="1" u="sng" dirty="0" smtClean="0">
                <a:solidFill>
                  <a:srgbClr val="800000"/>
                </a:solidFill>
              </a:rPr>
              <a:t>advancement of experimental precision</a:t>
            </a:r>
          </a:p>
          <a:p>
            <a:pPr eaLnBrk="1" hangingPunct="1"/>
            <a:r>
              <a:rPr lang="en-US" sz="2800" i="1" dirty="0"/>
              <a:t>Establishes that light propagates as a wave</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pSp>
        <p:nvGrpSpPr>
          <p:cNvPr id="13" name="Group 12"/>
          <p:cNvGrpSpPr/>
          <p:nvPr/>
        </p:nvGrpSpPr>
        <p:grpSpPr>
          <a:xfrm>
            <a:off x="5410200" y="990600"/>
            <a:ext cx="3581400" cy="3124200"/>
            <a:chOff x="5410200" y="990600"/>
            <a:chExt cx="3581400" cy="3124200"/>
          </a:xfrm>
        </p:grpSpPr>
        <p:pic>
          <p:nvPicPr>
            <p:cNvPr id="7" name="Picture 1"/>
            <p:cNvPicPr>
              <a:picLocks/>
            </p:cNvPicPr>
            <p:nvPr/>
          </p:nvPicPr>
          <p:blipFill>
            <a:blip r:embed="rId3"/>
            <a:srcRect/>
            <a:stretch>
              <a:fillRect/>
            </a:stretch>
          </p:blipFill>
          <p:spPr bwMode="auto">
            <a:xfrm>
              <a:off x="5410200" y="990600"/>
              <a:ext cx="3581400" cy="3048000"/>
            </a:xfrm>
            <a:prstGeom prst="rect">
              <a:avLst/>
            </a:prstGeom>
            <a:noFill/>
            <a:ln w="9525">
              <a:noFill/>
              <a:miter lim="800000"/>
              <a:headEnd/>
              <a:tailEnd/>
            </a:ln>
          </p:spPr>
        </p:pic>
        <p:sp>
          <p:nvSpPr>
            <p:cNvPr id="10" name="Rectangle 9"/>
            <p:cNvSpPr/>
            <p:nvPr/>
          </p:nvSpPr>
          <p:spPr bwMode="auto">
            <a:xfrm>
              <a:off x="7010400" y="3810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410200" y="3886200"/>
            <a:ext cx="3581400" cy="2743200"/>
            <a:chOff x="5562600" y="2514600"/>
            <a:chExt cx="3581400" cy="2743200"/>
          </a:xfrm>
        </p:grpSpPr>
        <p:pic>
          <p:nvPicPr>
            <p:cNvPr id="8" name="Picture 1"/>
            <p:cNvPicPr>
              <a:picLocks/>
            </p:cNvPicPr>
            <p:nvPr/>
          </p:nvPicPr>
          <p:blipFill>
            <a:blip r:embed="rId4"/>
            <a:srcRect/>
            <a:stretch>
              <a:fillRect/>
            </a:stretch>
          </p:blipFill>
          <p:spPr bwMode="auto">
            <a:xfrm>
              <a:off x="5562600" y="2514600"/>
              <a:ext cx="3581400" cy="2692400"/>
            </a:xfrm>
            <a:prstGeom prst="rect">
              <a:avLst/>
            </a:prstGeom>
            <a:noFill/>
            <a:ln w="9525">
              <a:noFill/>
              <a:miter lim="800000"/>
              <a:headEnd/>
              <a:tailEnd/>
            </a:ln>
          </p:spPr>
        </p:pic>
        <p:sp>
          <p:nvSpPr>
            <p:cNvPr id="12" name="Rectangle 11"/>
            <p:cNvSpPr/>
            <p:nvPr/>
          </p:nvSpPr>
          <p:spPr bwMode="auto">
            <a:xfrm>
              <a:off x="7086600" y="4953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wipe(left)">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a:t>
            </a:r>
            <a:r>
              <a:rPr lang="en-US" sz="3600" dirty="0" smtClean="0"/>
              <a:t>in vacuum </a:t>
            </a:r>
            <a:r>
              <a:rPr lang="en-US" sz="3600" dirty="0"/>
              <a:t>with </a:t>
            </a:r>
            <a:r>
              <a:rPr lang="en-US" sz="3600" dirty="0" smtClean="0"/>
              <a:t>the </a:t>
            </a:r>
            <a:r>
              <a:rPr lang="en-US" sz="3600" dirty="0"/>
              <a:t>speed </a:t>
            </a:r>
            <a:r>
              <a:rPr lang="en-US" sz="3600" i="1" dirty="0"/>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latin typeface="Symbol" charset="2"/>
                <a:ea typeface="Arial" pitchFamily="-84" charset="0"/>
                <a:cs typeface="Symbol" charset="2"/>
              </a:rPr>
              <a:t>μ</a:t>
            </a:r>
            <a:r>
              <a:rPr lang="en-US" sz="3600" baseline="-25000" dirty="0">
                <a:ea typeface="Times New Roman" pitchFamily="-84" charset="0"/>
                <a:cs typeface="Times New Roman" pitchFamily="-84" charset="0"/>
              </a:rPr>
              <a:t>0</a:t>
            </a:r>
            <a:r>
              <a:rPr lang="en-US" sz="3600" dirty="0"/>
              <a:t> and </a:t>
            </a:r>
            <a:r>
              <a:rPr lang="el-GR" sz="3600" i="1" dirty="0">
                <a:latin typeface="Symbol" charset="2"/>
                <a:ea typeface="Arial" pitchFamily="-84" charset="0"/>
                <a:cs typeface="Symbol" charset="2"/>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13</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29"/>
          <p:cNvGraphicFramePr>
            <a:graphicFrameLocks noChangeAspect="1"/>
          </p:cNvGraphicFramePr>
          <p:nvPr>
            <p:extLst>
              <p:ext uri="{D42A27DB-BD31-4B8C-83A1-F6EECF244321}">
                <p14:modId xmlns:p14="http://schemas.microsoft.com/office/powerpoint/2010/main" val="252915084"/>
              </p:ext>
            </p:extLst>
          </p:nvPr>
        </p:nvGraphicFramePr>
        <p:xfrm>
          <a:off x="3276600" y="3352800"/>
          <a:ext cx="2759075" cy="1319212"/>
        </p:xfrm>
        <a:graphic>
          <a:graphicData uri="http://schemas.openxmlformats.org/presentationml/2006/ole">
            <mc:AlternateContent xmlns:mc="http://schemas.openxmlformats.org/markup-compatibility/2006">
              <mc:Choice xmlns:v="urn:schemas-microsoft-com:vml" Requires="v">
                <p:oleObj spid="_x0000_s88353" name="Equation" r:id="rId4" imgW="965200" imgH="457200" progId="Equation.DSMT4">
                  <p:embed/>
                </p:oleObj>
              </mc:Choice>
              <mc:Fallback>
                <p:oleObj name="Equation" r:id="rId4" imgW="965200" imgH="457200" progId="Equation.DSMT4">
                  <p:embed/>
                  <p:pic>
                    <p:nvPicPr>
                      <p:cNvPr id="0" name=""/>
                      <p:cNvPicPr>
                        <a:picLocks noChangeAspect="1" noChangeArrowheads="1"/>
                      </p:cNvPicPr>
                      <p:nvPr/>
                    </p:nvPicPr>
                    <p:blipFill>
                      <a:blip r:embed="rId5"/>
                      <a:srcRect/>
                      <a:stretch>
                        <a:fillRect/>
                      </a:stretch>
                    </p:blipFill>
                    <p:spPr bwMode="auto">
                      <a:xfrm>
                        <a:off x="3276600" y="3352800"/>
                        <a:ext cx="2759075" cy="1319212"/>
                      </a:xfrm>
                      <a:prstGeom prst="rect">
                        <a:avLst/>
                      </a:prstGeom>
                      <a:noFill/>
                      <a:ln w="28575">
                        <a:noFill/>
                        <a:miter lim="800000"/>
                        <a:headEnd/>
                        <a:tailEnd/>
                      </a:ln>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610600" cy="762000"/>
          </a:xfrm>
        </p:spPr>
        <p:txBody>
          <a:bodyPr/>
          <a:lstStyle/>
          <a:p>
            <a:pPr eaLnBrk="1" hangingPunct="1"/>
            <a:r>
              <a:rPr lang="en-US" sz="4000" dirty="0" smtClean="0"/>
              <a:t>Conservation </a:t>
            </a:r>
            <a:r>
              <a:rPr lang="en-US" sz="4000" dirty="0"/>
              <a:t>Laws and Fundamental Forces</a:t>
            </a:r>
          </a:p>
        </p:txBody>
      </p:sp>
      <p:sp>
        <p:nvSpPr>
          <p:cNvPr id="27651" name="Rectangle 3"/>
          <p:cNvSpPr>
            <a:spLocks noGrp="1" noChangeArrowheads="1"/>
          </p:cNvSpPr>
          <p:nvPr>
            <p:ph type="body" idx="1"/>
          </p:nvPr>
        </p:nvSpPr>
        <p:spPr>
          <a:xfrm>
            <a:off x="533400" y="609600"/>
            <a:ext cx="8229600" cy="5638800"/>
          </a:xfrm>
        </p:spPr>
        <p:txBody>
          <a:bodyPr/>
          <a:lstStyle/>
          <a:p>
            <a:pPr eaLnBrk="1" hangingPunct="1"/>
            <a:r>
              <a:rPr lang="en-US" dirty="0" smtClean="0"/>
              <a:t>Conservations laws are guiding principles of physics</a:t>
            </a:r>
          </a:p>
          <a:p>
            <a:pPr eaLnBrk="1" hangingPunct="1"/>
            <a:r>
              <a:rPr lang="en-US" dirty="0" smtClean="0"/>
              <a:t>Recall </a:t>
            </a:r>
            <a:r>
              <a:rPr lang="en-US" dirty="0"/>
              <a:t>the fundamental conservation laws:</a:t>
            </a:r>
          </a:p>
          <a:p>
            <a:pPr lvl="1" eaLnBrk="1" hangingPunct="1"/>
            <a:r>
              <a:rPr lang="en-US" dirty="0"/>
              <a:t>Conservation of energy</a:t>
            </a:r>
          </a:p>
          <a:p>
            <a:pPr lvl="1" eaLnBrk="1" hangingPunct="1"/>
            <a:r>
              <a:rPr lang="en-US" dirty="0"/>
              <a:t>Conservation of linear momentum</a:t>
            </a:r>
          </a:p>
          <a:p>
            <a:pPr lvl="1" eaLnBrk="1" hangingPunct="1"/>
            <a:r>
              <a:rPr lang="en-US" dirty="0"/>
              <a:t>Conservation of angular momentum</a:t>
            </a:r>
          </a:p>
          <a:p>
            <a:pPr lvl="1" eaLnBrk="1" hangingPunct="1"/>
            <a:r>
              <a:rPr lang="en-US" dirty="0"/>
              <a:t>Conservation of electric charge</a:t>
            </a:r>
            <a:endParaRPr lang="en-US" dirty="0" smtClean="0"/>
          </a:p>
          <a:p>
            <a:pPr eaLnBrk="1" hangingPunct="1"/>
            <a:r>
              <a:rPr lang="en-US" dirty="0" smtClean="0"/>
              <a:t>In addition to the classical conservation laws, two modern results include:</a:t>
            </a:r>
          </a:p>
          <a:p>
            <a:pPr lvl="1" eaLnBrk="1" hangingPunct="1"/>
            <a:r>
              <a:rPr lang="en-US" dirty="0" smtClean="0"/>
              <a:t>The conservation of baryons and leptons</a:t>
            </a:r>
          </a:p>
          <a:p>
            <a:pPr lvl="1" eaLnBrk="1" hangingPunct="1"/>
            <a:r>
              <a:rPr lang="en-US" dirty="0" smtClean="0"/>
              <a:t>The fundamental invariance principles for time reversal, distance, and parity</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left)">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left)">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left)">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left)">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wipe(left)">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wipe(left)">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wipe(left)">
                                      <p:cBhvr>
                                        <p:cTn id="42" dur="500"/>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1">
                                            <p:txEl>
                                              <p:pRg st="8" end="8"/>
                                            </p:txEl>
                                          </p:spTgt>
                                        </p:tgtEl>
                                        <p:attrNameLst>
                                          <p:attrName>style.visibility</p:attrName>
                                        </p:attrNameLst>
                                      </p:cBhvr>
                                      <p:to>
                                        <p:strVal val="visible"/>
                                      </p:to>
                                    </p:set>
                                    <p:animEffect transition="in" filter="wipe(left)">
                                      <p:cBhvr>
                                        <p:cTn id="47"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smtClean="0"/>
              <a:t>Electroweak (unified at high energies)</a:t>
            </a:r>
            <a:endParaRPr lang="en-US" sz="2400" b="1" dirty="0"/>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a:t>
            </a:r>
            <a:r>
              <a:rPr lang="en-US" sz="2800" dirty="0" smtClean="0"/>
              <a:t>in the distance less </a:t>
            </a:r>
            <a:r>
              <a:rPr lang="en-US" sz="2800" dirty="0"/>
              <a:t>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a:t>m</a:t>
            </a:r>
          </a:p>
        </p:txBody>
      </p:sp>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sp>
        <p:nvSpPr>
          <p:cNvPr id="6" name="Date Placeholder 5"/>
          <p:cNvSpPr>
            <a:spLocks noGrp="1"/>
          </p:cNvSpPr>
          <p:nvPr>
            <p:ph type="dt" sz="half" idx="10"/>
          </p:nvPr>
        </p:nvSpPr>
        <p:spPr/>
        <p:txBody>
          <a:bodyPr/>
          <a:lstStyle/>
          <a:p>
            <a:pPr>
              <a:defRPr/>
            </a:pPr>
            <a:r>
              <a:rPr lang="en-US" smtClean="0"/>
              <a:t>Wednesday, Sept. 4, 2013</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15</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759154106"/>
              </p:ext>
            </p:extLst>
          </p:nvPr>
        </p:nvGraphicFramePr>
        <p:xfrm>
          <a:off x="3200400" y="1143000"/>
          <a:ext cx="2143126" cy="914400"/>
        </p:xfrm>
        <a:graphic>
          <a:graphicData uri="http://schemas.openxmlformats.org/presentationml/2006/ole">
            <mc:AlternateContent xmlns:mc="http://schemas.openxmlformats.org/markup-compatibility/2006">
              <mc:Choice xmlns:v="urn:schemas-microsoft-com:vml" Requires="v">
                <p:oleObj spid="_x0000_s89657" name="Equation" r:id="rId4" imgW="952500" imgH="406400" progId="Equation.DSMT4">
                  <p:embed/>
                </p:oleObj>
              </mc:Choice>
              <mc:Fallback>
                <p:oleObj name="Equation" r:id="rId4" imgW="952500" imgH="406400" progId="Equation.DSMT4">
                  <p:embed/>
                  <p:pic>
                    <p:nvPicPr>
                      <p:cNvPr id="0" name=""/>
                      <p:cNvPicPr/>
                      <p:nvPr/>
                    </p:nvPicPr>
                    <p:blipFill>
                      <a:blip r:embed="rId5"/>
                      <a:stretch>
                        <a:fillRect/>
                      </a:stretch>
                    </p:blipFill>
                    <p:spPr>
                      <a:xfrm>
                        <a:off x="3200400" y="1143000"/>
                        <a:ext cx="2143126" cy="914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05510128"/>
              </p:ext>
            </p:extLst>
          </p:nvPr>
        </p:nvGraphicFramePr>
        <p:xfrm>
          <a:off x="1600200" y="4495800"/>
          <a:ext cx="2286000" cy="971550"/>
        </p:xfrm>
        <a:graphic>
          <a:graphicData uri="http://schemas.openxmlformats.org/presentationml/2006/ole">
            <mc:AlternateContent xmlns:mc="http://schemas.openxmlformats.org/markup-compatibility/2006">
              <mc:Choice xmlns:v="urn:schemas-microsoft-com:vml" Requires="v">
                <p:oleObj spid="_x0000_s89658" name="Equation" r:id="rId6" imgW="1016000" imgH="431800" progId="Equation.DSMT4">
                  <p:embed/>
                </p:oleObj>
              </mc:Choice>
              <mc:Fallback>
                <p:oleObj name="Equation" r:id="rId6" imgW="1016000" imgH="431800" progId="Equation.DSMT4">
                  <p:embed/>
                  <p:pic>
                    <p:nvPicPr>
                      <p:cNvPr id="0" name=""/>
                      <p:cNvPicPr/>
                      <p:nvPr/>
                    </p:nvPicPr>
                    <p:blipFill>
                      <a:blip r:embed="rId7"/>
                      <a:stretch>
                        <a:fillRect/>
                      </a:stretch>
                    </p:blipFill>
                    <p:spPr>
                      <a:xfrm>
                        <a:off x="1600200" y="4495800"/>
                        <a:ext cx="2286000" cy="97155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wipe(left)">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wipe(left)">
                                      <p:cBhvr>
                                        <p:cTn id="12" dur="5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wipe(left)">
                                      <p:cBhvr>
                                        <p:cTn id="22" dur="500"/>
                                        <p:tgtEl>
                                          <p:spTgt spid="297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wipe(left)">
                                      <p:cBhvr>
                                        <p:cTn id="27" dur="500"/>
                                        <p:tgtEl>
                                          <p:spTgt spid="297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0">
                                            <p:txEl>
                                              <p:pRg st="5" end="5"/>
                                            </p:txEl>
                                          </p:spTgt>
                                        </p:tgtEl>
                                        <p:attrNameLst>
                                          <p:attrName>style.visibility</p:attrName>
                                        </p:attrNameLst>
                                      </p:cBhvr>
                                      <p:to>
                                        <p:strVal val="visible"/>
                                      </p:to>
                                    </p:set>
                                    <p:animEffect transition="in" filter="wipe(left)">
                                      <p:cBhvr>
                                        <p:cTn id="32" dur="500"/>
                                        <p:tgtEl>
                                          <p:spTgt spid="297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00">
                                            <p:txEl>
                                              <p:pRg st="6" end="6"/>
                                            </p:txEl>
                                          </p:spTgt>
                                        </p:tgtEl>
                                        <p:attrNameLst>
                                          <p:attrName>style.visibility</p:attrName>
                                        </p:attrNameLst>
                                      </p:cBhvr>
                                      <p:to>
                                        <p:strVal val="visible"/>
                                      </p:to>
                                    </p:set>
                                    <p:animEffect transition="in" filter="wipe(left)">
                                      <p:cBhvr>
                                        <p:cTn id="37" dur="500"/>
                                        <p:tgtEl>
                                          <p:spTgt spid="297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700">
                                            <p:txEl>
                                              <p:pRg st="8" end="8"/>
                                            </p:txEl>
                                          </p:spTgt>
                                        </p:tgtEl>
                                        <p:attrNameLst>
                                          <p:attrName>style.visibility</p:attrName>
                                        </p:attrNameLst>
                                      </p:cBhvr>
                                      <p:to>
                                        <p:strVal val="visible"/>
                                      </p:to>
                                    </p:set>
                                    <p:animEffect transition="in" filter="wipe(left)">
                                      <p:cBhvr>
                                        <p:cTn id="47" dur="500"/>
                                        <p:tgtEl>
                                          <p:spTgt spid="2970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700">
                                            <p:txEl>
                                              <p:pRg st="9" end="9"/>
                                            </p:txEl>
                                          </p:spTgt>
                                        </p:tgtEl>
                                        <p:attrNameLst>
                                          <p:attrName>style.visibility</p:attrName>
                                        </p:attrNameLst>
                                      </p:cBhvr>
                                      <p:to>
                                        <p:strVal val="visible"/>
                                      </p:to>
                                    </p:set>
                                    <p:animEffect transition="in" filter="wipe(left)">
                                      <p:cBhvr>
                                        <p:cTn id="52" dur="500"/>
                                        <p:tgtEl>
                                          <p:spTgt spid="297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52400"/>
            <a:ext cx="7772400" cy="838200"/>
          </a:xfrm>
        </p:spPr>
        <p:txBody>
          <a:bodyPr/>
          <a:lstStyle/>
          <a:p>
            <a:pPr eaLnBrk="1" hangingPunct="1"/>
            <a:r>
              <a:rPr lang="en-US" sz="3600" dirty="0" smtClean="0"/>
              <a:t>Relative Strength of Fundamental Forces</a:t>
            </a:r>
            <a:endParaRPr lang="en-US" sz="3600" dirty="0"/>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304800" y="1219200"/>
            <a:ext cx="8636000" cy="4572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7772400" cy="838200"/>
          </a:xfrm>
        </p:spPr>
        <p:txBody>
          <a:bodyPr/>
          <a:lstStyle/>
          <a:p>
            <a:pPr eaLnBrk="1" hangingPunct="1"/>
            <a:r>
              <a:rPr lang="en-US" sz="5400" dirty="0"/>
              <a:t>Unification of Forces</a:t>
            </a:r>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241300" y="1066800"/>
            <a:ext cx="8597900" cy="4699000"/>
          </a:xfrm>
          <a:prstGeom prst="rect">
            <a:avLst/>
          </a:prstGeom>
          <a:noFill/>
          <a:ln w="9525">
            <a:noFill/>
            <a:miter lim="800000"/>
            <a:headEnd/>
            <a:tailEnd/>
          </a:ln>
        </p:spPr>
      </p:pic>
      <p:sp>
        <p:nvSpPr>
          <p:cNvPr id="10" name="Rectangle 9"/>
          <p:cNvSpPr/>
          <p:nvPr/>
        </p:nvSpPr>
        <p:spPr bwMode="auto">
          <a:xfrm>
            <a:off x="2667000" y="1447800"/>
            <a:ext cx="1143000" cy="228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447800" y="1524000"/>
            <a:ext cx="12192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3810000" y="1524000"/>
            <a:ext cx="12192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2590800" y="1828800"/>
            <a:ext cx="12192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762000" y="2895600"/>
            <a:ext cx="28956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152400" y="2362200"/>
            <a:ext cx="20574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5562600" y="2895600"/>
            <a:ext cx="1828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7162800" y="2895600"/>
            <a:ext cx="685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7848600" y="2971800"/>
            <a:ext cx="1066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2362200" y="2362200"/>
            <a:ext cx="1828800" cy="685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flipV="1">
            <a:off x="5867400" y="3733798"/>
            <a:ext cx="1905000" cy="5334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066800" y="3733800"/>
            <a:ext cx="2057400" cy="533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3429000" y="3657600"/>
            <a:ext cx="20574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2438400" y="4267200"/>
            <a:ext cx="18288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flipV="1">
            <a:off x="3276600" y="5257798"/>
            <a:ext cx="2438400" cy="5334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4876800" y="4267200"/>
            <a:ext cx="1828800" cy="990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3200400" y="5029200"/>
            <a:ext cx="914400" cy="304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5257800" y="4572000"/>
            <a:ext cx="3657600" cy="1200328"/>
          </a:xfrm>
          <a:prstGeom prst="rect">
            <a:avLst/>
          </a:prstGeom>
          <a:noFill/>
        </p:spPr>
        <p:txBody>
          <a:bodyPr wrap="square" rtlCol="0">
            <a:spAutoFit/>
          </a:bodyPr>
          <a:lstStyle/>
          <a:p>
            <a:pPr algn="r"/>
            <a:r>
              <a:rPr lang="en-US" dirty="0" smtClean="0">
                <a:latin typeface="+mn-lt"/>
              </a:rPr>
              <a:t>GUT, String theory</a:t>
            </a:r>
          </a:p>
          <a:p>
            <a:pPr algn="r"/>
            <a:r>
              <a:rPr lang="en-US" dirty="0" smtClean="0">
                <a:latin typeface="+mn-lt"/>
              </a:rPr>
              <a:t>Not yet experimentally verified: </a:t>
            </a:r>
            <a:r>
              <a:rPr lang="en-US" dirty="0" err="1" smtClean="0">
                <a:latin typeface="+mn-lt"/>
              </a:rPr>
              <a:t>p</a:t>
            </a:r>
            <a:r>
              <a:rPr lang="en-US" dirty="0" smtClean="0">
                <a:latin typeface="+mn-lt"/>
              </a:rPr>
              <a:t> decays, magnetic monopole </a:t>
            </a:r>
            <a:endParaRPr lang="en-US"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grpId="0" nodeType="clickEffect">
                                  <p:stCondLst>
                                    <p:cond delay="0"/>
                                  </p:stCondLst>
                                  <p:childTnLst>
                                    <p:animEffect transition="out" filter="wipe(up)">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22" presetClass="exit" presetSubtype="1" fill="hold" grpId="0" nodeType="withEffect">
                                  <p:stCondLst>
                                    <p:cond delay="0"/>
                                  </p:stCondLst>
                                  <p:childTnLst>
                                    <p:animEffect transition="out" filter="wipe(up)">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53" presetClass="exit" presetSubtype="0" fill="hold" grpId="0"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22" presetClass="exit" presetSubtype="1" fill="hold" grpId="0" nodeType="withEffect">
                                  <p:stCondLst>
                                    <p:cond delay="0"/>
                                  </p:stCondLst>
                                  <p:childTnLst>
                                    <p:animEffect transition="out" filter="wipe(up)">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22" presetClass="exit" presetSubtype="1" fill="hold" grpId="1" nodeType="afterEffect">
                                  <p:stCondLst>
                                    <p:cond delay="0"/>
                                  </p:stCondLst>
                                  <p:childTnLst>
                                    <p:animEffect transition="out" filter="wipe(up)">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1000"/>
                            </p:stCondLst>
                            <p:childTnLst>
                              <p:par>
                                <p:cTn id="44" presetID="53" presetClass="exit" presetSubtype="0" fill="hold" grpId="0" nodeType="afterEffect">
                                  <p:stCondLst>
                                    <p:cond delay="0"/>
                                  </p:stCondLst>
                                  <p:childTnLst>
                                    <p:anim calcmode="lin" valueType="num">
                                      <p:cBhvr>
                                        <p:cTn id="45" dur="500"/>
                                        <p:tgtEl>
                                          <p:spTgt spid="19"/>
                                        </p:tgtEl>
                                        <p:attrNameLst>
                                          <p:attrName>ppt_w</p:attrName>
                                        </p:attrNameLst>
                                      </p:cBhvr>
                                      <p:tavLst>
                                        <p:tav tm="0">
                                          <p:val>
                                            <p:strVal val="ppt_w"/>
                                          </p:val>
                                        </p:tav>
                                        <p:tav tm="100000">
                                          <p:val>
                                            <p:fltVal val="0"/>
                                          </p:val>
                                        </p:tav>
                                      </p:tavLst>
                                    </p:anim>
                                    <p:anim calcmode="lin" valueType="num">
                                      <p:cBhvr>
                                        <p:cTn id="46" dur="500"/>
                                        <p:tgtEl>
                                          <p:spTgt spid="19"/>
                                        </p:tgtEl>
                                        <p:attrNameLst>
                                          <p:attrName>ppt_h</p:attrName>
                                        </p:attrNameLst>
                                      </p:cBhvr>
                                      <p:tavLst>
                                        <p:tav tm="0">
                                          <p:val>
                                            <p:strVal val="ppt_h"/>
                                          </p:val>
                                        </p:tav>
                                        <p:tav tm="100000">
                                          <p:val>
                                            <p:fltVal val="0"/>
                                          </p:val>
                                        </p:tav>
                                      </p:tavLst>
                                    </p:anim>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0" nodeType="clickEffect">
                                  <p:stCondLst>
                                    <p:cond delay="0"/>
                                  </p:stCondLst>
                                  <p:childTnLst>
                                    <p:animEffect transition="out" filter="wipe(up)">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grpId="0" nodeType="clickEffect">
                                  <p:stCondLst>
                                    <p:cond delay="0"/>
                                  </p:stCondLst>
                                  <p:childTnLst>
                                    <p:anim calcmode="lin" valueType="num">
                                      <p:cBhvr>
                                        <p:cTn id="57" dur="500"/>
                                        <p:tgtEl>
                                          <p:spTgt spid="15"/>
                                        </p:tgtEl>
                                        <p:attrNameLst>
                                          <p:attrName>ppt_w</p:attrName>
                                        </p:attrNameLst>
                                      </p:cBhvr>
                                      <p:tavLst>
                                        <p:tav tm="0">
                                          <p:val>
                                            <p:strVal val="ppt_w"/>
                                          </p:val>
                                        </p:tav>
                                        <p:tav tm="100000">
                                          <p:val>
                                            <p:fltVal val="0"/>
                                          </p:val>
                                        </p:tav>
                                      </p:tavLst>
                                    </p:anim>
                                    <p:anim calcmode="lin" valueType="num">
                                      <p:cBhvr>
                                        <p:cTn id="58" dur="500"/>
                                        <p:tgtEl>
                                          <p:spTgt spid="15"/>
                                        </p:tgtEl>
                                        <p:attrNameLst>
                                          <p:attrName>ppt_h</p:attrName>
                                        </p:attrNameLst>
                                      </p:cBhvr>
                                      <p:tavLst>
                                        <p:tav tm="0">
                                          <p:val>
                                            <p:strVal val="ppt_h"/>
                                          </p:val>
                                        </p:tav>
                                        <p:tav tm="100000">
                                          <p:val>
                                            <p:fltVal val="0"/>
                                          </p:val>
                                        </p:tav>
                                      </p:tavLst>
                                    </p:anim>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22" presetClass="exit" presetSubtype="1" fill="hold" grpId="0" nodeType="withEffect">
                                  <p:stCondLst>
                                    <p:cond delay="0"/>
                                  </p:stCondLst>
                                  <p:childTnLst>
                                    <p:animEffect transition="out" filter="wipe(up)">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500"/>
                            </p:stCondLst>
                            <p:childTnLst>
                              <p:par>
                                <p:cTn id="65" presetID="53" presetClass="exit" presetSubtype="0" fill="hold" grpId="0" nodeType="afterEffect">
                                  <p:stCondLst>
                                    <p:cond delay="0"/>
                                  </p:stCondLst>
                                  <p:childTnLst>
                                    <p:anim calcmode="lin" valueType="num">
                                      <p:cBhvr>
                                        <p:cTn id="66" dur="500"/>
                                        <p:tgtEl>
                                          <p:spTgt spid="21"/>
                                        </p:tgtEl>
                                        <p:attrNameLst>
                                          <p:attrName>ppt_w</p:attrName>
                                        </p:attrNameLst>
                                      </p:cBhvr>
                                      <p:tavLst>
                                        <p:tav tm="0">
                                          <p:val>
                                            <p:strVal val="ppt_w"/>
                                          </p:val>
                                        </p:tav>
                                        <p:tav tm="100000">
                                          <p:val>
                                            <p:fltVal val="0"/>
                                          </p:val>
                                        </p:tav>
                                      </p:tavLst>
                                    </p:anim>
                                    <p:anim calcmode="lin" valueType="num">
                                      <p:cBhvr>
                                        <p:cTn id="67" dur="500"/>
                                        <p:tgtEl>
                                          <p:spTgt spid="21"/>
                                        </p:tgtEl>
                                        <p:attrNameLst>
                                          <p:attrName>ppt_h</p:attrName>
                                        </p:attrNameLst>
                                      </p:cBhvr>
                                      <p:tavLst>
                                        <p:tav tm="0">
                                          <p:val>
                                            <p:strVal val="ppt_h"/>
                                          </p:val>
                                        </p:tav>
                                        <p:tav tm="100000">
                                          <p:val>
                                            <p:fltVal val="0"/>
                                          </p:val>
                                        </p:tav>
                                      </p:tavLst>
                                    </p:anim>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xit" presetSubtype="0" fill="hold" grpId="0" nodeType="clickEffect">
                                  <p:stCondLst>
                                    <p:cond delay="0"/>
                                  </p:stCondLst>
                                  <p:childTnLst>
                                    <p:anim calcmode="lin" valueType="num">
                                      <p:cBhvr>
                                        <p:cTn id="73" dur="500"/>
                                        <p:tgtEl>
                                          <p:spTgt spid="22"/>
                                        </p:tgtEl>
                                        <p:attrNameLst>
                                          <p:attrName>ppt_w</p:attrName>
                                        </p:attrNameLst>
                                      </p:cBhvr>
                                      <p:tavLst>
                                        <p:tav tm="0">
                                          <p:val>
                                            <p:strVal val="ppt_w"/>
                                          </p:val>
                                        </p:tav>
                                        <p:tav tm="100000">
                                          <p:val>
                                            <p:fltVal val="0"/>
                                          </p:val>
                                        </p:tav>
                                      </p:tavLst>
                                    </p:anim>
                                    <p:anim calcmode="lin" valueType="num">
                                      <p:cBhvr>
                                        <p:cTn id="74" dur="500"/>
                                        <p:tgtEl>
                                          <p:spTgt spid="22"/>
                                        </p:tgtEl>
                                        <p:attrNameLst>
                                          <p:attrName>ppt_h</p:attrName>
                                        </p:attrNameLst>
                                      </p:cBhvr>
                                      <p:tavLst>
                                        <p:tav tm="0">
                                          <p:val>
                                            <p:strVal val="ppt_h"/>
                                          </p:val>
                                        </p:tav>
                                        <p:tav tm="100000">
                                          <p:val>
                                            <p:fltVal val="0"/>
                                          </p:val>
                                        </p:tav>
                                      </p:tavLst>
                                    </p:anim>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par>
                                <p:cTn id="77" presetID="22" presetClass="exit" presetSubtype="1" fill="hold" grpId="0" nodeType="withEffect">
                                  <p:stCondLst>
                                    <p:cond delay="0"/>
                                  </p:stCondLst>
                                  <p:childTnLst>
                                    <p:animEffect transition="out" filter="wipe(up)">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xit" presetSubtype="1" fill="hold" grpId="0" nodeType="clickEffect">
                                  <p:stCondLst>
                                    <p:cond delay="0"/>
                                  </p:stCondLst>
                                  <p:childTnLst>
                                    <p:animEffect transition="out" filter="wipe(up)">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par>
                                <p:cTn id="90" presetID="22" presetClass="exit" presetSubtype="1" fill="hold" grpId="0" nodeType="withEffect">
                                  <p:stCondLst>
                                    <p:cond delay="0"/>
                                  </p:stCondLst>
                                  <p:childTnLst>
                                    <p:animEffect transition="out" filter="wipe(up)">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par>
                          <p:cTn id="93" fill="hold">
                            <p:stCondLst>
                              <p:cond delay="500"/>
                            </p:stCondLst>
                            <p:childTnLst>
                              <p:par>
                                <p:cTn id="94" presetID="53" presetClass="exit" presetSubtype="0" fill="hold" grpId="0" nodeType="afterEffect">
                                  <p:stCondLst>
                                    <p:cond delay="0"/>
                                  </p:stCondLst>
                                  <p:childTnLst>
                                    <p:anim calcmode="lin" valueType="num">
                                      <p:cBhvr>
                                        <p:cTn id="95" dur="500"/>
                                        <p:tgtEl>
                                          <p:spTgt spid="25"/>
                                        </p:tgtEl>
                                        <p:attrNameLst>
                                          <p:attrName>ppt_w</p:attrName>
                                        </p:attrNameLst>
                                      </p:cBhvr>
                                      <p:tavLst>
                                        <p:tav tm="0">
                                          <p:val>
                                            <p:strVal val="ppt_w"/>
                                          </p:val>
                                        </p:tav>
                                        <p:tav tm="100000">
                                          <p:val>
                                            <p:fltVal val="0"/>
                                          </p:val>
                                        </p:tav>
                                      </p:tavLst>
                                    </p:anim>
                                    <p:anim calcmode="lin" valueType="num">
                                      <p:cBhvr>
                                        <p:cTn id="96" dur="500"/>
                                        <p:tgtEl>
                                          <p:spTgt spid="25"/>
                                        </p:tgtEl>
                                        <p:attrNameLst>
                                          <p:attrName>ppt_h</p:attrName>
                                        </p:attrNameLst>
                                      </p:cBhvr>
                                      <p:tavLst>
                                        <p:tav tm="0">
                                          <p:val>
                                            <p:strVal val="ppt_h"/>
                                          </p:val>
                                        </p:tav>
                                        <p:tav tm="100000">
                                          <p:val>
                                            <p:fltVal val="0"/>
                                          </p:val>
                                        </p:tav>
                                      </p:tavLst>
                                    </p:anim>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makes up matter </a:t>
            </a:r>
            <a:endParaRPr lang="en-US" sz="2800" dirty="0"/>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304800" y="609600"/>
            <a:ext cx="8686800" cy="5562600"/>
          </a:xfrm>
        </p:spPr>
        <p:txBody>
          <a:bodyPr/>
          <a:lstStyle/>
          <a:p>
            <a:pPr algn="ctr" eaLnBrk="1" hangingPunct="1">
              <a:lnSpc>
                <a:spcPct val="80000"/>
              </a:lnSpc>
              <a:buFont typeface="Wingdings" pitchFamily="-84" charset="2"/>
              <a:buNone/>
            </a:pPr>
            <a:endParaRPr lang="en-US" sz="2000" dirty="0" smtClean="0"/>
          </a:p>
          <a:p>
            <a:pPr eaLnBrk="1" hangingPunct="1">
              <a:spcBef>
                <a:spcPct val="0"/>
              </a:spcBef>
            </a:pPr>
            <a:r>
              <a:rPr lang="en-US" sz="2800" dirty="0" smtClean="0"/>
              <a:t>Concept initiated </a:t>
            </a:r>
            <a:r>
              <a:rPr lang="en-US" sz="2800" dirty="0"/>
              <a:t>by Democritus and Leucippus (~450 B.C.)</a:t>
            </a:r>
          </a:p>
          <a:p>
            <a:pPr eaLnBrk="1" hangingPunct="1">
              <a:spcBef>
                <a:spcPct val="0"/>
              </a:spcBef>
              <a:buFont typeface="Wingdings" pitchFamily="-84" charset="2"/>
              <a:buNone/>
            </a:pPr>
            <a:r>
              <a:rPr lang="en-US" sz="2800" dirty="0"/>
              <a:t>    (first to </a:t>
            </a:r>
            <a:r>
              <a:rPr lang="en-US" sz="2800" dirty="0" smtClean="0"/>
              <a:t>use </a:t>
            </a:r>
            <a:r>
              <a:rPr lang="en-US" sz="2800" dirty="0"/>
              <a:t>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proportions</a:t>
            </a:r>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a:t>
            </a:r>
            <a:r>
              <a:rPr lang="en-US" sz="2800" dirty="0" smtClean="0"/>
              <a:t>proposed </a:t>
            </a:r>
            <a:r>
              <a:rPr lang="en-US" sz="2800" dirty="0"/>
              <a:t>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the 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wipe(left)">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wipe(left)">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wipe(left)">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wipe(left)">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wipe(left)">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wipe(left)">
                                      <p:cBhvr>
                                        <p:cTn id="32"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Sept.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914400"/>
            <a:ext cx="8458200" cy="5334000"/>
          </a:xfrm>
        </p:spPr>
        <p:txBody>
          <a:bodyPr/>
          <a:lstStyle/>
          <a:p>
            <a:pPr eaLnBrk="1" hangingPunct="1">
              <a:spcBef>
                <a:spcPts val="168"/>
              </a:spcBef>
            </a:pPr>
            <a:r>
              <a:rPr lang="en-US" dirty="0" smtClean="0"/>
              <a:t>Class e-mail distribution list subscription:</a:t>
            </a:r>
          </a:p>
          <a:p>
            <a:pPr lvl="1" eaLnBrk="1" hangingPunct="1">
              <a:spcBef>
                <a:spcPts val="168"/>
              </a:spcBef>
            </a:pPr>
            <a:r>
              <a:rPr lang="en-US" dirty="0" smtClean="0"/>
              <a:t>29/50 have subscribed to the list</a:t>
            </a:r>
          </a:p>
          <a:p>
            <a:pPr lvl="1" eaLnBrk="1" hangingPunct="1">
              <a:spcBef>
                <a:spcPts val="168"/>
              </a:spcBef>
            </a:pPr>
            <a:r>
              <a:rPr lang="en-US" dirty="0" smtClean="0"/>
              <a:t>Please subscribe to the list before 8pm tonight ( see page 10 of the 8/28 lecture note!)</a:t>
            </a:r>
          </a:p>
          <a:p>
            <a:pPr lvl="1" eaLnBrk="1" hangingPunct="1">
              <a:spcBef>
                <a:spcPts val="168"/>
              </a:spcBef>
            </a:pPr>
            <a:r>
              <a:rPr lang="en-US" dirty="0" smtClean="0"/>
              <a:t>I will send out a test message to confirm the communication</a:t>
            </a:r>
          </a:p>
          <a:p>
            <a:pPr lvl="1" eaLnBrk="1" hangingPunct="1">
              <a:spcBef>
                <a:spcPts val="168"/>
              </a:spcBef>
            </a:pPr>
            <a:r>
              <a:rPr lang="en-US" dirty="0" smtClean="0"/>
              <a:t>Please reply only to ME not to the entire class!!  Check the recipient before clicking the send button!!</a:t>
            </a:r>
          </a:p>
          <a:p>
            <a:pPr eaLnBrk="1" hangingPunct="1">
              <a:spcBef>
                <a:spcPts val="168"/>
              </a:spcBef>
            </a:pPr>
            <a:r>
              <a:rPr lang="en-US" dirty="0" smtClean="0"/>
              <a:t>A faculty research expo-II today at 4pm, SH101</a:t>
            </a:r>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2192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 observes microscopic “random” motion of suspended grains of pollen in </a:t>
            </a:r>
            <a:r>
              <a:rPr lang="en-US" sz="3600" dirty="0" smtClean="0"/>
              <a:t>water (Brownian motion)</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152400" y="1143000"/>
            <a:ext cx="8686800" cy="4497388"/>
          </a:xfrm>
        </p:spPr>
        <p:txBody>
          <a:bodyPr/>
          <a:lstStyle/>
          <a:p>
            <a:pPr eaLnBrk="1" hangingPunct="1"/>
            <a:r>
              <a:rPr lang="en-US" sz="4000" dirty="0"/>
              <a:t>Ernst Mach (1838 – 1916) opposes the theory on the basis of logical positivism, i.e., atoms being </a:t>
            </a:r>
            <a:r>
              <a:rPr lang="en-US" sz="4000" i="1" dirty="0"/>
              <a:t>“unseen” </a:t>
            </a:r>
            <a:r>
              <a:rPr lang="en-US" sz="4000" i="1" dirty="0" smtClean="0"/>
              <a:t>questions </a:t>
            </a:r>
            <a:r>
              <a:rPr lang="en-US" sz="4000" i="1" dirty="0"/>
              <a:t>their reality</a:t>
            </a:r>
          </a:p>
          <a:p>
            <a:pPr eaLnBrk="1" hangingPunct="1"/>
            <a:r>
              <a:rPr lang="en-US" sz="4000" dirty="0"/>
              <a:t>Wilhelm Ostwald (1853 – 1932) supports this premise but on experimental results of radioactivity, discrete spectral lines, and the formation of molecular structures</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radiation by use of submicroscopic “quanta”</a:t>
            </a:r>
          </a:p>
          <a:p>
            <a:pPr eaLnBrk="1" hangingPunct="1">
              <a:lnSpc>
                <a:spcPct val="80000"/>
              </a:lnSpc>
            </a:pPr>
            <a:r>
              <a:rPr lang="en-US" sz="3600" dirty="0"/>
              <a:t>Boltzmann requires existence of atoms </a:t>
            </a:r>
            <a:r>
              <a:rPr lang="en-US" sz="3600" dirty="0" smtClean="0"/>
              <a:t>for </a:t>
            </a:r>
            <a:r>
              <a:rPr lang="en-US" sz="3600" dirty="0"/>
              <a:t>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9144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879475"/>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a:t>
            </a:r>
            <a:r>
              <a:rPr lang="en-US" dirty="0" smtClean="0"/>
              <a:t>constituents </a:t>
            </a:r>
            <a:r>
              <a:rPr lang="en-US" dirty="0"/>
              <a:t>(if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wipe(left)">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8382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 </a:t>
            </a:r>
            <a:r>
              <a:rPr lang="en-US" sz="2800" dirty="0"/>
              <a:t>medium</a:t>
            </a:r>
            <a:r>
              <a:rPr lang="en-US" sz="2800" dirty="0" smtClean="0"/>
              <a:t> that transmits light waves from the sun</a:t>
            </a:r>
          </a:p>
          <a:p>
            <a:pPr eaLnBrk="1" hangingPunct="1"/>
            <a:r>
              <a:rPr lang="en-US" sz="2800" dirty="0"/>
              <a:t>The</a:t>
            </a:r>
            <a:r>
              <a:rPr lang="en-US" sz="2800" dirty="0" smtClean="0"/>
              <a:t> observed </a:t>
            </a:r>
            <a:r>
              <a:rPr lang="en-US" sz="2800" dirty="0"/>
              <a:t>differences in the electric and magnetic field 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Rectangle 3"/>
          <p:cNvSpPr txBox="1">
            <a:spLocks noChangeArrowheads="1"/>
          </p:cNvSpPr>
          <p:nvPr/>
        </p:nvSpPr>
        <p:spPr bwMode="auto">
          <a:xfrm>
            <a:off x="304800" y="32766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in</a:t>
            </a:r>
            <a:r>
              <a:rPr lang="en-US" sz="3600" dirty="0" smtClean="0"/>
              <a:t> the </a:t>
            </a:r>
            <a:r>
              <a:rPr lang="en-US" sz="3600" dirty="0"/>
              <a:t>successes of the classical foundations</a:t>
            </a:r>
          </a:p>
          <a:p>
            <a:pPr eaLnBrk="1" hangingPunct="1"/>
            <a:r>
              <a:rPr lang="en-US" sz="3600" dirty="0"/>
              <a:t>To this end the introduction of the modern theory of </a:t>
            </a:r>
            <a:r>
              <a:rPr lang="en-US" sz="3600" b="1" u="sng" dirty="0">
                <a:solidFill>
                  <a:srgbClr val="800000"/>
                </a:solidFill>
              </a:rPr>
              <a:t>relativity and quantum mechanics </a:t>
            </a:r>
            <a:r>
              <a:rPr lang="en-US" sz="3600" dirty="0" smtClean="0"/>
              <a:t>becomes </a:t>
            </a:r>
            <a:r>
              <a:rPr lang="en-US" sz="3600" dirty="0"/>
              <a:t>the starting point of this most fascinating revision</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smtClean="0">
                <a:solidFill>
                  <a:srgbClr val="660066"/>
                </a:solidFill>
                <a:latin typeface="Arial Narrow" charset="0"/>
                <a:sym typeface="Wingdings" charset="2"/>
              </a:rPr>
              <a:t>Is the </a:t>
            </a:r>
            <a:r>
              <a:rPr lang="en-US" sz="2400" dirty="0" smtClean="0">
                <a:latin typeface="Arial Narrow" charset="0"/>
                <a:sym typeface="Wingdings" charset="2"/>
              </a:rPr>
              <a:t>new particle we’ve discovered the </a:t>
            </a:r>
            <a:r>
              <a:rPr lang="en-US" sz="2400" dirty="0" smtClean="0">
                <a:solidFill>
                  <a:srgbClr val="660066"/>
                </a:solidFill>
                <a:latin typeface="Arial Narrow" charset="0"/>
                <a:sym typeface="Wingdings" charset="2"/>
              </a:rPr>
              <a:t>Higgs particle?</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smtClean="0">
                <a:solidFill>
                  <a:srgbClr val="660066"/>
                </a:solidFill>
                <a:latin typeface="Arial Narrow" charset="0"/>
              </a:rPr>
              <a:t>What </a:t>
            </a:r>
            <a:r>
              <a:rPr lang="en-US" sz="2400" dirty="0">
                <a:solidFill>
                  <a:srgbClr val="660066"/>
                </a:solidFill>
                <a:latin typeface="Arial Narrow" charset="0"/>
              </a:rPr>
              <a:t>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Wednesday, Sept. 4, 2013</a:t>
            </a:r>
          </a:p>
        </p:txBody>
      </p:sp>
      <p:sp>
        <p:nvSpPr>
          <p:cNvPr id="23555" name="Footer Placeholder 4"/>
          <p:cNvSpPr>
            <a:spLocks noGrp="1"/>
          </p:cNvSpPr>
          <p:nvPr>
            <p:ph type="ftr" sz="quarter" idx="11"/>
          </p:nvPr>
        </p:nvSpPr>
        <p:spPr>
          <a:noFill/>
        </p:spPr>
        <p:txBody>
          <a:bodyPr/>
          <a:lstStyle/>
          <a:p>
            <a:r>
              <a:rPr lang="nl-NL" smtClean="0"/>
              <a:t>PHYS 3313-001, Fall 2013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27</a:t>
            </a:fld>
            <a:endParaRPr lang="en-US"/>
          </a:p>
        </p:txBody>
      </p:sp>
      <p:sp>
        <p:nvSpPr>
          <p:cNvPr id="8" name="Rectangle 7"/>
          <p:cNvSpPr/>
          <p:nvPr/>
        </p:nvSpPr>
        <p:spPr bwMode="auto">
          <a:xfrm>
            <a:off x="3810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14019">
                                            <p:txEl>
                                              <p:pRg st="3" end="3"/>
                                            </p:txEl>
                                          </p:spTgt>
                                        </p:tgtEl>
                                        <p:attrNameLst>
                                          <p:attrName>style.visibility</p:attrName>
                                        </p:attrNameLst>
                                      </p:cBhvr>
                                      <p:to>
                                        <p:strVal val="visible"/>
                                      </p:to>
                                    </p:set>
                                    <p:animEffect transition="in" filter="wipe(left)">
                                      <p:cBhvr>
                                        <p:cTn id="21" dur="500"/>
                                        <p:tgtEl>
                                          <p:spTgt spid="2140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4019">
                                            <p:txEl>
                                              <p:pRg st="4" end="4"/>
                                            </p:txEl>
                                          </p:spTgt>
                                        </p:tgtEl>
                                        <p:attrNameLst>
                                          <p:attrName>style.visibility</p:attrName>
                                        </p:attrNameLst>
                                      </p:cBhvr>
                                      <p:to>
                                        <p:strVal val="visible"/>
                                      </p:to>
                                    </p:set>
                                    <p:animEffect transition="in" filter="wipe(left)">
                                      <p:cBhvr>
                                        <p:cTn id="26" dur="500"/>
                                        <p:tgtEl>
                                          <p:spTgt spid="214019">
                                            <p:txEl>
                                              <p:pRg st="4" end="4"/>
                                            </p:txEl>
                                          </p:spTgt>
                                        </p:tgtEl>
                                      </p:cBhvr>
                                    </p:animEffect>
                                  </p:childTnLst>
                                </p:cTn>
                              </p:par>
                            </p:childTnLst>
                          </p:cTn>
                        </p:par>
                        <p:par>
                          <p:cTn id="27" fill="hold">
                            <p:stCondLst>
                              <p:cond delay="10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214019">
                                            <p:txEl>
                                              <p:pRg st="5" end="5"/>
                                            </p:txEl>
                                          </p:spTgt>
                                        </p:tgtEl>
                                        <p:attrNameLst>
                                          <p:attrName>style.visibility</p:attrName>
                                        </p:attrNameLst>
                                      </p:cBhvr>
                                      <p:to>
                                        <p:strVal val="visible"/>
                                      </p:to>
                                    </p:set>
                                    <p:animEffect transition="in" filter="wipe(left)">
                                      <p:cBhvr>
                                        <p:cTn id="30" dur="500"/>
                                        <p:tgtEl>
                                          <p:spTgt spid="2140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4019">
                                            <p:txEl>
                                              <p:pRg st="6" end="6"/>
                                            </p:txEl>
                                          </p:spTgt>
                                        </p:tgtEl>
                                        <p:attrNameLst>
                                          <p:attrName>style.visibility</p:attrName>
                                        </p:attrNameLst>
                                      </p:cBhvr>
                                      <p:to>
                                        <p:strVal val="visible"/>
                                      </p:to>
                                    </p:set>
                                    <p:animEffect transition="in" filter="wipe(left)">
                                      <p:cBhvr>
                                        <p:cTn id="35" dur="500"/>
                                        <p:tgtEl>
                                          <p:spTgt spid="2140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4019">
                                            <p:txEl>
                                              <p:pRg st="7" end="7"/>
                                            </p:txEl>
                                          </p:spTgt>
                                        </p:tgtEl>
                                        <p:attrNameLst>
                                          <p:attrName>style.visibility</p:attrName>
                                        </p:attrNameLst>
                                      </p:cBhvr>
                                      <p:to>
                                        <p:strVal val="visible"/>
                                      </p:to>
                                    </p:set>
                                    <p:animEffect transition="in" filter="wipe(left)">
                                      <p:cBhvr>
                                        <p:cTn id="40" dur="500"/>
                                        <p:tgtEl>
                                          <p:spTgt spid="2140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4019">
                                            <p:txEl>
                                              <p:pRg st="8" end="8"/>
                                            </p:txEl>
                                          </p:spTgt>
                                        </p:tgtEl>
                                        <p:attrNameLst>
                                          <p:attrName>style.visibility</p:attrName>
                                        </p:attrNameLst>
                                      </p:cBhvr>
                                      <p:to>
                                        <p:strVal val="visible"/>
                                      </p:to>
                                    </p:set>
                                    <p:animEffect transition="in" filter="wipe(left)">
                                      <p:cBhvr>
                                        <p:cTn id="45" dur="500"/>
                                        <p:tgtEl>
                                          <p:spTgt spid="2140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4019">
                                            <p:txEl>
                                              <p:pRg st="9" end="9"/>
                                            </p:txEl>
                                          </p:spTgt>
                                        </p:tgtEl>
                                        <p:attrNameLst>
                                          <p:attrName>style.visibility</p:attrName>
                                        </p:attrNameLst>
                                      </p:cBhvr>
                                      <p:to>
                                        <p:strVal val="visible"/>
                                      </p:to>
                                    </p:set>
                                    <p:animEffect transition="in" filter="wipe(left)">
                                      <p:cBhvr>
                                        <p:cTn id="50" dur="500"/>
                                        <p:tgtEl>
                                          <p:spTgt spid="214019">
                                            <p:txEl>
                                              <p:pRg st="9" end="9"/>
                                            </p:txEl>
                                          </p:spTgt>
                                        </p:tgtEl>
                                      </p:cBhvr>
                                    </p:animEffect>
                                  </p:childTnLst>
                                </p:cTn>
                              </p:par>
                            </p:childTnLst>
                          </p:cTn>
                        </p:par>
                        <p:par>
                          <p:cTn id="51" fill="hold">
                            <p:stCondLst>
                              <p:cond delay="950"/>
                            </p:stCondLst>
                            <p:childTnLst>
                              <p:par>
                                <p:cTn id="52" presetID="53"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14019">
                                            <p:txEl>
                                              <p:pRg st="10" end="10"/>
                                            </p:txEl>
                                          </p:spTgt>
                                        </p:tgtEl>
                                        <p:attrNameLst>
                                          <p:attrName>style.visibility</p:attrName>
                                        </p:attrNameLst>
                                      </p:cBhvr>
                                      <p:to>
                                        <p:strVal val="visible"/>
                                      </p:to>
                                    </p:set>
                                    <p:animEffect transition="in" filter="wipe(left)">
                                      <p:cBhvr>
                                        <p:cTn id="61" dur="500"/>
                                        <p:tgtEl>
                                          <p:spTgt spid="214019">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14019">
                                            <p:txEl>
                                              <p:pRg st="11" end="11"/>
                                            </p:txEl>
                                          </p:spTgt>
                                        </p:tgtEl>
                                        <p:attrNameLst>
                                          <p:attrName>style.visibility</p:attrName>
                                        </p:attrNameLst>
                                      </p:cBhvr>
                                      <p:to>
                                        <p:strVal val="visible"/>
                                      </p:to>
                                    </p:set>
                                    <p:animEffect transition="in" filter="wipe(left)">
                                      <p:cBhvr>
                                        <p:cTn id="66" dur="500"/>
                                        <p:tgtEl>
                                          <p:spTgt spid="214019">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14019">
                                            <p:txEl>
                                              <p:pRg st="12" end="12"/>
                                            </p:txEl>
                                          </p:spTgt>
                                        </p:tgtEl>
                                        <p:attrNameLst>
                                          <p:attrName>style.visibility</p:attrName>
                                        </p:attrNameLst>
                                      </p:cBhvr>
                                      <p:to>
                                        <p:strVal val="visible"/>
                                      </p:to>
                                    </p:set>
                                    <p:animEffect transition="in" filter="wipe(left)">
                                      <p:cBhvr>
                                        <p:cTn id="71" dur="500"/>
                                        <p:tgtEl>
                                          <p:spTgt spid="214019">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14019">
                                            <p:txEl>
                                              <p:pRg st="13" end="13"/>
                                            </p:txEl>
                                          </p:spTgt>
                                        </p:tgtEl>
                                        <p:attrNameLst>
                                          <p:attrName>style.visibility</p:attrName>
                                        </p:attrNameLst>
                                      </p:cBhvr>
                                      <p:to>
                                        <p:strVal val="visible"/>
                                      </p:to>
                                    </p:set>
                                    <p:animEffect transition="in" filter="wipe(left)">
                                      <p:cBhvr>
                                        <p:cTn id="76" dur="500"/>
                                        <p:tgtEl>
                                          <p:spTgt spid="214019">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04 at 10.4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2209800" y="6019800"/>
            <a:ext cx="4800600" cy="30480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Tree>
    <p:extLst>
      <p:ext uri="{BB962C8B-B14F-4D97-AF65-F5344CB8AC3E}">
        <p14:creationId xmlns:p14="http://schemas.microsoft.com/office/powerpoint/2010/main" val="4166328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Sept.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Sept. </a:t>
            </a:r>
            <a:r>
              <a:rPr lang="en-US" sz="2400" dirty="0">
                <a:ea typeface="ＭＳ Ｐゴシック" pitchFamily="-84" charset="-128"/>
                <a:cs typeface="ＭＳ Ｐゴシック" pitchFamily="-84" charset="-128"/>
              </a:rPr>
              <a:t>9</a:t>
            </a:r>
            <a:r>
              <a:rPr lang="en-US" sz="2400" dirty="0" smtClean="0">
                <a:ea typeface="ＭＳ Ｐゴシック" pitchFamily="-84" charset="-128"/>
                <a:cs typeface="ＭＳ Ｐゴシック" pitchFamily="-84" charset="-128"/>
              </a:rPr>
              <a:t>!</a:t>
            </a:r>
          </a:p>
          <a:p>
            <a:pPr eaLnBrk="1" hangingPunct="1"/>
            <a:endParaRPr lang="en-US" sz="2400" dirty="0" smtClean="0"/>
          </a:p>
        </p:txBody>
      </p:sp>
      <p:sp>
        <p:nvSpPr>
          <p:cNvPr id="7" name="Rectangle 6"/>
          <p:cNvSpPr/>
          <p:nvPr/>
        </p:nvSpPr>
        <p:spPr bwMode="auto">
          <a:xfrm>
            <a:off x="609600" y="5638800"/>
            <a:ext cx="5257800" cy="4572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1652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8788" y="152400"/>
            <a:ext cx="8229600" cy="684212"/>
          </a:xfrm>
        </p:spPr>
        <p:txBody>
          <a:bodyPr/>
          <a:lstStyle/>
          <a:p>
            <a:pPr eaLnBrk="1" hangingPunct="1">
              <a:defRPr/>
            </a:pPr>
            <a:r>
              <a:rPr lang="en-US" dirty="0" smtClean="0">
                <a:cs typeface="+mj-cs"/>
              </a:rPr>
              <a:t>The Kinetic Theory of Gases </a:t>
            </a:r>
          </a:p>
        </p:txBody>
      </p:sp>
      <p:sp>
        <p:nvSpPr>
          <p:cNvPr id="28674" name="Rectangle 3"/>
          <p:cNvSpPr>
            <a:spLocks noGrp="1" noChangeArrowheads="1"/>
          </p:cNvSpPr>
          <p:nvPr>
            <p:ph type="body" idx="1"/>
          </p:nvPr>
        </p:nvSpPr>
        <p:spPr>
          <a:xfrm>
            <a:off x="152400" y="762000"/>
            <a:ext cx="8839200" cy="5562600"/>
          </a:xfrm>
        </p:spPr>
        <p:txBody>
          <a:bodyPr/>
          <a:lstStyle/>
          <a:p>
            <a:pPr eaLnBrk="1" hangingPunct="1">
              <a:lnSpc>
                <a:spcPct val="90000"/>
              </a:lnSpc>
              <a:buFont typeface="Wingdings" pitchFamily="-84" charset="2"/>
              <a:buNone/>
            </a:pPr>
            <a:r>
              <a:rPr lang="en-US" dirty="0" smtClean="0">
                <a:cs typeface="ＭＳ Ｐゴシック" pitchFamily="-84" charset="-128"/>
              </a:rPr>
              <a:t>Contributions </a:t>
            </a:r>
            <a:r>
              <a:rPr lang="en-US" dirty="0">
                <a:cs typeface="ＭＳ Ｐゴシック" pitchFamily="-84" charset="-128"/>
              </a:rPr>
              <a:t>made by:</a:t>
            </a:r>
          </a:p>
          <a:p>
            <a:pPr eaLnBrk="1" hangingPunct="1">
              <a:lnSpc>
                <a:spcPct val="90000"/>
              </a:lnSpc>
            </a:pPr>
            <a:r>
              <a:rPr lang="en-US" dirty="0">
                <a:cs typeface="ＭＳ Ｐゴシック" pitchFamily="-84" charset="-128"/>
              </a:rPr>
              <a:t>Robert Boyle (1627-1691</a:t>
            </a:r>
            <a:r>
              <a:rPr lang="en-US" dirty="0" smtClean="0">
                <a:cs typeface="ＭＳ Ｐゴシック" pitchFamily="-84" charset="-128"/>
              </a:rPr>
              <a:t>) </a:t>
            </a:r>
            <a:r>
              <a:rPr lang="en-US" dirty="0" err="1" smtClean="0">
                <a:cs typeface="ＭＳ Ｐゴシック" pitchFamily="-84" charset="-128"/>
                <a:sym typeface="Wingdings"/>
              </a:rPr>
              <a:t></a:t>
            </a:r>
            <a:r>
              <a:rPr lang="en-US" dirty="0" smtClean="0">
                <a:cs typeface="ＭＳ Ｐゴシック" pitchFamily="-84" charset="-128"/>
                <a:sym typeface="Wingdings"/>
              </a:rPr>
              <a:t> PV = constant (fixed T)</a:t>
            </a:r>
            <a:endParaRPr lang="en-US" dirty="0" smtClean="0">
              <a:cs typeface="ＭＳ Ｐゴシック" pitchFamily="-84" charset="-128"/>
            </a:endParaRPr>
          </a:p>
          <a:p>
            <a:pPr eaLnBrk="1" hangingPunct="1">
              <a:lnSpc>
                <a:spcPct val="90000"/>
              </a:lnSpc>
            </a:pPr>
            <a:r>
              <a:rPr lang="en-US" dirty="0">
                <a:solidFill>
                  <a:srgbClr val="3333CC"/>
                </a:solidFill>
                <a:cs typeface="ＭＳ Ｐゴシック" pitchFamily="-84" charset="-128"/>
              </a:rPr>
              <a:t>Jacques Charles (1746-1823</a:t>
            </a:r>
            <a:r>
              <a:rPr lang="en-US" dirty="0" smtClean="0">
                <a:solidFill>
                  <a:srgbClr val="3333CC"/>
                </a:solidFill>
                <a:cs typeface="ＭＳ Ｐゴシック" pitchFamily="-84" charset="-128"/>
              </a:rPr>
              <a:t>) &amp; Joseph </a:t>
            </a:r>
            <a:r>
              <a:rPr lang="en-US" dirty="0">
                <a:solidFill>
                  <a:srgbClr val="3333CC"/>
                </a:solidFill>
                <a:cs typeface="ＭＳ Ｐゴシック" pitchFamily="-84" charset="-128"/>
              </a:rPr>
              <a:t>Louis Gay-</a:t>
            </a:r>
            <a:r>
              <a:rPr lang="en-US" dirty="0">
                <a:cs typeface="ＭＳ Ｐゴシック" pitchFamily="-84" charset="-128"/>
              </a:rPr>
              <a:t>Lussac (1778-1823</a:t>
            </a:r>
            <a:r>
              <a:rPr lang="en-US" dirty="0" smtClean="0">
                <a:cs typeface="ＭＳ Ｐゴシック" pitchFamily="-84" charset="-128"/>
              </a:rPr>
              <a:t>) </a:t>
            </a:r>
            <a:r>
              <a:rPr lang="en-US" dirty="0" err="1" smtClean="0">
                <a:solidFill>
                  <a:srgbClr val="3333CC"/>
                </a:solidFill>
                <a:cs typeface="ＭＳ Ｐゴシック" pitchFamily="-84" charset="-128"/>
                <a:sym typeface="Wingdings"/>
              </a:rPr>
              <a:t></a:t>
            </a:r>
            <a:r>
              <a:rPr lang="en-US" dirty="0" smtClean="0">
                <a:solidFill>
                  <a:srgbClr val="3333CC"/>
                </a:solidFill>
                <a:cs typeface="ＭＳ Ｐゴシック" pitchFamily="-84" charset="-128"/>
                <a:sym typeface="Wingdings"/>
              </a:rPr>
              <a:t> V/T=constant (fixed P)</a:t>
            </a:r>
            <a:endParaRPr lang="en-US" dirty="0" smtClean="0">
              <a:cs typeface="ＭＳ Ｐゴシック" pitchFamily="-84" charset="-128"/>
            </a:endParaRPr>
          </a:p>
          <a:p>
            <a:pPr eaLnBrk="1" hangingPunct="1">
              <a:lnSpc>
                <a:spcPct val="90000"/>
              </a:lnSpc>
            </a:pPr>
            <a:r>
              <a:rPr lang="en-US" dirty="0">
                <a:cs typeface="ＭＳ Ｐゴシック" pitchFamily="-84" charset="-128"/>
              </a:rPr>
              <a:t>Culminates in the </a:t>
            </a:r>
            <a:r>
              <a:rPr lang="en-US" b="1" dirty="0">
                <a:cs typeface="ＭＳ Ｐゴシック" pitchFamily="-84" charset="-128"/>
              </a:rPr>
              <a:t>ideal gas equation</a:t>
            </a:r>
            <a:r>
              <a:rPr lang="en-US" dirty="0">
                <a:cs typeface="ＭＳ Ｐゴシック" pitchFamily="-84" charset="-128"/>
              </a:rPr>
              <a:t> for </a:t>
            </a:r>
            <a:r>
              <a:rPr lang="en-US" i="1" dirty="0" err="1">
                <a:cs typeface="ＭＳ Ｐゴシック" pitchFamily="-84" charset="-128"/>
              </a:rPr>
              <a:t>n</a:t>
            </a:r>
            <a:r>
              <a:rPr lang="en-US" dirty="0">
                <a:cs typeface="ＭＳ Ｐゴシック" pitchFamily="-84" charset="-128"/>
              </a:rPr>
              <a:t> moles of a </a:t>
            </a:r>
            <a:r>
              <a:rPr lang="ja-JP" altLang="en-US" dirty="0">
                <a:cs typeface="ＭＳ Ｐゴシック" pitchFamily="-84" charset="-128"/>
              </a:rPr>
              <a:t>“</a:t>
            </a:r>
            <a:r>
              <a:rPr lang="en-US" altLang="ja-JP" dirty="0">
                <a:cs typeface="ＭＳ Ｐゴシック" pitchFamily="-84" charset="-128"/>
              </a:rPr>
              <a:t>simple</a:t>
            </a:r>
            <a:r>
              <a:rPr lang="ja-JP" altLang="en-US" dirty="0">
                <a:cs typeface="ＭＳ Ｐゴシック" pitchFamily="-84" charset="-128"/>
              </a:rPr>
              <a:t>”</a:t>
            </a:r>
            <a:r>
              <a:rPr lang="en-US" altLang="ja-JP" dirty="0">
                <a:cs typeface="ＭＳ Ｐゴシック" pitchFamily="-84" charset="-128"/>
              </a:rPr>
              <a:t> gas:</a:t>
            </a:r>
          </a:p>
          <a:p>
            <a:pPr algn="ctr" eaLnBrk="1" hangingPunct="1">
              <a:buFont typeface="Wingdings" pitchFamily="-84" charset="2"/>
              <a:buNone/>
            </a:pPr>
            <a:endParaRPr lang="en-US" sz="2400" dirty="0">
              <a:cs typeface="ＭＳ Ｐゴシック" pitchFamily="-84" charset="-128"/>
            </a:endParaRPr>
          </a:p>
          <a:p>
            <a:pPr algn="ctr" eaLnBrk="1" hangingPunct="1">
              <a:buFont typeface="Wingdings" pitchFamily="-84" charset="2"/>
              <a:buNone/>
            </a:pPr>
            <a:r>
              <a:rPr lang="en-US" sz="2400" dirty="0" smtClean="0">
                <a:cs typeface="ＭＳ Ｐゴシック" pitchFamily="-84" charset="-128"/>
              </a:rPr>
              <a:t>(</a:t>
            </a:r>
            <a:r>
              <a:rPr lang="en-US" sz="2400" dirty="0">
                <a:cs typeface="ＭＳ Ｐゴシック" pitchFamily="-84" charset="-128"/>
              </a:rPr>
              <a:t>where </a:t>
            </a:r>
            <a:r>
              <a:rPr lang="en-US" sz="2400" i="1" dirty="0">
                <a:cs typeface="ＭＳ Ｐゴシック" pitchFamily="-84" charset="-128"/>
              </a:rPr>
              <a:t>R</a:t>
            </a:r>
            <a:r>
              <a:rPr lang="en-US" sz="2400" dirty="0">
                <a:cs typeface="ＭＳ Ｐゴシック" pitchFamily="-84" charset="-128"/>
              </a:rPr>
              <a:t> is the ideal gas constant, 8.31 J/mol </a:t>
            </a:r>
            <a:r>
              <a:rPr lang="en-US" sz="2400" dirty="0">
                <a:ea typeface="Arial" pitchFamily="-84" charset="0"/>
                <a:cs typeface="Arial" pitchFamily="-84" charset="0"/>
              </a:rPr>
              <a:t>· K</a:t>
            </a:r>
            <a:r>
              <a:rPr lang="en-US" sz="2400" dirty="0" smtClean="0">
                <a:cs typeface="ＭＳ Ｐゴシック" pitchFamily="-84" charset="-128"/>
              </a:rPr>
              <a:t>)</a:t>
            </a:r>
          </a:p>
          <a:p>
            <a:pPr eaLnBrk="1" hangingPunct="1"/>
            <a:r>
              <a:rPr lang="en-US" dirty="0" smtClean="0">
                <a:cs typeface="ＭＳ Ｐゴシック" pitchFamily="-84" charset="-128"/>
              </a:rPr>
              <a:t>We now know that gas consists of rapidly moving atoms and molecules, bouncing off each other and the walls!!</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21973618"/>
              </p:ext>
            </p:extLst>
          </p:nvPr>
        </p:nvGraphicFramePr>
        <p:xfrm>
          <a:off x="3276600" y="3429000"/>
          <a:ext cx="2914650" cy="647700"/>
        </p:xfrm>
        <a:graphic>
          <a:graphicData uri="http://schemas.openxmlformats.org/presentationml/2006/ole">
            <mc:AlternateContent xmlns:mc="http://schemas.openxmlformats.org/markup-compatibility/2006">
              <mc:Choice xmlns:v="urn:schemas-microsoft-com:vml" Requires="v">
                <p:oleObj spid="_x0000_s1317" name="Equation" r:id="rId3" imgW="685800" imgH="152400" progId="Equation.DSMT4">
                  <p:embed/>
                </p:oleObj>
              </mc:Choice>
              <mc:Fallback>
                <p:oleObj name="Equation" r:id="rId3" imgW="685800" imgH="152400" progId="Equation.DSMT4">
                  <p:embed/>
                  <p:pic>
                    <p:nvPicPr>
                      <p:cNvPr id="0" name=""/>
                      <p:cNvPicPr/>
                      <p:nvPr/>
                    </p:nvPicPr>
                    <p:blipFill>
                      <a:blip r:embed="rId4"/>
                      <a:stretch>
                        <a:fillRect/>
                      </a:stretch>
                    </p:blipFill>
                    <p:spPr>
                      <a:xfrm>
                        <a:off x="3276600" y="3429000"/>
                        <a:ext cx="2914650" cy="64770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wipe(left)">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wipe(left)">
                                      <p:cBhvr>
                                        <p:cTn id="17" dur="5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wipe(left)">
                                      <p:cBhvr>
                                        <p:cTn id="22" dur="500"/>
                                        <p:tgtEl>
                                          <p:spTgt spid="28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28674">
                                            <p:txEl>
                                              <p:pRg st="5" end="5"/>
                                            </p:txEl>
                                          </p:spTgt>
                                        </p:tgtEl>
                                        <p:attrNameLst>
                                          <p:attrName>style.visibility</p:attrName>
                                        </p:attrNameLst>
                                      </p:cBhvr>
                                      <p:to>
                                        <p:strVal val="visible"/>
                                      </p:to>
                                    </p:set>
                                    <p:animEffect transition="in" filter="wipe(left)">
                                      <p:cBhvr>
                                        <p:cTn id="31" dur="500"/>
                                        <p:tgtEl>
                                          <p:spTgt spid="2867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8674">
                                            <p:txEl>
                                              <p:pRg st="6" end="6"/>
                                            </p:txEl>
                                          </p:spTgt>
                                        </p:tgtEl>
                                        <p:attrNameLst>
                                          <p:attrName>style.visibility</p:attrName>
                                        </p:attrNameLst>
                                      </p:cBhvr>
                                      <p:to>
                                        <p:strVal val="visible"/>
                                      </p:to>
                                    </p:set>
                                    <p:animEffect transition="in" filter="wipe(left)">
                                      <p:cBhvr>
                                        <p:cTn id="36"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76200"/>
            <a:ext cx="8229600" cy="684212"/>
          </a:xfrm>
        </p:spPr>
        <p:txBody>
          <a:bodyPr/>
          <a:lstStyle/>
          <a:p>
            <a:pPr eaLnBrk="1" hangingPunct="1">
              <a:defRPr/>
            </a:pPr>
            <a:r>
              <a:rPr lang="en-US" sz="4800" dirty="0" smtClean="0">
                <a:cs typeface="+mj-cs"/>
              </a:rPr>
              <a:t>Additional Contributions</a:t>
            </a:r>
          </a:p>
        </p:txBody>
      </p:sp>
      <p:sp>
        <p:nvSpPr>
          <p:cNvPr id="29698" name="Rectangle 3"/>
          <p:cNvSpPr>
            <a:spLocks noGrp="1" noChangeArrowheads="1"/>
          </p:cNvSpPr>
          <p:nvPr>
            <p:ph type="body" idx="1"/>
          </p:nvPr>
        </p:nvSpPr>
        <p:spPr>
          <a:xfrm>
            <a:off x="76200" y="914400"/>
            <a:ext cx="8763000" cy="5410200"/>
          </a:xfrm>
        </p:spPr>
        <p:txBody>
          <a:bodyPr/>
          <a:lstStyle/>
          <a:p>
            <a:pPr eaLnBrk="1" hangingPunct="1"/>
            <a:r>
              <a:rPr lang="en-US" sz="2800" dirty="0" err="1" smtClean="0">
                <a:cs typeface="ＭＳ Ｐゴシック" pitchFamily="-84" charset="-128"/>
              </a:rPr>
              <a:t>Amedeo</a:t>
            </a:r>
            <a:r>
              <a:rPr lang="en-US" sz="2800" dirty="0" smtClean="0">
                <a:cs typeface="ＭＳ Ｐゴシック" pitchFamily="-84" charset="-128"/>
              </a:rPr>
              <a:t> </a:t>
            </a:r>
            <a:r>
              <a:rPr lang="en-US" sz="2800" dirty="0">
                <a:cs typeface="ＭＳ Ｐゴシック" pitchFamily="-84" charset="-128"/>
              </a:rPr>
              <a:t>Avogadro (1776-1856</a:t>
            </a:r>
            <a:r>
              <a:rPr lang="en-US" sz="2800" dirty="0" smtClean="0">
                <a:cs typeface="ＭＳ Ｐゴシック" pitchFamily="-84" charset="-128"/>
              </a:rPr>
              <a:t>)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Hypothesized in 1811 that the equal V of gases at the same T and P contain equal number of molecules (N</a:t>
            </a:r>
            <a:r>
              <a:rPr lang="en-US" sz="2800" baseline="-25000" dirty="0" smtClean="0">
                <a:cs typeface="ＭＳ Ｐゴシック" pitchFamily="-84" charset="-128"/>
                <a:sym typeface="Wingdings"/>
              </a:rPr>
              <a:t>A</a:t>
            </a:r>
            <a:r>
              <a:rPr lang="en-US" sz="2800" dirty="0" smtClean="0">
                <a:cs typeface="ＭＳ Ｐゴシック" pitchFamily="-84" charset="-128"/>
                <a:sym typeface="Wingdings"/>
              </a:rPr>
              <a:t>=6.023x10</a:t>
            </a:r>
            <a:r>
              <a:rPr lang="en-US" sz="2800" baseline="30000" dirty="0" smtClean="0">
                <a:cs typeface="ＭＳ Ｐゴシック" pitchFamily="-84" charset="-128"/>
                <a:sym typeface="Wingdings"/>
              </a:rPr>
              <a:t>23</a:t>
            </a:r>
            <a:r>
              <a:rPr lang="en-US" sz="2800" dirty="0" smtClean="0">
                <a:cs typeface="ＭＳ Ｐゴシック" pitchFamily="-84" charset="-128"/>
                <a:sym typeface="Wingdings"/>
              </a:rPr>
              <a:t> molecules/mol)</a:t>
            </a:r>
          </a:p>
          <a:p>
            <a:pPr lvl="1" eaLnBrk="1" hangingPunct="1"/>
            <a:r>
              <a:rPr lang="en-US" sz="2400" dirty="0" smtClean="0">
                <a:cs typeface="ＭＳ Ｐゴシック" pitchFamily="-84" charset="-128"/>
                <a:sym typeface="Wingdings"/>
              </a:rPr>
              <a:t>1 mole of Hydrogen molecule is 2g &amp; 1 mole of carbon is 12g.</a:t>
            </a:r>
            <a:endParaRPr lang="en-US" sz="2400" dirty="0" smtClean="0">
              <a:cs typeface="ＭＳ Ｐゴシック" pitchFamily="-84" charset="-128"/>
            </a:endParaRPr>
          </a:p>
          <a:p>
            <a:pPr eaLnBrk="1" hangingPunct="1"/>
            <a:r>
              <a:rPr lang="en-US" sz="2800" dirty="0">
                <a:solidFill>
                  <a:srgbClr val="3333CC"/>
                </a:solidFill>
                <a:cs typeface="ＭＳ Ｐゴシック" pitchFamily="-84" charset="-128"/>
              </a:rPr>
              <a:t>John Dalton (1766-1844</a:t>
            </a:r>
            <a:r>
              <a:rPr lang="en-US" sz="2800" dirty="0" smtClean="0">
                <a:solidFill>
                  <a:srgbClr val="3333CC"/>
                </a:solidFill>
                <a:cs typeface="ＭＳ Ｐゴシック" pitchFamily="-84" charset="-128"/>
              </a:rPr>
              <a:t>) opposed due to confusion between his own atomic model and the molecules</a:t>
            </a:r>
          </a:p>
          <a:p>
            <a:pPr eaLnBrk="1" hangingPunct="1"/>
            <a:r>
              <a:rPr lang="en-US" sz="2800" dirty="0">
                <a:solidFill>
                  <a:srgbClr val="3333CC"/>
                </a:solidFill>
                <a:cs typeface="ＭＳ Ｐゴシック" pitchFamily="-84" charset="-128"/>
              </a:rPr>
              <a:t>Daniel Bernoulli (1700-1782</a:t>
            </a:r>
            <a:r>
              <a:rPr lang="en-US" sz="2800" dirty="0" smtClean="0">
                <a:solidFill>
                  <a:srgbClr val="3333CC"/>
                </a:solidFill>
                <a:cs typeface="ＭＳ Ｐゴシック" pitchFamily="-84" charset="-128"/>
              </a:rPr>
              <a: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Kinetic theory of gases in 1738</a:t>
            </a:r>
            <a:endParaRPr lang="en-US" sz="2800" dirty="0" smtClean="0">
              <a:solidFill>
                <a:srgbClr val="3333CC"/>
              </a:solidFill>
              <a:cs typeface="ＭＳ Ｐゴシック" pitchFamily="-84" charset="-128"/>
            </a:endParaRPr>
          </a:p>
          <a:p>
            <a:pPr eaLnBrk="1" hangingPunct="1"/>
            <a:r>
              <a:rPr lang="en-US" sz="2800" dirty="0" smtClean="0">
                <a:solidFill>
                  <a:srgbClr val="3333CC"/>
                </a:solidFill>
                <a:cs typeface="ＭＳ Ｐゴシック" pitchFamily="-84" charset="-128"/>
              </a:rPr>
              <a:t>By 1895, the kinetic theory of gases are widely accepted </a:t>
            </a:r>
          </a:p>
          <a:p>
            <a:pPr eaLnBrk="1" hangingPunct="1"/>
            <a:r>
              <a:rPr lang="en-US" sz="2800" dirty="0" smtClean="0">
                <a:solidFill>
                  <a:srgbClr val="3333CC"/>
                </a:solidFill>
                <a:cs typeface="ＭＳ Ｐゴシック" pitchFamily="-84" charset="-128"/>
              </a:rPr>
              <a:t>Ludwig </a:t>
            </a:r>
            <a:r>
              <a:rPr lang="en-US" sz="2800" dirty="0">
                <a:solidFill>
                  <a:srgbClr val="3333CC"/>
                </a:solidFill>
                <a:cs typeface="ＭＳ Ｐゴシック" pitchFamily="-84" charset="-128"/>
              </a:rPr>
              <a:t>Boltzmann (1844-1906</a:t>
            </a:r>
            <a:r>
              <a:rPr lang="en-US" sz="2800" dirty="0" smtClean="0">
                <a:solidFill>
                  <a:srgbClr val="3333CC"/>
                </a:solidFill>
                <a:cs typeface="ＭＳ Ｐゴシック" pitchFamily="-84" charset="-128"/>
              </a:rPr>
              <a:t>), James </a:t>
            </a:r>
            <a:r>
              <a:rPr lang="en-US" sz="2800" dirty="0">
                <a:solidFill>
                  <a:srgbClr val="3333CC"/>
                </a:solidFill>
                <a:cs typeface="ＭＳ Ｐゴシック" pitchFamily="-84" charset="-128"/>
              </a:rPr>
              <a:t>Clerk Maxwell (1831-1879</a:t>
            </a:r>
            <a:r>
              <a:rPr lang="en-US" sz="2800" dirty="0" smtClean="0">
                <a:solidFill>
                  <a:srgbClr val="3333CC"/>
                </a:solidFill>
                <a:cs typeface="ＭＳ Ｐゴシック" pitchFamily="-84" charset="-128"/>
              </a:rPr>
              <a:t>) &amp; J</a:t>
            </a:r>
            <a:r>
              <a:rPr lang="en-US" sz="2800" dirty="0">
                <a:solidFill>
                  <a:srgbClr val="3333CC"/>
                </a:solidFill>
                <a:cs typeface="ＭＳ Ｐゴシック" pitchFamily="-84" charset="-128"/>
              </a:rPr>
              <a:t>. Willard Gibbs (1939-1903</a:t>
            </a:r>
            <a:r>
              <a:rPr lang="en-US" sz="2800" dirty="0" smtClean="0">
                <a:solidFill>
                  <a:srgbClr val="3333CC"/>
                </a:solidFill>
                <a:cs typeface="ＭＳ Ｐゴシック" pitchFamily="-84" charset="-128"/>
              </a:rPr>
              <a:t>) made statistical interpretation of thermodynamics bottom half of 19</a:t>
            </a:r>
            <a:r>
              <a:rPr lang="en-US" sz="2800" baseline="30000" dirty="0" smtClean="0">
                <a:solidFill>
                  <a:srgbClr val="3333CC"/>
                </a:solidFill>
                <a:cs typeface="ＭＳ Ｐゴシック" pitchFamily="-84" charset="-128"/>
              </a:rPr>
              <a:t>th</a:t>
            </a:r>
            <a:r>
              <a:rPr lang="en-US" sz="2800" dirty="0" smtClean="0">
                <a:solidFill>
                  <a:srgbClr val="3333CC"/>
                </a:solidFill>
                <a:cs typeface="ＭＳ Ｐゴシック" pitchFamily="-84" charset="-128"/>
              </a:rPr>
              <a:t> century</a:t>
            </a:r>
          </a:p>
          <a:p>
            <a:pPr eaLnBrk="1" hangingPunct="1"/>
            <a:endParaRPr lang="en-US" sz="28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500"/>
                                        <p:tgtEl>
                                          <p:spTgt spid="29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5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500"/>
                                        <p:tgtEl>
                                          <p:spTgt spid="296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r>
              <a:rPr lang="en-US" dirty="0">
                <a:solidFill>
                  <a:srgbClr val="FF0000"/>
                </a:solidFill>
                <a:cs typeface="ＭＳ Ｐゴシック" pitchFamily="-84" charset="-128"/>
              </a:rPr>
              <a:t>Average molecular kinetic energy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absolute temperature</a:t>
            </a:r>
          </a:p>
          <a:p>
            <a:pPr eaLnBrk="1" hangingPunct="1"/>
            <a:r>
              <a:rPr lang="en-US" b="1" dirty="0">
                <a:solidFill>
                  <a:srgbClr val="FF0000"/>
                </a:solidFill>
                <a:cs typeface="ＭＳ Ｐゴシック" pitchFamily="-84" charset="-128"/>
              </a:rPr>
              <a:t>Internal energy</a:t>
            </a:r>
            <a:r>
              <a:rPr lang="en-US" dirty="0">
                <a:solidFill>
                  <a:srgbClr val="FF0000"/>
                </a:solidFill>
                <a:cs typeface="ＭＳ Ｐゴシック" pitchFamily="-84" charset="-128"/>
              </a:rPr>
              <a:t> </a:t>
            </a:r>
            <a:r>
              <a:rPr lang="en-US" i="1" dirty="0">
                <a:solidFill>
                  <a:srgbClr val="FF0000"/>
                </a:solidFill>
                <a:cs typeface="ＭＳ Ｐゴシック" pitchFamily="-84" charset="-128"/>
              </a:rPr>
              <a:t>U</a:t>
            </a:r>
            <a:r>
              <a:rPr lang="en-US" dirty="0">
                <a:solidFill>
                  <a:srgbClr val="FF0000"/>
                </a:solidFill>
                <a:cs typeface="ＭＳ Ｐゴシック" pitchFamily="-84" charset="-128"/>
              </a:rPr>
              <a:t>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the average molecular kinetic energy</a:t>
            </a:r>
          </a:p>
          <a:p>
            <a:pPr eaLnBrk="1" hangingPunct="1"/>
            <a:r>
              <a:rPr lang="en-US" dirty="0">
                <a:cs typeface="ＭＳ Ｐゴシック" pitchFamily="-84" charset="-128"/>
              </a:rPr>
              <a:t>Internal energy </a:t>
            </a:r>
            <a:r>
              <a:rPr lang="en-US" dirty="0" smtClean="0">
                <a:cs typeface="ＭＳ Ｐゴシック" pitchFamily="-84" charset="-128"/>
              </a:rPr>
              <a:t>is equally </a:t>
            </a:r>
            <a:r>
              <a:rPr lang="en-US" dirty="0">
                <a:cs typeface="ＭＳ Ｐゴシック" pitchFamily="-84" charset="-128"/>
              </a:rPr>
              <a:t>distributed among the number of degrees of freedom (</a:t>
            </a:r>
            <a:r>
              <a:rPr lang="en-US" dirty="0">
                <a:latin typeface="Apple Chancery"/>
                <a:cs typeface="Apple Chancery"/>
              </a:rPr>
              <a:t>f</a:t>
            </a:r>
            <a:r>
              <a:rPr lang="en-US" baseline="-25000" dirty="0">
                <a:latin typeface="Apple Chancery"/>
                <a:cs typeface="Apple Chancery"/>
              </a:rPr>
              <a:t> </a:t>
            </a:r>
            <a:r>
              <a:rPr lang="en-US" dirty="0">
                <a:cs typeface="ＭＳ Ｐゴシック" pitchFamily="-84" charset="-128"/>
              </a:rPr>
              <a:t>) of </a:t>
            </a:r>
            <a:r>
              <a:rPr lang="en-US">
                <a:cs typeface="ＭＳ Ｐゴシック" pitchFamily="-84" charset="-128"/>
              </a:rPr>
              <a:t>the </a:t>
            </a:r>
            <a:r>
              <a:rPr lang="en-US" smtClean="0">
                <a:cs typeface="ＭＳ Ｐゴシック" pitchFamily="-84" charset="-128"/>
              </a:rPr>
              <a:t>system</a:t>
            </a: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r>
              <a:rPr lang="en-US" dirty="0">
                <a:cs typeface="ＭＳ Ｐゴシック" pitchFamily="-84" charset="-128"/>
              </a:rPr>
              <a:t>(</a:t>
            </a:r>
            <a:r>
              <a:rPr lang="en-US" i="1" dirty="0">
                <a:cs typeface="ＭＳ Ｐゴシック" pitchFamily="-84" charset="-128"/>
              </a:rPr>
              <a:t>N</a:t>
            </a:r>
            <a:r>
              <a:rPr lang="en-US" i="1" baseline="-25000" dirty="0">
                <a:cs typeface="ＭＳ Ｐゴシック" pitchFamily="-84" charset="-128"/>
              </a:rPr>
              <a:t>A</a:t>
            </a:r>
            <a:r>
              <a:rPr lang="en-US" dirty="0">
                <a:cs typeface="ＭＳ Ｐゴシック" pitchFamily="-84" charset="-128"/>
              </a:rPr>
              <a:t> = </a:t>
            </a:r>
            <a:r>
              <a:rPr lang="en-US" dirty="0" smtClean="0">
                <a:cs typeface="ＭＳ Ｐゴシック" pitchFamily="-84" charset="-128"/>
              </a:rPr>
              <a:t>Avogadro’</a:t>
            </a:r>
            <a:r>
              <a:rPr lang="en-US" altLang="ja-JP" dirty="0" smtClean="0">
                <a:cs typeface="ＭＳ Ｐゴシック" pitchFamily="-84" charset="-128"/>
              </a:rPr>
              <a:t>s </a:t>
            </a:r>
            <a:r>
              <a:rPr lang="en-US" altLang="ja-JP" dirty="0">
                <a:cs typeface="ＭＳ Ｐゴシック" pitchFamily="-84" charset="-128"/>
              </a:rPr>
              <a:t>Number</a:t>
            </a:r>
            <a:r>
              <a:rPr lang="en-US" altLang="ja-JP" dirty="0" smtClean="0">
                <a:cs typeface="ＭＳ Ｐゴシック" pitchFamily="-84" charset="-128"/>
              </a:rPr>
              <a:t>)</a:t>
            </a:r>
          </a:p>
          <a:p>
            <a:pPr eaLnBrk="1" hangingPunct="1"/>
            <a:r>
              <a:rPr lang="en-US" dirty="0" smtClean="0">
                <a:cs typeface="ＭＳ Ｐゴシック" pitchFamily="-84" charset="-128"/>
              </a:rPr>
              <a:t>And many others</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359975608"/>
              </p:ext>
            </p:extLst>
          </p:nvPr>
        </p:nvGraphicFramePr>
        <p:xfrm>
          <a:off x="2286000" y="3956756"/>
          <a:ext cx="4267200" cy="1224844"/>
        </p:xfrm>
        <a:graphic>
          <a:graphicData uri="http://schemas.openxmlformats.org/presentationml/2006/ole">
            <mc:AlternateContent xmlns:mc="http://schemas.openxmlformats.org/markup-compatibility/2006">
              <mc:Choice xmlns:v="urn:schemas-microsoft-com:vml" Requires="v">
                <p:oleObj spid="_x0000_s86308" name="Equation" r:id="rId3" imgW="1371600" imgH="393700" progId="Equation.DSMT4">
                  <p:embed/>
                </p:oleObj>
              </mc:Choice>
              <mc:Fallback>
                <p:oleObj name="Equation" r:id="rId3" imgW="1371600" imgH="393700" progId="Equation.DSMT4">
                  <p:embed/>
                  <p:pic>
                    <p:nvPicPr>
                      <p:cNvPr id="0" name=""/>
                      <p:cNvPicPr/>
                      <p:nvPr/>
                    </p:nvPicPr>
                    <p:blipFill>
                      <a:blip r:embed="rId4"/>
                      <a:stretch>
                        <a:fillRect/>
                      </a:stretch>
                    </p:blipFill>
                    <p:spPr>
                      <a:xfrm>
                        <a:off x="2286000" y="3956756"/>
                        <a:ext cx="4267200" cy="1224844"/>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wipe(left)">
                                      <p:cBhvr>
                                        <p:cTn id="12" dur="5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wipe(left)">
                                      <p:cBhvr>
                                        <p:cTn id="17" dur="5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wipe(left)">
                                      <p:cBhvr>
                                        <p:cTn id="27" dur="500"/>
                                        <p:tgtEl>
                                          <p:spTgt spid="307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722">
                                            <p:txEl>
                                              <p:pRg st="6" end="6"/>
                                            </p:txEl>
                                          </p:spTgt>
                                        </p:tgtEl>
                                        <p:attrNameLst>
                                          <p:attrName>style.visibility</p:attrName>
                                        </p:attrNameLst>
                                      </p:cBhvr>
                                      <p:to>
                                        <p:strVal val="visible"/>
                                      </p:to>
                                    </p:set>
                                    <p:animEffect transition="in" filter="wipe(left)">
                                      <p:cBhvr>
                                        <p:cTn id="32" dur="5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Experimental Demonstration of </a:t>
            </a:r>
            <a:r>
              <a:rPr lang="en-US" dirty="0" err="1" smtClean="0"/>
              <a:t>Equi</a:t>
            </a:r>
            <a:r>
              <a:rPr lang="en-US" dirty="0" smtClean="0"/>
              <a:t>-partition Principle</a:t>
            </a:r>
            <a:endParaRPr lang="en-US" dirty="0"/>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Slide Number Placeholder 6"/>
          <p:cNvSpPr>
            <a:spLocks noGrp="1"/>
          </p:cNvSpPr>
          <p:nvPr>
            <p:ph type="sldNum" sz="quarter" idx="12"/>
          </p:nvPr>
        </p:nvSpPr>
        <p:spPr/>
        <p:txBody>
          <a:bodyPr/>
          <a:lstStyle/>
          <a:p>
            <a:fld id="{B0A584D5-84B3-7C44-9FA7-F640A0B6EDEF}" type="slidenum">
              <a:rPr lang="en-US" smtClean="0"/>
              <a:pPr/>
              <a:t>8</a:t>
            </a:fld>
            <a:endParaRPr lang="en-US"/>
          </a:p>
        </p:txBody>
      </p:sp>
      <p:pic>
        <p:nvPicPr>
          <p:cNvPr id="8"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524000"/>
            <a:ext cx="863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2438400" y="2590800"/>
            <a:ext cx="2819400" cy="17526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5257800" y="3276600"/>
            <a:ext cx="1905000" cy="10668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5257800" y="1981200"/>
            <a:ext cx="3124200" cy="12192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591276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8" fill="hold" grpId="0" nodeType="clickEffect">
                                  <p:stCondLst>
                                    <p:cond delay="0"/>
                                  </p:stCondLst>
                                  <p:childTnLst>
                                    <p:animEffect transition="out" filter="wipe(left)">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0" nodeType="clickEffect">
                                  <p:stCondLst>
                                    <p:cond delay="0"/>
                                  </p:stCondLst>
                                  <p:childTnLst>
                                    <p:animEffect transition="out" filter="wipe(left)">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5400" dirty="0" smtClean="0"/>
              <a:t>Concept of Waves </a:t>
            </a:r>
            <a:r>
              <a:rPr lang="en-US" sz="5400" dirty="0"/>
              <a:t>and Particles</a:t>
            </a:r>
          </a:p>
        </p:txBody>
      </p:sp>
      <p:sp>
        <p:nvSpPr>
          <p:cNvPr id="20483" name="Rectangle 3"/>
          <p:cNvSpPr>
            <a:spLocks noGrp="1" noChangeArrowheads="1"/>
          </p:cNvSpPr>
          <p:nvPr>
            <p:ph type="body" idx="1"/>
          </p:nvPr>
        </p:nvSpPr>
        <p:spPr>
          <a:xfrm>
            <a:off x="228600" y="1295400"/>
            <a:ext cx="8610600" cy="4876800"/>
          </a:xfrm>
        </p:spPr>
        <p:txBody>
          <a:bodyPr/>
          <a:lstStyle/>
          <a:p>
            <a:pPr marL="571500" indent="-571500" eaLnBrk="1" hangingPunct="1">
              <a:buSzPct val="70000"/>
              <a:buFont typeface="Wingdings" pitchFamily="-84" charset="2"/>
              <a:buNone/>
            </a:pPr>
            <a:r>
              <a:rPr lang="en-US" sz="4400" dirty="0"/>
              <a:t>Two ways in which energy is transported</a:t>
            </a:r>
            <a:r>
              <a:rPr lang="en-US" sz="4400" dirty="0" smtClean="0"/>
              <a:t>:</a:t>
            </a:r>
          </a:p>
          <a:p>
            <a:pPr marL="571500" indent="-571500" eaLnBrk="1" hangingPunct="1">
              <a:buClr>
                <a:schemeClr val="tx1"/>
              </a:buClr>
              <a:buSzPct val="70000"/>
            </a:pPr>
            <a:r>
              <a:rPr lang="en-US" sz="4000" dirty="0">
                <a:solidFill>
                  <a:srgbClr val="660066"/>
                </a:solidFill>
              </a:rPr>
              <a:t>Point mass interaction: transfers of momentum and kinetic energy: </a:t>
            </a:r>
            <a:r>
              <a:rPr lang="en-US" sz="4000" i="1" dirty="0" smtClean="0">
                <a:solidFill>
                  <a:srgbClr val="660066"/>
                </a:solidFill>
              </a:rPr>
              <a:t>particles</a:t>
            </a:r>
            <a:endParaRPr lang="en-US" sz="4000" dirty="0" smtClean="0">
              <a:solidFill>
                <a:srgbClr val="660066"/>
              </a:solidFill>
            </a:endParaRPr>
          </a:p>
          <a:p>
            <a:pPr marL="571500" indent="-571500" eaLnBrk="1" hangingPunct="1">
              <a:buClr>
                <a:schemeClr val="tx1"/>
              </a:buClr>
              <a:buSzPct val="70000"/>
            </a:pPr>
            <a:r>
              <a:rPr lang="en-US" sz="4000" dirty="0">
                <a:solidFill>
                  <a:srgbClr val="660066"/>
                </a:solidFill>
              </a:rPr>
              <a:t>Extended regions wherein energy transfers by way of vibrations and rotations are observed: </a:t>
            </a:r>
            <a:r>
              <a:rPr lang="en-US" sz="4000" i="1" dirty="0" smtClean="0">
                <a:solidFill>
                  <a:srgbClr val="660066"/>
                </a:solidFill>
              </a:rPr>
              <a:t>waves</a:t>
            </a:r>
            <a:endParaRPr lang="en-US" sz="4000" i="1" dirty="0">
              <a:solidFill>
                <a:srgbClr val="660066"/>
              </a:solidFill>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15002</TotalTime>
  <Words>2313</Words>
  <Application>Microsoft Macintosh PowerPoint</Application>
  <PresentationFormat>On-screen Show (4:3)</PresentationFormat>
  <Paragraphs>264</Paragraphs>
  <Slides>27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phys1443-spring02</vt:lpstr>
      <vt:lpstr>Equation</vt:lpstr>
      <vt:lpstr>PHYS 3313 – Section 001 Lecture #3</vt:lpstr>
      <vt:lpstr>Announcements</vt:lpstr>
      <vt:lpstr>PowerPoint Presentation</vt:lpstr>
      <vt:lpstr>Special Project #1</vt:lpstr>
      <vt:lpstr>The Kinetic Theory of Gases </vt:lpstr>
      <vt:lpstr>Additional Contributions</vt:lpstr>
      <vt:lpstr>Primary Results of Statistical Interpretation</vt:lpstr>
      <vt:lpstr>Experimental Demonstration of Equi-partition Principle</vt:lpstr>
      <vt:lpstr>Concept of Waves and Particles</vt:lpstr>
      <vt:lpstr>Particles vs. Waves</vt:lpstr>
      <vt:lpstr>The Nature of Light</vt:lpstr>
      <vt:lpstr>The Wave Theory Advances…</vt:lpstr>
      <vt:lpstr>The Electromagnetic Spectrum</vt:lpstr>
      <vt:lpstr>Conservation Laws and Fundamental Forces</vt:lpstr>
      <vt:lpstr>Also in the Modern Context…</vt:lpstr>
      <vt:lpstr>Relative Strength of Fundamental Forces</vt:lpstr>
      <vt:lpstr>Unification of Forces</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Discoveries Contribute to the Complications</vt:lpstr>
      <vt:lpstr>The Beginnings of Modern Physics</vt:lpstr>
      <vt:lpstr>Unsolved Problems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754</cp:revision>
  <dcterms:created xsi:type="dcterms:W3CDTF">2012-08-29T20:00:19Z</dcterms:created>
  <dcterms:modified xsi:type="dcterms:W3CDTF">2013-09-04T20:31:26Z</dcterms:modified>
</cp:coreProperties>
</file>