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77" r:id="rId2"/>
    <p:sldId id="482" r:id="rId3"/>
    <p:sldId id="483" r:id="rId4"/>
    <p:sldId id="485" r:id="rId5"/>
    <p:sldId id="484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6" r:id="rId25"/>
    <p:sldId id="507" r:id="rId26"/>
    <p:sldId id="508" r:id="rId27"/>
    <p:sldId id="509" r:id="rId2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1" Type="http://schemas.openxmlformats.org/officeDocument/2006/relationships/image" Target="../media/image46.emf"/><Relationship Id="rId2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613988-154C-CA47-842E-F9E9F5E94D4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2AD24-2A62-2E43-B7FE-5C50733663BD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584D5-84B3-7C44-9FA7-F640A0B6E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emf"/><Relationship Id="rId20" Type="http://schemas.openxmlformats.org/officeDocument/2006/relationships/oleObject" Target="../embeddings/oleObject38.bin"/><Relationship Id="rId21" Type="http://schemas.openxmlformats.org/officeDocument/2006/relationships/image" Target="../media/image43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39.e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40.emf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41.emf"/><Relationship Id="rId16" Type="http://schemas.openxmlformats.org/officeDocument/2006/relationships/oleObject" Target="../embeddings/oleObject35.bin"/><Relationship Id="rId17" Type="http://schemas.openxmlformats.org/officeDocument/2006/relationships/image" Target="../media/image42.emf"/><Relationship Id="rId18" Type="http://schemas.openxmlformats.org/officeDocument/2006/relationships/oleObject" Target="../embeddings/oleObject36.bin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9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50.emf"/><Relationship Id="rId17" Type="http://schemas.openxmlformats.org/officeDocument/2006/relationships/oleObject" Target="../embeddings/oleObject47.bin"/><Relationship Id="rId18" Type="http://schemas.openxmlformats.org/officeDocument/2006/relationships/image" Target="../media/image5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45138" y="1531203"/>
            <a:ext cx="27457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Sept. 9,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59080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Galilean Transformation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need Ether?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Michelson-Morley Experiment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Einstein’s postulates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Lorentz Transformations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Time Dilation &amp; Length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Contraction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788987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The Inverse Relations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83587" cy="4497387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Step 1.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Replace      with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Step 2.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Replace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quantities with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unprimed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unprimed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494253"/>
              </p:ext>
            </p:extLst>
          </p:nvPr>
        </p:nvGraphicFramePr>
        <p:xfrm>
          <a:off x="2971800" y="2819400"/>
          <a:ext cx="279558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3" name="Equation" r:id="rId3" imgW="647700" imgH="203200" progId="Equation.DSMT4">
                  <p:embed/>
                </p:oleObj>
              </mc:Choice>
              <mc:Fallback>
                <p:oleObj name="Equation" r:id="rId3" imgW="647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2819400"/>
                        <a:ext cx="2795587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31999"/>
              </p:ext>
            </p:extLst>
          </p:nvPr>
        </p:nvGraphicFramePr>
        <p:xfrm>
          <a:off x="2971800" y="3708929"/>
          <a:ext cx="170021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4" name="Equation" r:id="rId5" imgW="393700" imgH="203200" progId="Equation.DSMT4">
                  <p:embed/>
                </p:oleObj>
              </mc:Choice>
              <mc:Fallback>
                <p:oleObj name="Equation" r:id="rId5" imgW="393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3708929"/>
                        <a:ext cx="1700213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874017"/>
              </p:ext>
            </p:extLst>
          </p:nvPr>
        </p:nvGraphicFramePr>
        <p:xfrm>
          <a:off x="2971800" y="4598458"/>
          <a:ext cx="15890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5" name="Equation" r:id="rId7" imgW="368300" imgH="177800" progId="Equation.DSMT4">
                  <p:embed/>
                </p:oleObj>
              </mc:Choice>
              <mc:Fallback>
                <p:oleObj name="Equation" r:id="rId7" imgW="368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1800" y="4598458"/>
                        <a:ext cx="1589087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717809"/>
              </p:ext>
            </p:extLst>
          </p:nvPr>
        </p:nvGraphicFramePr>
        <p:xfrm>
          <a:off x="2971800" y="5405437"/>
          <a:ext cx="14795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6" name="Equation" r:id="rId9" imgW="342900" imgH="165100" progId="Equation.DSMT4">
                  <p:embed/>
                </p:oleObj>
              </mc:Choice>
              <mc:Fallback>
                <p:oleObj name="Equation" r:id="rId9" imgW="342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71800" y="5405437"/>
                        <a:ext cx="14795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042675"/>
              </p:ext>
            </p:extLst>
          </p:nvPr>
        </p:nvGraphicFramePr>
        <p:xfrm>
          <a:off x="3124201" y="990600"/>
          <a:ext cx="39653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7" name="Equation" r:id="rId11" imgW="114300" imgH="203200" progId="Equation.DSMT4">
                  <p:embed/>
                </p:oleObj>
              </mc:Choice>
              <mc:Fallback>
                <p:oleObj name="Equation" r:id="rId11" imgW="114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24201" y="990600"/>
                        <a:ext cx="39653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87987"/>
              </p:ext>
            </p:extLst>
          </p:nvPr>
        </p:nvGraphicFramePr>
        <p:xfrm>
          <a:off x="4343400" y="990600"/>
          <a:ext cx="7508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8" name="Equation" r:id="rId13" imgW="215900" imgH="203200" progId="Equation.DSMT4">
                  <p:embed/>
                </p:oleObj>
              </mc:Choice>
              <mc:Fallback>
                <p:oleObj name="Equation" r:id="rId13" imgW="215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43400" y="990600"/>
                        <a:ext cx="75088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767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Transition to Modern Relativity 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114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Although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Newton’s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laws of motion had the same form under the Galilean transformation, 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Maxwell’s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equations did not.</a:t>
            </a:r>
          </a:p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 1905, Albert Einstein proposed a fundamental connection between space and time and that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Newton’s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laws are only an approximation.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44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ea typeface="ＭＳ Ｐゴシック" pitchFamily="-84" charset="-128"/>
                <a:cs typeface="ＭＳ Ｐゴシック" pitchFamily="-84" charset="-128"/>
              </a:rPr>
              <a:t>They Needed Ether!! 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wave nature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light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suggested that there existed a propagation medium called the </a:t>
            </a:r>
            <a:r>
              <a:rPr lang="en-US" sz="4000" i="1" dirty="0" err="1">
                <a:ea typeface="ＭＳ Ｐゴシック" pitchFamily="-84" charset="-128"/>
                <a:cs typeface="ＭＳ Ｐゴシック" pitchFamily="-84" charset="-128"/>
              </a:rPr>
              <a:t>luminiferous</a:t>
            </a:r>
            <a:r>
              <a:rPr lang="en-US" sz="4000" i="1" dirty="0">
                <a:ea typeface="ＭＳ Ｐゴシック" pitchFamily="-84" charset="-128"/>
                <a:cs typeface="ＭＳ Ｐゴシック" pitchFamily="-84" charset="-128"/>
              </a:rPr>
              <a:t> ether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or just </a:t>
            </a:r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ether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properties of 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Very low </a:t>
            </a:r>
            <a:r>
              <a:rPr lang="en-US" dirty="0"/>
              <a:t>density</a:t>
            </a:r>
            <a:r>
              <a:rPr lang="en-US" dirty="0" smtClean="0"/>
              <a:t> for </a:t>
            </a:r>
            <a:r>
              <a:rPr lang="en-US" dirty="0"/>
              <a:t>planets</a:t>
            </a:r>
            <a:r>
              <a:rPr lang="en-US" dirty="0" smtClean="0"/>
              <a:t> to move through </a:t>
            </a:r>
            <a:r>
              <a:rPr lang="en-US" dirty="0"/>
              <a:t>it without loss of energy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Sufficiently high </a:t>
            </a:r>
            <a:r>
              <a:rPr lang="en-US" dirty="0"/>
              <a:t>elasticity to support the high velocity of light </a:t>
            </a:r>
            <a:r>
              <a:rPr lang="en-US" dirty="0" smtClean="0"/>
              <a:t>waves (</a:t>
            </a:r>
            <a:r>
              <a:rPr lang="en-US" dirty="0" err="1" smtClean="0"/>
              <a:t>c</a:t>
            </a:r>
            <a:r>
              <a:rPr lang="en-US" dirty="0" smtClean="0"/>
              <a:t>=?) 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1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685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Ether as 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Absolute Reference System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001000" cy="5181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In Maxwell’s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theory, the speed of light is given by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velocity of light between moving systems must be a constant. </a:t>
            </a:r>
          </a:p>
          <a:p>
            <a:pPr lvl="2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an you see why?</a:t>
            </a: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Needed a system of medium that keeps this constant!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Ether proposed as 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absolute reference system in which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is constant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and from which other measurements could be made.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Michelson-Morley experiment was an attempt to show the existence of ether.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799624"/>
              </p:ext>
            </p:extLst>
          </p:nvPr>
        </p:nvGraphicFramePr>
        <p:xfrm>
          <a:off x="2819400" y="1395413"/>
          <a:ext cx="14239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9" name="Equation" r:id="rId3" imgW="457200" imgH="127000" progId="Equation.DSMT4">
                  <p:embed/>
                </p:oleObj>
              </mc:Choice>
              <mc:Fallback>
                <p:oleObj name="Equation" r:id="rId3" imgW="4572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395413"/>
                        <a:ext cx="1423987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131223"/>
              </p:ext>
            </p:extLst>
          </p:nvPr>
        </p:nvGraphicFramePr>
        <p:xfrm>
          <a:off x="4191000" y="1219200"/>
          <a:ext cx="17795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0" name="Equation" r:id="rId5" imgW="571500" imgH="254000" progId="Equation.DSMT4">
                  <p:embed/>
                </p:oleObj>
              </mc:Choice>
              <mc:Fallback>
                <p:oleObj name="Equation" r:id="rId5" imgW="571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1219200"/>
                        <a:ext cx="177958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755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Michelson-Morley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2362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Albert Michelson (1852–1931)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built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 extremely precise device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called the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interferometer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measure the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phase difference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between two light waves traveling in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orthogonal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directions.</a:t>
            </a: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0203"/>
          <p:cNvPicPr>
            <a:picLocks noChangeAspect="1" noChangeArrowheads="1"/>
          </p:cNvPicPr>
          <p:nvPr/>
        </p:nvPicPr>
        <p:blipFill>
          <a:blip r:embed="rId3"/>
          <a:srcRect b="2905"/>
          <a:stretch>
            <a:fillRect/>
          </a:stretch>
        </p:blipFill>
        <p:spPr bwMode="auto">
          <a:xfrm>
            <a:off x="5029200" y="2693743"/>
            <a:ext cx="3624263" cy="37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767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does Michelson’s Interferometer work?</a:t>
            </a: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969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4114800" cy="5791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AC is parallel to the motion of the Earth inducing an </a:t>
            </a:r>
            <a:r>
              <a:rPr lang="ja-JP" altLang="en-US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sz="2800" dirty="0" smtClean="0">
              <a:solidFill>
                <a:srgbClr val="0000FF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Light from source S is split by mirror A and travels to mirrors C and D in mutually perpendicular directions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After the reflection the beams recombine at A slightly out of phase due to the </a:t>
            </a:r>
            <a:r>
              <a:rPr lang="ja-JP" altLang="en-US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 as viewed by telescope E.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324600" y="2588121"/>
            <a:ext cx="1600200" cy="917079"/>
          </a:xfrm>
          <a:prstGeom prst="rightArrow">
            <a:avLst/>
          </a:prstGeom>
          <a:solidFill>
            <a:srgbClr val="FFFF00">
              <a:alpha val="27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Ether</a:t>
            </a:r>
          </a:p>
        </p:txBody>
      </p:sp>
    </p:spTree>
    <p:extLst>
      <p:ext uri="{BB962C8B-B14F-4D97-AF65-F5344CB8AC3E}">
        <p14:creationId xmlns:p14="http://schemas.microsoft.com/office/powerpoint/2010/main" val="1979353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 smtClean="0"/>
              <a:t>The analysis – Galilean X-formation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dirty="0" smtClean="0"/>
              <a:t>Travel time t</a:t>
            </a:r>
            <a:r>
              <a:rPr lang="en-US" baseline="-25000" dirty="0" smtClean="0"/>
              <a:t>1</a:t>
            </a:r>
            <a:r>
              <a:rPr lang="en-US" dirty="0" smtClean="0"/>
              <a:t> for round trip over AC (the ether direction) 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Travel time t</a:t>
            </a:r>
            <a:r>
              <a:rPr lang="en-US" baseline="-25000" dirty="0" smtClean="0"/>
              <a:t>2</a:t>
            </a:r>
            <a:r>
              <a:rPr lang="en-US" dirty="0" smtClean="0"/>
              <a:t> for round trip over AD (perpendicular direction to ether) is</a:t>
            </a:r>
          </a:p>
          <a:p>
            <a:endParaRPr lang="en-US" dirty="0" smtClean="0"/>
          </a:p>
          <a:p>
            <a:r>
              <a:rPr lang="en-US" dirty="0" smtClean="0"/>
              <a:t>The time difference 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0" y="2057401"/>
          <a:ext cx="591728" cy="45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68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1"/>
                        <a:ext cx="591728" cy="450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2286000" y="3592512"/>
          <a:ext cx="43084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69" name="Equation" r:id="rId5" imgW="1917700" imgH="469900" progId="Equation.DSMT4">
                  <p:embed/>
                </p:oleObj>
              </mc:Choice>
              <mc:Fallback>
                <p:oleObj name="Equation" r:id="rId5" imgW="1917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92512"/>
                        <a:ext cx="4308475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2644775" y="1828800"/>
          <a:ext cx="2081778" cy="87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70" name="Equation" r:id="rId7" imgW="939800" imgH="393700" progId="Equation.DSMT4">
                  <p:embed/>
                </p:oleObj>
              </mc:Choice>
              <mc:Fallback>
                <p:oleObj name="Equation" r:id="rId7" imgW="939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828800"/>
                        <a:ext cx="2081778" cy="872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4724400" y="1828800"/>
          <a:ext cx="3124200" cy="95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71" name="Equation" r:id="rId9" imgW="1409700" imgH="431800" progId="Equation.DSMT4">
                  <p:embed/>
                </p:oleObj>
              </mc:Choice>
              <mc:Fallback>
                <p:oleObj name="Equation" r:id="rId9" imgW="140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3124200" cy="95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1458913" y="4884738"/>
          <a:ext cx="57404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72" name="Equation" r:id="rId11" imgW="2501900" imgH="558800" progId="Equation.DSMT4">
                  <p:embed/>
                </p:oleObj>
              </mc:Choice>
              <mc:Fallback>
                <p:oleObj name="Equation" r:id="rId11" imgW="25019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4884738"/>
                        <a:ext cx="5740400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3886200" y="5410200"/>
            <a:ext cx="1600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1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 smtClean="0"/>
              <a:t>The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105400"/>
          </a:xfrm>
        </p:spPr>
        <p:txBody>
          <a:bodyPr/>
          <a:lstStyle/>
          <a:p>
            <a:r>
              <a:rPr lang="en-US" dirty="0" smtClean="0"/>
              <a:t>After rotating the machine by 90</a:t>
            </a:r>
            <a:r>
              <a:rPr lang="en-US" baseline="30000" dirty="0" smtClean="0"/>
              <a:t>o</a:t>
            </a:r>
            <a:r>
              <a:rPr lang="en-US" dirty="0" smtClean="0"/>
              <a:t>, the time difference becomes</a:t>
            </a:r>
          </a:p>
          <a:p>
            <a:endParaRPr lang="en-US" dirty="0" smtClean="0"/>
          </a:p>
          <a:p>
            <a:r>
              <a:rPr lang="en-US" dirty="0" smtClean="0"/>
              <a:t>The difference of the time differences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 err="1" smtClean="0"/>
              <a:t>v</a:t>
            </a:r>
            <a:r>
              <a:rPr lang="en-US" dirty="0" smtClean="0"/>
              <a:t> (the Earth’s speed) is 10</a:t>
            </a:r>
            <a:r>
              <a:rPr lang="en-US" baseline="30000" dirty="0" smtClean="0"/>
              <a:t>-4</a:t>
            </a:r>
            <a:r>
              <a:rPr lang="en-US" dirty="0" smtClean="0"/>
              <a:t> of </a:t>
            </a:r>
            <a:r>
              <a:rPr lang="en-US" dirty="0" err="1" smtClean="0"/>
              <a:t>c</a:t>
            </a:r>
            <a:r>
              <a:rPr lang="en-US" dirty="0" smtClean="0"/>
              <a:t>, we can do binomial expansion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312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053086"/>
              </p:ext>
            </p:extLst>
          </p:nvPr>
        </p:nvGraphicFramePr>
        <p:xfrm>
          <a:off x="2901950" y="1371600"/>
          <a:ext cx="482123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38" name="Equation" r:id="rId3" imgW="2489200" imgH="558800" progId="Equation.DSMT4">
                  <p:embed/>
                </p:oleObj>
              </mc:Choice>
              <mc:Fallback>
                <p:oleObj name="Equation" r:id="rId3" imgW="24892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1371600"/>
                        <a:ext cx="4821238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1" name="Object 7"/>
          <p:cNvGraphicFramePr>
            <a:graphicFrameLocks noChangeAspect="1"/>
          </p:cNvGraphicFramePr>
          <p:nvPr/>
        </p:nvGraphicFramePr>
        <p:xfrm>
          <a:off x="685799" y="3048000"/>
          <a:ext cx="811389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39" name="Equation" r:id="rId5" imgW="4572000" imgH="558800" progId="Equation.DSMT4">
                  <p:embed/>
                </p:oleObj>
              </mc:Choice>
              <mc:Fallback>
                <p:oleObj name="Equation" r:id="rId5" imgW="4572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048000"/>
                        <a:ext cx="8113899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2" name="Object 8"/>
          <p:cNvGraphicFramePr>
            <a:graphicFrameLocks noChangeAspect="1"/>
          </p:cNvGraphicFramePr>
          <p:nvPr/>
        </p:nvGraphicFramePr>
        <p:xfrm>
          <a:off x="1143000" y="5257800"/>
          <a:ext cx="6858000" cy="85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40" name="Equation" r:id="rId7" imgW="3949700" imgH="495300" progId="Equation.DSMT4">
                  <p:embed/>
                </p:oleObj>
              </mc:Choice>
              <mc:Fallback>
                <p:oleObj name="Equation" r:id="rId7" imgW="3949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6858000" cy="858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37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Results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642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pitchFamily="-84" charset="-128"/>
                <a:cs typeface="ＭＳ Ｐゴシック" pitchFamily="-84" charset="-128"/>
              </a:rPr>
              <a:t>Using the </a:t>
            </a:r>
            <a:r>
              <a:rPr lang="en-US" sz="2600" dirty="0" smtClean="0">
                <a:ea typeface="ＭＳ Ｐゴシック" pitchFamily="-84" charset="-128"/>
                <a:cs typeface="ＭＳ Ｐゴシック" pitchFamily="-84" charset="-128"/>
              </a:rPr>
              <a:t>Earth’s</a:t>
            </a:r>
            <a:r>
              <a:rPr lang="en-US" altLang="ja-JP" sz="2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600" dirty="0">
                <a:ea typeface="ＭＳ Ｐゴシック" pitchFamily="-84" charset="-128"/>
                <a:cs typeface="ＭＳ Ｐゴシック" pitchFamily="-84" charset="-128"/>
              </a:rPr>
              <a:t>orbital speed as</a:t>
            </a:r>
            <a:r>
              <a:rPr lang="en-US" altLang="ja-JP" sz="2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sz="2600" i="1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together with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T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he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time difference 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becomes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Although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a very small number, it was within the experimental range of measurement for light waves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Later with Morley, they increased the path lengths to 11m and improved precision better than a factor of 10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Yet, Michelson FAILED to “see” the expected interference pattern</a:t>
            </a:r>
            <a:endParaRPr lang="en-US" sz="26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6942"/>
              </p:ext>
            </p:extLst>
          </p:nvPr>
        </p:nvGraphicFramePr>
        <p:xfrm>
          <a:off x="2743200" y="1152525"/>
          <a:ext cx="3048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6" name="Equation" r:id="rId3" imgW="977900" imgH="228600" progId="Equation.DSMT4">
                  <p:embed/>
                </p:oleObj>
              </mc:Choice>
              <mc:Fallback>
                <p:oleObj name="Equation" r:id="rId3" imgW="977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152525"/>
                        <a:ext cx="30480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558260"/>
              </p:ext>
            </p:extLst>
          </p:nvPr>
        </p:nvGraphicFramePr>
        <p:xfrm>
          <a:off x="2170113" y="2971800"/>
          <a:ext cx="37734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7" name="Equation" r:id="rId5" imgW="1689100" imgH="241300" progId="Equation.DSMT4">
                  <p:embed/>
                </p:oleObj>
              </mc:Choice>
              <mc:Fallback>
                <p:oleObj name="Equation" r:id="rId5" imgW="1689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0113" y="2971800"/>
                        <a:ext cx="3773487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985409"/>
              </p:ext>
            </p:extLst>
          </p:nvPr>
        </p:nvGraphicFramePr>
        <p:xfrm>
          <a:off x="2971800" y="1981200"/>
          <a:ext cx="2410414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8" name="Equation" r:id="rId7" imgW="914400" imgH="203200" progId="Equation.DSMT4">
                  <p:embed/>
                </p:oleObj>
              </mc:Choice>
              <mc:Fallback>
                <p:oleObj name="Equation" r:id="rId7" imgW="914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1800" y="1981200"/>
                        <a:ext cx="2410414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722671"/>
              </p:ext>
            </p:extLst>
          </p:nvPr>
        </p:nvGraphicFramePr>
        <p:xfrm>
          <a:off x="5943600" y="2971800"/>
          <a:ext cx="14176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9" name="Equation" r:id="rId9" imgW="635000" imgH="190500" progId="Equation.DSMT4">
                  <p:embed/>
                </p:oleObj>
              </mc:Choice>
              <mc:Fallback>
                <p:oleObj name="Equation" r:id="rId9" imgW="635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3600" y="2971800"/>
                        <a:ext cx="1417637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003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838200"/>
            <a:ext cx="8307387" cy="5105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Michelson noted that he should be able to detect a phase shift of light due to the time difference between path lengths but found none. 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therefore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concluded that the hypothesis of the stationary ether must be incorrect.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After several repeats and refinements with assistance from Edward Morley (1893-1923), again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 null result.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sz="2800" b="1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ether does not seem to exist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Many explanations ensued afterward but none worked out!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This experiment shattered the popular belief of light being waves</a:t>
            </a: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</p:spPr>
        <p:txBody>
          <a:bodyPr/>
          <a:lstStyle/>
          <a:p>
            <a:pPr eaLnBrk="1" hangingPunct="1"/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Conclusions of Michelson 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54864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Class e-mail distribution list subscription: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 smtClean="0"/>
              <a:t>Test message went out last week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 smtClean="0"/>
              <a:t>If you have replied, please do so ASAP.</a:t>
            </a:r>
          </a:p>
          <a:p>
            <a:pPr lvl="2" eaLnBrk="1" hangingPunct="1">
              <a:spcBef>
                <a:spcPts val="168"/>
              </a:spcBef>
            </a:pPr>
            <a:r>
              <a:rPr lang="en-US" sz="2000" dirty="0" smtClean="0"/>
              <a:t>If you haven’t received my test message, check your spam box or re-register.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Reading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assignments: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 2.3 and 2.4 </a:t>
            </a:r>
          </a:p>
          <a:p>
            <a:pPr eaLnBrk="1" hangingPunct="1"/>
            <a:r>
              <a:rPr lang="en-US" sz="2800" dirty="0"/>
              <a:t>Today’s homework problems are (chapter 2 end of the chapter problems):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next </a:t>
            </a:r>
            <a:r>
              <a:rPr lang="en-US" sz="2400" dirty="0" smtClean="0"/>
              <a:t>Monday</a:t>
            </a:r>
            <a:r>
              <a:rPr lang="en-US" sz="2400" dirty="0"/>
              <a:t>, Sept. </a:t>
            </a:r>
            <a:r>
              <a:rPr lang="en-US" sz="2400" dirty="0" smtClean="0"/>
              <a:t>16</a:t>
            </a:r>
            <a:endParaRPr lang="en-US" sz="2400" dirty="0"/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way!</a:t>
            </a:r>
          </a:p>
        </p:txBody>
      </p:sp>
    </p:spTree>
    <p:extLst>
      <p:ext uri="{BB962C8B-B14F-4D97-AF65-F5344CB8AC3E}">
        <p14:creationId xmlns:p14="http://schemas.microsoft.com/office/powerpoint/2010/main" val="201065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Lorentz-FitzGerald Contraction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79475"/>
            <a:ext cx="815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Another hypothesis proposed independently by both H. A. Lorentz and G. F. FitzGerald suggested that the length </a:t>
            </a:r>
            <a:r>
              <a:rPr lang="en-US" dirty="0">
                <a:solidFill>
                  <a:srgbClr val="000090"/>
                </a:solidFill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baseline="-25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in the direction of the motion was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contracted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by a factor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of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making the path lengths equal to account for the zero phase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shift.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This</a:t>
            </a:r>
            <a:r>
              <a:rPr lang="en-US" sz="2800" dirty="0">
                <a:solidFill>
                  <a:srgbClr val="800000"/>
                </a:solidFill>
              </a:rPr>
              <a:t>, however, was an ad hoc assumption that could not be experimentally tested.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126244"/>
              </p:ext>
            </p:extLst>
          </p:nvPr>
        </p:nvGraphicFramePr>
        <p:xfrm>
          <a:off x="3657600" y="2743200"/>
          <a:ext cx="2209800" cy="901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6" name="Equation" r:id="rId3" imgW="685800" imgH="279400" progId="Equation.DSMT4">
                  <p:embed/>
                </p:oleObj>
              </mc:Choice>
              <mc:Fallback>
                <p:oleObj name="Equation" r:id="rId3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743200"/>
                        <a:ext cx="2209800" cy="9012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027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Einstein’s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410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Fundamental assumption: Maxwell’s equations must be valid in all inertial frames</a:t>
            </a:r>
          </a:p>
          <a:p>
            <a:pPr marL="571500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principle of relativity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The laws of physics are the same in all inertial systems. There is no way to detect absolute motion, and no preferred inertial system exists</a:t>
            </a:r>
          </a:p>
          <a:p>
            <a:pPr marL="971550" lvl="1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Published a paper in 1905 at the age 26</a:t>
            </a:r>
          </a:p>
          <a:p>
            <a:pPr marL="971550" lvl="1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Believed to be fundamental</a:t>
            </a:r>
          </a:p>
          <a:p>
            <a:pPr marL="571500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Observers in all inertial systems measure the same value for the speed of light in vacuum.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1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7604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Transformations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459787" cy="44973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 smtClean="0"/>
              <a:t>General linear transformation relationship between P=(</a:t>
            </a:r>
            <a:r>
              <a:rPr lang="en-US" sz="2800" dirty="0" err="1" smtClean="0"/>
              <a:t>x</a:t>
            </a:r>
            <a:r>
              <a:rPr lang="en-US" sz="2800" dirty="0" smtClean="0"/>
              <a:t>, </a:t>
            </a:r>
            <a:r>
              <a:rPr lang="en-US" sz="2800" dirty="0" err="1" smtClean="0"/>
              <a:t>y</a:t>
            </a:r>
            <a:r>
              <a:rPr lang="en-US" sz="2800" dirty="0" smtClean="0"/>
              <a:t>, </a:t>
            </a:r>
            <a:r>
              <a:rPr lang="en-US" sz="2800" dirty="0" err="1" smtClean="0"/>
              <a:t>z</a:t>
            </a:r>
            <a:r>
              <a:rPr lang="en-US" sz="2800" dirty="0" smtClean="0"/>
              <a:t>, </a:t>
            </a:r>
            <a:r>
              <a:rPr lang="en-US" sz="2800" dirty="0" err="1" smtClean="0"/>
              <a:t>t</a:t>
            </a:r>
            <a:r>
              <a:rPr lang="en-US" sz="2800" dirty="0" smtClean="0"/>
              <a:t>) in frame S and P’=(</a:t>
            </a:r>
            <a:r>
              <a:rPr lang="en-US" sz="2800" dirty="0" err="1" smtClean="0"/>
              <a:t>x’,y’,z’,t</a:t>
            </a:r>
            <a:r>
              <a:rPr lang="en-US" sz="2800" dirty="0" smtClean="0"/>
              <a:t>’) in frame S’ </a:t>
            </a:r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/>
              <a:t> these assume measurements are made in S frame and transferred to S’ frame 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preserve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between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inertial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account for the problem of simultaneity between these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the definitions                    and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57674"/>
              </p:ext>
            </p:extLst>
          </p:nvPr>
        </p:nvGraphicFramePr>
        <p:xfrm>
          <a:off x="3810000" y="5133975"/>
          <a:ext cx="1300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495300" imgH="203200" progId="Equation.DSMT4">
                  <p:embed/>
                </p:oleObj>
              </mc:Choice>
              <mc:Fallback>
                <p:oleObj name="Equation" r:id="rId4" imgW="49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33975"/>
                        <a:ext cx="13001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342696"/>
              </p:ext>
            </p:extLst>
          </p:nvPr>
        </p:nvGraphicFramePr>
        <p:xfrm>
          <a:off x="5807075" y="4981575"/>
          <a:ext cx="23336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889000" imgH="279400" progId="Equation.DSMT4">
                  <p:embed/>
                </p:oleObj>
              </mc:Choice>
              <mc:Fallback>
                <p:oleObj name="Equation" r:id="rId6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4981575"/>
                        <a:ext cx="23336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685800" y="5648325"/>
          <a:ext cx="25669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977900" imgH="228600" progId="Equation.DSMT4">
                  <p:embed/>
                </p:oleObj>
              </mc:Choice>
              <mc:Fallback>
                <p:oleObj name="Equation" r:id="rId8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48325"/>
                        <a:ext cx="256698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3352800" y="5715000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0" imgW="393700" imgH="190500" progId="Equation.DSMT4">
                  <p:embed/>
                </p:oleObj>
              </mc:Choice>
              <mc:Fallback>
                <p:oleObj name="Equation" r:id="rId10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884053"/>
              </p:ext>
            </p:extLst>
          </p:nvPr>
        </p:nvGraphicFramePr>
        <p:xfrm>
          <a:off x="4562475" y="5715000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2" imgW="381000" imgH="165100" progId="Equation.DSMT4">
                  <p:embed/>
                </p:oleObj>
              </mc:Choice>
              <mc:Fallback>
                <p:oleObj name="Equation" r:id="rId12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5715000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158499"/>
              </p:ext>
            </p:extLst>
          </p:nvPr>
        </p:nvGraphicFramePr>
        <p:xfrm>
          <a:off x="5757863" y="5614988"/>
          <a:ext cx="270033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4" imgW="1028700" imgH="241300" progId="Equation.DSMT4">
                  <p:embed/>
                </p:oleObj>
              </mc:Choice>
              <mc:Fallback>
                <p:oleObj name="Equation" r:id="rId14" imgW="1028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5614988"/>
                        <a:ext cx="2700337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334464"/>
              </p:ext>
            </p:extLst>
          </p:nvPr>
        </p:nvGraphicFramePr>
        <p:xfrm>
          <a:off x="838200" y="3681412"/>
          <a:ext cx="25336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6" imgW="965200" imgH="495300" progId="Equation.DSMT4">
                  <p:embed/>
                </p:oleObj>
              </mc:Choice>
              <mc:Fallback>
                <p:oleObj name="Equation" r:id="rId16" imgW="965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81412"/>
                        <a:ext cx="25336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01812"/>
              </p:ext>
            </p:extLst>
          </p:nvPr>
        </p:nvGraphicFramePr>
        <p:xfrm>
          <a:off x="3505200" y="4067175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8" imgW="393700" imgH="190500" progId="Equation.DSMT4">
                  <p:embed/>
                </p:oleObj>
              </mc:Choice>
              <mc:Fallback>
                <p:oleObj name="Equation" r:id="rId18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67175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955863"/>
              </p:ext>
            </p:extLst>
          </p:nvPr>
        </p:nvGraphicFramePr>
        <p:xfrm>
          <a:off x="4791075" y="4067175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9" imgW="381000" imgH="165100" progId="Equation.DSMT4">
                  <p:embed/>
                </p:oleObj>
              </mc:Choice>
              <mc:Fallback>
                <p:oleObj name="Equation" r:id="rId19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4067175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925563"/>
              </p:ext>
            </p:extLst>
          </p:nvPr>
        </p:nvGraphicFramePr>
        <p:xfrm>
          <a:off x="6019800" y="3657600"/>
          <a:ext cx="233271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20" imgW="939800" imgH="533400" progId="Equation.DSMT4">
                  <p:embed/>
                </p:oleObj>
              </mc:Choice>
              <mc:Fallback>
                <p:oleObj name="Equation" r:id="rId20" imgW="939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57600"/>
                        <a:ext cx="2332718" cy="1323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31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of the Relativistic Factor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γ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914401"/>
            <a:ext cx="7773988" cy="21336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is the property of the relativistic factor,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it bigger or smaller than 1?</a:t>
            </a:r>
          </a:p>
          <a:p>
            <a:pPr marL="533400" indent="-533400" algn="just"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Recall Einstein’s postulate, </a:t>
            </a:r>
            <a:r>
              <a:rPr lang="el-GR" i="1" dirty="0" smtClean="0">
                <a:latin typeface="Symbol" charset="2"/>
                <a:ea typeface="Arial" pitchFamily="-84" charset="0"/>
                <a:cs typeface="Symbol" charset="2"/>
              </a:rPr>
              <a:t>β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&lt; 1 for all observers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</a:t>
            </a:r>
          </a:p>
        </p:txBody>
      </p:sp>
      <p:pic>
        <p:nvPicPr>
          <p:cNvPr id="563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lang="en-US" sz="3200" kern="0" dirty="0" err="1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1 only when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= 0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3173" y="3581400"/>
          <a:ext cx="271202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2"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73" y="3581400"/>
                        <a:ext cx="271202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492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3124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Some things to note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happens when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/>
              <a:t>~0 (or v~0)?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Lorentz </a:t>
            </a:r>
            <a:r>
              <a:rPr lang="en-US" dirty="0" err="1" smtClean="0"/>
              <a:t>x</a:t>
            </a:r>
            <a:r>
              <a:rPr lang="en-US" dirty="0" smtClean="0"/>
              <a:t>-formation becomes Galilean </a:t>
            </a:r>
            <a:r>
              <a:rPr lang="en-US" dirty="0" err="1" smtClean="0"/>
              <a:t>x</a:t>
            </a:r>
            <a:r>
              <a:rPr lang="en-US" dirty="0" smtClean="0"/>
              <a:t>-formation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Space-time are not separated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non-imaginary </a:t>
            </a:r>
            <a:r>
              <a:rPr lang="en-US" dirty="0" err="1" smtClean="0"/>
              <a:t>x</a:t>
            </a:r>
            <a:r>
              <a:rPr lang="en-US" dirty="0" smtClean="0"/>
              <a:t>-formations, the frame speed cannot exceed </a:t>
            </a:r>
            <a:r>
              <a:rPr lang="en-US" dirty="0" err="1" smtClean="0"/>
              <a:t>c</a:t>
            </a:r>
            <a:r>
              <a:rPr lang="en-US" dirty="0" smtClean="0"/>
              <a:t>!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68177"/>
              </p:ext>
            </p:extLst>
          </p:nvPr>
        </p:nvGraphicFramePr>
        <p:xfrm>
          <a:off x="1219200" y="746919"/>
          <a:ext cx="153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9" name="Equation" r:id="rId3" imgW="812800" imgH="457200" progId="Equation.DSMT4">
                  <p:embed/>
                </p:oleObj>
              </mc:Choice>
              <mc:Fallback>
                <p:oleObj name="Equation" r:id="rId3" imgW="8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46919"/>
                        <a:ext cx="1539875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305817"/>
              </p:ext>
            </p:extLst>
          </p:nvPr>
        </p:nvGraphicFramePr>
        <p:xfrm>
          <a:off x="1219200" y="1715938"/>
          <a:ext cx="838199" cy="40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0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15938"/>
                        <a:ext cx="838199" cy="405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0900"/>
              </p:ext>
            </p:extLst>
          </p:nvPr>
        </p:nvGraphicFramePr>
        <p:xfrm>
          <a:off x="1219200" y="2223762"/>
          <a:ext cx="83820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1" name="Equation" r:id="rId7" imgW="381000" imgH="165100" progId="Equation.DSMT4">
                  <p:embed/>
                </p:oleObj>
              </mc:Choice>
              <mc:Fallback>
                <p:oleObj name="Equation" r:id="rId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3762"/>
                        <a:ext cx="838200" cy="363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88913"/>
              </p:ext>
            </p:extLst>
          </p:nvPr>
        </p:nvGraphicFramePr>
        <p:xfrm>
          <a:off x="1219200" y="2689225"/>
          <a:ext cx="1611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2" name="Equation" r:id="rId9" imgW="939800" imgH="520700" progId="Equation.DSMT4">
                  <p:embed/>
                </p:oleObj>
              </mc:Choice>
              <mc:Fallback>
                <p:oleObj name="Equation" r:id="rId9" imgW="9398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89225"/>
                        <a:ext cx="1611313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734471"/>
              </p:ext>
            </p:extLst>
          </p:nvPr>
        </p:nvGraphicFramePr>
        <p:xfrm>
          <a:off x="5334000" y="746919"/>
          <a:ext cx="146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3" name="Equation" r:id="rId11" imgW="774700" imgH="457200" progId="Equation.DSMT4">
                  <p:embed/>
                </p:oleObj>
              </mc:Choice>
              <mc:Fallback>
                <p:oleObj name="Equation" r:id="rId11" imgW="774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46919"/>
                        <a:ext cx="1466850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6394"/>
              </p:ext>
            </p:extLst>
          </p:nvPr>
        </p:nvGraphicFramePr>
        <p:xfrm>
          <a:off x="5334000" y="1698096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4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98096"/>
                        <a:ext cx="838200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181270"/>
              </p:ext>
            </p:extLst>
          </p:nvPr>
        </p:nvGraphicFramePr>
        <p:xfrm>
          <a:off x="5334000" y="2214298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5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14298"/>
                        <a:ext cx="809625" cy="39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565057"/>
              </p:ext>
            </p:extLst>
          </p:nvPr>
        </p:nvGraphicFramePr>
        <p:xfrm>
          <a:off x="5334000" y="2689225"/>
          <a:ext cx="1676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6" name="Equation" r:id="rId17" imgW="977900" imgH="520700" progId="Equation.DSMT4">
                  <p:embed/>
                </p:oleObj>
              </mc:Choice>
              <mc:Fallback>
                <p:oleObj name="Equation" r:id="rId17" imgW="977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89225"/>
                        <a:ext cx="1676400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194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Dilation and Length Contraction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Clocks in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run slower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stationary clocks in K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Lengths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measured in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are shorter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the same lengths stationary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  <a:latin typeface="+mn-lt"/>
              </a:rPr>
              <a:t>Direct consequences </a:t>
            </a:r>
            <a:r>
              <a:rPr lang="en-US" sz="3200" dirty="0">
                <a:solidFill>
                  <a:srgbClr val="000090"/>
                </a:solidFill>
                <a:latin typeface="+mn-lt"/>
              </a:rPr>
              <a:t>of the Lorentz Transformation: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2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Line 10"/>
          <p:cNvSpPr>
            <a:spLocks noChangeShapeType="1"/>
          </p:cNvSpPr>
          <p:nvPr/>
        </p:nvSpPr>
        <p:spPr bwMode="auto">
          <a:xfrm flipV="1">
            <a:off x="36576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understand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is the time difference between two events occurring at the same position in a system as measured by a clock at that position. </a:t>
            </a: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location </a:t>
            </a: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then 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105400" y="3505200"/>
            <a:ext cx="6096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8613" name="Line 9"/>
          <p:cNvSpPr>
            <a:spLocks noChangeShapeType="1"/>
          </p:cNvSpPr>
          <p:nvPr/>
        </p:nvSpPr>
        <p:spPr bwMode="auto">
          <a:xfrm flipV="1">
            <a:off x="4876800" y="4191000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0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this 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Time?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		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    then 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Beginning and ending of the event occur at different positions 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70659" name="Line 9"/>
          <p:cNvSpPr>
            <a:spLocks noChangeShapeType="1"/>
          </p:cNvSpPr>
          <p:nvPr/>
        </p:nvSpPr>
        <p:spPr bwMode="auto">
          <a:xfrm>
            <a:off x="2057400" y="2819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1981200" y="2514600"/>
            <a:ext cx="6858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88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Projects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5638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Each of the 12 research groups picks one research topic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Study the topic as a group, looking up references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predictions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page report, including figures (must not copy!!)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Mon., Nov. 25, 2013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group presents a 10min power point talk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5%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 will be announced close to the end of the semester 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8012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533400"/>
          </a:xfrm>
        </p:spPr>
        <p:txBody>
          <a:bodyPr/>
          <a:lstStyle/>
          <a:p>
            <a:r>
              <a:rPr lang="en-US" dirty="0" smtClean="0"/>
              <a:t>Group – Research Topic Association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332354"/>
              </p:ext>
            </p:extLst>
          </p:nvPr>
        </p:nvGraphicFramePr>
        <p:xfrm>
          <a:off x="609600" y="762000"/>
          <a:ext cx="8001000" cy="5944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4580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Research Group Number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Research</a:t>
                      </a:r>
                      <a:r>
                        <a:rPr lang="en-US" sz="2400" baseline="0" dirty="0" smtClean="0"/>
                        <a:t> Topic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/>
                </a:tc>
              </a:tr>
              <a:tr h="399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12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04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 smtClean="0"/>
              <a:t>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772400" cy="5410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Black body radiation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Michelson–Morley 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Photoelectric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Special Relativity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property of molecules, Browning Motion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Compton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Discovery of the electron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Radioactivity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Rutherford Scattering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Super-conductivity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Unification of Electromagnetic and Weak forces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Discovery of the Higgs-like particle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3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152400"/>
            <a:ext cx="8226425" cy="10175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Newtonian (Classical) Relativity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534400" cy="5181600"/>
          </a:xfrm>
        </p:spPr>
        <p:txBody>
          <a:bodyPr/>
          <a:lstStyle/>
          <a:p>
            <a:pPr marL="347663" indent="-347663" algn="just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It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is assumed that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Newton’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laws of motion must be measured with respect to (relative to) some reference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frame.</a:t>
            </a:r>
          </a:p>
          <a:p>
            <a:pPr marL="347663" indent="-347663" algn="just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 reference frame is called an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inertial frame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if Newton laws are valid in that frame.</a:t>
            </a:r>
          </a:p>
          <a:p>
            <a:pPr marL="347663" indent="-347663" algn="just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Such a frame is established when a body, not subjected to net external forces, is observed moving in a rectilinear motion at a constant velocity</a:t>
            </a:r>
          </a:p>
          <a:p>
            <a:pPr marL="347663" indent="-347663" algn="just" eaLnBrk="1" hangingPunct="1"/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  <a:sym typeface="Wingdings"/>
              </a:rPr>
              <a:t>Newtonian Principle of Relativity (Galilean Invariance)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: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Newton’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laws are valid in one reference frame, then they are also valid in another reference frame moving at a uniform velocity relative to the first system.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/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>
              <a:buFont typeface="Wingdings" pitchFamily="-84" charset="2"/>
              <a:buChar char="n"/>
            </a:pPr>
            <a:endParaRPr lang="en-US" altLang="ja-JP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00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4938713"/>
            <a:ext cx="8307387" cy="1752600"/>
          </a:xfrm>
        </p:spPr>
        <p:txBody>
          <a:bodyPr/>
          <a:lstStyle/>
          <a:p>
            <a:pPr eaLnBrk="1" hangingPunct="1"/>
            <a:r>
              <a:rPr lang="en-US" sz="2100" dirty="0">
                <a:ea typeface="ＭＳ Ｐゴシック" pitchFamily="-84" charset="-128"/>
                <a:cs typeface="ＭＳ Ｐゴシック" pitchFamily="-84" charset="-128"/>
              </a:rPr>
              <a:t>K is at rest and K</a:t>
            </a:r>
            <a:r>
              <a:rPr lang="ja-JP" altLang="en-US" sz="21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100" dirty="0">
                <a:ea typeface="ＭＳ Ｐゴシック" pitchFamily="-84" charset="-128"/>
                <a:cs typeface="ＭＳ Ｐゴシック" pitchFamily="-84" charset="-128"/>
              </a:rPr>
              <a:t> is moving with </a:t>
            </a:r>
            <a:r>
              <a:rPr lang="en-US" altLang="ja-JP" sz="2100" dirty="0" smtClean="0">
                <a:ea typeface="ＭＳ Ｐゴシック" pitchFamily="-84" charset="-128"/>
                <a:cs typeface="ＭＳ Ｐゴシック" pitchFamily="-84" charset="-128"/>
              </a:rPr>
              <a:t>velocity   </a:t>
            </a:r>
            <a:endParaRPr lang="en-US" altLang="ja-JP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100" dirty="0" smtClean="0">
                <a:ea typeface="ＭＳ Ｐゴシック" pitchFamily="-84" charset="-128"/>
                <a:cs typeface="ＭＳ Ｐゴシック" pitchFamily="-84" charset="-128"/>
              </a:rPr>
              <a:t>All axes </a:t>
            </a:r>
            <a:r>
              <a:rPr lang="en-US" sz="2100" dirty="0">
                <a:ea typeface="ＭＳ Ｐゴシック" pitchFamily="-84" charset="-128"/>
                <a:cs typeface="ＭＳ Ｐゴシック" pitchFamily="-84" charset="-128"/>
              </a:rPr>
              <a:t>are </a:t>
            </a:r>
            <a:r>
              <a:rPr lang="en-US" sz="2100" dirty="0" smtClean="0">
                <a:ea typeface="ＭＳ Ｐゴシック" pitchFamily="-84" charset="-128"/>
                <a:cs typeface="ＭＳ Ｐゴシック" pitchFamily="-84" charset="-128"/>
              </a:rPr>
              <a:t>parallel to each other</a:t>
            </a: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100" dirty="0">
                <a:ea typeface="ＭＳ Ｐゴシック" pitchFamily="-84" charset="-128"/>
                <a:cs typeface="ＭＳ Ｐゴシック" pitchFamily="-84" charset="-128"/>
              </a:rPr>
              <a:t>K and </a:t>
            </a:r>
            <a:r>
              <a:rPr lang="en-US" sz="21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2100" dirty="0" smtClean="0">
                <a:ea typeface="ＭＳ Ｐゴシック" pitchFamily="-84" charset="-128"/>
                <a:cs typeface="ＭＳ Ｐゴシック" pitchFamily="-84" charset="-128"/>
              </a:rPr>
              <a:t>are </a:t>
            </a:r>
            <a:r>
              <a:rPr lang="en-US" altLang="ja-JP" sz="2100" dirty="0">
                <a:ea typeface="ＭＳ Ｐゴシック" pitchFamily="-84" charset="-128"/>
                <a:cs typeface="ＭＳ Ｐゴシック" pitchFamily="-84" charset="-128"/>
              </a:rPr>
              <a:t>said to be </a:t>
            </a:r>
            <a:r>
              <a:rPr lang="en-US" altLang="ja-JP" sz="2100" i="1" dirty="0">
                <a:ea typeface="ＭＳ Ｐゴシック" pitchFamily="-84" charset="-128"/>
                <a:cs typeface="ＭＳ Ｐゴシック" pitchFamily="-84" charset="-128"/>
              </a:rPr>
              <a:t>INERTIAL COORDINATE SYSTEMS</a:t>
            </a: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0482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Inertial Frames 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0483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0" y="3340100"/>
            <a:ext cx="1333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0" y="3340100"/>
            <a:ext cx="1333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104900"/>
            <a:ext cx="5537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953000" y="4876800"/>
          <a:ext cx="285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2" name="Equation" r:id="rId5" imgW="114300" imgH="203200" progId="Equation.DSMT4">
                  <p:embed/>
                </p:oleObj>
              </mc:Choice>
              <mc:Fallback>
                <p:oleObj name="Equation" r:id="rId5" imgW="11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76800"/>
                        <a:ext cx="2857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266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Galilean Transformation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8383587" cy="4497387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For a point P</a:t>
            </a:r>
          </a:p>
          <a:p>
            <a:pPr lvl="1" eaLnBrk="1" hangingPunct="1">
              <a:buSzPct val="65000"/>
              <a:buFont typeface="Wingdings" pitchFamily="-84" charset="2"/>
              <a:buChar char="n"/>
            </a:pPr>
            <a:r>
              <a:rPr lang="en-US" dirty="0"/>
              <a:t>In system K: P = (</a:t>
            </a:r>
            <a:r>
              <a:rPr lang="en-US" i="1" dirty="0" err="1"/>
              <a:t>x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dirty="0"/>
              <a:t>, </a:t>
            </a:r>
            <a:r>
              <a:rPr lang="en-US" i="1" dirty="0" err="1"/>
              <a:t>z</a:t>
            </a:r>
            <a:r>
              <a:rPr lang="en-US" dirty="0"/>
              <a:t>, </a:t>
            </a:r>
            <a:r>
              <a:rPr lang="en-US" i="1" dirty="0" err="1"/>
              <a:t>t</a:t>
            </a:r>
            <a:r>
              <a:rPr lang="en-US" dirty="0"/>
              <a:t>)</a:t>
            </a:r>
          </a:p>
          <a:p>
            <a:pPr lvl="1" eaLnBrk="1" hangingPunct="1">
              <a:buSzPct val="65000"/>
              <a:buFont typeface="Wingdings" pitchFamily="-84" charset="2"/>
              <a:buChar char="n"/>
            </a:pPr>
            <a:r>
              <a:rPr lang="en-US" dirty="0"/>
              <a:t>In system K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: P = (</a:t>
            </a:r>
            <a:r>
              <a:rPr lang="en-US" altLang="ja-JP" i="1" dirty="0" err="1"/>
              <a:t>x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, </a:t>
            </a:r>
            <a:r>
              <a:rPr lang="en-US" altLang="ja-JP" i="1" dirty="0" err="1"/>
              <a:t>y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, </a:t>
            </a:r>
            <a:r>
              <a:rPr lang="en-US" altLang="ja-JP" i="1" dirty="0" err="1"/>
              <a:t>z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, </a:t>
            </a:r>
            <a:r>
              <a:rPr lang="en-US" altLang="ja-JP" i="1" dirty="0" err="1"/>
              <a:t>t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)   </a:t>
            </a:r>
            <a:endParaRPr lang="en-US" dirty="0"/>
          </a:p>
        </p:txBody>
      </p:sp>
      <p:sp>
        <p:nvSpPr>
          <p:cNvPr id="21507" name="Line 27"/>
          <p:cNvSpPr>
            <a:spLocks noChangeShapeType="1"/>
          </p:cNvSpPr>
          <p:nvPr/>
        </p:nvSpPr>
        <p:spPr bwMode="auto">
          <a:xfrm flipH="1">
            <a:off x="1295400" y="3429000"/>
            <a:ext cx="76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Line 28"/>
          <p:cNvSpPr>
            <a:spLocks noChangeShapeType="1"/>
          </p:cNvSpPr>
          <p:nvPr/>
        </p:nvSpPr>
        <p:spPr bwMode="auto">
          <a:xfrm>
            <a:off x="1295400" y="57150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Line 29"/>
          <p:cNvSpPr>
            <a:spLocks noChangeShapeType="1"/>
          </p:cNvSpPr>
          <p:nvPr/>
        </p:nvSpPr>
        <p:spPr bwMode="auto">
          <a:xfrm flipH="1">
            <a:off x="2590800" y="3352800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Line 30"/>
          <p:cNvSpPr>
            <a:spLocks noChangeShapeType="1"/>
          </p:cNvSpPr>
          <p:nvPr/>
        </p:nvSpPr>
        <p:spPr bwMode="auto">
          <a:xfrm>
            <a:off x="2590800" y="52578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31"/>
          <p:cNvSpPr>
            <a:spLocks noChangeShapeType="1"/>
          </p:cNvSpPr>
          <p:nvPr/>
        </p:nvSpPr>
        <p:spPr bwMode="auto">
          <a:xfrm>
            <a:off x="1371600" y="3733800"/>
            <a:ext cx="1295400" cy="0"/>
          </a:xfrm>
          <a:prstGeom prst="line">
            <a:avLst/>
          </a:prstGeom>
          <a:noFill/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32"/>
          <p:cNvSpPr>
            <a:spLocks noChangeArrowheads="1"/>
          </p:cNvSpPr>
          <p:nvPr/>
        </p:nvSpPr>
        <p:spPr bwMode="auto">
          <a:xfrm>
            <a:off x="4648200" y="3733800"/>
            <a:ext cx="3048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513" name="Line 33"/>
          <p:cNvSpPr>
            <a:spLocks noChangeShapeType="1"/>
          </p:cNvSpPr>
          <p:nvPr/>
        </p:nvSpPr>
        <p:spPr bwMode="auto">
          <a:xfrm>
            <a:off x="2667000" y="4114800"/>
            <a:ext cx="1981200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Line 34"/>
          <p:cNvSpPr>
            <a:spLocks noChangeShapeType="1"/>
          </p:cNvSpPr>
          <p:nvPr/>
        </p:nvSpPr>
        <p:spPr bwMode="auto">
          <a:xfrm>
            <a:off x="2590800" y="48768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Rectangle 38"/>
          <p:cNvSpPr>
            <a:spLocks noChangeArrowheads="1"/>
          </p:cNvSpPr>
          <p:nvPr/>
        </p:nvSpPr>
        <p:spPr bwMode="auto">
          <a:xfrm>
            <a:off x="1828800" y="3886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516" name="Rectangle 39"/>
          <p:cNvSpPr>
            <a:spLocks noChangeArrowheads="1"/>
          </p:cNvSpPr>
          <p:nvPr/>
        </p:nvSpPr>
        <p:spPr bwMode="auto">
          <a:xfrm>
            <a:off x="1352550" y="4724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1517" name="Rectangle 40"/>
          <p:cNvSpPr>
            <a:spLocks noChangeArrowheads="1"/>
          </p:cNvSpPr>
          <p:nvPr/>
        </p:nvSpPr>
        <p:spPr bwMode="auto">
          <a:xfrm>
            <a:off x="5035550" y="3657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1518" name="Rectangle 41"/>
          <p:cNvSpPr>
            <a:spLocks noChangeArrowheads="1"/>
          </p:cNvSpPr>
          <p:nvPr/>
        </p:nvSpPr>
        <p:spPr bwMode="auto">
          <a:xfrm>
            <a:off x="4152900" y="48006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K</a:t>
            </a:r>
            <a:r>
              <a:rPr lang="ja-JP" altLang="en-US" sz="1800" b="1" dirty="0">
                <a:solidFill>
                  <a:schemeClr val="tx1"/>
                </a:solidFill>
              </a:rPr>
              <a:t>’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519" name="Rectangle 42"/>
          <p:cNvSpPr>
            <a:spLocks noChangeArrowheads="1"/>
          </p:cNvSpPr>
          <p:nvPr/>
        </p:nvSpPr>
        <p:spPr bwMode="auto">
          <a:xfrm>
            <a:off x="6540500" y="489108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</a:rPr>
              <a:t>x</a:t>
            </a:r>
            <a:r>
              <a:rPr lang="ja-JP" altLang="en-US" sz="1800" b="1" dirty="0">
                <a:solidFill>
                  <a:schemeClr val="tx1"/>
                </a:solidFill>
              </a:rPr>
              <a:t>’</a:t>
            </a:r>
            <a:r>
              <a:rPr lang="en-US" altLang="ja-JP" sz="1800" b="1" dirty="0">
                <a:solidFill>
                  <a:schemeClr val="tx1"/>
                </a:solidFill>
              </a:rPr>
              <a:t>-axis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520" name="Rectangle 43"/>
          <p:cNvSpPr>
            <a:spLocks noChangeArrowheads="1"/>
          </p:cNvSpPr>
          <p:nvPr/>
        </p:nvSpPr>
        <p:spPr bwMode="auto">
          <a:xfrm>
            <a:off x="6781800" y="53340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x-axis</a:t>
            </a:r>
          </a:p>
        </p:txBody>
      </p:sp>
      <p:pic>
        <p:nvPicPr>
          <p:cNvPr id="21521" name="Picture 4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191000"/>
            <a:ext cx="13938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681538"/>
            <a:ext cx="257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Line 33"/>
          <p:cNvSpPr>
            <a:spLocks noChangeShapeType="1"/>
          </p:cNvSpPr>
          <p:nvPr/>
        </p:nvSpPr>
        <p:spPr bwMode="auto">
          <a:xfrm>
            <a:off x="1371600" y="3962400"/>
            <a:ext cx="3276600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524" name="Object 2"/>
          <p:cNvGraphicFramePr>
            <a:graphicFrameLocks noChangeAspect="1"/>
          </p:cNvGraphicFramePr>
          <p:nvPr/>
        </p:nvGraphicFramePr>
        <p:xfrm>
          <a:off x="1835150" y="4389438"/>
          <a:ext cx="32861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63" name="Equation" r:id="rId5" imgW="101600" imgH="177800" progId="Equation.3">
                  <p:embed/>
                </p:oleObj>
              </mc:Choice>
              <mc:Fallback>
                <p:oleObj name="Equation" r:id="rId5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389438"/>
                        <a:ext cx="328613" cy="2873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5" name="Object 3"/>
          <p:cNvGraphicFramePr>
            <a:graphicFrameLocks noChangeAspect="1"/>
          </p:cNvGraphicFramePr>
          <p:nvPr/>
        </p:nvGraphicFramePr>
        <p:xfrm>
          <a:off x="1905000" y="3276600"/>
          <a:ext cx="47798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64" name="Equation" r:id="rId7" imgW="152400" imgH="139700" progId="Equation.DSMT4">
                  <p:embed/>
                </p:oleObj>
              </mc:Choice>
              <mc:Fallback>
                <p:oleObj name="Equation" r:id="rId7" imgW="152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47798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7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Conditions of the Galilean Transformation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307387" cy="4497387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Parallel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axes between the two inertial reference frames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K’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has a constant relative velocity in the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-direction with respect to K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for all observers is a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Fundamental invariant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, i.e., the same for all inertial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Space and time are separate!!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9,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28365"/>
              </p:ext>
            </p:extLst>
          </p:nvPr>
        </p:nvGraphicFramePr>
        <p:xfrm>
          <a:off x="3100387" y="2057400"/>
          <a:ext cx="279558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3" name="Equation" r:id="rId3" imgW="647700" imgH="203200" progId="Equation.DSMT4">
                  <p:embed/>
                </p:oleObj>
              </mc:Choice>
              <mc:Fallback>
                <p:oleObj name="Equation" r:id="rId3" imgW="647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0387" y="2057400"/>
                        <a:ext cx="2795587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66805"/>
              </p:ext>
            </p:extLst>
          </p:nvPr>
        </p:nvGraphicFramePr>
        <p:xfrm>
          <a:off x="3100387" y="2794529"/>
          <a:ext cx="170021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4" name="Equation" r:id="rId5" imgW="393700" imgH="203200" progId="Equation.DSMT4">
                  <p:embed/>
                </p:oleObj>
              </mc:Choice>
              <mc:Fallback>
                <p:oleObj name="Equation" r:id="rId5" imgW="393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0387" y="2794529"/>
                        <a:ext cx="1700213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70028"/>
              </p:ext>
            </p:extLst>
          </p:nvPr>
        </p:nvGraphicFramePr>
        <p:xfrm>
          <a:off x="3100387" y="3531658"/>
          <a:ext cx="15890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5" name="Equation" r:id="rId7" imgW="368300" imgH="177800" progId="Equation.DSMT4">
                  <p:embed/>
                </p:oleObj>
              </mc:Choice>
              <mc:Fallback>
                <p:oleObj name="Equation" r:id="rId7" imgW="368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0387" y="3531658"/>
                        <a:ext cx="1589087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9980"/>
              </p:ext>
            </p:extLst>
          </p:nvPr>
        </p:nvGraphicFramePr>
        <p:xfrm>
          <a:off x="3100387" y="4186237"/>
          <a:ext cx="14795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6" name="Equation" r:id="rId9" imgW="342900" imgH="165100" progId="Equation.DSMT4">
                  <p:embed/>
                </p:oleObj>
              </mc:Choice>
              <mc:Fallback>
                <p:oleObj name="Equation" r:id="rId9" imgW="342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00387" y="4186237"/>
                        <a:ext cx="14795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912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17263</TotalTime>
  <Words>2007</Words>
  <Application>Microsoft Macintosh PowerPoint</Application>
  <PresentationFormat>On-screen Show (4:3)</PresentationFormat>
  <Paragraphs>303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phys1443-spring02</vt:lpstr>
      <vt:lpstr>Equation</vt:lpstr>
      <vt:lpstr>PHYS 3313 – Section 001 Lecture #4</vt:lpstr>
      <vt:lpstr>Announcements</vt:lpstr>
      <vt:lpstr>Research Projects</vt:lpstr>
      <vt:lpstr>Group – Research Topic Association</vt:lpstr>
      <vt:lpstr>Research Topics</vt:lpstr>
      <vt:lpstr>Newtonian (Classical) Relativity</vt:lpstr>
      <vt:lpstr>Inertial Frames K and K’ </vt:lpstr>
      <vt:lpstr>The Galilean Transformation</vt:lpstr>
      <vt:lpstr>Conditions of the Galilean Transformation</vt:lpstr>
      <vt:lpstr>The Inverse Relations</vt:lpstr>
      <vt:lpstr>The Transition to Modern Relativity  </vt:lpstr>
      <vt:lpstr>They Needed Ether!! </vt:lpstr>
      <vt:lpstr>Ether as the Absolute Reference System </vt:lpstr>
      <vt:lpstr>The Michelson-Morley Experiment</vt:lpstr>
      <vt:lpstr>How does Michelson’s Interferometer work?</vt:lpstr>
      <vt:lpstr>The analysis – Galilean X-formation</vt:lpstr>
      <vt:lpstr>The analysis</vt:lpstr>
      <vt:lpstr>The Results</vt:lpstr>
      <vt:lpstr>Conclusions of Michelson Experiment</vt:lpstr>
      <vt:lpstr>The Lorentz-FitzGerald Contraction</vt:lpstr>
      <vt:lpstr>Einstein’s Postulates</vt:lpstr>
      <vt:lpstr>The Lorentz Transformations</vt:lpstr>
      <vt:lpstr>Properties of the Relativistic Factor γ</vt:lpstr>
      <vt:lpstr>The complete Lorentz Transformations</vt:lpstr>
      <vt:lpstr>Time Dilation and Length Contraction</vt:lpstr>
      <vt:lpstr>Time Dilation</vt:lpstr>
      <vt:lpstr>Time Dilation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802</cp:revision>
  <dcterms:created xsi:type="dcterms:W3CDTF">2012-08-29T20:00:19Z</dcterms:created>
  <dcterms:modified xsi:type="dcterms:W3CDTF">2013-09-09T21:12:42Z</dcterms:modified>
</cp:coreProperties>
</file>