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7" r:id="rId2"/>
    <p:sldId id="482" r:id="rId3"/>
    <p:sldId id="483" r:id="rId4"/>
    <p:sldId id="485" r:id="rId5"/>
    <p:sldId id="484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6" r:id="rId25"/>
    <p:sldId id="507" r:id="rId26"/>
    <p:sldId id="508" r:id="rId27"/>
    <p:sldId id="509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6.emf"/><Relationship Id="rId2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584D5-84B3-7C44-9FA7-F640A0B6E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20" Type="http://schemas.openxmlformats.org/officeDocument/2006/relationships/oleObject" Target="../embeddings/oleObject38.bin"/><Relationship Id="rId21" Type="http://schemas.openxmlformats.org/officeDocument/2006/relationships/image" Target="../media/image43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9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40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41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42.emf"/><Relationship Id="rId18" Type="http://schemas.openxmlformats.org/officeDocument/2006/relationships/oleObject" Target="../embeddings/oleObject36.bin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5138" y="1531203"/>
            <a:ext cx="2745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9,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5908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Galilean Transformation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need Ether?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Einstein’s 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Lorentz 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Time 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Inverse Relations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1.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     with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2.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quantities with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94253"/>
              </p:ext>
            </p:extLst>
          </p:nvPr>
        </p:nvGraphicFramePr>
        <p:xfrm>
          <a:off x="2971800" y="2819400"/>
          <a:ext cx="27955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1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19400"/>
                        <a:ext cx="279558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31999"/>
              </p:ext>
            </p:extLst>
          </p:nvPr>
        </p:nvGraphicFramePr>
        <p:xfrm>
          <a:off x="2971800" y="3708929"/>
          <a:ext cx="1700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2" name="Equation" r:id="rId5" imgW="393700" imgH="203200" progId="Equation.DSMT4">
                  <p:embed/>
                </p:oleObj>
              </mc:Choice>
              <mc:Fallback>
                <p:oleObj name="Equation" r:id="rId5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3708929"/>
                        <a:ext cx="170021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74017"/>
              </p:ext>
            </p:extLst>
          </p:nvPr>
        </p:nvGraphicFramePr>
        <p:xfrm>
          <a:off x="2971800" y="4598458"/>
          <a:ext cx="1589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3" name="Equation" r:id="rId7" imgW="368300" imgH="177800" progId="Equation.DSMT4">
                  <p:embed/>
                </p:oleObj>
              </mc:Choice>
              <mc:Fallback>
                <p:oleObj name="Equation" r:id="rId7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4598458"/>
                        <a:ext cx="1589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17809"/>
              </p:ext>
            </p:extLst>
          </p:nvPr>
        </p:nvGraphicFramePr>
        <p:xfrm>
          <a:off x="2971800" y="5405437"/>
          <a:ext cx="14795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4" name="Equation" r:id="rId9" imgW="342900" imgH="165100" progId="Equation.DSMT4">
                  <p:embed/>
                </p:oleObj>
              </mc:Choice>
              <mc:Fallback>
                <p:oleObj name="Equation" r:id="rId9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1800" y="5405437"/>
                        <a:ext cx="14795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42675"/>
              </p:ext>
            </p:extLst>
          </p:nvPr>
        </p:nvGraphicFramePr>
        <p:xfrm>
          <a:off x="3124201" y="990600"/>
          <a:ext cx="3965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5" name="Equation" r:id="rId11" imgW="114300" imgH="203200" progId="Equation.DSMT4">
                  <p:embed/>
                </p:oleObj>
              </mc:Choice>
              <mc:Fallback>
                <p:oleObj name="Equation" r:id="rId11" imgW="11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201" y="990600"/>
                        <a:ext cx="39653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87987"/>
              </p:ext>
            </p:extLst>
          </p:nvPr>
        </p:nvGraphicFramePr>
        <p:xfrm>
          <a:off x="4343400" y="990600"/>
          <a:ext cx="7508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6" name="Equation" r:id="rId13" imgW="215900" imgH="203200" progId="Equation.DSMT4">
                  <p:embed/>
                </p:oleObj>
              </mc:Choice>
              <mc:Fallback>
                <p:oleObj name="Equation" r:id="rId13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43400" y="990600"/>
                        <a:ext cx="7508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767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light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Very low </a:t>
            </a:r>
            <a:r>
              <a:rPr lang="en-US" dirty="0"/>
              <a:t>density</a:t>
            </a:r>
            <a:r>
              <a:rPr lang="en-US" dirty="0" smtClean="0"/>
              <a:t> for </a:t>
            </a:r>
            <a:r>
              <a:rPr lang="en-US" dirty="0"/>
              <a:t>planets</a:t>
            </a:r>
            <a:r>
              <a:rPr lang="en-US" dirty="0" smtClean="0"/>
              <a:t> to move through </a:t>
            </a:r>
            <a:r>
              <a:rPr lang="en-US" dirty="0"/>
              <a:t>it without loss of energy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Sufficiently high </a:t>
            </a:r>
            <a:r>
              <a:rPr lang="en-US" dirty="0"/>
              <a:t>elasticity to support the high velocity of light </a:t>
            </a:r>
            <a:r>
              <a:rPr lang="en-US" dirty="0" smtClean="0"/>
              <a:t>waves (</a:t>
            </a:r>
            <a:r>
              <a:rPr lang="en-US" dirty="0" err="1" smtClean="0"/>
              <a:t>c</a:t>
            </a:r>
            <a:r>
              <a:rPr lang="en-US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1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99624"/>
              </p:ext>
            </p:extLst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5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31223"/>
              </p:ext>
            </p:extLst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6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755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difference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767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Michelson’s 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solidFill>
                <a:srgbClr val="0000FF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After the reflection the beams recombine at A slightly out of phase due to the 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1979353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8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9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0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1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2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1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53086"/>
              </p:ext>
            </p:extLst>
          </p:nvPr>
        </p:nvGraphicFramePr>
        <p:xfrm>
          <a:off x="2901950" y="1371600"/>
          <a:ext cx="48212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2" name="Equation" r:id="rId3" imgW="2489200" imgH="558800" progId="Equation.DSMT4">
                  <p:embed/>
                </p:oleObj>
              </mc:Choice>
              <mc:Fallback>
                <p:oleObj name="Equation" r:id="rId3" imgW="2489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71600"/>
                        <a:ext cx="482123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3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4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he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Although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942"/>
              </p:ext>
            </p:extLst>
          </p:nvPr>
        </p:nvGraphicFramePr>
        <p:xfrm>
          <a:off x="2743200" y="1152525"/>
          <a:ext cx="3048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8" name="Equation" r:id="rId3" imgW="977900" imgH="228600" progId="Equation.DSMT4">
                  <p:embed/>
                </p:oleObj>
              </mc:Choice>
              <mc:Fallback>
                <p:oleObj name="Equation" r:id="rId3" imgW="97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152525"/>
                        <a:ext cx="30480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58260"/>
              </p:ext>
            </p:extLst>
          </p:nvPr>
        </p:nvGraphicFramePr>
        <p:xfrm>
          <a:off x="2170113" y="2971800"/>
          <a:ext cx="37734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9" name="Equation" r:id="rId5" imgW="1689100" imgH="241300" progId="Equation.DSMT4">
                  <p:embed/>
                </p:oleObj>
              </mc:Choice>
              <mc:Fallback>
                <p:oleObj name="Equation" r:id="rId5" imgW="168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0113" y="2971800"/>
                        <a:ext cx="377348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85409"/>
              </p:ext>
            </p:extLst>
          </p:nvPr>
        </p:nvGraphicFramePr>
        <p:xfrm>
          <a:off x="2971800" y="1981200"/>
          <a:ext cx="2410414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0" name="Equation" r:id="rId7" imgW="914400" imgH="203200" progId="Equation.DSMT4">
                  <p:embed/>
                </p:oleObj>
              </mc:Choice>
              <mc:Fallback>
                <p:oleObj name="Equation" r:id="rId7" imgW="914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1981200"/>
                        <a:ext cx="2410414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22671"/>
              </p:ext>
            </p:extLst>
          </p:nvPr>
        </p:nvGraphicFramePr>
        <p:xfrm>
          <a:off x="5943600" y="2971800"/>
          <a:ext cx="1417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1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3600" y="2971800"/>
                        <a:ext cx="1417637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003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307387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therefore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Class e-mail distribution list subscription: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Test message went out last week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If you have replied, please do so ASAP.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If you haven’t received my test message, check your spam box or re-register.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assignments: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 2.3 and 2.4 </a:t>
            </a:r>
          </a:p>
          <a:p>
            <a:pPr eaLnBrk="1" hangingPunct="1"/>
            <a:r>
              <a:rPr lang="en-US" sz="2800" dirty="0"/>
              <a:t>Today’s homework problems are (chapter 2 end of the chapter problems):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next </a:t>
            </a:r>
            <a:r>
              <a:rPr lang="en-US" sz="2400" dirty="0" smtClean="0"/>
              <a:t>Monday</a:t>
            </a:r>
            <a:r>
              <a:rPr lang="en-US" sz="2400" dirty="0"/>
              <a:t>, Sept. </a:t>
            </a:r>
            <a:r>
              <a:rPr lang="en-US" sz="2400" dirty="0" smtClean="0"/>
              <a:t>16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way!</a:t>
            </a:r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26244"/>
              </p:ext>
            </p:extLst>
          </p:nvPr>
        </p:nvGraphicFramePr>
        <p:xfrm>
          <a:off x="3657600" y="2743200"/>
          <a:ext cx="2209800" cy="9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43200"/>
                        <a:ext cx="2209800" cy="901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027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to be fundamental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57674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42696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84053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58499"/>
              </p:ext>
            </p:extLst>
          </p:nvPr>
        </p:nvGraphicFramePr>
        <p:xfrm>
          <a:off x="5757863" y="5614988"/>
          <a:ext cx="27003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4" imgW="1028700" imgH="241300" progId="Equation.DSMT4">
                  <p:embed/>
                </p:oleObj>
              </mc:Choice>
              <mc:Fallback>
                <p:oleObj name="Equation" r:id="rId14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614988"/>
                        <a:ext cx="27003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34464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1812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955863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25563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31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0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492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68177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3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05817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4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0900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5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88913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6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34471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7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6394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8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812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9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65057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0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19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2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0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112648" grpId="0" animBg="1"/>
      <p:bldP spid="112648" grpId="1" animBg="1"/>
      <p:bldP spid="686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113674" grpId="0" animBg="1"/>
      <p:bldP spid="113674" grpId="1" animBg="1"/>
      <p:bldP spid="11367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of the 12 research groups picks one research topic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Study the topic as a group, looking up references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predictions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page report, including figures (must not copy!!)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Mon., Nov. 25, 2013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group presents a 10min power point talk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5%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 will be announced close to the end of the semester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012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 dirty="0" smtClean="0"/>
              <a:t>Group – Research Topic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332354"/>
              </p:ext>
            </p:extLst>
          </p:nvPr>
        </p:nvGraphicFramePr>
        <p:xfrm>
          <a:off x="609600" y="762000"/>
          <a:ext cx="8001000" cy="59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580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Research Group Number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Research</a:t>
                      </a:r>
                      <a:r>
                        <a:rPr lang="en-US" sz="2400" baseline="0" dirty="0" smtClean="0"/>
                        <a:t> Topic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4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Black 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Special Relativity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property of molecules, Browning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Discovery of the electron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Radioactivity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Super-conductivity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Unification of Electromagnetic and Weak forces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Discovery of the Higgs-like particle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152400"/>
            <a:ext cx="8226425" cy="10175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Newtonian (Classical) Relativity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534400" cy="5181600"/>
          </a:xfrm>
        </p:spPr>
        <p:txBody>
          <a:bodyPr/>
          <a:lstStyle/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assumed that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laws of motion must be measured with respect to (relative to) some reference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 reference frame is called an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inertial frame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if Newton laws are valid in that 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Such a frame is established when a body, not subjected to net external forces, is observed moving in a rectilinear motion at a constant velocity</a:t>
            </a:r>
          </a:p>
          <a:p>
            <a:pPr marL="347663" indent="-347663" algn="just" eaLnBrk="1" hangingPunct="1"/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Newtonian Principle of Relativity (Galilean Invariance)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laws are valid in one reference frame, then they are also valid in another reference frame moving at a uniform velocity relative to the first system.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Font typeface="Wingdings" pitchFamily="-84" charset="2"/>
              <a:buChar char="n"/>
            </a:pP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0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938713"/>
            <a:ext cx="8307387" cy="1752600"/>
          </a:xfrm>
        </p:spPr>
        <p:txBody>
          <a:bodyPr/>
          <a:lstStyle/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is at rest and K</a:t>
            </a:r>
            <a:r>
              <a:rPr lang="ja-JP" altLang="en-US" sz="21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 is moving with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velocity   </a:t>
            </a:r>
            <a:endParaRPr lang="en-US" altLang="ja-JP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All axes </a:t>
            </a:r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parallel to each other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and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said to be </a:t>
            </a:r>
            <a:r>
              <a:rPr lang="en-US" altLang="ja-JP" sz="2100" i="1" dirty="0">
                <a:ea typeface="ＭＳ Ｐゴシック" pitchFamily="-84" charset="-128"/>
                <a:cs typeface="ＭＳ Ｐゴシック" pitchFamily="-84" charset="-128"/>
              </a:rPr>
              <a:t>INERTIAL COORDINATE SYSTEMS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Inertial Frames 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0483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04900"/>
            <a:ext cx="5537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53000" y="48768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0" name="Equation" r:id="rId5" imgW="114300" imgH="203200" progId="Equation.DSMT4">
                  <p:embed/>
                </p:oleObj>
              </mc:Choice>
              <mc:Fallback>
                <p:oleObj name="Equation" r:id="rId5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76800"/>
                        <a:ext cx="2857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26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Galilean Transformation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For a point P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K: P = (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dirty="0"/>
              <a:t>, </a:t>
            </a:r>
            <a:r>
              <a:rPr lang="en-US" i="1" dirty="0" err="1"/>
              <a:t>z</a:t>
            </a:r>
            <a:r>
              <a:rPr lang="en-US" dirty="0"/>
              <a:t>, </a:t>
            </a:r>
            <a:r>
              <a:rPr lang="en-US" i="1" dirty="0" err="1"/>
              <a:t>t</a:t>
            </a:r>
            <a:r>
              <a:rPr lang="en-US" dirty="0"/>
              <a:t>)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: P = (</a:t>
            </a:r>
            <a:r>
              <a:rPr lang="en-US" altLang="ja-JP" i="1" dirty="0" err="1"/>
              <a:t>x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y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z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t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)   </a:t>
            </a:r>
            <a:endParaRPr lang="en-US" dirty="0"/>
          </a:p>
        </p:txBody>
      </p:sp>
      <p:sp>
        <p:nvSpPr>
          <p:cNvPr id="21507" name="Line 27"/>
          <p:cNvSpPr>
            <a:spLocks noChangeShapeType="1"/>
          </p:cNvSpPr>
          <p:nvPr/>
        </p:nvSpPr>
        <p:spPr bwMode="auto">
          <a:xfrm flipH="1">
            <a:off x="1295400" y="34290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295400" y="571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 flipH="1">
            <a:off x="2590800" y="3352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2590800" y="5257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1371600" y="3733800"/>
            <a:ext cx="1295400" cy="0"/>
          </a:xfrm>
          <a:prstGeom prst="lin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32"/>
          <p:cNvSpPr>
            <a:spLocks noChangeArrowheads="1"/>
          </p:cNvSpPr>
          <p:nvPr/>
        </p:nvSpPr>
        <p:spPr bwMode="auto">
          <a:xfrm>
            <a:off x="4648200" y="3733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13" name="Line 33"/>
          <p:cNvSpPr>
            <a:spLocks noChangeShapeType="1"/>
          </p:cNvSpPr>
          <p:nvPr/>
        </p:nvSpPr>
        <p:spPr bwMode="auto">
          <a:xfrm>
            <a:off x="2667000" y="4114800"/>
            <a:ext cx="19812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34"/>
          <p:cNvSpPr>
            <a:spLocks noChangeShapeType="1"/>
          </p:cNvSpPr>
          <p:nvPr/>
        </p:nvSpPr>
        <p:spPr bwMode="auto">
          <a:xfrm>
            <a:off x="25908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38"/>
          <p:cNvSpPr>
            <a:spLocks noChangeArrowheads="1"/>
          </p:cNvSpPr>
          <p:nvPr/>
        </p:nvSpPr>
        <p:spPr bwMode="auto">
          <a:xfrm>
            <a:off x="18288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6" name="Rectangle 39"/>
          <p:cNvSpPr>
            <a:spLocks noChangeArrowheads="1"/>
          </p:cNvSpPr>
          <p:nvPr/>
        </p:nvSpPr>
        <p:spPr bwMode="auto">
          <a:xfrm>
            <a:off x="1352550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5035550" y="3657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518" name="Rectangle 41"/>
          <p:cNvSpPr>
            <a:spLocks noChangeArrowheads="1"/>
          </p:cNvSpPr>
          <p:nvPr/>
        </p:nvSpPr>
        <p:spPr bwMode="auto">
          <a:xfrm>
            <a:off x="4152900" y="4800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9" name="Rectangle 42"/>
          <p:cNvSpPr>
            <a:spLocks noChangeArrowheads="1"/>
          </p:cNvSpPr>
          <p:nvPr/>
        </p:nvSpPr>
        <p:spPr bwMode="auto">
          <a:xfrm>
            <a:off x="6540500" y="48910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r>
              <a:rPr lang="en-US" altLang="ja-JP" sz="1800" b="1" dirty="0">
                <a:solidFill>
                  <a:schemeClr val="tx1"/>
                </a:solidFill>
              </a:rPr>
              <a:t>-axis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6781800" y="533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x-axis</a:t>
            </a:r>
          </a:p>
        </p:txBody>
      </p:sp>
      <p:pic>
        <p:nvPicPr>
          <p:cNvPr id="21521" name="Picture 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191000"/>
            <a:ext cx="13938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81538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Line 33"/>
          <p:cNvSpPr>
            <a:spLocks noChangeShapeType="1"/>
          </p:cNvSpPr>
          <p:nvPr/>
        </p:nvSpPr>
        <p:spPr bwMode="auto">
          <a:xfrm>
            <a:off x="1371600" y="3962400"/>
            <a:ext cx="32766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24" name="Object 2"/>
          <p:cNvGraphicFramePr>
            <a:graphicFrameLocks noChangeAspect="1"/>
          </p:cNvGraphicFramePr>
          <p:nvPr/>
        </p:nvGraphicFramePr>
        <p:xfrm>
          <a:off x="1835150" y="4389438"/>
          <a:ext cx="3286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9" name="Equation" r:id="rId5" imgW="101600" imgH="177800" progId="Equation.3">
                  <p:embed/>
                </p:oleObj>
              </mc:Choice>
              <mc:Fallback>
                <p:oleObj name="Equation" r:id="rId5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9438"/>
                        <a:ext cx="328613" cy="287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3"/>
          <p:cNvGraphicFramePr>
            <a:graphicFrameLocks noChangeAspect="1"/>
          </p:cNvGraphicFramePr>
          <p:nvPr/>
        </p:nvGraphicFramePr>
        <p:xfrm>
          <a:off x="1905000" y="3276600"/>
          <a:ext cx="47798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0" name="Equation" r:id="rId7" imgW="152400" imgH="139700" progId="Equation.DSMT4">
                  <p:embed/>
                </p:oleObj>
              </mc:Choice>
              <mc:Fallback>
                <p:oleObj name="Equation" r:id="rId7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47798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7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/>
      <p:bldP spid="21516" grpId="0"/>
      <p:bldP spid="21517" grpId="0"/>
      <p:bldP spid="21518" grpId="0"/>
      <p:bldP spid="21519" grpId="0"/>
      <p:bldP spid="21520" grpId="0"/>
      <p:bldP spid="215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Conditions of the Galilean Transformation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7387" cy="4497387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Parallel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axes between the two inertial reference frames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K’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has a constant relative velocity in the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-direction with respect to K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all observers is a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Fundamental invariant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i.e., the same for all inertial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Space and time are separate!!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8365"/>
              </p:ext>
            </p:extLst>
          </p:nvPr>
        </p:nvGraphicFramePr>
        <p:xfrm>
          <a:off x="3100387" y="2057400"/>
          <a:ext cx="27955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5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387" y="2057400"/>
                        <a:ext cx="279558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66805"/>
              </p:ext>
            </p:extLst>
          </p:nvPr>
        </p:nvGraphicFramePr>
        <p:xfrm>
          <a:off x="3100387" y="2794529"/>
          <a:ext cx="1700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6" name="Equation" r:id="rId5" imgW="393700" imgH="203200" progId="Equation.DSMT4">
                  <p:embed/>
                </p:oleObj>
              </mc:Choice>
              <mc:Fallback>
                <p:oleObj name="Equation" r:id="rId5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0387" y="2794529"/>
                        <a:ext cx="170021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70028"/>
              </p:ext>
            </p:extLst>
          </p:nvPr>
        </p:nvGraphicFramePr>
        <p:xfrm>
          <a:off x="3100387" y="3531658"/>
          <a:ext cx="1589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7" name="Equation" r:id="rId7" imgW="368300" imgH="177800" progId="Equation.DSMT4">
                  <p:embed/>
                </p:oleObj>
              </mc:Choice>
              <mc:Fallback>
                <p:oleObj name="Equation" r:id="rId7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0387" y="3531658"/>
                        <a:ext cx="1589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980"/>
              </p:ext>
            </p:extLst>
          </p:nvPr>
        </p:nvGraphicFramePr>
        <p:xfrm>
          <a:off x="3100387" y="4186237"/>
          <a:ext cx="14795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8" name="Equation" r:id="rId9" imgW="342900" imgH="165100" progId="Equation.DSMT4">
                  <p:embed/>
                </p:oleObj>
              </mc:Choice>
              <mc:Fallback>
                <p:oleObj name="Equation" r:id="rId9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0387" y="4186237"/>
                        <a:ext cx="14795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912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17261</TotalTime>
  <Words>2007</Words>
  <Application>Microsoft Macintosh PowerPoint</Application>
  <PresentationFormat>On-screen Show (4:3)</PresentationFormat>
  <Paragraphs>303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phys1443-spring02</vt:lpstr>
      <vt:lpstr>Equation</vt:lpstr>
      <vt:lpstr>PHYS 3313 – Section 001 Lecture #4</vt:lpstr>
      <vt:lpstr>Announcements</vt:lpstr>
      <vt:lpstr>Research Projects</vt:lpstr>
      <vt:lpstr>Group – Research Topic Association</vt:lpstr>
      <vt:lpstr>Research Topics</vt:lpstr>
      <vt:lpstr>Newtonian (Classical) Relativity</vt:lpstr>
      <vt:lpstr>Inertial Frames K and K’ </vt:lpstr>
      <vt:lpstr>The Galilean Transformation</vt:lpstr>
      <vt:lpstr>Conditions of the Galilean Transformation</vt:lpstr>
      <vt:lpstr>The Inverse Relations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Michelson’s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801</cp:revision>
  <dcterms:created xsi:type="dcterms:W3CDTF">2012-08-29T20:00:19Z</dcterms:created>
  <dcterms:modified xsi:type="dcterms:W3CDTF">2013-09-09T21:10:33Z</dcterms:modified>
</cp:coreProperties>
</file>