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2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3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4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5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6.xml" ContentType="application/vnd.openxmlformats-officedocument.presentationml.notesSlide+xml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77" r:id="rId2"/>
    <p:sldId id="482" r:id="rId3"/>
    <p:sldId id="556" r:id="rId4"/>
    <p:sldId id="527" r:id="rId5"/>
    <p:sldId id="506" r:id="rId6"/>
    <p:sldId id="507" r:id="rId7"/>
    <p:sldId id="508" r:id="rId8"/>
    <p:sldId id="509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18" r:id="rId18"/>
    <p:sldId id="519" r:id="rId19"/>
    <p:sldId id="520" r:id="rId20"/>
    <p:sldId id="521" r:id="rId21"/>
    <p:sldId id="522" r:id="rId22"/>
    <p:sldId id="557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4" y="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wmf"/><Relationship Id="rId5" Type="http://schemas.openxmlformats.org/officeDocument/2006/relationships/image" Target="../media/image36.wmf"/><Relationship Id="rId6" Type="http://schemas.openxmlformats.org/officeDocument/2006/relationships/image" Target="../media/image37.emf"/><Relationship Id="rId7" Type="http://schemas.openxmlformats.org/officeDocument/2006/relationships/image" Target="../media/image38.emf"/><Relationship Id="rId8" Type="http://schemas.openxmlformats.org/officeDocument/2006/relationships/image" Target="../media/image39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44.emf"/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Relationship Id="rId11" Type="http://schemas.openxmlformats.org/officeDocument/2006/relationships/image" Target="../media/image65.emf"/><Relationship Id="rId1" Type="http://schemas.openxmlformats.org/officeDocument/2006/relationships/image" Target="../media/image55.emf"/><Relationship Id="rId2" Type="http://schemas.openxmlformats.org/officeDocument/2006/relationships/image" Target="../media/image5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2AD24-2A62-2E43-B7FE-5C50733663BD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Added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their own system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; changed measure to measures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BA58DB-2AED-DF41-8AFC-D48AFD9D864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FCA8-7013-4340-A464-7D069A84624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14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0.bin"/><Relationship Id="rId20" Type="http://schemas.openxmlformats.org/officeDocument/2006/relationships/image" Target="../media/image39.emf"/><Relationship Id="rId10" Type="http://schemas.openxmlformats.org/officeDocument/2006/relationships/image" Target="../media/image34.emf"/><Relationship Id="rId11" Type="http://schemas.openxmlformats.org/officeDocument/2006/relationships/oleObject" Target="../embeddings/oleObject31.bin"/><Relationship Id="rId12" Type="http://schemas.openxmlformats.org/officeDocument/2006/relationships/image" Target="../media/image35.wmf"/><Relationship Id="rId13" Type="http://schemas.openxmlformats.org/officeDocument/2006/relationships/oleObject" Target="../embeddings/oleObject32.bin"/><Relationship Id="rId14" Type="http://schemas.openxmlformats.org/officeDocument/2006/relationships/image" Target="../media/image36.wmf"/><Relationship Id="rId15" Type="http://schemas.openxmlformats.org/officeDocument/2006/relationships/oleObject" Target="../embeddings/oleObject33.bin"/><Relationship Id="rId16" Type="http://schemas.openxmlformats.org/officeDocument/2006/relationships/image" Target="../media/image37.emf"/><Relationship Id="rId17" Type="http://schemas.openxmlformats.org/officeDocument/2006/relationships/oleObject" Target="../embeddings/oleObject34.bin"/><Relationship Id="rId18" Type="http://schemas.openxmlformats.org/officeDocument/2006/relationships/image" Target="../media/image38.emf"/><Relationship Id="rId19" Type="http://schemas.openxmlformats.org/officeDocument/2006/relationships/oleObject" Target="../embeddings/oleObject35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3.emf"/><Relationship Id="rId8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42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3.emf"/><Relationship Id="rId10" Type="http://schemas.openxmlformats.org/officeDocument/2006/relationships/oleObject" Target="../embeddings/oleObject39.bin"/><Relationship Id="rId11" Type="http://schemas.openxmlformats.org/officeDocument/2006/relationships/image" Target="../media/image4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emf"/><Relationship Id="rId20" Type="http://schemas.openxmlformats.org/officeDocument/2006/relationships/oleObject" Target="../embeddings/oleObject52.bin"/><Relationship Id="rId21" Type="http://schemas.openxmlformats.org/officeDocument/2006/relationships/image" Target="../media/image63.emf"/><Relationship Id="rId22" Type="http://schemas.openxmlformats.org/officeDocument/2006/relationships/oleObject" Target="../embeddings/oleObject53.bin"/><Relationship Id="rId23" Type="http://schemas.openxmlformats.org/officeDocument/2006/relationships/image" Target="../media/image64.emf"/><Relationship Id="rId24" Type="http://schemas.openxmlformats.org/officeDocument/2006/relationships/oleObject" Target="../embeddings/oleObject54.bin"/><Relationship Id="rId25" Type="http://schemas.openxmlformats.org/officeDocument/2006/relationships/image" Target="../media/image65.emf"/><Relationship Id="rId10" Type="http://schemas.openxmlformats.org/officeDocument/2006/relationships/oleObject" Target="../embeddings/oleObject47.bin"/><Relationship Id="rId11" Type="http://schemas.openxmlformats.org/officeDocument/2006/relationships/image" Target="../media/image58.emf"/><Relationship Id="rId12" Type="http://schemas.openxmlformats.org/officeDocument/2006/relationships/oleObject" Target="../embeddings/oleObject48.bin"/><Relationship Id="rId13" Type="http://schemas.openxmlformats.org/officeDocument/2006/relationships/image" Target="../media/image59.emf"/><Relationship Id="rId14" Type="http://schemas.openxmlformats.org/officeDocument/2006/relationships/oleObject" Target="../embeddings/oleObject49.bin"/><Relationship Id="rId15" Type="http://schemas.openxmlformats.org/officeDocument/2006/relationships/image" Target="../media/image60.emf"/><Relationship Id="rId16" Type="http://schemas.openxmlformats.org/officeDocument/2006/relationships/oleObject" Target="../embeddings/oleObject50.bin"/><Relationship Id="rId17" Type="http://schemas.openxmlformats.org/officeDocument/2006/relationships/image" Target="../media/image61.emf"/><Relationship Id="rId18" Type="http://schemas.openxmlformats.org/officeDocument/2006/relationships/oleObject" Target="../embeddings/oleObject51.bin"/><Relationship Id="rId19" Type="http://schemas.openxmlformats.org/officeDocument/2006/relationships/image" Target="../media/image6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44.bin"/><Relationship Id="rId5" Type="http://schemas.openxmlformats.org/officeDocument/2006/relationships/image" Target="../media/image55.emf"/><Relationship Id="rId6" Type="http://schemas.openxmlformats.org/officeDocument/2006/relationships/oleObject" Target="../embeddings/oleObject45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4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8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9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1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11,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438400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Time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Dilation &amp; Length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Contraction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Relativistic Velocity Addition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Twin Paradox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Space-time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Diagram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The Doppler 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Relativistic Momentum and Energy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Relationship between relativistic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quantities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60387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According to Mary and Melinda…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383587" cy="5486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>
                <a:ea typeface="ＭＳ Ｐゴシック" pitchFamily="-84" charset="-128"/>
                <a:cs typeface="ＭＳ Ｐゴシック" pitchFamily="-84" charset="-128"/>
              </a:rPr>
              <a:t>Mary and Melinda measure the two times for the sparkler to be lit and to go out in system </a:t>
            </a:r>
            <a:r>
              <a:rPr lang="en-US" sz="27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as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times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’and </a:t>
            </a:r>
            <a:r>
              <a:rPr lang="en-US" altLang="ja-JP" sz="2700" i="1" dirty="0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7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700" dirty="0" smtClean="0">
                <a:ea typeface="ＭＳ Ｐゴシック" pitchFamily="-84" charset="-128"/>
                <a:cs typeface="ＭＳ Ｐゴシック" pitchFamily="-84" charset="-128"/>
              </a:rPr>
              <a:t>’ </a:t>
            </a:r>
            <a:r>
              <a:rPr lang="en-US" altLang="ja-JP" sz="2700" dirty="0">
                <a:ea typeface="ＭＳ Ｐゴシック" pitchFamily="-84" charset="-128"/>
                <a:cs typeface="ＭＳ Ｐゴシック" pitchFamily="-84" charset="-128"/>
              </a:rPr>
              <a:t>so that by the Lorentz transformation: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 typeface="Wingdings" pitchFamily="-84" charset="2"/>
              <a:buNone/>
            </a:pPr>
            <a:endParaRPr lang="en-US" sz="27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en-US" sz="2700" dirty="0"/>
              <a:t>Note here that Frank records </a:t>
            </a:r>
            <a:r>
              <a:rPr lang="en-US" sz="2700" i="1" dirty="0" smtClean="0"/>
              <a:t>x</a:t>
            </a:r>
            <a:r>
              <a:rPr lang="en-US" sz="2700" i="1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dirty="0"/>
              <a:t>– </a:t>
            </a:r>
            <a:r>
              <a:rPr lang="en-US" sz="2700" i="1" dirty="0" smtClean="0"/>
              <a:t>x</a:t>
            </a:r>
            <a:r>
              <a:rPr lang="en-US" sz="2700" baseline="-25000" dirty="0"/>
              <a:t>1</a:t>
            </a:r>
            <a:r>
              <a:rPr lang="en-US" sz="2700" dirty="0" smtClean="0"/>
              <a:t> </a:t>
            </a:r>
            <a:r>
              <a:rPr lang="en-US" sz="2700" dirty="0"/>
              <a:t>= 0 in K with a proper time: </a:t>
            </a:r>
            <a:r>
              <a:rPr lang="en-US" sz="2700" i="1" dirty="0"/>
              <a:t>T</a:t>
            </a:r>
            <a:r>
              <a:rPr lang="en-US" sz="2700" baseline="-25000" dirty="0"/>
              <a:t>0</a:t>
            </a:r>
            <a:r>
              <a:rPr lang="en-US" sz="2700" dirty="0"/>
              <a:t> = </a:t>
            </a:r>
            <a:r>
              <a:rPr lang="en-US" sz="2700" i="1" dirty="0"/>
              <a:t>t</a:t>
            </a:r>
            <a:r>
              <a:rPr lang="en-US" sz="2700" baseline="-25000" dirty="0"/>
              <a:t>2</a:t>
            </a:r>
            <a:r>
              <a:rPr lang="en-US" sz="2700" dirty="0"/>
              <a:t> – </a:t>
            </a:r>
            <a:r>
              <a:rPr lang="en-US" sz="2700" i="1" dirty="0"/>
              <a:t>t</a:t>
            </a:r>
            <a:r>
              <a:rPr lang="en-US" sz="2700" baseline="-25000" dirty="0"/>
              <a:t>1</a:t>
            </a:r>
            <a:r>
              <a:rPr lang="en-US" sz="2700" dirty="0"/>
              <a:t> or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endParaRPr lang="en-US" sz="2700" dirty="0"/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</a:pPr>
            <a:endParaRPr lang="en-US" sz="2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988602"/>
              </p:ext>
            </p:extLst>
          </p:nvPr>
        </p:nvGraphicFramePr>
        <p:xfrm>
          <a:off x="2286000" y="2557463"/>
          <a:ext cx="12557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8" name="Equation" r:id="rId3" imgW="571500" imgH="203200" progId="Equation.DSMT4">
                  <p:embed/>
                </p:oleObj>
              </mc:Choice>
              <mc:Fallback>
                <p:oleObj name="Equation" r:id="rId3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57463"/>
                        <a:ext cx="1255712" cy="4460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33074"/>
              </p:ext>
            </p:extLst>
          </p:nvPr>
        </p:nvGraphicFramePr>
        <p:xfrm>
          <a:off x="3560762" y="2209800"/>
          <a:ext cx="337343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69" name="Equation" r:id="rId5" imgW="1536700" imgH="520700" progId="Equation.DSMT4">
                  <p:embed/>
                </p:oleObj>
              </mc:Choice>
              <mc:Fallback>
                <p:oleObj name="Equation" r:id="rId5" imgW="1536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62" y="2209800"/>
                        <a:ext cx="337343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36365"/>
              </p:ext>
            </p:extLst>
          </p:nvPr>
        </p:nvGraphicFramePr>
        <p:xfrm>
          <a:off x="1828800" y="4757737"/>
          <a:ext cx="92233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0" name="Equation" r:id="rId7" imgW="304800" imgH="165100" progId="Equation.DSMT4">
                  <p:embed/>
                </p:oleObj>
              </mc:Choice>
              <mc:Fallback>
                <p:oleObj name="Equation" r:id="rId7" imgW="304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757737"/>
                        <a:ext cx="922337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268014"/>
              </p:ext>
            </p:extLst>
          </p:nvPr>
        </p:nvGraphicFramePr>
        <p:xfrm>
          <a:off x="2765425" y="4724400"/>
          <a:ext cx="17303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1" name="Equation" r:id="rId9" imgW="571500" imgH="203200" progId="Equation.DSMT4">
                  <p:embed/>
                </p:oleObj>
              </mc:Choice>
              <mc:Fallback>
                <p:oleObj name="Equation" r:id="rId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24400"/>
                        <a:ext cx="1730375" cy="615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94470"/>
              </p:ext>
            </p:extLst>
          </p:nvPr>
        </p:nvGraphicFramePr>
        <p:xfrm>
          <a:off x="4476750" y="4419600"/>
          <a:ext cx="200025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2" name="Equation" r:id="rId11" imgW="660400" imgH="457200" progId="Equation.DSMT4">
                  <p:embed/>
                </p:oleObj>
              </mc:Choice>
              <mc:Fallback>
                <p:oleObj name="Equation" r:id="rId11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419600"/>
                        <a:ext cx="2000250" cy="13843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68267"/>
              </p:ext>
            </p:extLst>
          </p:nvPr>
        </p:nvGraphicFramePr>
        <p:xfrm>
          <a:off x="6400800" y="4757737"/>
          <a:ext cx="6921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73" name="Equation" r:id="rId13" imgW="228600" imgH="190500" progId="Equation.DSMT4">
                  <p:embed/>
                </p:oleObj>
              </mc:Choice>
              <mc:Fallback>
                <p:oleObj name="Equation" r:id="rId1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757737"/>
                        <a:ext cx="692150" cy="5762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81144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Arial" pitchFamily="-84" charset="0"/>
                <a:cs typeface="Arial" pitchFamily="-84" charset="0"/>
              </a:rPr>
              <a:t>1) 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i="1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‘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or the time measured between two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different positions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is greater than the time between the same events at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one position: </a:t>
            </a:r>
            <a:r>
              <a:rPr lang="en-US" altLang="ja-JP" b="1" i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altLang="ja-JP" b="1" i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	The proper time is always the shortest time!!</a:t>
            </a: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2)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events do not occur at the same space and time coordinates in the two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systems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3) System K requires 1 clock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30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requires 2 clocks.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3730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Dilation: </a:t>
            </a:r>
            <a:r>
              <a:rPr lang="en-US" sz="40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Moving </a:t>
            </a:r>
            <a:r>
              <a:rPr lang="en-US" sz="4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Clocks Run Slow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085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Time Dilation Example: </a:t>
            </a:r>
            <a:r>
              <a:rPr lang="en-US" dirty="0" err="1" smtClean="0"/>
              <a:t>muon</a:t>
            </a:r>
            <a:r>
              <a:rPr lang="en-US" dirty="0" smtClean="0"/>
              <a:t>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772400" cy="5257800"/>
          </a:xfrm>
        </p:spPr>
        <p:txBody>
          <a:bodyPr/>
          <a:lstStyle/>
          <a:p>
            <a:r>
              <a:rPr lang="en-US" sz="2400" dirty="0" err="1" smtClean="0"/>
              <a:t>Muons</a:t>
            </a:r>
            <a:r>
              <a:rPr lang="en-US" sz="2400" dirty="0" smtClean="0"/>
              <a:t> are essentially heavy electrons (~200 times heavier)</a:t>
            </a:r>
          </a:p>
          <a:p>
            <a:r>
              <a:rPr lang="en-US" sz="2400" dirty="0" err="1" smtClean="0"/>
              <a:t>Muons</a:t>
            </a:r>
            <a:r>
              <a:rPr lang="en-US" sz="2400" dirty="0"/>
              <a:t> </a:t>
            </a:r>
            <a:r>
              <a:rPr lang="en-US" sz="2400" dirty="0" smtClean="0"/>
              <a:t>are typically generated in collisions of cosmic rays in upper atmosphere and, unlike electrons, decay (            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)</a:t>
            </a:r>
          </a:p>
          <a:p>
            <a:r>
              <a:rPr lang="en-US" sz="2400" dirty="0" smtClean="0">
                <a:sym typeface="Symbol"/>
              </a:rPr>
              <a:t>For a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incident on Earth with v=0.998c, an observer on Earth would see what lifetime of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?</a:t>
            </a:r>
          </a:p>
          <a:p>
            <a:r>
              <a:rPr lang="en-US" sz="2400" dirty="0" smtClean="0">
                <a:sym typeface="Symbol"/>
              </a:rPr>
              <a:t>2.2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?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t=35 </a:t>
            </a:r>
            <a:r>
              <a:rPr lang="en-US" sz="2400" dirty="0" err="1" smtClean="0"/>
              <a:t>μ</a:t>
            </a:r>
            <a:r>
              <a:rPr lang="en-US" sz="2400" dirty="0" err="1" smtClean="0">
                <a:sym typeface="Symbol"/>
              </a:rPr>
              <a:t>sec</a:t>
            </a:r>
            <a:r>
              <a:rPr lang="en-US" sz="2400" dirty="0" smtClean="0">
                <a:sym typeface="Symbol"/>
              </a:rPr>
              <a:t>  </a:t>
            </a:r>
          </a:p>
          <a:p>
            <a:r>
              <a:rPr lang="en-US" sz="2400" dirty="0" smtClean="0">
                <a:sym typeface="Symbol"/>
              </a:rPr>
              <a:t>Moving clocks run slow so when an outside observer measures,  they see a longer time than the </a:t>
            </a:r>
            <a:r>
              <a:rPr lang="en-US" sz="2400" dirty="0" err="1" smtClean="0">
                <a:sym typeface="Symbol"/>
              </a:rPr>
              <a:t>muon</a:t>
            </a:r>
            <a:r>
              <a:rPr lang="en-US" sz="2400" dirty="0" smtClean="0">
                <a:sym typeface="Symbol"/>
              </a:rPr>
              <a:t> itself sees. </a:t>
            </a:r>
          </a:p>
          <a:p>
            <a:endParaRPr lang="en-US" sz="2400" dirty="0" smtClean="0">
              <a:sym typeface="Symbol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396670"/>
              </p:ext>
            </p:extLst>
          </p:nvPr>
        </p:nvGraphicFramePr>
        <p:xfrm>
          <a:off x="6335713" y="1817688"/>
          <a:ext cx="8159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4" imgW="482600" imgH="241300" progId="Equation.DSMT4">
                  <p:embed/>
                </p:oleObj>
              </mc:Choice>
              <mc:Fallback>
                <p:oleObj name="Equation" r:id="rId4" imgW="48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1817688"/>
                        <a:ext cx="8159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894049"/>
              </p:ext>
            </p:extLst>
          </p:nvPr>
        </p:nvGraphicFramePr>
        <p:xfrm>
          <a:off x="2362200" y="3200400"/>
          <a:ext cx="23495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6" imgW="889000" imgH="673100" progId="Equation.DSMT4">
                  <p:embed/>
                </p:oleObj>
              </mc:Choice>
              <mc:Fallback>
                <p:oleObj name="Equation" r:id="rId6" imgW="8890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200400"/>
                        <a:ext cx="23495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923138"/>
              </p:ext>
            </p:extLst>
          </p:nvPr>
        </p:nvGraphicFramePr>
        <p:xfrm>
          <a:off x="4724400" y="3486150"/>
          <a:ext cx="5048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8" imgW="190500" imgH="152400" progId="Equation.DSMT4">
                  <p:embed/>
                </p:oleObj>
              </mc:Choice>
              <mc:Fallback>
                <p:oleObj name="Equation" r:id="rId8" imgW="1905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86150"/>
                        <a:ext cx="5048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78701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Experimental Verification of Time Dilation</a:t>
            </a:r>
            <a:endParaRPr lang="en-US" sz="3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001000" cy="5715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Arrival of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on the Earth’s Surface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b="1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number of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muons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detected with speeds near 0.98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c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is much different (a) on top of a mountain than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at sea level, because of the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muon’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s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decay. The experimental result agrees with our time dilation equation.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397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19200"/>
            <a:ext cx="86360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609600"/>
          </a:xfrm>
        </p:spPr>
        <p:txBody>
          <a:bodyPr/>
          <a:lstStyle/>
          <a:p>
            <a:pPr algn="ctr"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459787" cy="51054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	To understand </a:t>
            </a:r>
            <a:r>
              <a:rPr lang="en-US" sz="3600" i="1" dirty="0">
                <a:ea typeface="ＭＳ Ｐゴシック" pitchFamily="-84" charset="-128"/>
                <a:cs typeface="ＭＳ Ｐゴシック" pitchFamily="-84" charset="-128"/>
              </a:rPr>
              <a:t>length contraction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Let an observer in each system K and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have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a meter stick at rest in </a:t>
            </a:r>
            <a:r>
              <a:rPr lang="en-US" altLang="ja-JP" sz="3600" b="1" i="1" dirty="0">
                <a:ea typeface="ＭＳ Ｐゴシック" pitchFamily="-84" charset="-128"/>
                <a:cs typeface="ＭＳ Ｐゴシック" pitchFamily="-84" charset="-128"/>
              </a:rPr>
              <a:t>their own system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such that each </a:t>
            </a:r>
            <a:r>
              <a:rPr lang="en-US" altLang="ja-JP" sz="3600" dirty="0" smtClean="0">
                <a:ea typeface="ＭＳ Ｐゴシック" pitchFamily="-84" charset="-128"/>
                <a:cs typeface="ＭＳ Ｐゴシック" pitchFamily="-84" charset="-128"/>
              </a:rPr>
              <a:t>measures </a:t>
            </a:r>
            <a:r>
              <a:rPr lang="en-US" altLang="ja-JP" sz="3600" dirty="0">
                <a:ea typeface="ＭＳ Ｐゴシック" pitchFamily="-84" charset="-128"/>
                <a:cs typeface="ＭＳ Ｐゴシック" pitchFamily="-84" charset="-128"/>
              </a:rPr>
              <a:t>the same length at rest. </a:t>
            </a:r>
          </a:p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The length as measured at rest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at the same time is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called the </a:t>
            </a:r>
            <a:r>
              <a:rPr lang="en-US" sz="3600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length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273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Length Contraction cont’d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" y="762000"/>
            <a:ext cx="9039225" cy="5486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Each observer lays the stick down along his or her respective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axis, putting the left end at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baseline="-250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(or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 and the right end at </a:t>
            </a:r>
            <a:r>
              <a:rPr lang="en-US" altLang="ja-JP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(or 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x’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  <a:buSzPct val="65000"/>
              <a:buFont typeface="Wingdings" pitchFamily="-84" charset="2"/>
              <a:buChar char="n"/>
            </a:pPr>
            <a:r>
              <a:rPr lang="en-US" sz="2400" dirty="0"/>
              <a:t>Thus, in</a:t>
            </a:r>
            <a:r>
              <a:rPr lang="en-US" sz="2400" dirty="0" smtClean="0"/>
              <a:t> the rest frame </a:t>
            </a:r>
            <a:r>
              <a:rPr lang="en-US" sz="2400" dirty="0"/>
              <a:t>K, Frank measures his stick to be: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SzPct val="65000"/>
              <a:buFont typeface="Wingdings" pitchFamily="-84" charset="2"/>
              <a:buChar char="n"/>
            </a:pPr>
            <a:r>
              <a:rPr lang="en-US" sz="2400" dirty="0" smtClean="0"/>
              <a:t>Similarly</a:t>
            </a:r>
            <a:r>
              <a:rPr lang="en-US" sz="2400" dirty="0"/>
              <a:t>, in</a:t>
            </a:r>
            <a:r>
              <a:rPr lang="en-US" sz="2400" dirty="0" smtClean="0"/>
              <a:t> the moving frame K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, </a:t>
            </a:r>
            <a:r>
              <a:rPr lang="en-US" altLang="ja-JP" sz="2400" dirty="0"/>
              <a:t>Mary measures her stick at rest to be:</a:t>
            </a:r>
            <a:r>
              <a:rPr lang="en-US" altLang="ja-JP" sz="2400" dirty="0" smtClean="0"/>
              <a:t>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				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in his rest frame measures the moving length in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frame moving with velocity v.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using the Lorentz transformations Frank measures the length of the stick in K’</a:t>
            </a:r>
            <a:r>
              <a:rPr lang="en-US" altLang="ja-JP" sz="2400" baseline="30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as: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Where both ends of the stick must be measured simultaneously,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i.e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sz="2400" i="1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Here 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proper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altLang="ja-JP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and Frank’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measured length is </a:t>
            </a:r>
            <a:r>
              <a:rPr lang="en-US" altLang="ja-JP" sz="2400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 – </a:t>
            </a:r>
            <a:r>
              <a:rPr lang="en-US" altLang="ja-JP" sz="2400" i="1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400" baseline="-25000" dirty="0" smtClean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endParaRPr lang="en-US" sz="24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115000"/>
              </a:lnSpc>
              <a:buFont typeface="Wingdings" pitchFamily="-84" charset="2"/>
              <a:buNone/>
            </a:pPr>
            <a:endParaRPr lang="en-US" altLang="ja-JP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652734"/>
              </p:ext>
            </p:extLst>
          </p:nvPr>
        </p:nvGraphicFramePr>
        <p:xfrm>
          <a:off x="3733800" y="1677687"/>
          <a:ext cx="1676400" cy="4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2" name="Equation" r:id="rId3" imgW="711200" imgH="241300" progId="Equation.DSMT4">
                  <p:embed/>
                </p:oleObj>
              </mc:Choice>
              <mc:Fallback>
                <p:oleObj name="Equation" r:id="rId3" imgW="711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77687"/>
                        <a:ext cx="1676400" cy="4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955597"/>
              </p:ext>
            </p:extLst>
          </p:nvPr>
        </p:nvGraphicFramePr>
        <p:xfrm>
          <a:off x="3733800" y="2362200"/>
          <a:ext cx="170656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3" name="Equation" r:id="rId5" imgW="723900" imgH="241300" progId="Equation.DSMT4">
                  <p:embed/>
                </p:oleObj>
              </mc:Choice>
              <mc:Fallback>
                <p:oleObj name="Equation" r:id="rId5" imgW="723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362200"/>
                        <a:ext cx="170656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83758"/>
              </p:ext>
            </p:extLst>
          </p:nvPr>
        </p:nvGraphicFramePr>
        <p:xfrm>
          <a:off x="2851150" y="4114800"/>
          <a:ext cx="10350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4" name="Equation" r:id="rId7" imgW="546100" imgH="203200" progId="Equation.DSMT4">
                  <p:embed/>
                </p:oleObj>
              </mc:Choice>
              <mc:Fallback>
                <p:oleObj name="Equation" r:id="rId7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4114800"/>
                        <a:ext cx="1035050" cy="384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15383"/>
              </p:ext>
            </p:extLst>
          </p:nvPr>
        </p:nvGraphicFramePr>
        <p:xfrm>
          <a:off x="3886200" y="3886200"/>
          <a:ext cx="2286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5" name="Equation" r:id="rId9" imgW="1206500" imgH="482600" progId="Equation.DSMT4">
                  <p:embed/>
                </p:oleObj>
              </mc:Choice>
              <mc:Fallback>
                <p:oleObj name="Equation" r:id="rId9" imgW="1206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886200"/>
                        <a:ext cx="228600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263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6425" cy="457200"/>
          </a:xfrm>
        </p:spPr>
        <p:txBody>
          <a:bodyPr/>
          <a:lstStyle/>
          <a:p>
            <a:pPr algn="ctr" eaLnBrk="1" hangingPunct="1"/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Measurement in Rest Frame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914400"/>
            <a:ext cx="8759825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The observer in the rest frame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measures the moving length as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given by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but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since both Mary and Frank in their respective frames measure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altLang="ja-JP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 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i.e. the moving stick shrinks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975399"/>
              </p:ext>
            </p:extLst>
          </p:nvPr>
        </p:nvGraphicFramePr>
        <p:xfrm>
          <a:off x="2743200" y="2125663"/>
          <a:ext cx="847725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2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25663"/>
                        <a:ext cx="847725" cy="5413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820336"/>
              </p:ext>
            </p:extLst>
          </p:nvPr>
        </p:nvGraphicFramePr>
        <p:xfrm>
          <a:off x="3497262" y="1828800"/>
          <a:ext cx="1760538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3" name="Equation" r:id="rId5" imgW="660400" imgH="457200" progId="Equation.DSMT4">
                  <p:embed/>
                </p:oleObj>
              </mc:Choice>
              <mc:Fallback>
                <p:oleObj name="Equation" r:id="rId5" imgW="660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2" y="1828800"/>
                        <a:ext cx="1760538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468584"/>
              </p:ext>
            </p:extLst>
          </p:nvPr>
        </p:nvGraphicFramePr>
        <p:xfrm>
          <a:off x="5257800" y="2133600"/>
          <a:ext cx="60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4" name="Equation" r:id="rId7" imgW="228600" imgH="190500" progId="Equation.DSMT4">
                  <p:embed/>
                </p:oleObj>
              </mc:Choice>
              <mc:Fallback>
                <p:oleObj name="Equation" r:id="rId7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33600"/>
                        <a:ext cx="609600" cy="508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123505"/>
              </p:ext>
            </p:extLst>
          </p:nvPr>
        </p:nvGraphicFramePr>
        <p:xfrm>
          <a:off x="2514600" y="4557713"/>
          <a:ext cx="8239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5" name="Equation" r:id="rId9" imgW="266700" imgH="152400" progId="Equation.DSMT4">
                  <p:embed/>
                </p:oleObj>
              </mc:Choice>
              <mc:Fallback>
                <p:oleObj name="Equation" r:id="rId9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57713"/>
                        <a:ext cx="823913" cy="471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843943"/>
              </p:ext>
            </p:extLst>
          </p:nvPr>
        </p:nvGraphicFramePr>
        <p:xfrm>
          <a:off x="3200400" y="4318000"/>
          <a:ext cx="24336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6" name="Equation" r:id="rId11" imgW="787400" imgH="279400" progId="Equation.DSMT4">
                  <p:embed/>
                </p:oleObj>
              </mc:Choice>
              <mc:Fallback>
                <p:oleObj name="Equation" r:id="rId11" imgW="787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318000"/>
                        <a:ext cx="2433637" cy="86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712610"/>
              </p:ext>
            </p:extLst>
          </p:nvPr>
        </p:nvGraphicFramePr>
        <p:xfrm>
          <a:off x="5618163" y="4191000"/>
          <a:ext cx="706437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97" name="Equation" r:id="rId13" imgW="228600" imgH="419100" progId="Equation.DSMT4">
                  <p:embed/>
                </p:oleObj>
              </mc:Choice>
              <mc:Fallback>
                <p:oleObj name="Equation" r:id="rId13" imgW="228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8163" y="4191000"/>
                        <a:ext cx="706437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1655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Length Contraction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066801"/>
            <a:ext cx="3581400" cy="3124200"/>
          </a:xfrm>
        </p:spPr>
        <p:txBody>
          <a:bodyPr/>
          <a:lstStyle/>
          <a:p>
            <a:r>
              <a:rPr lang="en-US" sz="2800" dirty="0" smtClean="0"/>
              <a:t>Proper length (length of object in its own frame: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Length of object in observer’s frame: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Sept. 11,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174561"/>
              </p:ext>
            </p:extLst>
          </p:nvPr>
        </p:nvGraphicFramePr>
        <p:xfrm>
          <a:off x="5918200" y="3490913"/>
          <a:ext cx="13208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1" name="Equation" r:id="rId4" imgW="673100" imgH="241300" progId="Equation.DSMT4">
                  <p:embed/>
                </p:oleObj>
              </mc:Choice>
              <mc:Fallback>
                <p:oleObj name="Equation" r:id="rId4" imgW="673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3490913"/>
                        <a:ext cx="13208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642462"/>
              </p:ext>
            </p:extLst>
          </p:nvPr>
        </p:nvGraphicFramePr>
        <p:xfrm>
          <a:off x="2478088" y="4572000"/>
          <a:ext cx="570706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2" name="Equation" r:id="rId6" imgW="2197100" imgH="241300" progId="Equation.DSMT4">
                  <p:embed/>
                </p:oleObj>
              </mc:Choice>
              <mc:Fallback>
                <p:oleObj name="Equation" r:id="rId6" imgW="2197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572000"/>
                        <a:ext cx="570706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4635" y="863202"/>
            <a:ext cx="5186235" cy="340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478214" y="3048000"/>
            <a:ext cx="533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345512"/>
              </p:ext>
            </p:extLst>
          </p:nvPr>
        </p:nvGraphicFramePr>
        <p:xfrm>
          <a:off x="5810250" y="1968500"/>
          <a:ext cx="15049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3" name="Equation" r:id="rId9" imgW="723900" imgH="254000" progId="Equation.DSMT4">
                  <p:embed/>
                </p:oleObj>
              </mc:Choice>
              <mc:Fallback>
                <p:oleObj name="Equation" r:id="rId9" imgW="72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968500"/>
                        <a:ext cx="150495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3352800" y="2209800"/>
            <a:ext cx="277813" cy="822960"/>
            <a:chOff x="3455986" y="2362200"/>
            <a:chExt cx="277813" cy="822960"/>
          </a:xfrm>
        </p:grpSpPr>
        <p:graphicFrame>
          <p:nvGraphicFramePr>
            <p:cNvPr id="36871" name="Object 7"/>
            <p:cNvGraphicFramePr>
              <a:graphicFrameLocks noChangeAspect="1"/>
            </p:cNvGraphicFramePr>
            <p:nvPr/>
          </p:nvGraphicFramePr>
          <p:xfrm>
            <a:off x="3455986" y="2362200"/>
            <a:ext cx="277813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64" name="Equation" r:id="rId11" imgW="152280" imgH="241200" progId="Equation.DSMT4">
                    <p:embed/>
                  </p:oleObj>
                </mc:Choice>
                <mc:Fallback>
                  <p:oleObj name="Equation" r:id="rId11" imgW="1522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5986" y="2362200"/>
                          <a:ext cx="277813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Straight Arrow Connector 16"/>
            <p:cNvCxnSpPr/>
            <p:nvPr/>
          </p:nvCxnSpPr>
          <p:spPr>
            <a:xfrm rot="5400000">
              <a:off x="3399314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3895727" y="2209800"/>
            <a:ext cx="344487" cy="822960"/>
            <a:chOff x="3998913" y="2362200"/>
            <a:chExt cx="344487" cy="822960"/>
          </a:xfrm>
        </p:grpSpPr>
        <p:graphicFrame>
          <p:nvGraphicFramePr>
            <p:cNvPr id="36870" name="Object 6"/>
            <p:cNvGraphicFramePr>
              <a:graphicFrameLocks noChangeAspect="1"/>
            </p:cNvGraphicFramePr>
            <p:nvPr/>
          </p:nvGraphicFramePr>
          <p:xfrm>
            <a:off x="3998913" y="2362200"/>
            <a:ext cx="344487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65" name="Equation" r:id="rId13" imgW="164880" imgH="241200" progId="Equation.DSMT4">
                    <p:embed/>
                  </p:oleObj>
                </mc:Choice>
                <mc:Fallback>
                  <p:oleObj name="Equation" r:id="rId13" imgW="16488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8913" y="2362200"/>
                          <a:ext cx="344487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8" name="Straight Arrow Connector 17"/>
            <p:cNvCxnSpPr/>
            <p:nvPr/>
          </p:nvCxnSpPr>
          <p:spPr>
            <a:xfrm rot="5400000">
              <a:off x="3931125" y="3001486"/>
              <a:ext cx="365760" cy="158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687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68679"/>
              </p:ext>
            </p:extLst>
          </p:nvPr>
        </p:nvGraphicFramePr>
        <p:xfrm>
          <a:off x="374650" y="4467225"/>
          <a:ext cx="21129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6" name="Equation" r:id="rId15" imgW="1016000" imgH="254000" progId="Equation.DSMT4">
                  <p:embed/>
                </p:oleObj>
              </mc:Choice>
              <mc:Fallback>
                <p:oleObj name="Equation" r:id="rId15" imgW="1016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" y="4467225"/>
                        <a:ext cx="21129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711457"/>
              </p:ext>
            </p:extLst>
          </p:nvPr>
        </p:nvGraphicFramePr>
        <p:xfrm>
          <a:off x="228600" y="5191125"/>
          <a:ext cx="9937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7" name="Equation" r:id="rId17" imgW="520700" imgH="241300" progId="Equation.DSMT4">
                  <p:embed/>
                </p:oleObj>
              </mc:Choice>
              <mc:Fallback>
                <p:oleObj name="Equation" r:id="rId17" imgW="520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191125"/>
                        <a:ext cx="99377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51008"/>
              </p:ext>
            </p:extLst>
          </p:nvPr>
        </p:nvGraphicFramePr>
        <p:xfrm>
          <a:off x="1490663" y="5241925"/>
          <a:ext cx="11890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68" name="Equation" r:id="rId19" imgW="622300" imgH="241300" progId="Equation.DSMT4">
                  <p:embed/>
                </p:oleObj>
              </mc:Choice>
              <mc:Fallback>
                <p:oleObj name="Equation" r:id="rId19" imgW="6223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241925"/>
                        <a:ext cx="11890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048000" y="5269468"/>
            <a:ext cx="57067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&gt;1  so the length is shorter in the direction of motion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(length contraction!)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06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More about </a:t>
            </a:r>
            <a:r>
              <a:rPr lang="en-US" dirty="0" err="1" smtClean="0"/>
              <a:t>Muons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924800" cy="56388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Rate: 1/cm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/minute at Earth’s surface  (so for a person with 600 cm</a:t>
            </a:r>
            <a:r>
              <a:rPr lang="en-US" sz="2000" baseline="30000" dirty="0" smtClean="0"/>
              <a:t>2 </a:t>
            </a:r>
            <a:r>
              <a:rPr lang="en-US" sz="2000" dirty="0" smtClean="0"/>
              <a:t> that would be 600/60=10 </a:t>
            </a:r>
            <a:r>
              <a:rPr lang="en-US" sz="2000" dirty="0" err="1" smtClean="0"/>
              <a:t>muons</a:t>
            </a:r>
            <a:r>
              <a:rPr lang="en-US" sz="2000" dirty="0" smtClean="0"/>
              <a:t>/sec passing through!)</a:t>
            </a:r>
            <a:endParaRPr lang="en-US" sz="2000" baseline="30000" dirty="0" smtClean="0"/>
          </a:p>
          <a:p>
            <a:r>
              <a:rPr lang="en-US" sz="2000" dirty="0" smtClean="0"/>
              <a:t>They are typically produced in atmosphere about 6 km above surface of Earth and often have velocities that are a substantial fraction of speed of light,  v=.998 c for example and life time </a:t>
            </a:r>
            <a:r>
              <a:rPr lang="en-US" sz="2000" dirty="0" smtClean="0">
                <a:sym typeface="Symbol"/>
              </a:rPr>
              <a:t>2.2 </a:t>
            </a:r>
            <a:r>
              <a:rPr lang="en-US" sz="2000" dirty="0" err="1" smtClean="0">
                <a:sym typeface="Symbol"/>
              </a:rPr>
              <a:t>μsec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</a:p>
          <a:p>
            <a:r>
              <a:rPr lang="en-US" sz="2000" dirty="0" smtClean="0"/>
              <a:t>How do they reach the Earth if they only go 660 m and not 6000 m?</a:t>
            </a:r>
          </a:p>
          <a:p>
            <a:r>
              <a:rPr lang="en-US" sz="2000" dirty="0" smtClean="0"/>
              <a:t>The time dilation stretches life time to </a:t>
            </a:r>
            <a:r>
              <a:rPr lang="en-US" sz="2000" dirty="0" smtClean="0">
                <a:sym typeface="Symbol"/>
              </a:rPr>
              <a:t>t=35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 not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thus they can travel 16 times further, or about 10 km, implying they easily reach the ground</a:t>
            </a:r>
          </a:p>
          <a:p>
            <a:r>
              <a:rPr lang="en-US" sz="2000" dirty="0" smtClean="0">
                <a:sym typeface="Symbol"/>
              </a:rPr>
              <a:t>But riding on a </a:t>
            </a:r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, the trip takes only 2.2 </a:t>
            </a:r>
            <a:r>
              <a:rPr lang="en-US" sz="2000" dirty="0" err="1" smtClean="0">
                <a:sym typeface="Symbol"/>
              </a:rPr>
              <a:t>μsec</a:t>
            </a:r>
            <a:r>
              <a:rPr lang="en-US" sz="2000" dirty="0" smtClean="0">
                <a:sym typeface="Symbol"/>
              </a:rPr>
              <a:t>, so how do they reach the ground???</a:t>
            </a:r>
          </a:p>
          <a:p>
            <a:r>
              <a:rPr lang="en-US" sz="2000" dirty="0" err="1" smtClean="0">
                <a:sym typeface="Symbol"/>
              </a:rPr>
              <a:t>Muon</a:t>
            </a:r>
            <a:r>
              <a:rPr lang="en-US" sz="2000" dirty="0" smtClean="0">
                <a:sym typeface="Symbol"/>
              </a:rPr>
              <a:t>-rider sees the ground moving towards him, so the length he has to travel contracts and is only </a:t>
            </a:r>
            <a:endParaRPr lang="en-US" sz="2000" dirty="0" smtClean="0"/>
          </a:p>
          <a:p>
            <a:r>
              <a:rPr lang="en-US" sz="2000" dirty="0" smtClean="0"/>
              <a:t>At 1000 km/sec, it would take 5 seconds to cross U.S. , pretty fast, but does it give length contraction?                                  {not much contraction}  </a:t>
            </a:r>
          </a:p>
          <a:p>
            <a:pPr>
              <a:buNone/>
            </a:pPr>
            <a:r>
              <a:rPr lang="en-US" sz="2000" dirty="0" smtClean="0"/>
              <a:t>      (for v=0.9c,  the length is reduced by 44%) 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pPr>
              <a:buNone/>
            </a:pPr>
            <a:endParaRPr lang="en-US" sz="2000" baseline="30000" dirty="0" smtClean="0"/>
          </a:p>
          <a:p>
            <a:pPr>
              <a:buNone/>
            </a:pPr>
            <a:endParaRPr lang="en-US" sz="2000" baseline="30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257023"/>
              </p:ext>
            </p:extLst>
          </p:nvPr>
        </p:nvGraphicFramePr>
        <p:xfrm>
          <a:off x="4572000" y="2076450"/>
          <a:ext cx="5032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29" name="Equation" r:id="rId4" imgW="330200" imgH="241300" progId="Equation.DSMT4">
                  <p:embed/>
                </p:oleObj>
              </mc:Choice>
              <mc:Fallback>
                <p:oleObj name="Equation" r:id="rId4" imgW="330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76450"/>
                        <a:ext cx="50323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40009"/>
              </p:ext>
            </p:extLst>
          </p:nvPr>
        </p:nvGraphicFramePr>
        <p:xfrm>
          <a:off x="3140075" y="4648200"/>
          <a:ext cx="18684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0" name="Equation" r:id="rId6" imgW="1422400" imgH="241300" progId="Equation.DSMT4">
                  <p:embed/>
                </p:oleObj>
              </mc:Choice>
              <mc:Fallback>
                <p:oleObj name="Equation" r:id="rId6" imgW="1422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075" y="4648200"/>
                        <a:ext cx="18684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230201"/>
              </p:ext>
            </p:extLst>
          </p:nvPr>
        </p:nvGraphicFramePr>
        <p:xfrm>
          <a:off x="3429000" y="5341938"/>
          <a:ext cx="160020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1" name="Equation" r:id="rId8" imgW="914400" imgH="241300" progId="Equation.DSMT4">
                  <p:embed/>
                </p:oleObj>
              </mc:Choice>
              <mc:Fallback>
                <p:oleObj name="Equation" r:id="rId8" imgW="914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41938"/>
                        <a:ext cx="160020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smtClean="0"/>
              <a:t>Wednesday, Sept. 11, 2013</a:t>
            </a:r>
            <a:endParaRPr lang="en-US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647508"/>
              </p:ext>
            </p:extLst>
          </p:nvPr>
        </p:nvGraphicFramePr>
        <p:xfrm>
          <a:off x="5033962" y="1905000"/>
          <a:ext cx="36528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32" name="Equation" r:id="rId10" imgW="2400300" imgH="419100" progId="Equation.DSMT4">
                  <p:embed/>
                </p:oleObj>
              </mc:Choice>
              <mc:Fallback>
                <p:oleObj name="Equation" r:id="rId10" imgW="2400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3962" y="1905000"/>
                        <a:ext cx="36528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7300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Addition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of Velocities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1"/>
            <a:ext cx="8534400" cy="4953000"/>
          </a:xfrm>
        </p:spPr>
        <p:txBody>
          <a:bodyPr/>
          <a:lstStyle/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 we add velocities in a relativistic case?</a:t>
            </a:r>
          </a:p>
          <a:p>
            <a:pPr marL="0" indent="0" algn="just" eaLnBrk="1" hangingPunct="1">
              <a:buFont typeface="Wingdings" pitchFamily="-84" charset="2"/>
              <a:buNone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Taking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differentials of the Lorentz transformation, relative velocities may be calculated: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524590"/>
              </p:ext>
            </p:extLst>
          </p:nvPr>
        </p:nvGraphicFramePr>
        <p:xfrm>
          <a:off x="2166937" y="2667000"/>
          <a:ext cx="3243263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2" name="Equation" r:id="rId3" imgW="1130300" imgH="266700" progId="Equation.DSMT4">
                  <p:embed/>
                </p:oleObj>
              </mc:Choice>
              <mc:Fallback>
                <p:oleObj name="Equation" r:id="rId3" imgW="1130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7" y="2667000"/>
                        <a:ext cx="3243263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735833"/>
              </p:ext>
            </p:extLst>
          </p:nvPr>
        </p:nvGraphicFramePr>
        <p:xfrm>
          <a:off x="2133600" y="3657600"/>
          <a:ext cx="15684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3" name="Equation" r:id="rId5" imgW="546100" imgH="203200" progId="Equation.DSMT4">
                  <p:embed/>
                </p:oleObj>
              </mc:Choice>
              <mc:Fallback>
                <p:oleObj name="Equation" r:id="rId5" imgW="54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15684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747134"/>
              </p:ext>
            </p:extLst>
          </p:nvPr>
        </p:nvGraphicFramePr>
        <p:xfrm>
          <a:off x="2133600" y="4419600"/>
          <a:ext cx="1530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4" name="Equation" r:id="rId7" imgW="533400" imgH="165100" progId="Equation.DSMT4">
                  <p:embed/>
                </p:oleObj>
              </mc:Choice>
              <mc:Fallback>
                <p:oleObj name="Equation" r:id="rId7" imgW="5334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419600"/>
                        <a:ext cx="1530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658380"/>
              </p:ext>
            </p:extLst>
          </p:nvPr>
        </p:nvGraphicFramePr>
        <p:xfrm>
          <a:off x="2133600" y="5105400"/>
          <a:ext cx="41910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905" name="Equation" r:id="rId9" imgW="1460500" imgH="317500" progId="Equation.DSMT4">
                  <p:embed/>
                </p:oleObj>
              </mc:Choice>
              <mc:Fallback>
                <p:oleObj name="Equation" r:id="rId9" imgW="14605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105400"/>
                        <a:ext cx="419100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2349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86400"/>
          </a:xfrm>
        </p:spPr>
        <p:txBody>
          <a:bodyPr/>
          <a:lstStyle/>
          <a:p>
            <a:pPr eaLnBrk="1" hangingPunct="1">
              <a:spcBef>
                <a:spcPts val="168"/>
              </a:spcBef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Reading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/>
              <a:t>Reminder for homework #1 </a:t>
            </a:r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Monday, Sept. 17</a:t>
            </a:r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way!</a:t>
            </a:r>
          </a:p>
          <a:p>
            <a:pPr eaLnBrk="1" hangingPunct="1"/>
            <a:r>
              <a:rPr lang="en-US" sz="2800" dirty="0"/>
              <a:t>Colloquium </a:t>
            </a:r>
            <a:r>
              <a:rPr lang="en-US" sz="2800" dirty="0" smtClean="0"/>
              <a:t>today</a:t>
            </a:r>
            <a:endParaRPr lang="en-US" sz="2800" dirty="0"/>
          </a:p>
          <a:p>
            <a:pPr lvl="1" eaLnBrk="1" hangingPunct="1"/>
            <a:r>
              <a:rPr lang="en-US" sz="2400" dirty="0" smtClean="0"/>
              <a:t>Dr. </a:t>
            </a:r>
            <a:r>
              <a:rPr lang="en-US" sz="2400" dirty="0" err="1" smtClean="0"/>
              <a:t>Mingwu</a:t>
            </a:r>
            <a:r>
              <a:rPr lang="en-US" sz="2400" dirty="0" smtClean="0"/>
              <a:t> Jin, a bio-physicist 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659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So that…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90600"/>
            <a:ext cx="8382000" cy="4800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defining velocities as: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dy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dx’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dt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etc. it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can be shown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that: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With similar relations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i="1" baseline="-25000" dirty="0" err="1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1923" name="Picture 15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98642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24" descr="im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495800"/>
            <a:ext cx="3200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25" descr="imag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495800"/>
            <a:ext cx="328612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613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2947" name="Picture 1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895600"/>
            <a:ext cx="2473325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20" descr="image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86200"/>
            <a:ext cx="2743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21" descr="image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029200"/>
            <a:ext cx="28162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75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914400"/>
          </a:xfrm>
        </p:spPr>
        <p:txBody>
          <a:bodyPr/>
          <a:lstStyle/>
          <a:p>
            <a:r>
              <a:rPr lang="en-US" dirty="0" smtClean="0"/>
              <a:t>Velocity Addition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Galilean Velocity addition                        where           and </a:t>
            </a:r>
          </a:p>
          <a:p>
            <a:r>
              <a:rPr lang="en-US" sz="2800" dirty="0" smtClean="0"/>
              <a:t>From inverse Lorentz transform                      and</a:t>
            </a:r>
          </a:p>
          <a:p>
            <a:r>
              <a:rPr lang="en-US" sz="2800" dirty="0" smtClean="0"/>
              <a:t>So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Thus                     </a:t>
            </a:r>
          </a:p>
          <a:p>
            <a:endParaRPr lang="en-US" sz="2800" dirty="0" smtClean="0"/>
          </a:p>
          <a:p>
            <a:r>
              <a:rPr lang="en-US" sz="2800" dirty="0" smtClean="0"/>
              <a:t>What would be the measured speed of light in S frame?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Since              we get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Observer in S frame measures c too!  Strange but true!</a:t>
            </a:r>
          </a:p>
          <a:p>
            <a:pPr>
              <a:buNone/>
            </a:pPr>
            <a:r>
              <a:rPr lang="en-US" sz="2800" dirty="0" smtClean="0"/>
              <a:t>                                                            </a:t>
            </a:r>
          </a:p>
          <a:p>
            <a:pPr>
              <a:buNone/>
            </a:pPr>
            <a:r>
              <a:rPr lang="en-US" sz="2800" dirty="0" smtClean="0"/>
              <a:t>                    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Fall 2013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90A1-DA85-483F-ABF9-6C30248A1FC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3993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034883"/>
              </p:ext>
            </p:extLst>
          </p:nvPr>
        </p:nvGraphicFramePr>
        <p:xfrm>
          <a:off x="3962400" y="1054100"/>
          <a:ext cx="1828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6" name="Equation" r:id="rId4" imgW="660400" imgH="254000" progId="Equation.DSMT4">
                  <p:embed/>
                </p:oleObj>
              </mc:Choice>
              <mc:Fallback>
                <p:oleObj name="Equation" r:id="rId4" imgW="660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054100"/>
                        <a:ext cx="1828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83281"/>
              </p:ext>
            </p:extLst>
          </p:nvPr>
        </p:nvGraphicFramePr>
        <p:xfrm>
          <a:off x="6773863" y="1049338"/>
          <a:ext cx="7032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7" name="Equation" r:id="rId6" imgW="508000" imgH="419100" progId="Equation.DSMT4">
                  <p:embed/>
                </p:oleObj>
              </mc:Choice>
              <mc:Fallback>
                <p:oleObj name="Equation" r:id="rId6" imgW="508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3863" y="1049338"/>
                        <a:ext cx="7032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920100"/>
              </p:ext>
            </p:extLst>
          </p:nvPr>
        </p:nvGraphicFramePr>
        <p:xfrm>
          <a:off x="8153400" y="982663"/>
          <a:ext cx="6858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8" name="Equation" r:id="rId8" imgW="533400" imgH="431800" progId="Equation.DSMT4">
                  <p:embed/>
                </p:oleObj>
              </mc:Choice>
              <mc:Fallback>
                <p:oleObj name="Equation" r:id="rId8" imgW="533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982663"/>
                        <a:ext cx="685800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506203"/>
              </p:ext>
            </p:extLst>
          </p:nvPr>
        </p:nvGraphicFramePr>
        <p:xfrm>
          <a:off x="4792663" y="1668463"/>
          <a:ext cx="161766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19" name="Equation" r:id="rId10" imgW="1092200" imgH="241300" progId="Equation.DSMT4">
                  <p:embed/>
                </p:oleObj>
              </mc:Choice>
              <mc:Fallback>
                <p:oleObj name="Equation" r:id="rId10" imgW="1092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668463"/>
                        <a:ext cx="161766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097074"/>
              </p:ext>
            </p:extLst>
          </p:nvPr>
        </p:nvGraphicFramePr>
        <p:xfrm>
          <a:off x="7080250" y="1506538"/>
          <a:ext cx="1385888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0" name="Equation" r:id="rId12" imgW="1181100" imgH="419100" progId="Equation.DSMT4">
                  <p:embed/>
                </p:oleObj>
              </mc:Choice>
              <mc:Fallback>
                <p:oleObj name="Equation" r:id="rId12" imgW="1181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1506538"/>
                        <a:ext cx="1385888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592833"/>
              </p:ext>
            </p:extLst>
          </p:nvPr>
        </p:nvGraphicFramePr>
        <p:xfrm>
          <a:off x="1331913" y="2151063"/>
          <a:ext cx="28606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1" name="Equation" r:id="rId14" imgW="1968500" imgH="635000" progId="Equation.DSMT4">
                  <p:embed/>
                </p:oleObj>
              </mc:Choice>
              <mc:Fallback>
                <p:oleObj name="Equation" r:id="rId14" imgW="19685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151063"/>
                        <a:ext cx="28606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900197"/>
              </p:ext>
            </p:extLst>
          </p:nvPr>
        </p:nvGraphicFramePr>
        <p:xfrm>
          <a:off x="3649663" y="4706938"/>
          <a:ext cx="2160587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2" name="Equation" r:id="rId16" imgW="1612900" imgH="647700" progId="Equation.DSMT4">
                  <p:embed/>
                </p:oleObj>
              </mc:Choice>
              <mc:Fallback>
                <p:oleObj name="Equation" r:id="rId16" imgW="16129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9663" y="4706938"/>
                        <a:ext cx="2160587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734769"/>
              </p:ext>
            </p:extLst>
          </p:nvPr>
        </p:nvGraphicFramePr>
        <p:xfrm>
          <a:off x="4351338" y="1919288"/>
          <a:ext cx="11080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3" name="Equation" r:id="rId18" imgW="762000" imgH="812800" progId="Equation.DSMT4">
                  <p:embed/>
                </p:oleObj>
              </mc:Choice>
              <mc:Fallback>
                <p:oleObj name="Equation" r:id="rId18" imgW="762000" imgH="81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1919288"/>
                        <a:ext cx="11080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296867"/>
              </p:ext>
            </p:extLst>
          </p:nvPr>
        </p:nvGraphicFramePr>
        <p:xfrm>
          <a:off x="1512888" y="3040063"/>
          <a:ext cx="1317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4" name="Equation" r:id="rId20" imgW="762000" imgH="647700" progId="Equation.DSMT4">
                  <p:embed/>
                </p:oleObj>
              </mc:Choice>
              <mc:Fallback>
                <p:oleObj name="Equation" r:id="rId20" imgW="7620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888" y="3040063"/>
                        <a:ext cx="1317625" cy="8937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graphicFrame>
        <p:nvGraphicFramePr>
          <p:cNvPr id="30209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584756"/>
              </p:ext>
            </p:extLst>
          </p:nvPr>
        </p:nvGraphicFramePr>
        <p:xfrm>
          <a:off x="5546725" y="2071688"/>
          <a:ext cx="7016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5" name="Equation" r:id="rId22" imgW="482600" imgH="647700" progId="Equation.DSMT4">
                  <p:embed/>
                </p:oleObj>
              </mc:Choice>
              <mc:Fallback>
                <p:oleObj name="Equation" r:id="rId22" imgW="482600" imgH="647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6725" y="2071688"/>
                        <a:ext cx="7016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209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69504"/>
              </p:ext>
            </p:extLst>
          </p:nvPr>
        </p:nvGraphicFramePr>
        <p:xfrm>
          <a:off x="1752600" y="5097463"/>
          <a:ext cx="838200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6" name="Equation" r:id="rId24" imgW="393700" imgH="254000" progId="Equation.DSMT4">
                  <p:embed/>
                </p:oleObj>
              </mc:Choice>
              <mc:Fallback>
                <p:oleObj name="Equation" r:id="rId24" imgW="393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097463"/>
                        <a:ext cx="838200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7312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  Jin - Coll 091113.doc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40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#2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switching the signs and primes will not cut!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independent 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Wednesday, Sept. 18!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252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algn="ctr"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complete Lorentz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3124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Some things to note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What happens when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/>
              <a:t>~0 (or v~0)?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The Lorentz </a:t>
            </a:r>
            <a:r>
              <a:rPr lang="en-US" dirty="0" err="1" smtClean="0"/>
              <a:t>x</a:t>
            </a:r>
            <a:r>
              <a:rPr lang="en-US" dirty="0" smtClean="0"/>
              <a:t>-formation becomes Galilean </a:t>
            </a:r>
            <a:r>
              <a:rPr lang="en-US" dirty="0" err="1" smtClean="0"/>
              <a:t>x</a:t>
            </a:r>
            <a:r>
              <a:rPr lang="en-US" dirty="0" smtClean="0"/>
              <a:t>-formation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Space-time are not separated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For non-imaginary </a:t>
            </a:r>
            <a:r>
              <a:rPr lang="en-US" dirty="0" err="1" smtClean="0"/>
              <a:t>x</a:t>
            </a:r>
            <a:r>
              <a:rPr lang="en-US" dirty="0" smtClean="0"/>
              <a:t>-formations, the frame speed cannot exceed </a:t>
            </a:r>
            <a:r>
              <a:rPr lang="en-US" dirty="0" err="1" smtClean="0"/>
              <a:t>c</a:t>
            </a:r>
            <a:r>
              <a:rPr lang="en-US" dirty="0" smtClean="0"/>
              <a:t>!</a:t>
            </a: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68177"/>
              </p:ext>
            </p:extLst>
          </p:nvPr>
        </p:nvGraphicFramePr>
        <p:xfrm>
          <a:off x="1219200" y="746919"/>
          <a:ext cx="15398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6" name="Equation" r:id="rId3" imgW="812800" imgH="457200" progId="Equation.DSMT4">
                  <p:embed/>
                </p:oleObj>
              </mc:Choice>
              <mc:Fallback>
                <p:oleObj name="Equation" r:id="rId3" imgW="812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46919"/>
                        <a:ext cx="1539875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305817"/>
              </p:ext>
            </p:extLst>
          </p:nvPr>
        </p:nvGraphicFramePr>
        <p:xfrm>
          <a:off x="1219200" y="1715938"/>
          <a:ext cx="838199" cy="40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7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15938"/>
                        <a:ext cx="838199" cy="40558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40900"/>
              </p:ext>
            </p:extLst>
          </p:nvPr>
        </p:nvGraphicFramePr>
        <p:xfrm>
          <a:off x="1219200" y="2223762"/>
          <a:ext cx="838200" cy="363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8" name="Equation" r:id="rId7" imgW="381000" imgH="165100" progId="Equation.DSMT4">
                  <p:embed/>
                </p:oleObj>
              </mc:Choice>
              <mc:Fallback>
                <p:oleObj name="Equation" r:id="rId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23762"/>
                        <a:ext cx="838200" cy="3632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788913"/>
              </p:ext>
            </p:extLst>
          </p:nvPr>
        </p:nvGraphicFramePr>
        <p:xfrm>
          <a:off x="1219200" y="2689225"/>
          <a:ext cx="1611313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9" name="Equation" r:id="rId9" imgW="939800" imgH="520700" progId="Equation.DSMT4">
                  <p:embed/>
                </p:oleObj>
              </mc:Choice>
              <mc:Fallback>
                <p:oleObj name="Equation" r:id="rId9" imgW="9398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89225"/>
                        <a:ext cx="1611313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734471"/>
              </p:ext>
            </p:extLst>
          </p:nvPr>
        </p:nvGraphicFramePr>
        <p:xfrm>
          <a:off x="5334000" y="746919"/>
          <a:ext cx="14668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0" name="Equation" r:id="rId11" imgW="774700" imgH="457200" progId="Equation.DSMT4">
                  <p:embed/>
                </p:oleObj>
              </mc:Choice>
              <mc:Fallback>
                <p:oleObj name="Equation" r:id="rId11" imgW="7747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746919"/>
                        <a:ext cx="1466850" cy="866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56394"/>
              </p:ext>
            </p:extLst>
          </p:nvPr>
        </p:nvGraphicFramePr>
        <p:xfrm>
          <a:off x="5334000" y="1698096"/>
          <a:ext cx="83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1" name="Equation" r:id="rId13" imgW="393700" imgH="203200" progId="Equation.DSMT4">
                  <p:embed/>
                </p:oleObj>
              </mc:Choice>
              <mc:Fallback>
                <p:oleObj name="Equation" r:id="rId13" imgW="393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1698096"/>
                        <a:ext cx="838200" cy="431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81270"/>
              </p:ext>
            </p:extLst>
          </p:nvPr>
        </p:nvGraphicFramePr>
        <p:xfrm>
          <a:off x="5334000" y="2214298"/>
          <a:ext cx="809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2" name="Equation" r:id="rId15" imgW="368300" imgH="177800" progId="Equation.DSMT4">
                  <p:embed/>
                </p:oleObj>
              </mc:Choice>
              <mc:Fallback>
                <p:oleObj name="Equation" r:id="rId15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14298"/>
                        <a:ext cx="809625" cy="3905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565057"/>
              </p:ext>
            </p:extLst>
          </p:nvPr>
        </p:nvGraphicFramePr>
        <p:xfrm>
          <a:off x="5334000" y="2689225"/>
          <a:ext cx="16764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3" name="Equation" r:id="rId17" imgW="977900" imgH="520700" progId="Equation.DSMT4">
                  <p:embed/>
                </p:oleObj>
              </mc:Choice>
              <mc:Fallback>
                <p:oleObj name="Equation" r:id="rId17" imgW="977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89225"/>
                        <a:ext cx="1676400" cy="8921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194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398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Dilation and Length Contraction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73525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Time Dilation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Clocks in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run slower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stationary clocks in K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b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Length Contraction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	Lengths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measured in a moving inertial reference frame K’ </a:t>
            </a:r>
            <a:r>
              <a:rPr lang="en-US" altLang="ja-JP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are shorter </a:t>
            </a:r>
            <a:r>
              <a:rPr lang="en-US" altLang="ja-JP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respect to the same lengths stationary in K.</a:t>
            </a:r>
            <a:endParaRPr lang="en-US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457200" y="1143000"/>
            <a:ext cx="82296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>
                <a:solidFill>
                  <a:srgbClr val="000090"/>
                </a:solidFill>
                <a:latin typeface="+mn-lt"/>
              </a:rPr>
              <a:t>Direct consequences </a:t>
            </a:r>
            <a:r>
              <a:rPr lang="en-US" sz="3200" dirty="0">
                <a:solidFill>
                  <a:srgbClr val="000090"/>
                </a:solidFill>
                <a:latin typeface="+mn-lt"/>
              </a:rPr>
              <a:t>of the Lorentz Transformation: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28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Line 10"/>
          <p:cNvSpPr>
            <a:spLocks noChangeShapeType="1"/>
          </p:cNvSpPr>
          <p:nvPr/>
        </p:nvSpPr>
        <p:spPr bwMode="auto">
          <a:xfrm flipV="1">
            <a:off x="3657600" y="38100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understand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idea of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must be understood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is the time difference between two events occurring at the same position in a system as measured by a clock at that position. </a:t>
            </a:r>
          </a:p>
          <a:p>
            <a:pPr algn="ctr"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Same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location </a:t>
            </a:r>
            <a:r>
              <a:rPr 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then 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2648" name="AutoShape 8"/>
          <p:cNvSpPr>
            <a:spLocks noChangeArrowheads="1"/>
          </p:cNvSpPr>
          <p:nvPr/>
        </p:nvSpPr>
        <p:spPr bwMode="auto">
          <a:xfrm>
            <a:off x="5105400" y="3505200"/>
            <a:ext cx="609600" cy="685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8613" name="Line 9"/>
          <p:cNvSpPr>
            <a:spLocks noChangeShapeType="1"/>
          </p:cNvSpPr>
          <p:nvPr/>
        </p:nvSpPr>
        <p:spPr bwMode="auto">
          <a:xfrm flipV="1">
            <a:off x="4876800" y="4191000"/>
            <a:ext cx="304800" cy="3048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50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876800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this 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Time?</a:t>
            </a: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		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on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    then spark 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off</a:t>
            </a:r>
            <a:r>
              <a:rPr lang="ja-JP" altLang="en-US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dirty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Beginning and ending of the event occur at different positions </a:t>
            </a:r>
          </a:p>
        </p:txBody>
      </p:sp>
      <p:sp>
        <p:nvSpPr>
          <p:cNvPr id="70658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Time Dilation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>
            <a:off x="2057400" y="2819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674" name="AutoShape 10"/>
          <p:cNvSpPr>
            <a:spLocks noChangeArrowheads="1"/>
          </p:cNvSpPr>
          <p:nvPr/>
        </p:nvSpPr>
        <p:spPr bwMode="auto">
          <a:xfrm>
            <a:off x="1981200" y="2514600"/>
            <a:ext cx="685800" cy="5334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88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495800"/>
            <a:ext cx="8607425" cy="16764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Frank’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clock is at the same position in system K when the sparkler is lit in (a)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and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when it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). 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The proper time 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-t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1</a:t>
            </a:r>
            <a:endParaRPr lang="en-US" altLang="ja-JP" sz="2000" baseline="-25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Mary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in the moving system 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K’,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is beside the sparkler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when it was lit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Melinda 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then moves into the position where and when the sparkler extinguishes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altLang="ja-JP" sz="2000" dirty="0" err="1" smtClean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=t</a:t>
            </a:r>
            <a:r>
              <a:rPr lang="en-US" altLang="ja-JP" sz="2000" baseline="-25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’)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altLang="ja-JP" sz="2000" dirty="0" smtClean="0"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, Melinda, at the new position, measures the time in system K</a:t>
            </a:r>
            <a:r>
              <a:rPr lang="ja-JP" altLang="en-US" sz="20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 when the sparkler goes out in (</a:t>
            </a:r>
            <a:r>
              <a:rPr lang="en-US" altLang="ja-JP" sz="2000" dirty="0" err="1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altLang="ja-JP" sz="2000" dirty="0">
                <a:ea typeface="ＭＳ Ｐゴシック" pitchFamily="-84" charset="-128"/>
                <a:cs typeface="ＭＳ Ｐゴシック" pitchFamily="-84" charset="-128"/>
              </a:rPr>
              <a:t>).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1812"/>
          </a:xfrm>
        </p:spPr>
        <p:txBody>
          <a:bodyPr/>
          <a:lstStyle/>
          <a:p>
            <a:pPr algn="ctr"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Time Dilation </a:t>
            </a:r>
            <a:r>
              <a:rPr lang="en-US" sz="3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with Mary, Frank, and Melinda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11,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09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17603</TotalTime>
  <Words>1623</Words>
  <Application>Microsoft Macintosh PowerPoint</Application>
  <PresentationFormat>On-screen Show (4:3)</PresentationFormat>
  <Paragraphs>238</Paragraphs>
  <Slides>22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phys1443-spring02</vt:lpstr>
      <vt:lpstr>Equation</vt:lpstr>
      <vt:lpstr>PHYS 3313 – Section 001 Lecture #5</vt:lpstr>
      <vt:lpstr>Announcements</vt:lpstr>
      <vt:lpstr>PowerPoint Presentation</vt:lpstr>
      <vt:lpstr>Special Project #2</vt:lpstr>
      <vt:lpstr>The complete Lorentz Transformations</vt:lpstr>
      <vt:lpstr>Time Dilation and Length Contraction</vt:lpstr>
      <vt:lpstr>Time Dilation</vt:lpstr>
      <vt:lpstr>Time Dilation</vt:lpstr>
      <vt:lpstr>Time Dilation with Mary, Frank, and Melinda</vt:lpstr>
      <vt:lpstr>According to Mary and Melinda…</vt:lpstr>
      <vt:lpstr>Time Dilation: Moving Clocks Run Slow</vt:lpstr>
      <vt:lpstr>Time Dilation Example: muon lifetime</vt:lpstr>
      <vt:lpstr>Experimental Verification of Time Dilation</vt:lpstr>
      <vt:lpstr>Length Contraction</vt:lpstr>
      <vt:lpstr>Length Contraction cont’d </vt:lpstr>
      <vt:lpstr>Measurement in Rest Frame</vt:lpstr>
      <vt:lpstr>Length Contraction Summary</vt:lpstr>
      <vt:lpstr>More about Muons</vt:lpstr>
      <vt:lpstr>Addition of Velocities</vt:lpstr>
      <vt:lpstr>So that…</vt:lpstr>
      <vt:lpstr>The Lorentz Velocity Transformations</vt:lpstr>
      <vt:lpstr>Velocity Addition 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837</cp:revision>
  <dcterms:created xsi:type="dcterms:W3CDTF">2012-08-29T20:00:19Z</dcterms:created>
  <dcterms:modified xsi:type="dcterms:W3CDTF">2013-09-18T19:46:14Z</dcterms:modified>
</cp:coreProperties>
</file>