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77" r:id="rId2"/>
    <p:sldId id="581" r:id="rId3"/>
    <p:sldId id="527" r:id="rId4"/>
    <p:sldId id="523" r:id="rId5"/>
    <p:sldId id="524" r:id="rId6"/>
    <p:sldId id="525" r:id="rId7"/>
    <p:sldId id="580" r:id="rId8"/>
    <p:sldId id="526"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0" Type="http://schemas.openxmlformats.org/officeDocument/2006/relationships/image" Target="../media/image12.emf"/><Relationship Id="rId11" Type="http://schemas.openxmlformats.org/officeDocument/2006/relationships/image" Target="../media/image13.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image" Target="../media/image24.emf"/><Relationship Id="rId2"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1" Type="http://schemas.openxmlformats.org/officeDocument/2006/relationships/image" Target="../media/image32.emf"/><Relationship Id="rId2"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1" Type="http://schemas.openxmlformats.org/officeDocument/2006/relationships/image" Target="../media/image39.emf"/><Relationship Id="rId2"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2.24</a:t>
            </a:r>
          </a:p>
        </p:txBody>
      </p:sp>
      <p:sp>
        <p:nvSpPr>
          <p:cNvPr id="96259" name="Slide Number Placeholder 3"/>
          <p:cNvSpPr>
            <a:spLocks noGrp="1"/>
          </p:cNvSpPr>
          <p:nvPr>
            <p:ph type="sldNum" sz="quarter" idx="5"/>
          </p:nvPr>
        </p:nvSpPr>
        <p:spPr bwMode="auto">
          <a:noFill/>
          <a:ln>
            <a:miter lim="800000"/>
            <a:headEnd/>
            <a:tailEnd/>
          </a:ln>
        </p:spPr>
        <p:txBody>
          <a:bodyPr/>
          <a:lstStyle/>
          <a:p>
            <a:fld id="{A0127626-DC7E-D548-ADC5-436F951A424A}"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84" charset="-128"/>
                <a:cs typeface="ＭＳ Ｐゴシック" pitchFamily="-84" charset="-128"/>
              </a:rPr>
              <a:t>Figure 2.26 The spacetime diagram for Mary</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trip to the star system and back. Notice that Frank</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worldline is a vertical line at </a:t>
            </a:r>
            <a:r>
              <a:rPr lang="en-US" altLang="ja-JP" i="1">
                <a:ea typeface="ＭＳ Ｐゴシック" pitchFamily="-84" charset="-128"/>
                <a:cs typeface="ＭＳ Ｐゴシック" pitchFamily="-84" charset="-128"/>
              </a:rPr>
              <a:t>x</a:t>
            </a:r>
            <a:r>
              <a:rPr lang="en-US" altLang="ja-JP">
                <a:ea typeface="ＭＳ Ｐゴシック" pitchFamily="-84" charset="-128"/>
                <a:cs typeface="ＭＳ Ｐゴシック" pitchFamily="-84" charset="-128"/>
              </a:rPr>
              <a:t> = 0, and Mary</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two worldlines have the correct slope given by the magnitude </a:t>
            </a:r>
            <a:r>
              <a:rPr lang="en-US" altLang="ja-JP" i="1">
                <a:ea typeface="ＭＳ Ｐゴシック" pitchFamily="-84" charset="-128"/>
                <a:cs typeface="ＭＳ Ｐゴシック" pitchFamily="-84" charset="-128"/>
              </a:rPr>
              <a:t>c/v</a:t>
            </a:r>
            <a:r>
              <a:rPr lang="en-US" altLang="ja-JP">
                <a:ea typeface="ＭＳ Ｐゴシック" pitchFamily="-84" charset="-128"/>
                <a:cs typeface="ＭＳ Ｐゴシック" pitchFamily="-84" charset="-128"/>
              </a:rPr>
              <a:t>. The black dashed lines represent light signals sent at annual intervals from Mary to Frank. Frank</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annual signals to Mary are solid black. The solid dots denote the time when the light signals arrive.</a:t>
            </a:r>
          </a:p>
          <a:p>
            <a:pPr eaLnBrk="1" hangingPunct="1"/>
            <a:endParaRPr lang="en-US">
              <a:ea typeface="ＭＳ Ｐゴシック" pitchFamily="-84" charset="-128"/>
              <a:cs typeface="ＭＳ Ｐゴシック" pitchFamily="-84" charset="-128"/>
            </a:endParaRPr>
          </a:p>
        </p:txBody>
      </p:sp>
      <p:sp>
        <p:nvSpPr>
          <p:cNvPr id="156675" name="Slide Number Placeholder 3"/>
          <p:cNvSpPr>
            <a:spLocks noGrp="1"/>
          </p:cNvSpPr>
          <p:nvPr>
            <p:ph type="sldNum" sz="quarter" idx="5"/>
          </p:nvPr>
        </p:nvSpPr>
        <p:spPr bwMode="auto">
          <a:noFill/>
          <a:ln>
            <a:miter lim="800000"/>
            <a:headEnd/>
            <a:tailEnd/>
          </a:ln>
        </p:spPr>
        <p:txBody>
          <a:bodyPr/>
          <a:lstStyle/>
          <a:p>
            <a:fld id="{B9107FB8-B7A4-3041-9E34-42F9AF38FCBE}" type="slidenum">
              <a:rPr lang="en-US"/>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2.27</a:t>
            </a:r>
          </a:p>
        </p:txBody>
      </p:sp>
      <p:sp>
        <p:nvSpPr>
          <p:cNvPr id="105475" name="Slide Number Placeholder 3"/>
          <p:cNvSpPr>
            <a:spLocks noGrp="1"/>
          </p:cNvSpPr>
          <p:nvPr>
            <p:ph type="sldNum" sz="quarter" idx="5"/>
          </p:nvPr>
        </p:nvSpPr>
        <p:spPr bwMode="auto">
          <a:noFill/>
          <a:ln>
            <a:miter lim="800000"/>
            <a:headEnd/>
            <a:tailEnd/>
          </a:ln>
        </p:spPr>
        <p:txBody>
          <a:bodyPr/>
          <a:lstStyle/>
          <a:p>
            <a:fld id="{ECCB6D4D-832E-6844-A6EC-AAFA965E607C}"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Sept. 16,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16,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Sept. 16,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24.emf"/><Relationship Id="rId5" Type="http://schemas.openxmlformats.org/officeDocument/2006/relationships/oleObject" Target="../embeddings/oleObject18.bin"/><Relationship Id="rId6" Type="http://schemas.openxmlformats.org/officeDocument/2006/relationships/image" Target="../media/image25.emf"/><Relationship Id="rId7" Type="http://schemas.openxmlformats.org/officeDocument/2006/relationships/oleObject" Target="../embeddings/oleObject19.bin"/><Relationship Id="rId8" Type="http://schemas.openxmlformats.org/officeDocument/2006/relationships/image" Target="../media/image26.emf"/><Relationship Id="rId9" Type="http://schemas.openxmlformats.org/officeDocument/2006/relationships/oleObject" Target="../embeddings/oleObject20.bin"/><Relationship Id="rId10"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36.emf"/><Relationship Id="rId13" Type="http://schemas.openxmlformats.org/officeDocument/2006/relationships/oleObject" Target="../embeddings/oleObject28.bin"/><Relationship Id="rId14" Type="http://schemas.openxmlformats.org/officeDocument/2006/relationships/image" Target="../media/image37.emf"/><Relationship Id="rId15" Type="http://schemas.openxmlformats.org/officeDocument/2006/relationships/oleObject" Target="../embeddings/oleObject29.bin"/><Relationship Id="rId16" Type="http://schemas.openxmlformats.org/officeDocument/2006/relationships/image" Target="../media/image38.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32.emf"/><Relationship Id="rId5" Type="http://schemas.openxmlformats.org/officeDocument/2006/relationships/oleObject" Target="../embeddings/oleObject24.bin"/><Relationship Id="rId6" Type="http://schemas.openxmlformats.org/officeDocument/2006/relationships/image" Target="../media/image33.emf"/><Relationship Id="rId7" Type="http://schemas.openxmlformats.org/officeDocument/2006/relationships/oleObject" Target="../embeddings/oleObject25.bin"/><Relationship Id="rId8" Type="http://schemas.openxmlformats.org/officeDocument/2006/relationships/image" Target="../media/image34.emf"/><Relationship Id="rId9" Type="http://schemas.openxmlformats.org/officeDocument/2006/relationships/oleObject" Target="../embeddings/oleObject26.bin"/><Relationship Id="rId10"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9.emf"/><Relationship Id="rId5" Type="http://schemas.openxmlformats.org/officeDocument/2006/relationships/oleObject" Target="../embeddings/oleObject31.bin"/><Relationship Id="rId6" Type="http://schemas.openxmlformats.org/officeDocument/2006/relationships/image" Target="../media/image40.emf"/><Relationship Id="rId7" Type="http://schemas.openxmlformats.org/officeDocument/2006/relationships/oleObject" Target="../embeddings/oleObject32.bin"/><Relationship Id="rId8" Type="http://schemas.openxmlformats.org/officeDocument/2006/relationships/image" Target="../media/image41.emf"/><Relationship Id="rId9" Type="http://schemas.openxmlformats.org/officeDocument/2006/relationships/oleObject" Target="../embeddings/oleObject33.bin"/><Relationship Id="rId10" Type="http://schemas.openxmlformats.org/officeDocument/2006/relationships/image" Target="../media/image4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5.emf"/><Relationship Id="rId20" Type="http://schemas.openxmlformats.org/officeDocument/2006/relationships/oleObject" Target="../embeddings/oleObject9.bin"/><Relationship Id="rId21" Type="http://schemas.openxmlformats.org/officeDocument/2006/relationships/image" Target="../media/image11.emf"/><Relationship Id="rId22" Type="http://schemas.openxmlformats.org/officeDocument/2006/relationships/oleObject" Target="../embeddings/oleObject10.bin"/><Relationship Id="rId23" Type="http://schemas.openxmlformats.org/officeDocument/2006/relationships/image" Target="../media/image12.emf"/><Relationship Id="rId24" Type="http://schemas.openxmlformats.org/officeDocument/2006/relationships/oleObject" Target="../embeddings/oleObject11.bin"/><Relationship Id="rId25" Type="http://schemas.openxmlformats.org/officeDocument/2006/relationships/image" Target="../media/image13.emf"/><Relationship Id="rId10" Type="http://schemas.openxmlformats.org/officeDocument/2006/relationships/oleObject" Target="../embeddings/oleObject4.bin"/><Relationship Id="rId11" Type="http://schemas.openxmlformats.org/officeDocument/2006/relationships/image" Target="../media/image6.emf"/><Relationship Id="rId12" Type="http://schemas.openxmlformats.org/officeDocument/2006/relationships/oleObject" Target="../embeddings/oleObject5.bin"/><Relationship Id="rId13" Type="http://schemas.openxmlformats.org/officeDocument/2006/relationships/image" Target="../media/image7.emf"/><Relationship Id="rId14" Type="http://schemas.openxmlformats.org/officeDocument/2006/relationships/oleObject" Target="../embeddings/oleObject6.bin"/><Relationship Id="rId15" Type="http://schemas.openxmlformats.org/officeDocument/2006/relationships/image" Target="../media/image8.emf"/><Relationship Id="rId16" Type="http://schemas.openxmlformats.org/officeDocument/2006/relationships/oleObject" Target="../embeddings/oleObject7.bin"/><Relationship Id="rId17" Type="http://schemas.openxmlformats.org/officeDocument/2006/relationships/image" Target="../media/image9.emf"/><Relationship Id="rId18" Type="http://schemas.openxmlformats.org/officeDocument/2006/relationships/oleObject" Target="../embeddings/oleObject8.bin"/><Relationship Id="rId19"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2.bin"/><Relationship Id="rId5" Type="http://schemas.openxmlformats.org/officeDocument/2006/relationships/image" Target="../media/image14.emf"/><Relationship Id="rId6" Type="http://schemas.openxmlformats.org/officeDocument/2006/relationships/oleObject" Target="../embeddings/oleObject13.bin"/><Relationship Id="rId7" Type="http://schemas.openxmlformats.org/officeDocument/2006/relationships/image" Target="../media/image15.emf"/><Relationship Id="rId8" Type="http://schemas.openxmlformats.org/officeDocument/2006/relationships/oleObject" Target="../embeddings/oleObject14.bin"/><Relationship Id="rId9" Type="http://schemas.openxmlformats.org/officeDocument/2006/relationships/image" Target="../media/image16.emf"/><Relationship Id="rId10" Type="http://schemas.openxmlformats.org/officeDocument/2006/relationships/oleObject" Target="../embeddings/oleObject15.bin"/><Relationship Id="rId11"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7437" y="1531203"/>
            <a:ext cx="288115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Sept. 16,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438400"/>
            <a:ext cx="68580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The Twin </a:t>
            </a:r>
            <a:r>
              <a:rPr lang="en-US" sz="2800" dirty="0">
                <a:solidFill>
                  <a:schemeClr val="accent2"/>
                </a:solidFill>
                <a:latin typeface="Arial Narrow" pitchFamily="-84" charset="0"/>
              </a:rPr>
              <a:t>Paradox</a:t>
            </a:r>
          </a:p>
          <a:p>
            <a:pPr marL="609600" indent="-609600">
              <a:spcBef>
                <a:spcPct val="20000"/>
              </a:spcBef>
              <a:buFontTx/>
              <a:buChar char="•"/>
            </a:pPr>
            <a:r>
              <a:rPr lang="en-US" sz="2800" dirty="0" smtClean="0">
                <a:solidFill>
                  <a:schemeClr val="accent2"/>
                </a:solidFill>
                <a:latin typeface="Arial Narrow" pitchFamily="-84" charset="0"/>
              </a:rPr>
              <a:t>Space-time </a:t>
            </a:r>
            <a:r>
              <a:rPr lang="en-US" sz="2800" dirty="0">
                <a:solidFill>
                  <a:schemeClr val="accent2"/>
                </a:solidFill>
                <a:latin typeface="Arial Narrow" pitchFamily="-84" charset="0"/>
              </a:rPr>
              <a:t>Diagram</a:t>
            </a:r>
          </a:p>
          <a:p>
            <a:pPr marL="609600" indent="-609600">
              <a:spcBef>
                <a:spcPct val="20000"/>
              </a:spcBef>
              <a:buFontTx/>
              <a:buChar char="•"/>
            </a:pPr>
            <a:r>
              <a:rPr lang="en-US" sz="2800" dirty="0">
                <a:solidFill>
                  <a:schemeClr val="accent2"/>
                </a:solidFill>
                <a:latin typeface="Arial Narrow" pitchFamily="-84" charset="0"/>
              </a:rPr>
              <a:t>The Doppler Effect</a:t>
            </a:r>
          </a:p>
          <a:p>
            <a:pPr marL="609600" indent="-609600">
              <a:spcBef>
                <a:spcPct val="20000"/>
              </a:spcBef>
              <a:buFontTx/>
              <a:buChar char="•"/>
            </a:pPr>
            <a:r>
              <a:rPr lang="en-US" sz="2800" dirty="0">
                <a:solidFill>
                  <a:schemeClr val="accent2"/>
                </a:solidFill>
                <a:latin typeface="Arial Narrow" pitchFamily="-84" charset="0"/>
              </a:rPr>
              <a:t>Relativistic Momentum and Energy</a:t>
            </a:r>
          </a:p>
          <a:p>
            <a:pPr marL="609600" indent="-609600">
              <a:spcBef>
                <a:spcPct val="20000"/>
              </a:spcBef>
              <a:buFontTx/>
              <a:buChar char="•"/>
            </a:pPr>
            <a:r>
              <a:rPr lang="en-US" sz="2800" dirty="0">
                <a:solidFill>
                  <a:schemeClr val="accent2"/>
                </a:solidFill>
                <a:latin typeface="Arial Narrow" pitchFamily="-84" charset="0"/>
              </a:rPr>
              <a:t>Relationship between relativistic </a:t>
            </a:r>
            <a:r>
              <a:rPr lang="en-US" sz="2800" dirty="0" smtClean="0">
                <a:solidFill>
                  <a:schemeClr val="accent2"/>
                </a:solidFill>
                <a:latin typeface="Arial Narrow" pitchFamily="-84" charset="0"/>
              </a:rPr>
              <a:t>quantities</a:t>
            </a:r>
            <a:endParaRPr lang="en-US" sz="28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Monday, Sept. 16, 2013</a:t>
            </a:r>
            <a:endParaRPr lang="en-US"/>
          </a:p>
        </p:txBody>
      </p:sp>
      <p:sp>
        <p:nvSpPr>
          <p:cNvPr id="3" name="Footer Placeholder 2"/>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smtClean="0">
                <a:ea typeface="ＭＳ Ｐゴシック" pitchFamily="-84" charset="-128"/>
                <a:cs typeface="ＭＳ Ｐゴシック" pitchFamily="-84" charset="-128"/>
              </a:rPr>
              <a:t>The Space-time </a:t>
            </a:r>
            <a:r>
              <a:rPr lang="en-US" sz="4000" dirty="0">
                <a:ea typeface="ＭＳ Ｐゴシック" pitchFamily="-84" charset="-128"/>
                <a:cs typeface="ＭＳ Ｐゴシック" pitchFamily="-84" charset="-128"/>
              </a:rPr>
              <a:t>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283665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velocity </a:t>
            </a:r>
            <a:r>
              <a:rPr lang="en-US" sz="2400" dirty="0" err="1" smtClean="0">
                <a:solidFill>
                  <a:srgbClr val="000090"/>
                </a:solidFill>
              </a:rPr>
              <a:t>v</a:t>
            </a:r>
            <a:r>
              <a:rPr lang="en-US" sz="2400" dirty="0" smtClean="0">
                <a:solidFill>
                  <a:srgbClr val="000090"/>
                </a:solidFill>
              </a:rPr>
              <a:t>(&lt;</a:t>
            </a:r>
            <a:r>
              <a:rPr lang="en-US" sz="2400" dirty="0" err="1" smtClean="0">
                <a:solidFill>
                  <a:srgbClr val="000090"/>
                </a:solidFill>
              </a:rPr>
              <a:t>c</a:t>
            </a:r>
            <a:r>
              <a:rPr lang="en-US" sz="2400" dirty="0" smtClean="0">
                <a:solidFill>
                  <a:srgbClr val="000090"/>
                </a:solidFill>
              </a:rPr>
              <a:t>)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light signal look?</a:t>
            </a:r>
          </a:p>
        </p:txBody>
      </p:sp>
      <p:sp>
        <p:nvSpPr>
          <p:cNvPr id="12" name="Rectangle 11"/>
          <p:cNvSpPr/>
          <p:nvPr/>
        </p:nvSpPr>
        <p:spPr bwMode="auto">
          <a:xfrm>
            <a:off x="1981200" y="2590800"/>
            <a:ext cx="1981200" cy="60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25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the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423187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p:cNvPicPr>
          <p:nvPr/>
        </p:nvPicPr>
        <p:blipFill>
          <a:blip r:embed="rId3"/>
          <a:srcRect/>
          <a:stretch>
            <a:fillRect/>
          </a:stretch>
        </p:blipFill>
        <p:spPr bwMode="auto">
          <a:xfrm>
            <a:off x="914400" y="1143000"/>
            <a:ext cx="7239000" cy="4876800"/>
          </a:xfrm>
          <a:prstGeom prst="rect">
            <a:avLst/>
          </a:prstGeom>
          <a:noFill/>
          <a:ln w="9525">
            <a:noFill/>
            <a:miter lim="800000"/>
            <a:headEnd/>
            <a:tailEnd/>
          </a:ln>
        </p:spPr>
      </p:pic>
      <p:sp>
        <p:nvSpPr>
          <p:cNvPr id="95233" name="Rectangle 2"/>
          <p:cNvSpPr>
            <a:spLocks noGrp="1" noChangeArrowheads="1"/>
          </p:cNvSpPr>
          <p:nvPr>
            <p:ph type="title"/>
          </p:nvPr>
        </p:nvSpPr>
        <p:spPr>
          <a:xfrm>
            <a:off x="685800" y="76200"/>
            <a:ext cx="7772400" cy="1143000"/>
          </a:xfrm>
        </p:spPr>
        <p:txBody>
          <a:bodyPr/>
          <a:lstStyle/>
          <a:p>
            <a:pPr eaLnBrk="1" hangingPunct="1"/>
            <a:r>
              <a:rPr lang="en-US" dirty="0" smtClean="0">
                <a:ea typeface="ＭＳ Ｐゴシック" pitchFamily="-84" charset="-128"/>
                <a:cs typeface="ＭＳ Ｐゴシック" pitchFamily="-84" charset="-128"/>
              </a:rPr>
              <a:t>How about the time measured by  moving clocks?</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582431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307534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57200" y="277813"/>
            <a:ext cx="8229600" cy="455612"/>
          </a:xfrm>
        </p:spPr>
        <p:txBody>
          <a:bodyPr/>
          <a:lstStyle/>
          <a:p>
            <a:pPr algn="ctr" eaLnBrk="1" hangingPunct="1"/>
            <a:r>
              <a:rPr lang="en-US" sz="3400" dirty="0">
                <a:solidFill>
                  <a:srgbClr val="FF0000"/>
                </a:solidFill>
                <a:ea typeface="ＭＳ Ｐゴシック" pitchFamily="-84" charset="-128"/>
                <a:cs typeface="ＭＳ Ｐゴシック" pitchFamily="-84" charset="-128"/>
              </a:rPr>
              <a:t>Invariant Quantities</a:t>
            </a:r>
            <a:r>
              <a:rPr lang="en-US" sz="3400" dirty="0">
                <a:ea typeface="ＭＳ Ｐゴシック" pitchFamily="-84" charset="-128"/>
                <a:cs typeface="ＭＳ Ｐゴシック" pitchFamily="-84" charset="-128"/>
              </a:rPr>
              <a:t>: The </a:t>
            </a:r>
            <a:r>
              <a:rPr lang="en-US" sz="3400" dirty="0" smtClean="0">
                <a:ea typeface="ＭＳ Ｐゴシック" pitchFamily="-84" charset="-128"/>
                <a:cs typeface="ＭＳ Ｐゴシック" pitchFamily="-84" charset="-128"/>
              </a:rPr>
              <a:t>Space-time </a:t>
            </a:r>
            <a:r>
              <a:rPr lang="en-US" sz="3400" dirty="0">
                <a:ea typeface="ＭＳ Ｐゴシック" pitchFamily="-84" charset="-128"/>
                <a:cs typeface="ＭＳ Ｐゴシック" pitchFamily="-84" charset="-128"/>
              </a:rPr>
              <a:t>Interval</a:t>
            </a:r>
          </a:p>
        </p:txBody>
      </p:sp>
      <p:sp>
        <p:nvSpPr>
          <p:cNvPr id="99330" name="Rectangle 3"/>
          <p:cNvSpPr>
            <a:spLocks noGrp="1" noChangeArrowheads="1"/>
          </p:cNvSpPr>
          <p:nvPr>
            <p:ph type="body" idx="1"/>
          </p:nvPr>
        </p:nvSpPr>
        <p:spPr>
          <a:xfrm>
            <a:off x="457200" y="914400"/>
            <a:ext cx="8001000" cy="5105400"/>
          </a:xfrm>
        </p:spPr>
        <p:txBody>
          <a:bodyPr/>
          <a:lstStyle/>
          <a:p>
            <a:pPr eaLnBrk="1" hangingPunct="1">
              <a:lnSpc>
                <a:spcPct val="90000"/>
              </a:lnSpc>
            </a:pPr>
            <a:r>
              <a:rPr lang="en-US" dirty="0">
                <a:ea typeface="ＭＳ Ｐゴシック" pitchFamily="-84" charset="-128"/>
                <a:cs typeface="ＭＳ Ｐゴシック" pitchFamily="-84" charset="-128"/>
              </a:rPr>
              <a:t>Since all observers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see</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the same speed </a:t>
            </a:r>
            <a:r>
              <a:rPr lang="en-US" altLang="ja-JP" dirty="0" smtClean="0">
                <a:ea typeface="ＭＳ Ｐゴシック" pitchFamily="-84" charset="-128"/>
                <a:cs typeface="ＭＳ Ｐゴシック" pitchFamily="-84" charset="-128"/>
              </a:rPr>
              <a:t>of </a:t>
            </a:r>
            <a:r>
              <a:rPr lang="en-US" dirty="0" smtClean="0">
                <a:ea typeface="ＭＳ Ｐゴシック" pitchFamily="-84" charset="-128"/>
                <a:cs typeface="ＭＳ Ｐゴシック" pitchFamily="-84" charset="-128"/>
              </a:rPr>
              <a:t>light</a:t>
            </a:r>
            <a:r>
              <a:rPr lang="en-US" dirty="0">
                <a:ea typeface="ＭＳ Ｐゴシック" pitchFamily="-84" charset="-128"/>
                <a:cs typeface="ＭＳ Ｐゴシック" pitchFamily="-84" charset="-128"/>
              </a:rPr>
              <a:t>, then all observers, regardless of their</a:t>
            </a:r>
            <a:r>
              <a:rPr lang="en-US" dirty="0" smtClean="0">
                <a:ea typeface="ＭＳ Ｐゴシック" pitchFamily="-84" charset="-128"/>
                <a:cs typeface="ＭＳ Ｐゴシック" pitchFamily="-84" charset="-128"/>
              </a:rPr>
              <a:t> velocities</a:t>
            </a:r>
            <a:r>
              <a:rPr lang="en-US" dirty="0">
                <a:ea typeface="ＭＳ Ｐゴシック" pitchFamily="-84" charset="-128"/>
                <a:cs typeface="ＭＳ Ｐゴシック" pitchFamily="-84" charset="-128"/>
              </a:rPr>
              <a:t>, must see spherical wave fronts</a:t>
            </a:r>
            <a:r>
              <a:rPr lang="en-US" dirty="0" smtClean="0">
                <a:ea typeface="ＭＳ Ｐゴシック" pitchFamily="-84" charset="-128"/>
                <a:cs typeface="ＭＳ Ｐゴシック" pitchFamily="-84" charset="-128"/>
              </a:rPr>
              <a:t>. Thus the quantity:</a:t>
            </a:r>
            <a:endParaRPr lang="en-US" i="1" dirty="0" smtClean="0">
              <a:ea typeface="ＭＳ Ｐゴシック" pitchFamily="-84" charset="-128"/>
              <a:cs typeface="ＭＳ Ｐゴシック" pitchFamily="-84" charset="-128"/>
            </a:endParaRPr>
          </a:p>
          <a:p>
            <a:pPr eaLnBrk="1" hangingPunct="1">
              <a:lnSpc>
                <a:spcPct val="90000"/>
              </a:lnSpc>
              <a:buNone/>
            </a:pPr>
            <a:r>
              <a:rPr lang="en-US" i="1" dirty="0" smtClean="0">
                <a:ea typeface="ＭＳ Ｐゴシック" pitchFamily="-84" charset="-128"/>
                <a:cs typeface="ＭＳ Ｐゴシック" pitchFamily="-84" charset="-128"/>
              </a:rPr>
              <a:t>	</a:t>
            </a:r>
            <a:endParaRPr lang="en-US" altLang="ja-JP" dirty="0" smtClean="0">
              <a:solidFill>
                <a:srgbClr val="800000"/>
              </a:solidFill>
              <a:ea typeface="ＭＳ Ｐゴシック" pitchFamily="-84" charset="-128"/>
              <a:cs typeface="ＭＳ Ｐゴシック" pitchFamily="-84" charset="-128"/>
            </a:endParaRPr>
          </a:p>
          <a:p>
            <a:pPr eaLnBrk="1" hangingPunct="1">
              <a:lnSpc>
                <a:spcPct val="90000"/>
              </a:lnSpc>
              <a:buNone/>
            </a:pPr>
            <a:r>
              <a:rPr lang="en-US" dirty="0" smtClean="0">
                <a:ea typeface="ＭＳ Ｐゴシック" pitchFamily="-84" charset="-128"/>
                <a:cs typeface="ＭＳ Ｐゴシック" pitchFamily="-84" charset="-128"/>
              </a:rPr>
              <a:t>	is invariant.</a:t>
            </a:r>
          </a:p>
          <a:p>
            <a:pPr eaLnBrk="1" hangingPunct="1">
              <a:lnSpc>
                <a:spcPct val="90000"/>
              </a:lnSpc>
            </a:pPr>
            <a:r>
              <a:rPr lang="en-US" dirty="0" smtClean="0">
                <a:ea typeface="ＭＳ Ｐゴシック" pitchFamily="-84" charset="-128"/>
                <a:cs typeface="ＭＳ Ｐゴシック" pitchFamily="-84" charset="-128"/>
              </a:rPr>
              <a:t>For any two events, the space-time interval </a:t>
            </a:r>
            <a:r>
              <a:rPr lang="en-US" dirty="0">
                <a:latin typeface="Lucida Grande" pitchFamily="-84" charset="0"/>
              </a:rPr>
              <a:t> </a:t>
            </a:r>
            <a:r>
              <a:rPr lang="en-US" dirty="0" smtClean="0">
                <a:latin typeface="Lucida Grande" pitchFamily="-84" charset="0"/>
              </a:rPr>
              <a:t>                          </a:t>
            </a:r>
            <a:r>
              <a:rPr lang="en-US" dirty="0" smtClean="0">
                <a:ea typeface="ＭＳ Ｐゴシック" pitchFamily="-84" charset="-128"/>
                <a:cs typeface="ＭＳ Ｐゴシック" pitchFamily="-84" charset="-128"/>
              </a:rPr>
              <a:t>          			between the two events is </a:t>
            </a:r>
            <a:r>
              <a:rPr lang="en-US" b="1" dirty="0" smtClean="0">
                <a:solidFill>
                  <a:srgbClr val="000000"/>
                </a:solidFill>
                <a:ea typeface="ＭＳ Ｐゴシック" pitchFamily="-84" charset="-128"/>
                <a:cs typeface="ＭＳ Ｐゴシック" pitchFamily="-84" charset="-128"/>
              </a:rPr>
              <a:t>invariant </a:t>
            </a:r>
            <a:r>
              <a:rPr lang="en-US" dirty="0" smtClean="0">
                <a:ea typeface="ＭＳ Ｐゴシック" pitchFamily="-84" charset="-128"/>
                <a:cs typeface="ＭＳ Ｐゴシック" pitchFamily="-84" charset="-128"/>
              </a:rPr>
              <a:t>in any inertial frame. </a:t>
            </a:r>
          </a:p>
        </p:txBody>
      </p:sp>
      <p:sp>
        <p:nvSpPr>
          <p:cNvPr id="10" name="Date Placeholder 9"/>
          <p:cNvSpPr>
            <a:spLocks noGrp="1"/>
          </p:cNvSpPr>
          <p:nvPr>
            <p:ph type="dt" sz="half" idx="10"/>
          </p:nvPr>
        </p:nvSpPr>
        <p:spPr/>
        <p:txBody>
          <a:bodyPr/>
          <a:lstStyle/>
          <a:p>
            <a:pPr>
              <a:defRPr/>
            </a:pPr>
            <a:r>
              <a:rPr lang="en-US" smtClean="0"/>
              <a:t>Monday, Sept. 16, 2013</a:t>
            </a:r>
            <a:endParaRPr lang="en-US"/>
          </a:p>
        </p:txBody>
      </p:sp>
      <p:sp>
        <p:nvSpPr>
          <p:cNvPr id="11" name="Slide Number Placeholder 10"/>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12" name="Footer Placeholder 11"/>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19239036"/>
              </p:ext>
            </p:extLst>
          </p:nvPr>
        </p:nvGraphicFramePr>
        <p:xfrm>
          <a:off x="1622425" y="2743200"/>
          <a:ext cx="739775" cy="609600"/>
        </p:xfrm>
        <a:graphic>
          <a:graphicData uri="http://schemas.openxmlformats.org/presentationml/2006/ole">
            <mc:AlternateContent xmlns:mc="http://schemas.openxmlformats.org/markup-compatibility/2006">
              <mc:Choice xmlns:v="urn:schemas-microsoft-com:vml" Requires="v">
                <p:oleObj spid="_x0000_s1480" name="Equation" r:id="rId3" imgW="292100" imgH="203200" progId="Equation.DSMT4">
                  <p:embed/>
                </p:oleObj>
              </mc:Choice>
              <mc:Fallback>
                <p:oleObj name="Equation" r:id="rId3" imgW="292100" imgH="203200" progId="Equation.DSMT4">
                  <p:embed/>
                  <p:pic>
                    <p:nvPicPr>
                      <p:cNvPr id="0" name=""/>
                      <p:cNvPicPr>
                        <a:picLocks noChangeAspect="1" noChangeArrowheads="1"/>
                      </p:cNvPicPr>
                      <p:nvPr/>
                    </p:nvPicPr>
                    <p:blipFill>
                      <a:blip r:embed="rId4"/>
                      <a:srcRect/>
                      <a:stretch>
                        <a:fillRect/>
                      </a:stretch>
                    </p:blipFill>
                    <p:spPr bwMode="auto">
                      <a:xfrm>
                        <a:off x="1622425" y="2743200"/>
                        <a:ext cx="739775" cy="6096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89111803"/>
              </p:ext>
            </p:extLst>
          </p:nvPr>
        </p:nvGraphicFramePr>
        <p:xfrm>
          <a:off x="882914" y="4114800"/>
          <a:ext cx="2469886" cy="762000"/>
        </p:xfrm>
        <a:graphic>
          <a:graphicData uri="http://schemas.openxmlformats.org/presentationml/2006/ole">
            <mc:AlternateContent xmlns:mc="http://schemas.openxmlformats.org/markup-compatibility/2006">
              <mc:Choice xmlns:v="urn:schemas-microsoft-com:vml" Requires="v">
                <p:oleObj spid="_x0000_s1481" name="Equation" r:id="rId5" imgW="1168400" imgH="304800" progId="Equation.DSMT4">
                  <p:embed/>
                </p:oleObj>
              </mc:Choice>
              <mc:Fallback>
                <p:oleObj name="Equation" r:id="rId5" imgW="1168400" imgH="304800" progId="Equation.DSMT4">
                  <p:embed/>
                  <p:pic>
                    <p:nvPicPr>
                      <p:cNvPr id="0" name=""/>
                      <p:cNvPicPr>
                        <a:picLocks noChangeAspect="1" noChangeArrowheads="1"/>
                      </p:cNvPicPr>
                      <p:nvPr/>
                    </p:nvPicPr>
                    <p:blipFill>
                      <a:blip r:embed="rId6"/>
                      <a:srcRect/>
                      <a:stretch>
                        <a:fillRect/>
                      </a:stretch>
                    </p:blipFill>
                    <p:spPr bwMode="auto">
                      <a:xfrm>
                        <a:off x="882914" y="4114800"/>
                        <a:ext cx="2469886" cy="7620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89485640"/>
              </p:ext>
            </p:extLst>
          </p:nvPr>
        </p:nvGraphicFramePr>
        <p:xfrm>
          <a:off x="2332038" y="2743200"/>
          <a:ext cx="1706562" cy="609600"/>
        </p:xfrm>
        <a:graphic>
          <a:graphicData uri="http://schemas.openxmlformats.org/presentationml/2006/ole">
            <mc:AlternateContent xmlns:mc="http://schemas.openxmlformats.org/markup-compatibility/2006">
              <mc:Choice xmlns:v="urn:schemas-microsoft-com:vml" Requires="v">
                <p:oleObj spid="_x0000_s1482" name="Equation" r:id="rId7" imgW="673100" imgH="203200" progId="Equation.DSMT4">
                  <p:embed/>
                </p:oleObj>
              </mc:Choice>
              <mc:Fallback>
                <p:oleObj name="Equation" r:id="rId7" imgW="673100" imgH="203200" progId="Equation.DSMT4">
                  <p:embed/>
                  <p:pic>
                    <p:nvPicPr>
                      <p:cNvPr id="0" name=""/>
                      <p:cNvPicPr>
                        <a:picLocks noChangeAspect="1" noChangeArrowheads="1"/>
                      </p:cNvPicPr>
                      <p:nvPr/>
                    </p:nvPicPr>
                    <p:blipFill>
                      <a:blip r:embed="rId8"/>
                      <a:srcRect/>
                      <a:stretch>
                        <a:fillRect/>
                      </a:stretch>
                    </p:blipFill>
                    <p:spPr bwMode="auto">
                      <a:xfrm>
                        <a:off x="2332038" y="2743200"/>
                        <a:ext cx="1706562" cy="609600"/>
                      </a:xfrm>
                      <a:prstGeom prst="rect">
                        <a:avLst/>
                      </a:prstGeom>
                      <a:noFill/>
                      <a:ln>
                        <a:noFill/>
                      </a:ln>
                      <a:effectLs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29228808"/>
              </p:ext>
            </p:extLst>
          </p:nvPr>
        </p:nvGraphicFramePr>
        <p:xfrm>
          <a:off x="4117975" y="2590800"/>
          <a:ext cx="2511425" cy="914400"/>
        </p:xfrm>
        <a:graphic>
          <a:graphicData uri="http://schemas.openxmlformats.org/presentationml/2006/ole">
            <mc:AlternateContent xmlns:mc="http://schemas.openxmlformats.org/markup-compatibility/2006">
              <mc:Choice xmlns:v="urn:schemas-microsoft-com:vml" Requires="v">
                <p:oleObj spid="_x0000_s1483" name="Equation" r:id="rId9" imgW="990600" imgH="304800" progId="Equation.DSMT4">
                  <p:embed/>
                </p:oleObj>
              </mc:Choice>
              <mc:Fallback>
                <p:oleObj name="Equation" r:id="rId9" imgW="990600" imgH="304800" progId="Equation.DSMT4">
                  <p:embed/>
                  <p:pic>
                    <p:nvPicPr>
                      <p:cNvPr id="0" name=""/>
                      <p:cNvPicPr>
                        <a:picLocks noChangeAspect="1" noChangeArrowheads="1"/>
                      </p:cNvPicPr>
                      <p:nvPr/>
                    </p:nvPicPr>
                    <p:blipFill>
                      <a:blip r:embed="rId10"/>
                      <a:srcRect/>
                      <a:stretch>
                        <a:fillRect/>
                      </a:stretch>
                    </p:blipFill>
                    <p:spPr bwMode="auto">
                      <a:xfrm>
                        <a:off x="4117975" y="2590800"/>
                        <a:ext cx="2511425" cy="914400"/>
                      </a:xfrm>
                      <a:prstGeom prst="rect">
                        <a:avLst/>
                      </a:prstGeom>
                      <a:noFill/>
                      <a:ln>
                        <a:noFill/>
                      </a:ln>
                      <a:effectLs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97968067"/>
              </p:ext>
            </p:extLst>
          </p:nvPr>
        </p:nvGraphicFramePr>
        <p:xfrm>
          <a:off x="6327775" y="2590800"/>
          <a:ext cx="1063625" cy="914400"/>
        </p:xfrm>
        <a:graphic>
          <a:graphicData uri="http://schemas.openxmlformats.org/presentationml/2006/ole">
            <mc:AlternateContent xmlns:mc="http://schemas.openxmlformats.org/markup-compatibility/2006">
              <mc:Choice xmlns:v="urn:schemas-microsoft-com:vml" Requires="v">
                <p:oleObj spid="_x0000_s1484" name="Equation" r:id="rId11" imgW="419100" imgH="304800" progId="Equation.DSMT4">
                  <p:embed/>
                </p:oleObj>
              </mc:Choice>
              <mc:Fallback>
                <p:oleObj name="Equation" r:id="rId11" imgW="419100" imgH="304800" progId="Equation.DSMT4">
                  <p:embed/>
                  <p:pic>
                    <p:nvPicPr>
                      <p:cNvPr id="0" name=""/>
                      <p:cNvPicPr>
                        <a:picLocks noChangeAspect="1" noChangeArrowheads="1"/>
                      </p:cNvPicPr>
                      <p:nvPr/>
                    </p:nvPicPr>
                    <p:blipFill>
                      <a:blip r:embed="rId12"/>
                      <a:srcRect/>
                      <a:stretch>
                        <a:fillRect/>
                      </a:stretch>
                    </p:blipFill>
                    <p:spPr bwMode="auto">
                      <a:xfrm>
                        <a:off x="6327775" y="2590800"/>
                        <a:ext cx="1063625" cy="914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296410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7813"/>
            <a:ext cx="8226425" cy="533400"/>
          </a:xfrm>
        </p:spPr>
        <p:txBody>
          <a:bodyPr/>
          <a:lstStyle/>
          <a:p>
            <a:pPr algn="ctr" eaLnBrk="1" hangingPunct="1"/>
            <a:r>
              <a:rPr lang="en-US" sz="5400" dirty="0" smtClean="0">
                <a:ea typeface="ＭＳ Ｐゴシック" pitchFamily="-84" charset="-128"/>
                <a:cs typeface="ＭＳ Ｐゴシック" pitchFamily="-84" charset="-128"/>
              </a:rPr>
              <a:t>Space-time </a:t>
            </a:r>
            <a:r>
              <a:rPr lang="en-US" sz="5400" dirty="0">
                <a:ea typeface="ＭＳ Ｐゴシック" pitchFamily="-84" charset="-128"/>
                <a:cs typeface="ＭＳ Ｐゴシック" pitchFamily="-84" charset="-128"/>
              </a:rPr>
              <a:t>Invariants</a:t>
            </a:r>
          </a:p>
        </p:txBody>
      </p:sp>
      <p:sp>
        <p:nvSpPr>
          <p:cNvPr id="101378" name="Rectangle 3"/>
          <p:cNvSpPr>
            <a:spLocks noGrp="1" noChangeArrowheads="1"/>
          </p:cNvSpPr>
          <p:nvPr>
            <p:ph type="body" idx="1"/>
          </p:nvPr>
        </p:nvSpPr>
        <p:spPr>
          <a:xfrm>
            <a:off x="227013" y="914401"/>
            <a:ext cx="8688387" cy="5105400"/>
          </a:xfrm>
        </p:spPr>
        <p:txBody>
          <a:bodyPr/>
          <a:lstStyle/>
          <a:p>
            <a:pPr marL="400050" indent="-400050" eaLnBrk="1" hangingPunct="1">
              <a:buFont typeface="Wingdings" pitchFamily="-84" charset="2"/>
              <a:buNone/>
            </a:pPr>
            <a:r>
              <a:rPr lang="en-US" dirty="0">
                <a:solidFill>
                  <a:srgbClr val="000090"/>
                </a:solidFill>
                <a:ea typeface="ＭＳ Ｐゴシック" pitchFamily="-84" charset="-128"/>
                <a:cs typeface="ＭＳ Ｐゴシック" pitchFamily="-84" charset="-128"/>
              </a:rPr>
              <a:t>There are three possibilities for the invariant quantity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s</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a:t>
            </a:r>
          </a:p>
          <a:p>
            <a:pPr marL="400050" indent="-400050" eaLnBrk="1" hangingPunct="1">
              <a:buFont typeface="Wingdings" pitchFamily="-84" charset="2"/>
              <a:buNone/>
            </a:pPr>
            <a:r>
              <a:rPr lang="en-US" dirty="0" smtClean="0">
                <a:solidFill>
                  <a:srgbClr val="000090"/>
                </a:solidFill>
                <a:ea typeface="ＭＳ Ｐゴシック" pitchFamily="-84" charset="-128"/>
                <a:cs typeface="ＭＳ Ｐゴシック" pitchFamily="-84" charset="-128"/>
              </a:rPr>
              <a:t>			</a:t>
            </a:r>
            <a:endParaRPr lang="en-US" dirty="0" smtClean="0">
              <a:solidFill>
                <a:srgbClr val="800000"/>
              </a:solidFill>
              <a:ea typeface="ＭＳ Ｐゴシック" pitchFamily="-84" charset="-128"/>
              <a:cs typeface="ＭＳ Ｐゴシック" pitchFamily="-84" charset="-128"/>
            </a:endParaRPr>
          </a:p>
          <a:p>
            <a:pPr marL="400050" indent="-400050" eaLnBrk="1" hangingPunct="1">
              <a:buClr>
                <a:schemeClr val="tx1"/>
              </a:buClr>
              <a:buSzPct val="90000"/>
              <a:buFont typeface="Wingdings" pitchFamily="-84" charset="2"/>
              <a:buAutoNum type="arabicParenR"/>
            </a:pPr>
            <a:r>
              <a:rPr lang="el-GR" dirty="0" smtClean="0">
                <a:solidFill>
                  <a:srgbClr val="000090"/>
                </a:solidFill>
                <a:latin typeface="Lucida Grande" pitchFamily="-84" charset="0"/>
              </a:rPr>
              <a:t>Δ</a:t>
            </a:r>
            <a:r>
              <a:rPr lang="en-US" dirty="0" smtClean="0">
                <a:solidFill>
                  <a:srgbClr val="000090"/>
                </a:solidFill>
                <a:ea typeface="ＭＳ Ｐゴシック" pitchFamily="-84" charset="-128"/>
                <a:cs typeface="ＭＳ Ｐゴシック" pitchFamily="-84" charset="-128"/>
              </a:rPr>
              <a:t>s</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dirty="0">
                <a:solidFill>
                  <a:srgbClr val="000090"/>
                </a:solidFill>
                <a:ea typeface="ＭＳ Ｐゴシック" pitchFamily="-84" charset="-128"/>
                <a:cs typeface="ＭＳ Ｐゴシック" pitchFamily="-84" charset="-128"/>
              </a:rPr>
              <a:t>=  0: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a:t>
            </a:r>
            <a:r>
              <a:rPr lang="en-US" dirty="0">
                <a:solidFill>
                  <a:srgbClr val="000090"/>
                </a:solidFill>
                <a:ea typeface="ＭＳ Ｐゴシック" pitchFamily="-84" charset="-128"/>
                <a:cs typeface="ＭＳ Ｐゴシック" pitchFamily="-84" charset="-128"/>
              </a:rPr>
              <a:t> = </a:t>
            </a:r>
            <a:r>
              <a:rPr lang="en-US" i="1" dirty="0">
                <a:solidFill>
                  <a:srgbClr val="000090"/>
                </a:solidFill>
                <a:ea typeface="ＭＳ Ｐゴシック" pitchFamily="-84" charset="-128"/>
                <a:cs typeface="ＭＳ Ｐゴシック" pitchFamily="-84" charset="-128"/>
              </a:rPr>
              <a:t>c</a:t>
            </a:r>
            <a:r>
              <a:rPr lang="en-US" i="1"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i="1" baseline="30000" dirty="0" smtClean="0">
                <a:solidFill>
                  <a:srgbClr val="000090"/>
                </a:solidFill>
                <a:ea typeface="ＭＳ Ｐゴシック" pitchFamily="-84" charset="-128"/>
                <a:cs typeface="ＭＳ Ｐゴシック" pitchFamily="-84" charset="-128"/>
              </a:rPr>
              <a:t>2</a:t>
            </a:r>
            <a:r>
              <a:rPr lang="en-US" b="1" dirty="0" smtClean="0">
                <a:solidFill>
                  <a:srgbClr val="000090"/>
                </a:solidFill>
                <a:ea typeface="ＭＳ Ｐゴシック" pitchFamily="-84" charset="-128"/>
                <a:cs typeface="ＭＳ Ｐゴシック" pitchFamily="-84" charset="-128"/>
              </a:rPr>
              <a:t>: light-like</a:t>
            </a:r>
            <a:r>
              <a:rPr lang="en-US" i="1" dirty="0" smtClean="0">
                <a:solidFill>
                  <a:srgbClr val="000090"/>
                </a:solidFill>
                <a:ea typeface="ＭＳ Ｐゴシック" pitchFamily="-84" charset="-128"/>
                <a:cs typeface="ＭＳ Ｐゴシック" pitchFamily="-84" charset="-128"/>
              </a:rPr>
              <a:t> </a:t>
            </a:r>
            <a:r>
              <a:rPr lang="en-US" dirty="0" smtClean="0">
                <a:solidFill>
                  <a:srgbClr val="000090"/>
                </a:solidFill>
                <a:ea typeface="ＭＳ Ｐゴシック" pitchFamily="-84" charset="-128"/>
                <a:cs typeface="ＭＳ Ｐゴシック" pitchFamily="-84" charset="-128"/>
              </a:rPr>
              <a:t>separation</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Two </a:t>
            </a:r>
            <a:r>
              <a:rPr lang="en-US" dirty="0">
                <a:ea typeface="ＭＳ Ｐゴシック" pitchFamily="-84" charset="-128"/>
                <a:cs typeface="ＭＳ Ｐゴシック" pitchFamily="-84" charset="-128"/>
              </a:rPr>
              <a:t>events can be connected only by a light signal</a:t>
            </a:r>
            <a:r>
              <a:rPr lang="en-US" dirty="0" smtClean="0">
                <a:ea typeface="ＭＳ Ｐゴシック" pitchFamily="-84" charset="-128"/>
                <a:cs typeface="ＭＳ Ｐゴシック" pitchFamily="-84" charset="-128"/>
              </a:rPr>
              <a:t>.</a:t>
            </a:r>
          </a:p>
          <a:p>
            <a:pPr marL="400050" indent="-400050" eaLnBrk="1" hangingPunct="1">
              <a:buClr>
                <a:schemeClr val="tx1"/>
              </a:buClr>
              <a:buSzPct val="90000"/>
              <a:buFont typeface="Wingdings" pitchFamily="-84" charset="2"/>
              <a:buAutoNum type="arabicParenR"/>
            </a:pPr>
            <a:r>
              <a:rPr lang="el-GR" dirty="0">
                <a:solidFill>
                  <a:srgbClr val="000090"/>
                </a:solidFill>
                <a:latin typeface="Lucida Grande" pitchFamily="-84" charset="0"/>
              </a:rPr>
              <a:t>Δ</a:t>
            </a:r>
            <a:r>
              <a:rPr lang="en-US" dirty="0">
                <a:solidFill>
                  <a:srgbClr val="000090"/>
                </a:solidFill>
                <a:ea typeface="ＭＳ Ｐゴシック" pitchFamily="-84" charset="-128"/>
                <a:cs typeface="ＭＳ Ｐゴシック" pitchFamily="-84" charset="-128"/>
              </a:rPr>
              <a:t>s</a:t>
            </a:r>
            <a:r>
              <a:rPr lang="en-US" i="1" baseline="30000" dirty="0">
                <a:solidFill>
                  <a:srgbClr val="000090"/>
                </a:solidFill>
                <a:ea typeface="ＭＳ Ｐゴシック" pitchFamily="-84" charset="-128"/>
                <a:cs typeface="ＭＳ Ｐゴシック" pitchFamily="-84" charset="-128"/>
              </a:rPr>
              <a:t>2</a:t>
            </a:r>
            <a:r>
              <a:rPr lang="en-US" dirty="0">
                <a:solidFill>
                  <a:srgbClr val="000090"/>
                </a:solidFill>
                <a:ea typeface="ＭＳ Ｐゴシック" pitchFamily="-84" charset="-128"/>
                <a:cs typeface="ＭＳ Ｐゴシック" pitchFamily="-84" charset="-128"/>
              </a:rPr>
              <a:t> &gt; 0: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 </a:t>
            </a:r>
            <a:r>
              <a:rPr lang="en-US" dirty="0">
                <a:solidFill>
                  <a:srgbClr val="000090"/>
                </a:solidFill>
                <a:ea typeface="ＭＳ Ｐゴシック" pitchFamily="-84" charset="-128"/>
                <a:cs typeface="ＭＳ Ｐゴシック" pitchFamily="-84" charset="-128"/>
              </a:rPr>
              <a:t>&gt; </a:t>
            </a:r>
            <a:r>
              <a:rPr lang="en-US" i="1" dirty="0">
                <a:solidFill>
                  <a:srgbClr val="000090"/>
                </a:solidFill>
                <a:ea typeface="ＭＳ Ｐゴシック" pitchFamily="-84" charset="-128"/>
                <a:cs typeface="ＭＳ Ｐゴシック" pitchFamily="-84" charset="-128"/>
              </a:rPr>
              <a:t>c</a:t>
            </a:r>
            <a:r>
              <a:rPr lang="en-US"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b="1" dirty="0" smtClean="0">
                <a:solidFill>
                  <a:srgbClr val="000090"/>
                </a:solidFill>
                <a:ea typeface="ＭＳ Ｐゴシック" pitchFamily="-84" charset="-128"/>
                <a:cs typeface="ＭＳ Ｐゴシック" pitchFamily="-84" charset="-128"/>
              </a:rPr>
              <a:t>space-like</a:t>
            </a:r>
            <a:r>
              <a:rPr lang="en-US" dirty="0" smtClean="0">
                <a:solidFill>
                  <a:srgbClr val="000090"/>
                </a:solidFill>
                <a:ea typeface="ＭＳ Ｐゴシック" pitchFamily="-84" charset="-128"/>
                <a:cs typeface="ＭＳ Ｐゴシック" pitchFamily="-84" charset="-128"/>
              </a:rPr>
              <a:t> separation </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No </a:t>
            </a:r>
            <a:r>
              <a:rPr lang="en-US" dirty="0">
                <a:ea typeface="ＭＳ Ｐゴシック" pitchFamily="-84" charset="-128"/>
                <a:cs typeface="ＭＳ Ｐゴシック" pitchFamily="-84" charset="-128"/>
              </a:rPr>
              <a:t>signal can travel fast enough to connect the two events. The events are not causally </a:t>
            </a:r>
            <a:r>
              <a:rPr lang="en-US" dirty="0" smtClean="0">
                <a:ea typeface="ＭＳ Ｐゴシック" pitchFamily="-84" charset="-128"/>
                <a:cs typeface="ＭＳ Ｐゴシック" pitchFamily="-84" charset="-128"/>
              </a:rPr>
              <a:t>connected!!</a:t>
            </a:r>
          </a:p>
          <a:p>
            <a:pPr marL="400050" indent="-400050" eaLnBrk="1" hangingPunct="1">
              <a:buClr>
                <a:schemeClr val="tx1"/>
              </a:buClr>
              <a:buSzPct val="90000"/>
              <a:buFont typeface="Wingdings" pitchFamily="-84" charset="2"/>
              <a:buAutoNum type="arabicParenR"/>
            </a:pPr>
            <a:r>
              <a:rPr lang="el-GR" dirty="0">
                <a:solidFill>
                  <a:srgbClr val="000090"/>
                </a:solidFill>
                <a:latin typeface="Lucida Grande" pitchFamily="-84" charset="0"/>
              </a:rPr>
              <a:t>Δ</a:t>
            </a:r>
            <a:r>
              <a:rPr lang="en-US" dirty="0">
                <a:solidFill>
                  <a:srgbClr val="000090"/>
                </a:solidFill>
                <a:ea typeface="ＭＳ Ｐゴシック" pitchFamily="-84" charset="-128"/>
                <a:cs typeface="ＭＳ Ｐゴシック" pitchFamily="-84" charset="-128"/>
              </a:rPr>
              <a:t>s</a:t>
            </a:r>
            <a:r>
              <a:rPr lang="en-US" i="1" baseline="30000" dirty="0">
                <a:solidFill>
                  <a:srgbClr val="000090"/>
                </a:solidFill>
                <a:ea typeface="ＭＳ Ｐゴシック" pitchFamily="-84" charset="-128"/>
                <a:cs typeface="ＭＳ Ｐゴシック" pitchFamily="-84" charset="-128"/>
              </a:rPr>
              <a:t>2</a:t>
            </a:r>
            <a:r>
              <a:rPr lang="en-US" i="1" dirty="0">
                <a:solidFill>
                  <a:srgbClr val="000090"/>
                </a:solidFill>
                <a:ea typeface="ＭＳ Ｐゴシック" pitchFamily="-84" charset="-128"/>
                <a:cs typeface="ＭＳ Ｐゴシック" pitchFamily="-84" charset="-128"/>
              </a:rPr>
              <a:t> &lt; 0</a:t>
            </a:r>
            <a:r>
              <a:rPr lang="en-US" dirty="0">
                <a:solidFill>
                  <a:srgbClr val="000090"/>
                </a:solidFill>
                <a:ea typeface="ＭＳ Ｐゴシック" pitchFamily="-84" charset="-128"/>
                <a:cs typeface="ＭＳ Ｐゴシック" pitchFamily="-84" charset="-128"/>
              </a:rPr>
              <a:t>: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 </a:t>
            </a:r>
            <a:r>
              <a:rPr lang="en-US" dirty="0">
                <a:solidFill>
                  <a:srgbClr val="000090"/>
                </a:solidFill>
                <a:ea typeface="ＭＳ Ｐゴシック" pitchFamily="-84" charset="-128"/>
                <a:cs typeface="ＭＳ Ｐゴシック" pitchFamily="-84" charset="-128"/>
              </a:rPr>
              <a:t>&lt; </a:t>
            </a:r>
            <a:r>
              <a:rPr lang="en-US" i="1" dirty="0">
                <a:solidFill>
                  <a:srgbClr val="000090"/>
                </a:solidFill>
                <a:ea typeface="ＭＳ Ｐゴシック" pitchFamily="-84" charset="-128"/>
                <a:cs typeface="ＭＳ Ｐゴシック" pitchFamily="-84" charset="-128"/>
              </a:rPr>
              <a:t>c</a:t>
            </a:r>
            <a:r>
              <a:rPr lang="en-US" i="1"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i="1"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b="1" dirty="0" smtClean="0">
                <a:solidFill>
                  <a:srgbClr val="000090"/>
                </a:solidFill>
                <a:ea typeface="ＭＳ Ｐゴシック" pitchFamily="-84" charset="-128"/>
                <a:cs typeface="ＭＳ Ｐゴシック" pitchFamily="-84" charset="-128"/>
              </a:rPr>
              <a:t>time-like </a:t>
            </a:r>
            <a:r>
              <a:rPr lang="en-US" dirty="0" smtClean="0">
                <a:solidFill>
                  <a:srgbClr val="000090"/>
                </a:solidFill>
                <a:ea typeface="ＭＳ Ｐゴシック" pitchFamily="-84" charset="-128"/>
                <a:cs typeface="ＭＳ Ｐゴシック" pitchFamily="-84" charset="-128"/>
              </a:rPr>
              <a:t>separation</a:t>
            </a:r>
            <a:r>
              <a:rPr lang="en-US" b="1" dirty="0" smtClean="0">
                <a:solidFill>
                  <a:srgbClr val="000090"/>
                </a:solidFill>
                <a:ea typeface="ＭＳ Ｐゴシック" pitchFamily="-84" charset="-128"/>
                <a:cs typeface="ＭＳ Ｐゴシック" pitchFamily="-84" charset="-128"/>
              </a:rPr>
              <a:t> </a:t>
            </a:r>
            <a:endParaRPr lang="en-US" dirty="0" smtClean="0">
              <a:solidFill>
                <a:srgbClr val="000090"/>
              </a:solidFill>
              <a:ea typeface="ＭＳ Ｐゴシック" pitchFamily="-84" charset="-128"/>
              <a:cs typeface="ＭＳ Ｐゴシック" pitchFamily="-84" charset="-128"/>
            </a:endParaRP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Two </a:t>
            </a:r>
            <a:r>
              <a:rPr lang="en-US" dirty="0">
                <a:ea typeface="ＭＳ Ｐゴシック" pitchFamily="-84" charset="-128"/>
                <a:cs typeface="ＭＳ Ｐゴシック" pitchFamily="-84" charset="-128"/>
              </a:rPr>
              <a:t>events can be causally connected.</a:t>
            </a:r>
            <a:r>
              <a:rPr lang="en-US" dirty="0" smtClean="0">
                <a:ea typeface="ＭＳ Ｐゴシック" pitchFamily="-84" charset="-128"/>
                <a:cs typeface="ＭＳ Ｐゴシック" pitchFamily="-84" charset="-128"/>
              </a:rPr>
              <a:t> </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These two events cannot occur simultaneously!</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dirty="0"/>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963918"/>
              </p:ext>
            </p:extLst>
          </p:nvPr>
        </p:nvGraphicFramePr>
        <p:xfrm>
          <a:off x="2590800" y="1263768"/>
          <a:ext cx="3313380" cy="1022232"/>
        </p:xfrm>
        <a:graphic>
          <a:graphicData uri="http://schemas.openxmlformats.org/presentationml/2006/ole">
            <mc:AlternateContent xmlns:mc="http://schemas.openxmlformats.org/markup-compatibility/2006">
              <mc:Choice xmlns:v="urn:schemas-microsoft-com:vml" Requires="v">
                <p:oleObj spid="_x0000_s132185" name="Equation" r:id="rId3" imgW="1168400" imgH="304800" progId="Equation.DSMT4">
                  <p:embed/>
                </p:oleObj>
              </mc:Choice>
              <mc:Fallback>
                <p:oleObj name="Equation" r:id="rId3" imgW="1168400" imgH="304800" progId="Equation.DSMT4">
                  <p:embed/>
                  <p:pic>
                    <p:nvPicPr>
                      <p:cNvPr id="0" name=""/>
                      <p:cNvPicPr>
                        <a:picLocks noChangeAspect="1" noChangeArrowheads="1"/>
                      </p:cNvPicPr>
                      <p:nvPr/>
                    </p:nvPicPr>
                    <p:blipFill>
                      <a:blip r:embed="rId4"/>
                      <a:srcRect/>
                      <a:stretch>
                        <a:fillRect/>
                      </a:stretch>
                    </p:blipFill>
                    <p:spPr bwMode="auto">
                      <a:xfrm>
                        <a:off x="2590800" y="1263768"/>
                        <a:ext cx="3313380" cy="102223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56861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04800" y="609600"/>
            <a:ext cx="3810000" cy="1139825"/>
          </a:xfrm>
        </p:spPr>
        <p:txBody>
          <a:bodyPr/>
          <a:lstStyle/>
          <a:p>
            <a:pPr algn="ctr"/>
            <a:r>
              <a:rPr lang="en-US" dirty="0">
                <a:ea typeface="ＭＳ Ｐゴシック" pitchFamily="-84" charset="-128"/>
                <a:cs typeface="ＭＳ Ｐゴシック" pitchFamily="-84" charset="-128"/>
              </a:rPr>
              <a:t>The Twin Paradox in Space-Time</a:t>
            </a:r>
          </a:p>
        </p:txBody>
      </p:sp>
      <p:pic>
        <p:nvPicPr>
          <p:cNvPr id="102402" name="Picture 1"/>
          <p:cNvPicPr>
            <a:picLocks/>
          </p:cNvPicPr>
          <p:nvPr/>
        </p:nvPicPr>
        <p:blipFill>
          <a:blip r:embed="rId3"/>
          <a:srcRect/>
          <a:stretch>
            <a:fillRect/>
          </a:stretch>
        </p:blipFill>
        <p:spPr bwMode="auto">
          <a:xfrm>
            <a:off x="4191000" y="152400"/>
            <a:ext cx="4597400" cy="6350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7605920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09600" y="152400"/>
            <a:ext cx="7772400" cy="609600"/>
          </a:xfrm>
        </p:spPr>
        <p:txBody>
          <a:bodyPr/>
          <a:lstStyle/>
          <a:p>
            <a:pPr algn="ctr" eaLnBrk="1" hangingPunct="1"/>
            <a:r>
              <a:rPr lang="en-US" sz="4800" dirty="0" smtClean="0">
                <a:ea typeface="ＭＳ Ｐゴシック" pitchFamily="-84" charset="-128"/>
                <a:cs typeface="ＭＳ Ｐゴシック" pitchFamily="-84" charset="-128"/>
              </a:rPr>
              <a:t>The </a:t>
            </a:r>
            <a:r>
              <a:rPr lang="en-US" sz="4800" dirty="0">
                <a:ea typeface="ＭＳ Ｐゴシック" pitchFamily="-84" charset="-128"/>
                <a:cs typeface="ＭＳ Ｐゴシック" pitchFamily="-84" charset="-128"/>
              </a:rPr>
              <a:t>Doppler Effect </a:t>
            </a:r>
          </a:p>
        </p:txBody>
      </p:sp>
      <p:sp>
        <p:nvSpPr>
          <p:cNvPr id="103426" name="Rectangle 5"/>
          <p:cNvSpPr>
            <a:spLocks noGrp="1" noChangeArrowheads="1"/>
          </p:cNvSpPr>
          <p:nvPr>
            <p:ph type="body" idx="1"/>
          </p:nvPr>
        </p:nvSpPr>
        <p:spPr>
          <a:xfrm>
            <a:off x="457200" y="990600"/>
            <a:ext cx="8153400" cy="5410200"/>
          </a:xfrm>
        </p:spPr>
        <p:txBody>
          <a:bodyPr/>
          <a:lstStyle/>
          <a:p>
            <a:pPr eaLnBrk="1" hangingPunct="1">
              <a:lnSpc>
                <a:spcPct val="80000"/>
              </a:lnSpc>
            </a:pPr>
            <a:r>
              <a:rPr lang="en-US" sz="2800" dirty="0">
                <a:ea typeface="ＭＳ Ｐゴシック" pitchFamily="-84" charset="-128"/>
                <a:cs typeface="ＭＳ Ｐゴシック" pitchFamily="-84" charset="-128"/>
              </a:rPr>
              <a:t>The Doppler effect of </a:t>
            </a:r>
            <a:r>
              <a:rPr lang="en-US" sz="2800" u="sng" dirty="0">
                <a:ea typeface="ＭＳ Ｐゴシック" pitchFamily="-84" charset="-128"/>
                <a:cs typeface="ＭＳ Ｐゴシック" pitchFamily="-84" charset="-128"/>
              </a:rPr>
              <a:t>sound</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i="1" dirty="0">
                <a:ea typeface="ＭＳ Ｐゴシック" pitchFamily="-84" charset="-128"/>
                <a:cs typeface="ＭＳ Ｐゴシック" pitchFamily="-84" charset="-128"/>
              </a:rPr>
              <a:t>I</a:t>
            </a:r>
            <a:r>
              <a:rPr lang="en-US" sz="2400" i="1" dirty="0" smtClean="0">
                <a:ea typeface="ＭＳ Ｐゴシック" pitchFamily="-84" charset="-128"/>
                <a:cs typeface="ＭＳ Ｐゴシック" pitchFamily="-84" charset="-128"/>
              </a:rPr>
              <a:t>ncreased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of sound as a source</a:t>
            </a:r>
            <a:r>
              <a:rPr lang="en-US" sz="2400" dirty="0" smtClean="0">
                <a:ea typeface="ＭＳ Ｐゴシック" pitchFamily="-84" charset="-128"/>
                <a:cs typeface="ＭＳ Ｐゴシック" pitchFamily="-84" charset="-128"/>
              </a:rPr>
              <a:t> approaches </a:t>
            </a:r>
            <a:r>
              <a:rPr lang="en-US" sz="2400" dirty="0">
                <a:ea typeface="ＭＳ Ｐゴシック" pitchFamily="-84" charset="-128"/>
                <a:cs typeface="ＭＳ Ｐゴシック" pitchFamily="-84" charset="-128"/>
              </a:rPr>
              <a:t>a </a:t>
            </a:r>
            <a:r>
              <a:rPr lang="en-US" sz="2400" dirty="0" smtClean="0">
                <a:ea typeface="ＭＳ Ｐゴシック" pitchFamily="-84" charset="-128"/>
                <a:cs typeface="ＭＳ Ｐゴシック" pitchFamily="-84" charset="-128"/>
              </a:rPr>
              <a:t>receiver</a:t>
            </a:r>
          </a:p>
          <a:p>
            <a:pPr lvl="1" eaLnBrk="1" hangingPunct="1">
              <a:lnSpc>
                <a:spcPct val="80000"/>
              </a:lnSpc>
            </a:pPr>
            <a:r>
              <a:rPr lang="en-US" sz="2400" i="1" dirty="0">
                <a:ea typeface="ＭＳ Ｐゴシック" pitchFamily="-84" charset="-128"/>
                <a:cs typeface="ＭＳ Ｐゴシック" pitchFamily="-84" charset="-128"/>
              </a:rPr>
              <a:t>D</a:t>
            </a:r>
            <a:r>
              <a:rPr lang="en-US" sz="2400" i="1" dirty="0" smtClean="0">
                <a:ea typeface="ＭＳ Ｐゴシック" pitchFamily="-84" charset="-128"/>
                <a:cs typeface="ＭＳ Ｐゴシック" pitchFamily="-84" charset="-128"/>
              </a:rPr>
              <a:t>ecreased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as the source recedes.</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a:ea typeface="ＭＳ Ｐゴシック" pitchFamily="-84" charset="-128"/>
                <a:cs typeface="ＭＳ Ｐゴシック" pitchFamily="-84" charset="-128"/>
              </a:rPr>
              <a:t>Also, the same change in sound frequency occurs when the source is fixed and the receiver is moving.</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dirty="0" smtClean="0">
                <a:ea typeface="ＭＳ Ｐゴシック" pitchFamily="-84" charset="-128"/>
                <a:cs typeface="ＭＳ Ｐゴシック" pitchFamily="-84" charset="-128"/>
              </a:rPr>
              <a:t>The </a:t>
            </a:r>
            <a:r>
              <a:rPr lang="en-US" sz="2400" dirty="0">
                <a:ea typeface="ＭＳ Ｐゴシック" pitchFamily="-84" charset="-128"/>
                <a:cs typeface="ＭＳ Ｐゴシック" pitchFamily="-84" charset="-128"/>
              </a:rPr>
              <a:t>change in frequency of the sound wave depends on whether the source or receiver is moving.</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smtClean="0">
                <a:ea typeface="ＭＳ Ｐゴシック" pitchFamily="-84" charset="-128"/>
                <a:cs typeface="ＭＳ Ｐゴシック" pitchFamily="-84" charset="-128"/>
              </a:rPr>
              <a:t>Does this violate the principle of relativity?</a:t>
            </a:r>
          </a:p>
          <a:p>
            <a:pPr lvl="1" eaLnBrk="1" hangingPunct="1">
              <a:lnSpc>
                <a:spcPct val="80000"/>
              </a:lnSpc>
            </a:pPr>
            <a:r>
              <a:rPr lang="en-US" sz="2400" dirty="0" smtClean="0">
                <a:ea typeface="ＭＳ Ｐゴシック" pitchFamily="-84" charset="-128"/>
                <a:cs typeface="ＭＳ Ｐゴシック" pitchFamily="-84" charset="-128"/>
              </a:rPr>
              <a:t>No</a:t>
            </a:r>
          </a:p>
          <a:p>
            <a:pPr lvl="1" eaLnBrk="1" hangingPunct="1">
              <a:lnSpc>
                <a:spcPct val="80000"/>
              </a:lnSpc>
            </a:pPr>
            <a:r>
              <a:rPr lang="en-US" sz="2400" dirty="0" smtClean="0">
                <a:ea typeface="ＭＳ Ｐゴシック" pitchFamily="-84" charset="-128"/>
                <a:cs typeface="ＭＳ Ｐゴシック" pitchFamily="-84" charset="-128"/>
              </a:rPr>
              <a:t>Why not?</a:t>
            </a:r>
          </a:p>
          <a:p>
            <a:pPr lvl="1" eaLnBrk="1" hangingPunct="1">
              <a:lnSpc>
                <a:spcPct val="80000"/>
              </a:lnSpc>
            </a:pPr>
            <a:r>
              <a:rPr lang="en-US" sz="2400" dirty="0" smtClean="0">
                <a:ea typeface="ＭＳ Ｐゴシック" pitchFamily="-84" charset="-128"/>
                <a:cs typeface="ＭＳ Ｐゴシック" pitchFamily="-84" charset="-128"/>
              </a:rPr>
              <a:t>Sounds wave is in a </a:t>
            </a:r>
            <a:r>
              <a:rPr lang="en-US" sz="2400" dirty="0">
                <a:ea typeface="ＭＳ Ｐゴシック" pitchFamily="-84" charset="-128"/>
                <a:cs typeface="ＭＳ Ｐゴシック" pitchFamily="-84" charset="-128"/>
              </a:rPr>
              <a:t>special frame</a:t>
            </a:r>
            <a:r>
              <a:rPr lang="en-US" sz="2400" dirty="0" smtClean="0">
                <a:ea typeface="ＭＳ Ｐゴシック" pitchFamily="-84" charset="-128"/>
                <a:cs typeface="ＭＳ Ｐゴシック" pitchFamily="-84" charset="-128"/>
              </a:rPr>
              <a:t> of </a:t>
            </a:r>
            <a:r>
              <a:rPr lang="en-US" sz="2400" dirty="0">
                <a:ea typeface="ＭＳ Ｐゴシック" pitchFamily="-84" charset="-128"/>
                <a:cs typeface="ＭＳ Ｐゴシック" pitchFamily="-84" charset="-128"/>
              </a:rPr>
              <a:t>media such as air, water, or a steel plate in order to propagate;</a:t>
            </a:r>
            <a:r>
              <a:rPr lang="en-US" sz="2400" dirty="0" smtClean="0">
                <a:ea typeface="ＭＳ Ｐゴシック" pitchFamily="-84" charset="-128"/>
                <a:cs typeface="ＭＳ Ｐゴシック" pitchFamily="-84" charset="-128"/>
              </a:rPr>
              <a:t> </a:t>
            </a:r>
          </a:p>
          <a:p>
            <a:pPr eaLnBrk="1" hangingPunct="1">
              <a:lnSpc>
                <a:spcPct val="80000"/>
              </a:lnSpc>
            </a:pPr>
            <a:r>
              <a:rPr lang="en-US" sz="2800" dirty="0" smtClean="0">
                <a:ea typeface="ＭＳ Ｐゴシック" pitchFamily="-84" charset="-128"/>
                <a:cs typeface="ＭＳ Ｐゴシック" pitchFamily="-84" charset="-128"/>
              </a:rPr>
              <a:t>Light </a:t>
            </a:r>
            <a:r>
              <a:rPr lang="en-US" sz="2800" dirty="0">
                <a:ea typeface="ＭＳ Ｐゴシック" pitchFamily="-84" charset="-128"/>
                <a:cs typeface="ＭＳ Ｐゴシック" pitchFamily="-84" charset="-128"/>
              </a:rPr>
              <a:t>does</a:t>
            </a:r>
            <a:r>
              <a:rPr lang="en-US" sz="2800" dirty="0" smtClean="0">
                <a:ea typeface="ＭＳ Ｐゴシック" pitchFamily="-84" charset="-128"/>
                <a:cs typeface="ＭＳ Ｐゴシック" pitchFamily="-84" charset="-128"/>
              </a:rPr>
              <a:t> not need a medium to propagate!</a:t>
            </a: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745047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762000" y="152400"/>
            <a:ext cx="7772400" cy="914400"/>
          </a:xfrm>
        </p:spPr>
        <p:txBody>
          <a:bodyPr/>
          <a:lstStyle/>
          <a:p>
            <a:pPr algn="ctr" eaLnBrk="1" hangingPunct="1"/>
            <a:r>
              <a:rPr lang="en-US" dirty="0">
                <a:ea typeface="ＭＳ Ｐゴシック" pitchFamily="-84" charset="-128"/>
                <a:cs typeface="ＭＳ Ｐゴシック" pitchFamily="-84" charset="-128"/>
              </a:rPr>
              <a:t>Recall the Doppler Effect</a:t>
            </a:r>
          </a:p>
        </p:txBody>
      </p:sp>
      <p:pic>
        <p:nvPicPr>
          <p:cNvPr id="104450" name="Picture 1"/>
          <p:cNvPicPr>
            <a:picLocks/>
          </p:cNvPicPr>
          <p:nvPr/>
        </p:nvPicPr>
        <p:blipFill>
          <a:blip r:embed="rId3"/>
          <a:srcRect/>
          <a:stretch>
            <a:fillRect/>
          </a:stretch>
        </p:blipFill>
        <p:spPr bwMode="auto">
          <a:xfrm>
            <a:off x="254000" y="1219200"/>
            <a:ext cx="8636000" cy="4572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969720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Dr. Yu’s adventurous trip to CO</a:t>
            </a:r>
            <a:endParaRPr lang="en-US" dirty="0"/>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pic>
        <p:nvPicPr>
          <p:cNvPr id="7" name="Picture 6" descr="Screen Shot 2013-09-16 at 12.09.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9" name="Straight Connector 8"/>
          <p:cNvCxnSpPr/>
          <p:nvPr/>
        </p:nvCxnSpPr>
        <p:spPr bwMode="auto">
          <a:xfrm>
            <a:off x="3429000" y="20574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0" name="Straight Connector 9"/>
          <p:cNvCxnSpPr/>
          <p:nvPr/>
        </p:nvCxnSpPr>
        <p:spPr bwMode="auto">
          <a:xfrm flipV="1">
            <a:off x="6400800" y="1752600"/>
            <a:ext cx="152400" cy="381000"/>
          </a:xfrm>
          <a:prstGeom prst="line">
            <a:avLst/>
          </a:prstGeom>
          <a:noFill/>
          <a:ln w="57150" cap="flat" cmpd="sng" algn="ctr">
            <a:solidFill>
              <a:srgbClr val="A50021"/>
            </a:solidFill>
            <a:prstDash val="solid"/>
            <a:round/>
            <a:headEnd type="none" w="med" len="med"/>
            <a:tailEnd type="none" w="med" len="med"/>
          </a:ln>
          <a:effectLst/>
        </p:spPr>
      </p:cxnSp>
      <p:cxnSp>
        <p:nvCxnSpPr>
          <p:cNvPr id="11" name="Straight Connector 10"/>
          <p:cNvCxnSpPr/>
          <p:nvPr/>
        </p:nvCxnSpPr>
        <p:spPr bwMode="auto">
          <a:xfrm>
            <a:off x="3352800" y="1524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2" name="Straight Connector 11"/>
          <p:cNvCxnSpPr/>
          <p:nvPr/>
        </p:nvCxnSpPr>
        <p:spPr bwMode="auto">
          <a:xfrm rot="16200000">
            <a:off x="2057400" y="18288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5" name="Straight Connector 14"/>
          <p:cNvCxnSpPr/>
          <p:nvPr/>
        </p:nvCxnSpPr>
        <p:spPr bwMode="auto">
          <a:xfrm>
            <a:off x="2438400" y="43434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7" name="Straight Connector 16"/>
          <p:cNvCxnSpPr/>
          <p:nvPr/>
        </p:nvCxnSpPr>
        <p:spPr bwMode="auto">
          <a:xfrm rot="16200000">
            <a:off x="3200400" y="26670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8" name="Straight Connector 17"/>
          <p:cNvCxnSpPr/>
          <p:nvPr/>
        </p:nvCxnSpPr>
        <p:spPr bwMode="auto">
          <a:xfrm>
            <a:off x="2667000" y="20574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19" name="Straight Connector 18"/>
          <p:cNvCxnSpPr/>
          <p:nvPr/>
        </p:nvCxnSpPr>
        <p:spPr bwMode="auto">
          <a:xfrm rot="16200000">
            <a:off x="2971800" y="2286001"/>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20" name="Straight Connector 19"/>
          <p:cNvCxnSpPr/>
          <p:nvPr/>
        </p:nvCxnSpPr>
        <p:spPr bwMode="auto">
          <a:xfrm rot="16200000">
            <a:off x="3124200" y="3505200"/>
            <a:ext cx="457200" cy="0"/>
          </a:xfrm>
          <a:prstGeom prst="line">
            <a:avLst/>
          </a:prstGeom>
          <a:noFill/>
          <a:ln w="57150" cap="flat" cmpd="sng" algn="ctr">
            <a:solidFill>
              <a:srgbClr val="A50021"/>
            </a:solidFill>
            <a:prstDash val="solid"/>
            <a:round/>
            <a:headEnd type="none" w="med" len="med"/>
            <a:tailEnd type="none" w="med" len="med"/>
          </a:ln>
          <a:effectLst/>
        </p:spPr>
      </p:cxnSp>
      <p:cxnSp>
        <p:nvCxnSpPr>
          <p:cNvPr id="21" name="Straight Connector 20"/>
          <p:cNvCxnSpPr/>
          <p:nvPr/>
        </p:nvCxnSpPr>
        <p:spPr bwMode="auto">
          <a:xfrm flipV="1">
            <a:off x="5181600" y="2362200"/>
            <a:ext cx="304800" cy="228600"/>
          </a:xfrm>
          <a:prstGeom prst="line">
            <a:avLst/>
          </a:prstGeom>
          <a:noFill/>
          <a:ln w="57150" cap="flat" cmpd="sng" algn="ctr">
            <a:solidFill>
              <a:srgbClr val="A50021"/>
            </a:solidFill>
            <a:prstDash val="solid"/>
            <a:round/>
            <a:headEnd type="none" w="med" len="med"/>
            <a:tailEnd type="none" w="med" len="med"/>
          </a:ln>
          <a:effectLst/>
        </p:spPr>
      </p:cxnSp>
    </p:spTree>
    <p:extLst>
      <p:ext uri="{BB962C8B-B14F-4D97-AF65-F5344CB8AC3E}">
        <p14:creationId xmlns:p14="http://schemas.microsoft.com/office/powerpoint/2010/main" val="41505920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7812"/>
            <a:ext cx="8229600" cy="712787"/>
          </a:xfrm>
        </p:spPr>
        <p:txBody>
          <a:bodyPr/>
          <a:lstStyle/>
          <a:p>
            <a:pPr algn="ctr" eaLnBrk="1" hangingPunct="1"/>
            <a:r>
              <a:rPr lang="en-US" sz="4000" dirty="0">
                <a:ea typeface="ＭＳ Ｐゴシック" pitchFamily="-84" charset="-128"/>
                <a:cs typeface="ＭＳ Ｐゴシック" pitchFamily="-84" charset="-128"/>
              </a:rPr>
              <a:t>The Relativistic Doppler Effect </a:t>
            </a:r>
          </a:p>
        </p:txBody>
      </p:sp>
      <p:sp>
        <p:nvSpPr>
          <p:cNvPr id="106498" name="Rectangle 3"/>
          <p:cNvSpPr>
            <a:spLocks noGrp="1" noChangeArrowheads="1"/>
          </p:cNvSpPr>
          <p:nvPr>
            <p:ph type="body" idx="1"/>
          </p:nvPr>
        </p:nvSpPr>
        <p:spPr>
          <a:xfrm>
            <a:off x="228600" y="990600"/>
            <a:ext cx="8759825" cy="5181600"/>
          </a:xfrm>
        </p:spPr>
        <p:txBody>
          <a:bodyPr/>
          <a:lstStyle/>
          <a:p>
            <a:pPr marL="571500" indent="-571500" eaLnBrk="1" hangingPunct="1">
              <a:buFont typeface="Wingdings" pitchFamily="-84" charset="2"/>
              <a:buNone/>
            </a:pPr>
            <a:r>
              <a:rPr lang="en-US" sz="2800" dirty="0">
                <a:ea typeface="ＭＳ Ｐゴシック" pitchFamily="-84" charset="-128"/>
                <a:cs typeface="ＭＳ Ｐゴシック" pitchFamily="-84" charset="-128"/>
              </a:rPr>
              <a:t>Consider a source of light </a:t>
            </a:r>
            <a:r>
              <a:rPr lang="en-US" sz="2800" dirty="0" smtClean="0">
                <a:ea typeface="ＭＳ Ｐゴシック" pitchFamily="-84" charset="-128"/>
                <a:cs typeface="ＭＳ Ｐゴシック" pitchFamily="-84" charset="-128"/>
              </a:rPr>
              <a:t>(a </a:t>
            </a:r>
            <a:r>
              <a:rPr lang="en-US" sz="2800" dirty="0">
                <a:ea typeface="ＭＳ Ｐゴシック" pitchFamily="-84" charset="-128"/>
                <a:cs typeface="ＭＳ Ｐゴシック" pitchFamily="-84" charset="-128"/>
              </a:rPr>
              <a:t>star) and a receiver</a:t>
            </a:r>
            <a:r>
              <a:rPr lang="en-US" sz="2800" dirty="0" smtClean="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an astronomer) approaching one another with a relative velocity </a:t>
            </a:r>
            <a:r>
              <a:rPr lang="en-US" sz="2800" i="1" dirty="0" err="1">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a:t>
            </a:r>
            <a:r>
              <a:rPr lang="en-US" sz="2800" dirty="0" smtClean="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Consider the receiver in system K and the light source in system 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moving toward the receiver with velocity </a:t>
            </a:r>
            <a:r>
              <a:rPr lang="en-US" altLang="ja-JP" sz="2800" i="1" dirty="0" err="1">
                <a:ea typeface="ＭＳ Ｐゴシック" pitchFamily="-84" charset="-128"/>
                <a:cs typeface="ＭＳ Ｐゴシック" pitchFamily="-84" charset="-128"/>
              </a:rPr>
              <a:t>v</a:t>
            </a:r>
            <a:r>
              <a:rPr lang="en-US" altLang="ja-JP" sz="2800" dirty="0">
                <a:ea typeface="ＭＳ Ｐゴシック" pitchFamily="-84" charset="-128"/>
                <a:cs typeface="ＭＳ Ｐゴシック" pitchFamily="-84" charset="-128"/>
              </a:rPr>
              <a:t>.</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The source emits </a:t>
            </a:r>
            <a:r>
              <a:rPr lang="en-US" sz="2800" i="1" dirty="0" err="1">
                <a:ea typeface="ＭＳ Ｐゴシック" pitchFamily="-84" charset="-128"/>
                <a:cs typeface="ＭＳ Ｐゴシック" pitchFamily="-84" charset="-128"/>
              </a:rPr>
              <a:t>n</a:t>
            </a:r>
            <a:r>
              <a:rPr lang="en-US" sz="2800" i="1" dirty="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waves 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Because the speed of light is always </a:t>
            </a:r>
            <a:r>
              <a:rPr lang="en-US" sz="2800" i="1" dirty="0">
                <a:ea typeface="ＭＳ Ｐゴシック" pitchFamily="-84" charset="-128"/>
                <a:cs typeface="ＭＳ Ｐゴシック" pitchFamily="-84" charset="-128"/>
              </a:rPr>
              <a:t>c </a:t>
            </a:r>
            <a:r>
              <a:rPr lang="en-US" sz="2800" dirty="0">
                <a:ea typeface="ＭＳ Ｐゴシック" pitchFamily="-84" charset="-128"/>
                <a:cs typeface="ＭＳ Ｐゴシック" pitchFamily="-84" charset="-128"/>
              </a:rPr>
              <a:t>and the source is moving with velocity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the total distance between the front and rear of the wave e</a:t>
            </a:r>
            <a:r>
              <a:rPr lang="en-US" sz="2800" dirty="0" smtClean="0">
                <a:ea typeface="ＭＳ Ｐゴシック" pitchFamily="-84" charset="-128"/>
                <a:cs typeface="ＭＳ Ｐゴシック" pitchFamily="-84" charset="-128"/>
              </a:rPr>
              <a:t>mitted </a:t>
            </a:r>
            <a:r>
              <a:rPr lang="en-US" sz="2800" dirty="0">
                <a:ea typeface="ＭＳ Ｐゴシック" pitchFamily="-84" charset="-128"/>
                <a:cs typeface="ＭＳ Ｐゴシック" pitchFamily="-84" charset="-128"/>
              </a:rPr>
              <a:t>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is</a:t>
            </a:r>
            <a:r>
              <a:rPr lang="en-US" sz="2800" dirty="0" smtClean="0">
                <a:ea typeface="ＭＳ Ｐゴシック" pitchFamily="-84" charset="-128"/>
                <a:cs typeface="ＭＳ Ｐゴシック" pitchFamily="-84" charset="-128"/>
              </a:rPr>
              <a:t>:</a:t>
            </a:r>
          </a:p>
          <a:p>
            <a:pPr marL="571500" indent="-571500" algn="ctr" eaLnBrk="1" hangingPunct="1">
              <a:buFont typeface="Wingdings" pitchFamily="-84" charset="2"/>
              <a:buNone/>
            </a:pPr>
            <a:r>
              <a:rPr lang="en-US" sz="2800" dirty="0">
                <a:solidFill>
                  <a:srgbClr val="660066"/>
                </a:solidFill>
                <a:ea typeface="ＭＳ Ｐゴシック" pitchFamily="-84" charset="-128"/>
                <a:cs typeface="ＭＳ Ｐゴシック" pitchFamily="-84" charset="-128"/>
              </a:rPr>
              <a:t>Length of wave train = </a:t>
            </a:r>
            <a:r>
              <a:rPr lang="en-US" sz="2800" i="1" dirty="0" err="1">
                <a:solidFill>
                  <a:srgbClr val="660066"/>
                </a:solidFill>
                <a:ea typeface="ＭＳ Ｐゴシック" pitchFamily="-84" charset="-128"/>
                <a:cs typeface="ＭＳ Ｐゴシック" pitchFamily="-84" charset="-128"/>
              </a:rPr>
              <a:t>cT</a:t>
            </a:r>
            <a:r>
              <a:rPr lang="en-US" sz="2800" dirty="0">
                <a:solidFill>
                  <a:srgbClr val="660066"/>
                </a:solidFill>
                <a:ea typeface="ＭＳ Ｐゴシック" pitchFamily="-84" charset="-128"/>
                <a:cs typeface="ＭＳ Ｐゴシック" pitchFamily="-84" charset="-128"/>
              </a:rPr>
              <a:t> </a:t>
            </a:r>
            <a:r>
              <a:rPr lang="en-US" sz="2800" dirty="0">
                <a:solidFill>
                  <a:srgbClr val="660066"/>
                </a:solidFill>
                <a:ea typeface="Lucida Grande" pitchFamily="-84" charset="0"/>
                <a:cs typeface="Lucida Grande" pitchFamily="-84" charset="0"/>
              </a:rPr>
              <a:t>−</a:t>
            </a:r>
            <a:r>
              <a:rPr lang="en-US" sz="2800" dirty="0">
                <a:solidFill>
                  <a:srgbClr val="660066"/>
                </a:solidFill>
                <a:ea typeface="Arial" pitchFamily="-84" charset="0"/>
                <a:cs typeface="Arial" pitchFamily="-84" charset="0"/>
              </a:rPr>
              <a:t> </a:t>
            </a:r>
            <a:r>
              <a:rPr lang="en-US" sz="2800" i="1" dirty="0" err="1">
                <a:solidFill>
                  <a:srgbClr val="660066"/>
                </a:solidFill>
                <a:ea typeface="Arial" pitchFamily="-84" charset="0"/>
                <a:cs typeface="Arial" pitchFamily="-84" charset="0"/>
              </a:rPr>
              <a:t>vT</a:t>
            </a:r>
            <a:endParaRPr lang="en-US" sz="2800" dirty="0">
              <a:solidFill>
                <a:srgbClr val="660066"/>
              </a:solidFill>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39888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76200"/>
            <a:ext cx="7772400" cy="609600"/>
          </a:xfrm>
        </p:spPr>
        <p:txBody>
          <a:bodyPr/>
          <a:lstStyle/>
          <a:p>
            <a:pPr algn="ctr" eaLnBrk="1" hangingPunct="1"/>
            <a:r>
              <a:rPr lang="en-US" sz="3400" dirty="0">
                <a:ea typeface="ＭＳ Ｐゴシック" pitchFamily="-84" charset="-128"/>
                <a:cs typeface="ＭＳ Ｐゴシック" pitchFamily="-84" charset="-128"/>
              </a:rPr>
              <a:t>The Relativistic Doppler Effect </a:t>
            </a:r>
            <a:r>
              <a:rPr lang="en-US" sz="3400" dirty="0">
                <a:solidFill>
                  <a:srgbClr val="FF0000"/>
                </a:solidFill>
                <a:ea typeface="ＭＳ Ｐゴシック" pitchFamily="-84" charset="-128"/>
                <a:cs typeface="ＭＳ Ｐゴシック" pitchFamily="-84" charset="-128"/>
              </a:rPr>
              <a:t>(</a:t>
            </a:r>
            <a:r>
              <a:rPr lang="en-US" sz="3400" dirty="0" err="1" smtClean="0">
                <a:solidFill>
                  <a:srgbClr val="FF0000"/>
                </a:solidFill>
                <a:ea typeface="ＭＳ Ｐゴシック" pitchFamily="-84" charset="-128"/>
                <a:cs typeface="ＭＳ Ｐゴシック" pitchFamily="-84" charset="-128"/>
              </a:rPr>
              <a:t>con’</a:t>
            </a:r>
            <a:r>
              <a:rPr lang="en-US" altLang="ja-JP" sz="3400" dirty="0" err="1" smtClean="0">
                <a:solidFill>
                  <a:srgbClr val="FF0000"/>
                </a:solidFill>
                <a:ea typeface="ＭＳ Ｐゴシック" pitchFamily="-84" charset="-128"/>
                <a:cs typeface="ＭＳ Ｐゴシック" pitchFamily="-84" charset="-128"/>
              </a:rPr>
              <a:t>t</a:t>
            </a:r>
            <a:r>
              <a:rPr lang="en-US" altLang="ja-JP" sz="3400" dirty="0">
                <a:solidFill>
                  <a:srgbClr val="FF0000"/>
                </a:solidFill>
                <a:ea typeface="ＭＳ Ｐゴシック" pitchFamily="-84" charset="-128"/>
                <a:cs typeface="ＭＳ Ｐゴシック" pitchFamily="-84" charset="-128"/>
              </a:rPr>
              <a:t>)</a:t>
            </a:r>
            <a:endParaRPr lang="en-US" sz="3400" dirty="0">
              <a:solidFill>
                <a:srgbClr val="FF0000"/>
              </a:solidFill>
              <a:ea typeface="ＭＳ Ｐゴシック" pitchFamily="-84" charset="-128"/>
              <a:cs typeface="ＭＳ Ｐゴシック" pitchFamily="-84" charset="-128"/>
            </a:endParaRPr>
          </a:p>
        </p:txBody>
      </p:sp>
      <p:sp>
        <p:nvSpPr>
          <p:cNvPr id="107522" name="Rectangle 3"/>
          <p:cNvSpPr>
            <a:spLocks noGrp="1" noChangeArrowheads="1"/>
          </p:cNvSpPr>
          <p:nvPr>
            <p:ph type="body" idx="1"/>
          </p:nvPr>
        </p:nvSpPr>
        <p:spPr>
          <a:xfrm>
            <a:off x="457201" y="838200"/>
            <a:ext cx="5943599" cy="4878387"/>
          </a:xfrm>
        </p:spPr>
        <p:txBody>
          <a:bodyPr/>
          <a:lstStyle/>
          <a:p>
            <a:pPr marL="0" indent="0" eaLnBrk="1" hangingPunct="1">
              <a:buFont typeface="Wingdings" pitchFamily="-84" charset="2"/>
              <a:buNone/>
            </a:pPr>
            <a:r>
              <a:rPr lang="en-US" sz="2400" dirty="0">
                <a:ea typeface="ＭＳ Ｐゴシック" pitchFamily="-84" charset="-128"/>
                <a:cs typeface="ＭＳ Ｐゴシック" pitchFamily="-84" charset="-128"/>
              </a:rPr>
              <a:t>Because there are </a:t>
            </a:r>
            <a:r>
              <a:rPr lang="en-US" sz="2400" i="1" dirty="0" err="1">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waves emitted by the source in time period T, </a:t>
            </a:r>
            <a:r>
              <a:rPr lang="en-US" sz="2400" dirty="0">
                <a:ea typeface="ＭＳ Ｐゴシック" pitchFamily="-84" charset="-128"/>
                <a:cs typeface="ＭＳ Ｐゴシック" pitchFamily="-84" charset="-128"/>
              </a:rPr>
              <a:t>the wavelength</a:t>
            </a:r>
            <a:r>
              <a:rPr lang="en-US" sz="2400" dirty="0" smtClean="0">
                <a:ea typeface="ＭＳ Ｐゴシック" pitchFamily="-84" charset="-128"/>
                <a:cs typeface="ＭＳ Ｐゴシック" pitchFamily="-84" charset="-128"/>
              </a:rPr>
              <a:t> measured by the stationary receiver is</a:t>
            </a:r>
          </a:p>
          <a:p>
            <a:pPr marL="0" indent="0" algn="ctr" eaLnBrk="1" hangingPunct="1">
              <a:buFont typeface="Wingdings" pitchFamily="-84" charset="2"/>
              <a:buNone/>
            </a:pPr>
            <a:endParaRPr lang="en-US" sz="2400" dirty="0" smtClean="0">
              <a:ea typeface="ＭＳ Ｐゴシック" pitchFamily="-84" charset="-128"/>
              <a:cs typeface="ＭＳ Ｐゴシック" pitchFamily="-84" charset="-128"/>
            </a:endParaRPr>
          </a:p>
          <a:p>
            <a:pPr marL="0" indent="0" eaLnBrk="1" hangingPunct="1">
              <a:buFont typeface="Wingdings" pitchFamily="-84" charset="2"/>
              <a:buNone/>
            </a:pPr>
            <a:r>
              <a:rPr lang="en-US" sz="2400" dirty="0">
                <a:ea typeface="ＭＳ Ｐゴシック" pitchFamily="-84" charset="-128"/>
                <a:cs typeface="ＭＳ Ｐゴシック" pitchFamily="-84" charset="-128"/>
              </a:rPr>
              <a:t>And the resulting </a:t>
            </a:r>
            <a:r>
              <a:rPr lang="en-US" sz="2400" dirty="0" smtClean="0">
                <a:ea typeface="ＭＳ Ｐゴシック" pitchFamily="-84" charset="-128"/>
                <a:cs typeface="ＭＳ Ｐゴシック" pitchFamily="-84" charset="-128"/>
              </a:rPr>
              <a:t>frequency measured by the receiver is</a:t>
            </a:r>
          </a:p>
          <a:p>
            <a:pPr marL="0" indent="0" eaLnBrk="1" hangingPunct="1">
              <a:buFont typeface="Wingdings" pitchFamily="-84" charset="2"/>
              <a:buNone/>
            </a:pPr>
            <a:r>
              <a:rPr lang="en-US" sz="2400" dirty="0" smtClean="0">
                <a:ea typeface="ＭＳ Ｐゴシック" pitchFamily="-84" charset="-128"/>
                <a:cs typeface="ＭＳ Ｐゴシック" pitchFamily="-84" charset="-128"/>
              </a:rPr>
              <a:t>The number of waves emitted in the moving frame of the source is </a:t>
            </a:r>
            <a:r>
              <a:rPr lang="en-US" sz="2400" dirty="0" err="1" smtClean="0">
                <a:ea typeface="ＭＳ Ｐゴシック" pitchFamily="-84" charset="-128"/>
                <a:cs typeface="ＭＳ Ｐゴシック" pitchFamily="-84" charset="-128"/>
              </a:rPr>
              <a:t>n</a:t>
            </a:r>
            <a:r>
              <a:rPr lang="en-US" sz="2400" dirty="0" smtClean="0">
                <a:ea typeface="ＭＳ Ｐゴシック" pitchFamily="-84" charset="-128"/>
                <a:cs typeface="ＭＳ Ｐゴシック" pitchFamily="-84" charset="-128"/>
              </a:rPr>
              <a:t>=</a:t>
            </a:r>
            <a:r>
              <a:rPr lang="en-US" sz="2400" i="1" dirty="0" smtClean="0">
                <a:ea typeface="ＭＳ Ｐゴシック" pitchFamily="-84" charset="-128"/>
                <a:cs typeface="ＭＳ Ｐゴシック" pitchFamily="-84" charset="-128"/>
              </a:rPr>
              <a:t>f</a:t>
            </a:r>
            <a:r>
              <a:rPr lang="en-US" sz="2400" baseline="-25000" dirty="0" smtClean="0">
                <a:ea typeface="ＭＳ Ｐゴシック" pitchFamily="-84" charset="-128"/>
                <a:cs typeface="ＭＳ Ｐゴシック" pitchFamily="-84" charset="-128"/>
              </a:rPr>
              <a:t>0</a:t>
            </a:r>
            <a:r>
              <a:rPr lang="en-US" sz="2400" i="1" dirty="0" smtClean="0">
                <a:ea typeface="ＭＳ Ｐゴシック" pitchFamily="-84" charset="-128"/>
                <a:cs typeface="ＭＳ Ｐゴシック" pitchFamily="-84" charset="-128"/>
              </a:rPr>
              <a:t>T</a:t>
            </a:r>
            <a:r>
              <a:rPr lang="en-US" sz="2400" i="1" baseline="30000" dirty="0" smtClean="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a:t>
            </a:r>
            <a:r>
              <a:rPr lang="en-US" altLang="ja-JP" sz="2400" baseline="-25000" dirty="0" smtClean="0">
                <a:ea typeface="ＭＳ Ｐゴシック" pitchFamily="-84" charset="-128"/>
                <a:cs typeface="ＭＳ Ｐゴシック" pitchFamily="-84" charset="-128"/>
              </a:rPr>
              <a:t>0 </a:t>
            </a:r>
            <a:r>
              <a:rPr lang="en-US" altLang="ja-JP" sz="2400" dirty="0" smtClean="0">
                <a:ea typeface="ＭＳ Ｐゴシック" pitchFamily="-84" charset="-128"/>
                <a:cs typeface="ＭＳ Ｐゴシック" pitchFamily="-84" charset="-128"/>
              </a:rPr>
              <a:t> with the</a:t>
            </a:r>
            <a:r>
              <a:rPr lang="en-US" sz="2400" dirty="0" smtClean="0">
                <a:ea typeface="ＭＳ Ｐゴシック" pitchFamily="-84" charset="-128"/>
                <a:cs typeface="ＭＳ Ｐゴシック" pitchFamily="-84" charset="-128"/>
              </a:rPr>
              <a:t> proper time </a:t>
            </a:r>
            <a:r>
              <a:rPr lang="en-US" altLang="ja-JP" sz="2400" dirty="0" smtClean="0">
                <a:ea typeface="ＭＳ Ｐゴシック" pitchFamily="-84" charset="-128"/>
                <a:cs typeface="ＭＳ Ｐゴシック" pitchFamily="-84" charset="-128"/>
              </a:rPr>
              <a:t>T’</a:t>
            </a:r>
            <a:r>
              <a:rPr lang="en-US" altLang="ja-JP" sz="2400" baseline="-25000" dirty="0" smtClean="0">
                <a:ea typeface="ＭＳ Ｐゴシック" pitchFamily="-84" charset="-128"/>
                <a:cs typeface="ＭＳ Ｐゴシック" pitchFamily="-84" charset="-128"/>
              </a:rPr>
              <a:t>0</a:t>
            </a:r>
            <a:r>
              <a:rPr lang="en-US" sz="2400" dirty="0" smtClean="0">
                <a:ea typeface="ＭＳ Ｐゴシック" pitchFamily="-84" charset="-128"/>
                <a:cs typeface="ＭＳ Ｐゴシック" pitchFamily="-84" charset="-128"/>
              </a:rPr>
              <a:t>=T/</a:t>
            </a:r>
            <a:r>
              <a:rPr lang="en-US" sz="2400" dirty="0" smtClean="0">
                <a:latin typeface="Symbol" charset="2"/>
                <a:ea typeface="ＭＳ Ｐゴシック" pitchFamily="-84" charset="-128"/>
                <a:cs typeface="Symbol" charset="2"/>
              </a:rPr>
              <a:t>γ </a:t>
            </a:r>
            <a:r>
              <a:rPr lang="en-US" sz="2400" dirty="0" smtClean="0">
                <a:ea typeface="ＭＳ Ｐゴシック" pitchFamily="-84" charset="-128"/>
                <a:cs typeface="Symbol" charset="2"/>
              </a:rPr>
              <a:t>we obtain the measured frequency by the receiver as</a:t>
            </a:r>
            <a:endParaRPr lang="en-US" altLang="ja-JP" sz="2400" dirty="0" smtClean="0">
              <a:latin typeface="Symbol" charset="2"/>
              <a:ea typeface="ＭＳ Ｐゴシック" pitchFamily="-84" charset="-128"/>
              <a:cs typeface="Symbol" charset="2"/>
            </a:endParaRPr>
          </a:p>
        </p:txBody>
      </p:sp>
      <p:sp>
        <p:nvSpPr>
          <p:cNvPr id="6" name="Date Placeholder 5"/>
          <p:cNvSpPr>
            <a:spLocks noGrp="1"/>
          </p:cNvSpPr>
          <p:nvPr>
            <p:ph type="dt" sz="half" idx="10"/>
          </p:nvPr>
        </p:nvSpPr>
        <p:spPr/>
        <p:txBody>
          <a:bodyPr/>
          <a:lstStyle/>
          <a:p>
            <a:pPr>
              <a:defRPr/>
            </a:pPr>
            <a:r>
              <a:rPr lang="en-US" smtClean="0"/>
              <a:t>Monday, Sept. 16, 2013</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21</a:t>
            </a:fld>
            <a:endParaRPr lang="en-US" dirty="0"/>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9938" name="Object 2"/>
          <p:cNvGraphicFramePr>
            <a:graphicFrameLocks noChangeAspect="1"/>
          </p:cNvGraphicFramePr>
          <p:nvPr>
            <p:extLst>
              <p:ext uri="{D42A27DB-BD31-4B8C-83A1-F6EECF244321}">
                <p14:modId xmlns:p14="http://schemas.microsoft.com/office/powerpoint/2010/main" val="2235161941"/>
              </p:ext>
            </p:extLst>
          </p:nvPr>
        </p:nvGraphicFramePr>
        <p:xfrm>
          <a:off x="304800" y="4935538"/>
          <a:ext cx="1835150" cy="779462"/>
        </p:xfrm>
        <a:graphic>
          <a:graphicData uri="http://schemas.openxmlformats.org/presentationml/2006/ole">
            <mc:AlternateContent xmlns:mc="http://schemas.openxmlformats.org/markup-compatibility/2006">
              <mc:Choice xmlns:v="urn:schemas-microsoft-com:vml" Requires="v">
                <p:oleObj spid="_x0000_s119662" name="Equation" r:id="rId3" imgW="927100" imgH="393700" progId="Equation.DSMT4">
                  <p:embed/>
                </p:oleObj>
              </mc:Choice>
              <mc:Fallback>
                <p:oleObj name="Equation" r:id="rId3" imgW="927100" imgH="393700" progId="Equation.DSMT4">
                  <p:embed/>
                  <p:pic>
                    <p:nvPicPr>
                      <p:cNvPr id="0" name=""/>
                      <p:cNvPicPr>
                        <a:picLocks noChangeAspect="1" noChangeArrowheads="1"/>
                      </p:cNvPicPr>
                      <p:nvPr/>
                    </p:nvPicPr>
                    <p:blipFill>
                      <a:blip r:embed="rId4"/>
                      <a:srcRect/>
                      <a:stretch>
                        <a:fillRect/>
                      </a:stretch>
                    </p:blipFill>
                    <p:spPr bwMode="auto">
                      <a:xfrm>
                        <a:off x="304800" y="4935538"/>
                        <a:ext cx="183515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2196598205"/>
              </p:ext>
            </p:extLst>
          </p:nvPr>
        </p:nvGraphicFramePr>
        <p:xfrm>
          <a:off x="2209800" y="4935538"/>
          <a:ext cx="1558925" cy="855662"/>
        </p:xfrm>
        <a:graphic>
          <a:graphicData uri="http://schemas.openxmlformats.org/presentationml/2006/ole">
            <mc:AlternateContent xmlns:mc="http://schemas.openxmlformats.org/markup-compatibility/2006">
              <mc:Choice xmlns:v="urn:schemas-microsoft-com:vml" Requires="v">
                <p:oleObj spid="_x0000_s119663" name="Equation" r:id="rId5" imgW="787400" imgH="431800" progId="Equation.DSMT4">
                  <p:embed/>
                </p:oleObj>
              </mc:Choice>
              <mc:Fallback>
                <p:oleObj name="Equation" r:id="rId5" imgW="787400" imgH="431800" progId="Equation.DSMT4">
                  <p:embed/>
                  <p:pic>
                    <p:nvPicPr>
                      <p:cNvPr id="0" name=""/>
                      <p:cNvPicPr>
                        <a:picLocks noChangeAspect="1" noChangeArrowheads="1"/>
                      </p:cNvPicPr>
                      <p:nvPr/>
                    </p:nvPicPr>
                    <p:blipFill>
                      <a:blip r:embed="rId6"/>
                      <a:srcRect/>
                      <a:stretch>
                        <a:fillRect/>
                      </a:stretch>
                    </p:blipFill>
                    <p:spPr bwMode="auto">
                      <a:xfrm>
                        <a:off x="2209800" y="4935538"/>
                        <a:ext cx="1558925"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1727113673"/>
              </p:ext>
            </p:extLst>
          </p:nvPr>
        </p:nvGraphicFramePr>
        <p:xfrm>
          <a:off x="3732213" y="4800600"/>
          <a:ext cx="1585912" cy="955675"/>
        </p:xfrm>
        <a:graphic>
          <a:graphicData uri="http://schemas.openxmlformats.org/presentationml/2006/ole">
            <mc:AlternateContent xmlns:mc="http://schemas.openxmlformats.org/markup-compatibility/2006">
              <mc:Choice xmlns:v="urn:schemas-microsoft-com:vml" Requires="v">
                <p:oleObj spid="_x0000_s119664" name="Equation" r:id="rId7" imgW="800100" imgH="482600" progId="Equation.DSMT4">
                  <p:embed/>
                </p:oleObj>
              </mc:Choice>
              <mc:Fallback>
                <p:oleObj name="Equation" r:id="rId7" imgW="800100" imgH="482600" progId="Equation.DSMT4">
                  <p:embed/>
                  <p:pic>
                    <p:nvPicPr>
                      <p:cNvPr id="0" name=""/>
                      <p:cNvPicPr>
                        <a:picLocks noChangeAspect="1" noChangeArrowheads="1"/>
                      </p:cNvPicPr>
                      <p:nvPr/>
                    </p:nvPicPr>
                    <p:blipFill>
                      <a:blip r:embed="rId8"/>
                      <a:srcRect/>
                      <a:stretch>
                        <a:fillRect/>
                      </a:stretch>
                    </p:blipFill>
                    <p:spPr bwMode="auto">
                      <a:xfrm>
                        <a:off x="3732213" y="4800600"/>
                        <a:ext cx="1585912"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740895418"/>
              </p:ext>
            </p:extLst>
          </p:nvPr>
        </p:nvGraphicFramePr>
        <p:xfrm>
          <a:off x="5270500" y="4800600"/>
          <a:ext cx="2439988" cy="1006475"/>
        </p:xfrm>
        <a:graphic>
          <a:graphicData uri="http://schemas.openxmlformats.org/presentationml/2006/ole">
            <mc:AlternateContent xmlns:mc="http://schemas.openxmlformats.org/markup-compatibility/2006">
              <mc:Choice xmlns:v="urn:schemas-microsoft-com:vml" Requires="v">
                <p:oleObj spid="_x0000_s119665" name="Equation" r:id="rId9" imgW="1231900" imgH="508000" progId="Equation.DSMT4">
                  <p:embed/>
                </p:oleObj>
              </mc:Choice>
              <mc:Fallback>
                <p:oleObj name="Equation" r:id="rId9" imgW="1231900" imgH="508000" progId="Equation.DSMT4">
                  <p:embed/>
                  <p:pic>
                    <p:nvPicPr>
                      <p:cNvPr id="0" name=""/>
                      <p:cNvPicPr>
                        <a:picLocks noChangeAspect="1" noChangeArrowheads="1"/>
                      </p:cNvPicPr>
                      <p:nvPr/>
                    </p:nvPicPr>
                    <p:blipFill>
                      <a:blip r:embed="rId10"/>
                      <a:srcRect/>
                      <a:stretch>
                        <a:fillRect/>
                      </a:stretch>
                    </p:blipFill>
                    <p:spPr bwMode="auto">
                      <a:xfrm>
                        <a:off x="5270500" y="4800600"/>
                        <a:ext cx="2439988"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972530815"/>
              </p:ext>
            </p:extLst>
          </p:nvPr>
        </p:nvGraphicFramePr>
        <p:xfrm>
          <a:off x="7683500" y="4800600"/>
          <a:ext cx="1155700" cy="931862"/>
        </p:xfrm>
        <a:graphic>
          <a:graphicData uri="http://schemas.openxmlformats.org/presentationml/2006/ole">
            <mc:AlternateContent xmlns:mc="http://schemas.openxmlformats.org/markup-compatibility/2006">
              <mc:Choice xmlns:v="urn:schemas-microsoft-com:vml" Requires="v">
                <p:oleObj spid="_x0000_s119666" name="Equation" r:id="rId11" imgW="584200" imgH="469900" progId="Equation.DSMT4">
                  <p:embed/>
                </p:oleObj>
              </mc:Choice>
              <mc:Fallback>
                <p:oleObj name="Equation" r:id="rId11" imgW="584200" imgH="469900" progId="Equation.DSMT4">
                  <p:embed/>
                  <p:pic>
                    <p:nvPicPr>
                      <p:cNvPr id="0" name=""/>
                      <p:cNvPicPr>
                        <a:picLocks noChangeAspect="1" noChangeArrowheads="1"/>
                      </p:cNvPicPr>
                      <p:nvPr/>
                    </p:nvPicPr>
                    <p:blipFill>
                      <a:blip r:embed="rId12"/>
                      <a:srcRect/>
                      <a:stretch>
                        <a:fillRect/>
                      </a:stretch>
                    </p:blipFill>
                    <p:spPr bwMode="auto">
                      <a:xfrm>
                        <a:off x="7683500" y="4800600"/>
                        <a:ext cx="1155700"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14691278"/>
              </p:ext>
            </p:extLst>
          </p:nvPr>
        </p:nvGraphicFramePr>
        <p:xfrm>
          <a:off x="6629400" y="914400"/>
          <a:ext cx="1930400" cy="1196975"/>
        </p:xfrm>
        <a:graphic>
          <a:graphicData uri="http://schemas.openxmlformats.org/presentationml/2006/ole">
            <mc:AlternateContent xmlns:mc="http://schemas.openxmlformats.org/markup-compatibility/2006">
              <mc:Choice xmlns:v="urn:schemas-microsoft-com:vml" Requires="v">
                <p:oleObj spid="_x0000_s119667" name="Equation" r:id="rId13" imgW="800100" imgH="419100" progId="Equation.DSMT4">
                  <p:embed/>
                </p:oleObj>
              </mc:Choice>
              <mc:Fallback>
                <p:oleObj name="Equation" r:id="rId13" imgW="800100" imgH="419100" progId="Equation.DSMT4">
                  <p:embed/>
                  <p:pic>
                    <p:nvPicPr>
                      <p:cNvPr id="0" name=""/>
                      <p:cNvPicPr>
                        <a:picLocks noChangeAspect="1" noChangeArrowheads="1"/>
                      </p:cNvPicPr>
                      <p:nvPr/>
                    </p:nvPicPr>
                    <p:blipFill>
                      <a:blip r:embed="rId14"/>
                      <a:srcRect/>
                      <a:stretch>
                        <a:fillRect/>
                      </a:stretch>
                    </p:blipFill>
                    <p:spPr bwMode="auto">
                      <a:xfrm>
                        <a:off x="6629400" y="914400"/>
                        <a:ext cx="1930400" cy="1196975"/>
                      </a:xfrm>
                      <a:prstGeom prst="rect">
                        <a:avLst/>
                      </a:prstGeom>
                      <a:noFill/>
                      <a:ln>
                        <a:noFill/>
                      </a:ln>
                      <a:effectLs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208027657"/>
              </p:ext>
            </p:extLst>
          </p:nvPr>
        </p:nvGraphicFramePr>
        <p:xfrm>
          <a:off x="6629400" y="2362200"/>
          <a:ext cx="1962150" cy="1196975"/>
        </p:xfrm>
        <a:graphic>
          <a:graphicData uri="http://schemas.openxmlformats.org/presentationml/2006/ole">
            <mc:AlternateContent xmlns:mc="http://schemas.openxmlformats.org/markup-compatibility/2006">
              <mc:Choice xmlns:v="urn:schemas-microsoft-com:vml" Requires="v">
                <p:oleObj spid="_x0000_s119668" name="Equation" r:id="rId15" imgW="812800" imgH="419100" progId="Equation.DSMT4">
                  <p:embed/>
                </p:oleObj>
              </mc:Choice>
              <mc:Fallback>
                <p:oleObj name="Equation" r:id="rId15" imgW="812800" imgH="419100" progId="Equation.DSMT4">
                  <p:embed/>
                  <p:pic>
                    <p:nvPicPr>
                      <p:cNvPr id="0" name=""/>
                      <p:cNvPicPr>
                        <a:picLocks noChangeAspect="1" noChangeArrowheads="1"/>
                      </p:cNvPicPr>
                      <p:nvPr/>
                    </p:nvPicPr>
                    <p:blipFill>
                      <a:blip r:embed="rId16"/>
                      <a:srcRect/>
                      <a:stretch>
                        <a:fillRect/>
                      </a:stretch>
                    </p:blipFill>
                    <p:spPr bwMode="auto">
                      <a:xfrm>
                        <a:off x="6629400" y="2362200"/>
                        <a:ext cx="1962150" cy="11969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752875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304800" y="0"/>
            <a:ext cx="8534400" cy="990600"/>
          </a:xfrm>
        </p:spPr>
        <p:txBody>
          <a:bodyPr/>
          <a:lstStyle/>
          <a:p>
            <a:pPr algn="ctr" eaLnBrk="1" hangingPunct="1"/>
            <a:r>
              <a:rPr lang="en-US" sz="4800" dirty="0" smtClean="0">
                <a:ea typeface="ＭＳ Ｐゴシック" pitchFamily="-84" charset="-128"/>
                <a:cs typeface="ＭＳ Ｐゴシック" pitchFamily="-84" charset="-128"/>
              </a:rPr>
              <a:t>Results of Relativistic Doppler Effect</a:t>
            </a:r>
            <a:endParaRPr lang="en-US" sz="4800" dirty="0">
              <a:ea typeface="ＭＳ Ｐゴシック" pitchFamily="-84" charset="-128"/>
              <a:cs typeface="ＭＳ Ｐゴシック" pitchFamily="-84" charset="-128"/>
            </a:endParaRPr>
          </a:p>
        </p:txBody>
      </p:sp>
      <p:sp>
        <p:nvSpPr>
          <p:cNvPr id="109570" name="Rectangle 3"/>
          <p:cNvSpPr>
            <a:spLocks noGrp="1" noChangeArrowheads="1"/>
          </p:cNvSpPr>
          <p:nvPr>
            <p:ph type="body" idx="1"/>
          </p:nvPr>
        </p:nvSpPr>
        <p:spPr>
          <a:xfrm>
            <a:off x="381000" y="838200"/>
            <a:ext cx="6629400" cy="1177925"/>
          </a:xfrm>
        </p:spPr>
        <p:txBody>
          <a:bodyPr/>
          <a:lstStyle/>
          <a:p>
            <a:pPr marL="0" indent="0" eaLnBrk="1" hangingPunct="1">
              <a:buFont typeface="Wingdings" pitchFamily="-84" charset="2"/>
              <a:buNone/>
            </a:pPr>
            <a:r>
              <a:rPr lang="en-US" dirty="0" smtClean="0">
                <a:ea typeface="ＭＳ Ｐゴシック" pitchFamily="-84" charset="-128"/>
                <a:cs typeface="ＭＳ Ｐゴシック" pitchFamily="-84" charset="-128"/>
              </a:rPr>
              <a:t>When source/receiver is approaching with </a:t>
            </a:r>
            <a:r>
              <a:rPr lang="el-GR" i="1" dirty="0">
                <a:latin typeface="Lucida Grande" pitchFamily="-84" charset="0"/>
                <a:ea typeface="Arial" pitchFamily="-84" charset="0"/>
                <a:cs typeface="Arial" pitchFamily="-84" charset="0"/>
              </a:rPr>
              <a:t>β</a:t>
            </a:r>
            <a:r>
              <a:rPr lang="en-US" dirty="0">
                <a:ea typeface="Arial" pitchFamily="-84" charset="0"/>
                <a:cs typeface="Arial" pitchFamily="-84" charset="0"/>
              </a:rPr>
              <a:t> = </a:t>
            </a:r>
            <a:r>
              <a:rPr lang="en-US" i="1" dirty="0" err="1" smtClean="0">
                <a:ea typeface="Arial" pitchFamily="-84" charset="0"/>
                <a:cs typeface="Arial" pitchFamily="-84" charset="0"/>
              </a:rPr>
              <a:t>v</a:t>
            </a:r>
            <a:r>
              <a:rPr lang="en-US" dirty="0" err="1" smtClean="0">
                <a:ea typeface="Arial" pitchFamily="-84" charset="0"/>
                <a:cs typeface="Arial" pitchFamily="-84" charset="0"/>
              </a:rPr>
              <a:t>/</a:t>
            </a:r>
            <a:r>
              <a:rPr lang="en-US" i="1" dirty="0" err="1" smtClean="0">
                <a:ea typeface="Arial" pitchFamily="-84" charset="0"/>
                <a:cs typeface="Arial" pitchFamily="-84" charset="0"/>
              </a:rPr>
              <a:t>c</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the resulting frequency </a:t>
            </a:r>
            <a:r>
              <a:rPr lang="en-US" dirty="0" smtClean="0">
                <a:ea typeface="ＭＳ Ｐゴシック" pitchFamily="-84" charset="-128"/>
                <a:cs typeface="ＭＳ Ｐゴシック" pitchFamily="-84" charset="-128"/>
              </a:rPr>
              <a:t>is</a:t>
            </a:r>
          </a:p>
        </p:txBody>
      </p:sp>
      <p:sp>
        <p:nvSpPr>
          <p:cNvPr id="6" name="Date Placeholder 5"/>
          <p:cNvSpPr>
            <a:spLocks noGrp="1"/>
          </p:cNvSpPr>
          <p:nvPr>
            <p:ph type="dt" sz="half" idx="10"/>
          </p:nvPr>
        </p:nvSpPr>
        <p:spPr/>
        <p:txBody>
          <a:bodyPr/>
          <a:lstStyle/>
          <a:p>
            <a:pPr>
              <a:defRPr/>
            </a:pPr>
            <a:r>
              <a:rPr lang="en-US" smtClean="0"/>
              <a:t>Monday, Sept. 16, 2013</a:t>
            </a:r>
            <a:endParaRPr lang="en-US"/>
          </a:p>
        </p:txBody>
      </p:sp>
      <p:sp>
        <p:nvSpPr>
          <p:cNvPr id="7" name="Slide Number Placeholder 6"/>
          <p:cNvSpPr>
            <a:spLocks noGrp="1"/>
          </p:cNvSpPr>
          <p:nvPr>
            <p:ph type="sldNum" sz="quarter" idx="12"/>
          </p:nvPr>
        </p:nvSpPr>
        <p:spPr>
          <a:xfrm>
            <a:off x="6705600" y="6477000"/>
            <a:ext cx="1905000" cy="457200"/>
          </a:xfrm>
        </p:spPr>
        <p:txBody>
          <a:bodyPr/>
          <a:lstStyle/>
          <a:p>
            <a:pPr>
              <a:defRPr/>
            </a:pPr>
            <a:fld id="{623D45CD-16A2-224C-B70A-0D1B04896262}" type="slidenum">
              <a:rPr lang="en-US" smtClean="0"/>
              <a:pPr>
                <a:defRPr/>
              </a:pPr>
              <a:t>22</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Rectangle 3"/>
          <p:cNvSpPr txBox="1">
            <a:spLocks noChangeArrowheads="1"/>
          </p:cNvSpPr>
          <p:nvPr/>
        </p:nvSpPr>
        <p:spPr bwMode="auto">
          <a:xfrm>
            <a:off x="381000" y="2438400"/>
            <a:ext cx="5943600" cy="133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When source/receiver is </a:t>
            </a:r>
            <a:r>
              <a:rPr lang="en-US" sz="3200" kern="0" dirty="0" err="1" smtClean="0">
                <a:solidFill>
                  <a:schemeClr val="accent2"/>
                </a:solidFill>
                <a:latin typeface="+mn-lt"/>
                <a:ea typeface="ＭＳ Ｐゴシック" pitchFamily="-84" charset="-128"/>
                <a:cs typeface="ＭＳ Ｐゴシック" pitchFamily="-84" charset="-128"/>
              </a:rPr>
              <a:t>reced</a:t>
            </a:r>
            <a:r>
              <a:rPr kumimoji="0" lang="en-US" sz="3200" b="0" i="0" u="none" strike="noStrike" kern="0" cap="none" spc="0" normalizeH="0" baseline="0" noProof="0" dirty="0" err="1" smtClean="0">
                <a:ln>
                  <a:noFill/>
                </a:ln>
                <a:solidFill>
                  <a:schemeClr val="accent2"/>
                </a:solidFill>
                <a:effectLst/>
                <a:uLnTx/>
                <a:uFillTx/>
                <a:latin typeface="+mn-lt"/>
                <a:ea typeface="ＭＳ Ｐゴシック" pitchFamily="-84" charset="-128"/>
                <a:cs typeface="ＭＳ Ｐゴシック" pitchFamily="-84" charset="-128"/>
              </a:rPr>
              <a:t>ing</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with </a:t>
            </a:r>
            <a:r>
              <a:rPr kumimoji="0" lang="el-GR" sz="3200" b="0" i="1" u="none" strike="noStrike" kern="0" cap="none" spc="0" normalizeH="0" baseline="0" noProof="0" dirty="0" smtClean="0">
                <a:ln>
                  <a:noFill/>
                </a:ln>
                <a:solidFill>
                  <a:schemeClr val="accent2"/>
                </a:solidFill>
                <a:effectLst/>
                <a:uLnTx/>
                <a:uFillTx/>
                <a:latin typeface="Lucida Grande" pitchFamily="-84" charset="0"/>
                <a:ea typeface="Arial" pitchFamily="-84" charset="0"/>
                <a:cs typeface="Arial" pitchFamily="-84" charset="0"/>
              </a:rPr>
              <a:t>β</a:t>
            </a:r>
            <a:r>
              <a:rPr kumimoji="0" lang="en-US" sz="32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v</a:t>
            </a:r>
            <a:r>
              <a:rPr kumimoji="0" lang="en-US" sz="3200" b="0" i="0"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c</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the resulting frequency</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is</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sp>
        <p:nvSpPr>
          <p:cNvPr id="11" name="Rectangle 3"/>
          <p:cNvSpPr txBox="1">
            <a:spLocks noChangeArrowheads="1"/>
          </p:cNvSpPr>
          <p:nvPr/>
        </p:nvSpPr>
        <p:spPr bwMode="auto">
          <a:xfrm>
            <a:off x="381000" y="4114800"/>
            <a:ext cx="5943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If we use </a:t>
            </a:r>
            <a:r>
              <a:rPr lang="en-US" sz="3200" kern="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 approaching source/receiver and </a:t>
            </a:r>
            <a:r>
              <a:rPr lang="en-US" sz="3200" kern="0" noProof="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receding source/receiver, relativistic Doppler Effect can be expressed</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sp>
        <p:nvSpPr>
          <p:cNvPr id="13" name="Rectangle 3"/>
          <p:cNvSpPr txBox="1">
            <a:spLocks noChangeArrowheads="1"/>
          </p:cNvSpPr>
          <p:nvPr/>
        </p:nvSpPr>
        <p:spPr bwMode="auto">
          <a:xfrm>
            <a:off x="381000" y="1981200"/>
            <a:ext cx="66294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Higher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blue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4" name="Rectangle 3"/>
          <p:cNvSpPr txBox="1">
            <a:spLocks noChangeArrowheads="1"/>
          </p:cNvSpPr>
          <p:nvPr/>
        </p:nvSpPr>
        <p:spPr bwMode="auto">
          <a:xfrm>
            <a:off x="304800" y="3581400"/>
            <a:ext cx="64770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Low</a:t>
            </a: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a:t>
            </a:r>
            <a:r>
              <a:rPr lang="en-US" b="1" kern="0" dirty="0" smtClean="0">
                <a:solidFill>
                  <a:srgbClr val="660066"/>
                </a:solidFill>
                <a:latin typeface="+mn-lt"/>
                <a:ea typeface="ＭＳ Ｐゴシック" pitchFamily="-84" charset="-128"/>
                <a:cs typeface="ＭＳ Ｐゴシック" pitchFamily="-84" charset="-128"/>
              </a:rPr>
              <a:t>red</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5" name="Rectangle 3"/>
          <p:cNvSpPr txBox="1">
            <a:spLocks noChangeArrowheads="1"/>
          </p:cNvSpPr>
          <p:nvPr/>
        </p:nvSpPr>
        <p:spPr bwMode="auto">
          <a:xfrm>
            <a:off x="2819400" y="5715000"/>
            <a:ext cx="33528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What can we use this </a:t>
            </a:r>
            <a:r>
              <a:rPr lang="en-US" b="1" kern="0" dirty="0" smtClean="0">
                <a:solidFill>
                  <a:srgbClr val="660066"/>
                </a:solidFill>
                <a:latin typeface="+mn-lt"/>
                <a:ea typeface="ＭＳ Ｐゴシック" pitchFamily="-84" charset="-128"/>
                <a:cs typeface="ＭＳ Ｐゴシック" pitchFamily="-84" charset="-128"/>
              </a:rPr>
              <a:t>for?</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graphicFrame>
        <p:nvGraphicFramePr>
          <p:cNvPr id="16" name="Object 6"/>
          <p:cNvGraphicFramePr>
            <a:graphicFrameLocks noChangeAspect="1"/>
          </p:cNvGraphicFramePr>
          <p:nvPr>
            <p:extLst>
              <p:ext uri="{D42A27DB-BD31-4B8C-83A1-F6EECF244321}">
                <p14:modId xmlns:p14="http://schemas.microsoft.com/office/powerpoint/2010/main" val="1502426356"/>
              </p:ext>
            </p:extLst>
          </p:nvPr>
        </p:nvGraphicFramePr>
        <p:xfrm>
          <a:off x="6781800" y="838200"/>
          <a:ext cx="2270811" cy="1295400"/>
        </p:xfrm>
        <a:graphic>
          <a:graphicData uri="http://schemas.openxmlformats.org/presentationml/2006/ole">
            <mc:AlternateContent xmlns:mc="http://schemas.openxmlformats.org/markup-compatibility/2006">
              <mc:Choice xmlns:v="urn:schemas-microsoft-com:vml" Requires="v">
                <p:oleObj spid="_x0000_s141567" name="Equation" r:id="rId3" imgW="825500" imgH="469900" progId="Equation.DSMT4">
                  <p:embed/>
                </p:oleObj>
              </mc:Choice>
              <mc:Fallback>
                <p:oleObj name="Equation" r:id="rId3" imgW="825500" imgH="469900" progId="Equation.DSMT4">
                  <p:embed/>
                  <p:pic>
                    <p:nvPicPr>
                      <p:cNvPr id="0" name=""/>
                      <p:cNvPicPr>
                        <a:picLocks noChangeAspect="1" noChangeArrowheads="1"/>
                      </p:cNvPicPr>
                      <p:nvPr/>
                    </p:nvPicPr>
                    <p:blipFill>
                      <a:blip r:embed="rId4"/>
                      <a:srcRect/>
                      <a:stretch>
                        <a:fillRect/>
                      </a:stretch>
                    </p:blipFill>
                    <p:spPr bwMode="auto">
                      <a:xfrm>
                        <a:off x="6781800" y="838200"/>
                        <a:ext cx="2270811" cy="1295400"/>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50102979"/>
              </p:ext>
            </p:extLst>
          </p:nvPr>
        </p:nvGraphicFramePr>
        <p:xfrm>
          <a:off x="6629400" y="2286000"/>
          <a:ext cx="2403480" cy="1371082"/>
        </p:xfrm>
        <a:graphic>
          <a:graphicData uri="http://schemas.openxmlformats.org/presentationml/2006/ole">
            <mc:AlternateContent xmlns:mc="http://schemas.openxmlformats.org/markup-compatibility/2006">
              <mc:Choice xmlns:v="urn:schemas-microsoft-com:vml" Requires="v">
                <p:oleObj spid="_x0000_s141568" name="Equation" r:id="rId5" imgW="825500" imgH="469900" progId="Equation.DSMT4">
                  <p:embed/>
                </p:oleObj>
              </mc:Choice>
              <mc:Fallback>
                <p:oleObj name="Equation" r:id="rId5" imgW="825500" imgH="469900" progId="Equation.DSMT4">
                  <p:embed/>
                  <p:pic>
                    <p:nvPicPr>
                      <p:cNvPr id="0" name=""/>
                      <p:cNvPicPr>
                        <a:picLocks noChangeAspect="1" noChangeArrowheads="1"/>
                      </p:cNvPicPr>
                      <p:nvPr/>
                    </p:nvPicPr>
                    <p:blipFill>
                      <a:blip r:embed="rId6"/>
                      <a:srcRect/>
                      <a:stretch>
                        <a:fillRect/>
                      </a:stretch>
                    </p:blipFill>
                    <p:spPr bwMode="auto">
                      <a:xfrm>
                        <a:off x="6629400" y="2286000"/>
                        <a:ext cx="2403480" cy="1371082"/>
                      </a:xfrm>
                      <a:prstGeom prst="rect">
                        <a:avLst/>
                      </a:prstGeom>
                      <a:noFill/>
                      <a:extLst/>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557758272"/>
              </p:ext>
            </p:extLst>
          </p:nvPr>
        </p:nvGraphicFramePr>
        <p:xfrm>
          <a:off x="6586538" y="4114800"/>
          <a:ext cx="2405062" cy="1371600"/>
        </p:xfrm>
        <a:graphic>
          <a:graphicData uri="http://schemas.openxmlformats.org/presentationml/2006/ole">
            <mc:AlternateContent xmlns:mc="http://schemas.openxmlformats.org/markup-compatibility/2006">
              <mc:Choice xmlns:v="urn:schemas-microsoft-com:vml" Requires="v">
                <p:oleObj spid="_x0000_s141569" name="Equation" r:id="rId7" imgW="825500" imgH="469900" progId="Equation.DSMT4">
                  <p:embed/>
                </p:oleObj>
              </mc:Choice>
              <mc:Fallback>
                <p:oleObj name="Equation" r:id="rId7" imgW="825500" imgH="469900" progId="Equation.DSMT4">
                  <p:embed/>
                  <p:pic>
                    <p:nvPicPr>
                      <p:cNvPr id="0" name=""/>
                      <p:cNvPicPr>
                        <a:picLocks noChangeAspect="1" noChangeArrowheads="1"/>
                      </p:cNvPicPr>
                      <p:nvPr/>
                    </p:nvPicPr>
                    <p:blipFill>
                      <a:blip r:embed="rId8"/>
                      <a:srcRect/>
                      <a:stretch>
                        <a:fillRect/>
                      </a:stretch>
                    </p:blipFill>
                    <p:spPr bwMode="auto">
                      <a:xfrm>
                        <a:off x="6586538" y="4114800"/>
                        <a:ext cx="2405062" cy="1371600"/>
                      </a:xfrm>
                      <a:prstGeom prst="rect">
                        <a:avLst/>
                      </a:prstGeom>
                      <a:noFill/>
                      <a:ln w="57150" cmpd="sng">
                        <a:solidFill>
                          <a:srgbClr val="FF0000"/>
                        </a:solidFill>
                      </a:ln>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1292316716"/>
              </p:ext>
            </p:extLst>
          </p:nvPr>
        </p:nvGraphicFramePr>
        <p:xfrm>
          <a:off x="6400800" y="5645650"/>
          <a:ext cx="2579688" cy="831350"/>
        </p:xfrm>
        <a:graphic>
          <a:graphicData uri="http://schemas.openxmlformats.org/presentationml/2006/ole">
            <mc:AlternateContent xmlns:mc="http://schemas.openxmlformats.org/markup-compatibility/2006">
              <mc:Choice xmlns:v="urn:schemas-microsoft-com:vml" Requires="v">
                <p:oleObj spid="_x0000_s141570" name="Equation" r:id="rId9" imgW="1460500" imgH="469900" progId="Equation.DSMT4">
                  <p:embed/>
                </p:oleObj>
              </mc:Choice>
              <mc:Fallback>
                <p:oleObj name="Equation" r:id="rId9" imgW="1460500" imgH="469900" progId="Equation.DSMT4">
                  <p:embed/>
                  <p:pic>
                    <p:nvPicPr>
                      <p:cNvPr id="0" name=""/>
                      <p:cNvPicPr>
                        <a:picLocks noChangeAspect="1" noChangeArrowheads="1"/>
                      </p:cNvPicPr>
                      <p:nvPr/>
                    </p:nvPicPr>
                    <p:blipFill>
                      <a:blip r:embed="rId10"/>
                      <a:srcRect/>
                      <a:stretch>
                        <a:fillRect/>
                      </a:stretch>
                    </p:blipFill>
                    <p:spPr bwMode="auto">
                      <a:xfrm>
                        <a:off x="6400800" y="5645650"/>
                        <a:ext cx="2579688" cy="831350"/>
                      </a:xfrm>
                      <a:prstGeom prst="rect">
                        <a:avLst/>
                      </a:prstGeom>
                      <a:noFill/>
                      <a:ln w="57150" cmpd="sng">
                        <a:solidFill>
                          <a:srgbClr val="FF0000"/>
                        </a:solidFill>
                      </a:ln>
                      <a:extLst/>
                    </p:spPr>
                  </p:pic>
                </p:oleObj>
              </mc:Fallback>
            </mc:AlternateContent>
          </a:graphicData>
        </a:graphic>
      </p:graphicFrame>
    </p:spTree>
    <p:extLst>
      <p:ext uri="{BB962C8B-B14F-4D97-AF65-F5344CB8AC3E}">
        <p14:creationId xmlns:p14="http://schemas.microsoft.com/office/powerpoint/2010/main" val="2193080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Sept. 16,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#2</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228600" y="838200"/>
            <a:ext cx="8686800" cy="5562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Lorentz velocity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reverse Lorentz velocity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Prove that the space-time invariant quantity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=x</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-(ct)</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is indeed invariant, i.e.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smtClean="0">
                <a:ea typeface="ＭＳ Ｐゴシック" pitchFamily="-84" charset="-128"/>
                <a:cs typeface="ＭＳ Ｐゴシック" pitchFamily="-84" charset="-128"/>
              </a:rPr>
              <a:t>Just switching the signs and primes will not cut!</a:t>
            </a:r>
          </a:p>
          <a:p>
            <a:pPr marL="914400" lvl="1" indent="-514350" eaLnBrk="1" hangingPunct="1"/>
            <a:r>
              <a:rPr lang="en-US" sz="2000" dirty="0" smtClean="0">
                <a:ea typeface="ＭＳ Ｐゴシック" pitchFamily="-84" charset="-128"/>
                <a:cs typeface="ＭＳ Ｐゴシック" pitchFamily="-84" charset="-128"/>
              </a:rPr>
              <a:t>Must take the simplest form of the equations, using </a:t>
            </a:r>
            <a:r>
              <a:rPr lang="en-US" sz="2000" dirty="0" err="1" smtClean="0">
                <a:latin typeface="Symbol" charset="2"/>
                <a:ea typeface="ＭＳ Ｐゴシック" pitchFamily="-84" charset="-128"/>
                <a:cs typeface="Symbol" charset="2"/>
              </a:rPr>
              <a:t>β</a:t>
            </a:r>
            <a:r>
              <a:rPr lang="en-US" sz="2000" dirty="0" smtClean="0">
                <a:ea typeface="ＭＳ Ｐゴシック" pitchFamily="-84" charset="-128"/>
                <a:cs typeface="ＭＳ Ｐゴシック" pitchFamily="-84" charset="-128"/>
              </a:rPr>
              <a:t> and </a:t>
            </a:r>
            <a:r>
              <a:rPr lang="en-US" sz="2000" dirty="0" err="1" smtClean="0">
                <a:latin typeface="Symbol" charset="2"/>
                <a:ea typeface="ＭＳ Ｐゴシック" pitchFamily="-84" charset="-128"/>
                <a:cs typeface="Symbol" charset="2"/>
              </a:rPr>
              <a:t>γ</a:t>
            </a:r>
            <a:r>
              <a:rPr lang="en-US" sz="20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Wednesday, Sept. 18!</a:t>
            </a:r>
          </a:p>
          <a:p>
            <a:pPr eaLnBrk="1" hangingPunct="1"/>
            <a:endParaRPr lang="en-US" sz="2400" dirty="0" smtClean="0"/>
          </a:p>
        </p:txBody>
      </p:sp>
    </p:spTree>
    <p:extLst>
      <p:ext uri="{BB962C8B-B14F-4D97-AF65-F5344CB8AC3E}">
        <p14:creationId xmlns:p14="http://schemas.microsoft.com/office/powerpoint/2010/main" val="42325225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Velocity Addition Summary</a:t>
            </a:r>
            <a:endParaRPr lang="en-US" dirty="0"/>
          </a:p>
        </p:txBody>
      </p:sp>
      <p:sp>
        <p:nvSpPr>
          <p:cNvPr id="3" name="Content Placeholder 2"/>
          <p:cNvSpPr>
            <a:spLocks noGrp="1"/>
          </p:cNvSpPr>
          <p:nvPr>
            <p:ph idx="1"/>
          </p:nvPr>
        </p:nvSpPr>
        <p:spPr>
          <a:xfrm>
            <a:off x="228600" y="990600"/>
            <a:ext cx="8915400" cy="4525963"/>
          </a:xfrm>
        </p:spPr>
        <p:txBody>
          <a:bodyPr>
            <a:noAutofit/>
          </a:bodyPr>
          <a:lstStyle/>
          <a:p>
            <a:r>
              <a:rPr lang="en-US" sz="2800" dirty="0" smtClean="0"/>
              <a:t>Galilean Velocity addition                        where           and </a:t>
            </a:r>
          </a:p>
          <a:p>
            <a:r>
              <a:rPr lang="en-US" sz="2800" dirty="0" smtClean="0"/>
              <a:t>From inverse Lorentz transform                      and</a:t>
            </a:r>
          </a:p>
          <a:p>
            <a:r>
              <a:rPr lang="en-US" sz="2800" dirty="0" smtClean="0"/>
              <a:t>So</a:t>
            </a:r>
          </a:p>
          <a:p>
            <a:pPr>
              <a:buNone/>
            </a:pPr>
            <a:endParaRPr lang="en-US" sz="2800" dirty="0" smtClean="0"/>
          </a:p>
          <a:p>
            <a:r>
              <a:rPr lang="en-US" sz="2800" dirty="0" smtClean="0"/>
              <a:t>Thus                     </a:t>
            </a:r>
          </a:p>
          <a:p>
            <a:endParaRPr lang="en-US" sz="2800" dirty="0" smtClean="0"/>
          </a:p>
          <a:p>
            <a:r>
              <a:rPr lang="en-US" sz="2800" dirty="0" smtClean="0"/>
              <a:t>What would be the measured speed of light in S frame? </a:t>
            </a:r>
          </a:p>
          <a:p>
            <a:pPr lvl="1"/>
            <a:endParaRPr lang="en-US" sz="2400" dirty="0" smtClean="0"/>
          </a:p>
          <a:p>
            <a:pPr lvl="1"/>
            <a:r>
              <a:rPr lang="en-US" sz="2400" dirty="0" smtClean="0"/>
              <a:t>Since              we get  </a:t>
            </a:r>
            <a:endParaRPr lang="en-US" sz="2800" dirty="0" smtClean="0"/>
          </a:p>
          <a:p>
            <a:pPr>
              <a:buNone/>
            </a:pPr>
            <a:r>
              <a:rPr lang="en-US" sz="2800" dirty="0" smtClean="0"/>
              <a:t>Observer in S frame measures c too!  Strange but true!</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sp>
        <p:nvSpPr>
          <p:cNvPr id="5" name="Footer Placeholder 4"/>
          <p:cNvSpPr>
            <a:spLocks noGrp="1"/>
          </p:cNvSpPr>
          <p:nvPr>
            <p:ph type="ftr" sz="quarter" idx="11"/>
          </p:nvPr>
        </p:nvSpPr>
        <p:spPr/>
        <p:txBody>
          <a:bodyPr/>
          <a:lstStyle/>
          <a:p>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fld id="{A70890A1-DA85-483F-ABF9-6C30248A1FC2}" type="slidenum">
              <a:rPr lang="en-US" smtClean="0"/>
              <a:pPr/>
              <a:t>4</a:t>
            </a:fld>
            <a:endParaRPr lang="en-US"/>
          </a:p>
        </p:txBody>
      </p:sp>
      <p:graphicFrame>
        <p:nvGraphicFramePr>
          <p:cNvPr id="39938" name="Object 5"/>
          <p:cNvGraphicFramePr>
            <a:graphicFrameLocks noChangeAspect="1"/>
          </p:cNvGraphicFramePr>
          <p:nvPr>
            <p:extLst>
              <p:ext uri="{D42A27DB-BD31-4B8C-83A1-F6EECF244321}">
                <p14:modId xmlns:p14="http://schemas.microsoft.com/office/powerpoint/2010/main" val="162165536"/>
              </p:ext>
            </p:extLst>
          </p:nvPr>
        </p:nvGraphicFramePr>
        <p:xfrm>
          <a:off x="3962400" y="1054100"/>
          <a:ext cx="1828800" cy="482600"/>
        </p:xfrm>
        <a:graphic>
          <a:graphicData uri="http://schemas.openxmlformats.org/presentationml/2006/ole">
            <mc:AlternateContent xmlns:mc="http://schemas.openxmlformats.org/markup-compatibility/2006">
              <mc:Choice xmlns:v="urn:schemas-microsoft-com:vml" Requires="v">
                <p:oleObj spid="_x0000_s151873" name="Equation" r:id="rId4" imgW="660400" imgH="254000" progId="Equation.DSMT4">
                  <p:embed/>
                </p:oleObj>
              </mc:Choice>
              <mc:Fallback>
                <p:oleObj name="Equation" r:id="rId4" imgW="660400" imgH="254000" progId="Equation.DSMT4">
                  <p:embed/>
                  <p:pic>
                    <p:nvPicPr>
                      <p:cNvPr id="0" name=""/>
                      <p:cNvPicPr>
                        <a:picLocks noChangeAspect="1" noChangeArrowheads="1"/>
                      </p:cNvPicPr>
                      <p:nvPr/>
                    </p:nvPicPr>
                    <p:blipFill>
                      <a:blip r:embed="rId5"/>
                      <a:srcRect/>
                      <a:stretch>
                        <a:fillRect/>
                      </a:stretch>
                    </p:blipFill>
                    <p:spPr bwMode="auto">
                      <a:xfrm>
                        <a:off x="3962400" y="1054100"/>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1932563921"/>
              </p:ext>
            </p:extLst>
          </p:nvPr>
        </p:nvGraphicFramePr>
        <p:xfrm>
          <a:off x="6773863" y="1049338"/>
          <a:ext cx="703262" cy="568325"/>
        </p:xfrm>
        <a:graphic>
          <a:graphicData uri="http://schemas.openxmlformats.org/presentationml/2006/ole">
            <mc:AlternateContent xmlns:mc="http://schemas.openxmlformats.org/markup-compatibility/2006">
              <mc:Choice xmlns:v="urn:schemas-microsoft-com:vml" Requires="v">
                <p:oleObj spid="_x0000_s151874" name="Equation" r:id="rId6" imgW="508000" imgH="419100" progId="Equation.DSMT4">
                  <p:embed/>
                </p:oleObj>
              </mc:Choice>
              <mc:Fallback>
                <p:oleObj name="Equation" r:id="rId6" imgW="508000" imgH="419100" progId="Equation.DSMT4">
                  <p:embed/>
                  <p:pic>
                    <p:nvPicPr>
                      <p:cNvPr id="0" name=""/>
                      <p:cNvPicPr>
                        <a:picLocks noChangeAspect="1" noChangeArrowheads="1"/>
                      </p:cNvPicPr>
                      <p:nvPr/>
                    </p:nvPicPr>
                    <p:blipFill>
                      <a:blip r:embed="rId7"/>
                      <a:srcRect/>
                      <a:stretch>
                        <a:fillRect/>
                      </a:stretch>
                    </p:blipFill>
                    <p:spPr bwMode="auto">
                      <a:xfrm>
                        <a:off x="6773863" y="1049338"/>
                        <a:ext cx="7032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3811843103"/>
              </p:ext>
            </p:extLst>
          </p:nvPr>
        </p:nvGraphicFramePr>
        <p:xfrm>
          <a:off x="8153400" y="982663"/>
          <a:ext cx="685800" cy="588962"/>
        </p:xfrm>
        <a:graphic>
          <a:graphicData uri="http://schemas.openxmlformats.org/presentationml/2006/ole">
            <mc:AlternateContent xmlns:mc="http://schemas.openxmlformats.org/markup-compatibility/2006">
              <mc:Choice xmlns:v="urn:schemas-microsoft-com:vml" Requires="v">
                <p:oleObj spid="_x0000_s151875" name="Equation" r:id="rId8" imgW="533400" imgH="431800" progId="Equation.DSMT4">
                  <p:embed/>
                </p:oleObj>
              </mc:Choice>
              <mc:Fallback>
                <p:oleObj name="Equation" r:id="rId8" imgW="533400" imgH="431800" progId="Equation.DSMT4">
                  <p:embed/>
                  <p:pic>
                    <p:nvPicPr>
                      <p:cNvPr id="0" name=""/>
                      <p:cNvPicPr>
                        <a:picLocks noChangeAspect="1" noChangeArrowheads="1"/>
                      </p:cNvPicPr>
                      <p:nvPr/>
                    </p:nvPicPr>
                    <p:blipFill>
                      <a:blip r:embed="rId9"/>
                      <a:srcRect/>
                      <a:stretch>
                        <a:fillRect/>
                      </a:stretch>
                    </p:blipFill>
                    <p:spPr bwMode="auto">
                      <a:xfrm>
                        <a:off x="8153400" y="982663"/>
                        <a:ext cx="6858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3516139330"/>
              </p:ext>
            </p:extLst>
          </p:nvPr>
        </p:nvGraphicFramePr>
        <p:xfrm>
          <a:off x="4792663" y="1668463"/>
          <a:ext cx="1617662" cy="320675"/>
        </p:xfrm>
        <a:graphic>
          <a:graphicData uri="http://schemas.openxmlformats.org/presentationml/2006/ole">
            <mc:AlternateContent xmlns:mc="http://schemas.openxmlformats.org/markup-compatibility/2006">
              <mc:Choice xmlns:v="urn:schemas-microsoft-com:vml" Requires="v">
                <p:oleObj spid="_x0000_s151876" name="Equation" r:id="rId10" imgW="1092200" imgH="241300" progId="Equation.DSMT4">
                  <p:embed/>
                </p:oleObj>
              </mc:Choice>
              <mc:Fallback>
                <p:oleObj name="Equation" r:id="rId10" imgW="1092200" imgH="241300" progId="Equation.DSMT4">
                  <p:embed/>
                  <p:pic>
                    <p:nvPicPr>
                      <p:cNvPr id="0" name=""/>
                      <p:cNvPicPr>
                        <a:picLocks noChangeAspect="1" noChangeArrowheads="1"/>
                      </p:cNvPicPr>
                      <p:nvPr/>
                    </p:nvPicPr>
                    <p:blipFill>
                      <a:blip r:embed="rId11"/>
                      <a:srcRect/>
                      <a:stretch>
                        <a:fillRect/>
                      </a:stretch>
                    </p:blipFill>
                    <p:spPr bwMode="auto">
                      <a:xfrm>
                        <a:off x="4792663" y="1668463"/>
                        <a:ext cx="16176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384462263"/>
              </p:ext>
            </p:extLst>
          </p:nvPr>
        </p:nvGraphicFramePr>
        <p:xfrm>
          <a:off x="7080250" y="1506538"/>
          <a:ext cx="1385888" cy="581025"/>
        </p:xfrm>
        <a:graphic>
          <a:graphicData uri="http://schemas.openxmlformats.org/presentationml/2006/ole">
            <mc:AlternateContent xmlns:mc="http://schemas.openxmlformats.org/markup-compatibility/2006">
              <mc:Choice xmlns:v="urn:schemas-microsoft-com:vml" Requires="v">
                <p:oleObj spid="_x0000_s151877" name="Equation" r:id="rId12" imgW="1181100" imgH="419100" progId="Equation.DSMT4">
                  <p:embed/>
                </p:oleObj>
              </mc:Choice>
              <mc:Fallback>
                <p:oleObj name="Equation" r:id="rId12" imgW="1181100" imgH="419100" progId="Equation.DSMT4">
                  <p:embed/>
                  <p:pic>
                    <p:nvPicPr>
                      <p:cNvPr id="0" name=""/>
                      <p:cNvPicPr>
                        <a:picLocks noChangeAspect="1" noChangeArrowheads="1"/>
                      </p:cNvPicPr>
                      <p:nvPr/>
                    </p:nvPicPr>
                    <p:blipFill>
                      <a:blip r:embed="rId13"/>
                      <a:srcRect/>
                      <a:stretch>
                        <a:fillRect/>
                      </a:stretch>
                    </p:blipFill>
                    <p:spPr bwMode="auto">
                      <a:xfrm>
                        <a:off x="7080250" y="1506538"/>
                        <a:ext cx="13858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2038056153"/>
              </p:ext>
            </p:extLst>
          </p:nvPr>
        </p:nvGraphicFramePr>
        <p:xfrm>
          <a:off x="1331913" y="2151063"/>
          <a:ext cx="2860675" cy="736600"/>
        </p:xfrm>
        <a:graphic>
          <a:graphicData uri="http://schemas.openxmlformats.org/presentationml/2006/ole">
            <mc:AlternateContent xmlns:mc="http://schemas.openxmlformats.org/markup-compatibility/2006">
              <mc:Choice xmlns:v="urn:schemas-microsoft-com:vml" Requires="v">
                <p:oleObj spid="_x0000_s151878" name="Equation" r:id="rId14" imgW="1968500" imgH="635000" progId="Equation.DSMT4">
                  <p:embed/>
                </p:oleObj>
              </mc:Choice>
              <mc:Fallback>
                <p:oleObj name="Equation" r:id="rId14" imgW="1968500" imgH="635000" progId="Equation.DSMT4">
                  <p:embed/>
                  <p:pic>
                    <p:nvPicPr>
                      <p:cNvPr id="0" name=""/>
                      <p:cNvPicPr>
                        <a:picLocks noChangeAspect="1" noChangeArrowheads="1"/>
                      </p:cNvPicPr>
                      <p:nvPr/>
                    </p:nvPicPr>
                    <p:blipFill>
                      <a:blip r:embed="rId15"/>
                      <a:srcRect/>
                      <a:stretch>
                        <a:fillRect/>
                      </a:stretch>
                    </p:blipFill>
                    <p:spPr bwMode="auto">
                      <a:xfrm>
                        <a:off x="1331913" y="2151063"/>
                        <a:ext cx="28606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1833628248"/>
              </p:ext>
            </p:extLst>
          </p:nvPr>
        </p:nvGraphicFramePr>
        <p:xfrm>
          <a:off x="3649663" y="4706938"/>
          <a:ext cx="2160587" cy="873125"/>
        </p:xfrm>
        <a:graphic>
          <a:graphicData uri="http://schemas.openxmlformats.org/presentationml/2006/ole">
            <mc:AlternateContent xmlns:mc="http://schemas.openxmlformats.org/markup-compatibility/2006">
              <mc:Choice xmlns:v="urn:schemas-microsoft-com:vml" Requires="v">
                <p:oleObj spid="_x0000_s151879" name="Equation" r:id="rId16" imgW="1612900" imgH="647700" progId="Equation.DSMT4">
                  <p:embed/>
                </p:oleObj>
              </mc:Choice>
              <mc:Fallback>
                <p:oleObj name="Equation" r:id="rId16" imgW="1612900" imgH="647700" progId="Equation.DSMT4">
                  <p:embed/>
                  <p:pic>
                    <p:nvPicPr>
                      <p:cNvPr id="0" name=""/>
                      <p:cNvPicPr>
                        <a:picLocks noChangeAspect="1" noChangeArrowheads="1"/>
                      </p:cNvPicPr>
                      <p:nvPr/>
                    </p:nvPicPr>
                    <p:blipFill>
                      <a:blip r:embed="rId17"/>
                      <a:srcRect/>
                      <a:stretch>
                        <a:fillRect/>
                      </a:stretch>
                    </p:blipFill>
                    <p:spPr bwMode="auto">
                      <a:xfrm>
                        <a:off x="3649663" y="4706938"/>
                        <a:ext cx="2160587"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3" name="Object 17"/>
          <p:cNvGraphicFramePr>
            <a:graphicFrameLocks noChangeAspect="1"/>
          </p:cNvGraphicFramePr>
          <p:nvPr>
            <p:extLst>
              <p:ext uri="{D42A27DB-BD31-4B8C-83A1-F6EECF244321}">
                <p14:modId xmlns:p14="http://schemas.microsoft.com/office/powerpoint/2010/main" val="910113237"/>
              </p:ext>
            </p:extLst>
          </p:nvPr>
        </p:nvGraphicFramePr>
        <p:xfrm>
          <a:off x="4351338" y="1919288"/>
          <a:ext cx="1108075" cy="942975"/>
        </p:xfrm>
        <a:graphic>
          <a:graphicData uri="http://schemas.openxmlformats.org/presentationml/2006/ole">
            <mc:AlternateContent xmlns:mc="http://schemas.openxmlformats.org/markup-compatibility/2006">
              <mc:Choice xmlns:v="urn:schemas-microsoft-com:vml" Requires="v">
                <p:oleObj spid="_x0000_s151880" name="Equation" r:id="rId18" imgW="762000" imgH="812800" progId="Equation.DSMT4">
                  <p:embed/>
                </p:oleObj>
              </mc:Choice>
              <mc:Fallback>
                <p:oleObj name="Equation" r:id="rId18" imgW="762000" imgH="812800" progId="Equation.DSMT4">
                  <p:embed/>
                  <p:pic>
                    <p:nvPicPr>
                      <p:cNvPr id="0" name=""/>
                      <p:cNvPicPr>
                        <a:picLocks noChangeAspect="1" noChangeArrowheads="1"/>
                      </p:cNvPicPr>
                      <p:nvPr/>
                    </p:nvPicPr>
                    <p:blipFill>
                      <a:blip r:embed="rId19"/>
                      <a:srcRect/>
                      <a:stretch>
                        <a:fillRect/>
                      </a:stretch>
                    </p:blipFill>
                    <p:spPr bwMode="auto">
                      <a:xfrm>
                        <a:off x="4351338" y="1919288"/>
                        <a:ext cx="1108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4" name="Object 18"/>
          <p:cNvGraphicFramePr>
            <a:graphicFrameLocks noChangeAspect="1"/>
          </p:cNvGraphicFramePr>
          <p:nvPr>
            <p:extLst>
              <p:ext uri="{D42A27DB-BD31-4B8C-83A1-F6EECF244321}">
                <p14:modId xmlns:p14="http://schemas.microsoft.com/office/powerpoint/2010/main" val="270467801"/>
              </p:ext>
            </p:extLst>
          </p:nvPr>
        </p:nvGraphicFramePr>
        <p:xfrm>
          <a:off x="1512888" y="3040063"/>
          <a:ext cx="1317625" cy="893762"/>
        </p:xfrm>
        <a:graphic>
          <a:graphicData uri="http://schemas.openxmlformats.org/presentationml/2006/ole">
            <mc:AlternateContent xmlns:mc="http://schemas.openxmlformats.org/markup-compatibility/2006">
              <mc:Choice xmlns:v="urn:schemas-microsoft-com:vml" Requires="v">
                <p:oleObj spid="_x0000_s151881" name="Equation" r:id="rId20" imgW="762000" imgH="647700" progId="Equation.DSMT4">
                  <p:embed/>
                </p:oleObj>
              </mc:Choice>
              <mc:Fallback>
                <p:oleObj name="Equation" r:id="rId20" imgW="762000" imgH="647700" progId="Equation.DSMT4">
                  <p:embed/>
                  <p:pic>
                    <p:nvPicPr>
                      <p:cNvPr id="0" name=""/>
                      <p:cNvPicPr>
                        <a:picLocks noChangeAspect="1" noChangeArrowheads="1"/>
                      </p:cNvPicPr>
                      <p:nvPr/>
                    </p:nvPicPr>
                    <p:blipFill>
                      <a:blip r:embed="rId21"/>
                      <a:srcRect/>
                      <a:stretch>
                        <a:fillRect/>
                      </a:stretch>
                    </p:blipFill>
                    <p:spPr bwMode="auto">
                      <a:xfrm>
                        <a:off x="1512888" y="3040063"/>
                        <a:ext cx="1317625" cy="893762"/>
                      </a:xfrm>
                      <a:prstGeom prst="rect">
                        <a:avLst/>
                      </a:prstGeom>
                      <a:noFill/>
                      <a:ln w="38100" cmpd="sng">
                        <a:solidFill>
                          <a:srgbClr val="FF0000"/>
                        </a:solidFill>
                        <a:miter lim="800000"/>
                        <a:headEnd/>
                        <a:tailEnd/>
                      </a:ln>
                      <a:effectLst/>
                      <a:extLst/>
                    </p:spPr>
                  </p:pic>
                </p:oleObj>
              </mc:Fallback>
            </mc:AlternateContent>
          </a:graphicData>
        </a:graphic>
      </p:graphicFrame>
      <p:sp>
        <p:nvSpPr>
          <p:cNvPr id="16" name="Date Placeholder 15"/>
          <p:cNvSpPr>
            <a:spLocks noGrp="1"/>
          </p:cNvSpPr>
          <p:nvPr>
            <p:ph type="dt" sz="half" idx="10"/>
          </p:nvPr>
        </p:nvSpPr>
        <p:spPr/>
        <p:txBody>
          <a:bodyPr/>
          <a:lstStyle/>
          <a:p>
            <a:pPr>
              <a:defRPr/>
            </a:pPr>
            <a:r>
              <a:rPr lang="en-US" smtClean="0"/>
              <a:t>Monday, Sept. 16, 2013</a:t>
            </a:r>
            <a:endParaRPr lang="en-US"/>
          </a:p>
        </p:txBody>
      </p:sp>
      <p:graphicFrame>
        <p:nvGraphicFramePr>
          <p:cNvPr id="302094" name="Object 14"/>
          <p:cNvGraphicFramePr>
            <a:graphicFrameLocks noChangeAspect="1"/>
          </p:cNvGraphicFramePr>
          <p:nvPr>
            <p:extLst>
              <p:ext uri="{D42A27DB-BD31-4B8C-83A1-F6EECF244321}">
                <p14:modId xmlns:p14="http://schemas.microsoft.com/office/powerpoint/2010/main" val="1134762191"/>
              </p:ext>
            </p:extLst>
          </p:nvPr>
        </p:nvGraphicFramePr>
        <p:xfrm>
          <a:off x="5546725" y="2071688"/>
          <a:ext cx="701675" cy="752475"/>
        </p:xfrm>
        <a:graphic>
          <a:graphicData uri="http://schemas.openxmlformats.org/presentationml/2006/ole">
            <mc:AlternateContent xmlns:mc="http://schemas.openxmlformats.org/markup-compatibility/2006">
              <mc:Choice xmlns:v="urn:schemas-microsoft-com:vml" Requires="v">
                <p:oleObj spid="_x0000_s151882" name="Equation" r:id="rId22" imgW="482600" imgH="647700" progId="Equation.DSMT4">
                  <p:embed/>
                </p:oleObj>
              </mc:Choice>
              <mc:Fallback>
                <p:oleObj name="Equation" r:id="rId22" imgW="482600" imgH="647700" progId="Equation.DSMT4">
                  <p:embed/>
                  <p:pic>
                    <p:nvPicPr>
                      <p:cNvPr id="0" name=""/>
                      <p:cNvPicPr>
                        <a:picLocks noChangeAspect="1" noChangeArrowheads="1"/>
                      </p:cNvPicPr>
                      <p:nvPr/>
                    </p:nvPicPr>
                    <p:blipFill>
                      <a:blip r:embed="rId23"/>
                      <a:srcRect/>
                      <a:stretch>
                        <a:fillRect/>
                      </a:stretch>
                    </p:blipFill>
                    <p:spPr bwMode="auto">
                      <a:xfrm>
                        <a:off x="5546725" y="2071688"/>
                        <a:ext cx="7016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5" name="Object 15"/>
          <p:cNvGraphicFramePr>
            <a:graphicFrameLocks noChangeAspect="1"/>
          </p:cNvGraphicFramePr>
          <p:nvPr>
            <p:extLst>
              <p:ext uri="{D42A27DB-BD31-4B8C-83A1-F6EECF244321}">
                <p14:modId xmlns:p14="http://schemas.microsoft.com/office/powerpoint/2010/main" val="3762388454"/>
              </p:ext>
            </p:extLst>
          </p:nvPr>
        </p:nvGraphicFramePr>
        <p:xfrm>
          <a:off x="1752600" y="5097463"/>
          <a:ext cx="838200" cy="320675"/>
        </p:xfrm>
        <a:graphic>
          <a:graphicData uri="http://schemas.openxmlformats.org/presentationml/2006/ole">
            <mc:AlternateContent xmlns:mc="http://schemas.openxmlformats.org/markup-compatibility/2006">
              <mc:Choice xmlns:v="urn:schemas-microsoft-com:vml" Requires="v">
                <p:oleObj spid="_x0000_s151883" name="Equation" r:id="rId24" imgW="393700" imgH="254000" progId="Equation.DSMT4">
                  <p:embed/>
                </p:oleObj>
              </mc:Choice>
              <mc:Fallback>
                <p:oleObj name="Equation" r:id="rId24" imgW="393700" imgH="254000" progId="Equation.DSMT4">
                  <p:embed/>
                  <p:pic>
                    <p:nvPicPr>
                      <p:cNvPr id="0" name=""/>
                      <p:cNvPicPr>
                        <a:picLocks noChangeAspect="1" noChangeArrowheads="1"/>
                      </p:cNvPicPr>
                      <p:nvPr/>
                    </p:nvPicPr>
                    <p:blipFill>
                      <a:blip r:embed="rId25"/>
                      <a:srcRect/>
                      <a:stretch>
                        <a:fillRect/>
                      </a:stretch>
                    </p:blipFill>
                    <p:spPr bwMode="auto">
                      <a:xfrm>
                        <a:off x="1752600" y="5097463"/>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318350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Velocity Addition Example</a:t>
            </a:r>
            <a:endParaRPr lang="en-US" dirty="0"/>
          </a:p>
        </p:txBody>
      </p:sp>
      <p:sp>
        <p:nvSpPr>
          <p:cNvPr id="3" name="Content Placeholder 2"/>
          <p:cNvSpPr>
            <a:spLocks noGrp="1"/>
          </p:cNvSpPr>
          <p:nvPr>
            <p:ph idx="1"/>
          </p:nvPr>
        </p:nvSpPr>
        <p:spPr>
          <a:xfrm>
            <a:off x="609600" y="1143000"/>
            <a:ext cx="7772400" cy="4572000"/>
          </a:xfrm>
        </p:spPr>
        <p:txBody>
          <a:bodyPr>
            <a:noAutofit/>
          </a:bodyPr>
          <a:lstStyle/>
          <a:p>
            <a:r>
              <a:rPr lang="en-US" sz="2800" dirty="0" smtClean="0"/>
              <a:t>Yu </a:t>
            </a:r>
            <a:r>
              <a:rPr lang="en-US" sz="2800" smtClean="0"/>
              <a:t>Darvish </a:t>
            </a:r>
            <a:r>
              <a:rPr lang="en-US" sz="2800" dirty="0" smtClean="0"/>
              <a:t>is riding his bike at 0.8c relative to observer.  He throws a ball at 0.7c in the direction of his motion.  What speed does the observer see?</a:t>
            </a:r>
          </a:p>
          <a:p>
            <a:endParaRPr lang="en-US" sz="2800" dirty="0" smtClean="0"/>
          </a:p>
          <a:p>
            <a:endParaRPr lang="en-US" sz="2800" dirty="0" smtClean="0"/>
          </a:p>
          <a:p>
            <a:endParaRPr lang="en-US" sz="2800" dirty="0" smtClean="0"/>
          </a:p>
          <a:p>
            <a:r>
              <a:rPr lang="en-US" sz="2800" dirty="0" smtClean="0"/>
              <a:t>What if he threw it just a bit harder?  </a:t>
            </a:r>
          </a:p>
          <a:p>
            <a:r>
              <a:rPr lang="en-US" sz="2800" dirty="0" smtClean="0"/>
              <a:t>Doesn’t help—asymptotically approach c, can’t exceed (it’s not just a postulate it’s the law)</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graphicFrame>
        <p:nvGraphicFramePr>
          <p:cNvPr id="40974" name="Object 14"/>
          <p:cNvGraphicFramePr>
            <a:graphicFrameLocks noChangeAspect="1"/>
          </p:cNvGraphicFramePr>
          <p:nvPr>
            <p:extLst>
              <p:ext uri="{D42A27DB-BD31-4B8C-83A1-F6EECF244321}">
                <p14:modId xmlns:p14="http://schemas.microsoft.com/office/powerpoint/2010/main" val="4044896225"/>
              </p:ext>
            </p:extLst>
          </p:nvPr>
        </p:nvGraphicFramePr>
        <p:xfrm>
          <a:off x="3678237" y="2895600"/>
          <a:ext cx="588963" cy="417512"/>
        </p:xfrm>
        <a:graphic>
          <a:graphicData uri="http://schemas.openxmlformats.org/presentationml/2006/ole">
            <mc:AlternateContent xmlns:mc="http://schemas.openxmlformats.org/markup-compatibility/2006">
              <mc:Choice xmlns:v="urn:schemas-microsoft-com:vml" Requires="v">
                <p:oleObj spid="_x0000_s112244" name="Equation" r:id="rId4" imgW="292100" imgH="241300" progId="Equation.DSMT4">
                  <p:embed/>
                </p:oleObj>
              </mc:Choice>
              <mc:Fallback>
                <p:oleObj name="Equation" r:id="rId4" imgW="292100" imgH="241300" progId="Equation.DSMT4">
                  <p:embed/>
                  <p:pic>
                    <p:nvPicPr>
                      <p:cNvPr id="0" name=""/>
                      <p:cNvPicPr>
                        <a:picLocks noChangeAspect="1" noChangeArrowheads="1"/>
                      </p:cNvPicPr>
                      <p:nvPr/>
                    </p:nvPicPr>
                    <p:blipFill>
                      <a:blip r:embed="rId5"/>
                      <a:srcRect/>
                      <a:stretch>
                        <a:fillRect/>
                      </a:stretch>
                    </p:blipFill>
                    <p:spPr bwMode="auto">
                      <a:xfrm>
                        <a:off x="3678237" y="2895600"/>
                        <a:ext cx="58896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smtClean="0"/>
              <a:t>Monday, Sept. 16, 2013</a:t>
            </a:r>
            <a:endParaRPr lang="en-US"/>
          </a:p>
        </p:txBody>
      </p:sp>
      <p:sp>
        <p:nvSpPr>
          <p:cNvPr id="7" name="Slide Number Placeholder 6"/>
          <p:cNvSpPr>
            <a:spLocks noGrp="1"/>
          </p:cNvSpPr>
          <p:nvPr>
            <p:ph type="sldNum" sz="quarter" idx="12"/>
          </p:nvPr>
        </p:nvSpPr>
        <p:spPr/>
        <p:txBody>
          <a:bodyPr/>
          <a:lstStyle/>
          <a:p>
            <a:fld id="{A70890A1-DA85-483F-ABF9-6C30248A1FC2}" type="slidenum">
              <a:rPr lang="en-US" smtClean="0"/>
              <a:pPr/>
              <a:t>5</a:t>
            </a:fld>
            <a:endParaRPr lang="en-US"/>
          </a:p>
        </p:txBody>
      </p:sp>
      <p:sp>
        <p:nvSpPr>
          <p:cNvPr id="8" name="Footer Placeholder 7"/>
          <p:cNvSpPr>
            <a:spLocks noGrp="1"/>
          </p:cNvSpPr>
          <p:nvPr>
            <p:ph type="ftr" sz="quarter" idx="11"/>
          </p:nvPr>
        </p:nvSpPr>
        <p:spPr/>
        <p:txBody>
          <a:bodyPr/>
          <a:lstStyle/>
          <a:p>
            <a:r>
              <a:rPr lang="nl-NL" smtClean="0"/>
              <a:t>PHYS 3313-001, Fall 2013                      Dr. Jaehoon Yu</a:t>
            </a:r>
            <a:endParaRPr lang="en-US"/>
          </a:p>
        </p:txBody>
      </p:sp>
      <p:graphicFrame>
        <p:nvGraphicFramePr>
          <p:cNvPr id="40975" name="Object 15"/>
          <p:cNvGraphicFramePr>
            <a:graphicFrameLocks noChangeAspect="1"/>
          </p:cNvGraphicFramePr>
          <p:nvPr>
            <p:extLst>
              <p:ext uri="{D42A27DB-BD31-4B8C-83A1-F6EECF244321}">
                <p14:modId xmlns:p14="http://schemas.microsoft.com/office/powerpoint/2010/main" val="1017472121"/>
              </p:ext>
            </p:extLst>
          </p:nvPr>
        </p:nvGraphicFramePr>
        <p:xfrm>
          <a:off x="1031875" y="2733675"/>
          <a:ext cx="1573213" cy="1066800"/>
        </p:xfrm>
        <a:graphic>
          <a:graphicData uri="http://schemas.openxmlformats.org/presentationml/2006/ole">
            <mc:AlternateContent xmlns:mc="http://schemas.openxmlformats.org/markup-compatibility/2006">
              <mc:Choice xmlns:v="urn:schemas-microsoft-com:vml" Requires="v">
                <p:oleObj spid="_x0000_s112245" name="Equation" r:id="rId6" imgW="762000" imgH="647700" progId="Equation.DSMT4">
                  <p:embed/>
                </p:oleObj>
              </mc:Choice>
              <mc:Fallback>
                <p:oleObj name="Equation" r:id="rId6" imgW="762000" imgH="647700" progId="Equation.DSMT4">
                  <p:embed/>
                  <p:pic>
                    <p:nvPicPr>
                      <p:cNvPr id="0" name=""/>
                      <p:cNvPicPr>
                        <a:picLocks noChangeAspect="1" noChangeArrowheads="1"/>
                      </p:cNvPicPr>
                      <p:nvPr/>
                    </p:nvPicPr>
                    <p:blipFill>
                      <a:blip r:embed="rId7"/>
                      <a:srcRect/>
                      <a:stretch>
                        <a:fillRect/>
                      </a:stretch>
                    </p:blipFill>
                    <p:spPr bwMode="auto">
                      <a:xfrm>
                        <a:off x="1031875" y="2733675"/>
                        <a:ext cx="1573213" cy="1066800"/>
                      </a:xfrm>
                      <a:prstGeom prst="rect">
                        <a:avLst/>
                      </a:prstGeom>
                      <a:noFill/>
                      <a:ln w="38100" cmpd="sng">
                        <a:solidFill>
                          <a:srgbClr val="FF0000"/>
                        </a:solidFill>
                        <a:miter lim="800000"/>
                        <a:headEnd/>
                        <a:tailEnd/>
                      </a:ln>
                      <a:effectLst/>
                      <a:extLst/>
                    </p:spPr>
                  </p:pic>
                </p:oleObj>
              </mc:Fallback>
            </mc:AlternateContent>
          </a:graphicData>
        </a:graphic>
      </p:graphicFrame>
      <p:graphicFrame>
        <p:nvGraphicFramePr>
          <p:cNvPr id="9" name="Object 14"/>
          <p:cNvGraphicFramePr>
            <a:graphicFrameLocks noChangeAspect="1"/>
          </p:cNvGraphicFramePr>
          <p:nvPr>
            <p:extLst>
              <p:ext uri="{D42A27DB-BD31-4B8C-83A1-F6EECF244321}">
                <p14:modId xmlns:p14="http://schemas.microsoft.com/office/powerpoint/2010/main" val="3367084242"/>
              </p:ext>
            </p:extLst>
          </p:nvPr>
        </p:nvGraphicFramePr>
        <p:xfrm>
          <a:off x="4267200" y="2711450"/>
          <a:ext cx="1792287" cy="1098550"/>
        </p:xfrm>
        <a:graphic>
          <a:graphicData uri="http://schemas.openxmlformats.org/presentationml/2006/ole">
            <mc:AlternateContent xmlns:mc="http://schemas.openxmlformats.org/markup-compatibility/2006">
              <mc:Choice xmlns:v="urn:schemas-microsoft-com:vml" Requires="v">
                <p:oleObj spid="_x0000_s112246" name="Equation" r:id="rId8" imgW="889000" imgH="635000" progId="Equation.DSMT4">
                  <p:embed/>
                </p:oleObj>
              </mc:Choice>
              <mc:Fallback>
                <p:oleObj name="Equation" r:id="rId8" imgW="889000" imgH="635000" progId="Equation.DSMT4">
                  <p:embed/>
                  <p:pic>
                    <p:nvPicPr>
                      <p:cNvPr id="0" name=""/>
                      <p:cNvPicPr>
                        <a:picLocks noChangeAspect="1" noChangeArrowheads="1"/>
                      </p:cNvPicPr>
                      <p:nvPr/>
                    </p:nvPicPr>
                    <p:blipFill>
                      <a:blip r:embed="rId9"/>
                      <a:srcRect/>
                      <a:stretch>
                        <a:fillRect/>
                      </a:stretch>
                    </p:blipFill>
                    <p:spPr bwMode="auto">
                      <a:xfrm>
                        <a:off x="4267200" y="2711450"/>
                        <a:ext cx="179228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2561422453"/>
              </p:ext>
            </p:extLst>
          </p:nvPr>
        </p:nvGraphicFramePr>
        <p:xfrm>
          <a:off x="6013450" y="2971800"/>
          <a:ext cx="920750" cy="285750"/>
        </p:xfrm>
        <a:graphic>
          <a:graphicData uri="http://schemas.openxmlformats.org/presentationml/2006/ole">
            <mc:AlternateContent xmlns:mc="http://schemas.openxmlformats.org/markup-compatibility/2006">
              <mc:Choice xmlns:v="urn:schemas-microsoft-com:vml" Requires="v">
                <p:oleObj spid="_x0000_s112247" name="Equation" r:id="rId10" imgW="457200" imgH="165100" progId="Equation.DSMT4">
                  <p:embed/>
                </p:oleObj>
              </mc:Choice>
              <mc:Fallback>
                <p:oleObj name="Equation" r:id="rId10" imgW="457200" imgH="165100" progId="Equation.DSMT4">
                  <p:embed/>
                  <p:pic>
                    <p:nvPicPr>
                      <p:cNvPr id="0" name=""/>
                      <p:cNvPicPr>
                        <a:picLocks noChangeAspect="1" noChangeArrowheads="1"/>
                      </p:cNvPicPr>
                      <p:nvPr/>
                    </p:nvPicPr>
                    <p:blipFill>
                      <a:blip r:embed="rId11"/>
                      <a:srcRect/>
                      <a:stretch>
                        <a:fillRect/>
                      </a:stretch>
                    </p:blipFill>
                    <p:spPr bwMode="auto">
                      <a:xfrm>
                        <a:off x="6013450" y="2971800"/>
                        <a:ext cx="920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330850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smtClean="0">
                <a:ea typeface="ＭＳ Ｐゴシック" pitchFamily="-84" charset="-128"/>
                <a:cs typeface="ＭＳ Ｐゴシック" pitchFamily="-84" charset="-128"/>
              </a:rPr>
              <a:t>Twin </a:t>
            </a:r>
            <a:r>
              <a:rPr lang="en-US" sz="4800" dirty="0">
                <a:ea typeface="ＭＳ Ｐゴシック" pitchFamily="-84" charset="-128"/>
                <a:cs typeface="ＭＳ Ｐゴシック" pitchFamily="-84" charset="-128"/>
              </a:rPr>
              <a:t>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a:t>
            </a:r>
            <a:r>
              <a:rPr lang="en-US" b="1" dirty="0" smtClean="0">
                <a:solidFill>
                  <a:srgbClr val="000000"/>
                </a:solidFill>
                <a:ea typeface="ＭＳ Ｐゴシック" pitchFamily="-84" charset="-128"/>
                <a:cs typeface="ＭＳ Ｐゴシック" pitchFamily="-84" charset="-128"/>
              </a:rPr>
              <a:t>up: </a:t>
            </a:r>
            <a:r>
              <a:rPr lang="en-US" dirty="0" smtClean="0">
                <a:ea typeface="ＭＳ Ｐゴシック" pitchFamily="-84" charset="-128"/>
                <a:cs typeface="ＭＳ Ｐゴシック" pitchFamily="-84" charset="-128"/>
              </a:rPr>
              <a:t>Twins </a:t>
            </a:r>
            <a:r>
              <a:rPr lang="en-US" dirty="0">
                <a:ea typeface="ＭＳ Ｐゴシック" pitchFamily="-84" charset="-128"/>
                <a:cs typeface="ＭＳ Ｐゴシック" pitchFamily="-84" charset="-128"/>
              </a:rPr>
              <a:t>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a:t>
            </a:r>
            <a:r>
              <a:rPr lang="en-US" dirty="0" smtClean="0">
                <a:ea typeface="ＭＳ Ｐゴシック" pitchFamily="-84" charset="-128"/>
                <a:cs typeface="ＭＳ Ｐゴシック" pitchFamily="-84" charset="-128"/>
              </a:rPr>
              <a:t>light-years </a:t>
            </a:r>
            <a:r>
              <a:rPr lang="en-US" dirty="0">
                <a:ea typeface="ＭＳ Ｐゴシック" pitchFamily="-84" charset="-128"/>
                <a:cs typeface="ＭＳ Ｐゴシック" pitchFamily="-84" charset="-128"/>
              </a:rPr>
              <a:t>(</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a:t>
            </a:r>
            <a:r>
              <a:rPr lang="en-US" dirty="0" smtClean="0">
                <a:ea typeface="ＭＳ Ｐゴシック" pitchFamily="-84" charset="-128"/>
                <a:cs typeface="ＭＳ Ｐゴシック" pitchFamily="-84" charset="-128"/>
              </a:rPr>
              <a:t>stay </a:t>
            </a:r>
            <a:r>
              <a:rPr lang="en-US" dirty="0">
                <a:ea typeface="ＭＳ Ｐゴシック" pitchFamily="-84" charset="-128"/>
                <a:cs typeface="ＭＳ Ｐゴシック" pitchFamily="-84" charset="-128"/>
              </a:rPr>
              <a:t>on the Earth</a:t>
            </a:r>
            <a:r>
              <a:rPr lang="en-US" dirty="0" smtClean="0">
                <a:ea typeface="ＭＳ Ｐゴシック" pitchFamily="-84" charset="-128"/>
                <a:cs typeface="ＭＳ Ｐゴシック" pitchFamily="-84" charset="-128"/>
              </a:rPr>
              <a:t>.</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Problem: </a:t>
            </a:r>
            <a:r>
              <a:rPr lang="en-US" dirty="0" smtClean="0">
                <a:ea typeface="ＭＳ Ｐゴシック" pitchFamily="-84" charset="-128"/>
                <a:cs typeface="ＭＳ Ｐゴシック" pitchFamily="-84" charset="-128"/>
              </a:rPr>
              <a:t>Upon 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 Frank </a:t>
            </a:r>
            <a:r>
              <a:rPr lang="en-US" altLang="ja-JP" dirty="0" smtClean="0">
                <a:ea typeface="ＭＳ Ｐゴシック" pitchFamily="-84" charset="-128"/>
                <a:cs typeface="ＭＳ Ｐゴシック" pitchFamily="-84" charset="-128"/>
              </a:rPr>
              <a:t>reasons, </a:t>
            </a:r>
            <a:r>
              <a:rPr lang="en-US" altLang="ja-JP" dirty="0">
                <a:ea typeface="ＭＳ Ｐゴシック" pitchFamily="-84" charset="-128"/>
                <a:cs typeface="ＭＳ Ｐゴシック" pitchFamily="-84" charset="-128"/>
              </a:rPr>
              <a:t>that her clocks measuring her age must run slow. As such, she will return younger. However, Mary claims that it is Frank who is moving and consequently his clocks must run slow.</a:t>
            </a:r>
            <a:r>
              <a:rPr lang="en-US" altLang="ja-JP" dirty="0" smtClean="0">
                <a:ea typeface="ＭＳ Ｐゴシック" pitchFamily="-84" charset="-128"/>
                <a:cs typeface="ＭＳ Ｐゴシック" pitchFamily="-84" charset="-128"/>
              </a:rPr>
              <a:t> </a:t>
            </a:r>
            <a:endParaRPr lang="en-US" b="1" dirty="0" smtClean="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Paradox: </a:t>
            </a:r>
            <a:r>
              <a:rPr lang="en-US" dirty="0" smtClean="0">
                <a:ea typeface="ＭＳ Ｐゴシック" pitchFamily="-84" charset="-128"/>
                <a:cs typeface="ＭＳ Ｐゴシック" pitchFamily="-84" charset="-128"/>
              </a:rPr>
              <a:t>Who </a:t>
            </a:r>
            <a:r>
              <a:rPr lang="en-US" dirty="0">
                <a:ea typeface="ＭＳ Ｐゴシック" pitchFamily="-84" charset="-128"/>
                <a:cs typeface="ＭＳ Ｐゴシック" pitchFamily="-84" charset="-128"/>
              </a:rPr>
              <a:t>is younger upon </a:t>
            </a: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511322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Twin Paradox cont’d</a:t>
            </a:r>
            <a:endParaRPr lang="en-US" dirty="0"/>
          </a:p>
        </p:txBody>
      </p:sp>
      <p:sp>
        <p:nvSpPr>
          <p:cNvPr id="3" name="Content Placeholder 2"/>
          <p:cNvSpPr>
            <a:spLocks noGrp="1"/>
          </p:cNvSpPr>
          <p:nvPr>
            <p:ph idx="1"/>
          </p:nvPr>
        </p:nvSpPr>
        <p:spPr>
          <a:xfrm>
            <a:off x="685800" y="914400"/>
            <a:ext cx="8458200" cy="5181600"/>
          </a:xfrm>
        </p:spPr>
        <p:txBody>
          <a:bodyPr/>
          <a:lstStyle/>
          <a:p>
            <a:r>
              <a:rPr lang="en-US" sz="3600" dirty="0" smtClean="0"/>
              <a:t>Let’s say, Mary is traveling at the speed of 0.8c</a:t>
            </a:r>
          </a:p>
          <a:p>
            <a:r>
              <a:rPr lang="en-US" sz="3600" dirty="0" smtClean="0"/>
              <a:t>Frank will measure the Mary’s total travel time</a:t>
            </a:r>
          </a:p>
          <a:p>
            <a:pPr lvl="1"/>
            <a:r>
              <a:rPr lang="en-US" sz="3200" dirty="0" smtClean="0"/>
              <a:t>T=8ly/0.8c=10yrs</a:t>
            </a:r>
          </a:p>
          <a:p>
            <a:r>
              <a:rPr lang="en-US" sz="3600" dirty="0" smtClean="0"/>
              <a:t>Mary’s clock will run slower due to relativity:</a:t>
            </a:r>
          </a:p>
          <a:p>
            <a:pPr lvl="1"/>
            <a:r>
              <a:rPr lang="en-US" sz="3200" dirty="0" smtClean="0"/>
              <a:t> </a:t>
            </a:r>
          </a:p>
          <a:p>
            <a:r>
              <a:rPr lang="en-US" sz="3600" dirty="0" smtClean="0"/>
              <a:t>Thus, Frank claims that Mary will be 42 years old while he is 50 years old</a:t>
            </a:r>
          </a:p>
          <a:p>
            <a:r>
              <a:rPr lang="en-US" sz="3600" dirty="0" smtClean="0"/>
              <a:t>Who is correct?</a:t>
            </a:r>
            <a:endParaRPr lang="en-US" sz="3600" dirty="0"/>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13230754"/>
              </p:ext>
            </p:extLst>
          </p:nvPr>
        </p:nvGraphicFramePr>
        <p:xfrm>
          <a:off x="1676400" y="3352800"/>
          <a:ext cx="4737206" cy="838200"/>
        </p:xfrm>
        <a:graphic>
          <a:graphicData uri="http://schemas.openxmlformats.org/presentationml/2006/ole">
            <mc:AlternateContent xmlns:mc="http://schemas.openxmlformats.org/markup-compatibility/2006">
              <mc:Choice xmlns:v="urn:schemas-microsoft-com:vml" Requires="v">
                <p:oleObj spid="_x0000_s150581" name="Equation" r:id="rId3" imgW="1866900" imgH="279400" progId="Equation.DSMT4">
                  <p:embed/>
                </p:oleObj>
              </mc:Choice>
              <mc:Fallback>
                <p:oleObj name="Equation" r:id="rId3" imgW="1866900" imgH="279400" progId="Equation.DSMT4">
                  <p:embed/>
                  <p:pic>
                    <p:nvPicPr>
                      <p:cNvPr id="0" name=""/>
                      <p:cNvPicPr>
                        <a:picLocks noChangeAspect="1" noChangeArrowheads="1"/>
                      </p:cNvPicPr>
                      <p:nvPr/>
                    </p:nvPicPr>
                    <p:blipFill>
                      <a:blip r:embed="rId4"/>
                      <a:srcRect/>
                      <a:stretch>
                        <a:fillRect/>
                      </a:stretch>
                    </p:blipFill>
                    <p:spPr bwMode="auto">
                      <a:xfrm>
                        <a:off x="1676400" y="3352800"/>
                        <a:ext cx="4737206" cy="838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50696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8226425" cy="712787"/>
          </a:xfrm>
        </p:spPr>
        <p:txBody>
          <a:bodyPr/>
          <a:lstStyle/>
          <a:p>
            <a:pPr algn="ctr" eaLnBrk="1" hangingPunct="1"/>
            <a:r>
              <a:rPr lang="en-US" sz="4800" dirty="0">
                <a:ea typeface="ＭＳ Ｐゴシック" pitchFamily="-84" charset="-128"/>
                <a:cs typeface="ＭＳ Ｐゴシック" pitchFamily="-84" charset="-128"/>
              </a:rPr>
              <a:t>The Resolution</a:t>
            </a:r>
          </a:p>
        </p:txBody>
      </p:sp>
      <p:sp>
        <p:nvSpPr>
          <p:cNvPr id="87042" name="Rectangle 3"/>
          <p:cNvSpPr>
            <a:spLocks noGrp="1" noChangeArrowheads="1"/>
          </p:cNvSpPr>
          <p:nvPr>
            <p:ph type="body" idx="1"/>
          </p:nvPr>
        </p:nvSpPr>
        <p:spPr>
          <a:xfrm>
            <a:off x="304800" y="533400"/>
            <a:ext cx="8226425" cy="5181600"/>
          </a:xfrm>
        </p:spPr>
        <p:txBody>
          <a:bodyPr/>
          <a:lstStyle/>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Frank’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clock is in an </a:t>
            </a:r>
            <a:r>
              <a:rPr lang="en-US" altLang="ja-JP" b="1" dirty="0">
                <a:solidFill>
                  <a:srgbClr val="000000"/>
                </a:solidFill>
                <a:ea typeface="ＭＳ Ｐゴシック" pitchFamily="-84" charset="-128"/>
                <a:cs typeface="ＭＳ Ｐゴシック" pitchFamily="-84" charset="-128"/>
              </a:rPr>
              <a:t>inertial system</a:t>
            </a:r>
            <a:r>
              <a:rPr lang="en-US" altLang="ja-JP" dirty="0">
                <a:ea typeface="ＭＳ Ｐゴシック" pitchFamily="-84" charset="-128"/>
                <a:cs typeface="ＭＳ Ｐゴシック" pitchFamily="-84" charset="-128"/>
              </a:rPr>
              <a:t> during the entire trip; however,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clock is not. As long as Mary is traveling at constant speed away from Frank, both of them can argue that the other twin is aging less rapidly</a:t>
            </a:r>
            <a:r>
              <a:rPr lang="en-US" altLang="ja-JP" dirty="0" smtClean="0">
                <a:ea typeface="ＭＳ Ｐゴシック" pitchFamily="-84" charset="-128"/>
                <a:cs typeface="ＭＳ Ｐゴシック" pitchFamily="-84" charset="-128"/>
              </a:rPr>
              <a:t>.</a:t>
            </a:r>
            <a:endParaRPr lang="en-US" dirty="0" smtClean="0">
              <a:ea typeface="ＭＳ Ｐゴシック" pitchFamily="-84" charset="-128"/>
              <a:cs typeface="ＭＳ Ｐゴシック" pitchFamily="-84" charset="-128"/>
            </a:endParaRP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When Mary slows down to turn around, she leaves her original inertial system and eventually returns in a completely different inertial system</a:t>
            </a:r>
            <a:r>
              <a:rPr lang="en-US"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claim is no longer valid, because she does not remain in the same inertial system. There is also no doubt as to who is in the inertial system. Frank feels no acceleration during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entire trip, but Mary does</a:t>
            </a:r>
            <a:r>
              <a:rPr lang="en-US" altLang="ja-JP"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altLang="ja-JP" dirty="0" smtClean="0">
                <a:ea typeface="ＭＳ Ｐゴシック" pitchFamily="-84" charset="-128"/>
                <a:cs typeface="ＭＳ Ｐゴシック" pitchFamily="-84" charset="-128"/>
              </a:rPr>
              <a:t>So Frank is correct!  Mary is younger!</a:t>
            </a:r>
            <a:endParaRPr lang="en-US" altLang="ja-JP" dirty="0">
              <a:ea typeface="ＭＳ Ｐゴシック" pitchFamily="-84" charset="-128"/>
              <a:cs typeface="ＭＳ Ｐゴシック" pitchFamily="-84" charset="-128"/>
            </a:endParaRPr>
          </a:p>
          <a:p>
            <a:pPr marL="609600" indent="-609600" eaLnBrk="1" hangingPunct="1">
              <a:lnSpc>
                <a:spcPct val="8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719813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5344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smtClean="0">
                <a:solidFill>
                  <a:srgbClr val="000000"/>
                </a:solidFill>
                <a:ea typeface="ＭＳ Ｐゴシック" pitchFamily="-84" charset="-128"/>
                <a:cs typeface="ＭＳ Ｐゴシック" pitchFamily="-84" charset="-128"/>
              </a:rPr>
              <a:t>space-time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smtClean="0">
                <a:ea typeface="ＭＳ Ｐゴシック" pitchFamily="-84" charset="-128"/>
                <a:cs typeface="ＭＳ Ｐゴシック" pitchFamily="-84" charset="-128"/>
              </a:rPr>
              <a:t>x </a:t>
            </a:r>
            <a:r>
              <a:rPr lang="en-US" dirty="0" smtClean="0">
                <a:ea typeface="ＭＳ Ｐゴシック" pitchFamily="-84" charset="-128"/>
                <a:cs typeface="ＭＳ Ｐゴシック" pitchFamily="-84" charset="-128"/>
              </a:rPr>
              <a:t>specifies the position, and </a:t>
            </a:r>
            <a:r>
              <a:rPr lang="en-US" dirty="0">
                <a:ea typeface="ＭＳ Ｐゴシック" pitchFamily="-84" charset="-128"/>
                <a:cs typeface="ＭＳ Ｐゴシック" pitchFamily="-84" charset="-128"/>
              </a:rPr>
              <a:t>instead of time </a:t>
            </a:r>
            <a:r>
              <a:rPr lang="en-US" i="1" dirty="0">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the  other coordinate so that both coordinates will have </a:t>
            </a:r>
            <a:r>
              <a:rPr lang="en-US" dirty="0" smtClean="0">
                <a:ea typeface="ＭＳ Ｐゴシック" pitchFamily="-84" charset="-128"/>
                <a:cs typeface="ＭＳ Ｐゴシック" pitchFamily="-84" charset="-128"/>
              </a:rPr>
              <a:t>the same dimensions </a:t>
            </a:r>
            <a:r>
              <a:rPr lang="en-US" dirty="0">
                <a:ea typeface="ＭＳ Ｐゴシック" pitchFamily="-84" charset="-128"/>
                <a:cs typeface="ＭＳ Ｐゴシック" pitchFamily="-84" charset="-128"/>
              </a:rPr>
              <a:t>of length</a:t>
            </a:r>
            <a:r>
              <a:rPr lang="en-US" dirty="0" smtClean="0">
                <a:ea typeface="ＭＳ Ｐゴシック" pitchFamily="-84" charset="-128"/>
                <a:cs typeface="ＭＳ Ｐゴシック" pitchFamily="-84" charset="-128"/>
              </a:rPr>
              <a:t>.</a:t>
            </a:r>
          </a:p>
          <a:p>
            <a:pPr eaLnBrk="1" hangingPunct="1">
              <a:lnSpc>
                <a:spcPct val="90000"/>
              </a:lnSpc>
            </a:pP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in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are 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16,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580680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18809</TotalTime>
  <Words>1747</Words>
  <Application>Microsoft Macintosh PowerPoint</Application>
  <PresentationFormat>On-screen Show (4:3)</PresentationFormat>
  <Paragraphs>198</Paragraphs>
  <Slides>22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phys1443-spring02</vt:lpstr>
      <vt:lpstr>Equation</vt:lpstr>
      <vt:lpstr>PHYS 3313 – Section 001 Lecture #6</vt:lpstr>
      <vt:lpstr>Dr. Yu’s adventurous trip to CO</vt:lpstr>
      <vt:lpstr>Reminder: Special Project #2</vt:lpstr>
      <vt:lpstr>Velocity Addition Summary</vt:lpstr>
      <vt:lpstr>Velocity Addition Example</vt:lpstr>
      <vt:lpstr>Twin Paradox</vt:lpstr>
      <vt:lpstr>Twin Paradox cont’d</vt:lpstr>
      <vt:lpstr>The Resolution</vt:lpstr>
      <vt:lpstr>Space-time</vt:lpstr>
      <vt:lpstr>The Space-time Diagram</vt:lpstr>
      <vt:lpstr>Particular Worldlines</vt:lpstr>
      <vt:lpstr>How about the time measured by two  stationary clocks? </vt:lpstr>
      <vt:lpstr>How about the time measured by  moving clocks?</vt:lpstr>
      <vt:lpstr>The Light Cone</vt:lpstr>
      <vt:lpstr>Invariant Quantities: The Space-time Interval</vt:lpstr>
      <vt:lpstr>Space-time Invariants</vt:lpstr>
      <vt:lpstr>The Twin Paradox in Space-Time</vt:lpstr>
      <vt:lpstr>The Doppler Effect </vt:lpstr>
      <vt:lpstr>Recall the Doppler Effect</vt:lpstr>
      <vt:lpstr>The Relativistic Doppler Effect </vt:lpstr>
      <vt:lpstr>The Relativistic Doppler Effect (con’t)</vt:lpstr>
      <vt:lpstr>Results of Relativistic Doppler Effect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913</cp:revision>
  <dcterms:created xsi:type="dcterms:W3CDTF">2012-08-29T20:00:19Z</dcterms:created>
  <dcterms:modified xsi:type="dcterms:W3CDTF">2013-09-16T19:36:22Z</dcterms:modified>
</cp:coreProperties>
</file>