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8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77" r:id="rId2"/>
    <p:sldId id="581" r:id="rId3"/>
    <p:sldId id="580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1" r:id="rId24"/>
    <p:sldId id="562" r:id="rId25"/>
    <p:sldId id="563" r:id="rId26"/>
    <p:sldId id="564" r:id="rId27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6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1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emf"/><Relationship Id="rId12" Type="http://schemas.openxmlformats.org/officeDocument/2006/relationships/image" Target="../media/image82.emf"/><Relationship Id="rId13" Type="http://schemas.openxmlformats.org/officeDocument/2006/relationships/image" Target="../media/image83.emf"/><Relationship Id="rId14" Type="http://schemas.openxmlformats.org/officeDocument/2006/relationships/image" Target="../media/image84.emf"/><Relationship Id="rId15" Type="http://schemas.openxmlformats.org/officeDocument/2006/relationships/image" Target="../media/image85.emf"/><Relationship Id="rId16" Type="http://schemas.openxmlformats.org/officeDocument/2006/relationships/image" Target="../media/image86.emf"/><Relationship Id="rId17" Type="http://schemas.openxmlformats.org/officeDocument/2006/relationships/image" Target="../media/image87.emf"/><Relationship Id="rId18" Type="http://schemas.openxmlformats.org/officeDocument/2006/relationships/image" Target="../media/image88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8" Type="http://schemas.openxmlformats.org/officeDocument/2006/relationships/image" Target="../media/image78.emf"/><Relationship Id="rId9" Type="http://schemas.openxmlformats.org/officeDocument/2006/relationships/image" Target="../media/image79.emf"/><Relationship Id="rId10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6" Type="http://schemas.openxmlformats.org/officeDocument/2006/relationships/image" Target="../media/image94.emf"/><Relationship Id="rId7" Type="http://schemas.openxmlformats.org/officeDocument/2006/relationships/image" Target="../media/image95.emf"/><Relationship Id="rId8" Type="http://schemas.openxmlformats.org/officeDocument/2006/relationships/image" Target="../media/image96.emf"/><Relationship Id="rId1" Type="http://schemas.openxmlformats.org/officeDocument/2006/relationships/image" Target="../media/image89.emf"/><Relationship Id="rId2" Type="http://schemas.openxmlformats.org/officeDocument/2006/relationships/image" Target="../media/image9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image" Target="../media/image52.emf"/><Relationship Id="rId13" Type="http://schemas.openxmlformats.org/officeDocument/2006/relationships/image" Target="../media/image53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6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7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13" Type="http://schemas.openxmlformats.org/officeDocument/2006/relationships/image" Target="../media/image38.emf"/><Relationship Id="rId14" Type="http://schemas.openxmlformats.org/officeDocument/2006/relationships/oleObject" Target="../embeddings/oleObject36.bin"/><Relationship Id="rId15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6.emf"/><Relationship Id="rId10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emf"/><Relationship Id="rId20" Type="http://schemas.openxmlformats.org/officeDocument/2006/relationships/oleObject" Target="../embeddings/oleObject45.bin"/><Relationship Id="rId21" Type="http://schemas.openxmlformats.org/officeDocument/2006/relationships/image" Target="../media/image49.emf"/><Relationship Id="rId22" Type="http://schemas.openxmlformats.org/officeDocument/2006/relationships/oleObject" Target="../embeddings/oleObject46.bin"/><Relationship Id="rId23" Type="http://schemas.openxmlformats.org/officeDocument/2006/relationships/image" Target="../media/image50.emf"/><Relationship Id="rId24" Type="http://schemas.openxmlformats.org/officeDocument/2006/relationships/oleObject" Target="../embeddings/oleObject47.bin"/><Relationship Id="rId25" Type="http://schemas.openxmlformats.org/officeDocument/2006/relationships/image" Target="../media/image51.emf"/><Relationship Id="rId26" Type="http://schemas.openxmlformats.org/officeDocument/2006/relationships/oleObject" Target="../embeddings/oleObject48.bin"/><Relationship Id="rId27" Type="http://schemas.openxmlformats.org/officeDocument/2006/relationships/image" Target="../media/image52.emf"/><Relationship Id="rId28" Type="http://schemas.openxmlformats.org/officeDocument/2006/relationships/oleObject" Target="../embeddings/oleObject49.bin"/><Relationship Id="rId29" Type="http://schemas.openxmlformats.org/officeDocument/2006/relationships/image" Target="../media/image53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44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5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6.e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47.emf"/><Relationship Id="rId18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4.e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55.e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56.emf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8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63.e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6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4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60.emf"/><Relationship Id="rId9" Type="http://schemas.openxmlformats.org/officeDocument/2006/relationships/oleObject" Target="../embeddings/oleObject57.bin"/><Relationship Id="rId10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62.bin"/><Relationship Id="rId6" Type="http://schemas.openxmlformats.org/officeDocument/2006/relationships/image" Target="../media/image6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7.jpeg"/><Relationship Id="rId3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79.emf"/><Relationship Id="rId21" Type="http://schemas.openxmlformats.org/officeDocument/2006/relationships/oleObject" Target="../embeddings/oleObject72.bin"/><Relationship Id="rId22" Type="http://schemas.openxmlformats.org/officeDocument/2006/relationships/image" Target="../media/image80.emf"/><Relationship Id="rId23" Type="http://schemas.openxmlformats.org/officeDocument/2006/relationships/oleObject" Target="../embeddings/oleObject73.bin"/><Relationship Id="rId24" Type="http://schemas.openxmlformats.org/officeDocument/2006/relationships/image" Target="../media/image81.emf"/><Relationship Id="rId25" Type="http://schemas.openxmlformats.org/officeDocument/2006/relationships/oleObject" Target="../embeddings/oleObject74.bin"/><Relationship Id="rId26" Type="http://schemas.openxmlformats.org/officeDocument/2006/relationships/image" Target="../media/image82.emf"/><Relationship Id="rId27" Type="http://schemas.openxmlformats.org/officeDocument/2006/relationships/oleObject" Target="../embeddings/oleObject75.bin"/><Relationship Id="rId28" Type="http://schemas.openxmlformats.org/officeDocument/2006/relationships/image" Target="../media/image83.emf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4.bin"/><Relationship Id="rId30" Type="http://schemas.openxmlformats.org/officeDocument/2006/relationships/image" Target="../media/image84.emf"/><Relationship Id="rId31" Type="http://schemas.openxmlformats.org/officeDocument/2006/relationships/oleObject" Target="../embeddings/oleObject77.bin"/><Relationship Id="rId32" Type="http://schemas.openxmlformats.org/officeDocument/2006/relationships/image" Target="../media/image85.emf"/><Relationship Id="rId9" Type="http://schemas.openxmlformats.org/officeDocument/2006/relationships/oleObject" Target="../embeddings/oleObject66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3.emf"/><Relationship Id="rId33" Type="http://schemas.openxmlformats.org/officeDocument/2006/relationships/oleObject" Target="../embeddings/oleObject78.bin"/><Relationship Id="rId34" Type="http://schemas.openxmlformats.org/officeDocument/2006/relationships/image" Target="../media/image86.emf"/><Relationship Id="rId35" Type="http://schemas.openxmlformats.org/officeDocument/2006/relationships/oleObject" Target="../embeddings/oleObject79.bin"/><Relationship Id="rId36" Type="http://schemas.openxmlformats.org/officeDocument/2006/relationships/image" Target="../media/image87.emf"/><Relationship Id="rId10" Type="http://schemas.openxmlformats.org/officeDocument/2006/relationships/image" Target="../media/image74.emf"/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7.emf"/><Relationship Id="rId17" Type="http://schemas.openxmlformats.org/officeDocument/2006/relationships/oleObject" Target="../embeddings/oleObject70.bin"/><Relationship Id="rId18" Type="http://schemas.openxmlformats.org/officeDocument/2006/relationships/image" Target="../media/image78.emf"/><Relationship Id="rId19" Type="http://schemas.openxmlformats.org/officeDocument/2006/relationships/oleObject" Target="../embeddings/oleObject71.bin"/><Relationship Id="rId37" Type="http://schemas.openxmlformats.org/officeDocument/2006/relationships/oleObject" Target="../embeddings/oleObject80.bin"/><Relationship Id="rId38" Type="http://schemas.openxmlformats.org/officeDocument/2006/relationships/image" Target="../media/image88.e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5.bin"/><Relationship Id="rId12" Type="http://schemas.openxmlformats.org/officeDocument/2006/relationships/image" Target="../media/image93.emf"/><Relationship Id="rId13" Type="http://schemas.openxmlformats.org/officeDocument/2006/relationships/oleObject" Target="../embeddings/oleObject86.bin"/><Relationship Id="rId14" Type="http://schemas.openxmlformats.org/officeDocument/2006/relationships/image" Target="../media/image94.emf"/><Relationship Id="rId15" Type="http://schemas.openxmlformats.org/officeDocument/2006/relationships/oleObject" Target="../embeddings/oleObject87.bin"/><Relationship Id="rId16" Type="http://schemas.openxmlformats.org/officeDocument/2006/relationships/image" Target="../media/image95.emf"/><Relationship Id="rId17" Type="http://schemas.openxmlformats.org/officeDocument/2006/relationships/oleObject" Target="../embeddings/oleObject88.bin"/><Relationship Id="rId18" Type="http://schemas.openxmlformats.org/officeDocument/2006/relationships/image" Target="../media/image9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81.bin"/><Relationship Id="rId4" Type="http://schemas.openxmlformats.org/officeDocument/2006/relationships/image" Target="../media/image89.emf"/><Relationship Id="rId5" Type="http://schemas.openxmlformats.org/officeDocument/2006/relationships/oleObject" Target="../embeddings/oleObject82.bin"/><Relationship Id="rId6" Type="http://schemas.openxmlformats.org/officeDocument/2006/relationships/image" Target="../media/image90.emf"/><Relationship Id="rId7" Type="http://schemas.openxmlformats.org/officeDocument/2006/relationships/oleObject" Target="../embeddings/oleObject83.bin"/><Relationship Id="rId8" Type="http://schemas.openxmlformats.org/officeDocument/2006/relationships/image" Target="../media/image91.emf"/><Relationship Id="rId9" Type="http://schemas.openxmlformats.org/officeDocument/2006/relationships/oleObject" Target="../embeddings/oleObject84.bin"/><Relationship Id="rId10" Type="http://schemas.openxmlformats.org/officeDocument/2006/relationships/image" Target="../media/image9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emf"/><Relationship Id="rId20" Type="http://schemas.openxmlformats.org/officeDocument/2006/relationships/image" Target="../media/image13.emf"/><Relationship Id="rId21" Type="http://schemas.openxmlformats.org/officeDocument/2006/relationships/oleObject" Target="../embeddings/oleObject12.bin"/><Relationship Id="rId22" Type="http://schemas.openxmlformats.org/officeDocument/2006/relationships/image" Target="../media/image14.emf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2.e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7.emf"/><Relationship Id="rId8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1.emf"/><Relationship Id="rId16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27.e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28.emf"/><Relationship Id="rId15" Type="http://schemas.openxmlformats.org/officeDocument/2006/relationships/oleObject" Target="../embeddings/oleObject26.bin"/><Relationship Id="rId16" Type="http://schemas.openxmlformats.org/officeDocument/2006/relationships/image" Target="../media/image29.emf"/><Relationship Id="rId17" Type="http://schemas.openxmlformats.org/officeDocument/2006/relationships/oleObject" Target="../embeddings/oleObject27.bin"/><Relationship Id="rId18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0" y="15312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18,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860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Relativistic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Relationship between relativistic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quantities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Quantization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Discovery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of the X-ray and the Electron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Determination of Electron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Charge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603831"/>
              </p:ext>
            </p:extLst>
          </p:nvPr>
        </p:nvGraphicFramePr>
        <p:xfrm>
          <a:off x="2590800" y="12954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4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96095"/>
              </p:ext>
            </p:extLst>
          </p:nvPr>
        </p:nvGraphicFramePr>
        <p:xfrm>
          <a:off x="1295400" y="28194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5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79105"/>
              </p:ext>
            </p:extLst>
          </p:nvPr>
        </p:nvGraphicFramePr>
        <p:xfrm>
          <a:off x="4191000" y="28194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46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0664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energy 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8741"/>
              </p:ext>
            </p:extLst>
          </p:nvPr>
        </p:nvGraphicFramePr>
        <p:xfrm>
          <a:off x="660400" y="4746625"/>
          <a:ext cx="19145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39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746625"/>
                        <a:ext cx="191452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754888"/>
              </p:ext>
            </p:extLst>
          </p:nvPr>
        </p:nvGraphicFramePr>
        <p:xfrm>
          <a:off x="2530475" y="45212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0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45212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007289"/>
              </p:ext>
            </p:extLst>
          </p:nvPr>
        </p:nvGraphicFramePr>
        <p:xfrm>
          <a:off x="4699000" y="45862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1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45862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925665"/>
              </p:ext>
            </p:extLst>
          </p:nvPr>
        </p:nvGraphicFramePr>
        <p:xfrm>
          <a:off x="6848475" y="48895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2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475" y="48895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590817"/>
              </p:ext>
            </p:extLst>
          </p:nvPr>
        </p:nvGraphicFramePr>
        <p:xfrm>
          <a:off x="2667000" y="1037548"/>
          <a:ext cx="4614863" cy="1248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3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7548"/>
                        <a:ext cx="4614863" cy="12484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946162"/>
              </p:ext>
            </p:extLst>
          </p:nvPr>
        </p:nvGraphicFramePr>
        <p:xfrm>
          <a:off x="3429000" y="2666999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44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999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095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19111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result, 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result.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50111"/>
              </p:ext>
            </p:extLst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89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5368"/>
              </p:ext>
            </p:extLst>
          </p:nvPr>
        </p:nvGraphicFramePr>
        <p:xfrm>
          <a:off x="3011488" y="4572000"/>
          <a:ext cx="29130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0" name="Equation" r:id="rId6" imgW="939800" imgH="228600" progId="Equation.DSMT4">
                  <p:embed/>
                </p:oleObj>
              </mc:Choice>
              <mc:Fallback>
                <p:oleObj name="Equation" r:id="rId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488" y="4572000"/>
                        <a:ext cx="2913062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802795"/>
              </p:ext>
            </p:extLst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1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118241"/>
              </p:ext>
            </p:extLst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2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96147"/>
              </p:ext>
            </p:extLst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3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045511"/>
              </p:ext>
            </p:extLst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4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89664"/>
              </p:ext>
            </p:extLst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5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05098"/>
              </p:ext>
            </p:extLst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6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070781"/>
              </p:ext>
            </p:extLst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7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569203"/>
              </p:ext>
            </p:extLst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8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69631"/>
              </p:ext>
            </p:extLst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99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473589"/>
              </p:ext>
            </p:extLst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0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168960"/>
              </p:ext>
            </p:extLst>
          </p:nvPr>
        </p:nvGraphicFramePr>
        <p:xfrm>
          <a:off x="2667000" y="685800"/>
          <a:ext cx="35004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401" name="Equation" r:id="rId28" imgW="1397000" imgH="469900" progId="Equation.DSMT4">
                  <p:embed/>
                </p:oleObj>
              </mc:Choice>
              <mc:Fallback>
                <p:oleObj name="Equation" r:id="rId28" imgW="1397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5800"/>
                        <a:ext cx="3500437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7369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velocity,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of a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 must be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003381"/>
              </p:ext>
            </p:extLst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6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64243"/>
              </p:ext>
            </p:extLst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7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460156"/>
              </p:ext>
            </p:extLst>
          </p:nvPr>
        </p:nvGraphicFramePr>
        <p:xfrm>
          <a:off x="4494213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8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4213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02268"/>
              </p:ext>
            </p:extLst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9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9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3913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carbon-12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19191"/>
              </p:ext>
            </p:extLst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29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187836"/>
              </p:ext>
            </p:extLst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30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488650"/>
              </p:ext>
            </p:extLst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31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68629"/>
              </p:ext>
            </p:extLst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32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632795"/>
              </p:ext>
            </p:extLst>
          </p:nvPr>
        </p:nvGraphicFramePr>
        <p:xfrm>
          <a:off x="1066800" y="38100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33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28916"/>
              </p:ext>
            </p:extLst>
          </p:nvPr>
        </p:nvGraphicFramePr>
        <p:xfrm>
          <a:off x="3092450" y="48006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34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8006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59693"/>
              </p:ext>
            </p:extLst>
          </p:nvPr>
        </p:nvGraphicFramePr>
        <p:xfrm>
          <a:off x="990600" y="55102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35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5102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6646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the system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together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022020"/>
              </p:ext>
            </p:extLst>
          </p:nvPr>
        </p:nvGraphicFramePr>
        <p:xfrm>
          <a:off x="1524000" y="3695700"/>
          <a:ext cx="5402263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57" name="Equation" r:id="rId3" imgW="1739900" imgH="355600" progId="Equation.DSMT4">
                  <p:embed/>
                </p:oleObj>
              </mc:Choice>
              <mc:Fallback>
                <p:oleObj name="Equation" r:id="rId3" imgW="17399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5700"/>
                        <a:ext cx="5402263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858813"/>
              </p:ext>
            </p:extLst>
          </p:nvPr>
        </p:nvGraphicFramePr>
        <p:xfrm>
          <a:off x="1524000" y="4762500"/>
          <a:ext cx="53625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58" name="Equation" r:id="rId5" imgW="1727200" imgH="355600" progId="Equation.DSMT4">
                  <p:embed/>
                </p:oleObj>
              </mc:Choice>
              <mc:Fallback>
                <p:oleObj name="Equation" r:id="rId5" imgW="17272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762500"/>
                        <a:ext cx="53625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86774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219200"/>
            <a:ext cx="7975600" cy="44831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800000"/>
                </a:solidFill>
                <a:cs typeface="ＭＳ Ｐゴシック" pitchFamily="-84" charset="-128"/>
              </a:rPr>
              <a:t>Integer is a quantized set with respect to real numbers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3333CC"/>
                </a:solidFill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4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sz="2800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69925" lvl="1" indent="-325438" algn="l" eaLnBrk="1" hangingPunct="1">
              <a:lnSpc>
                <a:spcPct val="90000"/>
              </a:lnSpc>
              <a:buFont typeface="Wingdings" pitchFamily="-84" charset="2"/>
              <a:buChar char="q"/>
            </a:pPr>
            <a:r>
              <a:rPr lang="en-US" sz="2400" dirty="0"/>
              <a:t>Observed X</a:t>
            </a:r>
            <a:r>
              <a:rPr lang="en-US" sz="2400" dirty="0" smtClean="0"/>
              <a:t> </a:t>
            </a:r>
            <a:r>
              <a:rPr lang="en-US" sz="2400" dirty="0"/>
              <a:t>rays emitted by cathode rays bombarding glass</a:t>
            </a:r>
          </a:p>
          <a:p>
            <a:pPr marL="669925" lvl="1" indent="-325438" algn="l" eaLnBrk="1" hangingPunct="1">
              <a:lnSpc>
                <a:spcPct val="90000"/>
              </a:lnSpc>
              <a:buFont typeface="Wingdings" pitchFamily="-84" charset="2"/>
              <a:buChar char="q"/>
            </a:pPr>
            <a:endParaRPr lang="en-US" sz="2400" dirty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Thomson.</a:t>
            </a:r>
          </a:p>
          <a:p>
            <a:pPr marL="669925" lvl="1" indent="-325438" algn="l" eaLnBrk="1" hangingPunct="1">
              <a:lnSpc>
                <a:spcPct val="90000"/>
              </a:lnSpc>
              <a:buFont typeface="Wingdings" pitchFamily="-84" charset="2"/>
              <a:buChar char="q"/>
            </a:pPr>
            <a:r>
              <a:rPr lang="en-US" sz="2400" dirty="0"/>
              <a:t>Observed that cathode rays were charged particles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994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Reading assignments: CH 3.3 (special topic – the discovery of Helium) and CH3.7</a:t>
            </a:r>
          </a:p>
          <a:p>
            <a:pPr eaLnBrk="1" hangingPunct="1"/>
            <a:r>
              <a:rPr lang="en-US" dirty="0" smtClean="0"/>
              <a:t>Colloquium this week: Dr. Samar </a:t>
            </a:r>
            <a:r>
              <a:rPr lang="en-US" dirty="0" err="1" smtClean="0"/>
              <a:t>Mohanty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96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342900" indent="-342900" algn="l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In the 1890s scientists and engineers were familiar with cathode rays, generated from one of the metal plates in an evacuated tube across a large electric potential</a:t>
            </a:r>
          </a:p>
          <a:p>
            <a:pPr marL="342900" indent="-342900" algn="l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People thought cathode rays had something to do with atoms. </a:t>
            </a:r>
          </a:p>
          <a:p>
            <a:pPr marL="342900" indent="-342900" algn="l" eaLnBrk="1" hangingPunct="1">
              <a:buFont typeface="Wingdings" charset="0"/>
              <a:buChar char="n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23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glowed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46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533400"/>
            <a:ext cx="8686800" cy="17526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</a:t>
            </a:r>
            <a:r>
              <a:rPr lang="en-US" sz="2800" dirty="0">
                <a:cs typeface="ＭＳ Ｐゴシック" pitchFamily="-84" charset="-128"/>
              </a:rPr>
              <a:t>X</a:t>
            </a:r>
            <a:r>
              <a:rPr lang="en-US" sz="2800" dirty="0" smtClean="0">
                <a:cs typeface="ＭＳ Ｐゴシック" pitchFamily="-84" charset="-128"/>
              </a:rPr>
              <a:t>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</a:t>
            </a:r>
            <a:r>
              <a:rPr lang="en-US" sz="2800" dirty="0">
                <a:cs typeface="ＭＳ Ｐゴシック" pitchFamily="-84" charset="-128"/>
              </a:rPr>
              <a:t>the 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for 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910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83588" cy="15255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fields.</a:t>
            </a:r>
            <a:endParaRPr lang="en-US" sz="2400" dirty="0">
              <a:solidFill>
                <a:srgbClr val="FFFF0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7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an 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B field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419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52766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till it balances E and keeps electrons from deflecting in </a:t>
            </a:r>
            <a:r>
              <a:rPr lang="en-US" sz="2800" dirty="0" err="1" smtClean="0">
                <a:ea typeface="ＭＳ Ｐゴシック" charset="0"/>
              </a:rPr>
              <a:t>y</a:t>
            </a:r>
            <a:r>
              <a:rPr lang="en-US" sz="2800" dirty="0" smtClean="0">
                <a:ea typeface="ＭＳ Ｐゴシック" charset="0"/>
              </a:rPr>
              <a:t>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101932"/>
              </p:ext>
            </p:extLst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5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67379"/>
              </p:ext>
            </p:extLst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6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145288"/>
              </p:ext>
            </p:extLst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7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813285"/>
              </p:ext>
            </p:extLst>
          </p:nvPr>
        </p:nvGraphicFramePr>
        <p:xfrm>
          <a:off x="6186488" y="3810000"/>
          <a:ext cx="20939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8" name="Equation" r:id="rId9" imgW="901700" imgH="393700" progId="Equation.DSMT4">
                  <p:embed/>
                </p:oleObj>
              </mc:Choice>
              <mc:Fallback>
                <p:oleObj name="Equation" r:id="rId9" imgW="90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3810000"/>
                        <a:ext cx="20939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34337"/>
              </p:ext>
            </p:extLst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9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98410"/>
              </p:ext>
            </p:extLst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0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90321"/>
              </p:ext>
            </p:extLst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1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679975"/>
              </p:ext>
            </p:extLst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2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801681"/>
              </p:ext>
            </p:extLst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3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58132"/>
              </p:ext>
            </p:extLst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4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484285"/>
              </p:ext>
            </p:extLst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5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90623"/>
              </p:ext>
            </p:extLst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6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30773"/>
              </p:ext>
            </p:extLst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7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6631635"/>
              </p:ext>
            </p:extLst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8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652906"/>
              </p:ext>
            </p:extLst>
          </p:nvPr>
        </p:nvGraphicFramePr>
        <p:xfrm>
          <a:off x="5386387" y="1371600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9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71600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66991"/>
              </p:ext>
            </p:extLst>
          </p:nvPr>
        </p:nvGraphicFramePr>
        <p:xfrm>
          <a:off x="6884987" y="1408112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0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408112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912666"/>
              </p:ext>
            </p:extLst>
          </p:nvPr>
        </p:nvGraphicFramePr>
        <p:xfrm>
          <a:off x="1820863" y="3505200"/>
          <a:ext cx="1939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1" name="Equation" r:id="rId35" imgW="876300" imgH="241300" progId="Equation.DSMT4">
                  <p:embed/>
                </p:oleObj>
              </mc:Choice>
              <mc:Fallback>
                <p:oleObj name="Equation" r:id="rId35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3505200"/>
                        <a:ext cx="19399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99684"/>
              </p:ext>
            </p:extLst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02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1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51644"/>
              </p:ext>
            </p:extLst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7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90650"/>
              </p:ext>
            </p:extLst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8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380786"/>
              </p:ext>
            </p:extLst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99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324385"/>
              </p:ext>
            </p:extLst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0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09235"/>
              </p:ext>
            </p:extLst>
          </p:nvPr>
        </p:nvGraphicFramePr>
        <p:xfrm>
          <a:off x="3076575" y="3886200"/>
          <a:ext cx="28321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1" name="Equation" r:id="rId11" imgW="1219200" imgH="508000" progId="Equation.DSMT4">
                  <p:embed/>
                </p:oleObj>
              </mc:Choice>
              <mc:Fallback>
                <p:oleObj name="Equation" r:id="rId11" imgW="1219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3886200"/>
                        <a:ext cx="28321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770993"/>
              </p:ext>
            </p:extLst>
          </p:nvPr>
        </p:nvGraphicFramePr>
        <p:xfrm>
          <a:off x="5908675" y="4114800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2" name="Equation" r:id="rId13" imgW="927100" imgH="228600" progId="Equation.DSMT4">
                  <p:embed/>
                </p:oleObj>
              </mc:Choice>
              <mc:Fallback>
                <p:oleObj name="Equation" r:id="rId13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4800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77357"/>
              </p:ext>
            </p:extLst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3" name="Equation" r:id="rId15" imgW="304800" imgH="393700" progId="Equation.DSMT4">
                  <p:embed/>
                </p:oleObj>
              </mc:Choice>
              <mc:Fallback>
                <p:oleObj name="Equation" r:id="rId15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002861"/>
              </p:ext>
            </p:extLst>
          </p:nvPr>
        </p:nvGraphicFramePr>
        <p:xfrm>
          <a:off x="2389187" y="5429250"/>
          <a:ext cx="42402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04" name="Equation" r:id="rId17" imgW="2171700" imgH="419100" progId="Equation.DSMT4">
                  <p:embed/>
                </p:oleObj>
              </mc:Choice>
              <mc:Fallback>
                <p:oleObj name="Equation" r:id="rId17" imgW="217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7" y="5429250"/>
                        <a:ext cx="424021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6971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9-17 at 2.5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382000" cy="1752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6938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24769"/>
              </p:ext>
            </p:extLst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43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4836"/>
              </p:ext>
            </p:extLst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44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2023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velocity X-formation 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135652"/>
              </p:ext>
            </p:extLst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49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012397"/>
              </p:ext>
            </p:extLst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0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258031"/>
              </p:ext>
            </p:extLst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1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574589"/>
              </p:ext>
            </p:extLst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2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44698"/>
              </p:ext>
            </p:extLst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3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57552"/>
              </p:ext>
            </p:extLst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4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876848"/>
              </p:ext>
            </p:extLst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5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980905"/>
              </p:ext>
            </p:extLst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6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0849423"/>
              </p:ext>
            </p:extLst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7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961815"/>
              </p:ext>
            </p:extLst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8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60889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3313-001, </a:t>
            </a:r>
            <a:r>
              <a:rPr lang="nl-NL" dirty="0" err="1" smtClean="0"/>
              <a:t>Fall</a:t>
            </a:r>
            <a:r>
              <a:rPr lang="nl-NL" dirty="0" smtClean="0"/>
              <a:t> 2013         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25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with a relativistic speed, thus that must impact the measurements by the observer in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value of the momentum in all frames is: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423513"/>
              </p:ext>
            </p:extLst>
          </p:nvPr>
        </p:nvGraphicFramePr>
        <p:xfrm>
          <a:off x="3200400" y="5486400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96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486400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42529"/>
              </p:ext>
            </p:extLst>
          </p:nvPr>
        </p:nvGraphicFramePr>
        <p:xfrm>
          <a:off x="2958194" y="10668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97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10668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8922"/>
              </p:ext>
            </p:extLst>
          </p:nvPr>
        </p:nvGraphicFramePr>
        <p:xfrm>
          <a:off x="4964112" y="9144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98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9144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38328"/>
              </p:ext>
            </p:extLst>
          </p:nvPr>
        </p:nvGraphicFramePr>
        <p:xfrm>
          <a:off x="1447800" y="3857846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99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57846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04072"/>
              </p:ext>
            </p:extLst>
          </p:nvPr>
        </p:nvGraphicFramePr>
        <p:xfrm>
          <a:off x="3200400" y="3857846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00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57846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94869"/>
              </p:ext>
            </p:extLst>
          </p:nvPr>
        </p:nvGraphicFramePr>
        <p:xfrm>
          <a:off x="4786424" y="4038600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01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4038600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87965"/>
              </p:ext>
            </p:extLst>
          </p:nvPr>
        </p:nvGraphicFramePr>
        <p:xfrm>
          <a:off x="5826642" y="3886200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102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886200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049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force 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18,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440246"/>
              </p:ext>
            </p:extLst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2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001720"/>
              </p:ext>
            </p:extLst>
          </p:nvPr>
        </p:nvGraphicFramePr>
        <p:xfrm>
          <a:off x="4267200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3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98478"/>
              </p:ext>
            </p:extLst>
          </p:nvPr>
        </p:nvGraphicFramePr>
        <p:xfrm>
          <a:off x="1524000" y="5056188"/>
          <a:ext cx="2790825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4" name="Equation" r:id="rId7" imgW="1092200" imgH="330200" progId="Equation.DSMT4">
                  <p:embed/>
                </p:oleObj>
              </mc:Choice>
              <mc:Fallback>
                <p:oleObj name="Equation" r:id="rId7" imgW="1092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56188"/>
                        <a:ext cx="2790825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184185"/>
              </p:ext>
            </p:extLst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5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50919"/>
              </p:ext>
            </p:extLst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6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757444"/>
              </p:ext>
            </p:extLst>
          </p:nvPr>
        </p:nvGraphicFramePr>
        <p:xfrm>
          <a:off x="43148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7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682781"/>
              </p:ext>
            </p:extLst>
          </p:nvPr>
        </p:nvGraphicFramePr>
        <p:xfrm>
          <a:off x="64770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8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57683"/>
              </p:ext>
            </p:extLst>
          </p:nvPr>
        </p:nvGraphicFramePr>
        <p:xfrm>
          <a:off x="56896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79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64771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21674</TotalTime>
  <Words>1651</Words>
  <Application>Microsoft Macintosh PowerPoint</Application>
  <PresentationFormat>On-screen Show (4:3)</PresentationFormat>
  <Paragraphs>263</Paragraphs>
  <Slides>26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phys1443-spring02</vt:lpstr>
      <vt:lpstr>Equation</vt:lpstr>
      <vt:lpstr>PHYS 3313 – Section 001 Lecture #7</vt:lpstr>
      <vt:lpstr>Announcements</vt:lpstr>
      <vt:lpstr>PowerPoint Presentation</vt:lpstr>
      <vt:lpstr>Relativistic Momentum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956</cp:revision>
  <dcterms:created xsi:type="dcterms:W3CDTF">2012-08-29T20:00:19Z</dcterms:created>
  <dcterms:modified xsi:type="dcterms:W3CDTF">2013-09-18T19:41:35Z</dcterms:modified>
</cp:coreProperties>
</file>