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5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8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77" r:id="rId2"/>
    <p:sldId id="581" r:id="rId3"/>
    <p:sldId id="580" r:id="rId4"/>
    <p:sldId id="542" r:id="rId5"/>
    <p:sldId id="543" r:id="rId6"/>
    <p:sldId id="544" r:id="rId7"/>
    <p:sldId id="545" r:id="rId8"/>
    <p:sldId id="546" r:id="rId9"/>
    <p:sldId id="547" r:id="rId10"/>
    <p:sldId id="548" r:id="rId11"/>
    <p:sldId id="549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4" r:id="rId2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6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emf"/><Relationship Id="rId12" Type="http://schemas.openxmlformats.org/officeDocument/2006/relationships/image" Target="../media/image82.emf"/><Relationship Id="rId13" Type="http://schemas.openxmlformats.org/officeDocument/2006/relationships/image" Target="../media/image83.emf"/><Relationship Id="rId14" Type="http://schemas.openxmlformats.org/officeDocument/2006/relationships/image" Target="../media/image84.emf"/><Relationship Id="rId15" Type="http://schemas.openxmlformats.org/officeDocument/2006/relationships/image" Target="../media/image85.emf"/><Relationship Id="rId16" Type="http://schemas.openxmlformats.org/officeDocument/2006/relationships/image" Target="../media/image86.emf"/><Relationship Id="rId17" Type="http://schemas.openxmlformats.org/officeDocument/2006/relationships/image" Target="../media/image87.emf"/><Relationship Id="rId18" Type="http://schemas.openxmlformats.org/officeDocument/2006/relationships/image" Target="../media/image88.emf"/><Relationship Id="rId1" Type="http://schemas.openxmlformats.org/officeDocument/2006/relationships/image" Target="../media/image71.emf"/><Relationship Id="rId2" Type="http://schemas.openxmlformats.org/officeDocument/2006/relationships/image" Target="../media/image72.emf"/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7" Type="http://schemas.openxmlformats.org/officeDocument/2006/relationships/image" Target="../media/image77.emf"/><Relationship Id="rId8" Type="http://schemas.openxmlformats.org/officeDocument/2006/relationships/image" Target="../media/image78.emf"/><Relationship Id="rId9" Type="http://schemas.openxmlformats.org/officeDocument/2006/relationships/image" Target="../media/image79.emf"/><Relationship Id="rId10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4" Type="http://schemas.openxmlformats.org/officeDocument/2006/relationships/image" Target="../media/image92.emf"/><Relationship Id="rId5" Type="http://schemas.openxmlformats.org/officeDocument/2006/relationships/image" Target="../media/image93.emf"/><Relationship Id="rId6" Type="http://schemas.openxmlformats.org/officeDocument/2006/relationships/image" Target="../media/image94.emf"/><Relationship Id="rId7" Type="http://schemas.openxmlformats.org/officeDocument/2006/relationships/image" Target="../media/image95.emf"/><Relationship Id="rId8" Type="http://schemas.openxmlformats.org/officeDocument/2006/relationships/image" Target="../media/image96.emf"/><Relationship Id="rId1" Type="http://schemas.openxmlformats.org/officeDocument/2006/relationships/image" Target="../media/image89.emf"/><Relationship Id="rId2" Type="http://schemas.openxmlformats.org/officeDocument/2006/relationships/image" Target="../media/image9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emf"/><Relationship Id="rId12" Type="http://schemas.openxmlformats.org/officeDocument/2006/relationships/image" Target="../media/image52.emf"/><Relationship Id="rId13" Type="http://schemas.openxmlformats.org/officeDocument/2006/relationships/image" Target="../media/image53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0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2.29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760979-A5F8-9343-B085-3B62B87C822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FCAD5E-833D-C64B-9F68-67D28F23EC6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Title rewritten</a:t>
            </a: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88722E-C59B-4449-BCEB-97263DE2B92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this slide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E211D-5DDE-5944-8270-F544B67B7BD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861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75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38.emf"/><Relationship Id="rId14" Type="http://schemas.openxmlformats.org/officeDocument/2006/relationships/oleObject" Target="../embeddings/oleObject36.bin"/><Relationship Id="rId15" Type="http://schemas.openxmlformats.org/officeDocument/2006/relationships/image" Target="../media/image3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33.bin"/><Relationship Id="rId9" Type="http://schemas.openxmlformats.org/officeDocument/2006/relationships/image" Target="../media/image36.emf"/><Relationship Id="rId10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emf"/><Relationship Id="rId20" Type="http://schemas.openxmlformats.org/officeDocument/2006/relationships/oleObject" Target="../embeddings/oleObject45.bin"/><Relationship Id="rId21" Type="http://schemas.openxmlformats.org/officeDocument/2006/relationships/image" Target="../media/image49.emf"/><Relationship Id="rId22" Type="http://schemas.openxmlformats.org/officeDocument/2006/relationships/oleObject" Target="../embeddings/oleObject46.bin"/><Relationship Id="rId23" Type="http://schemas.openxmlformats.org/officeDocument/2006/relationships/image" Target="../media/image50.emf"/><Relationship Id="rId24" Type="http://schemas.openxmlformats.org/officeDocument/2006/relationships/oleObject" Target="../embeddings/oleObject47.bin"/><Relationship Id="rId25" Type="http://schemas.openxmlformats.org/officeDocument/2006/relationships/image" Target="../media/image51.emf"/><Relationship Id="rId26" Type="http://schemas.openxmlformats.org/officeDocument/2006/relationships/oleObject" Target="../embeddings/oleObject48.bin"/><Relationship Id="rId27" Type="http://schemas.openxmlformats.org/officeDocument/2006/relationships/image" Target="../media/image52.emf"/><Relationship Id="rId28" Type="http://schemas.openxmlformats.org/officeDocument/2006/relationships/oleObject" Target="../embeddings/oleObject49.bin"/><Relationship Id="rId29" Type="http://schemas.openxmlformats.org/officeDocument/2006/relationships/image" Target="../media/image53.e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44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45.e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46.emf"/><Relationship Id="rId16" Type="http://schemas.openxmlformats.org/officeDocument/2006/relationships/oleObject" Target="../embeddings/oleObject43.bin"/><Relationship Id="rId17" Type="http://schemas.openxmlformats.org/officeDocument/2006/relationships/image" Target="../media/image47.emf"/><Relationship Id="rId18" Type="http://schemas.openxmlformats.org/officeDocument/2006/relationships/oleObject" Target="../embeddings/oleObject44.bin"/><Relationship Id="rId19" Type="http://schemas.openxmlformats.org/officeDocument/2006/relationships/image" Target="../media/image4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54.e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55.emf"/><Relationship Id="rId8" Type="http://schemas.openxmlformats.org/officeDocument/2006/relationships/oleObject" Target="../embeddings/oleObject52.bin"/><Relationship Id="rId9" Type="http://schemas.openxmlformats.org/officeDocument/2006/relationships/image" Target="../media/image56.emf"/><Relationship Id="rId10" Type="http://schemas.openxmlformats.org/officeDocument/2006/relationships/oleObject" Target="../embeddings/oleObject53.bin"/><Relationship Id="rId11" Type="http://schemas.openxmlformats.org/officeDocument/2006/relationships/image" Target="../media/image5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8.bin"/><Relationship Id="rId12" Type="http://schemas.openxmlformats.org/officeDocument/2006/relationships/image" Target="../media/image62.emf"/><Relationship Id="rId13" Type="http://schemas.openxmlformats.org/officeDocument/2006/relationships/oleObject" Target="../embeddings/oleObject59.bin"/><Relationship Id="rId14" Type="http://schemas.openxmlformats.org/officeDocument/2006/relationships/image" Target="../media/image63.emf"/><Relationship Id="rId15" Type="http://schemas.openxmlformats.org/officeDocument/2006/relationships/oleObject" Target="../embeddings/oleObject60.bin"/><Relationship Id="rId16" Type="http://schemas.openxmlformats.org/officeDocument/2006/relationships/image" Target="../media/image6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4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59.e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60.emf"/><Relationship Id="rId9" Type="http://schemas.openxmlformats.org/officeDocument/2006/relationships/oleObject" Target="../embeddings/oleObject57.bin"/><Relationship Id="rId10" Type="http://schemas.openxmlformats.org/officeDocument/2006/relationships/image" Target="../media/image6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6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7.jpeg"/><Relationship Id="rId3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9.emf"/><Relationship Id="rId21" Type="http://schemas.openxmlformats.org/officeDocument/2006/relationships/oleObject" Target="../embeddings/oleObject72.bin"/><Relationship Id="rId22" Type="http://schemas.openxmlformats.org/officeDocument/2006/relationships/image" Target="../media/image80.emf"/><Relationship Id="rId23" Type="http://schemas.openxmlformats.org/officeDocument/2006/relationships/oleObject" Target="../embeddings/oleObject73.bin"/><Relationship Id="rId24" Type="http://schemas.openxmlformats.org/officeDocument/2006/relationships/image" Target="../media/image81.emf"/><Relationship Id="rId25" Type="http://schemas.openxmlformats.org/officeDocument/2006/relationships/oleObject" Target="../embeddings/oleObject74.bin"/><Relationship Id="rId26" Type="http://schemas.openxmlformats.org/officeDocument/2006/relationships/image" Target="../media/image82.emf"/><Relationship Id="rId27" Type="http://schemas.openxmlformats.org/officeDocument/2006/relationships/oleObject" Target="../embeddings/oleObject75.bin"/><Relationship Id="rId28" Type="http://schemas.openxmlformats.org/officeDocument/2006/relationships/image" Target="../media/image83.emf"/><Relationship Id="rId29" Type="http://schemas.openxmlformats.org/officeDocument/2006/relationships/oleObject" Target="../embeddings/oleObject76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64.bin"/><Relationship Id="rId30" Type="http://schemas.openxmlformats.org/officeDocument/2006/relationships/image" Target="../media/image84.emf"/><Relationship Id="rId31" Type="http://schemas.openxmlformats.org/officeDocument/2006/relationships/oleObject" Target="../embeddings/oleObject77.bin"/><Relationship Id="rId32" Type="http://schemas.openxmlformats.org/officeDocument/2006/relationships/image" Target="../media/image85.emf"/><Relationship Id="rId9" Type="http://schemas.openxmlformats.org/officeDocument/2006/relationships/oleObject" Target="../embeddings/oleObject66.bin"/><Relationship Id="rId6" Type="http://schemas.openxmlformats.org/officeDocument/2006/relationships/image" Target="../media/image72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73.emf"/><Relationship Id="rId33" Type="http://schemas.openxmlformats.org/officeDocument/2006/relationships/oleObject" Target="../embeddings/oleObject78.bin"/><Relationship Id="rId34" Type="http://schemas.openxmlformats.org/officeDocument/2006/relationships/image" Target="../media/image86.emf"/><Relationship Id="rId35" Type="http://schemas.openxmlformats.org/officeDocument/2006/relationships/oleObject" Target="../embeddings/oleObject79.bin"/><Relationship Id="rId36" Type="http://schemas.openxmlformats.org/officeDocument/2006/relationships/image" Target="../media/image87.emf"/><Relationship Id="rId10" Type="http://schemas.openxmlformats.org/officeDocument/2006/relationships/image" Target="../media/image74.emf"/><Relationship Id="rId11" Type="http://schemas.openxmlformats.org/officeDocument/2006/relationships/oleObject" Target="../embeddings/oleObject67.bin"/><Relationship Id="rId12" Type="http://schemas.openxmlformats.org/officeDocument/2006/relationships/image" Target="../media/image75.e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76.emf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77.emf"/><Relationship Id="rId17" Type="http://schemas.openxmlformats.org/officeDocument/2006/relationships/oleObject" Target="../embeddings/oleObject70.bin"/><Relationship Id="rId18" Type="http://schemas.openxmlformats.org/officeDocument/2006/relationships/image" Target="../media/image78.emf"/><Relationship Id="rId19" Type="http://schemas.openxmlformats.org/officeDocument/2006/relationships/oleObject" Target="../embeddings/oleObject71.bin"/><Relationship Id="rId37" Type="http://schemas.openxmlformats.org/officeDocument/2006/relationships/oleObject" Target="../embeddings/oleObject80.bin"/><Relationship Id="rId38" Type="http://schemas.openxmlformats.org/officeDocument/2006/relationships/image" Target="../media/image88.e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5.bin"/><Relationship Id="rId12" Type="http://schemas.openxmlformats.org/officeDocument/2006/relationships/image" Target="../media/image93.emf"/><Relationship Id="rId13" Type="http://schemas.openxmlformats.org/officeDocument/2006/relationships/oleObject" Target="../embeddings/oleObject86.bin"/><Relationship Id="rId14" Type="http://schemas.openxmlformats.org/officeDocument/2006/relationships/image" Target="../media/image94.emf"/><Relationship Id="rId15" Type="http://schemas.openxmlformats.org/officeDocument/2006/relationships/oleObject" Target="../embeddings/oleObject87.bin"/><Relationship Id="rId16" Type="http://schemas.openxmlformats.org/officeDocument/2006/relationships/image" Target="../media/image95.emf"/><Relationship Id="rId17" Type="http://schemas.openxmlformats.org/officeDocument/2006/relationships/oleObject" Target="../embeddings/oleObject88.bin"/><Relationship Id="rId18" Type="http://schemas.openxmlformats.org/officeDocument/2006/relationships/image" Target="../media/image9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81.bin"/><Relationship Id="rId4" Type="http://schemas.openxmlformats.org/officeDocument/2006/relationships/image" Target="../media/image89.e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90.e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91.emf"/><Relationship Id="rId9" Type="http://schemas.openxmlformats.org/officeDocument/2006/relationships/oleObject" Target="../embeddings/oleObject84.bin"/><Relationship Id="rId10" Type="http://schemas.openxmlformats.org/officeDocument/2006/relationships/image" Target="../media/image9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emf"/><Relationship Id="rId20" Type="http://schemas.openxmlformats.org/officeDocument/2006/relationships/image" Target="../media/image13.emf"/><Relationship Id="rId21" Type="http://schemas.openxmlformats.org/officeDocument/2006/relationships/oleObject" Target="../embeddings/oleObject12.bin"/><Relationship Id="rId22" Type="http://schemas.openxmlformats.org/officeDocument/2006/relationships/image" Target="../media/image14.emf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12.emf"/><Relationship Id="rId19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29.e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3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1300" y="1531203"/>
            <a:ext cx="3213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Sept. 18,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2860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Relativistic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Momentum and Energy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Relationship between relativistic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quantities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Quantization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Discovery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of the X-ray and the Electron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Determination of Electron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Charge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4114800"/>
          </a:xfrm>
        </p:spPr>
        <p:txBody>
          <a:bodyPr/>
          <a:lstStyle/>
          <a:p>
            <a:r>
              <a:rPr lang="en-US" sz="4800" dirty="0" smtClean="0"/>
              <a:t>Only                         is right! </a:t>
            </a:r>
          </a:p>
          <a:p>
            <a:endParaRPr lang="en-US" sz="4800" dirty="0" smtClean="0"/>
          </a:p>
          <a:p>
            <a:r>
              <a:rPr lang="en-US" sz="4800" dirty="0" smtClean="0"/>
              <a:t>              and                 are wrong!</a:t>
            </a:r>
            <a:endParaRPr lang="en-US" sz="4800" dirty="0"/>
          </a:p>
        </p:txBody>
      </p:sp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Big note on Relativistic KE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603831"/>
              </p:ext>
            </p:extLst>
          </p:nvPr>
        </p:nvGraphicFramePr>
        <p:xfrm>
          <a:off x="2590800" y="1295400"/>
          <a:ext cx="307381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8" name="Equation" r:id="rId3" imgW="965200" imgH="241300" progId="Equation.DSMT4">
                  <p:embed/>
                </p:oleObj>
              </mc:Choice>
              <mc:Fallback>
                <p:oleObj name="Equation" r:id="rId3" imgW="965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307381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596095"/>
              </p:ext>
            </p:extLst>
          </p:nvPr>
        </p:nvGraphicFramePr>
        <p:xfrm>
          <a:off x="1295400" y="2819400"/>
          <a:ext cx="19796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9" name="Equation" r:id="rId5" imgW="685800" imgH="393700" progId="Equation.DSMT4">
                  <p:embed/>
                </p:oleObj>
              </mc:Choice>
              <mc:Fallback>
                <p:oleObj name="Equation" r:id="rId5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19796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279105"/>
              </p:ext>
            </p:extLst>
          </p:nvPr>
        </p:nvGraphicFramePr>
        <p:xfrm>
          <a:off x="4191000" y="2819400"/>
          <a:ext cx="22367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0" name="Equation" r:id="rId7" imgW="774700" imgH="393700" progId="Equation.DSMT4">
                  <p:embed/>
                </p:oleObj>
              </mc:Choice>
              <mc:Fallback>
                <p:oleObj name="Equation" r:id="rId7" imgW="77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22367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664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57785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Total Energy and Rest Energy</a:t>
            </a:r>
          </a:p>
        </p:txBody>
      </p:sp>
      <p:sp>
        <p:nvSpPr>
          <p:cNvPr id="1341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Rewriting the relativistic kinetic energy: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term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mc</a:t>
            </a:r>
            <a:r>
              <a:rPr lang="en-US" sz="2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called the rest energy and is denoted by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sum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of the kinetic energy and rest energy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is interpreted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as the total energy of the particle.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8741"/>
              </p:ext>
            </p:extLst>
          </p:nvPr>
        </p:nvGraphicFramePr>
        <p:xfrm>
          <a:off x="660400" y="4746625"/>
          <a:ext cx="19145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7" name="Equation" r:id="rId4" imgW="749300" imgH="228600" progId="Equation.DSMT4">
                  <p:embed/>
                </p:oleObj>
              </mc:Choice>
              <mc:Fallback>
                <p:oleObj name="Equation" r:id="rId4" imgW="74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746625"/>
                        <a:ext cx="191452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754888"/>
              </p:ext>
            </p:extLst>
          </p:nvPr>
        </p:nvGraphicFramePr>
        <p:xfrm>
          <a:off x="2530475" y="4521200"/>
          <a:ext cx="21415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8" name="Equation" r:id="rId6" imgW="838200" imgH="495300" progId="Equation.DSMT4">
                  <p:embed/>
                </p:oleObj>
              </mc:Choice>
              <mc:Fallback>
                <p:oleObj name="Equation" r:id="rId6" imgW="838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4521200"/>
                        <a:ext cx="2141538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007289"/>
              </p:ext>
            </p:extLst>
          </p:nvPr>
        </p:nvGraphicFramePr>
        <p:xfrm>
          <a:off x="4699000" y="4586288"/>
          <a:ext cx="2143125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29" name="Equation" r:id="rId8" imgW="838200" imgH="469900" progId="Equation.DSMT4">
                  <p:embed/>
                </p:oleObj>
              </mc:Choice>
              <mc:Fallback>
                <p:oleObj name="Equation" r:id="rId8" imgW="838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4586288"/>
                        <a:ext cx="2143125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925665"/>
              </p:ext>
            </p:extLst>
          </p:nvPr>
        </p:nvGraphicFramePr>
        <p:xfrm>
          <a:off x="6848475" y="4889500"/>
          <a:ext cx="1136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30" name="Equation" r:id="rId10" imgW="444500" imgH="203200" progId="Equation.DSMT4">
                  <p:embed/>
                </p:oleObj>
              </mc:Choice>
              <mc:Fallback>
                <p:oleObj name="Equation" r:id="rId10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75" y="4889500"/>
                        <a:ext cx="11366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590817"/>
              </p:ext>
            </p:extLst>
          </p:nvPr>
        </p:nvGraphicFramePr>
        <p:xfrm>
          <a:off x="2667000" y="1037548"/>
          <a:ext cx="4614863" cy="1248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31" name="Equation" r:id="rId12" imgW="1841500" imgH="495300" progId="Equation.DSMT4">
                  <p:embed/>
                </p:oleObj>
              </mc:Choice>
              <mc:Fallback>
                <p:oleObj name="Equation" r:id="rId12" imgW="1841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37548"/>
                        <a:ext cx="4614863" cy="12484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946162"/>
              </p:ext>
            </p:extLst>
          </p:nvPr>
        </p:nvGraphicFramePr>
        <p:xfrm>
          <a:off x="3429000" y="2666999"/>
          <a:ext cx="2133600" cy="84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32" name="Equation" r:id="rId14" imgW="584200" imgH="228600" progId="Equation.DSMT4">
                  <p:embed/>
                </p:oleObj>
              </mc:Choice>
              <mc:Fallback>
                <p:oleObj name="Equation" r:id="rId14" imgW="5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66999"/>
                        <a:ext cx="2133600" cy="8400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095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 Kinetic Energies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838200"/>
            <a:ext cx="59309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1911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We square this result, multiply by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and rearrange the result.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0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Relationship of Energy and Momentum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6629400" y="3581400"/>
            <a:ext cx="10668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848600" y="3581400"/>
            <a:ext cx="9144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750111"/>
              </p:ext>
            </p:extLst>
          </p:nvPr>
        </p:nvGraphicFramePr>
        <p:xfrm>
          <a:off x="2895600" y="5446713"/>
          <a:ext cx="10620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3" name="Equation" r:id="rId4" imgW="342900" imgH="190500" progId="Equation.DSMT4">
                  <p:embed/>
                </p:oleObj>
              </mc:Choice>
              <mc:Fallback>
                <p:oleObj name="Equation" r:id="rId4" imgW="342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6713"/>
                        <a:ext cx="1062037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1371600" y="4495800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1371600" y="5407521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75368"/>
              </p:ext>
            </p:extLst>
          </p:nvPr>
        </p:nvGraphicFramePr>
        <p:xfrm>
          <a:off x="3011488" y="4572000"/>
          <a:ext cx="29130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4" name="Equation" r:id="rId6" imgW="939800" imgH="228600" progId="Equation.DSMT4">
                  <p:embed/>
                </p:oleObj>
              </mc:Choice>
              <mc:Fallback>
                <p:oleObj name="Equation" r:id="rId6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4572000"/>
                        <a:ext cx="2913062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802795"/>
              </p:ext>
            </p:extLst>
          </p:nvPr>
        </p:nvGraphicFramePr>
        <p:xfrm>
          <a:off x="3941763" y="5410200"/>
          <a:ext cx="23637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5" name="Equation" r:id="rId8" imgW="762000" imgH="228600" progId="Equation.DSMT4">
                  <p:embed/>
                </p:oleObj>
              </mc:Choice>
              <mc:Fallback>
                <p:oleObj name="Equation" r:id="rId8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5410200"/>
                        <a:ext cx="2363787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118241"/>
              </p:ext>
            </p:extLst>
          </p:nvPr>
        </p:nvGraphicFramePr>
        <p:xfrm>
          <a:off x="6267450" y="5410200"/>
          <a:ext cx="23622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6" name="Equation" r:id="rId10" imgW="762000" imgH="228600" progId="Equation.DSMT4">
                  <p:embed/>
                </p:oleObj>
              </mc:Choice>
              <mc:Fallback>
                <p:oleObj name="Equation" r:id="rId10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5410200"/>
                        <a:ext cx="23622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96147"/>
              </p:ext>
            </p:extLst>
          </p:nvPr>
        </p:nvGraphicFramePr>
        <p:xfrm>
          <a:off x="966787" y="2590800"/>
          <a:ext cx="10144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7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7" y="2590800"/>
                        <a:ext cx="101441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045511"/>
              </p:ext>
            </p:extLst>
          </p:nvPr>
        </p:nvGraphicFramePr>
        <p:xfrm>
          <a:off x="941388" y="3502025"/>
          <a:ext cx="20018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8" name="Equation" r:id="rId14" imgW="901700" imgH="419100" progId="Equation.DSMT4">
                  <p:embed/>
                </p:oleObj>
              </mc:Choice>
              <mc:Fallback>
                <p:oleObj name="Equation" r:id="rId14" imgW="90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3502025"/>
                        <a:ext cx="20018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689664"/>
              </p:ext>
            </p:extLst>
          </p:nvPr>
        </p:nvGraphicFramePr>
        <p:xfrm>
          <a:off x="1995488" y="2611438"/>
          <a:ext cx="16637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69" name="Equation" r:id="rId16" imgW="749300" imgH="228600" progId="Equation.DSMT4">
                  <p:embed/>
                </p:oleObj>
              </mc:Choice>
              <mc:Fallback>
                <p:oleObj name="Equation" r:id="rId16" imgW="74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611438"/>
                        <a:ext cx="16637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305098"/>
              </p:ext>
            </p:extLst>
          </p:nvPr>
        </p:nvGraphicFramePr>
        <p:xfrm>
          <a:off x="3648075" y="2362200"/>
          <a:ext cx="21431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70" name="Equation" r:id="rId18" imgW="965200" imgH="469900" progId="Equation.DSMT4">
                  <p:embed/>
                </p:oleObj>
              </mc:Choice>
              <mc:Fallback>
                <p:oleObj name="Equation" r:id="rId18" imgW="965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362200"/>
                        <a:ext cx="21431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070781"/>
              </p:ext>
            </p:extLst>
          </p:nvPr>
        </p:nvGraphicFramePr>
        <p:xfrm>
          <a:off x="5800725" y="2613025"/>
          <a:ext cx="14382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71" name="Equation" r:id="rId20" imgW="647700" imgH="228600" progId="Equation.DSMT4">
                  <p:embed/>
                </p:oleObj>
              </mc:Choice>
              <mc:Fallback>
                <p:oleObj name="Equation" r:id="rId20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2613025"/>
                        <a:ext cx="14382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569203"/>
              </p:ext>
            </p:extLst>
          </p:nvPr>
        </p:nvGraphicFramePr>
        <p:xfrm>
          <a:off x="2971800" y="3698875"/>
          <a:ext cx="10144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72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98875"/>
                        <a:ext cx="1014412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269631"/>
              </p:ext>
            </p:extLst>
          </p:nvPr>
        </p:nvGraphicFramePr>
        <p:xfrm>
          <a:off x="4035425" y="3429000"/>
          <a:ext cx="25654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73" name="Equation" r:id="rId24" imgW="1155700" imgH="469900" progId="Equation.DSMT4">
                  <p:embed/>
                </p:oleObj>
              </mc:Choice>
              <mc:Fallback>
                <p:oleObj name="Equation" r:id="rId24" imgW="1155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429000"/>
                        <a:ext cx="2565400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473589"/>
              </p:ext>
            </p:extLst>
          </p:nvPr>
        </p:nvGraphicFramePr>
        <p:xfrm>
          <a:off x="6642100" y="3657600"/>
          <a:ext cx="20875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74" name="Equation" r:id="rId26" imgW="939800" imgH="228600" progId="Equation.DSMT4">
                  <p:embed/>
                </p:oleObj>
              </mc:Choice>
              <mc:Fallback>
                <p:oleObj name="Equation" r:id="rId26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3657600"/>
                        <a:ext cx="20875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168960"/>
              </p:ext>
            </p:extLst>
          </p:nvPr>
        </p:nvGraphicFramePr>
        <p:xfrm>
          <a:off x="2667000" y="685800"/>
          <a:ext cx="3500437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75" name="Equation" r:id="rId28" imgW="1397000" imgH="469900" progId="Equation.DSMT4">
                  <p:embed/>
                </p:oleObj>
              </mc:Choice>
              <mc:Fallback>
                <p:oleObj name="Equation" r:id="rId28" imgW="1397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85800"/>
                        <a:ext cx="3500437" cy="1182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369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9" grpId="0" build="p"/>
      <p:bldP spid="13" grpId="0" animBg="1"/>
      <p:bldP spid="1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that a photon has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zero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rest mass and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equation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from the last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slide reduces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to: E = pc and we may conclude that: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Thus the velocity,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of a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 must be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since,  as           </a:t>
            </a: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                and it follows that: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                       </a:t>
            </a:r>
          </a:p>
        </p:txBody>
      </p:sp>
      <p:sp>
        <p:nvSpPr>
          <p:cNvPr id="14438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Particles have a speed 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equal to the speed of light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44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003381"/>
              </p:ext>
            </p:extLst>
          </p:nvPr>
        </p:nvGraphicFramePr>
        <p:xfrm>
          <a:off x="1700213" y="3241675"/>
          <a:ext cx="4073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28" name="Equation" r:id="rId4" imgW="1447800" imgH="228600" progId="Equation.DSMT4">
                  <p:embed/>
                </p:oleObj>
              </mc:Choice>
              <mc:Fallback>
                <p:oleObj name="Equation" r:id="rId4" imgW="144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241675"/>
                        <a:ext cx="4073525" cy="642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764243"/>
              </p:ext>
            </p:extLst>
          </p:nvPr>
        </p:nvGraphicFramePr>
        <p:xfrm>
          <a:off x="3297238" y="4460875"/>
          <a:ext cx="998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29" name="Equation" r:id="rId6" imgW="342900" imgH="127000" progId="Equation.DSMT4">
                  <p:embed/>
                </p:oleObj>
              </mc:Choice>
              <mc:Fallback>
                <p:oleObj name="Equation" r:id="rId6" imgW="3429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460875"/>
                        <a:ext cx="998537" cy="35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460156"/>
              </p:ext>
            </p:extLst>
          </p:nvPr>
        </p:nvGraphicFramePr>
        <p:xfrm>
          <a:off x="4494213" y="4360863"/>
          <a:ext cx="9890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30" name="Equation" r:id="rId8" imgW="317500" imgH="165100" progId="Equation.DSMT4">
                  <p:embed/>
                </p:oleObj>
              </mc:Choice>
              <mc:Fallback>
                <p:oleObj name="Equation" r:id="rId8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360863"/>
                        <a:ext cx="989012" cy="5159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02268"/>
              </p:ext>
            </p:extLst>
          </p:nvPr>
        </p:nvGraphicFramePr>
        <p:xfrm>
          <a:off x="5486400" y="4424363"/>
          <a:ext cx="5667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31" name="Equation" r:id="rId10" imgW="152400" imgH="114300" progId="Equation.DSMT4">
                  <p:embed/>
                </p:oleObj>
              </mc:Choice>
              <mc:Fallback>
                <p:oleObj name="Equation" r:id="rId10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24363"/>
                        <a:ext cx="566738" cy="428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9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Units of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Work, Energy and Mass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6425" cy="449738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done in accelerating a charge through a potential difference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 is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W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qV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lvl="1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For a proton, with the charge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1.602 ×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19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C being accelerated across a potential difference of 1 V, the work done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lvl="1" eaLnBrk="1" hangingPunct="1"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	1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1.602 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 J</a:t>
            </a:r>
          </a:p>
          <a:p>
            <a:pPr lvl="1" eaLnBrk="1" hangingPunct="1"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W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(1.602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)(1 V) = 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J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is also used as a unit of energy.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91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7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eaLnBrk="1" hangingPunct="1"/>
            <a:r>
              <a:rPr lang="en-US" sz="6000" dirty="0">
                <a:ea typeface="ＭＳ Ｐゴシック" pitchFamily="-84" charset="-128"/>
                <a:cs typeface="ＭＳ Ｐゴシック" pitchFamily="-84" charset="-128"/>
              </a:rPr>
              <a:t>Other Units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14400"/>
            <a:ext cx="8226425" cy="5105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Rest energy of a particle:</a:t>
            </a:r>
            <a:br>
              <a:rPr lang="en-US" sz="25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Example: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 Rest energy, </a:t>
            </a:r>
            <a:r>
              <a:rPr lang="en-US" sz="2500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5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, of proton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b="1" dirty="0">
                <a:ea typeface="ＭＳ Ｐゴシック" pitchFamily="-84" charset="-128"/>
                <a:cs typeface="ＭＳ Ｐゴシック" pitchFamily="-84" charset="-128"/>
              </a:rPr>
              <a:t>Atomic mass unit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500" dirty="0" err="1">
                <a:ea typeface="ＭＳ Ｐゴシック" pitchFamily="-84" charset="-128"/>
                <a:cs typeface="ＭＳ Ｐゴシック" pitchFamily="-84" charset="-128"/>
              </a:rPr>
              <a:t>amu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: Example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: carbon-12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919191"/>
              </p:ext>
            </p:extLst>
          </p:nvPr>
        </p:nvGraphicFramePr>
        <p:xfrm>
          <a:off x="685800" y="1874838"/>
          <a:ext cx="1550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15" name="Equation" r:id="rId3" imgW="863600" imgH="228600" progId="Equation.DSMT4">
                  <p:embed/>
                </p:oleObj>
              </mc:Choice>
              <mc:Fallback>
                <p:oleObj name="Equation" r:id="rId3" imgW="86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74838"/>
                        <a:ext cx="1550988" cy="40957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187836"/>
              </p:ext>
            </p:extLst>
          </p:nvPr>
        </p:nvGraphicFramePr>
        <p:xfrm>
          <a:off x="2994025" y="2282826"/>
          <a:ext cx="5387975" cy="74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16" name="Equation" r:id="rId5" imgW="2857500" imgH="393700" progId="Equation.DSMT4">
                  <p:embed/>
                </p:oleObj>
              </mc:Choice>
              <mc:Fallback>
                <p:oleObj name="Equation" r:id="rId5" imgW="285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2282826"/>
                        <a:ext cx="5387975" cy="742472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88650"/>
              </p:ext>
            </p:extLst>
          </p:nvPr>
        </p:nvGraphicFramePr>
        <p:xfrm>
          <a:off x="2279650" y="1828800"/>
          <a:ext cx="8445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17" name="Equation" r:id="rId7" imgW="469900" imgH="254000" progId="Equation.DSMT4">
                  <p:embed/>
                </p:oleObj>
              </mc:Choice>
              <mc:Fallback>
                <p:oleObj name="Equation" r:id="rId7" imgW="469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828800"/>
                        <a:ext cx="844550" cy="455613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68629"/>
              </p:ext>
            </p:extLst>
          </p:nvPr>
        </p:nvGraphicFramePr>
        <p:xfrm>
          <a:off x="3124200" y="1828800"/>
          <a:ext cx="5362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18" name="Equation" r:id="rId9" imgW="2984500" imgH="279400" progId="Equation.DSMT4">
                  <p:embed/>
                </p:oleObj>
              </mc:Choice>
              <mc:Fallback>
                <p:oleObj name="Equation" r:id="rId9" imgW="298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828800"/>
                        <a:ext cx="5362575" cy="5016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632795"/>
              </p:ext>
            </p:extLst>
          </p:nvPr>
        </p:nvGraphicFramePr>
        <p:xfrm>
          <a:off x="1066800" y="3810000"/>
          <a:ext cx="57721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19" name="Equation" r:id="rId11" imgW="2438400" imgH="431800" progId="Equation.DSMT4">
                  <p:embed/>
                </p:oleObj>
              </mc:Choice>
              <mc:Fallback>
                <p:oleObj name="Equation" r:id="rId11" imgW="2438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5772150" cy="10223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28916"/>
              </p:ext>
            </p:extLst>
          </p:nvPr>
        </p:nvGraphicFramePr>
        <p:xfrm>
          <a:off x="3092450" y="4800600"/>
          <a:ext cx="31559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20" name="Equation" r:id="rId13" imgW="1333500" imgH="228600" progId="Equation.DSMT4">
                  <p:embed/>
                </p:oleObj>
              </mc:Choice>
              <mc:Fallback>
                <p:oleObj name="Equation" r:id="rId13" imgW="1333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800600"/>
                        <a:ext cx="3155950" cy="54133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859693"/>
              </p:ext>
            </p:extLst>
          </p:nvPr>
        </p:nvGraphicFramePr>
        <p:xfrm>
          <a:off x="990600" y="5510213"/>
          <a:ext cx="71548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21" name="Equation" r:id="rId15" imgW="3022600" imgH="279400" progId="Equation.DSMT4">
                  <p:embed/>
                </p:oleObj>
              </mc:Choice>
              <mc:Fallback>
                <p:oleObj name="Equation" r:id="rId15" imgW="302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510213"/>
                        <a:ext cx="7154863" cy="661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646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42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Binding Energy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2264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potential energy associated with the force keeping the system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together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baseline="-25000" dirty="0" smtClean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difference between the rest energy of the individual particles and the rest energy of the combined bound system.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022020"/>
              </p:ext>
            </p:extLst>
          </p:nvPr>
        </p:nvGraphicFramePr>
        <p:xfrm>
          <a:off x="1524000" y="3695700"/>
          <a:ext cx="5402263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53" name="Equation" r:id="rId3" imgW="1739900" imgH="355600" progId="Equation.DSMT4">
                  <p:embed/>
                </p:oleObj>
              </mc:Choice>
              <mc:Fallback>
                <p:oleObj name="Equation" r:id="rId3" imgW="17399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95700"/>
                        <a:ext cx="5402263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858813"/>
              </p:ext>
            </p:extLst>
          </p:nvPr>
        </p:nvGraphicFramePr>
        <p:xfrm>
          <a:off x="1524000" y="4762500"/>
          <a:ext cx="53625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54" name="Equation" r:id="rId5" imgW="1727200" imgH="355600" progId="Equation.DSMT4">
                  <p:embed/>
                </p:oleObj>
              </mc:Choice>
              <mc:Fallback>
                <p:oleObj name="Equation" r:id="rId5" imgW="1727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62500"/>
                        <a:ext cx="5362575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677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What does the word “Quantize” mean?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219200"/>
            <a:ext cx="7975600" cy="44831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Dictionary: To restrict to discrete values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To consist of indivisible discrete quantities instead of continuous quantities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800000"/>
                </a:solidFill>
                <a:cs typeface="ＭＳ Ｐゴシック" pitchFamily="-84" charset="-128"/>
              </a:rPr>
              <a:t>Integer is a quantized set with respect to real numbers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Some examples of quantization?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Digital photos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Lego blocks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Electric charge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Photon (a quanta of light) energy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Angular momentum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Etc…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4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Discovery of the X Ray and the Electron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587500"/>
            <a:ext cx="7975600" cy="41148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X rays were discovered by Wilhelm </a:t>
            </a:r>
            <a:r>
              <a:rPr lang="en-US" sz="2800" dirty="0" err="1">
                <a:solidFill>
                  <a:srgbClr val="3333CC"/>
                </a:solidFill>
                <a:cs typeface="ＭＳ Ｐゴシック" pitchFamily="-84" charset="-128"/>
              </a:rPr>
              <a:t>Röntgen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 in 1895.</a:t>
            </a:r>
          </a:p>
          <a:p>
            <a:pPr marL="669925" lvl="1" indent="-325438" algn="l" eaLnBrk="1" hangingPunct="1">
              <a:lnSpc>
                <a:spcPct val="90000"/>
              </a:lnSpc>
              <a:buFont typeface="Wingdings" pitchFamily="-84" charset="2"/>
              <a:buChar char="q"/>
            </a:pPr>
            <a:r>
              <a:rPr lang="en-US" sz="2400" dirty="0"/>
              <a:t>Observed X</a:t>
            </a:r>
            <a:r>
              <a:rPr lang="en-US" sz="2400" dirty="0" smtClean="0"/>
              <a:t> </a:t>
            </a:r>
            <a:r>
              <a:rPr lang="en-US" sz="2400" dirty="0"/>
              <a:t>rays emitted by cathode rays bombarding glass</a:t>
            </a:r>
          </a:p>
          <a:p>
            <a:pPr marL="669925" lvl="1" indent="-325438" algn="l" eaLnBrk="1" hangingPunct="1">
              <a:lnSpc>
                <a:spcPct val="90000"/>
              </a:lnSpc>
              <a:buFont typeface="Wingdings" pitchFamily="-84" charset="2"/>
              <a:buChar char="q"/>
            </a:pPr>
            <a:endParaRPr lang="en-US" sz="2400" dirty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Electrons were discovered by J. J. Thomson.</a:t>
            </a:r>
          </a:p>
          <a:p>
            <a:pPr marL="669925" lvl="1" indent="-325438" algn="l" eaLnBrk="1" hangingPunct="1">
              <a:lnSpc>
                <a:spcPct val="90000"/>
              </a:lnSpc>
              <a:buFont typeface="Wingdings" pitchFamily="-84" charset="2"/>
              <a:buChar char="q"/>
            </a:pPr>
            <a:r>
              <a:rPr lang="en-US" sz="2400" dirty="0"/>
              <a:t>Observed that cathode rays were charged particles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994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72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Reading assignments: CH 3.3 (special topic – the discovery of Helium) and CH3.7</a:t>
            </a:r>
          </a:p>
          <a:p>
            <a:pPr eaLnBrk="1" hangingPunct="1"/>
            <a:r>
              <a:rPr lang="en-US" dirty="0" smtClean="0"/>
              <a:t>Colloquium this week: Dr. Samar </a:t>
            </a:r>
            <a:r>
              <a:rPr lang="en-US" dirty="0" err="1" smtClean="0"/>
              <a:t>Mohanty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63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Cathode Ray Experiments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8153400" cy="4724400"/>
          </a:xfrm>
        </p:spPr>
        <p:txBody>
          <a:bodyPr/>
          <a:lstStyle/>
          <a:p>
            <a:pPr marL="342900" indent="-342900" algn="l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In the 1890s scientists and engineers were familiar with cathode rays, generated from one of the metal plates in an evacuated tube across a large electric potential</a:t>
            </a:r>
          </a:p>
          <a:p>
            <a:pPr marL="342900" indent="-342900" algn="l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People thought cathode rays had something to do with atoms. </a:t>
            </a:r>
          </a:p>
          <a:p>
            <a:pPr marL="342900" indent="-342900" algn="l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It was known that cathode rays could penetrate matter and their properties were under intense investigation during the 1890s.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23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Observation of x Rays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>
                <a:cs typeface="ＭＳ Ｐゴシック" pitchFamily="-84" charset="-128"/>
              </a:rPr>
              <a:t>Wilhelm </a:t>
            </a:r>
            <a:r>
              <a:rPr lang="en-US" dirty="0" err="1">
                <a:cs typeface="ＭＳ Ｐゴシック" pitchFamily="-84" charset="-128"/>
              </a:rPr>
              <a:t>Röntgen</a:t>
            </a:r>
            <a:r>
              <a:rPr lang="en-US" dirty="0">
                <a:cs typeface="ＭＳ Ｐゴシック" pitchFamily="-84" charset="-128"/>
              </a:rPr>
              <a:t> studied the </a:t>
            </a:r>
            <a:r>
              <a:rPr lang="en-US" dirty="0" smtClean="0">
                <a:cs typeface="ＭＳ Ｐゴシック" pitchFamily="-84" charset="-128"/>
              </a:rPr>
              <a:t>effect </a:t>
            </a:r>
            <a:r>
              <a:rPr lang="en-US" dirty="0">
                <a:cs typeface="ＭＳ Ｐゴシック" pitchFamily="-84" charset="-128"/>
              </a:rPr>
              <a:t>of cathode rays passing through various materials.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 smtClean="0">
                <a:cs typeface="ＭＳ Ｐゴシック" pitchFamily="-84" charset="-128"/>
              </a:rPr>
              <a:t>He </a:t>
            </a:r>
            <a:r>
              <a:rPr lang="en-US" dirty="0">
                <a:cs typeface="ＭＳ Ｐゴシック" pitchFamily="-84" charset="-128"/>
              </a:rPr>
              <a:t>noticed that a </a:t>
            </a:r>
            <a:r>
              <a:rPr lang="en-US" dirty="0" smtClean="0">
                <a:cs typeface="ＭＳ Ｐゴシック" pitchFamily="-84" charset="-128"/>
              </a:rPr>
              <a:t>nearby phosphorescent </a:t>
            </a:r>
            <a:r>
              <a:rPr lang="en-US" dirty="0">
                <a:cs typeface="ＭＳ Ｐゴシック" pitchFamily="-84" charset="-128"/>
              </a:rPr>
              <a:t>screen </a:t>
            </a:r>
            <a:r>
              <a:rPr lang="en-US" dirty="0" smtClean="0">
                <a:cs typeface="ＭＳ Ｐゴシック" pitchFamily="-84" charset="-128"/>
              </a:rPr>
              <a:t>glowed </a:t>
            </a:r>
            <a:r>
              <a:rPr lang="en-US" dirty="0">
                <a:cs typeface="ＭＳ Ｐゴシック" pitchFamily="-84" charset="-128"/>
              </a:rPr>
              <a:t>during some of these experiments.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 smtClean="0">
                <a:cs typeface="ＭＳ Ｐゴシック" pitchFamily="-84" charset="-128"/>
              </a:rPr>
              <a:t>These </a:t>
            </a:r>
            <a:r>
              <a:rPr lang="en-US" dirty="0">
                <a:cs typeface="ＭＳ Ｐゴシック" pitchFamily="-84" charset="-128"/>
              </a:rPr>
              <a:t>rays were unaffected by magnetic fields and penetrated materials more than cathode rays. 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>
                <a:cs typeface="ＭＳ Ｐゴシック" pitchFamily="-84" charset="-128"/>
              </a:rPr>
              <a:t>He called them </a:t>
            </a:r>
            <a:r>
              <a:rPr lang="en-US" b="1" dirty="0">
                <a:cs typeface="ＭＳ Ｐゴシック" pitchFamily="-84" charset="-128"/>
              </a:rPr>
              <a:t>x</a:t>
            </a:r>
            <a:r>
              <a:rPr lang="en-US" b="1" dirty="0" smtClean="0">
                <a:cs typeface="ＭＳ Ｐゴシック" pitchFamily="-84" charset="-128"/>
              </a:rPr>
              <a:t> </a:t>
            </a:r>
            <a:r>
              <a:rPr lang="en-US" b="1" dirty="0">
                <a:cs typeface="ＭＳ Ｐゴシック" pitchFamily="-84" charset="-128"/>
              </a:rPr>
              <a:t>rays</a:t>
            </a:r>
            <a:r>
              <a:rPr lang="en-US" dirty="0">
                <a:cs typeface="ＭＳ Ｐゴシック" pitchFamily="-84" charset="-128"/>
              </a:rPr>
              <a:t> and deduced that they were produced by the cathode rays bombarding the glass walls of his vacuum </a:t>
            </a:r>
            <a:r>
              <a:rPr lang="en-US" dirty="0" smtClean="0">
                <a:cs typeface="ＭＳ Ｐゴシック" pitchFamily="-84" charset="-128"/>
              </a:rPr>
              <a:t>tube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46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err="1" smtClean="0">
                <a:cs typeface="ＭＳ Ｐゴシック" pitchFamily="-84" charset="-128"/>
              </a:rPr>
              <a:t>Röntgen’</a:t>
            </a:r>
            <a:r>
              <a:rPr lang="en-US" altLang="ja-JP" dirty="0" err="1" smtClean="0">
                <a:cs typeface="ＭＳ Ｐゴシック" pitchFamily="-84" charset="-128"/>
              </a:rPr>
              <a:t>s</a:t>
            </a:r>
            <a:r>
              <a:rPr lang="en-US" altLang="ja-JP" dirty="0" smtClean="0">
                <a:cs typeface="ＭＳ Ｐゴシック" pitchFamily="-84" charset="-128"/>
              </a:rPr>
              <a:t> </a:t>
            </a:r>
            <a:r>
              <a:rPr lang="en-US" altLang="ja-JP" dirty="0">
                <a:cs typeface="ＭＳ Ｐゴシック" pitchFamily="-84" charset="-128"/>
              </a:rPr>
              <a:t>X Ray Tube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457200" y="2743200"/>
            <a:ext cx="3581400" cy="373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38600" y="2667000"/>
            <a:ext cx="2438400" cy="373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pic>
        <p:nvPicPr>
          <p:cNvPr id="1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6670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8686800" cy="1752600"/>
          </a:xfrm>
        </p:spPr>
        <p:txBody>
          <a:bodyPr/>
          <a:lstStyle/>
          <a:p>
            <a:pPr eaLnBrk="1" hangingPunct="1"/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 smtClean="0">
                <a:cs typeface="ＭＳ Ｐゴシック" pitchFamily="-84" charset="-128"/>
              </a:rPr>
              <a:t> produced </a:t>
            </a:r>
            <a:r>
              <a:rPr lang="en-US" sz="2800" dirty="0">
                <a:cs typeface="ＭＳ Ｐゴシック" pitchFamily="-84" charset="-128"/>
              </a:rPr>
              <a:t>X</a:t>
            </a:r>
            <a:r>
              <a:rPr lang="en-US" sz="2800" dirty="0" smtClean="0">
                <a:cs typeface="ＭＳ Ｐゴシック" pitchFamily="-84" charset="-128"/>
              </a:rPr>
              <a:t>-</a:t>
            </a:r>
            <a:r>
              <a:rPr lang="en-US" sz="2800" dirty="0">
                <a:cs typeface="ＭＳ Ｐゴシック" pitchFamily="-84" charset="-128"/>
              </a:rPr>
              <a:t>ray</a:t>
            </a:r>
            <a:r>
              <a:rPr lang="en-US" sz="2800" dirty="0" smtClean="0">
                <a:cs typeface="ＭＳ Ｐゴシック" pitchFamily="-84" charset="-128"/>
              </a:rPr>
              <a:t> by </a:t>
            </a:r>
            <a:r>
              <a:rPr lang="en-US" sz="2800" dirty="0">
                <a:cs typeface="ＭＳ Ｐゴシック" pitchFamily="-84" charset="-128"/>
              </a:rPr>
              <a:t>allowing cathode rays to impact the glass wall of the </a:t>
            </a:r>
            <a:r>
              <a:rPr lang="en-US" sz="2800" dirty="0" smtClean="0">
                <a:cs typeface="ＭＳ Ｐゴシック" pitchFamily="-84" charset="-128"/>
              </a:rPr>
              <a:t>tube.  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Took image </a:t>
            </a:r>
            <a:r>
              <a:rPr lang="en-US" sz="2800" dirty="0">
                <a:cs typeface="ＭＳ Ｐゴシック" pitchFamily="-84" charset="-128"/>
              </a:rPr>
              <a:t>the bones of a hand on a phosphorescent </a:t>
            </a:r>
            <a:r>
              <a:rPr lang="en-US" sz="2800" dirty="0" smtClean="0">
                <a:cs typeface="ＭＳ Ｐゴシック" pitchFamily="-84" charset="-128"/>
              </a:rPr>
              <a:t>screen.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Tremendous </a:t>
            </a:r>
            <a:r>
              <a:rPr lang="en-US" sz="2800" dirty="0">
                <a:cs typeface="ＭＳ Ｐゴシック" pitchFamily="-84" charset="-128"/>
              </a:rPr>
              <a:t>contribution to medical imaging, and </a:t>
            </a:r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>
                <a:cs typeface="ＭＳ Ｐゴシック" pitchFamily="-84" charset="-128"/>
              </a:rPr>
              <a:t> received the 1</a:t>
            </a:r>
            <a:r>
              <a:rPr lang="en-US" sz="2800" baseline="30000" dirty="0">
                <a:cs typeface="ＭＳ Ｐゴシック" pitchFamily="-84" charset="-128"/>
              </a:rPr>
              <a:t>st</a:t>
            </a:r>
            <a:r>
              <a:rPr lang="en-US" sz="2800" dirty="0">
                <a:cs typeface="ＭＳ Ｐゴシック" pitchFamily="-84" charset="-128"/>
              </a:rPr>
              <a:t> Nobel Prize for this!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910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48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J.J. Thomson’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Cathode-Ray Experiment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3588" cy="15255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Thomson</a:t>
            </a:r>
            <a:r>
              <a:rPr lang="en-US" sz="2800" dirty="0" smtClean="0">
                <a:cs typeface="ＭＳ Ｐゴシック" pitchFamily="-84" charset="-128"/>
              </a:rPr>
              <a:t> showed </a:t>
            </a:r>
            <a:r>
              <a:rPr lang="en-US" sz="2800" dirty="0">
                <a:cs typeface="ＭＳ Ｐゴシック" pitchFamily="-84" charset="-128"/>
              </a:rPr>
              <a:t>that the cathode rays were negatively charged particles (electrons</a:t>
            </a:r>
            <a:r>
              <a:rPr lang="en-US" sz="2800" dirty="0" smtClean="0">
                <a:cs typeface="ＭＳ Ｐゴシック" pitchFamily="-84" charset="-128"/>
              </a:rPr>
              <a:t>)!  How?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By </a:t>
            </a:r>
            <a:r>
              <a:rPr lang="en-US" sz="2400" dirty="0">
                <a:cs typeface="ＭＳ Ｐゴシック" pitchFamily="-84" charset="-128"/>
              </a:rPr>
              <a:t>deflecting them in electric and magnetic fields.</a:t>
            </a:r>
            <a:endParaRPr lang="en-US" sz="2400" dirty="0">
              <a:solidFill>
                <a:srgbClr val="FFFF00"/>
              </a:solidFill>
              <a:cs typeface="ＭＳ Ｐゴシック" pitchFamily="-84" charset="-128"/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678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77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144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Thomson </a:t>
            </a:r>
            <a:r>
              <a:rPr lang="en-US" altLang="ja-JP" sz="2800" dirty="0" smtClean="0">
                <a:cs typeface="ＭＳ Ｐゴシック" pitchFamily="-84" charset="-128"/>
              </a:rPr>
              <a:t>measured </a:t>
            </a:r>
            <a:r>
              <a:rPr lang="en-US" altLang="ja-JP" sz="2800" dirty="0">
                <a:cs typeface="ＭＳ Ｐゴシック" pitchFamily="-84" charset="-128"/>
              </a:rPr>
              <a:t>the ratio of the </a:t>
            </a:r>
            <a:r>
              <a:rPr lang="en-US" altLang="ja-JP" sz="2800" dirty="0" smtClean="0">
                <a:cs typeface="ＭＳ Ｐゴシック" pitchFamily="-84" charset="-128"/>
              </a:rPr>
              <a:t>electron’s </a:t>
            </a:r>
            <a:r>
              <a:rPr lang="en-US" altLang="ja-JP" sz="2800" dirty="0">
                <a:cs typeface="ＭＳ Ｐゴシック" pitchFamily="-84" charset="-128"/>
              </a:rPr>
              <a:t>charge to mass</a:t>
            </a:r>
            <a:r>
              <a:rPr lang="en-US" altLang="ja-JP" sz="2800" dirty="0" smtClean="0">
                <a:cs typeface="ＭＳ Ｐゴシック" pitchFamily="-84" charset="-128"/>
              </a:rPr>
              <a:t> by sending electrons </a:t>
            </a:r>
            <a:r>
              <a:rPr lang="en-US" altLang="ja-JP" sz="2800" dirty="0">
                <a:cs typeface="ＭＳ Ｐゴシック" pitchFamily="-84" charset="-128"/>
              </a:rPr>
              <a:t>through a region containing a magnetic field perpendicular to an electric field.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Thomson’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Experiment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25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35"/>
          <p:cNvSpPr txBox="1">
            <a:spLocks noChangeArrowheads="1"/>
          </p:cNvSpPr>
          <p:nvPr/>
        </p:nvSpPr>
        <p:spPr bwMode="auto">
          <a:xfrm>
            <a:off x="5334000" y="23622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Measure the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deflection angle with only 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Turn on and adjust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B field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till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no deflection!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410200" y="4419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do we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, </a:t>
            </a:r>
            <a:r>
              <a:rPr lang="en-US" kern="0" dirty="0" smtClean="0">
                <a:solidFill>
                  <a:srgbClr val="660066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B, E and </a:t>
            </a:r>
            <a:r>
              <a:rPr lang="en-US" kern="0" dirty="0" err="1" smtClean="0">
                <a:solidFill>
                  <a:srgbClr val="660066"/>
                </a:solidFill>
                <a:latin typeface="Symbol" charset="2"/>
                <a:ea typeface="ＭＳ Ｐゴシック" pitchFamily="-1" charset="-128"/>
                <a:cs typeface="Symbol" charset="2"/>
              </a:rPr>
              <a:t>θ</a:t>
            </a:r>
            <a:endParaRPr lang="en-US" kern="0" dirty="0" smtClean="0">
              <a:solidFill>
                <a:srgbClr val="660066"/>
              </a:solidFill>
              <a:latin typeface="Symbol" charset="2"/>
              <a:ea typeface="ＭＳ Ｐゴシック" pitchFamily="-1" charset="-128"/>
              <a:cs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" charset="-128"/>
                <a:cs typeface="Symbol" charset="2"/>
              </a:rPr>
              <a:t>What do we not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v</a:t>
            </a:r>
            <a:r>
              <a:rPr lang="en-US" kern="0" baseline="-2500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0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,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q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 and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2766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8" grpId="0" build="p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r>
              <a:rPr lang="en-US" dirty="0" smtClean="0"/>
              <a:t>Calculation of </a:t>
            </a:r>
            <a:r>
              <a:rPr lang="en-US" i="1" dirty="0" err="1" smtClean="0"/>
              <a:t>q</a:t>
            </a:r>
            <a:r>
              <a:rPr lang="en-US" dirty="0" err="1" smtClean="0"/>
              <a:t>/</a:t>
            </a:r>
            <a:r>
              <a:rPr lang="en-US" i="1" dirty="0" err="1" smtClean="0"/>
              <a:t>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534400" cy="54102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An electron moving through the electric field w/o magnetic field is accelerated by the force: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Electron angle of deflection:</a:t>
            </a:r>
          </a:p>
          <a:p>
            <a:pPr marL="609600" indent="-609600" algn="ctr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Adjust the perpendicular magnetic field till it balances E and keeps electrons from deflecting in </a:t>
            </a:r>
            <a:r>
              <a:rPr lang="en-US" sz="2800" dirty="0" err="1" smtClean="0">
                <a:ea typeface="ＭＳ Ｐゴシック" charset="0"/>
              </a:rPr>
              <a:t>y</a:t>
            </a:r>
            <a:r>
              <a:rPr lang="en-US" sz="2800" dirty="0" smtClean="0">
                <a:ea typeface="ＭＳ Ｐゴシック" charset="0"/>
              </a:rPr>
              <a:t>-direction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28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6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Charge to mass ratio: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101932"/>
              </p:ext>
            </p:extLst>
          </p:nvPr>
        </p:nvGraphicFramePr>
        <p:xfrm>
          <a:off x="1219200" y="3505200"/>
          <a:ext cx="590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49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5905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067379"/>
              </p:ext>
            </p:extLst>
          </p:nvPr>
        </p:nvGraphicFramePr>
        <p:xfrm>
          <a:off x="1195388" y="4078288"/>
          <a:ext cx="27384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0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078288"/>
                        <a:ext cx="273843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145288"/>
              </p:ext>
            </p:extLst>
          </p:nvPr>
        </p:nvGraphicFramePr>
        <p:xfrm>
          <a:off x="4052888" y="4038600"/>
          <a:ext cx="1976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1" name="Equation" r:id="rId7" imgW="850900" imgH="203200" progId="Equation.DSMT4">
                  <p:embed/>
                </p:oleObj>
              </mc:Choice>
              <mc:Fallback>
                <p:oleObj name="Equation" r:id="rId7" imgW="850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4038600"/>
                        <a:ext cx="19764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813285"/>
              </p:ext>
            </p:extLst>
          </p:nvPr>
        </p:nvGraphicFramePr>
        <p:xfrm>
          <a:off x="6186488" y="3810000"/>
          <a:ext cx="20939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2" name="Equation" r:id="rId9" imgW="901700" imgH="393700" progId="Equation.DSMT4">
                  <p:embed/>
                </p:oleObj>
              </mc:Choice>
              <mc:Fallback>
                <p:oleObj name="Equation" r:id="rId9" imgW="901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3810000"/>
                        <a:ext cx="20939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34337"/>
              </p:ext>
            </p:extLst>
          </p:nvPr>
        </p:nvGraphicFramePr>
        <p:xfrm>
          <a:off x="4832350" y="1981200"/>
          <a:ext cx="8064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3" name="Equation" r:id="rId11" imgW="457200" imgH="177800" progId="Equation.DSMT4">
                  <p:embed/>
                </p:oleObj>
              </mc:Choice>
              <mc:Fallback>
                <p:oleObj name="Equation" r:id="rId11" imgW="457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1981200"/>
                        <a:ext cx="8064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98410"/>
              </p:ext>
            </p:extLst>
          </p:nvPr>
        </p:nvGraphicFramePr>
        <p:xfrm>
          <a:off x="5638800" y="1763713"/>
          <a:ext cx="5588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4" name="Equation" r:id="rId13" imgW="317500" imgH="444500" progId="Equation.DSMT4">
                  <p:embed/>
                </p:oleObj>
              </mc:Choice>
              <mc:Fallback>
                <p:oleObj name="Equation" r:id="rId13" imgW="317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63713"/>
                        <a:ext cx="5588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990321"/>
              </p:ext>
            </p:extLst>
          </p:nvPr>
        </p:nvGraphicFramePr>
        <p:xfrm>
          <a:off x="6172200" y="1763713"/>
          <a:ext cx="6492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5" name="Equation" r:id="rId15" imgW="368300" imgH="444500" progId="Equation.DSMT4">
                  <p:embed/>
                </p:oleObj>
              </mc:Choice>
              <mc:Fallback>
                <p:oleObj name="Equation" r:id="rId15" imgW="368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63713"/>
                        <a:ext cx="64928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679975"/>
              </p:ext>
            </p:extLst>
          </p:nvPr>
        </p:nvGraphicFramePr>
        <p:xfrm>
          <a:off x="6792913" y="1830388"/>
          <a:ext cx="11191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6" name="Equation" r:id="rId17" imgW="635000" imgH="431800" progId="Equation.DSMT4">
                  <p:embed/>
                </p:oleObj>
              </mc:Choice>
              <mc:Fallback>
                <p:oleObj name="Equation" r:id="rId17" imgW="635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1830388"/>
                        <a:ext cx="1119187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801681"/>
              </p:ext>
            </p:extLst>
          </p:nvPr>
        </p:nvGraphicFramePr>
        <p:xfrm>
          <a:off x="7924800" y="1828800"/>
          <a:ext cx="7397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7" name="Equation" r:id="rId19" imgW="419100" imgH="431800" progId="Equation.DSMT4">
                  <p:embed/>
                </p:oleObj>
              </mc:Choice>
              <mc:Fallback>
                <p:oleObj name="Equation" r:id="rId1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828800"/>
                        <a:ext cx="73977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358132"/>
              </p:ext>
            </p:extLst>
          </p:nvPr>
        </p:nvGraphicFramePr>
        <p:xfrm>
          <a:off x="1020763" y="5156200"/>
          <a:ext cx="20907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8" name="Equation" r:id="rId21" imgW="1041400" imgH="431800" progId="Equation.DSMT4">
                  <p:embed/>
                </p:oleObj>
              </mc:Choice>
              <mc:Fallback>
                <p:oleObj name="Equation" r:id="rId21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156200"/>
                        <a:ext cx="20907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484285"/>
              </p:ext>
            </p:extLst>
          </p:nvPr>
        </p:nvGraphicFramePr>
        <p:xfrm>
          <a:off x="3260725" y="5181600"/>
          <a:ext cx="612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59" name="Equation" r:id="rId23" imgW="304800" imgH="393700" progId="Equation.DSMT4">
                  <p:embed/>
                </p:oleObj>
              </mc:Choice>
              <mc:Fallback>
                <p:oleObj name="Equation" r:id="rId23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5181600"/>
                        <a:ext cx="6127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990623"/>
              </p:ext>
            </p:extLst>
          </p:nvPr>
        </p:nvGraphicFramePr>
        <p:xfrm>
          <a:off x="3919538" y="5105400"/>
          <a:ext cx="1249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0" name="Equation" r:id="rId25" imgW="622300" imgH="419100" progId="Equation.DSMT4">
                  <p:embed/>
                </p:oleObj>
              </mc:Choice>
              <mc:Fallback>
                <p:oleObj name="Equation" r:id="rId25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5105400"/>
                        <a:ext cx="12493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130773"/>
              </p:ext>
            </p:extLst>
          </p:nvPr>
        </p:nvGraphicFramePr>
        <p:xfrm>
          <a:off x="5151437" y="5029200"/>
          <a:ext cx="18589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1" name="Equation" r:id="rId27" imgW="927100" imgH="457200" progId="Equation.DSMT4">
                  <p:embed/>
                </p:oleObj>
              </mc:Choice>
              <mc:Fallback>
                <p:oleObj name="Equation" r:id="rId27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7" y="5029200"/>
                        <a:ext cx="18589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631635"/>
              </p:ext>
            </p:extLst>
          </p:nvPr>
        </p:nvGraphicFramePr>
        <p:xfrm>
          <a:off x="6958013" y="5156200"/>
          <a:ext cx="966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2" name="Equation" r:id="rId29" imgW="482600" imgH="393700" progId="Equation.DSMT4">
                  <p:embed/>
                </p:oleObj>
              </mc:Choice>
              <mc:Fallback>
                <p:oleObj name="Equation" r:id="rId29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5156200"/>
                        <a:ext cx="9667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652906"/>
              </p:ext>
            </p:extLst>
          </p:nvPr>
        </p:nvGraphicFramePr>
        <p:xfrm>
          <a:off x="5386387" y="1371600"/>
          <a:ext cx="15478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3" name="Equation" r:id="rId31" imgW="698500" imgH="228600" progId="Equation.DSMT4">
                  <p:embed/>
                </p:oleObj>
              </mc:Choice>
              <mc:Fallback>
                <p:oleObj name="Equation" r:id="rId31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7" y="1371600"/>
                        <a:ext cx="15478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466991"/>
              </p:ext>
            </p:extLst>
          </p:nvPr>
        </p:nvGraphicFramePr>
        <p:xfrm>
          <a:off x="6884987" y="1408112"/>
          <a:ext cx="5064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4" name="Equation" r:id="rId33" imgW="228600" imgH="190500" progId="Equation.DSMT4">
                  <p:embed/>
                </p:oleObj>
              </mc:Choice>
              <mc:Fallback>
                <p:oleObj name="Equation" r:id="rId3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7" y="1408112"/>
                        <a:ext cx="5064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912666"/>
              </p:ext>
            </p:extLst>
          </p:nvPr>
        </p:nvGraphicFramePr>
        <p:xfrm>
          <a:off x="1820863" y="3505200"/>
          <a:ext cx="1939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5" name="Equation" r:id="rId35" imgW="876300" imgH="241300" progId="Equation.DSMT4">
                  <p:embed/>
                </p:oleObj>
              </mc:Choice>
              <mc:Fallback>
                <p:oleObj name="Equation" r:id="rId35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3505200"/>
                        <a:ext cx="19399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999684"/>
              </p:ext>
            </p:extLst>
          </p:nvPr>
        </p:nvGraphicFramePr>
        <p:xfrm>
          <a:off x="3733800" y="3625850"/>
          <a:ext cx="2809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66" name="Equation" r:id="rId37" imgW="127000" imgH="152400" progId="Equation.DSMT4">
                  <p:embed/>
                </p:oleObj>
              </mc:Choice>
              <mc:Fallback>
                <p:oleObj name="Equation" r:id="rId37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25850"/>
                        <a:ext cx="28098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19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1447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ＭＳ Ｐゴシック" pitchFamily="-84" charset="-128"/>
              </a:rPr>
              <a:t>In an experiment similar to Thomson’s, we use deflecting plates 5.0cm in length with an electric field of 1.2x10</a:t>
            </a:r>
            <a:r>
              <a:rPr lang="en-US" sz="2000" baseline="30000" dirty="0" smtClean="0">
                <a:cs typeface="ＭＳ Ｐゴシック" pitchFamily="-84" charset="-128"/>
              </a:rPr>
              <a:t>4</a:t>
            </a:r>
            <a:r>
              <a:rPr lang="en-US" sz="2000" dirty="0" smtClean="0">
                <a:cs typeface="ＭＳ Ｐゴシック" pitchFamily="-84" charset="-128"/>
              </a:rPr>
              <a:t>V/m.  Without the magnetic field, we find an angular deflection of 30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, and with a magnetic field of 8.8x10</a:t>
            </a:r>
            <a:r>
              <a:rPr lang="en-US" sz="2000" baseline="30000" dirty="0" smtClean="0">
                <a:cs typeface="ＭＳ Ｐゴシック" pitchFamily="-84" charset="-128"/>
              </a:rPr>
              <a:t>-4</a:t>
            </a:r>
            <a:r>
              <a:rPr lang="en-US" sz="2000" dirty="0" smtClean="0">
                <a:cs typeface="ＭＳ Ｐゴシック" pitchFamily="-84" charset="-128"/>
              </a:rPr>
              <a:t>T we find no deflection.  What is the initial velocity of the electron and its </a:t>
            </a:r>
            <a:r>
              <a:rPr lang="en-US" sz="2000" dirty="0" err="1" smtClean="0">
                <a:cs typeface="ＭＳ Ｐゴシック" pitchFamily="-84" charset="-128"/>
              </a:rPr>
              <a:t>q/m</a:t>
            </a:r>
            <a:r>
              <a:rPr lang="en-US" sz="2000" dirty="0" smtClean="0">
                <a:cs typeface="ＭＳ Ｐゴシック" pitchFamily="-84" charset="-128"/>
              </a:rPr>
              <a:t>?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3.1: Thomson’s experiment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20574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First v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using E and B, we obtain: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is 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actual value of </a:t>
            </a:r>
            <a:r>
              <a:rPr lang="en-US" sz="2000" kern="0" noProof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using the known quantities?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851644"/>
              </p:ext>
            </p:extLst>
          </p:nvPr>
        </p:nvGraphicFramePr>
        <p:xfrm>
          <a:off x="1400175" y="2590800"/>
          <a:ext cx="1976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81" name="Equation" r:id="rId3" imgW="850900" imgH="393700" progId="Equation.DSMT4">
                  <p:embed/>
                </p:oleObj>
              </mc:Choice>
              <mc:Fallback>
                <p:oleObj name="Equation" r:id="rId3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590800"/>
                        <a:ext cx="19764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790650"/>
              </p:ext>
            </p:extLst>
          </p:nvPr>
        </p:nvGraphicFramePr>
        <p:xfrm>
          <a:off x="928688" y="3886200"/>
          <a:ext cx="2063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82" name="Equation" r:id="rId5" imgW="889000" imgH="393700" progId="Equation.DSMT4">
                  <p:embed/>
                </p:oleObj>
              </mc:Choice>
              <mc:Fallback>
                <p:oleObj name="Equation" r:id="rId5" imgW="889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86200"/>
                        <a:ext cx="2063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80786"/>
              </p:ext>
            </p:extLst>
          </p:nvPr>
        </p:nvGraphicFramePr>
        <p:xfrm>
          <a:off x="3443288" y="2514600"/>
          <a:ext cx="18002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83" name="Equation" r:id="rId7" imgW="774700" imgH="419100" progId="Equation.DSMT4">
                  <p:embed/>
                </p:oleObj>
              </mc:Choice>
              <mc:Fallback>
                <p:oleObj name="Equation" r:id="rId7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514600"/>
                        <a:ext cx="180022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324385"/>
              </p:ext>
            </p:extLst>
          </p:nvPr>
        </p:nvGraphicFramePr>
        <p:xfrm>
          <a:off x="5276850" y="2743200"/>
          <a:ext cx="1946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84" name="Equation" r:id="rId9" imgW="838200" imgH="228600" progId="Equation.DSMT4">
                  <p:embed/>
                </p:oleObj>
              </mc:Choice>
              <mc:Fallback>
                <p:oleObj name="Equation" r:id="rId9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743200"/>
                        <a:ext cx="19462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09235"/>
              </p:ext>
            </p:extLst>
          </p:nvPr>
        </p:nvGraphicFramePr>
        <p:xfrm>
          <a:off x="3076575" y="3886200"/>
          <a:ext cx="28321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85" name="Equation" r:id="rId11" imgW="1219200" imgH="508000" progId="Equation.DSMT4">
                  <p:embed/>
                </p:oleObj>
              </mc:Choice>
              <mc:Fallback>
                <p:oleObj name="Equation" r:id="rId11" imgW="1219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3886200"/>
                        <a:ext cx="2832100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770993"/>
              </p:ext>
            </p:extLst>
          </p:nvPr>
        </p:nvGraphicFramePr>
        <p:xfrm>
          <a:off x="5908675" y="4114800"/>
          <a:ext cx="2152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86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14800"/>
                        <a:ext cx="2152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477357"/>
              </p:ext>
            </p:extLst>
          </p:nvPr>
        </p:nvGraphicFramePr>
        <p:xfrm>
          <a:off x="1828800" y="5480050"/>
          <a:ext cx="595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87" name="Equation" r:id="rId15" imgW="304800" imgH="393700" progId="Equation.DSMT4">
                  <p:embed/>
                </p:oleObj>
              </mc:Choice>
              <mc:Fallback>
                <p:oleObj name="Equation" r:id="rId15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80050"/>
                        <a:ext cx="595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002861"/>
              </p:ext>
            </p:extLst>
          </p:nvPr>
        </p:nvGraphicFramePr>
        <p:xfrm>
          <a:off x="2389187" y="5429250"/>
          <a:ext cx="42402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88" name="Equation" r:id="rId17" imgW="2171700" imgH="419100" progId="Equation.DSMT4">
                  <p:embed/>
                </p:oleObj>
              </mc:Choice>
              <mc:Fallback>
                <p:oleObj name="Equation" r:id="rId17" imgW="217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7" y="5429250"/>
                        <a:ext cx="424021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971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9-17 at 2.58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2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pic>
        <p:nvPicPr>
          <p:cNvPr id="11366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298700"/>
            <a:ext cx="8636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52400" y="2209800"/>
            <a:ext cx="5410200" cy="4191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38800" y="2209800"/>
            <a:ext cx="3276600" cy="4191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36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82000" cy="17526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Most fundamental principle used here is the momentum conservation!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at rest in system K holding a ball of mass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 holds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similar ball in system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that is moving in the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direction with velocity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with respect to system K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At one point they threw the ball at each other with exactly the same speed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693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366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6425" cy="5411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If we use the definition of momentum, the momentum of the ball thrown by Frank is entirely in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direction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Fy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mu</a:t>
            </a:r>
            <a:r>
              <a:rPr lang="en-US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change of momentum as observed by Frank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eaLnBrk="1" hangingPunct="1">
              <a:buNone/>
            </a:pPr>
            <a:r>
              <a:rPr lang="en-US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smtClean="0">
                <a:ea typeface="Arial" pitchFamily="-84" charset="0"/>
                <a:cs typeface="Arial" pitchFamily="-84" charset="0"/>
              </a:rPr>
              <a:t>F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err="1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err="1" smtClean="0">
                <a:ea typeface="Arial" pitchFamily="-84" charset="0"/>
                <a:cs typeface="Arial" pitchFamily="-84" charset="0"/>
              </a:rPr>
              <a:t>Fy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2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mu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Mary measures the initial velocity of her own ball to be 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Mx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altLang="ja-JP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My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800" i="1" dirty="0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In order to determine the velocity of Mary’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ball as measured by Frank we use the velocity transformation equations: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57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24769"/>
              </p:ext>
            </p:extLst>
          </p:nvPr>
        </p:nvGraphicFramePr>
        <p:xfrm>
          <a:off x="2822575" y="5459413"/>
          <a:ext cx="12922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39" name="Equation" r:id="rId3" imgW="469900" imgH="203200" progId="Equation.DSMT4">
                  <p:embed/>
                </p:oleObj>
              </mc:Choice>
              <mc:Fallback>
                <p:oleObj name="Equation" r:id="rId3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5459413"/>
                        <a:ext cx="1292225" cy="560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674836"/>
              </p:ext>
            </p:extLst>
          </p:nvPr>
        </p:nvGraphicFramePr>
        <p:xfrm>
          <a:off x="5029200" y="5291138"/>
          <a:ext cx="34925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40" name="Equation" r:id="rId5" imgW="1270000" imgH="292100" progId="Equation.DSMT4">
                  <p:embed/>
                </p:oleObj>
              </mc:Choice>
              <mc:Fallback>
                <p:oleObj name="Equation" r:id="rId5" imgW="1270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91138"/>
                        <a:ext cx="3492500" cy="804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02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Before the collision, the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as measured by Frank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(in the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ixed frame)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with the Lorentz velocity X-formation becomes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perfectly elastic collision, the momentum after the collision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change in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according to Frank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OMG!  The linear momentum is not conserved even w/o an external force!!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What do we do? 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  <a:sym typeface="Wingdings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Redefine the momentum in a fashion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Something has changed.   Mass is now,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  <a:sym typeface="Wingdings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!!  The relativistic mass!!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Mass as the fundamental property of matter is called the “rest mass”, m</a:t>
            </a:r>
            <a:r>
              <a:rPr lang="en-US" sz="24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135652"/>
              </p:ext>
            </p:extLst>
          </p:nvPr>
        </p:nvGraphicFramePr>
        <p:xfrm>
          <a:off x="5632450" y="4724400"/>
          <a:ext cx="4635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29" name="Equation" r:id="rId4" imgW="266700" imgH="241300" progId="Equation.DSMT4">
                  <p:embed/>
                </p:oleObj>
              </mc:Choice>
              <mc:Fallback>
                <p:oleObj name="Equation" r:id="rId4" imgW="26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4724400"/>
                        <a:ext cx="4635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012397"/>
              </p:ext>
            </p:extLst>
          </p:nvPr>
        </p:nvGraphicFramePr>
        <p:xfrm>
          <a:off x="1482725" y="1371600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30" name="Equation" r:id="rId6" imgW="596900" imgH="203200" progId="Equation.DSMT4">
                  <p:embed/>
                </p:oleObj>
              </mc:Choice>
              <mc:Fallback>
                <p:oleObj name="Equation" r:id="rId6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1371600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258031"/>
              </p:ext>
            </p:extLst>
          </p:nvPr>
        </p:nvGraphicFramePr>
        <p:xfrm>
          <a:off x="3733800" y="12192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31" name="Equation" r:id="rId8" imgW="1397000" imgH="292100" progId="Equation.DSMT4">
                  <p:embed/>
                </p:oleObj>
              </mc:Choice>
              <mc:Fallback>
                <p:oleObj name="Equation" r:id="rId8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574589"/>
              </p:ext>
            </p:extLst>
          </p:nvPr>
        </p:nvGraphicFramePr>
        <p:xfrm>
          <a:off x="1524000" y="2411412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32" name="Equation" r:id="rId10" imgW="596900" imgH="203200" progId="Equation.DSMT4">
                  <p:embed/>
                </p:oleObj>
              </mc:Choice>
              <mc:Fallback>
                <p:oleObj name="Equation" r:id="rId10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11412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344698"/>
              </p:ext>
            </p:extLst>
          </p:nvPr>
        </p:nvGraphicFramePr>
        <p:xfrm>
          <a:off x="3810000" y="22860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33" name="Equation" r:id="rId11" imgW="1397000" imgH="292100" progId="Equation.DSMT4">
                  <p:embed/>
                </p:oleObj>
              </mc:Choice>
              <mc:Fallback>
                <p:oleObj name="Equation" r:id="rId11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057552"/>
              </p:ext>
            </p:extLst>
          </p:nvPr>
        </p:nvGraphicFramePr>
        <p:xfrm>
          <a:off x="1371600" y="3560762"/>
          <a:ext cx="24447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34" name="Equation" r:id="rId13" imgW="889000" imgH="228600" progId="Equation.DSMT4">
                  <p:embed/>
                </p:oleObj>
              </mc:Choice>
              <mc:Fallback>
                <p:oleObj name="Equation" r:id="rId13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60762"/>
                        <a:ext cx="24447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876848"/>
              </p:ext>
            </p:extLst>
          </p:nvPr>
        </p:nvGraphicFramePr>
        <p:xfrm>
          <a:off x="6000750" y="3560762"/>
          <a:ext cx="14668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35" name="Equation" r:id="rId15" imgW="533400" imgH="228600" progId="Equation.DSMT4">
                  <p:embed/>
                </p:oleObj>
              </mc:Choice>
              <mc:Fallback>
                <p:oleObj name="Equation" r:id="rId15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3560762"/>
                        <a:ext cx="14668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980905"/>
              </p:ext>
            </p:extLst>
          </p:nvPr>
        </p:nvGraphicFramePr>
        <p:xfrm>
          <a:off x="6164262" y="4495800"/>
          <a:ext cx="13033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36" name="Equation" r:id="rId17" imgW="749300" imgH="469900" progId="Equation.DSMT4">
                  <p:embed/>
                </p:oleObj>
              </mc:Choice>
              <mc:Fallback>
                <p:oleObj name="Equation" r:id="rId17" imgW="749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2" y="4495800"/>
                        <a:ext cx="1303338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849423"/>
              </p:ext>
            </p:extLst>
          </p:nvPr>
        </p:nvGraphicFramePr>
        <p:xfrm>
          <a:off x="7469188" y="4724400"/>
          <a:ext cx="684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37" name="Equation" r:id="rId19" imgW="393700" imgH="241300" progId="Equation.DSMT4">
                  <p:embed/>
                </p:oleObj>
              </mc:Choice>
              <mc:Fallback>
                <p:oleObj name="Equation" r:id="rId19" imgW="393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4724400"/>
                        <a:ext cx="6842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961815"/>
              </p:ext>
            </p:extLst>
          </p:nvPr>
        </p:nvGraphicFramePr>
        <p:xfrm>
          <a:off x="3810000" y="3421062"/>
          <a:ext cx="23399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38" name="Equation" r:id="rId21" imgW="850900" imgH="279400" progId="Equation.DSMT4">
                  <p:embed/>
                </p:oleObj>
              </mc:Choice>
              <mc:Fallback>
                <p:oleObj name="Equation" r:id="rId21" imgW="850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21062"/>
                        <a:ext cx="2339975" cy="769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088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Linear Momentum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32098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172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3313-001, </a:t>
            </a:r>
            <a:r>
              <a:rPr lang="nl-NL" dirty="0" err="1" smtClean="0"/>
              <a:t>Fall</a:t>
            </a:r>
            <a:r>
              <a:rPr lang="nl-NL" dirty="0" smtClean="0"/>
              <a:t> 2013         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25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How do we keep momentum conserved in a relativistic case?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Redefine the classical momentum in the form: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(u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) is different than the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factor since it uses the particle’s speed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What?  How does this make sense?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	 Well the particle itself is moving with a relativistic speed, thus that must impact the measurements by the observer in rest frame!!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Now, the agreed value of the momentum in all frames is: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Resulting in the new relativistic definition of the momentum: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423513"/>
              </p:ext>
            </p:extLst>
          </p:nvPr>
        </p:nvGraphicFramePr>
        <p:xfrm>
          <a:off x="3200400" y="5486400"/>
          <a:ext cx="1371600" cy="56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82" name="Equation" r:id="rId4" imgW="584200" imgH="241300" progId="Equation.DSMT4">
                  <p:embed/>
                </p:oleObj>
              </mc:Choice>
              <mc:Fallback>
                <p:oleObj name="Equation" r:id="rId4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486400"/>
                        <a:ext cx="1371600" cy="5679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2529"/>
              </p:ext>
            </p:extLst>
          </p:nvPr>
        </p:nvGraphicFramePr>
        <p:xfrm>
          <a:off x="2958194" y="1066800"/>
          <a:ext cx="194241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83" name="Equation" r:id="rId6" imgW="927100" imgH="254000" progId="Equation.DSMT4">
                  <p:embed/>
                </p:oleObj>
              </mc:Choice>
              <mc:Fallback>
                <p:oleObj name="Equation" r:id="rId6" imgW="927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194" y="1066800"/>
                        <a:ext cx="1942419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08922"/>
              </p:ext>
            </p:extLst>
          </p:nvPr>
        </p:nvGraphicFramePr>
        <p:xfrm>
          <a:off x="4964112" y="914400"/>
          <a:ext cx="191167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84" name="Equation" r:id="rId8" imgW="927100" imgH="469900" progId="Equation.DSMT4">
                  <p:embed/>
                </p:oleObj>
              </mc:Choice>
              <mc:Fallback>
                <p:oleObj name="Equation" r:id="rId8" imgW="927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2" y="914400"/>
                        <a:ext cx="1911673" cy="969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038328"/>
              </p:ext>
            </p:extLst>
          </p:nvPr>
        </p:nvGraphicFramePr>
        <p:xfrm>
          <a:off x="1447800" y="3857846"/>
          <a:ext cx="1787600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85" name="Equation" r:id="rId10" imgW="736600" imgH="419100" progId="Equation.DSMT4">
                  <p:embed/>
                </p:oleObj>
              </mc:Choice>
              <mc:Fallback>
                <p:oleObj name="Equation" r:id="rId10" imgW="736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57846"/>
                        <a:ext cx="1787600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604072"/>
              </p:ext>
            </p:extLst>
          </p:nvPr>
        </p:nvGraphicFramePr>
        <p:xfrm>
          <a:off x="3200400" y="3857846"/>
          <a:ext cx="1634756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86" name="Equation" r:id="rId12" imgW="673100" imgH="419100" progId="Equation.DSMT4">
                  <p:embed/>
                </p:oleObj>
              </mc:Choice>
              <mc:Fallback>
                <p:oleObj name="Equation" r:id="rId12" imgW="673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57846"/>
                        <a:ext cx="1634756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94869"/>
              </p:ext>
            </p:extLst>
          </p:nvPr>
        </p:nvGraphicFramePr>
        <p:xfrm>
          <a:off x="4786424" y="4038600"/>
          <a:ext cx="1080976" cy="58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87" name="Equation" r:id="rId14" imgW="444500" imgH="241300" progId="Equation.DSMT4">
                  <p:embed/>
                </p:oleObj>
              </mc:Choice>
              <mc:Fallback>
                <p:oleObj name="Equation" r:id="rId14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424" y="4038600"/>
                        <a:ext cx="1080976" cy="587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687965"/>
              </p:ext>
            </p:extLst>
          </p:nvPr>
        </p:nvGraphicFramePr>
        <p:xfrm>
          <a:off x="5826642" y="3886200"/>
          <a:ext cx="225055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88" name="Equation" r:id="rId16" imgW="927100" imgH="469900" progId="Equation.DSMT4">
                  <p:embed/>
                </p:oleObj>
              </mc:Choice>
              <mc:Fallback>
                <p:oleObj name="Equation" r:id="rId16" imgW="927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642" y="3886200"/>
                        <a:ext cx="225055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049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Relativistic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Energy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609600"/>
            <a:ext cx="8453438" cy="5030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Due to the new idea of relativistic mass, we must now redefine the concepts of work and energy.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/>
              <a:t>Modify Newton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second law to include our new definition of linear momentum, and force becomes</a:t>
            </a:r>
            <a:r>
              <a:rPr lang="en-US" altLang="ja-JP" sz="2400" dirty="0" smtClean="0"/>
              <a:t>:</a:t>
            </a:r>
          </a:p>
          <a:p>
            <a:pPr lvl="1" eaLnBrk="1" hangingPunct="1"/>
            <a:endParaRPr lang="en-US" altLang="ja-JP" sz="2400" dirty="0" smtClean="0"/>
          </a:p>
          <a:p>
            <a:pPr lvl="1" eaLnBrk="1" hangingPunct="1"/>
            <a:endParaRPr lang="en-US" altLang="ja-JP" sz="2400" dirty="0" smtClean="0"/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W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done by a force </a:t>
            </a:r>
            <a:r>
              <a:rPr lang="en-US" sz="2800" b="1" dirty="0" smtClean="0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to move a particle from rest to a certain kinetic energy is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Resulting relativistic kinetic energy becomes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Why doesn’t this look anything like the classical KE?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440246"/>
              </p:ext>
            </p:extLst>
          </p:nvPr>
        </p:nvGraphicFramePr>
        <p:xfrm>
          <a:off x="3276600" y="2297113"/>
          <a:ext cx="12430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56" name="Equation" r:id="rId3" imgW="635000" imgH="419100" progId="Equation.DSMT4">
                  <p:embed/>
                </p:oleObj>
              </mc:Choice>
              <mc:Fallback>
                <p:oleObj name="Equation" r:id="rId3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97113"/>
                        <a:ext cx="1243013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001720"/>
              </p:ext>
            </p:extLst>
          </p:nvPr>
        </p:nvGraphicFramePr>
        <p:xfrm>
          <a:off x="4267200" y="3970338"/>
          <a:ext cx="15176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57" name="Equation" r:id="rId5" imgW="584200" imgH="152400" progId="Equation.DSMT4">
                  <p:embed/>
                </p:oleObj>
              </mc:Choice>
              <mc:Fallback>
                <p:oleObj name="Equation" r:id="rId5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970338"/>
                        <a:ext cx="1517650" cy="396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998478"/>
              </p:ext>
            </p:extLst>
          </p:nvPr>
        </p:nvGraphicFramePr>
        <p:xfrm>
          <a:off x="1524000" y="5056188"/>
          <a:ext cx="279082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58" name="Equation" r:id="rId7" imgW="1092200" imgH="330200" progId="Equation.DSMT4">
                  <p:embed/>
                </p:oleObj>
              </mc:Choice>
              <mc:Fallback>
                <p:oleObj name="Equation" r:id="rId7" imgW="1092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56188"/>
                        <a:ext cx="2790825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184185"/>
              </p:ext>
            </p:extLst>
          </p:nvPr>
        </p:nvGraphicFramePr>
        <p:xfrm>
          <a:off x="4572000" y="2362200"/>
          <a:ext cx="14160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59" name="Equation" r:id="rId9" imgW="723900" imgH="393700" progId="Equation.DSMT4">
                  <p:embed/>
                </p:oleObj>
              </mc:Choice>
              <mc:Fallback>
                <p:oleObj name="Equation" r:id="rId9" imgW="723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0"/>
                        <a:ext cx="14160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050919"/>
              </p:ext>
            </p:extLst>
          </p:nvPr>
        </p:nvGraphicFramePr>
        <p:xfrm>
          <a:off x="6096000" y="2133600"/>
          <a:ext cx="20129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0" name="Equation" r:id="rId11" imgW="1028700" imgH="609600" progId="Equation.DSMT4">
                  <p:embed/>
                </p:oleObj>
              </mc:Choice>
              <mc:Fallback>
                <p:oleObj name="Equation" r:id="rId11" imgW="10287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33600"/>
                        <a:ext cx="201295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757444"/>
              </p:ext>
            </p:extLst>
          </p:nvPr>
        </p:nvGraphicFramePr>
        <p:xfrm>
          <a:off x="4314825" y="5181600"/>
          <a:ext cx="22383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1" name="Equation" r:id="rId13" imgW="876300" imgH="228600" progId="Equation.DSMT4">
                  <p:embed/>
                </p:oleObj>
              </mc:Choice>
              <mc:Fallback>
                <p:oleObj name="Equation" r:id="rId13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5181600"/>
                        <a:ext cx="223837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682781"/>
              </p:ext>
            </p:extLst>
          </p:nvPr>
        </p:nvGraphicFramePr>
        <p:xfrm>
          <a:off x="6477000" y="5181600"/>
          <a:ext cx="17526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2" name="Equation" r:id="rId15" imgW="685800" imgH="241300" progId="Equation.DSMT4">
                  <p:embed/>
                </p:oleObj>
              </mc:Choice>
              <mc:Fallback>
                <p:oleObj name="Equation" r:id="rId15" imgW="685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181600"/>
                        <a:ext cx="1752600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57683"/>
              </p:ext>
            </p:extLst>
          </p:nvPr>
        </p:nvGraphicFramePr>
        <p:xfrm>
          <a:off x="5689600" y="3657600"/>
          <a:ext cx="25400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63" name="Equation" r:id="rId17" imgW="977900" imgH="393700" progId="Equation.DSMT4">
                  <p:embed/>
                </p:oleObj>
              </mc:Choice>
              <mc:Fallback>
                <p:oleObj name="Equation" r:id="rId17" imgW="977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3657600"/>
                        <a:ext cx="2540000" cy="1023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6477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21671</TotalTime>
  <Words>1651</Words>
  <Application>Microsoft Macintosh PowerPoint</Application>
  <PresentationFormat>On-screen Show (4:3)</PresentationFormat>
  <Paragraphs>263</Paragraphs>
  <Slides>26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phys1443-spring02</vt:lpstr>
      <vt:lpstr>Equation</vt:lpstr>
      <vt:lpstr>PHYS 3313 – Section 001 Lecture #7</vt:lpstr>
      <vt:lpstr>Announcements</vt:lpstr>
      <vt:lpstr>PowerPoint Presentation</vt:lpstr>
      <vt:lpstr>Relativistic Momentum</vt:lpstr>
      <vt:lpstr>Relativistic Momentum</vt:lpstr>
      <vt:lpstr>Relativistic Momentum</vt:lpstr>
      <vt:lpstr>Relativistic and Classical Linear Momentum</vt:lpstr>
      <vt:lpstr>How do we keep momentum conserved in a relativistic case?</vt:lpstr>
      <vt:lpstr>Relativistic Energy</vt:lpstr>
      <vt:lpstr>Big note on Relativistic KE</vt:lpstr>
      <vt:lpstr>Total Energy and Rest Energy</vt:lpstr>
      <vt:lpstr>Relativistic and Classical Kinetic Energies</vt:lpstr>
      <vt:lpstr>Relationship of Energy and Momentum</vt:lpstr>
      <vt:lpstr>Massless Particles have a speed  equal to the speed of light c</vt:lpstr>
      <vt:lpstr>Units of Work, Energy and Mass</vt:lpstr>
      <vt:lpstr>Other Units</vt:lpstr>
      <vt:lpstr>Binding Energy</vt:lpstr>
      <vt:lpstr>What does the word “Quantize” mean?</vt:lpstr>
      <vt:lpstr>Discovery of the X Ray and the Electron</vt:lpstr>
      <vt:lpstr>Cathode Ray Experiments</vt:lpstr>
      <vt:lpstr>Observation of x Rays</vt:lpstr>
      <vt:lpstr>Röntgen’s X Ray Tube</vt:lpstr>
      <vt:lpstr>J.J. Thomson’s Cathode-Ray Experiment</vt:lpstr>
      <vt:lpstr>Thomson’s Experiment</vt:lpstr>
      <vt:lpstr>Calculation of q/m</vt:lpstr>
      <vt:lpstr>Ex 3.1: Thomson’s experiment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955</cp:revision>
  <dcterms:created xsi:type="dcterms:W3CDTF">2012-08-29T20:00:19Z</dcterms:created>
  <dcterms:modified xsi:type="dcterms:W3CDTF">2013-09-18T19:38:58Z</dcterms:modified>
</cp:coreProperties>
</file>