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477" r:id="rId2"/>
    <p:sldId id="581" r:id="rId3"/>
    <p:sldId id="562" r:id="rId4"/>
    <p:sldId id="563" r:id="rId5"/>
    <p:sldId id="564" r:id="rId6"/>
    <p:sldId id="565" r:id="rId7"/>
    <p:sldId id="566" r:id="rId8"/>
    <p:sldId id="567" r:id="rId9"/>
    <p:sldId id="568" r:id="rId10"/>
    <p:sldId id="569" r:id="rId11"/>
    <p:sldId id="570" r:id="rId12"/>
    <p:sldId id="571" r:id="rId13"/>
    <p:sldId id="572" r:id="rId14"/>
    <p:sldId id="573" r:id="rId15"/>
    <p:sldId id="574" r:id="rId16"/>
    <p:sldId id="575" r:id="rId17"/>
    <p:sldId id="576" r:id="rId18"/>
    <p:sldId id="582" r:id="rId19"/>
    <p:sldId id="583" r:id="rId20"/>
    <p:sldId id="584" r:id="rId21"/>
    <p:sldId id="585" r:id="rId22"/>
    <p:sldId id="586" r:id="rId23"/>
    <p:sldId id="587" r:id="rId24"/>
    <p:sldId id="588" r:id="rId25"/>
    <p:sldId id="589" r:id="rId26"/>
    <p:sldId id="590" r:id="rId27"/>
    <p:sldId id="591" r:id="rId28"/>
    <p:sldId id="592" r:id="rId29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D5E9"/>
    <a:srgbClr val="5FE9DD"/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0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emf"/><Relationship Id="rId12" Type="http://schemas.openxmlformats.org/officeDocument/2006/relationships/image" Target="../media/image14.emf"/><Relationship Id="rId13" Type="http://schemas.openxmlformats.org/officeDocument/2006/relationships/image" Target="../media/image15.emf"/><Relationship Id="rId14" Type="http://schemas.openxmlformats.org/officeDocument/2006/relationships/image" Target="../media/image16.emf"/><Relationship Id="rId15" Type="http://schemas.openxmlformats.org/officeDocument/2006/relationships/image" Target="../media/image17.emf"/><Relationship Id="rId16" Type="http://schemas.openxmlformats.org/officeDocument/2006/relationships/image" Target="../media/image18.emf"/><Relationship Id="rId17" Type="http://schemas.openxmlformats.org/officeDocument/2006/relationships/image" Target="../media/image19.emf"/><Relationship Id="rId18" Type="http://schemas.openxmlformats.org/officeDocument/2006/relationships/image" Target="../media/image20.emf"/><Relationship Id="rId1" Type="http://schemas.openxmlformats.org/officeDocument/2006/relationships/image" Target="../media/image3.emf"/><Relationship Id="rId2" Type="http://schemas.openxmlformats.org/officeDocument/2006/relationships/image" Target="../media/image4.emf"/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8" Type="http://schemas.openxmlformats.org/officeDocument/2006/relationships/image" Target="../media/image10.emf"/><Relationship Id="rId9" Type="http://schemas.openxmlformats.org/officeDocument/2006/relationships/image" Target="../media/image11.emf"/><Relationship Id="rId10" Type="http://schemas.openxmlformats.org/officeDocument/2006/relationships/image" Target="../media/image1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Relationship Id="rId2" Type="http://schemas.openxmlformats.org/officeDocument/2006/relationships/image" Target="../media/image57.emf"/><Relationship Id="rId3" Type="http://schemas.openxmlformats.org/officeDocument/2006/relationships/image" Target="../media/image5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Relationship Id="rId2" Type="http://schemas.openxmlformats.org/officeDocument/2006/relationships/image" Target="../media/image65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4" Type="http://schemas.openxmlformats.org/officeDocument/2006/relationships/image" Target="../media/image69.emf"/><Relationship Id="rId5" Type="http://schemas.openxmlformats.org/officeDocument/2006/relationships/image" Target="../media/image70.emf"/><Relationship Id="rId6" Type="http://schemas.openxmlformats.org/officeDocument/2006/relationships/image" Target="../media/image71.emf"/><Relationship Id="rId7" Type="http://schemas.openxmlformats.org/officeDocument/2006/relationships/image" Target="../media/image72.emf"/><Relationship Id="rId8" Type="http://schemas.openxmlformats.org/officeDocument/2006/relationships/image" Target="../media/image73.emf"/><Relationship Id="rId9" Type="http://schemas.openxmlformats.org/officeDocument/2006/relationships/image" Target="../media/image74.emf"/><Relationship Id="rId1" Type="http://schemas.openxmlformats.org/officeDocument/2006/relationships/image" Target="../media/image66.emf"/><Relationship Id="rId2" Type="http://schemas.openxmlformats.org/officeDocument/2006/relationships/image" Target="../media/image67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4" Type="http://schemas.openxmlformats.org/officeDocument/2006/relationships/image" Target="../media/image78.emf"/><Relationship Id="rId5" Type="http://schemas.openxmlformats.org/officeDocument/2006/relationships/image" Target="../media/image79.emf"/><Relationship Id="rId6" Type="http://schemas.openxmlformats.org/officeDocument/2006/relationships/image" Target="../media/image80.emf"/><Relationship Id="rId7" Type="http://schemas.openxmlformats.org/officeDocument/2006/relationships/image" Target="../media/image81.emf"/><Relationship Id="rId8" Type="http://schemas.openxmlformats.org/officeDocument/2006/relationships/image" Target="../media/image82.emf"/><Relationship Id="rId9" Type="http://schemas.openxmlformats.org/officeDocument/2006/relationships/image" Target="../media/image83.emf"/><Relationship Id="rId10" Type="http://schemas.openxmlformats.org/officeDocument/2006/relationships/image" Target="../media/image84.emf"/><Relationship Id="rId1" Type="http://schemas.openxmlformats.org/officeDocument/2006/relationships/image" Target="../media/image75.emf"/><Relationship Id="rId2" Type="http://schemas.openxmlformats.org/officeDocument/2006/relationships/image" Target="../media/image76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4" Type="http://schemas.openxmlformats.org/officeDocument/2006/relationships/image" Target="../media/image88.emf"/><Relationship Id="rId5" Type="http://schemas.openxmlformats.org/officeDocument/2006/relationships/image" Target="../media/image89.emf"/><Relationship Id="rId6" Type="http://schemas.openxmlformats.org/officeDocument/2006/relationships/image" Target="../media/image90.emf"/><Relationship Id="rId7" Type="http://schemas.openxmlformats.org/officeDocument/2006/relationships/image" Target="../media/image91.emf"/><Relationship Id="rId8" Type="http://schemas.openxmlformats.org/officeDocument/2006/relationships/image" Target="../media/image92.emf"/><Relationship Id="rId9" Type="http://schemas.openxmlformats.org/officeDocument/2006/relationships/image" Target="../media/image93.emf"/><Relationship Id="rId10" Type="http://schemas.openxmlformats.org/officeDocument/2006/relationships/image" Target="../media/image94.emf"/><Relationship Id="rId1" Type="http://schemas.openxmlformats.org/officeDocument/2006/relationships/image" Target="../media/image85.emf"/><Relationship Id="rId2" Type="http://schemas.openxmlformats.org/officeDocument/2006/relationships/image" Target="../media/image8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emf"/><Relationship Id="rId2" Type="http://schemas.openxmlformats.org/officeDocument/2006/relationships/image" Target="../media/image96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4" Type="http://schemas.openxmlformats.org/officeDocument/2006/relationships/image" Target="../media/image102.emf"/><Relationship Id="rId5" Type="http://schemas.openxmlformats.org/officeDocument/2006/relationships/image" Target="../media/image103.emf"/><Relationship Id="rId6" Type="http://schemas.openxmlformats.org/officeDocument/2006/relationships/image" Target="../media/image104.emf"/><Relationship Id="rId1" Type="http://schemas.openxmlformats.org/officeDocument/2006/relationships/image" Target="../media/image99.emf"/><Relationship Id="rId2" Type="http://schemas.openxmlformats.org/officeDocument/2006/relationships/image" Target="../media/image10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6" Type="http://schemas.openxmlformats.org/officeDocument/2006/relationships/image" Target="../media/image26.emf"/><Relationship Id="rId7" Type="http://schemas.openxmlformats.org/officeDocument/2006/relationships/image" Target="../media/image27.emf"/><Relationship Id="rId8" Type="http://schemas.openxmlformats.org/officeDocument/2006/relationships/image" Target="../media/image28.emf"/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5" Type="http://schemas.openxmlformats.org/officeDocument/2006/relationships/image" Target="../media/image35.emf"/><Relationship Id="rId6" Type="http://schemas.openxmlformats.org/officeDocument/2006/relationships/image" Target="../media/image36.emf"/><Relationship Id="rId7" Type="http://schemas.openxmlformats.org/officeDocument/2006/relationships/image" Target="../media/image37.emf"/><Relationship Id="rId8" Type="http://schemas.openxmlformats.org/officeDocument/2006/relationships/image" Target="../media/image38.emf"/><Relationship Id="rId9" Type="http://schemas.openxmlformats.org/officeDocument/2006/relationships/image" Target="../media/image39.emf"/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Relationship Id="rId2" Type="http://schemas.openxmlformats.org/officeDocument/2006/relationships/image" Target="../media/image4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Relationship Id="rId2" Type="http://schemas.openxmlformats.org/officeDocument/2006/relationships/image" Target="../media/image4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Relationship Id="rId2" Type="http://schemas.openxmlformats.org/officeDocument/2006/relationships/image" Target="../media/image5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388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045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23,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23,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23,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23,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23,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88619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23,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7754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23,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23,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23,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23,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23, 2013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23, 2013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23,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23,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Sept. 23,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2" r:id="rId13"/>
    <p:sldLayoutId id="2147483723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oleObject" Target="../embeddings/oleObject37.bin"/><Relationship Id="rId5" Type="http://schemas.openxmlformats.org/officeDocument/2006/relationships/image" Target="../media/image42.emf"/><Relationship Id="rId6" Type="http://schemas.openxmlformats.org/officeDocument/2006/relationships/oleObject" Target="../embeddings/oleObject38.bin"/><Relationship Id="rId7" Type="http://schemas.openxmlformats.org/officeDocument/2006/relationships/image" Target="../media/image4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oleObject" Target="../embeddings/oleObject39.bin"/><Relationship Id="rId5" Type="http://schemas.openxmlformats.org/officeDocument/2006/relationships/image" Target="../media/image45.emf"/><Relationship Id="rId6" Type="http://schemas.openxmlformats.org/officeDocument/2006/relationships/oleObject" Target="../embeddings/oleObject40.bin"/><Relationship Id="rId7" Type="http://schemas.openxmlformats.org/officeDocument/2006/relationships/image" Target="../media/image4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4" Type="http://schemas.openxmlformats.org/officeDocument/2006/relationships/image" Target="../media/image51.png"/><Relationship Id="rId5" Type="http://schemas.openxmlformats.org/officeDocument/2006/relationships/oleObject" Target="../embeddings/oleObject41.bin"/><Relationship Id="rId6" Type="http://schemas.openxmlformats.org/officeDocument/2006/relationships/image" Target="../media/image49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4" Type="http://schemas.openxmlformats.org/officeDocument/2006/relationships/image" Target="../media/image52.emf"/><Relationship Id="rId5" Type="http://schemas.openxmlformats.org/officeDocument/2006/relationships/oleObject" Target="../embeddings/oleObject43.bin"/><Relationship Id="rId6" Type="http://schemas.openxmlformats.org/officeDocument/2006/relationships/image" Target="../media/image53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4" Type="http://schemas.openxmlformats.org/officeDocument/2006/relationships/oleObject" Target="../embeddings/oleObject44.bin"/><Relationship Id="rId5" Type="http://schemas.openxmlformats.org/officeDocument/2006/relationships/image" Target="../media/image54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4" Type="http://schemas.openxmlformats.org/officeDocument/2006/relationships/image" Target="../media/image56.emf"/><Relationship Id="rId5" Type="http://schemas.openxmlformats.org/officeDocument/2006/relationships/oleObject" Target="../embeddings/oleObject46.bin"/><Relationship Id="rId6" Type="http://schemas.openxmlformats.org/officeDocument/2006/relationships/image" Target="../media/image57.emf"/><Relationship Id="rId7" Type="http://schemas.openxmlformats.org/officeDocument/2006/relationships/oleObject" Target="../embeddings/oleObject47.bin"/><Relationship Id="rId8" Type="http://schemas.openxmlformats.org/officeDocument/2006/relationships/image" Target="../media/image58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4" Type="http://schemas.openxmlformats.org/officeDocument/2006/relationships/image" Target="../media/image62.jpeg"/><Relationship Id="rId5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4" Type="http://schemas.openxmlformats.org/officeDocument/2006/relationships/image" Target="../media/image64.emf"/><Relationship Id="rId5" Type="http://schemas.openxmlformats.org/officeDocument/2006/relationships/oleObject" Target="../embeddings/oleObject49.bin"/><Relationship Id="rId6" Type="http://schemas.openxmlformats.org/officeDocument/2006/relationships/image" Target="../media/image65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3.bin"/><Relationship Id="rId20" Type="http://schemas.openxmlformats.org/officeDocument/2006/relationships/image" Target="../media/image74.emf"/><Relationship Id="rId10" Type="http://schemas.openxmlformats.org/officeDocument/2006/relationships/image" Target="../media/image69.emf"/><Relationship Id="rId11" Type="http://schemas.openxmlformats.org/officeDocument/2006/relationships/oleObject" Target="../embeddings/oleObject54.bin"/><Relationship Id="rId12" Type="http://schemas.openxmlformats.org/officeDocument/2006/relationships/image" Target="../media/image70.emf"/><Relationship Id="rId13" Type="http://schemas.openxmlformats.org/officeDocument/2006/relationships/oleObject" Target="../embeddings/oleObject55.bin"/><Relationship Id="rId14" Type="http://schemas.openxmlformats.org/officeDocument/2006/relationships/image" Target="../media/image71.emf"/><Relationship Id="rId15" Type="http://schemas.openxmlformats.org/officeDocument/2006/relationships/oleObject" Target="../embeddings/oleObject56.bin"/><Relationship Id="rId16" Type="http://schemas.openxmlformats.org/officeDocument/2006/relationships/image" Target="../media/image72.emf"/><Relationship Id="rId17" Type="http://schemas.openxmlformats.org/officeDocument/2006/relationships/oleObject" Target="../embeddings/oleObject57.bin"/><Relationship Id="rId18" Type="http://schemas.openxmlformats.org/officeDocument/2006/relationships/image" Target="../media/image73.emf"/><Relationship Id="rId19" Type="http://schemas.openxmlformats.org/officeDocument/2006/relationships/oleObject" Target="../embeddings/oleObject58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0.bin"/><Relationship Id="rId4" Type="http://schemas.openxmlformats.org/officeDocument/2006/relationships/image" Target="../media/image66.emf"/><Relationship Id="rId5" Type="http://schemas.openxmlformats.org/officeDocument/2006/relationships/oleObject" Target="../embeddings/oleObject51.bin"/><Relationship Id="rId6" Type="http://schemas.openxmlformats.org/officeDocument/2006/relationships/image" Target="../media/image67.emf"/><Relationship Id="rId7" Type="http://schemas.openxmlformats.org/officeDocument/2006/relationships/oleObject" Target="../embeddings/oleObject52.bin"/><Relationship Id="rId8" Type="http://schemas.openxmlformats.org/officeDocument/2006/relationships/image" Target="../media/image68.emf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2.bin"/><Relationship Id="rId20" Type="http://schemas.openxmlformats.org/officeDocument/2006/relationships/oleObject" Target="../embeddings/oleObject67.bin"/><Relationship Id="rId21" Type="http://schemas.openxmlformats.org/officeDocument/2006/relationships/image" Target="../media/image83.emf"/><Relationship Id="rId22" Type="http://schemas.openxmlformats.org/officeDocument/2006/relationships/oleObject" Target="../embeddings/oleObject68.bin"/><Relationship Id="rId23" Type="http://schemas.openxmlformats.org/officeDocument/2006/relationships/image" Target="../media/image84.emf"/><Relationship Id="rId10" Type="http://schemas.openxmlformats.org/officeDocument/2006/relationships/image" Target="../media/image78.emf"/><Relationship Id="rId11" Type="http://schemas.openxmlformats.org/officeDocument/2006/relationships/image" Target="../media/image60.jpeg"/><Relationship Id="rId12" Type="http://schemas.openxmlformats.org/officeDocument/2006/relationships/oleObject" Target="../embeddings/oleObject63.bin"/><Relationship Id="rId13" Type="http://schemas.openxmlformats.org/officeDocument/2006/relationships/image" Target="../media/image79.emf"/><Relationship Id="rId14" Type="http://schemas.openxmlformats.org/officeDocument/2006/relationships/oleObject" Target="../embeddings/oleObject64.bin"/><Relationship Id="rId15" Type="http://schemas.openxmlformats.org/officeDocument/2006/relationships/image" Target="../media/image80.emf"/><Relationship Id="rId16" Type="http://schemas.openxmlformats.org/officeDocument/2006/relationships/oleObject" Target="../embeddings/oleObject65.bin"/><Relationship Id="rId17" Type="http://schemas.openxmlformats.org/officeDocument/2006/relationships/image" Target="../media/image81.emf"/><Relationship Id="rId18" Type="http://schemas.openxmlformats.org/officeDocument/2006/relationships/oleObject" Target="../embeddings/oleObject66.bin"/><Relationship Id="rId19" Type="http://schemas.openxmlformats.org/officeDocument/2006/relationships/image" Target="../media/image82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59.bin"/><Relationship Id="rId4" Type="http://schemas.openxmlformats.org/officeDocument/2006/relationships/image" Target="../media/image75.emf"/><Relationship Id="rId5" Type="http://schemas.openxmlformats.org/officeDocument/2006/relationships/oleObject" Target="../embeddings/oleObject60.bin"/><Relationship Id="rId6" Type="http://schemas.openxmlformats.org/officeDocument/2006/relationships/image" Target="../media/image76.emf"/><Relationship Id="rId7" Type="http://schemas.openxmlformats.org/officeDocument/2006/relationships/oleObject" Target="../embeddings/oleObject61.bin"/><Relationship Id="rId8" Type="http://schemas.openxmlformats.org/officeDocument/2006/relationships/image" Target="../media/image77.emf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2.bin"/><Relationship Id="rId20" Type="http://schemas.openxmlformats.org/officeDocument/2006/relationships/image" Target="../media/image93.emf"/><Relationship Id="rId21" Type="http://schemas.openxmlformats.org/officeDocument/2006/relationships/oleObject" Target="../embeddings/oleObject78.bin"/><Relationship Id="rId22" Type="http://schemas.openxmlformats.org/officeDocument/2006/relationships/image" Target="../media/image94.emf"/><Relationship Id="rId10" Type="http://schemas.openxmlformats.org/officeDocument/2006/relationships/image" Target="../media/image88.emf"/><Relationship Id="rId11" Type="http://schemas.openxmlformats.org/officeDocument/2006/relationships/oleObject" Target="../embeddings/oleObject73.bin"/><Relationship Id="rId12" Type="http://schemas.openxmlformats.org/officeDocument/2006/relationships/image" Target="../media/image89.emf"/><Relationship Id="rId13" Type="http://schemas.openxmlformats.org/officeDocument/2006/relationships/oleObject" Target="../embeddings/oleObject74.bin"/><Relationship Id="rId14" Type="http://schemas.openxmlformats.org/officeDocument/2006/relationships/image" Target="../media/image90.emf"/><Relationship Id="rId15" Type="http://schemas.openxmlformats.org/officeDocument/2006/relationships/oleObject" Target="../embeddings/oleObject75.bin"/><Relationship Id="rId16" Type="http://schemas.openxmlformats.org/officeDocument/2006/relationships/image" Target="../media/image91.emf"/><Relationship Id="rId17" Type="http://schemas.openxmlformats.org/officeDocument/2006/relationships/oleObject" Target="../embeddings/oleObject76.bin"/><Relationship Id="rId18" Type="http://schemas.openxmlformats.org/officeDocument/2006/relationships/image" Target="../media/image92.emf"/><Relationship Id="rId19" Type="http://schemas.openxmlformats.org/officeDocument/2006/relationships/oleObject" Target="../embeddings/oleObject77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69.bin"/><Relationship Id="rId4" Type="http://schemas.openxmlformats.org/officeDocument/2006/relationships/image" Target="../media/image85.emf"/><Relationship Id="rId5" Type="http://schemas.openxmlformats.org/officeDocument/2006/relationships/oleObject" Target="../embeddings/oleObject70.bin"/><Relationship Id="rId6" Type="http://schemas.openxmlformats.org/officeDocument/2006/relationships/image" Target="../media/image86.emf"/><Relationship Id="rId7" Type="http://schemas.openxmlformats.org/officeDocument/2006/relationships/oleObject" Target="../embeddings/oleObject71.bin"/><Relationship Id="rId8" Type="http://schemas.openxmlformats.org/officeDocument/2006/relationships/image" Target="../media/image8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4" Type="http://schemas.openxmlformats.org/officeDocument/2006/relationships/image" Target="../media/image98.jpeg"/><Relationship Id="rId5" Type="http://schemas.openxmlformats.org/officeDocument/2006/relationships/oleObject" Target="../embeddings/oleObject79.bin"/><Relationship Id="rId6" Type="http://schemas.openxmlformats.org/officeDocument/2006/relationships/image" Target="../media/image95.emf"/><Relationship Id="rId7" Type="http://schemas.openxmlformats.org/officeDocument/2006/relationships/oleObject" Target="../embeddings/oleObject80.bin"/><Relationship Id="rId8" Type="http://schemas.openxmlformats.org/officeDocument/2006/relationships/image" Target="../media/image96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2.emf"/><Relationship Id="rId12" Type="http://schemas.openxmlformats.org/officeDocument/2006/relationships/oleObject" Target="../embeddings/oleObject85.bin"/><Relationship Id="rId13" Type="http://schemas.openxmlformats.org/officeDocument/2006/relationships/image" Target="../media/image103.emf"/><Relationship Id="rId14" Type="http://schemas.openxmlformats.org/officeDocument/2006/relationships/oleObject" Target="../embeddings/oleObject86.bin"/><Relationship Id="rId15" Type="http://schemas.openxmlformats.org/officeDocument/2006/relationships/image" Target="../media/image104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14.xml"/><Relationship Id="rId3" Type="http://schemas.openxmlformats.org/officeDocument/2006/relationships/image" Target="../media/image105.jpeg"/><Relationship Id="rId4" Type="http://schemas.openxmlformats.org/officeDocument/2006/relationships/oleObject" Target="../embeddings/oleObject81.bin"/><Relationship Id="rId5" Type="http://schemas.openxmlformats.org/officeDocument/2006/relationships/image" Target="../media/image99.emf"/><Relationship Id="rId6" Type="http://schemas.openxmlformats.org/officeDocument/2006/relationships/oleObject" Target="../embeddings/oleObject82.bin"/><Relationship Id="rId7" Type="http://schemas.openxmlformats.org/officeDocument/2006/relationships/image" Target="../media/image100.emf"/><Relationship Id="rId8" Type="http://schemas.openxmlformats.org/officeDocument/2006/relationships/oleObject" Target="../embeddings/oleObject83.bin"/><Relationship Id="rId9" Type="http://schemas.openxmlformats.org/officeDocument/2006/relationships/image" Target="../media/image101.emf"/><Relationship Id="rId10" Type="http://schemas.openxmlformats.org/officeDocument/2006/relationships/oleObject" Target="../embeddings/oleObject84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1.emf"/><Relationship Id="rId21" Type="http://schemas.openxmlformats.org/officeDocument/2006/relationships/oleObject" Target="../embeddings/oleObject10.bin"/><Relationship Id="rId22" Type="http://schemas.openxmlformats.org/officeDocument/2006/relationships/image" Target="../media/image12.emf"/><Relationship Id="rId23" Type="http://schemas.openxmlformats.org/officeDocument/2006/relationships/oleObject" Target="../embeddings/oleObject11.bin"/><Relationship Id="rId24" Type="http://schemas.openxmlformats.org/officeDocument/2006/relationships/image" Target="../media/image13.emf"/><Relationship Id="rId25" Type="http://schemas.openxmlformats.org/officeDocument/2006/relationships/oleObject" Target="../embeddings/oleObject12.bin"/><Relationship Id="rId26" Type="http://schemas.openxmlformats.org/officeDocument/2006/relationships/image" Target="../media/image14.emf"/><Relationship Id="rId27" Type="http://schemas.openxmlformats.org/officeDocument/2006/relationships/oleObject" Target="../embeddings/oleObject13.bin"/><Relationship Id="rId28" Type="http://schemas.openxmlformats.org/officeDocument/2006/relationships/image" Target="../media/image15.e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30" Type="http://schemas.openxmlformats.org/officeDocument/2006/relationships/image" Target="../media/image16.emf"/><Relationship Id="rId31" Type="http://schemas.openxmlformats.org/officeDocument/2006/relationships/oleObject" Target="../embeddings/oleObject15.bin"/><Relationship Id="rId32" Type="http://schemas.openxmlformats.org/officeDocument/2006/relationships/image" Target="../media/image17.emf"/><Relationship Id="rId9" Type="http://schemas.openxmlformats.org/officeDocument/2006/relationships/oleObject" Target="../embeddings/oleObject4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5.emf"/><Relationship Id="rId33" Type="http://schemas.openxmlformats.org/officeDocument/2006/relationships/oleObject" Target="../embeddings/oleObject16.bin"/><Relationship Id="rId34" Type="http://schemas.openxmlformats.org/officeDocument/2006/relationships/image" Target="../media/image18.emf"/><Relationship Id="rId35" Type="http://schemas.openxmlformats.org/officeDocument/2006/relationships/oleObject" Target="../embeddings/oleObject17.bin"/><Relationship Id="rId36" Type="http://schemas.openxmlformats.org/officeDocument/2006/relationships/image" Target="../media/image19.emf"/><Relationship Id="rId10" Type="http://schemas.openxmlformats.org/officeDocument/2006/relationships/image" Target="../media/image6.e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7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8.e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9.e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10.emf"/><Relationship Id="rId19" Type="http://schemas.openxmlformats.org/officeDocument/2006/relationships/oleObject" Target="../embeddings/oleObject9.bin"/><Relationship Id="rId37" Type="http://schemas.openxmlformats.org/officeDocument/2006/relationships/oleObject" Target="../embeddings/oleObject18.bin"/><Relationship Id="rId38" Type="http://schemas.openxmlformats.org/officeDocument/2006/relationships/image" Target="../media/image20.emf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3.bin"/><Relationship Id="rId12" Type="http://schemas.openxmlformats.org/officeDocument/2006/relationships/image" Target="../media/image25.emf"/><Relationship Id="rId13" Type="http://schemas.openxmlformats.org/officeDocument/2006/relationships/oleObject" Target="../embeddings/oleObject24.bin"/><Relationship Id="rId14" Type="http://schemas.openxmlformats.org/officeDocument/2006/relationships/image" Target="../media/image26.emf"/><Relationship Id="rId15" Type="http://schemas.openxmlformats.org/officeDocument/2006/relationships/oleObject" Target="../embeddings/oleObject25.bin"/><Relationship Id="rId16" Type="http://schemas.openxmlformats.org/officeDocument/2006/relationships/image" Target="../media/image27.emf"/><Relationship Id="rId17" Type="http://schemas.openxmlformats.org/officeDocument/2006/relationships/oleObject" Target="../embeddings/oleObject26.bin"/><Relationship Id="rId18" Type="http://schemas.openxmlformats.org/officeDocument/2006/relationships/image" Target="../media/image2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19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22.emf"/><Relationship Id="rId7" Type="http://schemas.openxmlformats.org/officeDocument/2006/relationships/oleObject" Target="../embeddings/oleObject21.bin"/><Relationship Id="rId8" Type="http://schemas.openxmlformats.org/officeDocument/2006/relationships/image" Target="../media/image23.emf"/><Relationship Id="rId9" Type="http://schemas.openxmlformats.org/officeDocument/2006/relationships/oleObject" Target="../embeddings/oleObject22.bin"/><Relationship Id="rId10" Type="http://schemas.openxmlformats.org/officeDocument/2006/relationships/image" Target="../media/image2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0.bin"/><Relationship Id="rId20" Type="http://schemas.openxmlformats.org/officeDocument/2006/relationships/image" Target="../media/image39.emf"/><Relationship Id="rId10" Type="http://schemas.openxmlformats.org/officeDocument/2006/relationships/image" Target="../media/image34.emf"/><Relationship Id="rId11" Type="http://schemas.openxmlformats.org/officeDocument/2006/relationships/oleObject" Target="../embeddings/oleObject31.bin"/><Relationship Id="rId12" Type="http://schemas.openxmlformats.org/officeDocument/2006/relationships/image" Target="../media/image35.emf"/><Relationship Id="rId13" Type="http://schemas.openxmlformats.org/officeDocument/2006/relationships/oleObject" Target="../embeddings/oleObject32.bin"/><Relationship Id="rId14" Type="http://schemas.openxmlformats.org/officeDocument/2006/relationships/image" Target="../media/image36.emf"/><Relationship Id="rId15" Type="http://schemas.openxmlformats.org/officeDocument/2006/relationships/oleObject" Target="../embeddings/oleObject33.bin"/><Relationship Id="rId16" Type="http://schemas.openxmlformats.org/officeDocument/2006/relationships/image" Target="../media/image37.emf"/><Relationship Id="rId17" Type="http://schemas.openxmlformats.org/officeDocument/2006/relationships/oleObject" Target="../embeddings/oleObject34.bin"/><Relationship Id="rId18" Type="http://schemas.openxmlformats.org/officeDocument/2006/relationships/image" Target="../media/image38.emf"/><Relationship Id="rId19" Type="http://schemas.openxmlformats.org/officeDocument/2006/relationships/oleObject" Target="../embeddings/oleObject35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27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32.emf"/><Relationship Id="rId7" Type="http://schemas.openxmlformats.org/officeDocument/2006/relationships/oleObject" Target="../embeddings/oleObject29.bin"/><Relationship Id="rId8" Type="http://schemas.openxmlformats.org/officeDocument/2006/relationships/image" Target="../media/image3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4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#8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77436" y="1531203"/>
            <a:ext cx="28811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Sept. 23, 2013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 smtClean="0">
                <a:solidFill>
                  <a:srgbClr val="FF0066"/>
                </a:solidFill>
                <a:latin typeface="Monotype Corsiva" pitchFamily="-84" charset="0"/>
              </a:rPr>
              <a:t>Amir </a:t>
            </a:r>
            <a:r>
              <a:rPr lang="en-US" b="1" dirty="0" err="1" smtClean="0">
                <a:solidFill>
                  <a:srgbClr val="FF0066"/>
                </a:solidFill>
                <a:latin typeface="Monotype Corsiva" pitchFamily="-84" charset="0"/>
              </a:rPr>
              <a:t>Farbin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990600" y="2286000"/>
            <a:ext cx="6934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Discovery of 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Electron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Determination of Electron Charge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Line 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Spectra</a:t>
            </a: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Blackbody Radiation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Photoelectric 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Effect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Compton Effect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Pair production/Pair 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annihilation</a:t>
            </a: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23,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2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Balmer</a:t>
            </a:r>
            <a:r>
              <a:rPr lang="en-US" dirty="0" smtClean="0">
                <a:cs typeface="+mj-cs"/>
              </a:rPr>
              <a:t> Series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459788" cy="4497388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In 1885, Johann </a:t>
            </a:r>
            <a:r>
              <a:rPr lang="en-US" sz="2800" dirty="0" err="1">
                <a:cs typeface="ＭＳ Ｐゴシック" pitchFamily="-84" charset="-128"/>
              </a:rPr>
              <a:t>Balmer</a:t>
            </a:r>
            <a:r>
              <a:rPr lang="en-US" sz="2800" dirty="0">
                <a:cs typeface="ＭＳ Ｐゴシック" pitchFamily="-84" charset="-128"/>
              </a:rPr>
              <a:t> found an empirical formula for wavelength of the visible hydrogen line spectra in nm: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						    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						</a:t>
            </a: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4775860" y="2133600"/>
            <a:ext cx="3453740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(</a:t>
            </a:r>
            <a:r>
              <a:rPr lang="en-US" dirty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where </a:t>
            </a:r>
            <a:r>
              <a:rPr lang="en-US" i="1" dirty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k</a:t>
            </a:r>
            <a:r>
              <a:rPr lang="en-US" dirty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= 3,4,5…</a:t>
            </a:r>
            <a:r>
              <a:rPr lang="en-US" dirty="0">
                <a:solidFill>
                  <a:srgbClr val="FF0000"/>
                </a:solidFill>
                <a:latin typeface="+mn-lt"/>
                <a:ea typeface="ＭＳ Ｐゴシック" charset="0"/>
                <a:cs typeface="+mn-cs"/>
              </a:rPr>
              <a:t> and </a:t>
            </a:r>
            <a:r>
              <a:rPr lang="en-US" i="1" dirty="0">
                <a:solidFill>
                  <a:srgbClr val="FF0000"/>
                </a:solidFill>
                <a:latin typeface="+mn-lt"/>
                <a:ea typeface="ＭＳ Ｐゴシック" charset="0"/>
                <a:cs typeface="+mn-cs"/>
              </a:rPr>
              <a:t>k</a:t>
            </a:r>
            <a:r>
              <a:rPr lang="en-US" dirty="0">
                <a:solidFill>
                  <a:srgbClr val="FF0000"/>
                </a:solidFill>
                <a:latin typeface="+mn-lt"/>
                <a:ea typeface="ＭＳ Ｐゴシック" charset="0"/>
                <a:cs typeface="+mn-cs"/>
              </a:rPr>
              <a:t> &gt; 2)</a:t>
            </a:r>
          </a:p>
        </p:txBody>
      </p:sp>
      <p:pic>
        <p:nvPicPr>
          <p:cNvPr id="28679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700" y="3149600"/>
            <a:ext cx="83566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23,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1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30034"/>
              </p:ext>
            </p:extLst>
          </p:nvPr>
        </p:nvGraphicFramePr>
        <p:xfrm>
          <a:off x="914400" y="1752600"/>
          <a:ext cx="3019425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60" name="Equation" r:id="rId4" imgW="1130300" imgH="419100" progId="Equation.DSMT4">
                  <p:embed/>
                </p:oleObj>
              </mc:Choice>
              <mc:Fallback>
                <p:oleObj name="Equation" r:id="rId4" imgW="1130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52600"/>
                        <a:ext cx="3019425" cy="1117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291345"/>
              </p:ext>
            </p:extLst>
          </p:nvPr>
        </p:nvGraphicFramePr>
        <p:xfrm>
          <a:off x="3925887" y="2209800"/>
          <a:ext cx="646113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61" name="Equation" r:id="rId6" imgW="241300" imgH="127000" progId="Equation.DSMT4">
                  <p:embed/>
                </p:oleObj>
              </mc:Choice>
              <mc:Fallback>
                <p:oleObj name="Equation" r:id="rId6" imgW="241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5887" y="2209800"/>
                        <a:ext cx="646113" cy="338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21476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Rydberg</a:t>
            </a:r>
            <a:r>
              <a:rPr lang="en-US" dirty="0" smtClean="0">
                <a:cs typeface="+mj-cs"/>
              </a:rPr>
              <a:t> Equation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79413" y="685800"/>
            <a:ext cx="8459787" cy="4878388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Several more series of emission lines at infrared and ultraviolet wavelengths were </a:t>
            </a:r>
            <a:r>
              <a:rPr lang="en-US" sz="2800" dirty="0" err="1" smtClean="0">
                <a:cs typeface="+mn-cs"/>
              </a:rPr>
              <a:t>discoverd</a:t>
            </a:r>
            <a:r>
              <a:rPr lang="en-US" sz="2800" dirty="0" smtClean="0">
                <a:cs typeface="+mn-cs"/>
              </a:rPr>
              <a:t>, the </a:t>
            </a:r>
            <a:r>
              <a:rPr lang="en-US" sz="2800" dirty="0" err="1" smtClean="0">
                <a:cs typeface="+mn-cs"/>
              </a:rPr>
              <a:t>Balmer</a:t>
            </a:r>
            <a:r>
              <a:rPr lang="en-US" sz="2800" dirty="0" smtClean="0">
                <a:cs typeface="+mn-cs"/>
              </a:rPr>
              <a:t> series equation was extended to the Rydberg equation:</a:t>
            </a:r>
          </a:p>
        </p:txBody>
      </p:sp>
      <p:sp>
        <p:nvSpPr>
          <p:cNvPr id="29702" name="TextBox 2"/>
          <p:cNvSpPr txBox="1">
            <a:spLocks noChangeArrowheads="1"/>
          </p:cNvSpPr>
          <p:nvPr/>
        </p:nvSpPr>
        <p:spPr bwMode="auto">
          <a:xfrm>
            <a:off x="7543800" y="22098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 = 2)</a:t>
            </a:r>
          </a:p>
        </p:txBody>
      </p:sp>
      <p:pic>
        <p:nvPicPr>
          <p:cNvPr id="29703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" y="3048000"/>
            <a:ext cx="86360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23,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1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347331"/>
              </p:ext>
            </p:extLst>
          </p:nvPr>
        </p:nvGraphicFramePr>
        <p:xfrm>
          <a:off x="3949700" y="2209800"/>
          <a:ext cx="35941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04" name="Equation" r:id="rId4" imgW="1511300" imgH="228600" progId="Equation.DSMT4">
                  <p:embed/>
                </p:oleObj>
              </mc:Choice>
              <mc:Fallback>
                <p:oleObj name="Equation" r:id="rId4" imgW="1511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700" y="2209800"/>
                        <a:ext cx="3594100" cy="542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219024"/>
              </p:ext>
            </p:extLst>
          </p:nvPr>
        </p:nvGraphicFramePr>
        <p:xfrm>
          <a:off x="838200" y="1981200"/>
          <a:ext cx="2717800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05" name="Equation" r:id="rId6" imgW="1143000" imgH="431800" progId="Equation.DSMT4">
                  <p:embed/>
                </p:oleObj>
              </mc:Choice>
              <mc:Fallback>
                <p:oleObj name="Equation" r:id="rId6" imgW="11430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981200"/>
                        <a:ext cx="2717800" cy="1027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78985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cs typeface="+mj-cs"/>
              </a:rPr>
              <a:t>Quantization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8459788" cy="4878388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dirty="0" smtClean="0">
                <a:cs typeface="+mn-cs"/>
              </a:rPr>
              <a:t>Current theories predict that charges are quantized in units (</a:t>
            </a:r>
            <a:r>
              <a:rPr lang="en-US" b="1" dirty="0" smtClean="0">
                <a:cs typeface="+mn-cs"/>
              </a:rPr>
              <a:t>quarks</a:t>
            </a:r>
            <a:r>
              <a:rPr lang="en-US" dirty="0" smtClean="0">
                <a:cs typeface="+mn-cs"/>
              </a:rPr>
              <a:t>) of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±</a:t>
            </a:r>
            <a:r>
              <a:rPr lang="en-US" i="1" dirty="0" smtClean="0">
                <a:cs typeface="+mn-cs"/>
              </a:rPr>
              <a:t>e</a:t>
            </a:r>
            <a:r>
              <a:rPr lang="en-US" dirty="0" smtClean="0">
                <a:cs typeface="+mn-cs"/>
              </a:rPr>
              <a:t>/3 and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±</a:t>
            </a:r>
            <a:r>
              <a:rPr lang="en-US" dirty="0" smtClean="0">
                <a:cs typeface="+mn-cs"/>
              </a:rPr>
              <a:t>2</a:t>
            </a:r>
            <a:r>
              <a:rPr lang="en-US" i="1" dirty="0" smtClean="0">
                <a:cs typeface="+mn-cs"/>
              </a:rPr>
              <a:t>e</a:t>
            </a:r>
            <a:r>
              <a:rPr lang="en-US" dirty="0" smtClean="0">
                <a:cs typeface="+mn-cs"/>
              </a:rPr>
              <a:t>/3, but quarks are not directly observed experimentally. 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dirty="0" smtClean="0">
                <a:cs typeface="+mn-cs"/>
              </a:rPr>
              <a:t>The charges of particles that have been directly observed are always quantized in units of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±</a:t>
            </a:r>
            <a:r>
              <a:rPr lang="en-US" i="1" dirty="0" smtClean="0">
                <a:cs typeface="+mn-cs"/>
              </a:rPr>
              <a:t>e</a:t>
            </a:r>
            <a:r>
              <a:rPr lang="en-US" dirty="0" smtClean="0">
                <a:cs typeface="+mn-cs"/>
              </a:rPr>
              <a:t>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dirty="0" smtClean="0">
                <a:cs typeface="+mn-cs"/>
              </a:rPr>
              <a:t>The measured atomic weights are not continuous—they have only discrete values, which are close to integral multiples of a unit mass.</a:t>
            </a:r>
            <a:r>
              <a:rPr lang="en-US" sz="2400" dirty="0" smtClean="0">
                <a:cs typeface="+mn-cs"/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23,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006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Blackbody Radiation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44958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When matter is heated, it emits radiation.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A blackbody is an ideal object that has 100% absorption and 100% emission without a loss of energy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A cavity in a material that only emits thermal radiation can be considered as a black-body. Incoming radiation is fully absorbed in the cavity.</a:t>
            </a: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533400" y="4419600"/>
            <a:ext cx="8382000" cy="10772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rgbClr val="0000FF"/>
              </a:buClr>
              <a:buFont typeface="Wingdings" charset="0"/>
              <a:buChar char="§"/>
              <a:defRPr/>
            </a:pPr>
            <a:r>
              <a:rPr lang="en-US" sz="2400" dirty="0">
                <a:solidFill>
                  <a:srgbClr val="3333CC"/>
                </a:solidFill>
                <a:latin typeface="+mn-lt"/>
                <a:ea typeface="ＭＳ Ｐゴシック" charset="0"/>
                <a:cs typeface="+mn-cs"/>
              </a:rPr>
              <a:t> Blackbody radiation is theoretically interesting</a:t>
            </a:r>
            <a:r>
              <a:rPr lang="en-US" sz="2400" dirty="0" smtClean="0">
                <a:solidFill>
                  <a:srgbClr val="3333CC"/>
                </a:solidFill>
                <a:latin typeface="+mn-lt"/>
                <a:ea typeface="ＭＳ Ｐゴシック" charset="0"/>
                <a:cs typeface="+mn-cs"/>
              </a:rPr>
              <a:t> because </a:t>
            </a:r>
            <a:endParaRPr lang="en-US" dirty="0" smtClean="0">
              <a:solidFill>
                <a:srgbClr val="3333CC"/>
              </a:solidFill>
              <a:latin typeface="+mn-lt"/>
              <a:ea typeface="ＭＳ Ｐゴシック" charset="0"/>
            </a:endParaRPr>
          </a:p>
          <a:p>
            <a:pPr lvl="1">
              <a:buClr>
                <a:srgbClr val="0000FF"/>
              </a:buClr>
              <a:buFont typeface="Wingdings" charset="0"/>
              <a:buChar char="§"/>
              <a:defRPr/>
            </a:pPr>
            <a:r>
              <a:rPr lang="en-US" sz="2000" dirty="0" smtClean="0">
                <a:solidFill>
                  <a:srgbClr val="660066"/>
                </a:solidFill>
                <a:latin typeface="+mn-lt"/>
                <a:ea typeface="ＭＳ Ｐゴシック" charset="0"/>
              </a:rPr>
              <a:t>R</a:t>
            </a:r>
            <a:r>
              <a:rPr lang="en-US" sz="2000" dirty="0" smtClean="0">
                <a:solidFill>
                  <a:srgbClr val="660066"/>
                </a:solidFill>
                <a:latin typeface="+mn-lt"/>
                <a:ea typeface="ＭＳ Ｐゴシック" charset="0"/>
                <a:cs typeface="+mn-cs"/>
              </a:rPr>
              <a:t>adiation </a:t>
            </a:r>
            <a:r>
              <a:rPr lang="en-US" sz="2000" dirty="0">
                <a:solidFill>
                  <a:srgbClr val="660066"/>
                </a:solidFill>
                <a:latin typeface="+mn-lt"/>
                <a:ea typeface="ＭＳ Ｐゴシック" charset="0"/>
                <a:cs typeface="+mn-cs"/>
              </a:rPr>
              <a:t>properties</a:t>
            </a:r>
            <a:r>
              <a:rPr lang="en-US" sz="2000" dirty="0" smtClean="0">
                <a:solidFill>
                  <a:srgbClr val="660066"/>
                </a:solidFill>
                <a:latin typeface="+mn-lt"/>
                <a:ea typeface="ＭＳ Ｐゴシック" charset="0"/>
                <a:cs typeface="+mn-cs"/>
              </a:rPr>
              <a:t> are </a:t>
            </a:r>
            <a:r>
              <a:rPr lang="en-US" sz="2000" dirty="0">
                <a:solidFill>
                  <a:srgbClr val="660066"/>
                </a:solidFill>
                <a:latin typeface="+mn-lt"/>
                <a:ea typeface="ＭＳ Ｐゴシック" charset="0"/>
                <a:cs typeface="+mn-cs"/>
              </a:rPr>
              <a:t>independent of the particular material.</a:t>
            </a:r>
            <a:r>
              <a:rPr lang="en-US" sz="2000" dirty="0" smtClean="0">
                <a:solidFill>
                  <a:srgbClr val="660066"/>
                </a:solidFill>
                <a:latin typeface="+mn-lt"/>
                <a:ea typeface="ＭＳ Ｐゴシック" charset="0"/>
                <a:cs typeface="+mn-cs"/>
              </a:rPr>
              <a:t> </a:t>
            </a:r>
          </a:p>
          <a:p>
            <a:pPr lvl="1">
              <a:buClr>
                <a:srgbClr val="0000FF"/>
              </a:buClr>
              <a:buFont typeface="Wingdings" charset="0"/>
              <a:buChar char="§"/>
              <a:defRPr/>
            </a:pPr>
            <a:r>
              <a:rPr lang="en-US" sz="2000" dirty="0" smtClean="0">
                <a:solidFill>
                  <a:srgbClr val="660066"/>
                </a:solidFill>
                <a:latin typeface="+mn-lt"/>
                <a:ea typeface="ＭＳ Ｐゴシック" charset="0"/>
              </a:rPr>
              <a:t>P</a:t>
            </a:r>
            <a:r>
              <a:rPr lang="en-US" sz="2000" dirty="0" smtClean="0">
                <a:solidFill>
                  <a:srgbClr val="660066"/>
                </a:solidFill>
                <a:latin typeface="+mn-lt"/>
                <a:ea typeface="ＭＳ Ｐゴシック" charset="0"/>
                <a:cs typeface="+mn-cs"/>
              </a:rPr>
              <a:t>roperties </a:t>
            </a:r>
            <a:r>
              <a:rPr lang="en-US" sz="2000" dirty="0">
                <a:solidFill>
                  <a:srgbClr val="660066"/>
                </a:solidFill>
                <a:latin typeface="+mn-lt"/>
                <a:ea typeface="ＭＳ Ｐゴシック" charset="0"/>
                <a:cs typeface="+mn-cs"/>
              </a:rPr>
              <a:t>of intensity versus wavelength at fixed </a:t>
            </a:r>
            <a:r>
              <a:rPr lang="en-US" sz="2000" dirty="0" smtClean="0">
                <a:solidFill>
                  <a:srgbClr val="660066"/>
                </a:solidFill>
                <a:latin typeface="+mn-lt"/>
                <a:ea typeface="ＭＳ Ｐゴシック" charset="0"/>
                <a:cs typeface="+mn-cs"/>
              </a:rPr>
              <a:t>temperatures can be studied</a:t>
            </a:r>
            <a:endParaRPr lang="en-US" sz="2000" dirty="0">
              <a:solidFill>
                <a:srgbClr val="660066"/>
              </a:solidFill>
              <a:latin typeface="+mn-lt"/>
              <a:ea typeface="ＭＳ Ｐゴシック" charset="0"/>
              <a:cs typeface="+mn-cs"/>
            </a:endParaRPr>
          </a:p>
        </p:txBody>
      </p:sp>
      <p:pic>
        <p:nvPicPr>
          <p:cNvPr id="31750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990600"/>
            <a:ext cx="4038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23,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320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667000"/>
            <a:ext cx="4267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762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Wien’</a:t>
            </a:r>
            <a:r>
              <a:rPr lang="en-US" altLang="ja-JP" sz="4000" dirty="0" smtClean="0">
                <a:cs typeface="ＭＳ Ｐゴシック" pitchFamily="-84" charset="-128"/>
              </a:rPr>
              <a:t>s </a:t>
            </a:r>
            <a:r>
              <a:rPr lang="en-US" altLang="ja-JP" sz="4000" dirty="0">
                <a:cs typeface="ＭＳ Ｐゴシック" pitchFamily="-84" charset="-128"/>
              </a:rPr>
              <a:t>Displacement Law</a:t>
            </a:r>
            <a:endParaRPr lang="en-US" sz="4000" dirty="0">
              <a:cs typeface="ＭＳ Ｐゴシック" pitchFamily="-84" charset="-128"/>
            </a:endParaRPr>
          </a:p>
        </p:txBody>
      </p:sp>
      <p:sp>
        <p:nvSpPr>
          <p:cNvPr id="3277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685800"/>
            <a:ext cx="8383587" cy="4878388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The intensity </a:t>
            </a:r>
            <a:r>
              <a:rPr lang="en-US" sz="2800" dirty="0">
                <a:latin typeface="Gigi" pitchFamily="82" charset="0"/>
                <a:cs typeface="ＭＳ Ｐゴシック" pitchFamily="-84" charset="-128"/>
              </a:rPr>
              <a:t>     </a:t>
            </a:r>
            <a:r>
              <a:rPr lang="en-US" sz="2800" dirty="0">
                <a:cs typeface="ＭＳ Ｐゴシック" pitchFamily="-84" charset="-128"/>
              </a:rPr>
              <a:t>(</a:t>
            </a:r>
            <a:r>
              <a:rPr lang="en-US" sz="2800" dirty="0" err="1">
                <a:latin typeface="Lucida Grande" pitchFamily="-84" charset="0"/>
                <a:cs typeface="ＭＳ Ｐゴシック" pitchFamily="-84" charset="-128"/>
              </a:rPr>
              <a:t>λ</a:t>
            </a:r>
            <a:r>
              <a:rPr lang="en-US" sz="2800" dirty="0">
                <a:cs typeface="ＭＳ Ｐゴシック" pitchFamily="-84" charset="-128"/>
              </a:rPr>
              <a:t>, </a:t>
            </a:r>
            <a:r>
              <a:rPr lang="en-US" sz="2800" i="1" dirty="0">
                <a:cs typeface="ＭＳ Ｐゴシック" pitchFamily="-84" charset="-128"/>
              </a:rPr>
              <a:t>T</a:t>
            </a:r>
            <a:r>
              <a:rPr lang="en-US" sz="2800" dirty="0">
                <a:cs typeface="ＭＳ Ｐゴシック" pitchFamily="-84" charset="-128"/>
              </a:rPr>
              <a:t>) is the total power radiated per unit area per unit wavelength at a given temperature.</a:t>
            </a:r>
          </a:p>
          <a:p>
            <a:pPr eaLnBrk="1" hangingPunct="1"/>
            <a:r>
              <a:rPr lang="en-US" sz="2800" b="1" dirty="0" smtClean="0">
                <a:cs typeface="ＭＳ Ｐゴシック" pitchFamily="-84" charset="-128"/>
              </a:rPr>
              <a:t>Wien’</a:t>
            </a:r>
            <a:r>
              <a:rPr lang="en-US" altLang="ja-JP" sz="2800" b="1" dirty="0" smtClean="0">
                <a:cs typeface="ＭＳ Ｐゴシック" pitchFamily="-84" charset="-128"/>
              </a:rPr>
              <a:t>s </a:t>
            </a:r>
            <a:r>
              <a:rPr lang="en-US" altLang="ja-JP" sz="2800" b="1" dirty="0">
                <a:cs typeface="ＭＳ Ｐゴシック" pitchFamily="-84" charset="-128"/>
              </a:rPr>
              <a:t>displacement law</a:t>
            </a:r>
            <a:r>
              <a:rPr lang="en-US" altLang="ja-JP" sz="2800" dirty="0">
                <a:cs typeface="ＭＳ Ｐゴシック" pitchFamily="-84" charset="-128"/>
              </a:rPr>
              <a:t>: The maximum of the distribution shifts to smaller wavelengths as the </a:t>
            </a:r>
            <a:r>
              <a:rPr lang="en-US" altLang="ja-JP" sz="2800" dirty="0" smtClean="0">
                <a:cs typeface="ＭＳ Ｐゴシック" pitchFamily="-84" charset="-128"/>
              </a:rPr>
              <a:t>temperature increases.</a:t>
            </a:r>
            <a:endParaRPr lang="en-US" sz="2800" dirty="0">
              <a:cs typeface="ＭＳ Ｐゴシック" pitchFamily="-84" charset="-128"/>
            </a:endParaRPr>
          </a:p>
        </p:txBody>
      </p:sp>
      <p:pic>
        <p:nvPicPr>
          <p:cNvPr id="32774" name="Picture 19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838200"/>
            <a:ext cx="381000" cy="359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Box 1"/>
          <p:cNvSpPr txBox="1">
            <a:spLocks noChangeArrowheads="1"/>
          </p:cNvSpPr>
          <p:nvPr/>
        </p:nvSpPr>
        <p:spPr bwMode="auto">
          <a:xfrm>
            <a:off x="4724400" y="3657600"/>
            <a:ext cx="419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where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Symbol" pitchFamily="-84" charset="2"/>
                <a:ea typeface="Symbol" pitchFamily="-84" charset="2"/>
                <a:cs typeface="Symbol" pitchFamily="-84" charset="2"/>
              </a:rPr>
              <a:t>λ</a:t>
            </a:r>
            <a:r>
              <a:rPr lang="en-US" baseline="-25000" dirty="0" err="1" smtClean="0">
                <a:solidFill>
                  <a:srgbClr val="FF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max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= wavelength of the peak)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23,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11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873226"/>
              </p:ext>
            </p:extLst>
          </p:nvPr>
        </p:nvGraphicFramePr>
        <p:xfrm>
          <a:off x="4800600" y="2971800"/>
          <a:ext cx="377507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36" name="Equation" r:id="rId5" imgW="1587500" imgH="228600" progId="Equation.DSMT4">
                  <p:embed/>
                </p:oleObj>
              </mc:Choice>
              <mc:Fallback>
                <p:oleObj name="Equation" r:id="rId5" imgW="1587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971800"/>
                        <a:ext cx="3775075" cy="544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3561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65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Stefan-Boltzmann Law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838200"/>
            <a:ext cx="8534400" cy="5029200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The total power radiated increases with the temperature:</a:t>
            </a:r>
            <a:endParaRPr lang="en-US" dirty="0" smtClean="0">
              <a:cs typeface="ＭＳ Ｐゴシック" pitchFamily="-84" charset="-128"/>
            </a:endParaRPr>
          </a:p>
          <a:p>
            <a:pPr eaLnBrk="1" hangingPunct="1">
              <a:buNone/>
            </a:pPr>
            <a:endParaRPr lang="en-US" dirty="0" smtClean="0">
              <a:cs typeface="ＭＳ Ｐゴシック" pitchFamily="-84" charset="-128"/>
            </a:endParaRP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This is known as the </a:t>
            </a:r>
            <a:r>
              <a:rPr lang="en-US" b="1" dirty="0">
                <a:cs typeface="ＭＳ Ｐゴシック" pitchFamily="-84" charset="-128"/>
              </a:rPr>
              <a:t>Stefan-Boltzmann law</a:t>
            </a:r>
            <a:r>
              <a:rPr lang="en-US" dirty="0">
                <a:cs typeface="ＭＳ Ｐゴシック" pitchFamily="-84" charset="-128"/>
              </a:rPr>
              <a:t>, with the constant</a:t>
            </a:r>
            <a:r>
              <a:rPr lang="en-US" dirty="0" smtClean="0">
                <a:cs typeface="ＭＳ Ｐゴシック" pitchFamily="-84" charset="-128"/>
              </a:rPr>
              <a:t> </a:t>
            </a:r>
            <a:r>
              <a:rPr lang="en-US" i="1" dirty="0" err="1" smtClean="0">
                <a:latin typeface="Symbol" charset="2"/>
                <a:cs typeface="Symbol" charset="2"/>
              </a:rPr>
              <a:t>σ</a:t>
            </a:r>
            <a:r>
              <a:rPr lang="en-US" dirty="0" smtClean="0">
                <a:cs typeface="ＭＳ Ｐゴシック" pitchFamily="-84" charset="-128"/>
              </a:rPr>
              <a:t> </a:t>
            </a:r>
            <a:r>
              <a:rPr lang="en-US" dirty="0">
                <a:cs typeface="ＭＳ Ｐゴシック" pitchFamily="-84" charset="-128"/>
              </a:rPr>
              <a:t>experimentally measured to be </a:t>
            </a:r>
            <a:r>
              <a:rPr lang="en-US" dirty="0" smtClean="0">
                <a:cs typeface="ＭＳ Ｐゴシック" pitchFamily="-84" charset="-128"/>
              </a:rPr>
              <a:t>5.6705</a:t>
            </a:r>
            <a:r>
              <a:rPr lang="en-US" dirty="0" smtClean="0">
                <a:ea typeface="Arial" pitchFamily="-84" charset="0"/>
                <a:cs typeface="Arial" pitchFamily="-84" charset="0"/>
              </a:rPr>
              <a:t>×10</a:t>
            </a:r>
            <a:r>
              <a:rPr lang="en-US" baseline="300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baseline="30000" dirty="0">
                <a:ea typeface="Arial" pitchFamily="-84" charset="0"/>
                <a:cs typeface="Arial" pitchFamily="-84" charset="0"/>
              </a:rPr>
              <a:t>8</a:t>
            </a:r>
            <a:r>
              <a:rPr lang="en-US" dirty="0">
                <a:ea typeface="Arial" pitchFamily="-84" charset="0"/>
                <a:cs typeface="Arial" pitchFamily="-84" charset="0"/>
              </a:rPr>
              <a:t> W / (m</a:t>
            </a:r>
            <a:r>
              <a:rPr lang="en-US" baseline="30000" dirty="0">
                <a:ea typeface="Arial" pitchFamily="-84" charset="0"/>
                <a:cs typeface="Arial" pitchFamily="-84" charset="0"/>
              </a:rPr>
              <a:t>2</a:t>
            </a:r>
            <a:r>
              <a:rPr lang="en-US" dirty="0">
                <a:ea typeface="Arial" pitchFamily="-84" charset="0"/>
                <a:cs typeface="Arial" pitchFamily="-84" charset="0"/>
              </a:rPr>
              <a:t> </a:t>
            </a:r>
            <a:r>
              <a:rPr lang="en-US" dirty="0">
                <a:latin typeface="Lucida Grande" pitchFamily="-84" charset="0"/>
                <a:ea typeface="Arial" pitchFamily="-84" charset="0"/>
                <a:cs typeface="Arial" pitchFamily="-84" charset="0"/>
              </a:rPr>
              <a:t>·</a:t>
            </a:r>
            <a:r>
              <a:rPr lang="en-US" dirty="0">
                <a:ea typeface="Arial" pitchFamily="-84" charset="0"/>
                <a:cs typeface="Arial" pitchFamily="-84" charset="0"/>
              </a:rPr>
              <a:t> K</a:t>
            </a:r>
            <a:r>
              <a:rPr lang="en-US" baseline="30000" dirty="0">
                <a:ea typeface="Arial" pitchFamily="-84" charset="0"/>
                <a:cs typeface="Arial" pitchFamily="-84" charset="0"/>
              </a:rPr>
              <a:t>4</a:t>
            </a:r>
            <a:r>
              <a:rPr lang="en-US" dirty="0">
                <a:ea typeface="Arial" pitchFamily="-84" charset="0"/>
                <a:cs typeface="Arial" pitchFamily="-84" charset="0"/>
              </a:rPr>
              <a:t>)</a:t>
            </a:r>
            <a:r>
              <a:rPr lang="en-US" dirty="0" smtClean="0">
                <a:ea typeface="Arial" pitchFamily="-84" charset="0"/>
                <a:cs typeface="Arial" pitchFamily="-84" charset="0"/>
              </a:rPr>
              <a:t>.</a:t>
            </a:r>
            <a:endParaRPr lang="en-US" dirty="0" smtClean="0">
              <a:cs typeface="ＭＳ Ｐゴシック" pitchFamily="-84" charset="-128"/>
            </a:endParaRP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The </a:t>
            </a:r>
            <a:r>
              <a:rPr lang="en-US" b="1" dirty="0">
                <a:cs typeface="ＭＳ Ｐゴシック" pitchFamily="-84" charset="-128"/>
              </a:rPr>
              <a:t>emissivity</a:t>
            </a:r>
            <a:r>
              <a:rPr lang="en-US" dirty="0" smtClean="0">
                <a:cs typeface="ＭＳ Ｐゴシック" pitchFamily="-84" charset="-128"/>
              </a:rPr>
              <a:t> </a:t>
            </a:r>
            <a:r>
              <a:rPr lang="en-US" dirty="0" err="1" smtClean="0">
                <a:latin typeface="Lucida Grande" pitchFamily="-84" charset="0"/>
                <a:cs typeface="ＭＳ Ｐゴシック" pitchFamily="-84" charset="-128"/>
              </a:rPr>
              <a:t>ε</a:t>
            </a:r>
            <a:r>
              <a:rPr lang="en-US" dirty="0" smtClean="0">
                <a:cs typeface="ＭＳ Ｐゴシック" pitchFamily="-84" charset="-128"/>
              </a:rPr>
              <a:t> (</a:t>
            </a:r>
            <a:r>
              <a:rPr lang="en-US" dirty="0" err="1" smtClean="0">
                <a:latin typeface="Lucida Grande" pitchFamily="-84" charset="0"/>
                <a:cs typeface="ＭＳ Ｐゴシック" pitchFamily="-84" charset="-128"/>
              </a:rPr>
              <a:t>ε</a:t>
            </a:r>
            <a:r>
              <a:rPr lang="en-US" dirty="0" smtClean="0">
                <a:cs typeface="ＭＳ Ｐゴシック" pitchFamily="-84" charset="-128"/>
              </a:rPr>
              <a:t> </a:t>
            </a:r>
            <a:r>
              <a:rPr lang="en-US" dirty="0">
                <a:cs typeface="ＭＳ Ｐゴシック" pitchFamily="-84" charset="-128"/>
              </a:rPr>
              <a:t>= 1 for an idealized blackbody) is</a:t>
            </a:r>
            <a:r>
              <a:rPr lang="en-US" dirty="0" smtClean="0">
                <a:cs typeface="ＭＳ Ｐゴシック" pitchFamily="-84" charset="-128"/>
              </a:rPr>
              <a:t> the </a:t>
            </a:r>
            <a:r>
              <a:rPr lang="en-US" dirty="0">
                <a:cs typeface="ＭＳ Ｐゴシック" pitchFamily="-84" charset="-128"/>
              </a:rPr>
              <a:t>ratio of the emissive power of an object to that of an ideal blackbody</a:t>
            </a:r>
            <a:r>
              <a:rPr lang="en-US" dirty="0" smtClean="0">
                <a:cs typeface="ＭＳ Ｐゴシック" pitchFamily="-84" charset="-128"/>
              </a:rPr>
              <a:t> and </a:t>
            </a:r>
            <a:r>
              <a:rPr lang="en-US" dirty="0">
                <a:cs typeface="ＭＳ Ｐゴシック" pitchFamily="-84" charset="-128"/>
              </a:rPr>
              <a:t>is always less than 1.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23,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748952"/>
              </p:ext>
            </p:extLst>
          </p:nvPr>
        </p:nvGraphicFramePr>
        <p:xfrm>
          <a:off x="2895600" y="1447800"/>
          <a:ext cx="4343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79" name="Equation" r:id="rId3" imgW="1447800" imgH="330200" progId="Equation.DSMT4">
                  <p:embed/>
                </p:oleObj>
              </mc:Choice>
              <mc:Fallback>
                <p:oleObj name="Equation" r:id="rId3" imgW="14478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5600" y="1447800"/>
                        <a:ext cx="43434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356102"/>
              </p:ext>
            </p:extLst>
          </p:nvPr>
        </p:nvGraphicFramePr>
        <p:xfrm>
          <a:off x="7162800" y="1600200"/>
          <a:ext cx="1143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80" name="Equation" r:id="rId5" imgW="381000" imgH="203200" progId="Equation.DSMT4">
                  <p:embed/>
                </p:oleObj>
              </mc:Choice>
              <mc:Fallback>
                <p:oleObj name="Equation" r:id="rId5" imgW="381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62800" y="1600200"/>
                        <a:ext cx="11430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96321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4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4478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Rayleigh-Jeans Formula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762000"/>
            <a:ext cx="8764587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cs typeface="ＭＳ Ｐゴシック" pitchFamily="-84" charset="-128"/>
              </a:rPr>
              <a:t>Lord Rayleigh used the classical theories of electromagnetism and thermodynamics to show that the blackbody spectral distribution should be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cs typeface="ＭＳ Ｐゴシック" pitchFamily="-84" charset="-128"/>
              </a:rPr>
              <a:t>Worked reasonably </a:t>
            </a:r>
            <a:r>
              <a:rPr lang="en-US" sz="2400" dirty="0">
                <a:cs typeface="ＭＳ Ｐゴシック" pitchFamily="-84" charset="-128"/>
              </a:rPr>
              <a:t>at longer </a:t>
            </a:r>
            <a:r>
              <a:rPr lang="en-US" sz="2400" dirty="0" smtClean="0">
                <a:cs typeface="ＭＳ Ｐゴシック" pitchFamily="-84" charset="-128"/>
              </a:rPr>
              <a:t>wavelengths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cs typeface="ＭＳ Ｐゴシック" pitchFamily="-84" charset="-128"/>
              </a:rPr>
              <a:t>it </a:t>
            </a:r>
            <a:r>
              <a:rPr lang="en-US" sz="2400" dirty="0">
                <a:cs typeface="ＭＳ Ｐゴシック" pitchFamily="-84" charset="-128"/>
              </a:rPr>
              <a:t>deviates badly at short wavelengths.</a:t>
            </a:r>
            <a:r>
              <a:rPr lang="en-US" sz="2400" dirty="0" smtClean="0">
                <a:cs typeface="ＭＳ Ｐゴシック" pitchFamily="-8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dirty="0" err="1" smtClean="0">
                <a:cs typeface="ＭＳ Ｐゴシック" pitchFamily="-84" charset="-128"/>
                <a:sym typeface="Wingdings"/>
              </a:rPr>
              <a:t></a:t>
            </a:r>
            <a:r>
              <a:rPr lang="en-US" altLang="ja-JP" sz="2400" dirty="0" smtClean="0">
                <a:cs typeface="ＭＳ Ｐゴシック" pitchFamily="-84" charset="-128"/>
                <a:sym typeface="Wingdings"/>
              </a:rPr>
              <a:t> </a:t>
            </a:r>
            <a:r>
              <a:rPr lang="ja-JP" altLang="en-US" sz="2400" dirty="0" smtClean="0">
                <a:cs typeface="ＭＳ Ｐゴシック" pitchFamily="-84" charset="-128"/>
              </a:rPr>
              <a:t>“</a:t>
            </a:r>
            <a:r>
              <a:rPr lang="en-US" altLang="ja-JP" sz="2400" dirty="0">
                <a:cs typeface="ＭＳ Ｐゴシック" pitchFamily="-84" charset="-128"/>
              </a:rPr>
              <a:t>the ultraviolet catastrophe</a:t>
            </a:r>
            <a:r>
              <a:rPr lang="ja-JP" altLang="en-US" sz="2400" dirty="0" smtClean="0">
                <a:cs typeface="ＭＳ Ｐゴシック" pitchFamily="-84" charset="-128"/>
              </a:rPr>
              <a:t>”</a:t>
            </a:r>
            <a:r>
              <a:rPr lang="en-US" altLang="ja-JP" sz="2400" dirty="0" smtClean="0">
                <a:cs typeface="ＭＳ Ｐゴシック" pitchFamily="-84" charset="-128"/>
              </a:rPr>
              <a:t> a serious issue that couldn’t be explained</a:t>
            </a:r>
            <a:endParaRPr lang="en-US" sz="2400" dirty="0">
              <a:cs typeface="ＭＳ Ｐゴシック" pitchFamily="-84" charset="-128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23,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800132"/>
              </p:ext>
            </p:extLst>
          </p:nvPr>
        </p:nvGraphicFramePr>
        <p:xfrm>
          <a:off x="656303" y="2057400"/>
          <a:ext cx="292509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81" name="Equation" r:id="rId4" imgW="1079500" imgH="393700" progId="Equation.DSMT4">
                  <p:embed/>
                </p:oleObj>
              </mc:Choice>
              <mc:Fallback>
                <p:oleObj name="Equation" r:id="rId4" imgW="10795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6303" y="2057400"/>
                        <a:ext cx="2925097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77216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7924800" cy="5029200"/>
          </a:xfrm>
        </p:spPr>
        <p:txBody>
          <a:bodyPr/>
          <a:lstStyle/>
          <a:p>
            <a:pPr marL="533400" indent="-533400" eaLnBrk="1" hangingPunct="1"/>
            <a:r>
              <a:rPr lang="en-US" sz="2400" dirty="0">
                <a:cs typeface="ＭＳ Ｐゴシック" pitchFamily="-84" charset="-128"/>
              </a:rPr>
              <a:t>Planck assumed that the radiation in the cavity was emitted (and absorbed) by some sort of </a:t>
            </a:r>
            <a:r>
              <a:rPr lang="ja-JP" altLang="en-US" sz="2400" dirty="0">
                <a:cs typeface="ＭＳ Ｐゴシック" pitchFamily="-84" charset="-128"/>
              </a:rPr>
              <a:t>“</a:t>
            </a:r>
            <a:r>
              <a:rPr lang="en-US" altLang="ja-JP" sz="2400" dirty="0">
                <a:cs typeface="ＭＳ Ｐゴシック" pitchFamily="-84" charset="-128"/>
              </a:rPr>
              <a:t>oscillators</a:t>
            </a:r>
            <a:r>
              <a:rPr lang="ja-JP" altLang="en-US" sz="2400" dirty="0">
                <a:cs typeface="ＭＳ Ｐゴシック" pitchFamily="-84" charset="-128"/>
              </a:rPr>
              <a:t>”</a:t>
            </a:r>
            <a:r>
              <a:rPr lang="en-US" altLang="ja-JP" sz="2400" dirty="0">
                <a:cs typeface="ＭＳ Ｐゴシック" pitchFamily="-84" charset="-128"/>
              </a:rPr>
              <a:t> that were contained in the walls. He used </a:t>
            </a:r>
            <a:r>
              <a:rPr lang="en-US" altLang="ja-JP" sz="2400" dirty="0" err="1" smtClean="0">
                <a:cs typeface="ＭＳ Ｐゴシック" pitchFamily="-84" charset="-128"/>
              </a:rPr>
              <a:t>Boltzman’s</a:t>
            </a:r>
            <a:r>
              <a:rPr lang="en-US" altLang="ja-JP" sz="2400" dirty="0" smtClean="0">
                <a:cs typeface="ＭＳ Ｐゴシック" pitchFamily="-84" charset="-128"/>
              </a:rPr>
              <a:t> </a:t>
            </a:r>
            <a:r>
              <a:rPr lang="en-US" altLang="ja-JP" sz="2400" dirty="0">
                <a:cs typeface="ＭＳ Ｐゴシック" pitchFamily="-84" charset="-128"/>
              </a:rPr>
              <a:t>statistical methods to arrive at the following formula that fit the blackbody radiation data.</a:t>
            </a:r>
          </a:p>
          <a:p>
            <a:pPr marL="533400" indent="-533400" eaLnBrk="1" hangingPunct="1"/>
            <a:endParaRPr lang="en-US" sz="2400" dirty="0">
              <a:cs typeface="ＭＳ Ｐゴシック" pitchFamily="-84" charset="-128"/>
            </a:endParaRPr>
          </a:p>
          <a:p>
            <a:pPr marL="533400" indent="-533400" eaLnBrk="1" hangingPunct="1"/>
            <a:endParaRPr lang="en-US" sz="1800" dirty="0">
              <a:cs typeface="ＭＳ Ｐゴシック" pitchFamily="-84" charset="-128"/>
            </a:endParaRPr>
          </a:p>
          <a:p>
            <a:pPr marL="533400" indent="-533400" eaLnBrk="1" hangingPunct="1"/>
            <a:endParaRPr lang="en-US" sz="1800" dirty="0">
              <a:cs typeface="ＭＳ Ｐゴシック" pitchFamily="-84" charset="-128"/>
            </a:endParaRPr>
          </a:p>
          <a:p>
            <a:pPr marL="533400" indent="-533400" eaLnBrk="1" hangingPunct="1"/>
            <a:r>
              <a:rPr lang="en-US" sz="2400" dirty="0">
                <a:cs typeface="ＭＳ Ｐゴシック" pitchFamily="-84" charset="-128"/>
              </a:rPr>
              <a:t>Planck made two modifications to the classical theory:</a:t>
            </a:r>
          </a:p>
          <a:p>
            <a:pPr marL="1024128" lvl="2" indent="-256032" eaLnBrk="1" hangingPunct="1">
              <a:spcBef>
                <a:spcPts val="0"/>
              </a:spcBef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1800" dirty="0"/>
              <a:t>The oscillators (of electromagnetic origin) can only have certain discrete energies determined by </a:t>
            </a:r>
            <a:r>
              <a:rPr lang="en-US" sz="1800" i="1" dirty="0"/>
              <a:t>E</a:t>
            </a:r>
            <a:r>
              <a:rPr lang="en-US" sz="1800" i="1" baseline="-25000" dirty="0"/>
              <a:t>n</a:t>
            </a:r>
            <a:r>
              <a:rPr lang="en-US" sz="1800" dirty="0"/>
              <a:t> = </a:t>
            </a:r>
            <a:r>
              <a:rPr lang="en-US" sz="1800" i="1" dirty="0" err="1"/>
              <a:t>nhf</a:t>
            </a:r>
            <a:r>
              <a:rPr lang="en-US" sz="1800" dirty="0"/>
              <a:t>, where </a:t>
            </a:r>
            <a:r>
              <a:rPr lang="en-US" sz="1800" i="1" dirty="0" err="1"/>
              <a:t>n</a:t>
            </a:r>
            <a:r>
              <a:rPr lang="en-US" sz="1800" dirty="0"/>
              <a:t> is an integer, </a:t>
            </a:r>
            <a:r>
              <a:rPr lang="en-US" sz="1800" i="1" dirty="0" err="1"/>
              <a:t>f</a:t>
            </a:r>
            <a:r>
              <a:rPr lang="en-US" sz="1800" dirty="0"/>
              <a:t> is the frequency, and </a:t>
            </a:r>
            <a:r>
              <a:rPr lang="en-US" sz="1800" i="1" dirty="0" err="1"/>
              <a:t>h</a:t>
            </a:r>
            <a:r>
              <a:rPr lang="en-US" sz="1800" dirty="0"/>
              <a:t> is called </a:t>
            </a:r>
            <a:r>
              <a:rPr lang="en-US" sz="1800" dirty="0" smtClean="0"/>
              <a:t>Planck</a:t>
            </a:r>
            <a:r>
              <a:rPr lang="en-US" sz="1800" dirty="0" smtClean="0">
                <a:cs typeface="ＭＳ Ｐゴシック" pitchFamily="-84" charset="-128"/>
              </a:rPr>
              <a:t>’</a:t>
            </a:r>
            <a:r>
              <a:rPr lang="en-US" altLang="ja-JP" sz="1800" dirty="0" smtClean="0"/>
              <a:t>s </a:t>
            </a:r>
            <a:r>
              <a:rPr lang="en-US" altLang="ja-JP" sz="1800" dirty="0"/>
              <a:t>constant.</a:t>
            </a:r>
            <a:r>
              <a:rPr lang="en-US" altLang="ja-JP" sz="1800" dirty="0" smtClean="0"/>
              <a:t> </a:t>
            </a:r>
            <a:r>
              <a:rPr lang="en-US" altLang="ja-JP" sz="1800" i="1" dirty="0" err="1" smtClean="0"/>
              <a:t>h</a:t>
            </a:r>
            <a:r>
              <a:rPr lang="en-US" altLang="ja-JP" sz="1800" dirty="0" smtClean="0"/>
              <a:t> </a:t>
            </a:r>
            <a:r>
              <a:rPr lang="en-US" altLang="ja-JP" sz="1800" dirty="0"/>
              <a:t>= 6.6261 </a:t>
            </a:r>
            <a:r>
              <a:rPr lang="en-US" altLang="ja-JP" sz="1800" dirty="0">
                <a:ea typeface="Arial" pitchFamily="-84" charset="0"/>
                <a:cs typeface="Arial" pitchFamily="-84" charset="0"/>
              </a:rPr>
              <a:t>× 10</a:t>
            </a:r>
            <a:r>
              <a:rPr lang="en-US" altLang="ja-JP" sz="1800" baseline="300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altLang="ja-JP" sz="1800" baseline="30000" dirty="0">
                <a:ea typeface="Arial" pitchFamily="-84" charset="0"/>
                <a:cs typeface="Arial" pitchFamily="-84" charset="0"/>
              </a:rPr>
              <a:t>34</a:t>
            </a:r>
            <a:r>
              <a:rPr lang="en-US" altLang="ja-JP" sz="1800" dirty="0">
                <a:ea typeface="Arial" pitchFamily="-84" charset="0"/>
                <a:cs typeface="Arial" pitchFamily="-84" charset="0"/>
              </a:rPr>
              <a:t> </a:t>
            </a:r>
            <a:r>
              <a:rPr lang="en-US" altLang="ja-JP" sz="1800" dirty="0" err="1">
                <a:ea typeface="Arial" pitchFamily="-84" charset="0"/>
                <a:cs typeface="Arial" pitchFamily="-84" charset="0"/>
              </a:rPr>
              <a:t>J</a:t>
            </a:r>
            <a:r>
              <a:rPr lang="en-US" altLang="ja-JP" sz="1800" dirty="0" err="1">
                <a:latin typeface="Lucida Grande" pitchFamily="-84" charset="0"/>
                <a:ea typeface="Arial" pitchFamily="-84" charset="0"/>
                <a:cs typeface="Arial" pitchFamily="-84" charset="0"/>
              </a:rPr>
              <a:t>·</a:t>
            </a:r>
            <a:r>
              <a:rPr lang="en-US" altLang="ja-JP" sz="1800" dirty="0" err="1">
                <a:ea typeface="Arial" pitchFamily="-84" charset="0"/>
                <a:cs typeface="Arial" pitchFamily="-84" charset="0"/>
              </a:rPr>
              <a:t>s</a:t>
            </a:r>
            <a:r>
              <a:rPr lang="en-US" altLang="ja-JP" sz="1800" dirty="0"/>
              <a:t>. </a:t>
            </a:r>
          </a:p>
          <a:p>
            <a:pPr marL="1024128" lvl="2" indent="-256032" eaLnBrk="1" hangingPunct="1">
              <a:spcBef>
                <a:spcPts val="0"/>
              </a:spcBef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1800" b="1" u="sng" dirty="0">
                <a:solidFill>
                  <a:srgbClr val="800000"/>
                </a:solidFill>
              </a:rPr>
              <a:t>The oscillators can absorb or emit energy</a:t>
            </a:r>
            <a:r>
              <a:rPr lang="en-US" sz="1800" b="1" u="sng" dirty="0" smtClean="0">
                <a:solidFill>
                  <a:srgbClr val="800000"/>
                </a:solidFill>
              </a:rPr>
              <a:t> ONLY in </a:t>
            </a:r>
            <a:r>
              <a:rPr lang="en-US" sz="1800" b="1" u="sng" dirty="0">
                <a:solidFill>
                  <a:srgbClr val="800000"/>
                </a:solidFill>
              </a:rPr>
              <a:t>discrete multiples of the fundamental quantum of energy</a:t>
            </a:r>
            <a:r>
              <a:rPr lang="en-US" sz="1800" dirty="0"/>
              <a:t> given by</a:t>
            </a:r>
            <a:endParaRPr lang="en-US" sz="1600" dirty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Planck’</a:t>
            </a:r>
            <a:r>
              <a:rPr lang="en-US" altLang="ja-JP" dirty="0" smtClean="0">
                <a:cs typeface="ＭＳ Ｐゴシック" pitchFamily="-84" charset="-128"/>
              </a:rPr>
              <a:t>s </a:t>
            </a:r>
            <a:r>
              <a:rPr lang="en-US" altLang="ja-JP" dirty="0">
                <a:cs typeface="ＭＳ Ｐゴシック" pitchFamily="-84" charset="-128"/>
              </a:rPr>
              <a:t>Radiation Law</a:t>
            </a:r>
            <a:endParaRPr lang="en-US" dirty="0">
              <a:cs typeface="ＭＳ Ｐゴシック" pitchFamily="-84" charset="-128"/>
            </a:endParaRPr>
          </a:p>
        </p:txBody>
      </p:sp>
      <p:sp>
        <p:nvSpPr>
          <p:cNvPr id="97307" name="Text Box 27"/>
          <p:cNvSpPr txBox="1">
            <a:spLocks noChangeArrowheads="1"/>
          </p:cNvSpPr>
          <p:nvPr/>
        </p:nvSpPr>
        <p:spPr bwMode="auto">
          <a:xfrm>
            <a:off x="5334000" y="2895600"/>
            <a:ext cx="18415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5847" name="Text Box 28"/>
          <p:cNvSpPr txBox="1">
            <a:spLocks noChangeArrowheads="1"/>
          </p:cNvSpPr>
          <p:nvPr/>
        </p:nvSpPr>
        <p:spPr bwMode="auto">
          <a:xfrm>
            <a:off x="5181600" y="2895600"/>
            <a:ext cx="289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3333CC"/>
                </a:solidFill>
                <a:latin typeface="+mn-lt"/>
              </a:rPr>
              <a:t>Planck’</a:t>
            </a:r>
            <a:r>
              <a:rPr lang="en-US" altLang="ja-JP" dirty="0" smtClean="0">
                <a:solidFill>
                  <a:srgbClr val="3333CC"/>
                </a:solidFill>
                <a:latin typeface="+mn-lt"/>
              </a:rPr>
              <a:t>s </a:t>
            </a:r>
            <a:r>
              <a:rPr lang="en-US" altLang="ja-JP" dirty="0">
                <a:solidFill>
                  <a:srgbClr val="3333CC"/>
                </a:solidFill>
                <a:latin typeface="+mn-lt"/>
              </a:rPr>
              <a:t>radiation law</a:t>
            </a:r>
            <a:endParaRPr lang="en-US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23, 2013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743200" y="59436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3112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622264"/>
              </p:ext>
            </p:extLst>
          </p:nvPr>
        </p:nvGraphicFramePr>
        <p:xfrm>
          <a:off x="3581400" y="5410200"/>
          <a:ext cx="1268412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942" name="Equation" r:id="rId3" imgW="546100" imgH="203200" progId="Equation.DSMT4">
                  <p:embed/>
                </p:oleObj>
              </mc:Choice>
              <mc:Fallback>
                <p:oleObj name="Equation" r:id="rId3" imgW="546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410200"/>
                        <a:ext cx="1268412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2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017965"/>
              </p:ext>
            </p:extLst>
          </p:nvPr>
        </p:nvGraphicFramePr>
        <p:xfrm>
          <a:off x="4876800" y="5181600"/>
          <a:ext cx="796925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943" name="Equation" r:id="rId5" imgW="342900" imgH="393700" progId="Equation.DSMT4">
                  <p:embed/>
                </p:oleObj>
              </mc:Choice>
              <mc:Fallback>
                <p:oleObj name="Equation" r:id="rId5" imgW="342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181600"/>
                        <a:ext cx="796925" cy="912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076900"/>
              </p:ext>
            </p:extLst>
          </p:nvPr>
        </p:nvGraphicFramePr>
        <p:xfrm>
          <a:off x="1336961" y="2514600"/>
          <a:ext cx="3844639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944" name="Equation" r:id="rId7" imgW="1625600" imgH="419100" progId="Equation.DSMT4">
                  <p:embed/>
                </p:oleObj>
              </mc:Choice>
              <mc:Fallback>
                <p:oleObj name="Equation" r:id="rId7" imgW="16256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36961" y="2514600"/>
                        <a:ext cx="3844639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25881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Photoelectric Effect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838200"/>
            <a:ext cx="8382000" cy="5181600"/>
          </a:xfrm>
        </p:spPr>
        <p:txBody>
          <a:bodyPr/>
          <a:lstStyle/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800" dirty="0" smtClean="0">
                <a:solidFill>
                  <a:srgbClr val="800000"/>
                </a:solidFill>
                <a:cs typeface="ＭＳ Ｐゴシック" pitchFamily="-84" charset="-128"/>
              </a:rPr>
              <a:t>Definition: Incident electromagnetic radiation shining on the material transfers energy to the electrons, allowing them to escape the surface of the metal.  Ejected electrons are called photoelectrons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Tx/>
              <a:buFont typeface="Wingdings" pitchFamily="-84" charset="2"/>
              <a:buNone/>
            </a:pPr>
            <a:r>
              <a:rPr lang="en-US" sz="2800" dirty="0" smtClean="0">
                <a:cs typeface="ＭＳ Ｐゴシック" pitchFamily="-84" charset="-128"/>
              </a:rPr>
              <a:t>Other methods </a:t>
            </a:r>
            <a:r>
              <a:rPr lang="en-US" sz="2800" dirty="0">
                <a:cs typeface="ＭＳ Ｐゴシック" pitchFamily="-84" charset="-128"/>
              </a:rPr>
              <a:t>of electron emission: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Tx/>
            </a:pPr>
            <a:r>
              <a:rPr lang="en-US" sz="2800" dirty="0">
                <a:cs typeface="ＭＳ Ｐゴシック" pitchFamily="-84" charset="-128"/>
              </a:rPr>
              <a:t>Thermionic emission: Application of heat allows electrons to gain enough energy to escape.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Tx/>
            </a:pPr>
            <a:r>
              <a:rPr lang="en-US" sz="2800" dirty="0">
                <a:cs typeface="ＭＳ Ｐゴシック" pitchFamily="-84" charset="-128"/>
              </a:rPr>
              <a:t>Secondary emission: The electron gains enough energy by transfer from another high-speed particle that strikes the material from outside.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Tx/>
            </a:pPr>
            <a:r>
              <a:rPr lang="en-US" sz="2800" dirty="0">
                <a:cs typeface="ＭＳ Ｐゴシック" pitchFamily="-84" charset="-128"/>
              </a:rPr>
              <a:t>Field emission: A strong external electric field pulls the electron out of the material</a:t>
            </a:r>
            <a:r>
              <a:rPr lang="en-US" sz="2800" dirty="0" smtClean="0">
                <a:cs typeface="ＭＳ Ｐゴシック" pitchFamily="-84" charset="-128"/>
              </a:rPr>
              <a:t>.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180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Classical Interpretation of Photoelectric Effect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1" y="990600"/>
            <a:ext cx="8382000" cy="5486400"/>
          </a:xfrm>
        </p:spPr>
        <p:txBody>
          <a:bodyPr/>
          <a:lstStyle/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3600" dirty="0" smtClean="0">
                <a:solidFill>
                  <a:srgbClr val="3333CC"/>
                </a:solidFill>
                <a:cs typeface="ＭＳ Ｐゴシック" pitchFamily="-84" charset="-128"/>
              </a:rPr>
              <a:t>Classical theory allows EM radiation to eject photoelectrons from matter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3600" dirty="0" smtClean="0">
                <a:solidFill>
                  <a:srgbClr val="3333CC"/>
                </a:solidFill>
                <a:cs typeface="ＭＳ Ｐゴシック" pitchFamily="-84" charset="-128"/>
              </a:rPr>
              <a:t>Classical theory predicts the energy of the photoelectrons increase proportion to the radiation intensity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3600" dirty="0" smtClean="0">
                <a:solidFill>
                  <a:srgbClr val="3333CC"/>
                </a:solidFill>
                <a:cs typeface="ＭＳ Ｐゴシック" pitchFamily="-84" charset="-128"/>
              </a:rPr>
              <a:t>Thus, KE of the photoelectrons must be proportional to the intensity of light not the current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3600" dirty="0" smtClean="0">
                <a:solidFill>
                  <a:srgbClr val="3333CC"/>
                </a:solidFill>
                <a:cs typeface="ＭＳ Ｐゴシック" pitchFamily="-84" charset="-128"/>
              </a:rPr>
              <a:t>Time for an experiment!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30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23,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7244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Reading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assignments: CH3.9</a:t>
            </a:r>
          </a:p>
          <a:p>
            <a:pPr eaLnBrk="1" hangingPunct="1"/>
            <a:r>
              <a:rPr lang="en-US" dirty="0"/>
              <a:t>Homework #2</a:t>
            </a:r>
          </a:p>
          <a:p>
            <a:pPr lvl="1" eaLnBrk="1" hangingPunct="1"/>
            <a:r>
              <a:rPr lang="en-US" dirty="0"/>
              <a:t>CH3 end of the chapter problems: 2, 19, 27, 36, 41, 47 and 57</a:t>
            </a:r>
          </a:p>
          <a:p>
            <a:pPr lvl="1" eaLnBrk="1" hangingPunct="1"/>
            <a:r>
              <a:rPr lang="en-US" dirty="0"/>
              <a:t>Due Wednesday, </a:t>
            </a:r>
            <a:r>
              <a:rPr lang="en-US" dirty="0" smtClean="0"/>
              <a:t>Oct. 2</a:t>
            </a:r>
            <a:endParaRPr lang="en-US" dirty="0"/>
          </a:p>
          <a:p>
            <a:pPr eaLnBrk="1" hangingPunct="1"/>
            <a:r>
              <a:rPr lang="en-US" dirty="0"/>
              <a:t>Quiz #2 </a:t>
            </a:r>
            <a:r>
              <a:rPr lang="en-US" dirty="0" smtClean="0"/>
              <a:t>Monday</a:t>
            </a:r>
            <a:r>
              <a:rPr lang="en-US" dirty="0"/>
              <a:t>, </a:t>
            </a:r>
            <a:r>
              <a:rPr lang="en-US" dirty="0" smtClean="0"/>
              <a:t>Sept. 30</a:t>
            </a:r>
            <a:endParaRPr lang="en-US" dirty="0"/>
          </a:p>
          <a:p>
            <a:pPr lvl="1" eaLnBrk="1" hangingPunct="1"/>
            <a:r>
              <a:rPr lang="en-US" dirty="0"/>
              <a:t>Beginning of the class</a:t>
            </a:r>
          </a:p>
          <a:p>
            <a:pPr lvl="1" eaLnBrk="1" hangingPunct="1"/>
            <a:r>
              <a:rPr lang="en-US" dirty="0"/>
              <a:t>Covers CH1.1 – what we finish </a:t>
            </a:r>
            <a:r>
              <a:rPr lang="en-US" dirty="0" smtClean="0"/>
              <a:t>Wednesday</a:t>
            </a:r>
            <a:r>
              <a:rPr lang="en-US" dirty="0"/>
              <a:t>, Sept. </a:t>
            </a:r>
            <a:r>
              <a:rPr lang="en-US" dirty="0" smtClean="0"/>
              <a:t>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30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Photoelectric Effect Experimental Setup</a:t>
            </a:r>
          </a:p>
        </p:txBody>
      </p:sp>
      <p:pic>
        <p:nvPicPr>
          <p:cNvPr id="37892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620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24600" y="1066800"/>
            <a:ext cx="2362200" cy="707886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+mn-lt"/>
              </a:rPr>
              <a:t>Hmm.. Something does not make sense!!</a:t>
            </a:r>
            <a:endParaRPr lang="en-US" sz="200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3200400"/>
            <a:ext cx="1295400" cy="338554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+mn-lt"/>
              </a:rPr>
              <a:t>Photocathode</a:t>
            </a:r>
            <a:endParaRPr lang="en-US" sz="1600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2819400"/>
            <a:ext cx="762000" cy="338554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+mn-lt"/>
              </a:rPr>
              <a:t>Anode</a:t>
            </a:r>
            <a:endParaRPr lang="en-US" sz="1600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5486400"/>
            <a:ext cx="1752600" cy="584776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+mn-lt"/>
              </a:rPr>
              <a:t>V increased reverse direction to stop I</a:t>
            </a:r>
            <a:endParaRPr lang="en-US" sz="1600" b="1" dirty="0">
              <a:solidFill>
                <a:srgbClr val="8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24113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2" descr="0314"/>
          <p:cNvPicPr>
            <a:picLocks noChangeAspect="1" noChangeArrowheads="1"/>
          </p:cNvPicPr>
          <p:nvPr/>
        </p:nvPicPr>
        <p:blipFill>
          <a:blip r:embed="rId2"/>
          <a:srcRect b="4202"/>
          <a:stretch>
            <a:fillRect/>
          </a:stretch>
        </p:blipFill>
        <p:spPr bwMode="auto">
          <a:xfrm>
            <a:off x="4724400" y="847725"/>
            <a:ext cx="44196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13" descr="0315"/>
          <p:cNvPicPr>
            <a:picLocks noChangeAspect="1" noChangeArrowheads="1"/>
          </p:cNvPicPr>
          <p:nvPr/>
        </p:nvPicPr>
        <p:blipFill>
          <a:blip r:embed="rId3"/>
          <a:srcRect b="4733"/>
          <a:stretch>
            <a:fillRect/>
          </a:stretch>
        </p:blipFill>
        <p:spPr bwMode="auto">
          <a:xfrm>
            <a:off x="4738687" y="3886200"/>
            <a:ext cx="3948113" cy="251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51" name="Rectangle 1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cs typeface="+mj-cs"/>
              </a:rPr>
              <a:t>Experimental Observations</a:t>
            </a:r>
          </a:p>
        </p:txBody>
      </p:sp>
      <p:pic>
        <p:nvPicPr>
          <p:cNvPr id="39944" name="Picture 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81400"/>
            <a:ext cx="4419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62200" y="3790890"/>
            <a:ext cx="1949973" cy="400110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+mn-lt"/>
              </a:rPr>
              <a:t>The same current!!</a:t>
            </a:r>
            <a:endParaRPr lang="en-US" sz="200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924580"/>
            <a:ext cx="1295400" cy="523220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800000"/>
                </a:solidFill>
                <a:latin typeface="+mn-lt"/>
              </a:rPr>
              <a:t>KE proportional to frequency!!</a:t>
            </a:r>
            <a:endParaRPr lang="en-US" sz="1400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800" y="5029200"/>
            <a:ext cx="1371600" cy="954107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800000"/>
                </a:solidFill>
                <a:latin typeface="+mn-lt"/>
              </a:rPr>
              <a:t>Number of photoelectrons proportional to light intensity!!</a:t>
            </a:r>
            <a:endParaRPr lang="en-US" sz="1400" b="1" dirty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12" name="Picture 1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800100"/>
            <a:ext cx="43434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" y="1447800"/>
            <a:ext cx="1219199" cy="830997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+mn-lt"/>
              </a:rPr>
              <a:t>The same V</a:t>
            </a:r>
            <a:r>
              <a:rPr lang="en-US" sz="1600" b="1" baseline="-25000" dirty="0" smtClean="0">
                <a:solidFill>
                  <a:srgbClr val="800000"/>
                </a:solidFill>
                <a:latin typeface="+mn-lt"/>
              </a:rPr>
              <a:t>0</a:t>
            </a:r>
            <a:r>
              <a:rPr lang="en-US" sz="1600" b="1" dirty="0" smtClean="0">
                <a:solidFill>
                  <a:srgbClr val="800000"/>
                </a:solidFill>
                <a:latin typeface="+mn-lt"/>
              </a:rPr>
              <a:t>,but higher current</a:t>
            </a:r>
            <a:endParaRPr lang="en-US" sz="1600" b="1" dirty="0">
              <a:solidFill>
                <a:srgbClr val="8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46691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Summary of Experimental Observations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1" y="990600"/>
            <a:ext cx="8382000" cy="5486400"/>
          </a:xfrm>
        </p:spPr>
        <p:txBody>
          <a:bodyPr/>
          <a:lstStyle/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Light intensity does not affect the KE of the photoelectrons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The max KE of the photoelectrons, for a given emitting material, depends only on the frequency of the light 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The smaller the work function </a:t>
            </a:r>
            <a:r>
              <a:rPr lang="el-GR" sz="2800" i="1" dirty="0" smtClean="0">
                <a:solidFill>
                  <a:srgbClr val="3333CC"/>
                </a:solidFill>
                <a:latin typeface="Symbol" charset="2"/>
                <a:ea typeface="Arial Unicode MS" pitchFamily="-84" charset="0"/>
                <a:cs typeface="Symbol" charset="2"/>
              </a:rPr>
              <a:t>φ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 of the emitter material, the smaller is the threshold frequency of the light that can eject photoelectrons. 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When the photoelectrons are produced, their number is proportional to the intensity of light. 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The photoelectrons are emitted almost instantly following illumination of the photocathode, independent of the intensity of the light. </a:t>
            </a:r>
            <a:r>
              <a:rPr lang="en-US" sz="2800" dirty="0" err="1" smtClean="0">
                <a:solidFill>
                  <a:srgbClr val="3333CC"/>
                </a:solidFill>
                <a:cs typeface="ＭＳ Ｐゴシック" pitchFamily="-84" charset="-128"/>
                <a:sym typeface="Wingdings"/>
              </a:rPr>
              <a:t>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  <a:sym typeface="Wingdings"/>
              </a:rPr>
              <a:t> Totally unexplained by classical physics</a:t>
            </a:r>
            <a:endParaRPr lang="en-US" sz="2800" dirty="0" smtClean="0">
              <a:solidFill>
                <a:srgbClr val="3333CC"/>
              </a:solidFill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640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6587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Einstein’</a:t>
            </a:r>
            <a:r>
              <a:rPr lang="en-US" altLang="ja-JP" sz="4000" dirty="0" smtClean="0">
                <a:cs typeface="ＭＳ Ｐゴシック" pitchFamily="-84" charset="-128"/>
              </a:rPr>
              <a:t>s Theory of Photoelectric Effect</a:t>
            </a:r>
            <a:endParaRPr lang="en-US" sz="4000" dirty="0">
              <a:cs typeface="ＭＳ Ｐゴシック" pitchFamily="-84" charset="-128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609600"/>
            <a:ext cx="8383587" cy="5257800"/>
          </a:xfrm>
        </p:spPr>
        <p:txBody>
          <a:bodyPr/>
          <a:lstStyle/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dirty="0" smtClean="0">
                <a:cs typeface="+mn-cs"/>
              </a:rPr>
              <a:t>Einstein suggested that the electromagnetic radiation field is quantized into particles called </a:t>
            </a:r>
            <a:r>
              <a:rPr lang="en-US" b="1" dirty="0" smtClean="0">
                <a:cs typeface="+mn-cs"/>
              </a:rPr>
              <a:t>photons</a:t>
            </a:r>
            <a:r>
              <a:rPr lang="en-US" dirty="0" smtClean="0">
                <a:cs typeface="+mn-cs"/>
              </a:rPr>
              <a:t>. Each photon has the energy quantum:</a:t>
            </a:r>
          </a:p>
          <a:p>
            <a:pPr marL="533400" indent="-533400" eaLnBrk="1" hangingPunct="1">
              <a:buFont typeface="Wingdings" charset="0"/>
              <a:buNone/>
              <a:defRPr/>
            </a:pPr>
            <a:endParaRPr lang="en-US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None/>
              <a:defRPr/>
            </a:pPr>
            <a:endParaRPr lang="en-US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None/>
              <a:defRPr/>
            </a:pPr>
            <a:r>
              <a:rPr lang="en-US" dirty="0" smtClean="0">
                <a:cs typeface="+mn-cs"/>
              </a:rPr>
              <a:t>	where </a:t>
            </a:r>
            <a:r>
              <a:rPr lang="en-US" i="1" dirty="0" err="1" smtClean="0">
                <a:cs typeface="+mn-cs"/>
              </a:rPr>
              <a:t>f</a:t>
            </a:r>
            <a:r>
              <a:rPr lang="en-US" dirty="0" smtClean="0">
                <a:cs typeface="+mn-cs"/>
              </a:rPr>
              <a:t> is the frequency of the light and </a:t>
            </a:r>
            <a:r>
              <a:rPr lang="en-US" i="1" dirty="0" err="1" smtClean="0">
                <a:cs typeface="+mn-cs"/>
              </a:rPr>
              <a:t>h</a:t>
            </a:r>
            <a:r>
              <a:rPr lang="en-US" dirty="0" smtClean="0">
                <a:cs typeface="+mn-cs"/>
              </a:rPr>
              <a:t> is Planck’s constant.</a:t>
            </a:r>
          </a:p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dirty="0" smtClean="0">
                <a:cs typeface="+mn-cs"/>
              </a:rPr>
              <a:t>The photon travels at the speed of light in a vacuum, and its wavelength is given by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3174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558158"/>
              </p:ext>
            </p:extLst>
          </p:nvPr>
        </p:nvGraphicFramePr>
        <p:xfrm>
          <a:off x="3381375" y="2362200"/>
          <a:ext cx="19970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14" name="Equation" r:id="rId3" imgW="444500" imgH="203200" progId="Equation.DSMT4">
                  <p:embed/>
                </p:oleObj>
              </mc:Choice>
              <mc:Fallback>
                <p:oleObj name="Equation" r:id="rId3" imgW="444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75" y="2362200"/>
                        <a:ext cx="199707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5698"/>
              </p:ext>
            </p:extLst>
          </p:nvPr>
        </p:nvGraphicFramePr>
        <p:xfrm>
          <a:off x="3581400" y="5486400"/>
          <a:ext cx="15414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15" name="Equation" r:id="rId5" imgW="457200" imgH="203200" progId="Equation.DSMT4">
                  <p:embed/>
                </p:oleObj>
              </mc:Choice>
              <mc:Fallback>
                <p:oleObj name="Equation" r:id="rId5" imgW="457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486400"/>
                        <a:ext cx="1541462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58713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5613" y="762000"/>
            <a:ext cx="8226425" cy="53340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Conservation of energy yields:</a:t>
            </a:r>
          </a:p>
          <a:p>
            <a:pPr algn="ctr" eaLnBrk="1" hangingPunct="1">
              <a:buFont typeface="Wingdings" pitchFamily="-84" charset="2"/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/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 smtClean="0">
                <a:cs typeface="ＭＳ Ｐゴシック" pitchFamily="-84" charset="-128"/>
              </a:rPr>
              <a:t>	where </a:t>
            </a:r>
            <a:r>
              <a:rPr lang="en-US" sz="2400" dirty="0" err="1" smtClean="0">
                <a:latin typeface="Symbol" charset="2"/>
                <a:cs typeface="Symbol" charset="2"/>
              </a:rPr>
              <a:t>φ</a:t>
            </a:r>
            <a:r>
              <a:rPr lang="en-US" sz="2400" dirty="0" smtClean="0">
                <a:cs typeface="ＭＳ Ｐゴシック" pitchFamily="-84" charset="-128"/>
              </a:rPr>
              <a:t> is the work function of the metal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 smtClean="0">
                <a:cs typeface="ＭＳ Ｐゴシック" pitchFamily="-84" charset="-128"/>
              </a:rPr>
              <a:t>	The energy can then be written</a:t>
            </a:r>
          </a:p>
          <a:p>
            <a:pPr eaLnBrk="1" hangingPunct="1">
              <a:buFont typeface="Wingdings" pitchFamily="-84" charset="2"/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The retarding potentials measured the KE of the most energetic photoelectrons.</a:t>
            </a:r>
          </a:p>
        </p:txBody>
      </p:sp>
      <p:sp>
        <p:nvSpPr>
          <p:cNvPr id="43011" name="Rectangle 2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Einstein’</a:t>
            </a:r>
            <a:r>
              <a:rPr lang="en-US" altLang="ja-JP" dirty="0" smtClean="0">
                <a:cs typeface="ＭＳ Ｐゴシック" pitchFamily="-84" charset="-128"/>
              </a:rPr>
              <a:t>s </a:t>
            </a:r>
            <a:r>
              <a:rPr lang="en-US" altLang="ja-JP" dirty="0">
                <a:cs typeface="ＭＳ Ｐゴシック" pitchFamily="-84" charset="-128"/>
              </a:rPr>
              <a:t>Theory</a:t>
            </a:r>
            <a:endParaRPr lang="en-US" dirty="0">
              <a:cs typeface="ＭＳ Ｐゴシック" pitchFamily="-84" charset="-128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153840"/>
              </p:ext>
            </p:extLst>
          </p:nvPr>
        </p:nvGraphicFramePr>
        <p:xfrm>
          <a:off x="4179888" y="3543300"/>
          <a:ext cx="77311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14" name="Equation" r:id="rId3" imgW="317500" imgH="203200" progId="Equation.DSMT4">
                  <p:embed/>
                </p:oleObj>
              </mc:Choice>
              <mc:Fallback>
                <p:oleObj name="Equation" r:id="rId3" imgW="317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9888" y="3543300"/>
                        <a:ext cx="773112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196169"/>
              </p:ext>
            </p:extLst>
          </p:nvPr>
        </p:nvGraphicFramePr>
        <p:xfrm>
          <a:off x="4948238" y="3575050"/>
          <a:ext cx="30956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15" name="Equation" r:id="rId5" imgW="127000" imgH="190500" progId="Equation.DSMT4">
                  <p:embed/>
                </p:oleObj>
              </mc:Choice>
              <mc:Fallback>
                <p:oleObj name="Equation" r:id="rId5" imgW="127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8238" y="3575050"/>
                        <a:ext cx="309562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383751"/>
              </p:ext>
            </p:extLst>
          </p:nvPr>
        </p:nvGraphicFramePr>
        <p:xfrm>
          <a:off x="5195888" y="3276600"/>
          <a:ext cx="145415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16" name="Equation" r:id="rId7" imgW="596900" imgH="393700" progId="Equation.DSMT4">
                  <p:embed/>
                </p:oleObj>
              </mc:Choice>
              <mc:Fallback>
                <p:oleObj name="Equation" r:id="rId7" imgW="596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5888" y="3276600"/>
                        <a:ext cx="1454150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410514"/>
              </p:ext>
            </p:extLst>
          </p:nvPr>
        </p:nvGraphicFramePr>
        <p:xfrm>
          <a:off x="3581400" y="5181600"/>
          <a:ext cx="1192213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17" name="Equation" r:id="rId9" imgW="381000" imgH="203200" progId="Equation.DSMT4">
                  <p:embed/>
                </p:oleObj>
              </mc:Choice>
              <mc:Fallback>
                <p:oleObj name="Equation" r:id="rId9" imgW="381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181600"/>
                        <a:ext cx="1192213" cy="63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985552"/>
              </p:ext>
            </p:extLst>
          </p:nvPr>
        </p:nvGraphicFramePr>
        <p:xfrm>
          <a:off x="2590800" y="1905000"/>
          <a:ext cx="77311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18" name="Equation" r:id="rId11" imgW="317500" imgH="203200" progId="Equation.DSMT4">
                  <p:embed/>
                </p:oleObj>
              </mc:Choice>
              <mc:Fallback>
                <p:oleObj name="Equation" r:id="rId11" imgW="317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905000"/>
                        <a:ext cx="773112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417280"/>
              </p:ext>
            </p:extLst>
          </p:nvPr>
        </p:nvGraphicFramePr>
        <p:xfrm>
          <a:off x="3352800" y="1905000"/>
          <a:ext cx="58737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19" name="Equation" r:id="rId13" imgW="241300" imgH="190500" progId="Equation.DSMT4">
                  <p:embed/>
                </p:oleObj>
              </mc:Choice>
              <mc:Fallback>
                <p:oleObj name="Equation" r:id="rId13" imgW="2413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905000"/>
                        <a:ext cx="587375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7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265514"/>
              </p:ext>
            </p:extLst>
          </p:nvPr>
        </p:nvGraphicFramePr>
        <p:xfrm>
          <a:off x="3868738" y="1905000"/>
          <a:ext cx="3278187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20" name="Equation" r:id="rId15" imgW="1346200" imgH="203200" progId="Equation.DSMT4">
                  <p:embed/>
                </p:oleObj>
              </mc:Choice>
              <mc:Fallback>
                <p:oleObj name="Equation" r:id="rId15" imgW="1346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8738" y="1905000"/>
                        <a:ext cx="3278187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308870"/>
              </p:ext>
            </p:extLst>
          </p:nvPr>
        </p:nvGraphicFramePr>
        <p:xfrm>
          <a:off x="1371600" y="1295400"/>
          <a:ext cx="695483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21" name="Equation" r:id="rId17" imgW="2857500" imgH="203200" progId="Equation.DSMT4">
                  <p:embed/>
                </p:oleObj>
              </mc:Choice>
              <mc:Fallback>
                <p:oleObj name="Equation" r:id="rId17" imgW="2857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295400"/>
                        <a:ext cx="6954838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511241"/>
              </p:ext>
            </p:extLst>
          </p:nvPr>
        </p:nvGraphicFramePr>
        <p:xfrm>
          <a:off x="4724400" y="4876800"/>
          <a:ext cx="1550987" cy="123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22" name="Equation" r:id="rId19" imgW="495300" imgH="393700" progId="Equation.DSMT4">
                  <p:embed/>
                </p:oleObj>
              </mc:Choice>
              <mc:Fallback>
                <p:oleObj name="Equation" r:id="rId19" imgW="495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876800"/>
                        <a:ext cx="1550987" cy="1233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52823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Quantum Interpretation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383588" cy="5562600"/>
          </a:xfrm>
        </p:spPr>
        <p:txBody>
          <a:bodyPr/>
          <a:lstStyle/>
          <a:p>
            <a:pPr marL="533400" indent="-533400" eaLnBrk="1" hangingPunct="1"/>
            <a:r>
              <a:rPr lang="en-US" sz="2400" dirty="0" smtClean="0">
                <a:cs typeface="ＭＳ Ｐゴシック" pitchFamily="-84" charset="-128"/>
              </a:rPr>
              <a:t>KE </a:t>
            </a:r>
            <a:r>
              <a:rPr lang="en-US" sz="2400" dirty="0">
                <a:cs typeface="ＭＳ Ｐゴシック" pitchFamily="-84" charset="-128"/>
              </a:rPr>
              <a:t>of the electron</a:t>
            </a:r>
            <a:r>
              <a:rPr lang="en-US" sz="2400" dirty="0" smtClean="0">
                <a:cs typeface="ＭＳ Ｐゴシック" pitchFamily="-84" charset="-128"/>
              </a:rPr>
              <a:t> depend only on the light frequency and the work function </a:t>
            </a:r>
            <a:r>
              <a:rPr lang="en-US" sz="2400" dirty="0" err="1" smtClean="0">
                <a:latin typeface="Symbol" charset="2"/>
                <a:cs typeface="Symbol" charset="2"/>
              </a:rPr>
              <a:t>φ</a:t>
            </a:r>
            <a:r>
              <a:rPr lang="en-US" sz="2400" dirty="0" smtClean="0">
                <a:cs typeface="ＭＳ Ｐゴシック" pitchFamily="-84" charset="-128"/>
              </a:rPr>
              <a:t> of the material not the </a:t>
            </a:r>
            <a:r>
              <a:rPr lang="en-US" sz="2400" dirty="0">
                <a:cs typeface="ＭＳ Ｐゴシック" pitchFamily="-84" charset="-128"/>
              </a:rPr>
              <a:t>light intensity at </a:t>
            </a:r>
            <a:r>
              <a:rPr lang="en-US" sz="2400" dirty="0" smtClean="0">
                <a:cs typeface="ＭＳ Ｐゴシック" pitchFamily="-84" charset="-128"/>
              </a:rPr>
              <a:t>all</a:t>
            </a:r>
          </a:p>
          <a:p>
            <a:pPr marL="533400" indent="-533400" eaLnBrk="1" hangingPunct="1"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marL="533400" indent="-533400" eaLnBrk="1" hangingPunct="1"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marL="533400" indent="-533400" eaLnBrk="1" hangingPunct="1"/>
            <a:r>
              <a:rPr lang="en-US" sz="2400" dirty="0">
                <a:cs typeface="ＭＳ Ｐゴシック" pitchFamily="-84" charset="-128"/>
              </a:rPr>
              <a:t>Einstein in 1905 predicted that the stopping potential was linearly proportional to the light frequency, with a slope </a:t>
            </a:r>
            <a:r>
              <a:rPr lang="en-US" sz="2400" i="1" dirty="0" err="1">
                <a:cs typeface="ＭＳ Ｐゴシック" pitchFamily="-84" charset="-128"/>
              </a:rPr>
              <a:t>h</a:t>
            </a:r>
            <a:r>
              <a:rPr lang="en-US" sz="2400" dirty="0">
                <a:cs typeface="ＭＳ Ｐゴシック" pitchFamily="-84" charset="-128"/>
              </a:rPr>
              <a:t>, the same constant found by Planck.</a:t>
            </a:r>
            <a:endParaRPr lang="en-US" sz="2400" dirty="0" smtClean="0">
              <a:cs typeface="ＭＳ Ｐゴシック" pitchFamily="-84" charset="-128"/>
            </a:endParaRPr>
          </a:p>
          <a:p>
            <a:pPr marL="533400" indent="-533400" eaLnBrk="1" hangingPunct="1"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marL="533400" indent="-533400" eaLnBrk="1" hangingPunct="1"/>
            <a:r>
              <a:rPr lang="en-US" sz="2400" dirty="0">
                <a:cs typeface="ＭＳ Ｐゴシック" pitchFamily="-84" charset="-128"/>
              </a:rPr>
              <a:t>From this, Einstein concluded that light is a particle with energy:</a:t>
            </a:r>
          </a:p>
          <a:p>
            <a:pPr marL="533400" indent="-533400" eaLnBrk="1" hangingPunct="1"/>
            <a:endParaRPr lang="en-US" sz="2400" dirty="0"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3194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510830"/>
              </p:ext>
            </p:extLst>
          </p:nvPr>
        </p:nvGraphicFramePr>
        <p:xfrm>
          <a:off x="2819400" y="1555750"/>
          <a:ext cx="1544638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675" name="Equation" r:id="rId3" imgW="635000" imgH="393700" progId="Equation.DSMT4">
                  <p:embed/>
                </p:oleObj>
              </mc:Choice>
              <mc:Fallback>
                <p:oleObj name="Equation" r:id="rId3" imgW="635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555750"/>
                        <a:ext cx="1544638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198514"/>
              </p:ext>
            </p:extLst>
          </p:nvPr>
        </p:nvGraphicFramePr>
        <p:xfrm>
          <a:off x="4406900" y="1790700"/>
          <a:ext cx="9271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676" name="Equation" r:id="rId5" imgW="381000" imgH="203200" progId="Equation.DSMT4">
                  <p:embed/>
                </p:oleObj>
              </mc:Choice>
              <mc:Fallback>
                <p:oleObj name="Equation" r:id="rId5" imgW="381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6900" y="1790700"/>
                        <a:ext cx="9271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893397"/>
              </p:ext>
            </p:extLst>
          </p:nvPr>
        </p:nvGraphicFramePr>
        <p:xfrm>
          <a:off x="5348288" y="1790700"/>
          <a:ext cx="9906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677" name="Equation" r:id="rId7" imgW="406400" imgH="203200" progId="Equation.DSMT4">
                  <p:embed/>
                </p:oleObj>
              </mc:Choice>
              <mc:Fallback>
                <p:oleObj name="Equation" r:id="rId7" imgW="406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8288" y="1790700"/>
                        <a:ext cx="9906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948211"/>
              </p:ext>
            </p:extLst>
          </p:nvPr>
        </p:nvGraphicFramePr>
        <p:xfrm>
          <a:off x="3124200" y="3429000"/>
          <a:ext cx="9271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678" name="Equation" r:id="rId9" imgW="381000" imgH="203200" progId="Equation.DSMT4">
                  <p:embed/>
                </p:oleObj>
              </mc:Choice>
              <mc:Fallback>
                <p:oleObj name="Equation" r:id="rId9" imgW="381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429000"/>
                        <a:ext cx="927100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2" descr="0314"/>
          <p:cNvPicPr>
            <a:picLocks noChangeAspect="1" noChangeArrowheads="1"/>
          </p:cNvPicPr>
          <p:nvPr/>
        </p:nvPicPr>
        <p:blipFill>
          <a:blip r:embed="rId11"/>
          <a:srcRect b="4202"/>
          <a:stretch>
            <a:fillRect/>
          </a:stretch>
        </p:blipFill>
        <p:spPr bwMode="auto">
          <a:xfrm>
            <a:off x="5638800" y="4487990"/>
            <a:ext cx="2971800" cy="237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94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634506"/>
              </p:ext>
            </p:extLst>
          </p:nvPr>
        </p:nvGraphicFramePr>
        <p:xfrm>
          <a:off x="2703512" y="4941888"/>
          <a:ext cx="64928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679" name="Equation" r:id="rId12" imgW="266700" imgH="152400" progId="Equation.DSMT4">
                  <p:embed/>
                </p:oleObj>
              </mc:Choice>
              <mc:Fallback>
                <p:oleObj name="Equation" r:id="rId12" imgW="266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3512" y="4941888"/>
                        <a:ext cx="649288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38200" y="5715000"/>
            <a:ext cx="5076079" cy="400110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+mn-lt"/>
              </a:rPr>
              <a:t>Was he already thinking about particle/wave duality?</a:t>
            </a:r>
            <a:endParaRPr lang="en-US" sz="2000" dirty="0">
              <a:solidFill>
                <a:srgbClr val="800000"/>
              </a:solidFill>
              <a:latin typeface="+mn-lt"/>
            </a:endParaRPr>
          </a:p>
        </p:txBody>
      </p:sp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620465"/>
              </p:ext>
            </p:extLst>
          </p:nvPr>
        </p:nvGraphicFramePr>
        <p:xfrm>
          <a:off x="4016375" y="3200400"/>
          <a:ext cx="1546225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680" name="Equation" r:id="rId14" imgW="635000" imgH="393700" progId="Equation.DSMT4">
                  <p:embed/>
                </p:oleObj>
              </mc:Choice>
              <mc:Fallback>
                <p:oleObj name="Equation" r:id="rId14" imgW="635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75" y="3200400"/>
                        <a:ext cx="1546225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836064"/>
              </p:ext>
            </p:extLst>
          </p:nvPr>
        </p:nvGraphicFramePr>
        <p:xfrm>
          <a:off x="5486400" y="3429000"/>
          <a:ext cx="1546225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681" name="Equation" r:id="rId16" imgW="635000" imgH="203200" progId="Equation.DSMT4">
                  <p:embed/>
                </p:oleObj>
              </mc:Choice>
              <mc:Fallback>
                <p:oleObj name="Equation" r:id="rId16" imgW="635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429000"/>
                        <a:ext cx="1546225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399872"/>
              </p:ext>
            </p:extLst>
          </p:nvPr>
        </p:nvGraphicFramePr>
        <p:xfrm>
          <a:off x="6972300" y="3375025"/>
          <a:ext cx="14859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682" name="Equation" r:id="rId18" imgW="609600" imgH="241300" progId="Equation.DSMT4">
                  <p:embed/>
                </p:oleObj>
              </mc:Choice>
              <mc:Fallback>
                <p:oleObj name="Equation" r:id="rId18" imgW="609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2300" y="3375025"/>
                        <a:ext cx="1485900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571809"/>
              </p:ext>
            </p:extLst>
          </p:nvPr>
        </p:nvGraphicFramePr>
        <p:xfrm>
          <a:off x="3352800" y="4876800"/>
          <a:ext cx="7715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683" name="Equation" r:id="rId20" imgW="317500" imgH="203200" progId="Equation.DSMT4">
                  <p:embed/>
                </p:oleObj>
              </mc:Choice>
              <mc:Fallback>
                <p:oleObj name="Equation" r:id="rId20" imgW="317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876800"/>
                        <a:ext cx="77152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56356"/>
              </p:ext>
            </p:extLst>
          </p:nvPr>
        </p:nvGraphicFramePr>
        <p:xfrm>
          <a:off x="4038600" y="4679950"/>
          <a:ext cx="525462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684" name="Equation" r:id="rId22" imgW="215900" imgH="393700" progId="Equation.DSMT4">
                  <p:embed/>
                </p:oleObj>
              </mc:Choice>
              <mc:Fallback>
                <p:oleObj name="Equation" r:id="rId22" imgW="215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679950"/>
                        <a:ext cx="525462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64739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09600"/>
            <a:ext cx="8382000" cy="8382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Light of wavelength 400nm is incident upon lithium (=2.93eV). Calculate (a) the photon energy and (</a:t>
            </a:r>
            <a:r>
              <a:rPr lang="en-US" sz="2400" dirty="0" err="1" smtClean="0">
                <a:cs typeface="ＭＳ Ｐゴシック" pitchFamily="-84" charset="-128"/>
              </a:rPr>
              <a:t>b</a:t>
            </a:r>
            <a:r>
              <a:rPr lang="en-US" sz="2400" dirty="0" smtClean="0">
                <a:cs typeface="ＭＳ Ｐゴシック" pitchFamily="-84" charset="-128"/>
              </a:rPr>
              <a:t>) the stopping potential V</a:t>
            </a:r>
            <a:r>
              <a:rPr lang="en-US" sz="2400" baseline="-25000" dirty="0" smtClean="0">
                <a:cs typeface="ＭＳ Ｐゴシック" pitchFamily="-84" charset="-128"/>
              </a:rPr>
              <a:t>0</a:t>
            </a:r>
            <a:r>
              <a:rPr lang="en-US" sz="2400" dirty="0" smtClean="0">
                <a:cs typeface="ＭＳ Ｐゴシック" pitchFamily="-84" charset="-128"/>
              </a:rPr>
              <a:t>.</a:t>
            </a:r>
            <a:endParaRPr lang="en-US" sz="2400" dirty="0">
              <a:cs typeface="ＭＳ Ｐゴシック" pitchFamily="-84" charset="-128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Ex 3.11: Photoelectric Effect</a:t>
            </a:r>
            <a:endParaRPr lang="en-US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9" name="Rectangle 35"/>
          <p:cNvSpPr txBox="1">
            <a:spLocks noChangeArrowheads="1"/>
          </p:cNvSpPr>
          <p:nvPr/>
        </p:nvSpPr>
        <p:spPr bwMode="auto">
          <a:xfrm>
            <a:off x="381000" y="1524000"/>
            <a:ext cx="853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Since the wavelength is known, we use plank’s formula:</a:t>
            </a: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The </a:t>
            </a:r>
            <a:r>
              <a:rPr lang="en-US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stopping potential can be obtained using Einstein’s formula for photoelectron energy</a:t>
            </a: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</p:txBody>
      </p:sp>
      <p:graphicFrame>
        <p:nvGraphicFramePr>
          <p:cNvPr id="3338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800118"/>
              </p:ext>
            </p:extLst>
          </p:nvPr>
        </p:nvGraphicFramePr>
        <p:xfrm>
          <a:off x="660400" y="2541588"/>
          <a:ext cx="619125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712" name="Equation" r:id="rId3" imgW="266700" imgH="152400" progId="Equation.DSMT4">
                  <p:embed/>
                </p:oleObj>
              </mc:Choice>
              <mc:Fallback>
                <p:oleObj name="Equation" r:id="rId3" imgW="266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2541588"/>
                        <a:ext cx="619125" cy="354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309168"/>
              </p:ext>
            </p:extLst>
          </p:nvPr>
        </p:nvGraphicFramePr>
        <p:xfrm>
          <a:off x="1933575" y="4191000"/>
          <a:ext cx="88582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713" name="Equation" r:id="rId5" imgW="381000" imgH="203200" progId="Equation.DSMT4">
                  <p:embed/>
                </p:oleObj>
              </mc:Choice>
              <mc:Fallback>
                <p:oleObj name="Equation" r:id="rId5" imgW="381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575" y="4191000"/>
                        <a:ext cx="885825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008677"/>
              </p:ext>
            </p:extLst>
          </p:nvPr>
        </p:nvGraphicFramePr>
        <p:xfrm>
          <a:off x="1295400" y="2438400"/>
          <a:ext cx="7366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714" name="Equation" r:id="rId7" imgW="317500" imgH="203200" progId="Equation.DSMT4">
                  <p:embed/>
                </p:oleObj>
              </mc:Choice>
              <mc:Fallback>
                <p:oleObj name="Equation" r:id="rId7" imgW="317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438400"/>
                        <a:ext cx="736600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733597"/>
              </p:ext>
            </p:extLst>
          </p:nvPr>
        </p:nvGraphicFramePr>
        <p:xfrm>
          <a:off x="1981200" y="2209800"/>
          <a:ext cx="7969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715" name="Equation" r:id="rId9" imgW="342900" imgH="393700" progId="Equation.DSMT4">
                  <p:embed/>
                </p:oleObj>
              </mc:Choice>
              <mc:Fallback>
                <p:oleObj name="Equation" r:id="rId9" imgW="342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209800"/>
                        <a:ext cx="79692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6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695444"/>
              </p:ext>
            </p:extLst>
          </p:nvPr>
        </p:nvGraphicFramePr>
        <p:xfrm>
          <a:off x="2808288" y="2057400"/>
          <a:ext cx="5986462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716" name="Equation" r:id="rId11" imgW="2578100" imgH="457200" progId="Equation.DSMT4">
                  <p:embed/>
                </p:oleObj>
              </mc:Choice>
              <mc:Fallback>
                <p:oleObj name="Equation" r:id="rId11" imgW="2578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8288" y="2057400"/>
                        <a:ext cx="5986462" cy="1062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6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615558"/>
              </p:ext>
            </p:extLst>
          </p:nvPr>
        </p:nvGraphicFramePr>
        <p:xfrm>
          <a:off x="1981200" y="5173663"/>
          <a:ext cx="7080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717" name="Equation" r:id="rId13" imgW="304800" imgH="203200" progId="Equation.DSMT4">
                  <p:embed/>
                </p:oleObj>
              </mc:Choice>
              <mc:Fallback>
                <p:oleObj name="Equation" r:id="rId13" imgW="304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173663"/>
                        <a:ext cx="708025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6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857293"/>
              </p:ext>
            </p:extLst>
          </p:nvPr>
        </p:nvGraphicFramePr>
        <p:xfrm>
          <a:off x="3840163" y="4922838"/>
          <a:ext cx="3625850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718" name="Equation" r:id="rId15" imgW="1562100" imgH="406400" progId="Equation.DSMT4">
                  <p:embed/>
                </p:oleObj>
              </mc:Choice>
              <mc:Fallback>
                <p:oleObj name="Equation" r:id="rId15" imgW="15621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163" y="4922838"/>
                        <a:ext cx="3625850" cy="944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6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442181"/>
              </p:ext>
            </p:extLst>
          </p:nvPr>
        </p:nvGraphicFramePr>
        <p:xfrm>
          <a:off x="2847975" y="4191000"/>
          <a:ext cx="120967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719" name="Equation" r:id="rId17" imgW="520700" imgH="203200" progId="Equation.DSMT4">
                  <p:embed/>
                </p:oleObj>
              </mc:Choice>
              <mc:Fallback>
                <p:oleObj name="Equation" r:id="rId17" imgW="520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7975" y="4191000"/>
                        <a:ext cx="1209675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6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854637"/>
              </p:ext>
            </p:extLst>
          </p:nvPr>
        </p:nvGraphicFramePr>
        <p:xfrm>
          <a:off x="4081463" y="4206875"/>
          <a:ext cx="85566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720" name="Equation" r:id="rId19" imgW="368300" imgH="190500" progId="Equation.DSMT4">
                  <p:embed/>
                </p:oleObj>
              </mc:Choice>
              <mc:Fallback>
                <p:oleObj name="Equation" r:id="rId19" imgW="3683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1463" y="4206875"/>
                        <a:ext cx="855662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27821"/>
              </p:ext>
            </p:extLst>
          </p:nvPr>
        </p:nvGraphicFramePr>
        <p:xfrm>
          <a:off x="2590800" y="4953000"/>
          <a:ext cx="11811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721" name="Equation" r:id="rId21" imgW="508000" imgH="393700" progId="Equation.DSMT4">
                  <p:embed/>
                </p:oleObj>
              </mc:Choice>
              <mc:Fallback>
                <p:oleObj name="Equation" r:id="rId21" imgW="508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953000"/>
                        <a:ext cx="11811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23410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+mj-cs"/>
              </a:rPr>
              <a:t>X-Ray Production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09600"/>
            <a:ext cx="8839200" cy="3352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sz="2000" b="1" dirty="0" err="1" smtClean="0">
                <a:cs typeface="ＭＳ Ｐゴシック" pitchFamily="-84" charset="-128"/>
              </a:rPr>
              <a:t>Bremsstrahlung</a:t>
            </a:r>
            <a:r>
              <a:rPr lang="en-US" sz="2000" b="1" dirty="0" smtClean="0">
                <a:cs typeface="ＭＳ Ｐゴシック" pitchFamily="-84" charset="-128"/>
              </a:rPr>
              <a:t> </a:t>
            </a:r>
            <a:r>
              <a:rPr lang="en-US" sz="2000" dirty="0" smtClean="0">
                <a:cs typeface="ＭＳ Ｐゴシック" pitchFamily="-84" charset="-128"/>
              </a:rPr>
              <a:t>(German word for </a:t>
            </a:r>
            <a:r>
              <a:rPr lang="en-US" altLang="ja-JP" sz="2000" dirty="0" smtClean="0">
                <a:cs typeface="ＭＳ Ｐゴシック" pitchFamily="-84" charset="-128"/>
              </a:rPr>
              <a:t>braking radiation):</a:t>
            </a:r>
            <a:r>
              <a:rPr lang="en-US" sz="2000" dirty="0" smtClean="0">
                <a:cs typeface="ＭＳ Ｐゴシック" pitchFamily="-84" charset="-128"/>
              </a:rPr>
              <a:t> Radiation of a photon from an </a:t>
            </a:r>
            <a:r>
              <a:rPr lang="en-US" sz="2000" dirty="0">
                <a:cs typeface="ＭＳ Ｐゴシック" pitchFamily="-84" charset="-128"/>
              </a:rPr>
              <a:t>energetic electron passing through matter</a:t>
            </a:r>
            <a:r>
              <a:rPr lang="en-US" sz="2000" dirty="0" smtClean="0">
                <a:cs typeface="ＭＳ Ｐゴシック" pitchFamily="-84" charset="-128"/>
              </a:rPr>
              <a:t> due to an acceleration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altLang="ja-JP" sz="2000" dirty="0" smtClean="0">
                <a:cs typeface="ＭＳ Ｐゴシック" pitchFamily="-84" charset="-128"/>
              </a:rPr>
              <a:t>Since </a:t>
            </a:r>
            <a:r>
              <a:rPr lang="en-US" altLang="ja-JP" sz="2000" dirty="0">
                <a:cs typeface="ＭＳ Ｐゴシック" pitchFamily="-84" charset="-128"/>
              </a:rPr>
              <a:t>linear momentum must be conserved, the nucleus absorbs very little energy, and it is ignored. The final energy of the electron is determined from the conservation of energy to be</a:t>
            </a:r>
            <a:endParaRPr lang="en-US" altLang="ja-JP" sz="2000" dirty="0" smtClean="0">
              <a:cs typeface="ＭＳ Ｐゴシック" pitchFamily="-84" charset="-128"/>
            </a:endParaRPr>
          </a:p>
          <a:p>
            <a:pPr marL="533400" indent="-533400" eaLnBrk="1" hangingPunct="1">
              <a:lnSpc>
                <a:spcPct val="90000"/>
              </a:lnSpc>
              <a:buNone/>
            </a:pPr>
            <a:endParaRPr lang="en-US" sz="2000" dirty="0" smtClean="0">
              <a:cs typeface="ＭＳ Ｐゴシック" pitchFamily="-84" charset="-128"/>
            </a:endParaRP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000" dirty="0" smtClean="0">
                <a:cs typeface="ＭＳ Ｐゴシック" pitchFamily="-84" charset="-128"/>
              </a:rPr>
              <a:t>An </a:t>
            </a:r>
            <a:r>
              <a:rPr lang="en-US" sz="2000" dirty="0">
                <a:cs typeface="ＭＳ Ｐゴシック" pitchFamily="-84" charset="-128"/>
              </a:rPr>
              <a:t>electron that loses a large amount of energy will produce an X-ray photon</a:t>
            </a:r>
            <a:r>
              <a:rPr lang="en-US" sz="2000" dirty="0" smtClean="0">
                <a:cs typeface="ＭＳ Ｐゴシック" pitchFamily="-84" charset="-128"/>
              </a:rPr>
              <a:t>.</a:t>
            </a:r>
          </a:p>
          <a:p>
            <a:pPr marL="933450" lvl="1" indent="-533400" eaLnBrk="1" hangingPunct="1">
              <a:lnSpc>
                <a:spcPct val="90000"/>
              </a:lnSpc>
            </a:pPr>
            <a:r>
              <a:rPr lang="en-US" sz="1600" dirty="0" smtClean="0">
                <a:cs typeface="ＭＳ Ｐゴシック" pitchFamily="-84" charset="-128"/>
              </a:rPr>
              <a:t>Current </a:t>
            </a:r>
            <a:r>
              <a:rPr lang="en-US" sz="1600" dirty="0">
                <a:cs typeface="ＭＳ Ｐゴシック" pitchFamily="-84" charset="-128"/>
              </a:rPr>
              <a:t>passing through a filament produces copious numbers of electrons by thermionic emission.</a:t>
            </a:r>
            <a:r>
              <a:rPr lang="en-US" sz="1600" dirty="0" smtClean="0">
                <a:cs typeface="ＭＳ Ｐゴシック" pitchFamily="-84" charset="-128"/>
              </a:rPr>
              <a:t> </a:t>
            </a:r>
          </a:p>
          <a:p>
            <a:pPr marL="933450" lvl="1" indent="-533400" eaLnBrk="1" hangingPunct="1">
              <a:lnSpc>
                <a:spcPct val="90000"/>
              </a:lnSpc>
            </a:pPr>
            <a:r>
              <a:rPr lang="en-US" sz="1600" dirty="0" smtClean="0">
                <a:cs typeface="ＭＳ Ｐゴシック" pitchFamily="-84" charset="-128"/>
              </a:rPr>
              <a:t>These </a:t>
            </a:r>
            <a:r>
              <a:rPr lang="en-US" sz="1600" dirty="0">
                <a:cs typeface="ＭＳ Ｐゴシック" pitchFamily="-84" charset="-128"/>
              </a:rPr>
              <a:t>electrons are focused by the cathode structure into a beam and are accelerated by potential differences of thousands of volts until they impinge on a metal anode surface, producing </a:t>
            </a:r>
            <a:r>
              <a:rPr lang="en-US" sz="1600" dirty="0" err="1">
                <a:cs typeface="ＭＳ Ｐゴシック" pitchFamily="-84" charset="-128"/>
              </a:rPr>
              <a:t>x</a:t>
            </a:r>
            <a:r>
              <a:rPr lang="en-US" sz="1600" dirty="0">
                <a:cs typeface="ＭＳ Ｐゴシック" pitchFamily="-84" charset="-128"/>
              </a:rPr>
              <a:t> rays by </a:t>
            </a:r>
            <a:r>
              <a:rPr lang="en-US" sz="1600" dirty="0" err="1">
                <a:cs typeface="ＭＳ Ｐゴシック" pitchFamily="-84" charset="-128"/>
              </a:rPr>
              <a:t>bremsstrahlung</a:t>
            </a:r>
            <a:r>
              <a:rPr lang="en-US" sz="1600" dirty="0">
                <a:cs typeface="ＭＳ Ｐゴシック" pitchFamily="-84" charset="-128"/>
              </a:rPr>
              <a:t> as they stop in the anode </a:t>
            </a:r>
            <a:r>
              <a:rPr lang="en-US" sz="1600" dirty="0" smtClean="0">
                <a:cs typeface="ＭＳ Ｐゴシック" pitchFamily="-84" charset="-128"/>
              </a:rPr>
              <a:t>material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000" dirty="0">
              <a:cs typeface="ＭＳ Ｐゴシック" pitchFamily="-84" charset="-128"/>
            </a:endParaRPr>
          </a:p>
        </p:txBody>
      </p:sp>
      <p:pic>
        <p:nvPicPr>
          <p:cNvPr id="45063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886200"/>
            <a:ext cx="327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886200"/>
            <a:ext cx="3962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1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446052"/>
              </p:ext>
            </p:extLst>
          </p:nvPr>
        </p:nvGraphicFramePr>
        <p:xfrm>
          <a:off x="3657600" y="1831975"/>
          <a:ext cx="987425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92" name="Equation" r:id="rId5" imgW="330200" imgH="228600" progId="Equation.DSMT4">
                  <p:embed/>
                </p:oleObj>
              </mc:Choice>
              <mc:Fallback>
                <p:oleObj name="Equation" r:id="rId5" imgW="330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831975"/>
                        <a:ext cx="987425" cy="682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299930"/>
              </p:ext>
            </p:extLst>
          </p:nvPr>
        </p:nvGraphicFramePr>
        <p:xfrm>
          <a:off x="4538663" y="1828800"/>
          <a:ext cx="1404937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93" name="Equation" r:id="rId7" imgW="469900" imgH="203200" progId="Equation.DSMT4">
                  <p:embed/>
                </p:oleObj>
              </mc:Choice>
              <mc:Fallback>
                <p:oleObj name="Equation" r:id="rId7" imgW="469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8663" y="1828800"/>
                        <a:ext cx="1404937" cy="606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12860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603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Inverse Photoelectric Effect.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457200"/>
            <a:ext cx="5183187" cy="5029200"/>
          </a:xfrm>
        </p:spPr>
        <p:txBody>
          <a:bodyPr/>
          <a:lstStyle/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Conservation of energy requires that the electron KE equal the maximum photon energy </a:t>
            </a:r>
          </a:p>
          <a:p>
            <a:pPr marL="933450" lvl="1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Work function neglected since it’s small compared to the potential energy of the electron. </a:t>
            </a:r>
          </a:p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This is the </a:t>
            </a:r>
            <a:r>
              <a:rPr lang="en-US" sz="2800" b="1" dirty="0" smtClean="0">
                <a:cs typeface="+mn-cs"/>
              </a:rPr>
              <a:t>Duane-Hunt limit</a:t>
            </a:r>
            <a:endParaRPr lang="en-US" sz="2800" dirty="0" smtClean="0">
              <a:cs typeface="+mn-cs"/>
            </a:endParaRPr>
          </a:p>
          <a:p>
            <a:pPr marL="933450" lvl="1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The photon wavelength depends only on the accelerating voltage</a:t>
            </a:r>
          </a:p>
          <a:p>
            <a:pPr marL="933450" lvl="1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The same for all targets.</a:t>
            </a:r>
          </a:p>
        </p:txBody>
      </p:sp>
      <p:pic>
        <p:nvPicPr>
          <p:cNvPr id="46087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762000"/>
            <a:ext cx="3733800" cy="553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3215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9200483"/>
              </p:ext>
            </p:extLst>
          </p:nvPr>
        </p:nvGraphicFramePr>
        <p:xfrm>
          <a:off x="1909762" y="4570413"/>
          <a:ext cx="757238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508" name="Equation" r:id="rId4" imgW="381000" imgH="203200" progId="Equation.DSMT4">
                  <p:embed/>
                </p:oleObj>
              </mc:Choice>
              <mc:Fallback>
                <p:oleObj name="Equation" r:id="rId4" imgW="381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762" y="4570413"/>
                        <a:ext cx="757238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939060"/>
              </p:ext>
            </p:extLst>
          </p:nvPr>
        </p:nvGraphicFramePr>
        <p:xfrm>
          <a:off x="2667000" y="4572000"/>
          <a:ext cx="909638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509" name="Equation" r:id="rId6" imgW="457200" imgH="203200" progId="Equation.DSMT4">
                  <p:embed/>
                </p:oleObj>
              </mc:Choice>
              <mc:Fallback>
                <p:oleObj name="Equation" r:id="rId6" imgW="457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572000"/>
                        <a:ext cx="909638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230557"/>
              </p:ext>
            </p:extLst>
          </p:nvPr>
        </p:nvGraphicFramePr>
        <p:xfrm>
          <a:off x="3584575" y="4343400"/>
          <a:ext cx="606425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510" name="Equation" r:id="rId8" imgW="304800" imgH="431800" progId="Equation.DSMT4">
                  <p:embed/>
                </p:oleObj>
              </mc:Choice>
              <mc:Fallback>
                <p:oleObj name="Equation" r:id="rId8" imgW="3048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4575" y="4343400"/>
                        <a:ext cx="606425" cy="855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578568"/>
              </p:ext>
            </p:extLst>
          </p:nvPr>
        </p:nvGraphicFramePr>
        <p:xfrm>
          <a:off x="1295400" y="5508625"/>
          <a:ext cx="8064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511" name="Equation" r:id="rId10" imgW="406400" imgH="203200" progId="Equation.DSMT4">
                  <p:embed/>
                </p:oleObj>
              </mc:Choice>
              <mc:Fallback>
                <p:oleObj name="Equation" r:id="rId10" imgW="406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508625"/>
                        <a:ext cx="806450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187508"/>
              </p:ext>
            </p:extLst>
          </p:nvPr>
        </p:nvGraphicFramePr>
        <p:xfrm>
          <a:off x="2087562" y="5334000"/>
          <a:ext cx="808038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512" name="Equation" r:id="rId12" imgW="406400" imgH="431800" progId="Equation.DSMT4">
                  <p:embed/>
                </p:oleObj>
              </mc:Choice>
              <mc:Fallback>
                <p:oleObj name="Equation" r:id="rId12" imgW="406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562" y="5334000"/>
                        <a:ext cx="808038" cy="855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074755"/>
              </p:ext>
            </p:extLst>
          </p:nvPr>
        </p:nvGraphicFramePr>
        <p:xfrm>
          <a:off x="2895600" y="5265737"/>
          <a:ext cx="2017712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513" name="Equation" r:id="rId14" imgW="1016000" imgH="457200" progId="Equation.DSMT4">
                  <p:embed/>
                </p:oleObj>
              </mc:Choice>
              <mc:Fallback>
                <p:oleObj name="Equation" r:id="rId14" imgW="1016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265737"/>
                        <a:ext cx="2017712" cy="906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32528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382000" cy="1447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Thomson </a:t>
            </a:r>
            <a:r>
              <a:rPr lang="en-US" altLang="ja-JP" sz="2800" dirty="0" smtClean="0">
                <a:cs typeface="ＭＳ Ｐゴシック" pitchFamily="-84" charset="-128"/>
              </a:rPr>
              <a:t>measured </a:t>
            </a:r>
            <a:r>
              <a:rPr lang="en-US" altLang="ja-JP" sz="2800" dirty="0">
                <a:cs typeface="ＭＳ Ｐゴシック" pitchFamily="-84" charset="-128"/>
              </a:rPr>
              <a:t>the ratio of the </a:t>
            </a:r>
            <a:r>
              <a:rPr lang="en-US" altLang="ja-JP" sz="2800" dirty="0" smtClean="0">
                <a:cs typeface="ＭＳ Ｐゴシック" pitchFamily="-84" charset="-128"/>
              </a:rPr>
              <a:t>electron’s </a:t>
            </a:r>
            <a:r>
              <a:rPr lang="en-US" altLang="ja-JP" sz="2800" dirty="0">
                <a:cs typeface="ＭＳ Ｐゴシック" pitchFamily="-84" charset="-128"/>
              </a:rPr>
              <a:t>charge to mass</a:t>
            </a:r>
            <a:r>
              <a:rPr lang="en-US" altLang="ja-JP" sz="2800" dirty="0" smtClean="0">
                <a:cs typeface="ＭＳ Ｐゴシック" pitchFamily="-84" charset="-128"/>
              </a:rPr>
              <a:t> by sending electrons </a:t>
            </a:r>
            <a:r>
              <a:rPr lang="en-US" altLang="ja-JP" sz="2800" dirty="0">
                <a:cs typeface="ＭＳ Ｐゴシック" pitchFamily="-84" charset="-128"/>
              </a:rPr>
              <a:t>through a region containing a magnetic field perpendicular to an electric field.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1387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Thomson’</a:t>
            </a:r>
            <a:r>
              <a:rPr lang="en-US" altLang="ja-JP" dirty="0" smtClean="0">
                <a:cs typeface="ＭＳ Ｐゴシック" pitchFamily="-84" charset="-128"/>
              </a:rPr>
              <a:t>s </a:t>
            </a:r>
            <a:r>
              <a:rPr lang="en-US" altLang="ja-JP" dirty="0">
                <a:cs typeface="ＭＳ Ｐゴシック" pitchFamily="-84" charset="-128"/>
              </a:rPr>
              <a:t>Experiment</a:t>
            </a:r>
            <a:endParaRPr lang="en-US" dirty="0">
              <a:cs typeface="ＭＳ Ｐゴシック" pitchFamily="-84" charset="-128"/>
            </a:endParaRPr>
          </a:p>
        </p:txBody>
      </p:sp>
      <p:pic>
        <p:nvPicPr>
          <p:cNvPr id="22533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362200"/>
            <a:ext cx="4724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23,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8" name="Rectangle 35"/>
          <p:cNvSpPr txBox="1">
            <a:spLocks noChangeArrowheads="1"/>
          </p:cNvSpPr>
          <p:nvPr/>
        </p:nvSpPr>
        <p:spPr bwMode="auto">
          <a:xfrm>
            <a:off x="5334000" y="2362200"/>
            <a:ext cx="3505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Measure the </a:t>
            </a: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deflection angle with only E!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Turn on and adjust 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B field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till </a:t>
            </a: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no deflection!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</p:txBody>
      </p:sp>
      <p:sp>
        <p:nvSpPr>
          <p:cNvPr id="9" name="Rectangle 35"/>
          <p:cNvSpPr txBox="1">
            <a:spLocks noChangeArrowheads="1"/>
          </p:cNvSpPr>
          <p:nvPr/>
        </p:nvSpPr>
        <p:spPr bwMode="auto">
          <a:xfrm>
            <a:off x="5410200" y="4419600"/>
            <a:ext cx="3505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What do we know?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kern="0" dirty="0" smtClean="0">
                <a:solidFill>
                  <a:srgbClr val="660066"/>
                </a:solidFill>
                <a:latin typeface="Lucida Calligraphy"/>
                <a:ea typeface="ＭＳ Ｐゴシック" pitchFamily="-1" charset="-128"/>
                <a:cs typeface="Lucida Calligraphy"/>
              </a:rPr>
              <a:t>l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, </a:t>
            </a:r>
            <a:r>
              <a:rPr lang="en-US" kern="0" dirty="0" smtClean="0">
                <a:solidFill>
                  <a:srgbClr val="660066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B, E and </a:t>
            </a:r>
            <a:r>
              <a:rPr lang="en-US" kern="0" dirty="0" err="1" smtClean="0">
                <a:solidFill>
                  <a:srgbClr val="660066"/>
                </a:solidFill>
                <a:latin typeface="Symbol" charset="2"/>
                <a:ea typeface="ＭＳ Ｐゴシック" pitchFamily="-1" charset="-128"/>
                <a:cs typeface="Symbol" charset="2"/>
              </a:rPr>
              <a:t>θ</a:t>
            </a:r>
            <a:endParaRPr lang="en-US" kern="0" dirty="0" smtClean="0">
              <a:solidFill>
                <a:srgbClr val="660066"/>
              </a:solidFill>
              <a:latin typeface="Symbol" charset="2"/>
              <a:ea typeface="ＭＳ Ｐゴシック" pitchFamily="-1" charset="-128"/>
              <a:cs typeface="Symbol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ＭＳ Ｐゴシック" pitchFamily="-1" charset="-128"/>
                <a:cs typeface="Symbol" charset="2"/>
              </a:rPr>
              <a:t>What do we not know?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kern="0" dirty="0" smtClean="0">
                <a:solidFill>
                  <a:srgbClr val="660066"/>
                </a:solidFill>
                <a:latin typeface="Lucida Calligraphy"/>
                <a:ea typeface="ＭＳ Ｐゴシック" pitchFamily="-1" charset="-128"/>
                <a:cs typeface="Lucida Calligraphy"/>
              </a:rPr>
              <a:t>v</a:t>
            </a:r>
            <a:r>
              <a:rPr lang="en-US" kern="0" baseline="-25000" dirty="0" smtClean="0">
                <a:solidFill>
                  <a:srgbClr val="660066"/>
                </a:solidFill>
                <a:latin typeface="+mj-lt"/>
                <a:ea typeface="ＭＳ Ｐゴシック" pitchFamily="-1" charset="-128"/>
                <a:cs typeface="Symbol" charset="2"/>
              </a:rPr>
              <a:t>0</a:t>
            </a:r>
            <a:r>
              <a:rPr lang="en-US" kern="0" dirty="0" smtClean="0">
                <a:solidFill>
                  <a:srgbClr val="660066"/>
                </a:solidFill>
                <a:latin typeface="+mj-lt"/>
                <a:ea typeface="ＭＳ Ｐゴシック" pitchFamily="-1" charset="-128"/>
                <a:cs typeface="Symbol" charset="2"/>
              </a:rPr>
              <a:t>, </a:t>
            </a:r>
            <a:r>
              <a:rPr lang="en-US" kern="0" dirty="0" err="1" smtClean="0">
                <a:solidFill>
                  <a:srgbClr val="660066"/>
                </a:solidFill>
                <a:latin typeface="+mj-lt"/>
                <a:ea typeface="ＭＳ Ｐゴシック" pitchFamily="-1" charset="-128"/>
                <a:cs typeface="Symbol" charset="2"/>
              </a:rPr>
              <a:t>q</a:t>
            </a:r>
            <a:r>
              <a:rPr lang="en-US" kern="0" dirty="0" smtClean="0">
                <a:solidFill>
                  <a:srgbClr val="660066"/>
                </a:solidFill>
                <a:latin typeface="+mj-lt"/>
                <a:ea typeface="ＭＳ Ｐゴシック" pitchFamily="-1" charset="-128"/>
                <a:cs typeface="Symbol" charset="2"/>
              </a:rPr>
              <a:t> and </a:t>
            </a:r>
            <a:r>
              <a:rPr lang="en-US" kern="0" dirty="0" err="1" smtClean="0">
                <a:solidFill>
                  <a:srgbClr val="660066"/>
                </a:solidFill>
                <a:latin typeface="+mj-lt"/>
                <a:ea typeface="ＭＳ Ｐゴシック" pitchFamily="-1" charset="-128"/>
                <a:cs typeface="Symbol" charset="2"/>
              </a:rPr>
              <a:t>m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j-lt"/>
              <a:ea typeface="ＭＳ Ｐゴシック" pitchFamily="-1" charset="-128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527663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88987"/>
          </a:xfrm>
        </p:spPr>
        <p:txBody>
          <a:bodyPr/>
          <a:lstStyle/>
          <a:p>
            <a:r>
              <a:rPr lang="en-US" dirty="0" smtClean="0"/>
              <a:t>Calculation of </a:t>
            </a:r>
            <a:r>
              <a:rPr lang="en-US" i="1" dirty="0" err="1" smtClean="0"/>
              <a:t>q</a:t>
            </a:r>
            <a:r>
              <a:rPr lang="en-US" dirty="0" err="1" smtClean="0"/>
              <a:t>/</a:t>
            </a:r>
            <a:r>
              <a:rPr lang="en-US" i="1" dirty="0" err="1" smtClean="0"/>
              <a:t>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838200"/>
            <a:ext cx="8534400" cy="5410200"/>
          </a:xfrm>
        </p:spPr>
        <p:txBody>
          <a:bodyPr/>
          <a:lstStyle/>
          <a:p>
            <a:pPr marL="609600" indent="-609600" eaLnBrk="1" hangingPunct="1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sz="2800" dirty="0" smtClean="0">
                <a:ea typeface="ＭＳ Ｐゴシック" charset="0"/>
              </a:rPr>
              <a:t>An electron moving through the electric field w/o magnetic field is accelerated by the force:</a:t>
            </a:r>
          </a:p>
          <a:p>
            <a:pPr marL="609600" indent="-609600" eaLnBrk="1" hangingPunct="1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sz="2800" dirty="0" smtClean="0">
                <a:ea typeface="ＭＳ Ｐゴシック" charset="0"/>
              </a:rPr>
              <a:t>Electron angle of deflection:</a:t>
            </a:r>
          </a:p>
          <a:p>
            <a:pPr marL="609600" indent="-609600" algn="ctr" eaLnBrk="1" hangingPunct="1">
              <a:buClr>
                <a:srgbClr val="3333CC"/>
              </a:buClr>
              <a:buSzPct val="65000"/>
              <a:buNone/>
              <a:defRPr/>
            </a:pPr>
            <a:endParaRPr lang="en-US" sz="1400" dirty="0" smtClean="0">
              <a:ea typeface="ＭＳ Ｐゴシック" charset="0"/>
            </a:endParaRPr>
          </a:p>
          <a:p>
            <a:pPr marL="609600" indent="-609600" eaLnBrk="1" hangingPunct="1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sz="2800" dirty="0" smtClean="0">
                <a:ea typeface="ＭＳ Ｐゴシック" charset="0"/>
              </a:rPr>
              <a:t>Adjust the perpendicular magnetic field till it balances E and keeps electrons from deflecting in </a:t>
            </a:r>
            <a:r>
              <a:rPr lang="en-US" sz="2800" dirty="0" err="1" smtClean="0">
                <a:ea typeface="ＭＳ Ｐゴシック" charset="0"/>
              </a:rPr>
              <a:t>y</a:t>
            </a:r>
            <a:r>
              <a:rPr lang="en-US" sz="2800" dirty="0" smtClean="0">
                <a:ea typeface="ＭＳ Ｐゴシック" charset="0"/>
              </a:rPr>
              <a:t>-direction</a:t>
            </a:r>
          </a:p>
          <a:p>
            <a:pPr marL="609600" indent="-609600" eaLnBrk="1" hangingPunct="1">
              <a:buClr>
                <a:srgbClr val="3333CC"/>
              </a:buClr>
              <a:buSzPct val="65000"/>
              <a:buNone/>
              <a:defRPr/>
            </a:pPr>
            <a:endParaRPr lang="en-US" sz="1400" dirty="0" smtClean="0">
              <a:ea typeface="ＭＳ Ｐゴシック" charset="0"/>
            </a:endParaRPr>
          </a:p>
          <a:p>
            <a:pPr marL="609600" indent="-609600" eaLnBrk="1" hangingPunct="1">
              <a:buClr>
                <a:srgbClr val="3333CC"/>
              </a:buClr>
              <a:buSzPct val="65000"/>
              <a:buNone/>
              <a:defRPr/>
            </a:pPr>
            <a:endParaRPr lang="en-US" sz="2800" dirty="0" smtClean="0">
              <a:ea typeface="ＭＳ Ｐゴシック" charset="0"/>
            </a:endParaRPr>
          </a:p>
          <a:p>
            <a:pPr marL="609600" indent="-609600" eaLnBrk="1" hangingPunct="1">
              <a:buClr>
                <a:srgbClr val="3333CC"/>
              </a:buClr>
              <a:buSzPct val="65000"/>
              <a:buNone/>
              <a:defRPr/>
            </a:pPr>
            <a:endParaRPr lang="en-US" sz="1600" dirty="0" smtClean="0">
              <a:ea typeface="ＭＳ Ｐゴシック" charset="0"/>
            </a:endParaRPr>
          </a:p>
          <a:p>
            <a:pPr marL="609600" indent="-609600" eaLnBrk="1" hangingPunct="1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sz="2800" dirty="0" smtClean="0">
                <a:ea typeface="ＭＳ Ｐゴシック" charset="0"/>
              </a:rPr>
              <a:t>Charge to mass ratio:</a:t>
            </a:r>
            <a:endParaRPr lang="en-US" sz="2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23, 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101932"/>
              </p:ext>
            </p:extLst>
          </p:nvPr>
        </p:nvGraphicFramePr>
        <p:xfrm>
          <a:off x="1219200" y="3505200"/>
          <a:ext cx="59055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86" name="Equation" r:id="rId3" imgW="266700" imgH="203200" progId="Equation.DSMT4">
                  <p:embed/>
                </p:oleObj>
              </mc:Choice>
              <mc:Fallback>
                <p:oleObj name="Equation" r:id="rId3" imgW="266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505200"/>
                        <a:ext cx="590550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067379"/>
              </p:ext>
            </p:extLst>
          </p:nvPr>
        </p:nvGraphicFramePr>
        <p:xfrm>
          <a:off x="1195388" y="4078288"/>
          <a:ext cx="2738437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87" name="Equation" r:id="rId5" imgW="1270000" imgH="228600" progId="Equation.DSMT4">
                  <p:embed/>
                </p:oleObj>
              </mc:Choice>
              <mc:Fallback>
                <p:oleObj name="Equation" r:id="rId5" imgW="1270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5388" y="4078288"/>
                        <a:ext cx="2738437" cy="49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145288"/>
              </p:ext>
            </p:extLst>
          </p:nvPr>
        </p:nvGraphicFramePr>
        <p:xfrm>
          <a:off x="4052888" y="4038600"/>
          <a:ext cx="19764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88" name="Equation" r:id="rId7" imgW="850900" imgH="203200" progId="Equation.DSMT4">
                  <p:embed/>
                </p:oleObj>
              </mc:Choice>
              <mc:Fallback>
                <p:oleObj name="Equation" r:id="rId7" imgW="850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2888" y="4038600"/>
                        <a:ext cx="19764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813285"/>
              </p:ext>
            </p:extLst>
          </p:nvPr>
        </p:nvGraphicFramePr>
        <p:xfrm>
          <a:off x="6186488" y="3810000"/>
          <a:ext cx="20939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89" name="Equation" r:id="rId9" imgW="901700" imgH="393700" progId="Equation.DSMT4">
                  <p:embed/>
                </p:oleObj>
              </mc:Choice>
              <mc:Fallback>
                <p:oleObj name="Equation" r:id="rId9" imgW="901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6488" y="3810000"/>
                        <a:ext cx="209391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134337"/>
              </p:ext>
            </p:extLst>
          </p:nvPr>
        </p:nvGraphicFramePr>
        <p:xfrm>
          <a:off x="4832350" y="1981200"/>
          <a:ext cx="80645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90" name="Equation" r:id="rId11" imgW="457200" imgH="177800" progId="Equation.DSMT4">
                  <p:embed/>
                </p:oleObj>
              </mc:Choice>
              <mc:Fallback>
                <p:oleObj name="Equation" r:id="rId11" imgW="4572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2350" y="1981200"/>
                        <a:ext cx="806450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98410"/>
              </p:ext>
            </p:extLst>
          </p:nvPr>
        </p:nvGraphicFramePr>
        <p:xfrm>
          <a:off x="5638800" y="1763713"/>
          <a:ext cx="55880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91" name="Equation" r:id="rId13" imgW="317500" imgH="444500" progId="Equation.DSMT4">
                  <p:embed/>
                </p:oleObj>
              </mc:Choice>
              <mc:Fallback>
                <p:oleObj name="Equation" r:id="rId13" imgW="3175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763713"/>
                        <a:ext cx="558800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990321"/>
              </p:ext>
            </p:extLst>
          </p:nvPr>
        </p:nvGraphicFramePr>
        <p:xfrm>
          <a:off x="6172200" y="1763713"/>
          <a:ext cx="649288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92" name="Equation" r:id="rId15" imgW="368300" imgH="444500" progId="Equation.DSMT4">
                  <p:embed/>
                </p:oleObj>
              </mc:Choice>
              <mc:Fallback>
                <p:oleObj name="Equation" r:id="rId15" imgW="3683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763713"/>
                        <a:ext cx="649288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679975"/>
              </p:ext>
            </p:extLst>
          </p:nvPr>
        </p:nvGraphicFramePr>
        <p:xfrm>
          <a:off x="6792913" y="1830388"/>
          <a:ext cx="1119187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93" name="Equation" r:id="rId17" imgW="635000" imgH="431800" progId="Equation.DSMT4">
                  <p:embed/>
                </p:oleObj>
              </mc:Choice>
              <mc:Fallback>
                <p:oleObj name="Equation" r:id="rId17" imgW="6350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2913" y="1830388"/>
                        <a:ext cx="1119187" cy="760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801681"/>
              </p:ext>
            </p:extLst>
          </p:nvPr>
        </p:nvGraphicFramePr>
        <p:xfrm>
          <a:off x="7924800" y="1828800"/>
          <a:ext cx="739775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94" name="Equation" r:id="rId19" imgW="419100" imgH="431800" progId="Equation.DSMT4">
                  <p:embed/>
                </p:oleObj>
              </mc:Choice>
              <mc:Fallback>
                <p:oleObj name="Equation" r:id="rId19" imgW="419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1828800"/>
                        <a:ext cx="739775" cy="760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358132"/>
              </p:ext>
            </p:extLst>
          </p:nvPr>
        </p:nvGraphicFramePr>
        <p:xfrm>
          <a:off x="1020763" y="5156200"/>
          <a:ext cx="209073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95" name="Equation" r:id="rId21" imgW="1041400" imgH="431800" progId="Equation.DSMT4">
                  <p:embed/>
                </p:oleObj>
              </mc:Choice>
              <mc:Fallback>
                <p:oleObj name="Equation" r:id="rId21" imgW="1041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5156200"/>
                        <a:ext cx="2090737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484285"/>
              </p:ext>
            </p:extLst>
          </p:nvPr>
        </p:nvGraphicFramePr>
        <p:xfrm>
          <a:off x="3260725" y="5181600"/>
          <a:ext cx="6127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96" name="Equation" r:id="rId23" imgW="304800" imgH="393700" progId="Equation.DSMT4">
                  <p:embed/>
                </p:oleObj>
              </mc:Choice>
              <mc:Fallback>
                <p:oleObj name="Equation" r:id="rId23" imgW="304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0725" y="5181600"/>
                        <a:ext cx="612775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990623"/>
              </p:ext>
            </p:extLst>
          </p:nvPr>
        </p:nvGraphicFramePr>
        <p:xfrm>
          <a:off x="3919538" y="5105400"/>
          <a:ext cx="12493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97" name="Equation" r:id="rId25" imgW="622300" imgH="419100" progId="Equation.DSMT4">
                  <p:embed/>
                </p:oleObj>
              </mc:Choice>
              <mc:Fallback>
                <p:oleObj name="Equation" r:id="rId25" imgW="622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9538" y="5105400"/>
                        <a:ext cx="1249362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130773"/>
              </p:ext>
            </p:extLst>
          </p:nvPr>
        </p:nvGraphicFramePr>
        <p:xfrm>
          <a:off x="5151437" y="5029200"/>
          <a:ext cx="18589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98" name="Equation" r:id="rId27" imgW="927100" imgH="457200" progId="Equation.DSMT4">
                  <p:embed/>
                </p:oleObj>
              </mc:Choice>
              <mc:Fallback>
                <p:oleObj name="Equation" r:id="rId27" imgW="927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1437" y="5029200"/>
                        <a:ext cx="185896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631635"/>
              </p:ext>
            </p:extLst>
          </p:nvPr>
        </p:nvGraphicFramePr>
        <p:xfrm>
          <a:off x="6958013" y="5156200"/>
          <a:ext cx="9667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99" name="Equation" r:id="rId29" imgW="482600" imgH="393700" progId="Equation.DSMT4">
                  <p:embed/>
                </p:oleObj>
              </mc:Choice>
              <mc:Fallback>
                <p:oleObj name="Equation" r:id="rId29" imgW="482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8013" y="5156200"/>
                        <a:ext cx="966787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652906"/>
              </p:ext>
            </p:extLst>
          </p:nvPr>
        </p:nvGraphicFramePr>
        <p:xfrm>
          <a:off x="5386387" y="1371600"/>
          <a:ext cx="154781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00" name="Equation" r:id="rId31" imgW="698500" imgH="228600" progId="Equation.DSMT4">
                  <p:embed/>
                </p:oleObj>
              </mc:Choice>
              <mc:Fallback>
                <p:oleObj name="Equation" r:id="rId31" imgW="698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6387" y="1371600"/>
                        <a:ext cx="1547813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466991"/>
              </p:ext>
            </p:extLst>
          </p:nvPr>
        </p:nvGraphicFramePr>
        <p:xfrm>
          <a:off x="6884987" y="1408112"/>
          <a:ext cx="50641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01" name="Equation" r:id="rId33" imgW="228600" imgH="190500" progId="Equation.DSMT4">
                  <p:embed/>
                </p:oleObj>
              </mc:Choice>
              <mc:Fallback>
                <p:oleObj name="Equation" r:id="rId33" imgW="228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4987" y="1408112"/>
                        <a:ext cx="506413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912666"/>
              </p:ext>
            </p:extLst>
          </p:nvPr>
        </p:nvGraphicFramePr>
        <p:xfrm>
          <a:off x="1820863" y="3505200"/>
          <a:ext cx="19399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02" name="Equation" r:id="rId35" imgW="876300" imgH="241300" progId="Equation.DSMT4">
                  <p:embed/>
                </p:oleObj>
              </mc:Choice>
              <mc:Fallback>
                <p:oleObj name="Equation" r:id="rId35" imgW="876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0863" y="3505200"/>
                        <a:ext cx="193992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999684"/>
              </p:ext>
            </p:extLst>
          </p:nvPr>
        </p:nvGraphicFramePr>
        <p:xfrm>
          <a:off x="3733800" y="3625850"/>
          <a:ext cx="280987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03" name="Equation" r:id="rId37" imgW="127000" imgH="152400" progId="Equation.DSMT4">
                  <p:embed/>
                </p:oleObj>
              </mc:Choice>
              <mc:Fallback>
                <p:oleObj name="Equation" r:id="rId37" imgW="127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625850"/>
                        <a:ext cx="280987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7190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382000" cy="14478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cs typeface="ＭＳ Ｐゴシック" pitchFamily="-84" charset="-128"/>
              </a:rPr>
              <a:t>In an experiment similar to Thomson’s, we use deflecting plates 5.0cm in length with an electric field of 1.2x10</a:t>
            </a:r>
            <a:r>
              <a:rPr lang="en-US" sz="2000" baseline="30000" dirty="0" smtClean="0">
                <a:cs typeface="ＭＳ Ｐゴシック" pitchFamily="-84" charset="-128"/>
              </a:rPr>
              <a:t>4</a:t>
            </a:r>
            <a:r>
              <a:rPr lang="en-US" sz="2000" dirty="0" smtClean="0">
                <a:cs typeface="ＭＳ Ｐゴシック" pitchFamily="-84" charset="-128"/>
              </a:rPr>
              <a:t>V/m.  Without the magnetic field, we find an angular deflection of 30</a:t>
            </a:r>
            <a:r>
              <a:rPr lang="en-US" sz="2000" baseline="30000" dirty="0" smtClean="0">
                <a:cs typeface="ＭＳ Ｐゴシック" pitchFamily="-84" charset="-128"/>
              </a:rPr>
              <a:t>o</a:t>
            </a:r>
            <a:r>
              <a:rPr lang="en-US" sz="2000" dirty="0" smtClean="0">
                <a:cs typeface="ＭＳ Ｐゴシック" pitchFamily="-84" charset="-128"/>
              </a:rPr>
              <a:t>, and with a magnetic field of 8.8x10</a:t>
            </a:r>
            <a:r>
              <a:rPr lang="en-US" sz="2000" baseline="30000" dirty="0" smtClean="0">
                <a:cs typeface="ＭＳ Ｐゴシック" pitchFamily="-84" charset="-128"/>
              </a:rPr>
              <a:t>-4</a:t>
            </a:r>
            <a:r>
              <a:rPr lang="en-US" sz="2000" dirty="0" smtClean="0">
                <a:cs typeface="ＭＳ Ｐゴシック" pitchFamily="-84" charset="-128"/>
              </a:rPr>
              <a:t>T we find no deflection.  What is the initial velocity of the electron and its </a:t>
            </a:r>
            <a:r>
              <a:rPr lang="en-US" sz="2000" dirty="0" err="1" smtClean="0">
                <a:cs typeface="ＭＳ Ｐゴシック" pitchFamily="-84" charset="-128"/>
              </a:rPr>
              <a:t>q/m</a:t>
            </a:r>
            <a:r>
              <a:rPr lang="en-US" sz="2000" dirty="0" smtClean="0">
                <a:cs typeface="ＭＳ Ｐゴシック" pitchFamily="-84" charset="-128"/>
              </a:rPr>
              <a:t>?</a:t>
            </a:r>
            <a:endParaRPr lang="en-US" sz="2000" dirty="0">
              <a:cs typeface="ＭＳ Ｐゴシック" pitchFamily="-84" charset="-128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Ex 3.1: Thomson’s experiment</a:t>
            </a:r>
            <a:endParaRPr lang="en-US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23,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9" name="Rectangle 35"/>
          <p:cNvSpPr txBox="1">
            <a:spLocks noChangeArrowheads="1"/>
          </p:cNvSpPr>
          <p:nvPr/>
        </p:nvSpPr>
        <p:spPr bwMode="auto">
          <a:xfrm>
            <a:off x="381000" y="2057400"/>
            <a:ext cx="853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First v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0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 using E and B, we obtain: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q/m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 is then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noProof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What is the actual value of </a:t>
            </a:r>
            <a:r>
              <a:rPr lang="en-US" sz="2000" kern="0" noProof="0" dirty="0" err="1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q/m</a:t>
            </a:r>
            <a:r>
              <a:rPr lang="en-US" sz="2000" kern="0" noProof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 using the known quantities?</a:t>
            </a: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</p:txBody>
      </p:sp>
      <p:graphicFrame>
        <p:nvGraphicFramePr>
          <p:cNvPr id="3338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851644"/>
              </p:ext>
            </p:extLst>
          </p:nvPr>
        </p:nvGraphicFramePr>
        <p:xfrm>
          <a:off x="1400175" y="2590800"/>
          <a:ext cx="19764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390" name="Equation" r:id="rId3" imgW="850900" imgH="393700" progId="Equation.DSMT4">
                  <p:embed/>
                </p:oleObj>
              </mc:Choice>
              <mc:Fallback>
                <p:oleObj name="Equation" r:id="rId3" imgW="850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2590800"/>
                        <a:ext cx="1976438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790650"/>
              </p:ext>
            </p:extLst>
          </p:nvPr>
        </p:nvGraphicFramePr>
        <p:xfrm>
          <a:off x="928688" y="3886200"/>
          <a:ext cx="20637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391" name="Equation" r:id="rId5" imgW="889000" imgH="393700" progId="Equation.DSMT4">
                  <p:embed/>
                </p:oleObj>
              </mc:Choice>
              <mc:Fallback>
                <p:oleObj name="Equation" r:id="rId5" imgW="889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3886200"/>
                        <a:ext cx="206375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380786"/>
              </p:ext>
            </p:extLst>
          </p:nvPr>
        </p:nvGraphicFramePr>
        <p:xfrm>
          <a:off x="3443288" y="2514600"/>
          <a:ext cx="1800225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392" name="Equation" r:id="rId7" imgW="774700" imgH="419100" progId="Equation.DSMT4">
                  <p:embed/>
                </p:oleObj>
              </mc:Choice>
              <mc:Fallback>
                <p:oleObj name="Equation" r:id="rId7" imgW="774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3288" y="2514600"/>
                        <a:ext cx="1800225" cy="97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324385"/>
              </p:ext>
            </p:extLst>
          </p:nvPr>
        </p:nvGraphicFramePr>
        <p:xfrm>
          <a:off x="5276850" y="2743200"/>
          <a:ext cx="19462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393" name="Equation" r:id="rId9" imgW="838200" imgH="228600" progId="Equation.DSMT4">
                  <p:embed/>
                </p:oleObj>
              </mc:Choice>
              <mc:Fallback>
                <p:oleObj name="Equation" r:id="rId9" imgW="838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850" y="2743200"/>
                        <a:ext cx="1946275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09235"/>
              </p:ext>
            </p:extLst>
          </p:nvPr>
        </p:nvGraphicFramePr>
        <p:xfrm>
          <a:off x="3076575" y="3886200"/>
          <a:ext cx="2832100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394" name="Equation" r:id="rId11" imgW="1219200" imgH="508000" progId="Equation.DSMT4">
                  <p:embed/>
                </p:oleObj>
              </mc:Choice>
              <mc:Fallback>
                <p:oleObj name="Equation" r:id="rId11" imgW="12192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6575" y="3886200"/>
                        <a:ext cx="2832100" cy="1179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770993"/>
              </p:ext>
            </p:extLst>
          </p:nvPr>
        </p:nvGraphicFramePr>
        <p:xfrm>
          <a:off x="5908675" y="4114800"/>
          <a:ext cx="21526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395" name="Equation" r:id="rId13" imgW="927100" imgH="228600" progId="Equation.DSMT4">
                  <p:embed/>
                </p:oleObj>
              </mc:Choice>
              <mc:Fallback>
                <p:oleObj name="Equation" r:id="rId13" imgW="927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675" y="4114800"/>
                        <a:ext cx="2152650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477357"/>
              </p:ext>
            </p:extLst>
          </p:nvPr>
        </p:nvGraphicFramePr>
        <p:xfrm>
          <a:off x="1828800" y="5480050"/>
          <a:ext cx="59531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396" name="Equation" r:id="rId15" imgW="304800" imgH="393700" progId="Equation.DSMT4">
                  <p:embed/>
                </p:oleObj>
              </mc:Choice>
              <mc:Fallback>
                <p:oleObj name="Equation" r:id="rId15" imgW="304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480050"/>
                        <a:ext cx="595313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002861"/>
              </p:ext>
            </p:extLst>
          </p:nvPr>
        </p:nvGraphicFramePr>
        <p:xfrm>
          <a:off x="2389187" y="5429250"/>
          <a:ext cx="424021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397" name="Equation" r:id="rId17" imgW="2171700" imgH="419100" progId="Equation.DSMT4">
                  <p:embed/>
                </p:oleObj>
              </mc:Choice>
              <mc:Fallback>
                <p:oleObj name="Equation" r:id="rId17" imgW="2171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9187" y="5429250"/>
                        <a:ext cx="4240213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69717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AutoShap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457200" y="914400"/>
            <a:ext cx="8383587" cy="1447800"/>
          </a:xfrm>
          <a:extLst/>
        </p:spPr>
        <p:txBody>
          <a:bodyPr/>
          <a:lstStyle/>
          <a:p>
            <a:r>
              <a:rPr lang="en-US" sz="2800" dirty="0" smtClean="0">
                <a:ea typeface="Times New Roman" pitchFamily="-84" charset="0"/>
                <a:cs typeface="Times New Roman" pitchFamily="-84" charset="0"/>
              </a:rPr>
              <a:t>Millikan (and Fletcher) in 1909 measured charge of electron, showed that free electric charge is in multiples of the basic charge of an electron</a:t>
            </a:r>
            <a:endParaRPr lang="en-US" sz="2800" dirty="0">
              <a:ea typeface="Times New Roman" pitchFamily="-84" charset="0"/>
              <a:cs typeface="Times New Roman" pitchFamily="-84" charset="0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Determination of Electron Charge</a:t>
            </a:r>
          </a:p>
        </p:txBody>
      </p:sp>
      <p:pic>
        <p:nvPicPr>
          <p:cNvPr id="24581" name="Picture 17" descr="0304b"/>
          <p:cNvPicPr>
            <a:picLocks noChangeAspect="1" noChangeArrowheads="1"/>
          </p:cNvPicPr>
          <p:nvPr/>
        </p:nvPicPr>
        <p:blipFill>
          <a:blip r:embed="rId2"/>
          <a:srcRect b="7475"/>
          <a:stretch>
            <a:fillRect/>
          </a:stretch>
        </p:blipFill>
        <p:spPr bwMode="auto">
          <a:xfrm>
            <a:off x="4876800" y="2362200"/>
            <a:ext cx="42529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2362200"/>
            <a:ext cx="4800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23,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804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7" name="Rectangle 1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Calculation of the oil drop charge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40386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cs typeface="ＭＳ Ｐゴシック" pitchFamily="-84" charset="-128"/>
              </a:rPr>
              <a:t>Used an electric field and gravity to suspend a charged oil drop</a:t>
            </a: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cs typeface="ＭＳ Ｐゴシック" pitchFamily="-84" charset="-128"/>
              </a:rPr>
              <a:t>So the magnitude </a:t>
            </a:r>
            <a:r>
              <a:rPr lang="en-US" sz="2400" dirty="0">
                <a:cs typeface="ＭＳ Ｐゴシック" pitchFamily="-84" charset="-128"/>
              </a:rPr>
              <a:t>of the charge on the oil drop</a:t>
            </a: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cs typeface="ＭＳ Ｐゴシック" pitchFamily="-84" charset="-128"/>
              </a:rPr>
              <a:t>Mass is determined from </a:t>
            </a:r>
            <a:r>
              <a:rPr lang="en-US" sz="2400" dirty="0" smtClean="0">
                <a:cs typeface="ＭＳ Ｐゴシック" pitchFamily="-84" charset="-128"/>
              </a:rPr>
              <a:t>Stokes’</a:t>
            </a:r>
            <a:r>
              <a:rPr lang="en-US" altLang="ja-JP" sz="2400" dirty="0" smtClean="0">
                <a:cs typeface="ＭＳ Ｐゴシック" pitchFamily="-84" charset="-128"/>
              </a:rPr>
              <a:t> </a:t>
            </a:r>
            <a:r>
              <a:rPr lang="en-US" altLang="ja-JP" sz="2400" dirty="0">
                <a:cs typeface="ＭＳ Ｐゴシック" pitchFamily="-84" charset="-128"/>
              </a:rPr>
              <a:t>relationship of the terminal velocity to the radius and density</a:t>
            </a: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cs typeface="ＭＳ Ｐゴシック" pitchFamily="-84" charset="-128"/>
              </a:rPr>
              <a:t>Thousands of experiments showed that there is a basic quantized electron charge</a:t>
            </a: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</p:txBody>
      </p:sp>
      <p:graphicFrame>
        <p:nvGraphicFramePr>
          <p:cNvPr id="2560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592724"/>
              </p:ext>
            </p:extLst>
          </p:nvPr>
        </p:nvGraphicFramePr>
        <p:xfrm>
          <a:off x="4429125" y="1066800"/>
          <a:ext cx="7366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731" name="Equation" r:id="rId3" imgW="317500" imgH="228600" progId="Equation.DSMT4">
                  <p:embed/>
                </p:oleObj>
              </mc:Choice>
              <mc:Fallback>
                <p:oleObj name="Equation" r:id="rId3" imgW="317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1066800"/>
                        <a:ext cx="736600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23, 2013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30105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907629"/>
              </p:ext>
            </p:extLst>
          </p:nvPr>
        </p:nvGraphicFramePr>
        <p:xfrm>
          <a:off x="5148263" y="1066800"/>
          <a:ext cx="7953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732" name="Equation" r:id="rId5" imgW="342900" imgH="228600" progId="Equation.DSMT4">
                  <p:embed/>
                </p:oleObj>
              </mc:Choice>
              <mc:Fallback>
                <p:oleObj name="Equation" r:id="rId5" imgW="342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1066800"/>
                        <a:ext cx="795337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6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565816"/>
              </p:ext>
            </p:extLst>
          </p:nvPr>
        </p:nvGraphicFramePr>
        <p:xfrm>
          <a:off x="5943600" y="1128712"/>
          <a:ext cx="1179513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733" name="Equation" r:id="rId7" imgW="508000" imgH="203200" progId="Equation.DSMT4">
                  <p:embed/>
                </p:oleObj>
              </mc:Choice>
              <mc:Fallback>
                <p:oleObj name="Equation" r:id="rId7" imgW="508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128712"/>
                        <a:ext cx="1179513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6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891313"/>
              </p:ext>
            </p:extLst>
          </p:nvPr>
        </p:nvGraphicFramePr>
        <p:xfrm>
          <a:off x="7086600" y="1128712"/>
          <a:ext cx="1179513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734" name="Equation" r:id="rId9" imgW="508000" imgH="203200" progId="Equation.DSMT4">
                  <p:embed/>
                </p:oleObj>
              </mc:Choice>
              <mc:Fallback>
                <p:oleObj name="Equation" r:id="rId9" imgW="508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128712"/>
                        <a:ext cx="1179513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6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93005"/>
              </p:ext>
            </p:extLst>
          </p:nvPr>
        </p:nvGraphicFramePr>
        <p:xfrm>
          <a:off x="8229600" y="1219200"/>
          <a:ext cx="5588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735" name="Equation" r:id="rId11" imgW="241300" imgH="165100" progId="Equation.DSMT4">
                  <p:embed/>
                </p:oleObj>
              </mc:Choice>
              <mc:Fallback>
                <p:oleObj name="Equation" r:id="rId11" imgW="241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1219200"/>
                        <a:ext cx="558800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747203"/>
              </p:ext>
            </p:extLst>
          </p:nvPr>
        </p:nvGraphicFramePr>
        <p:xfrm>
          <a:off x="5181600" y="1981200"/>
          <a:ext cx="177261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736" name="Equation" r:id="rId13" imgW="571500" imgH="393700" progId="Equation.DSMT4">
                  <p:embed/>
                </p:oleObj>
              </mc:Choice>
              <mc:Fallback>
                <p:oleObj name="Equation" r:id="rId13" imgW="571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981200"/>
                        <a:ext cx="1772612" cy="1219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530877"/>
              </p:ext>
            </p:extLst>
          </p:nvPr>
        </p:nvGraphicFramePr>
        <p:xfrm>
          <a:off x="5212744" y="3505200"/>
          <a:ext cx="2178656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737" name="Equation" r:id="rId15" imgW="749300" imgH="393700" progId="Equation.DSMT4">
                  <p:embed/>
                </p:oleObj>
              </mc:Choice>
              <mc:Fallback>
                <p:oleObj name="Equation" r:id="rId15" imgW="749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2744" y="3505200"/>
                        <a:ext cx="2178656" cy="1143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236306"/>
              </p:ext>
            </p:extLst>
          </p:nvPr>
        </p:nvGraphicFramePr>
        <p:xfrm>
          <a:off x="4876800" y="5097391"/>
          <a:ext cx="2819400" cy="617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738" name="Equation" r:id="rId17" imgW="1041400" imgH="228600" progId="Equation.DSMT4">
                  <p:embed/>
                </p:oleObj>
              </mc:Choice>
              <mc:Fallback>
                <p:oleObj name="Equation" r:id="rId17" imgW="1041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097391"/>
                        <a:ext cx="2819400" cy="6176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524463"/>
              </p:ext>
            </p:extLst>
          </p:nvPr>
        </p:nvGraphicFramePr>
        <p:xfrm>
          <a:off x="7696200" y="5181600"/>
          <a:ext cx="41275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739" name="Equation" r:id="rId19" imgW="152400" imgH="152400" progId="Equation.DSMT4">
                  <p:embed/>
                </p:oleObj>
              </mc:Choice>
              <mc:Fallback>
                <p:oleObj name="Equation" r:id="rId19" imgW="152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5181600"/>
                        <a:ext cx="412750" cy="411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07754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36587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Line Spectra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1" y="650875"/>
            <a:ext cx="8229600" cy="5292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ＭＳ Ｐゴシック" pitchFamily="-84" charset="-128"/>
              </a:rPr>
              <a:t>Chemical elements produce unique wavelengths of light when burned or excited in an electrical discharge.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ＭＳ Ｐゴシック" pitchFamily="-84" charset="-128"/>
              </a:rPr>
              <a:t>Collimated light is passed through a diffraction grating with thousands of ruling lines per centimeter.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The diffracted light is separated at an angle </a:t>
            </a:r>
            <a:r>
              <a:rPr lang="en-US" sz="3200" dirty="0" err="1" smtClean="0">
                <a:latin typeface="Symbol" pitchFamily="-84" charset="2"/>
                <a:ea typeface="Symbol" pitchFamily="-84" charset="2"/>
                <a:cs typeface="Symbol" pitchFamily="-84" charset="2"/>
              </a:rPr>
              <a:t>θ</a:t>
            </a:r>
            <a:r>
              <a:rPr lang="en-US" sz="3200" dirty="0" smtClean="0"/>
              <a:t> according to its wavelength </a:t>
            </a:r>
            <a:r>
              <a:rPr lang="en-US" sz="3200" dirty="0" err="1" smtClean="0">
                <a:latin typeface="Lucida Grande" pitchFamily="-84" charset="0"/>
              </a:rPr>
              <a:t>λ</a:t>
            </a:r>
            <a:r>
              <a:rPr lang="en-US" sz="3200" dirty="0" smtClean="0"/>
              <a:t> by the equation: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 smtClean="0">
                <a:cs typeface="ＭＳ Ｐゴシック" pitchFamily="-84" charset="-128"/>
              </a:rPr>
              <a:t>	where </a:t>
            </a:r>
            <a:r>
              <a:rPr lang="en-US" i="1" dirty="0" err="1" smtClean="0">
                <a:cs typeface="ＭＳ Ｐゴシック" pitchFamily="-84" charset="-128"/>
              </a:rPr>
              <a:t>d</a:t>
            </a:r>
            <a:r>
              <a:rPr lang="en-US" dirty="0" smtClean="0">
                <a:cs typeface="ＭＳ Ｐゴシック" pitchFamily="-84" charset="-128"/>
              </a:rPr>
              <a:t> is the distance between rulings and </a:t>
            </a:r>
            <a:r>
              <a:rPr lang="en-US" i="1" dirty="0" err="1" smtClean="0">
                <a:cs typeface="ＭＳ Ｐゴシック" pitchFamily="-84" charset="-128"/>
              </a:rPr>
              <a:t>n</a:t>
            </a:r>
            <a:r>
              <a:rPr lang="en-US" dirty="0" smtClean="0">
                <a:cs typeface="ＭＳ Ｐゴシック" pitchFamily="-84" charset="-128"/>
              </a:rPr>
              <a:t> is an integer called the order number</a:t>
            </a:r>
            <a:endParaRPr lang="en-US" sz="2800" dirty="0" smtClean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23,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555019"/>
              </p:ext>
            </p:extLst>
          </p:nvPr>
        </p:nvGraphicFramePr>
        <p:xfrm>
          <a:off x="2895600" y="4114800"/>
          <a:ext cx="34884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" name="Equation" r:id="rId3" imgW="736600" imgH="177800" progId="Equation.DSMT4">
                  <p:embed/>
                </p:oleObj>
              </mc:Choice>
              <mc:Fallback>
                <p:oleObj name="Equation" r:id="rId3" imgW="7366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114800"/>
                        <a:ext cx="3488462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11510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7"/>
            <a:ext cx="82296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Optical Spectrometer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 typeface="Wingdings" pitchFamily="-84" charset="2"/>
              <a:buNone/>
            </a:pPr>
            <a:endParaRPr lang="en-US" sz="2600"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sz="2600">
              <a:cs typeface="ＭＳ Ｐゴシック" pitchFamily="-84" charset="-128"/>
            </a:endParaRP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455613" y="4648200"/>
            <a:ext cx="8231187" cy="1676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dirty="0">
                <a:solidFill>
                  <a:srgbClr val="3333CC"/>
                </a:solidFill>
                <a:latin typeface="+mn-lt"/>
              </a:rPr>
              <a:t>Diffraction creates a </a:t>
            </a:r>
            <a:r>
              <a:rPr lang="en-US" i="1" dirty="0">
                <a:solidFill>
                  <a:srgbClr val="3333CC"/>
                </a:solidFill>
                <a:latin typeface="+mn-lt"/>
              </a:rPr>
              <a:t>line spectrum</a:t>
            </a:r>
            <a:r>
              <a:rPr lang="en-US" dirty="0">
                <a:solidFill>
                  <a:srgbClr val="3333CC"/>
                </a:solidFill>
                <a:latin typeface="+mn-lt"/>
              </a:rPr>
              <a:t> pattern of light bands and dark areas on the screen.</a:t>
            </a:r>
            <a:endParaRPr lang="en-US" dirty="0" smtClean="0">
              <a:solidFill>
                <a:srgbClr val="3333CC"/>
              </a:solidFill>
              <a:latin typeface="+mn-lt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dirty="0" smtClean="0">
                <a:solidFill>
                  <a:srgbClr val="3333CC"/>
                </a:solidFill>
                <a:latin typeface="+mn-lt"/>
              </a:rPr>
              <a:t>Chemical elements and the composition of materials can be identified through the wavelengths </a:t>
            </a:r>
            <a:r>
              <a:rPr lang="en-US" dirty="0">
                <a:solidFill>
                  <a:srgbClr val="3333CC"/>
                </a:solidFill>
                <a:latin typeface="+mn-lt"/>
              </a:rPr>
              <a:t>of these line </a:t>
            </a:r>
            <a:r>
              <a:rPr lang="en-US" dirty="0" smtClean="0">
                <a:solidFill>
                  <a:srgbClr val="3333CC"/>
                </a:solidFill>
                <a:latin typeface="+mn-lt"/>
              </a:rPr>
              <a:t>spectra</a:t>
            </a:r>
          </a:p>
        </p:txBody>
      </p:sp>
      <p:pic>
        <p:nvPicPr>
          <p:cNvPr id="27654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066800"/>
            <a:ext cx="7315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23,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490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24727</TotalTime>
  <Words>2202</Words>
  <Application>Microsoft Macintosh PowerPoint</Application>
  <PresentationFormat>On-screen Show (4:3)</PresentationFormat>
  <Paragraphs>273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phys1443-spring02</vt:lpstr>
      <vt:lpstr>Equation</vt:lpstr>
      <vt:lpstr>PHYS 3313 – Section 001 Lecture #8</vt:lpstr>
      <vt:lpstr>Announcements</vt:lpstr>
      <vt:lpstr>Thomson’s Experiment</vt:lpstr>
      <vt:lpstr>Calculation of q/m</vt:lpstr>
      <vt:lpstr>Ex 3.1: Thomson’s experiment</vt:lpstr>
      <vt:lpstr>Determination of Electron Charge</vt:lpstr>
      <vt:lpstr>Calculation of the oil drop charge</vt:lpstr>
      <vt:lpstr>Line Spectra</vt:lpstr>
      <vt:lpstr>Optical Spectrometer</vt:lpstr>
      <vt:lpstr>Balmer Series</vt:lpstr>
      <vt:lpstr>Rydberg Equation</vt:lpstr>
      <vt:lpstr>Quantization</vt:lpstr>
      <vt:lpstr>Blackbody Radiation</vt:lpstr>
      <vt:lpstr>Wien’s Displacement Law</vt:lpstr>
      <vt:lpstr>Stefan-Boltzmann Law</vt:lpstr>
      <vt:lpstr>Rayleigh-Jeans Formula</vt:lpstr>
      <vt:lpstr>Planck’s Radiation Law</vt:lpstr>
      <vt:lpstr>Photoelectric Effect</vt:lpstr>
      <vt:lpstr>Classical Interpretation of Photoelectric Effect</vt:lpstr>
      <vt:lpstr>Photoelectric Effect Experimental Setup</vt:lpstr>
      <vt:lpstr>Experimental Observations</vt:lpstr>
      <vt:lpstr>Summary of Experimental Observations</vt:lpstr>
      <vt:lpstr>Einstein’s Theory of Photoelectric Effect</vt:lpstr>
      <vt:lpstr>Einstein’s Theory</vt:lpstr>
      <vt:lpstr>Quantum Interpretation</vt:lpstr>
      <vt:lpstr>Ex 3.11: Photoelectric Effect</vt:lpstr>
      <vt:lpstr>X-Ray Production</vt:lpstr>
      <vt:lpstr>Inverse Photoelectric Effect.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994</cp:revision>
  <cp:lastPrinted>2013-09-25T22:33:43Z</cp:lastPrinted>
  <dcterms:created xsi:type="dcterms:W3CDTF">2012-08-29T20:00:19Z</dcterms:created>
  <dcterms:modified xsi:type="dcterms:W3CDTF">2013-09-25T22:54:49Z</dcterms:modified>
</cp:coreProperties>
</file>