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77" r:id="rId2"/>
    <p:sldId id="581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20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9" Type="http://schemas.openxmlformats.org/officeDocument/2006/relationships/image" Target="../media/image83.emf"/><Relationship Id="rId10" Type="http://schemas.openxmlformats.org/officeDocument/2006/relationships/image" Target="../media/image84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6" Type="http://schemas.openxmlformats.org/officeDocument/2006/relationships/image" Target="../media/image90.emf"/><Relationship Id="rId7" Type="http://schemas.openxmlformats.org/officeDocument/2006/relationships/image" Target="../media/image91.emf"/><Relationship Id="rId8" Type="http://schemas.openxmlformats.org/officeDocument/2006/relationships/image" Target="../media/image92.emf"/><Relationship Id="rId9" Type="http://schemas.openxmlformats.org/officeDocument/2006/relationships/image" Target="../media/image93.emf"/><Relationship Id="rId10" Type="http://schemas.openxmlformats.org/officeDocument/2006/relationships/image" Target="../media/image94.emf"/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Relationship Id="rId2" Type="http://schemas.openxmlformats.org/officeDocument/2006/relationships/image" Target="../media/image9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6" Type="http://schemas.openxmlformats.org/officeDocument/2006/relationships/image" Target="../media/image104.emf"/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20" Type="http://schemas.openxmlformats.org/officeDocument/2006/relationships/image" Target="../media/image74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73.emf"/><Relationship Id="rId19" Type="http://schemas.openxmlformats.org/officeDocument/2006/relationships/oleObject" Target="../embeddings/oleObject5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20" Type="http://schemas.openxmlformats.org/officeDocument/2006/relationships/oleObject" Target="../embeddings/oleObject67.bin"/><Relationship Id="rId21" Type="http://schemas.openxmlformats.org/officeDocument/2006/relationships/image" Target="../media/image83.emf"/><Relationship Id="rId22" Type="http://schemas.openxmlformats.org/officeDocument/2006/relationships/oleObject" Target="../embeddings/oleObject68.bin"/><Relationship Id="rId23" Type="http://schemas.openxmlformats.org/officeDocument/2006/relationships/image" Target="../media/image84.emf"/><Relationship Id="rId10" Type="http://schemas.openxmlformats.org/officeDocument/2006/relationships/image" Target="../media/image78.emf"/><Relationship Id="rId11" Type="http://schemas.openxmlformats.org/officeDocument/2006/relationships/image" Target="../media/image60.jpeg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79.emf"/><Relationship Id="rId14" Type="http://schemas.openxmlformats.org/officeDocument/2006/relationships/oleObject" Target="../embeddings/oleObject64.bin"/><Relationship Id="rId15" Type="http://schemas.openxmlformats.org/officeDocument/2006/relationships/image" Target="../media/image80.emf"/><Relationship Id="rId16" Type="http://schemas.openxmlformats.org/officeDocument/2006/relationships/oleObject" Target="../embeddings/oleObject65.bin"/><Relationship Id="rId17" Type="http://schemas.openxmlformats.org/officeDocument/2006/relationships/image" Target="../media/image81.emf"/><Relationship Id="rId18" Type="http://schemas.openxmlformats.org/officeDocument/2006/relationships/oleObject" Target="../embeddings/oleObject66.bin"/><Relationship Id="rId19" Type="http://schemas.openxmlformats.org/officeDocument/2006/relationships/image" Target="../media/image8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77.e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93.e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94.emf"/><Relationship Id="rId10" Type="http://schemas.openxmlformats.org/officeDocument/2006/relationships/image" Target="../media/image88.e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9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90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91.e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92.e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6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4" Type="http://schemas.openxmlformats.org/officeDocument/2006/relationships/image" Target="../media/image98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9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oleObject" Target="../embeddings/oleObject85.bin"/><Relationship Id="rId13" Type="http://schemas.openxmlformats.org/officeDocument/2006/relationships/image" Target="../media/image103.emf"/><Relationship Id="rId14" Type="http://schemas.openxmlformats.org/officeDocument/2006/relationships/oleObject" Target="../embeddings/oleObject86.bin"/><Relationship Id="rId15" Type="http://schemas.openxmlformats.org/officeDocument/2006/relationships/image" Target="../media/image10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81.bin"/><Relationship Id="rId5" Type="http://schemas.openxmlformats.org/officeDocument/2006/relationships/image" Target="../media/image99.e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100.emf"/><Relationship Id="rId8" Type="http://schemas.openxmlformats.org/officeDocument/2006/relationships/oleObject" Target="../embeddings/oleObject83.bin"/><Relationship Id="rId9" Type="http://schemas.openxmlformats.org/officeDocument/2006/relationships/image" Target="../media/image101.emf"/><Relationship Id="rId10" Type="http://schemas.openxmlformats.org/officeDocument/2006/relationships/oleObject" Target="../embeddings/oleObject8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6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7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8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19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23,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Amir </a:t>
            </a:r>
            <a:r>
              <a:rPr lang="en-US" b="1" dirty="0" err="1" smtClean="0">
                <a:solidFill>
                  <a:srgbClr val="FF0066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Discovery of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Determination of Electron 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Line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Spectra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Photoelectric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Pair production/Pair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annihilation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30034"/>
              </p:ext>
            </p:extLst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4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91345"/>
              </p:ext>
            </p:extLst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5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147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  <p:bldP spid="60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emission lines at infrared and ultraviolet wavelengths were </a:t>
            </a:r>
            <a:r>
              <a:rPr lang="en-US" sz="2800" dirty="0" err="1" smtClean="0">
                <a:cs typeface="+mn-cs"/>
              </a:rPr>
              <a:t>discoverd</a:t>
            </a:r>
            <a:r>
              <a:rPr lang="en-US" sz="2800" dirty="0" smtClean="0">
                <a:cs typeface="+mn-cs"/>
              </a:rPr>
              <a:t>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5438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2)</a:t>
            </a: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47331"/>
              </p:ext>
            </p:extLst>
          </p:nvPr>
        </p:nvGraphicFramePr>
        <p:xfrm>
          <a:off x="39497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98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219024"/>
              </p:ext>
            </p:extLst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99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898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297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459788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Current theories predict that charges are quantized in units (</a:t>
            </a:r>
            <a:r>
              <a:rPr lang="en-US" b="1" dirty="0" smtClean="0">
                <a:cs typeface="+mn-cs"/>
              </a:rPr>
              <a:t>quarks</a:t>
            </a:r>
            <a:r>
              <a:rPr lang="en-US" dirty="0" smtClean="0">
                <a:cs typeface="+mn-cs"/>
              </a:rPr>
              <a:t>) of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/3 and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dirty="0" smtClean="0">
                <a:cs typeface="+mn-cs"/>
              </a:rPr>
              <a:t>2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charges of particles that have been directly observed are always quantized in units of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4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0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495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When matter is heated, it emits radiation.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33400" y="44196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Blackbody radiation is theoretically interesting</a:t>
            </a:r>
            <a:r>
              <a:rPr lang="en-US" sz="2400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because </a:t>
            </a:r>
            <a:endParaRPr lang="en-US" dirty="0" smtClean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lvl="1">
              <a:buClr>
                <a:srgbClr val="0000FF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</a:rPr>
              <a:t>R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adiation </a:t>
            </a:r>
            <a:r>
              <a:rPr lang="en-US" sz="2000" dirty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properties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 are </a:t>
            </a:r>
            <a:r>
              <a:rPr lang="en-US" sz="2000" dirty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independent of the particular material.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 </a:t>
            </a:r>
          </a:p>
          <a:p>
            <a:pPr lvl="1">
              <a:buClr>
                <a:srgbClr val="0000FF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</a:rPr>
              <a:t>P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roperties </a:t>
            </a:r>
            <a:r>
              <a:rPr lang="en-US" sz="2000" dirty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of intensity versus wavelength at fixed 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temperatures can be studied</a:t>
            </a:r>
            <a:endParaRPr lang="en-US" sz="2000" dirty="0">
              <a:solidFill>
                <a:srgbClr val="660066"/>
              </a:solidFill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2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  <p:bldP spid="573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85800"/>
            <a:ext cx="8383587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 </a:t>
            </a:r>
            <a:r>
              <a:rPr lang="en-US" sz="2800" dirty="0">
                <a:latin typeface="Gigi" pitchFamily="82" charset="0"/>
                <a:cs typeface="ＭＳ Ｐゴシック" pitchFamily="-84" charset="-128"/>
              </a:rPr>
              <a:t>     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Lucida Grande" pitchFamily="-84" charset="0"/>
                <a:cs typeface="ＭＳ Ｐゴシック" pitchFamily="-84" charset="-128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a given temperature.</a:t>
            </a: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maximum of the distribution 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32774" name="Picture 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838200"/>
            <a:ext cx="381000" cy="3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73226"/>
              </p:ext>
            </p:extLst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3" name="Equation" r:id="rId5" imgW="1587500" imgH="228600" progId="Equation.DSMT4">
                  <p:embed/>
                </p:oleObj>
              </mc:Choice>
              <mc:Fallback>
                <p:oleObj name="Equation" r:id="rId5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56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radiated increases with the temperature: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experimentally measured to be </a:t>
            </a:r>
            <a:r>
              <a:rPr lang="en-US" dirty="0" smtClean="0">
                <a:cs typeface="ＭＳ Ｐゴシック" pitchFamily="-84" charset="-128"/>
              </a:rPr>
              <a:t>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48952"/>
              </p:ext>
            </p:extLst>
          </p:nvPr>
        </p:nvGraphicFramePr>
        <p:xfrm>
          <a:off x="2895600" y="14478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3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78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56102"/>
              </p:ext>
            </p:extLst>
          </p:nvPr>
        </p:nvGraphicFramePr>
        <p:xfrm>
          <a:off x="7162800" y="16002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4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1600200"/>
                        <a:ext cx="114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632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764587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</a:t>
            </a:r>
            <a:r>
              <a:rPr lang="en-US" sz="2400" dirty="0">
                <a:cs typeface="ＭＳ Ｐゴシック" pitchFamily="-84" charset="-128"/>
              </a:rPr>
              <a:t>at longer </a:t>
            </a:r>
            <a:r>
              <a:rPr lang="en-US" sz="2400" dirty="0" smtClean="0">
                <a:cs typeface="ＭＳ Ｐゴシック" pitchFamily="-84" charset="-128"/>
              </a:rPr>
              <a:t>wavelengths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00132"/>
              </p:ext>
            </p:extLst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8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21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79248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modifications to the classical 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1800" dirty="0"/>
              <a:t>The oscillators (of electromagnetic origin) can only have certain discrete energies determined by </a:t>
            </a:r>
            <a:r>
              <a:rPr lang="en-US" sz="1800" i="1" dirty="0"/>
              <a:t>E</a:t>
            </a:r>
            <a:r>
              <a:rPr lang="en-US" sz="1800" i="1" baseline="-25000" dirty="0"/>
              <a:t>n</a:t>
            </a:r>
            <a:r>
              <a:rPr lang="en-US" sz="1800" dirty="0"/>
              <a:t> = </a:t>
            </a:r>
            <a:r>
              <a:rPr lang="en-US" sz="1800" i="1" dirty="0" err="1"/>
              <a:t>nhf</a:t>
            </a:r>
            <a:r>
              <a:rPr lang="en-US" sz="1800" dirty="0"/>
              <a:t>, where </a:t>
            </a:r>
            <a:r>
              <a:rPr lang="en-US" sz="1800" i="1" dirty="0" err="1"/>
              <a:t>n</a:t>
            </a:r>
            <a:r>
              <a:rPr lang="en-US" sz="1800" dirty="0"/>
              <a:t> is an integer, </a:t>
            </a:r>
            <a:r>
              <a:rPr lang="en-US" sz="1800" i="1" dirty="0" err="1"/>
              <a:t>f</a:t>
            </a:r>
            <a:r>
              <a:rPr lang="en-US" sz="1800" dirty="0"/>
              <a:t> is the frequency, and </a:t>
            </a:r>
            <a:r>
              <a:rPr lang="en-US" sz="1800" i="1" dirty="0" err="1"/>
              <a:t>h</a:t>
            </a:r>
            <a:r>
              <a:rPr lang="en-US" sz="1800" dirty="0"/>
              <a:t> is called </a:t>
            </a:r>
            <a:r>
              <a:rPr lang="en-US" sz="1800" dirty="0" smtClean="0"/>
              <a:t>Planck</a:t>
            </a:r>
            <a:r>
              <a:rPr lang="en-US" sz="1800" dirty="0" smtClean="0">
                <a:cs typeface="ＭＳ Ｐゴシック" pitchFamily="-84" charset="-128"/>
              </a:rPr>
              <a:t>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constant.</a:t>
            </a:r>
            <a:r>
              <a:rPr lang="en-US" altLang="ja-JP" sz="1800" dirty="0" smtClean="0"/>
              <a:t> </a:t>
            </a:r>
            <a:r>
              <a:rPr lang="en-US" altLang="ja-JP" sz="1800" i="1" dirty="0" err="1" smtClean="0"/>
              <a:t>h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= 6.6261 </a:t>
            </a:r>
            <a:r>
              <a:rPr lang="en-US" altLang="ja-JP" sz="18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18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18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18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18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18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18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18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18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18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18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1800" dirty="0"/>
              <a:t> given by</a:t>
            </a:r>
            <a:endParaRPr lang="en-US" sz="16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181600" y="2895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22264"/>
              </p:ext>
            </p:extLst>
          </p:nvPr>
        </p:nvGraphicFramePr>
        <p:xfrm>
          <a:off x="3581400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3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17965"/>
              </p:ext>
            </p:extLst>
          </p:nvPr>
        </p:nvGraphicFramePr>
        <p:xfrm>
          <a:off x="4876800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4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076900"/>
              </p:ext>
            </p:extLst>
          </p:nvPr>
        </p:nvGraphicFramePr>
        <p:xfrm>
          <a:off x="1336961" y="25146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5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5146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88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the material transfers energy to the electrons, allowing them to escape the surface of the metal.  Ejected electrons are called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Thermionic emission: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Secondary emission: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Field emission: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18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assignments: CH3.9</a:t>
            </a:r>
          </a:p>
          <a:p>
            <a:pPr eaLnBrk="1" hangingPunct="1"/>
            <a:r>
              <a:rPr lang="en-US" dirty="0"/>
              <a:t>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</a:t>
            </a:r>
            <a:r>
              <a:rPr lang="en-US" dirty="0" smtClean="0"/>
              <a:t>Oct. 2</a:t>
            </a:r>
            <a:endParaRPr lang="en-US" dirty="0"/>
          </a:p>
          <a:p>
            <a:pPr eaLnBrk="1" hangingPunct="1"/>
            <a:r>
              <a:rPr lang="en-US" dirty="0"/>
              <a:t>Quiz #2 </a:t>
            </a:r>
            <a:r>
              <a:rPr lang="en-US" dirty="0" smtClean="0"/>
              <a:t>Monday</a:t>
            </a:r>
            <a:r>
              <a:rPr lang="en-US" dirty="0"/>
              <a:t>, </a:t>
            </a:r>
            <a:r>
              <a:rPr lang="en-US" dirty="0" smtClean="0"/>
              <a:t>Sept. 30</a:t>
            </a:r>
            <a:endParaRPr lang="en-US" dirty="0"/>
          </a:p>
          <a:p>
            <a:pPr lvl="1" eaLnBrk="1" hangingPunct="1"/>
            <a:r>
              <a:rPr lang="en-US" dirty="0"/>
              <a:t>Beginning of the class</a:t>
            </a:r>
          </a:p>
          <a:p>
            <a:pPr lvl="1" eaLnBrk="1" hangingPunct="1"/>
            <a:r>
              <a:rPr lang="en-US" dirty="0"/>
              <a:t>Covers CH1.1 – what we finish </a:t>
            </a:r>
            <a:r>
              <a:rPr lang="en-US" dirty="0" smtClean="0"/>
              <a:t>Wednesday</a:t>
            </a:r>
            <a:r>
              <a:rPr lang="en-US" dirty="0"/>
              <a:t>, Sept. </a:t>
            </a:r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411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,but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669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photoelectrons, for a given emitting material,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4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Einstein suggested that the electromagnetic radiation field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where </a:t>
            </a:r>
            <a:r>
              <a:rPr lang="en-US" i="1" dirty="0" err="1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err="1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58158"/>
              </p:ext>
            </p:extLst>
          </p:nvPr>
        </p:nvGraphicFramePr>
        <p:xfrm>
          <a:off x="3381375" y="2362200"/>
          <a:ext cx="1997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8" name="Equation" r:id="rId3" imgW="444500" imgH="203200" progId="Equation.DSMT4">
                  <p:embed/>
                </p:oleObj>
              </mc:Choice>
              <mc:Fallback>
                <p:oleObj name="Equation" r:id="rId3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362200"/>
                        <a:ext cx="19970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698"/>
              </p:ext>
            </p:extLst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9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87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measured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53840"/>
              </p:ext>
            </p:extLst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7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96169"/>
              </p:ext>
            </p:extLst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8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83751"/>
              </p:ext>
            </p:extLst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9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10514"/>
              </p:ext>
            </p:extLst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0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85552"/>
              </p:ext>
            </p:extLst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1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17280"/>
              </p:ext>
            </p:extLst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2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65514"/>
              </p:ext>
            </p:extLst>
          </p:nvPr>
        </p:nvGraphicFramePr>
        <p:xfrm>
          <a:off x="3868738" y="1905000"/>
          <a:ext cx="3278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3" name="Equation" r:id="rId15" imgW="1346200" imgH="203200" progId="Equation.DSMT4">
                  <p:embed/>
                </p:oleObj>
              </mc:Choice>
              <mc:Fallback>
                <p:oleObj name="Equation" r:id="rId15" imgW="1346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1905000"/>
                        <a:ext cx="327818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08870"/>
              </p:ext>
            </p:extLst>
          </p:nvPr>
        </p:nvGraphicFramePr>
        <p:xfrm>
          <a:off x="1371600" y="1295400"/>
          <a:ext cx="69548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4" name="Equation" r:id="rId17" imgW="2857500" imgH="203200" progId="Equation.DSMT4">
                  <p:embed/>
                </p:oleObj>
              </mc:Choice>
              <mc:Fallback>
                <p:oleObj name="Equation" r:id="rId17" imgW="285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69548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11241"/>
              </p:ext>
            </p:extLst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5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282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10830"/>
              </p:ext>
            </p:extLst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5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98514"/>
              </p:ext>
            </p:extLst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6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93397"/>
              </p:ext>
            </p:extLst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7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48211"/>
              </p:ext>
            </p:extLst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8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634506"/>
              </p:ext>
            </p:extLst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9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20465"/>
              </p:ext>
            </p:extLst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0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36064"/>
              </p:ext>
            </p:extLst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1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9872"/>
              </p:ext>
            </p:extLst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2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71809"/>
              </p:ext>
            </p:extLst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3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56356"/>
              </p:ext>
            </p:extLst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4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473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(=2.93eV). Calculate (a) the photon energy and (</a:t>
            </a:r>
            <a:r>
              <a:rPr lang="en-US" sz="2400" dirty="0" err="1" smtClean="0">
                <a:cs typeface="ＭＳ Ｐゴシック" pitchFamily="-84" charset="-128"/>
              </a:rPr>
              <a:t>b</a:t>
            </a:r>
            <a:r>
              <a:rPr lang="en-US" sz="2400" dirty="0" smtClean="0">
                <a:cs typeface="ＭＳ Ｐゴシック" pitchFamily="-84" charset="-128"/>
              </a:rPr>
              <a:t>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00118"/>
              </p:ext>
            </p:extLst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2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09168"/>
              </p:ext>
            </p:extLst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3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08677"/>
              </p:ext>
            </p:extLst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4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33597"/>
              </p:ext>
            </p:extLst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5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95444"/>
              </p:ext>
            </p:extLst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6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15558"/>
              </p:ext>
            </p:extLst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7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57293"/>
              </p:ext>
            </p:extLst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8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42181"/>
              </p:ext>
            </p:extLst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9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4637"/>
              </p:ext>
            </p:extLst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90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7821"/>
              </p:ext>
            </p:extLst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91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341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energy to be</a:t>
            </a:r>
            <a:endParaRPr lang="en-US" altLang="ja-JP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</a:t>
            </a:r>
            <a:r>
              <a:rPr lang="en-US" sz="1600" dirty="0" err="1">
                <a:cs typeface="ＭＳ Ｐゴシック" pitchFamily="-84" charset="-128"/>
              </a:rPr>
              <a:t>x</a:t>
            </a:r>
            <a:r>
              <a:rPr lang="en-US" sz="1600" dirty="0">
                <a:cs typeface="ＭＳ Ｐゴシック" pitchFamily="-84" charset="-128"/>
              </a:rPr>
              <a:t> rays by </a:t>
            </a:r>
            <a:r>
              <a:rPr lang="en-US" sz="1600" dirty="0" err="1">
                <a:cs typeface="ＭＳ Ｐゴシック" pitchFamily="-84" charset="-128"/>
              </a:rPr>
              <a:t>bremsstrahlung</a:t>
            </a:r>
            <a:r>
              <a:rPr lang="en-US" sz="1600" dirty="0">
                <a:cs typeface="ＭＳ Ｐゴシック" pitchFamily="-84" charset="-128"/>
              </a:rPr>
              <a:t> 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46052"/>
              </p:ext>
            </p:extLst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6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99930"/>
              </p:ext>
            </p:extLst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7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286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00483"/>
              </p:ext>
            </p:extLst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0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39060"/>
              </p:ext>
            </p:extLst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1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30557"/>
              </p:ext>
            </p:extLst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2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578568"/>
              </p:ext>
            </p:extLst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3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87508"/>
              </p:ext>
            </p:extLst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4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74755"/>
              </p:ext>
            </p:extLst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5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252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76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till it balances E and keeps electrons from deflecting in </a:t>
            </a:r>
            <a:r>
              <a:rPr lang="en-US" sz="2800" dirty="0" err="1" smtClean="0">
                <a:ea typeface="ＭＳ Ｐゴシック" charset="0"/>
              </a:rPr>
              <a:t>y</a:t>
            </a:r>
            <a:r>
              <a:rPr lang="en-US" sz="2800" dirty="0" smtClean="0">
                <a:ea typeface="ＭＳ Ｐゴシック" charset="0"/>
              </a:rPr>
              <a:t>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01932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2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67379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3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45288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4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13285"/>
              </p:ext>
            </p:extLst>
          </p:nvPr>
        </p:nvGraphicFramePr>
        <p:xfrm>
          <a:off x="6186488" y="3810000"/>
          <a:ext cx="2093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5" name="Equation" r:id="rId9" imgW="901700" imgH="393700" progId="Equation.DSMT4">
                  <p:embed/>
                </p:oleObj>
              </mc:Choice>
              <mc:Fallback>
                <p:oleObj name="Equation" r:id="rId9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810000"/>
                        <a:ext cx="20939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4337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6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8410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90321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8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679975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9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01681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0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58132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1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84285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2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90623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3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0773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4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31635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5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2906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6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66991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7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12666"/>
              </p:ext>
            </p:extLst>
          </p:nvPr>
        </p:nvGraphicFramePr>
        <p:xfrm>
          <a:off x="1820863" y="3505200"/>
          <a:ext cx="1939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8" name="Equation" r:id="rId35" imgW="876300" imgH="241300" progId="Equation.DSMT4">
                  <p:embed/>
                </p:oleObj>
              </mc:Choice>
              <mc:Fallback>
                <p:oleObj name="Equation" r:id="rId35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3505200"/>
                        <a:ext cx="19399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99684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9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1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51644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6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0650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7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80786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8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24385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9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235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70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70993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71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77357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72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02861"/>
              </p:ext>
            </p:extLst>
          </p:nvPr>
        </p:nvGraphicFramePr>
        <p:xfrm>
          <a:off x="2389187" y="5429250"/>
          <a:ext cx="4240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73" name="Equation" r:id="rId17" imgW="2171700" imgH="419100" progId="Equation.DSMT4">
                  <p:embed/>
                </p:oleObj>
              </mc:Choice>
              <mc:Fallback>
                <p:oleObj name="Equation" r:id="rId17" imgW="217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5429250"/>
                        <a:ext cx="42402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971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charge of electron, showed that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0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radius 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92724"/>
              </p:ext>
            </p:extLst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04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07629"/>
              </p:ext>
            </p:extLst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05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65816"/>
              </p:ext>
            </p:extLst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06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91313"/>
              </p:ext>
            </p:extLst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07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3005"/>
              </p:ext>
            </p:extLst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08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47203"/>
              </p:ext>
            </p:extLst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09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30877"/>
              </p:ext>
            </p:extLst>
          </p:nvPr>
        </p:nvGraphicFramePr>
        <p:xfrm>
          <a:off x="5212744" y="3505200"/>
          <a:ext cx="21786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10" name="Equation" r:id="rId15" imgW="749300" imgH="393700" progId="Equation.DSMT4">
                  <p:embed/>
                </p:oleObj>
              </mc:Choice>
              <mc:Fallback>
                <p:oleObj name="Equation" r:id="rId15" imgW="749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744" y="3505200"/>
                        <a:ext cx="2178656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36306"/>
              </p:ext>
            </p:extLst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11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24463"/>
              </p:ext>
            </p:extLst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12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775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Lucida Grande" pitchFamily="-84" charset="0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err="1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55019"/>
              </p:ext>
            </p:extLst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151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55613" y="4648200"/>
            <a:ext cx="8231187" cy="167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latin typeface="+mn-lt"/>
              </a:rPr>
              <a:t>Diffraction creates a </a:t>
            </a:r>
            <a:r>
              <a:rPr lang="en-US" i="1" dirty="0">
                <a:solidFill>
                  <a:srgbClr val="3333CC"/>
                </a:solidFill>
                <a:latin typeface="+mn-lt"/>
              </a:rPr>
              <a:t>line spectrum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pattern of light bands and dark areas on the screen.</a:t>
            </a:r>
            <a:endParaRPr lang="en-US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Chemical elements and the composition of materials can be identified through the wavelengths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these line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spectra</a:t>
            </a: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9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24705</TotalTime>
  <Words>2202</Words>
  <Application>Microsoft Macintosh PowerPoint</Application>
  <PresentationFormat>On-screen Show (4:3)</PresentationFormat>
  <Paragraphs>273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3313 – Section 001 Lecture #8</vt:lpstr>
      <vt:lpstr>Announcements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  <vt:lpstr>Blackbody Radiation</vt:lpstr>
      <vt:lpstr>Wien’s Displacement Law</vt:lpstr>
      <vt:lpstr>Stefan-Boltzmann Law</vt:lpstr>
      <vt:lpstr>Rayleigh-Jeans Formula</vt:lpstr>
      <vt:lpstr>Planck’s Radiation Law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993</cp:revision>
  <dcterms:created xsi:type="dcterms:W3CDTF">2012-08-29T20:00:19Z</dcterms:created>
  <dcterms:modified xsi:type="dcterms:W3CDTF">2013-09-25T22:33:47Z</dcterms:modified>
</cp:coreProperties>
</file>