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77" r:id="rId2"/>
    <p:sldId id="581" r:id="rId3"/>
    <p:sldId id="669" r:id="rId4"/>
    <p:sldId id="601" r:id="rId5"/>
    <p:sldId id="593" r:id="rId6"/>
    <p:sldId id="618" r:id="rId7"/>
    <p:sldId id="619" r:id="rId8"/>
    <p:sldId id="620" r:id="rId9"/>
    <p:sldId id="621" r:id="rId10"/>
    <p:sldId id="602" r:id="rId11"/>
    <p:sldId id="603" r:id="rId12"/>
    <p:sldId id="604" r:id="rId13"/>
    <p:sldId id="605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4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45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861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75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emf"/><Relationship Id="rId20" Type="http://schemas.openxmlformats.org/officeDocument/2006/relationships/image" Target="../media/image45.emf"/><Relationship Id="rId10" Type="http://schemas.openxmlformats.org/officeDocument/2006/relationships/image" Target="../media/image47.jpeg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42.e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43.e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44.emf"/><Relationship Id="rId19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8.emf"/><Relationship Id="rId5" Type="http://schemas.openxmlformats.org/officeDocument/2006/relationships/image" Target="../media/image46.jpeg"/><Relationship Id="rId6" Type="http://schemas.openxmlformats.org/officeDocument/2006/relationships/oleObject" Target="../embeddings/oleObject33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1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8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9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23.emf"/><Relationship Id="rId10" Type="http://schemas.openxmlformats.org/officeDocument/2006/relationships/image" Target="../media/image18.e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25.e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32.e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33.emf"/><Relationship Id="rId16" Type="http://schemas.openxmlformats.org/officeDocument/2006/relationships/oleObject" Target="../embeddings/oleObject31.bin"/><Relationship Id="rId17" Type="http://schemas.openxmlformats.org/officeDocument/2006/relationships/image" Target="../media/image3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35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1300" y="1531203"/>
            <a:ext cx="3213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Sept. 25,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Jae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2860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Compton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Pair production/Pair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annihilation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Atomic Model of Thomson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Rutherford Scattering Experiment and Rutherford Atomic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Model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solidFill>
                  <a:srgbClr val="800000"/>
                </a:solidFill>
              </a:rPr>
              <a:t>The Atomic Models of Thomson and Rutherford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CC"/>
                </a:solidFill>
              </a:rPr>
              <a:t>Pieces of evidence that scientists had in 1900 to indicate that the atom was not a fundamental </a:t>
            </a:r>
            <a:r>
              <a:rPr lang="en-US" sz="2800" dirty="0" smtClean="0">
                <a:solidFill>
                  <a:srgbClr val="3333CC"/>
                </a:solidFill>
              </a:rPr>
              <a:t>unit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</a:rPr>
              <a:t>There are simply too </a:t>
            </a:r>
            <a:r>
              <a:rPr lang="en-US" sz="2800" dirty="0">
                <a:solidFill>
                  <a:srgbClr val="3333CC"/>
                </a:solidFill>
              </a:rPr>
              <a:t>many kinds of </a:t>
            </a:r>
            <a:r>
              <a:rPr lang="en-US" sz="2800" dirty="0" smtClean="0">
                <a:solidFill>
                  <a:srgbClr val="3333CC"/>
                </a:solidFill>
              </a:rPr>
              <a:t>atoms (~70 known at that time), belonging </a:t>
            </a:r>
            <a:r>
              <a:rPr lang="en-US" sz="2800" dirty="0">
                <a:solidFill>
                  <a:srgbClr val="3333CC"/>
                </a:solidFill>
              </a:rPr>
              <a:t>to a distinct chemical </a:t>
            </a:r>
            <a:r>
              <a:rPr lang="en-US" sz="2800" dirty="0" smtClean="0">
                <a:solidFill>
                  <a:srgbClr val="3333CC"/>
                </a:solidFill>
              </a:rPr>
              <a:t>element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/>
              <a:t>Too many to be fundamental!!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Atoms and electromagnetic phenomena</a:t>
            </a:r>
            <a:r>
              <a:rPr lang="en-US" sz="2800" dirty="0" smtClean="0">
                <a:solidFill>
                  <a:srgbClr val="3333CC"/>
                </a:solidFill>
              </a:rPr>
              <a:t> seem to be </a:t>
            </a:r>
            <a:r>
              <a:rPr lang="en-US" sz="2800" dirty="0">
                <a:solidFill>
                  <a:srgbClr val="3333CC"/>
                </a:solidFill>
              </a:rPr>
              <a:t>intimately </a:t>
            </a:r>
            <a:r>
              <a:rPr lang="en-US" sz="2800" dirty="0" smtClean="0">
                <a:solidFill>
                  <a:srgbClr val="3333CC"/>
                </a:solidFill>
              </a:rPr>
              <a:t>related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</a:t>
            </a:r>
            <a:r>
              <a:rPr lang="en-US" sz="2800" dirty="0" smtClean="0">
                <a:solidFill>
                  <a:srgbClr val="3333CC"/>
                </a:solidFill>
              </a:rPr>
              <a:t> issue of </a:t>
            </a:r>
            <a:r>
              <a:rPr lang="en-US" sz="2800" b="1" dirty="0" smtClean="0">
                <a:solidFill>
                  <a:srgbClr val="3333CC"/>
                </a:solidFill>
              </a:rPr>
              <a:t>valence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sym typeface="Wingdings"/>
              </a:rPr>
              <a:t> Why c</a:t>
            </a:r>
            <a:r>
              <a:rPr lang="en-US" sz="2800" dirty="0" smtClean="0">
                <a:solidFill>
                  <a:srgbClr val="3333CC"/>
                </a:solidFill>
              </a:rPr>
              <a:t>ertain </a:t>
            </a:r>
            <a:r>
              <a:rPr lang="en-US" sz="2800" dirty="0">
                <a:solidFill>
                  <a:srgbClr val="3333CC"/>
                </a:solidFill>
              </a:rPr>
              <a:t>elements combine with some elements but not with </a:t>
            </a:r>
            <a:r>
              <a:rPr lang="en-US" sz="2800" dirty="0" smtClean="0">
                <a:solidFill>
                  <a:srgbClr val="3333CC"/>
                </a:solidFill>
              </a:rPr>
              <a:t>others?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>
                <a:solidFill>
                  <a:srgbClr val="000000"/>
                </a:solidFill>
              </a:rPr>
              <a:t>Is there a </a:t>
            </a:r>
            <a:r>
              <a:rPr lang="en-US" sz="2400" dirty="0">
                <a:solidFill>
                  <a:srgbClr val="000000"/>
                </a:solidFill>
              </a:rPr>
              <a:t>characteristic</a:t>
            </a:r>
            <a:r>
              <a:rPr lang="en-US" sz="2400" dirty="0" smtClean="0">
                <a:solidFill>
                  <a:srgbClr val="000000"/>
                </a:solidFill>
              </a:rPr>
              <a:t> internal </a:t>
            </a:r>
            <a:r>
              <a:rPr lang="en-US" sz="2400" dirty="0">
                <a:solidFill>
                  <a:srgbClr val="000000"/>
                </a:solidFill>
              </a:rPr>
              <a:t>atomic </a:t>
            </a:r>
            <a:r>
              <a:rPr lang="en-US" sz="2400" dirty="0" smtClean="0">
                <a:solidFill>
                  <a:srgbClr val="000000"/>
                </a:solidFill>
              </a:rPr>
              <a:t>structure?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 discoveries of radioactivity</a:t>
            </a:r>
            <a:r>
              <a:rPr lang="en-US" sz="2800" dirty="0" smtClean="0">
                <a:solidFill>
                  <a:srgbClr val="3333CC"/>
                </a:solidFill>
              </a:rPr>
              <a:t>, </a:t>
            </a:r>
            <a:r>
              <a:rPr lang="en-US" sz="2800" dirty="0" err="1">
                <a:solidFill>
                  <a:srgbClr val="3333CC"/>
                </a:solidFill>
              </a:rPr>
              <a:t>x</a:t>
            </a:r>
            <a:r>
              <a:rPr lang="en-US" sz="2800" dirty="0">
                <a:solidFill>
                  <a:srgbClr val="3333CC"/>
                </a:solidFill>
              </a:rPr>
              <a:t> rays, and</a:t>
            </a:r>
            <a:r>
              <a:rPr lang="en-US" sz="2800" dirty="0" smtClean="0">
                <a:solidFill>
                  <a:srgbClr val="3333CC"/>
                </a:solidFill>
              </a:rPr>
              <a:t> the </a:t>
            </a:r>
            <a:r>
              <a:rPr lang="en-US" sz="2800" dirty="0">
                <a:solidFill>
                  <a:srgbClr val="3333CC"/>
                </a:solidFill>
              </a:rPr>
              <a:t>electron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08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</a:rPr>
              <a:t>Thomson’s “plum-pudding” model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endParaRPr lang="en-US" sz="2800" dirty="0" smtClean="0">
              <a:solidFill>
                <a:srgbClr val="3333CC"/>
              </a:solidFill>
              <a:sym typeface="Wingdings"/>
            </a:endParaRP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Atoms are electrically neutral and have electrons in them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Atoms must have an equal amount of positive charges in it to balance electron negative charges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So how about </a:t>
            </a:r>
            <a:r>
              <a:rPr lang="en-US" sz="2400" dirty="0" smtClean="0"/>
              <a:t>positive </a:t>
            </a:r>
            <a:r>
              <a:rPr lang="en-US" sz="2400" dirty="0"/>
              <a:t>charges spread uniformly throughout a sphere the size of the atom with, the newly discovered “negative” electrons embedded in a</a:t>
            </a:r>
            <a:r>
              <a:rPr lang="en-US" sz="2400" dirty="0" smtClean="0"/>
              <a:t> </a:t>
            </a:r>
            <a:r>
              <a:rPr lang="en-US" sz="2400" dirty="0"/>
              <a:t>uniform background.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Thomson thought </a:t>
            </a:r>
            <a:r>
              <a:rPr lang="en-US" sz="2800" dirty="0">
                <a:solidFill>
                  <a:srgbClr val="3333CC"/>
                </a:solidFill>
              </a:rPr>
              <a:t>when the atom was </a:t>
            </a:r>
            <a:r>
              <a:rPr lang="en-US" sz="2800" dirty="0" smtClean="0">
                <a:solidFill>
                  <a:srgbClr val="3333CC"/>
                </a:solidFill>
              </a:rPr>
              <a:t>heated </a:t>
            </a:r>
            <a:r>
              <a:rPr lang="en-US" sz="2800" dirty="0">
                <a:solidFill>
                  <a:srgbClr val="3333CC"/>
                </a:solidFill>
              </a:rPr>
              <a:t>the electrons could vibrate about their equilibrium </a:t>
            </a:r>
            <a:r>
              <a:rPr lang="en-US" sz="2800" dirty="0" smtClean="0">
                <a:solidFill>
                  <a:srgbClr val="3333CC"/>
                </a:solidFill>
              </a:rPr>
              <a:t>positions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</a:rPr>
              <a:t>and thus produce </a:t>
            </a:r>
            <a:r>
              <a:rPr lang="en-US" sz="2800" dirty="0">
                <a:solidFill>
                  <a:srgbClr val="3333CC"/>
                </a:solidFill>
              </a:rPr>
              <a:t>electromagnetic radiation.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36587"/>
          </a:xfrm>
        </p:spPr>
        <p:txBody>
          <a:bodyPr/>
          <a:lstStyle/>
          <a:p>
            <a:pPr algn="ctr" eaLnBrk="1" hangingPunct="1"/>
            <a:r>
              <a:rPr lang="en-US" sz="3600" dirty="0"/>
              <a:t>Thomson’s Atomic Model</a:t>
            </a: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02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dirty="0"/>
              <a:t>Experiments of Geiger and Marsden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5029200" cy="51054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Rutherford, Geiger, and Marsden conceived a new technique for investigating the structure of matter by scattering a particles from atoms.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Geiger showed that many a particles were scattered from thin gold-leaf targets at backward angles greater than 90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°</a:t>
            </a:r>
            <a:r>
              <a:rPr lang="en-US" dirty="0">
                <a:solidFill>
                  <a:srgbClr val="3333CC"/>
                </a:solidFill>
              </a:rPr>
              <a:t>.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27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89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3122612"/>
            <a:ext cx="815498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maximum scattering angle corresponds to the maximum momentum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Using the momentum conservation and the KE conservation for an elastic collision, the maximum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momentum change of the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particle 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Determine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by letting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max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 perpendicular to the direction of motion.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9916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Geiger and Marsden (1909) observed backward-scattered (</a:t>
            </a:r>
            <a:r>
              <a:rPr lang="en-US" sz="2000" dirty="0" err="1" smtClean="0">
                <a:latin typeface="Symbol" charset="2"/>
                <a:cs typeface="Symbol" charset="2"/>
              </a:rPr>
              <a:t>θ</a:t>
            </a:r>
            <a:r>
              <a:rPr lang="en-US" sz="2000" dirty="0" smtClean="0">
                <a:cs typeface="ＭＳ Ｐゴシック" pitchFamily="-84" charset="-128"/>
              </a:rPr>
              <a:t>&gt;=90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)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when a beam of energetic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was directed at a piece of gold foil as thin as 6.0x10</a:t>
            </a:r>
            <a:r>
              <a:rPr lang="en-US" sz="2000" baseline="30000" dirty="0" smtClean="0">
                <a:cs typeface="ＭＳ Ｐゴシック" pitchFamily="-84" charset="-128"/>
              </a:rPr>
              <a:t>-7</a:t>
            </a:r>
            <a:r>
              <a:rPr lang="en-US" sz="2000" dirty="0" smtClean="0">
                <a:cs typeface="ＭＳ Ｐゴシック" pitchFamily="-84" charset="-128"/>
              </a:rPr>
              <a:t>m.  Assuming an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 scatters from an electron in the foil, what is the maximum scattering angle? 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4.1: Maximum Scattering Angle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137934"/>
              </p:ext>
            </p:extLst>
          </p:nvPr>
        </p:nvGraphicFramePr>
        <p:xfrm>
          <a:off x="3659188" y="42672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4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4267200"/>
                        <a:ext cx="3035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5" descr="0403"/>
          <p:cNvPicPr>
            <a:picLocks noChangeAspect="1" noChangeArrowheads="1"/>
          </p:cNvPicPr>
          <p:nvPr/>
        </p:nvPicPr>
        <p:blipFill>
          <a:blip r:embed="rId5"/>
          <a:srcRect b="10010"/>
          <a:stretch>
            <a:fillRect/>
          </a:stretch>
        </p:blipFill>
        <p:spPr bwMode="auto">
          <a:xfrm>
            <a:off x="1143000" y="1828800"/>
            <a:ext cx="6858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286748"/>
              </p:ext>
            </p:extLst>
          </p:nvPr>
        </p:nvGraphicFramePr>
        <p:xfrm>
          <a:off x="698500" y="4114800"/>
          <a:ext cx="1866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5" name="Equation" r:id="rId6" imgW="1371600" imgH="279400" progId="Equation.DSMT4">
                  <p:embed/>
                </p:oleObj>
              </mc:Choice>
              <mc:Fallback>
                <p:oleObj name="Equation" r:id="rId6" imgW="1371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114800"/>
                        <a:ext cx="18669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151997"/>
              </p:ext>
            </p:extLst>
          </p:nvPr>
        </p:nvGraphicFramePr>
        <p:xfrm>
          <a:off x="620713" y="5353050"/>
          <a:ext cx="19780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6" name="Equation" r:id="rId8" imgW="1041400" imgH="431800" progId="Equation.DSMT4">
                  <p:embed/>
                </p:oleObj>
              </mc:Choice>
              <mc:Fallback>
                <p:oleObj name="Equation" r:id="rId8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353050"/>
                        <a:ext cx="19780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4" descr="0404"/>
          <p:cNvPicPr>
            <a:picLocks noChangeAspect="1" noChangeArrowheads="1"/>
          </p:cNvPicPr>
          <p:nvPr/>
        </p:nvPicPr>
        <p:blipFill>
          <a:blip r:embed="rId10"/>
          <a:srcRect b="9004"/>
          <a:stretch>
            <a:fillRect/>
          </a:stretch>
        </p:blipFill>
        <p:spPr bwMode="auto">
          <a:xfrm>
            <a:off x="7422356" y="4800600"/>
            <a:ext cx="1721644" cy="7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2971800" y="4343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078517"/>
              </p:ext>
            </p:extLst>
          </p:nvPr>
        </p:nvGraphicFramePr>
        <p:xfrm>
          <a:off x="625475" y="4448175"/>
          <a:ext cx="23177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7" name="Equation" r:id="rId11" imgW="1701800" imgH="393700" progId="Equation.DSMT4">
                  <p:embed/>
                </p:oleObj>
              </mc:Choice>
              <mc:Fallback>
                <p:oleObj name="Equation" r:id="rId11" imgW="1701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448175"/>
                        <a:ext cx="23177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273126"/>
              </p:ext>
            </p:extLst>
          </p:nvPr>
        </p:nvGraphicFramePr>
        <p:xfrm>
          <a:off x="6726238" y="4360863"/>
          <a:ext cx="20097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8" name="Equation" r:id="rId13" imgW="1193800" imgH="215900" progId="Equation.DSMT4">
                  <p:embed/>
                </p:oleObj>
              </mc:Choice>
              <mc:Fallback>
                <p:oleObj name="Equation" r:id="rId13" imgW="1193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4360863"/>
                        <a:ext cx="20097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466015"/>
              </p:ext>
            </p:extLst>
          </p:nvPr>
        </p:nvGraphicFramePr>
        <p:xfrm>
          <a:off x="2590800" y="5353050"/>
          <a:ext cx="10842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9" name="Equation" r:id="rId15" imgW="571500" imgH="431800" progId="Equation.DSMT4">
                  <p:embed/>
                </p:oleObj>
              </mc:Choice>
              <mc:Fallback>
                <p:oleObj name="Equation" r:id="rId15" imgW="571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53050"/>
                        <a:ext cx="10842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23606"/>
              </p:ext>
            </p:extLst>
          </p:nvPr>
        </p:nvGraphicFramePr>
        <p:xfrm>
          <a:off x="3810000" y="5334000"/>
          <a:ext cx="8429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0" name="Equation" r:id="rId17" imgW="444500" imgH="431800" progId="Equation.DSMT4">
                  <p:embed/>
                </p:oleObj>
              </mc:Choice>
              <mc:Fallback>
                <p:oleObj name="Equation" r:id="rId17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8429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448726"/>
              </p:ext>
            </p:extLst>
          </p:nvPr>
        </p:nvGraphicFramePr>
        <p:xfrm>
          <a:off x="4660900" y="5486400"/>
          <a:ext cx="2630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1" name="Equation" r:id="rId19" imgW="1384300" imgH="190500" progId="Equation.DSMT4">
                  <p:embed/>
                </p:oleObj>
              </mc:Choice>
              <mc:Fallback>
                <p:oleObj name="Equation" r:id="rId19" imgW="1384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486400"/>
                        <a:ext cx="26304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679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5715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Result of Quiz #1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Class average: 13.5/65</a:t>
            </a:r>
          </a:p>
          <a:p>
            <a:pPr lvl="2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Equivalent to 20.8/100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Top score: 54/65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Reminder of </a:t>
            </a:r>
            <a:r>
              <a:rPr lang="en-US" sz="2800" dirty="0" smtClean="0"/>
              <a:t>Homework </a:t>
            </a:r>
            <a:r>
              <a:rPr lang="en-US" sz="2800" dirty="0"/>
              <a:t>#2</a:t>
            </a:r>
          </a:p>
          <a:p>
            <a:pPr lvl="1" eaLnBrk="1" hangingPunct="1"/>
            <a:r>
              <a:rPr lang="en-US" sz="2400" dirty="0"/>
              <a:t>CH3 end of the chapter problems: 2, 19, 27, 36, 41, 47 and 57</a:t>
            </a:r>
          </a:p>
          <a:p>
            <a:pPr lvl="1" eaLnBrk="1" hangingPunct="1"/>
            <a:r>
              <a:rPr lang="en-US" sz="2400" dirty="0"/>
              <a:t>Due Wednesday, </a:t>
            </a:r>
            <a:r>
              <a:rPr lang="en-US" sz="2400" dirty="0" smtClean="0"/>
              <a:t>Oct. 2</a:t>
            </a:r>
          </a:p>
          <a:p>
            <a:pPr eaLnBrk="1" hangingPunct="1"/>
            <a:r>
              <a:rPr lang="en-US" sz="2800" dirty="0" smtClean="0"/>
              <a:t>Quiz </a:t>
            </a:r>
            <a:r>
              <a:rPr lang="en-US" sz="2800" dirty="0"/>
              <a:t>#2 </a:t>
            </a:r>
            <a:r>
              <a:rPr lang="en-US" sz="2800" dirty="0" smtClean="0"/>
              <a:t>coming Monday</a:t>
            </a:r>
            <a:r>
              <a:rPr lang="en-US" sz="2800" dirty="0"/>
              <a:t>, </a:t>
            </a:r>
            <a:r>
              <a:rPr lang="en-US" sz="2800" dirty="0" smtClean="0"/>
              <a:t>Sept. 30</a:t>
            </a:r>
            <a:endParaRPr lang="en-US" sz="2800" dirty="0"/>
          </a:p>
          <a:p>
            <a:pPr lvl="1" eaLnBrk="1" hangingPunct="1"/>
            <a:r>
              <a:rPr lang="en-US" sz="2400" dirty="0"/>
              <a:t>Beginning of the class</a:t>
            </a:r>
          </a:p>
          <a:p>
            <a:pPr lvl="1" eaLnBrk="1" hangingPunct="1"/>
            <a:r>
              <a:rPr lang="en-US" sz="2400" dirty="0"/>
              <a:t>Covers CH1.1 – what we finish </a:t>
            </a:r>
            <a:r>
              <a:rPr lang="en-US" sz="2400" dirty="0" smtClean="0"/>
              <a:t>today</a:t>
            </a:r>
          </a:p>
          <a:p>
            <a:pPr eaLnBrk="1" hangingPunct="1"/>
            <a:r>
              <a:rPr lang="en-US" sz="2800" dirty="0" smtClean="0"/>
              <a:t>Colloquium today</a:t>
            </a:r>
          </a:p>
          <a:p>
            <a:pPr lvl="1" eaLnBrk="1" hangingPunct="1"/>
            <a:r>
              <a:rPr lang="en-US" sz="2400" dirty="0" smtClean="0"/>
              <a:t>Dr. M. Huda of UTA Physics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63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9-25 at 9.41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Wednesday, Oct. </a:t>
            </a:r>
            <a:r>
              <a:rPr lang="en-US" dirty="0">
                <a:solidFill>
                  <a:srgbClr val="3333CC"/>
                </a:solidFill>
              </a:rPr>
              <a:t>9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50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Compton Effect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685800"/>
            <a:ext cx="8382000" cy="53340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When a photon enters matter, it is likely to interact with one of the atomic electrons.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is scattered from only one electron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laws of conservation of energy and momentum apply as in any elastic collision between two particles. The momentum of a particle moving at the speed of light is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electron energy can be written as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</a:t>
            </a:r>
            <a:r>
              <a:rPr lang="en-US" sz="2000" dirty="0" smtClean="0">
                <a:cs typeface="+mn-cs"/>
              </a:rPr>
              <a:t>hange of the scattered photon wavelength is known as the </a:t>
            </a:r>
            <a:r>
              <a:rPr lang="en-US" sz="2000" b="1" dirty="0" smtClean="0">
                <a:cs typeface="+mn-cs"/>
              </a:rPr>
              <a:t>Compton effect</a:t>
            </a:r>
            <a:r>
              <a:rPr lang="en-US" sz="2000" dirty="0" smtClean="0">
                <a:cs typeface="+mn-cs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791614"/>
              </p:ext>
            </p:extLst>
          </p:nvPr>
        </p:nvGraphicFramePr>
        <p:xfrm>
          <a:off x="2370137" y="2555875"/>
          <a:ext cx="6778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3" name="Equation" r:id="rId3" imgW="266700" imgH="165100" progId="Equation.DSMT4">
                  <p:embed/>
                </p:oleObj>
              </mc:Choice>
              <mc:Fallback>
                <p:oleObj name="Equation" r:id="rId3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7" y="2555875"/>
                        <a:ext cx="677863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8222"/>
              </p:ext>
            </p:extLst>
          </p:nvPr>
        </p:nvGraphicFramePr>
        <p:xfrm>
          <a:off x="1295400" y="3692525"/>
          <a:ext cx="11414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4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92525"/>
                        <a:ext cx="1141412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959431"/>
              </p:ext>
            </p:extLst>
          </p:nvPr>
        </p:nvGraphicFramePr>
        <p:xfrm>
          <a:off x="1447800" y="5257800"/>
          <a:ext cx="11112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5" name="Equation" r:id="rId7" imgW="355600" imgH="177800" progId="Equation.DSMT4">
                  <p:embed/>
                </p:oleObj>
              </mc:Choice>
              <mc:Fallback>
                <p:oleObj name="Equation" r:id="rId7" imgW="355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1111250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674460"/>
              </p:ext>
            </p:extLst>
          </p:nvPr>
        </p:nvGraphicFramePr>
        <p:xfrm>
          <a:off x="2971800" y="2209800"/>
          <a:ext cx="7429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6" name="Equation" r:id="rId10" imgW="292100" imgH="393700" progId="Equation.DSMT4">
                  <p:embed/>
                </p:oleObj>
              </mc:Choice>
              <mc:Fallback>
                <p:oleObj name="Equation" r:id="rId1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74295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973532"/>
              </p:ext>
            </p:extLst>
          </p:nvPr>
        </p:nvGraphicFramePr>
        <p:xfrm>
          <a:off x="3700463" y="2209800"/>
          <a:ext cx="8715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7" name="Equation" r:id="rId12" imgW="342900" imgH="393700" progId="Equation.DSMT4">
                  <p:embed/>
                </p:oleObj>
              </mc:Choice>
              <mc:Fallback>
                <p:oleObj name="Equation" r:id="rId12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2209800"/>
                        <a:ext cx="871537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037300"/>
              </p:ext>
            </p:extLst>
          </p:nvPr>
        </p:nvGraphicFramePr>
        <p:xfrm>
          <a:off x="4533900" y="2209800"/>
          <a:ext cx="419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8" name="Equation" r:id="rId14" imgW="165100" imgH="393700" progId="Equation.DSMT4">
                  <p:embed/>
                </p:oleObj>
              </mc:Choice>
              <mc:Fallback>
                <p:oleObj name="Equation" r:id="rId14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209800"/>
                        <a:ext cx="41910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165050"/>
              </p:ext>
            </p:extLst>
          </p:nvPr>
        </p:nvGraphicFramePr>
        <p:xfrm>
          <a:off x="2351088" y="3581400"/>
          <a:ext cx="20685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9" name="Equation" r:id="rId16" imgW="622300" imgH="304800" progId="Equation.DSMT4">
                  <p:embed/>
                </p:oleObj>
              </mc:Choice>
              <mc:Fallback>
                <p:oleObj name="Equation" r:id="rId16" imgW="622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581400"/>
                        <a:ext cx="2068512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204099"/>
              </p:ext>
            </p:extLst>
          </p:nvPr>
        </p:nvGraphicFramePr>
        <p:xfrm>
          <a:off x="4354512" y="3657600"/>
          <a:ext cx="10556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10" name="Equation" r:id="rId18" imgW="317500" imgH="228600" progId="Equation.DSMT4">
                  <p:embed/>
                </p:oleObj>
              </mc:Choice>
              <mc:Fallback>
                <p:oleObj name="Equation" r:id="rId18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3657600"/>
                        <a:ext cx="1055688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72835"/>
              </p:ext>
            </p:extLst>
          </p:nvPr>
        </p:nvGraphicFramePr>
        <p:xfrm>
          <a:off x="2590800" y="5181600"/>
          <a:ext cx="16271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11" name="Equation" r:id="rId20" imgW="520700" imgH="203200" progId="Equation.DSMT4">
                  <p:embed/>
                </p:oleObj>
              </mc:Choice>
              <mc:Fallback>
                <p:oleObj name="Equation" r:id="rId20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1627188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884770"/>
              </p:ext>
            </p:extLst>
          </p:nvPr>
        </p:nvGraphicFramePr>
        <p:xfrm>
          <a:off x="4305300" y="4911725"/>
          <a:ext cx="28575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12" name="Equation" r:id="rId22" imgW="914400" imgH="431800" progId="Equation.DSMT4">
                  <p:embed/>
                </p:oleObj>
              </mc:Choice>
              <mc:Fallback>
                <p:oleObj name="Equation" r:id="rId22" imgW="914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911725"/>
                        <a:ext cx="2857500" cy="133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718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and Annihilation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534400" cy="4572000"/>
          </a:xfrm>
        </p:spPr>
        <p:txBody>
          <a:bodyPr/>
          <a:lstStyle/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If a photon can create an electron, it must also create a positive charge to balance charge conservation.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In 1932, C. D. Anderson observed a positively charged electron (</a:t>
            </a:r>
            <a:r>
              <a:rPr lang="en-US" sz="2800" i="1" dirty="0" err="1">
                <a:cs typeface="ＭＳ Ｐゴシック" pitchFamily="-84" charset="-128"/>
              </a:rPr>
              <a:t>e</a:t>
            </a:r>
            <a:r>
              <a:rPr lang="en-US" sz="2800" i="1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) in cosmic radiation. This particle, called a positron, had been predicted to exist several years earlier by P. A. M. Dirac.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A </a:t>
            </a:r>
            <a:r>
              <a:rPr lang="en-US" sz="2800" dirty="0" smtClean="0">
                <a:cs typeface="ＭＳ Ｐゴシック" pitchFamily="-84" charset="-128"/>
              </a:rPr>
              <a:t>photon’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energy can be converted entirely into an electron and a positron in a process </a:t>
            </a:r>
            <a:r>
              <a:rPr lang="en-US" altLang="ja-JP" sz="2800" dirty="0" smtClean="0">
                <a:cs typeface="ＭＳ Ｐゴシック" pitchFamily="-84" charset="-128"/>
              </a:rPr>
              <a:t>called </a:t>
            </a:r>
            <a:r>
              <a:rPr lang="en-US" altLang="ja-JP" sz="2800" b="1" u="sng" dirty="0">
                <a:solidFill>
                  <a:srgbClr val="A50021"/>
                </a:solidFill>
                <a:cs typeface="ＭＳ Ｐゴシック" pitchFamily="-84" charset="-128"/>
              </a:rPr>
              <a:t>pair production</a:t>
            </a:r>
            <a:r>
              <a:rPr lang="en-US" altLang="ja-JP" sz="28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Can only happen inside a material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How much energy do you think is needed?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707334"/>
              </p:ext>
            </p:extLst>
          </p:nvPr>
        </p:nvGraphicFramePr>
        <p:xfrm>
          <a:off x="2895600" y="5410200"/>
          <a:ext cx="2972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16" name="Equation" r:id="rId3" imgW="736600" imgH="228600" progId="Equation.DSMT4">
                  <p:embed/>
                </p:oleObj>
              </mc:Choice>
              <mc:Fallback>
                <p:oleObj name="Equation" r:id="rId3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10200"/>
                        <a:ext cx="2972825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709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in Empty Space?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762000"/>
            <a:ext cx="8459787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Energy conservation for pair production in empty space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Momentum conservation yields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Thus max momentum exchange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Recall that the total energy for a particle can be written as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However this yields a contradiction: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and hence the conversion of energy in empty space is impossible and thus pair production cannot happen in empty space</a:t>
            </a:r>
          </a:p>
        </p:txBody>
      </p:sp>
      <p:graphicFrame>
        <p:nvGraphicFramePr>
          <p:cNvPr id="4915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608754"/>
              </p:ext>
            </p:extLst>
          </p:nvPr>
        </p:nvGraphicFramePr>
        <p:xfrm>
          <a:off x="3276600" y="1143000"/>
          <a:ext cx="71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43000"/>
                        <a:ext cx="7112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07989"/>
              </p:ext>
            </p:extLst>
          </p:nvPr>
        </p:nvGraphicFramePr>
        <p:xfrm>
          <a:off x="4038600" y="1143000"/>
          <a:ext cx="455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203200" imgH="203200" progId="Equation.DSMT4">
                  <p:embed/>
                </p:oleObj>
              </mc:Choice>
              <mc:Fallback>
                <p:oleObj name="Equation" r:id="rId5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43000"/>
                        <a:ext cx="455612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30702"/>
              </p:ext>
            </p:extLst>
          </p:nvPr>
        </p:nvGraphicFramePr>
        <p:xfrm>
          <a:off x="4495800" y="1143000"/>
          <a:ext cx="655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7" imgW="292100" imgH="203200" progId="Equation.DSMT4">
                  <p:embed/>
                </p:oleObj>
              </mc:Choice>
              <mc:Fallback>
                <p:oleObj name="Equation" r:id="rId7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43000"/>
                        <a:ext cx="655638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403535"/>
              </p:ext>
            </p:extLst>
          </p:nvPr>
        </p:nvGraphicFramePr>
        <p:xfrm>
          <a:off x="5029200" y="1143000"/>
          <a:ext cx="939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9" imgW="419100" imgH="152400" progId="Equation.DSMT4">
                  <p:embed/>
                </p:oleObj>
              </mc:Choice>
              <mc:Fallback>
                <p:oleObj name="Equation" r:id="rId9" imgW="419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143000"/>
                        <a:ext cx="9398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822227"/>
              </p:ext>
            </p:extLst>
          </p:nvPr>
        </p:nvGraphicFramePr>
        <p:xfrm>
          <a:off x="2590800" y="1981200"/>
          <a:ext cx="521871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11" imgW="1549400" imgH="203200" progId="Equation.DSMT4">
                  <p:embed/>
                </p:oleObj>
              </mc:Choice>
              <mc:Fallback>
                <p:oleObj name="Equation" r:id="rId11" imgW="154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5218719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512880"/>
              </p:ext>
            </p:extLst>
          </p:nvPr>
        </p:nvGraphicFramePr>
        <p:xfrm>
          <a:off x="4630737" y="2819400"/>
          <a:ext cx="1541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13" imgW="457200" imgH="203200" progId="Equation.DSMT4">
                  <p:embed/>
                </p:oleObj>
              </mc:Choice>
              <mc:Fallback>
                <p:oleObj name="Equation" r:id="rId13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7" y="2819400"/>
                        <a:ext cx="1541463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227091"/>
              </p:ext>
            </p:extLst>
          </p:nvPr>
        </p:nvGraphicFramePr>
        <p:xfrm>
          <a:off x="3124200" y="4114800"/>
          <a:ext cx="399611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5" imgW="1092200" imgH="228600" progId="Equation.DSMT4">
                  <p:embed/>
                </p:oleObj>
              </mc:Choice>
              <mc:Fallback>
                <p:oleObj name="Equation" r:id="rId15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4800"/>
                        <a:ext cx="399611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46329"/>
              </p:ext>
            </p:extLst>
          </p:nvPr>
        </p:nvGraphicFramePr>
        <p:xfrm>
          <a:off x="5105400" y="5045216"/>
          <a:ext cx="2667000" cy="593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7" imgW="914400" imgH="203200" progId="Equation.DSMT4">
                  <p:embed/>
                </p:oleObj>
              </mc:Choice>
              <mc:Fallback>
                <p:oleObj name="Equation" r:id="rId17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045216"/>
                        <a:ext cx="2667000" cy="593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364915"/>
              </p:ext>
            </p:extLst>
          </p:nvPr>
        </p:nvGraphicFramePr>
        <p:xfrm>
          <a:off x="6056313" y="2819400"/>
          <a:ext cx="2097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9" imgW="622300" imgH="203200" progId="Equation.DSMT4">
                  <p:embed/>
                </p:oleObj>
              </mc:Choice>
              <mc:Fallback>
                <p:oleObj name="Equation" r:id="rId19" imgW="622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819400"/>
                        <a:ext cx="2097087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892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Production in Matter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914400"/>
            <a:ext cx="4725987" cy="49545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Since the relations                                    and 		           contradict each other, a photon can not produce an electron and a positron in empty space. 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the presence of matter, the nucleus absorbs some energy and momentum.</a:t>
            </a:r>
          </a:p>
          <a:p>
            <a:pPr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photon energy required for pair production in the presence of matter is</a:t>
            </a:r>
          </a:p>
        </p:txBody>
      </p:sp>
      <p:pic>
        <p:nvPicPr>
          <p:cNvPr id="5018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130296"/>
              </p:ext>
            </p:extLst>
          </p:nvPr>
        </p:nvGraphicFramePr>
        <p:xfrm>
          <a:off x="3124200" y="838200"/>
          <a:ext cx="2819400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0" name="Equation" r:id="rId4" imgW="1054100" imgH="203200" progId="Equation.DSMT4">
                  <p:embed/>
                </p:oleObj>
              </mc:Choice>
              <mc:Fallback>
                <p:oleObj name="Equation" r:id="rId4" imgW="1054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838200"/>
                        <a:ext cx="2819400" cy="544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131564"/>
              </p:ext>
            </p:extLst>
          </p:nvPr>
        </p:nvGraphicFramePr>
        <p:xfrm>
          <a:off x="1447800" y="1320250"/>
          <a:ext cx="1600200" cy="3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1" name="Equation" r:id="rId6" imgW="914400" imgH="203200" progId="Equation.DSMT4">
                  <p:embed/>
                </p:oleObj>
              </mc:Choice>
              <mc:Fallback>
                <p:oleObj name="Equation" r:id="rId6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20250"/>
                        <a:ext cx="1600200" cy="35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074370"/>
              </p:ext>
            </p:extLst>
          </p:nvPr>
        </p:nvGraphicFramePr>
        <p:xfrm>
          <a:off x="914400" y="3886201"/>
          <a:ext cx="479571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2" name="Equation" r:id="rId8" imgW="1803400" imgH="228600" progId="Equation.DSMT4">
                  <p:embed/>
                </p:oleObj>
              </mc:Choice>
              <mc:Fallback>
                <p:oleObj name="Equation" r:id="rId8" imgW="180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1"/>
                        <a:ext cx="4795717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86930"/>
              </p:ext>
            </p:extLst>
          </p:nvPr>
        </p:nvGraphicFramePr>
        <p:xfrm>
          <a:off x="1600200" y="5334000"/>
          <a:ext cx="1857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3" name="Equation" r:id="rId10" imgW="698500" imgH="228600" progId="Equation.DSMT4">
                  <p:embed/>
                </p:oleObj>
              </mc:Choice>
              <mc:Fallback>
                <p:oleObj name="Equation" r:id="rId10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0"/>
                        <a:ext cx="185737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368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Annihilation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5716587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A positron</a:t>
            </a:r>
            <a:r>
              <a:rPr lang="en-US" sz="1800" dirty="0" smtClean="0">
                <a:cs typeface="ＭＳ Ｐゴシック" pitchFamily="-84" charset="-128"/>
              </a:rPr>
              <a:t> going through </a:t>
            </a:r>
            <a:r>
              <a:rPr lang="en-US" sz="1800" dirty="0">
                <a:cs typeface="ＭＳ Ｐゴシック" pitchFamily="-84" charset="-128"/>
              </a:rPr>
              <a:t>matter will likely </a:t>
            </a:r>
            <a:r>
              <a:rPr lang="en-US" sz="1800" b="1" dirty="0">
                <a:cs typeface="ＭＳ Ｐゴシック" pitchFamily="-84" charset="-128"/>
              </a:rPr>
              <a:t>annihilate</a:t>
            </a:r>
            <a:r>
              <a:rPr lang="en-US" sz="1800" dirty="0">
                <a:cs typeface="ＭＳ Ｐゴシック" pitchFamily="-84" charset="-128"/>
              </a:rPr>
              <a:t> with an electron.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>
                <a:cs typeface="ＭＳ Ｐゴシック" pitchFamily="-84" charset="-128"/>
              </a:rPr>
              <a:t>positron is drawn to an </a:t>
            </a:r>
            <a:r>
              <a:rPr lang="en-US" sz="1800" dirty="0" smtClean="0">
                <a:cs typeface="ＭＳ Ｐゴシック" pitchFamily="-84" charset="-128"/>
              </a:rPr>
              <a:t>electron and form </a:t>
            </a:r>
            <a:r>
              <a:rPr lang="en-US" sz="1800" dirty="0">
                <a:cs typeface="ＭＳ Ｐゴシック" pitchFamily="-84" charset="-128"/>
              </a:rPr>
              <a:t>an </a:t>
            </a:r>
            <a:r>
              <a:rPr lang="en-US" sz="1800" dirty="0" smtClean="0">
                <a:cs typeface="ＭＳ Ｐゴシック" pitchFamily="-84" charset="-128"/>
              </a:rPr>
              <a:t>atom-like </a:t>
            </a:r>
            <a:r>
              <a:rPr lang="en-US" sz="1800" dirty="0">
                <a:cs typeface="ＭＳ Ｐゴシック" pitchFamily="-84" charset="-128"/>
              </a:rPr>
              <a:t>configuration called </a:t>
            </a:r>
            <a:r>
              <a:rPr lang="en-US" sz="1800" b="1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Pair annihilation in empty space will produce two photons to conserve momentum. Annihilation near a nucleus can result in a single photon</a:t>
            </a:r>
            <a:r>
              <a:rPr lang="en-US" sz="18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energy: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momentum: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will be almost identical, so that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from </a:t>
            </a:r>
            <a:r>
              <a:rPr lang="en-US" sz="1800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 annihilation will move in </a:t>
            </a:r>
            <a:r>
              <a:rPr lang="en-US" sz="1800" dirty="0" smtClean="0">
                <a:cs typeface="ＭＳ Ｐゴシック" pitchFamily="-84" charset="-128"/>
              </a:rPr>
              <a:t>the opposite </a:t>
            </a:r>
            <a:r>
              <a:rPr lang="en-US" sz="1800" dirty="0">
                <a:cs typeface="ＭＳ Ｐゴシック" pitchFamily="-84" charset="-128"/>
              </a:rPr>
              <a:t>directions with an </a:t>
            </a:r>
            <a:r>
              <a:rPr lang="en-US" sz="1800" dirty="0" smtClean="0">
                <a:cs typeface="ＭＳ Ｐゴシック" pitchFamily="-84" charset="-128"/>
              </a:rPr>
              <a:t>energy of:</a:t>
            </a: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</p:txBody>
      </p:sp>
      <p:pic>
        <p:nvPicPr>
          <p:cNvPr id="512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7620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88426"/>
              </p:ext>
            </p:extLst>
          </p:nvPr>
        </p:nvGraphicFramePr>
        <p:xfrm>
          <a:off x="2971800" y="2438400"/>
          <a:ext cx="1241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0" name="Equation" r:id="rId4" imgW="533400" imgH="228600" progId="Equation.DSMT4">
                  <p:embed/>
                </p:oleObj>
              </mc:Choice>
              <mc:Fallback>
                <p:oleObj name="Equation" r:id="rId4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124142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44454"/>
              </p:ext>
            </p:extLst>
          </p:nvPr>
        </p:nvGraphicFramePr>
        <p:xfrm>
          <a:off x="3505200" y="3048000"/>
          <a:ext cx="141967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1" name="Equation" r:id="rId6" imgW="812800" imgH="393700" progId="Equation.DSMT4">
                  <p:embed/>
                </p:oleObj>
              </mc:Choice>
              <mc:Fallback>
                <p:oleObj name="Equation" r:id="rId6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1419670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124244"/>
              </p:ext>
            </p:extLst>
          </p:nvPr>
        </p:nvGraphicFramePr>
        <p:xfrm>
          <a:off x="1981200" y="4191000"/>
          <a:ext cx="2286000" cy="67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2" name="Equation" r:id="rId8" imgW="685800" imgH="203200" progId="Equation.DSMT4">
                  <p:embed/>
                </p:oleObj>
              </mc:Choice>
              <mc:Fallback>
                <p:oleObj name="Equation" r:id="rId8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2286000" cy="679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61643"/>
              </p:ext>
            </p:extLst>
          </p:nvPr>
        </p:nvGraphicFramePr>
        <p:xfrm>
          <a:off x="1495425" y="5653087"/>
          <a:ext cx="4857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3" name="Equation" r:id="rId10" imgW="190500" imgH="203200" progId="Equation.DSMT4">
                  <p:embed/>
                </p:oleObj>
              </mc:Choice>
              <mc:Fallback>
                <p:oleObj name="Equation" r:id="rId10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5653087"/>
                        <a:ext cx="485775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73490"/>
              </p:ext>
            </p:extLst>
          </p:nvPr>
        </p:nvGraphicFramePr>
        <p:xfrm>
          <a:off x="1914525" y="5562600"/>
          <a:ext cx="1133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4" name="Equation" r:id="rId12" imgW="444500" imgH="228600" progId="Equation.DSMT4">
                  <p:embed/>
                </p:oleObj>
              </mc:Choice>
              <mc:Fallback>
                <p:oleObj name="Equation" r:id="rId12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562600"/>
                        <a:ext cx="1133475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611722"/>
              </p:ext>
            </p:extLst>
          </p:nvPr>
        </p:nvGraphicFramePr>
        <p:xfrm>
          <a:off x="3033713" y="5638800"/>
          <a:ext cx="20716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5" name="Equation" r:id="rId14" imgW="812800" imgH="165100" progId="Equation.DSMT4">
                  <p:embed/>
                </p:oleObj>
              </mc:Choice>
              <mc:Fallback>
                <p:oleObj name="Equation" r:id="rId14" imgW="812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5638800"/>
                        <a:ext cx="2071687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77368"/>
              </p:ext>
            </p:extLst>
          </p:nvPr>
        </p:nvGraphicFramePr>
        <p:xfrm>
          <a:off x="4191000" y="2514600"/>
          <a:ext cx="12112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6" name="Equation" r:id="rId16" imgW="520700" imgH="203200" progId="Equation.DSMT4">
                  <p:embed/>
                </p:oleObj>
              </mc:Choice>
              <mc:Fallback>
                <p:oleObj name="Equation" r:id="rId16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14600"/>
                        <a:ext cx="1211262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235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26258</TotalTime>
  <Words>1099</Words>
  <Application>Microsoft Macintosh PowerPoint</Application>
  <PresentationFormat>On-screen Show (4:3)</PresentationFormat>
  <Paragraphs>139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phys1443-spring02</vt:lpstr>
      <vt:lpstr>Equation</vt:lpstr>
      <vt:lpstr>PHYS 3313 – Section 001 Lecture #9</vt:lpstr>
      <vt:lpstr>Announcements</vt:lpstr>
      <vt:lpstr>PowerPoint Presentation</vt:lpstr>
      <vt:lpstr>Special Project #3</vt:lpstr>
      <vt:lpstr>Compton Effect</vt:lpstr>
      <vt:lpstr>Pair Production and Annihilation</vt:lpstr>
      <vt:lpstr>Pair Production in Empty Space?</vt:lpstr>
      <vt:lpstr>Pair Production in Matter</vt:lpstr>
      <vt:lpstr>Pair Annihilation</vt:lpstr>
      <vt:lpstr>The Atomic Models of Thomson and Rutherford</vt:lpstr>
      <vt:lpstr>Thomson’s Atomic Model</vt:lpstr>
      <vt:lpstr>Experiments of Geiger and Marsden</vt:lpstr>
      <vt:lpstr>Ex 4.1: Maximum Scattering Angle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1088</cp:revision>
  <cp:lastPrinted>2013-09-25T22:54:38Z</cp:lastPrinted>
  <dcterms:created xsi:type="dcterms:W3CDTF">2012-08-29T20:00:19Z</dcterms:created>
  <dcterms:modified xsi:type="dcterms:W3CDTF">2013-09-25T22:54:40Z</dcterms:modified>
</cp:coreProperties>
</file>