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77" r:id="rId2"/>
    <p:sldId id="581" r:id="rId3"/>
    <p:sldId id="669" r:id="rId4"/>
    <p:sldId id="601" r:id="rId5"/>
    <p:sldId id="593" r:id="rId6"/>
    <p:sldId id="618" r:id="rId7"/>
    <p:sldId id="619" r:id="rId8"/>
    <p:sldId id="620" r:id="rId9"/>
    <p:sldId id="621" r:id="rId10"/>
    <p:sldId id="602" r:id="rId11"/>
    <p:sldId id="603" r:id="rId12"/>
    <p:sldId id="604" r:id="rId13"/>
    <p:sldId id="605" r:id="rId14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D5E9"/>
    <a:srgbClr val="5FE9DD"/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4.emf"/><Relationship Id="rId2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image" Target="../media/image28.emf"/><Relationship Id="rId2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45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3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045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8619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75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emf"/><Relationship Id="rId20" Type="http://schemas.openxmlformats.org/officeDocument/2006/relationships/image" Target="../media/image45.emf"/><Relationship Id="rId10" Type="http://schemas.openxmlformats.org/officeDocument/2006/relationships/image" Target="../media/image47.jpeg"/><Relationship Id="rId11" Type="http://schemas.openxmlformats.org/officeDocument/2006/relationships/oleObject" Target="../embeddings/oleObject35.bin"/><Relationship Id="rId12" Type="http://schemas.openxmlformats.org/officeDocument/2006/relationships/image" Target="../media/image41.emf"/><Relationship Id="rId13" Type="http://schemas.openxmlformats.org/officeDocument/2006/relationships/oleObject" Target="../embeddings/oleObject36.bin"/><Relationship Id="rId14" Type="http://schemas.openxmlformats.org/officeDocument/2006/relationships/image" Target="../media/image42.emf"/><Relationship Id="rId15" Type="http://schemas.openxmlformats.org/officeDocument/2006/relationships/oleObject" Target="../embeddings/oleObject37.bin"/><Relationship Id="rId16" Type="http://schemas.openxmlformats.org/officeDocument/2006/relationships/image" Target="../media/image43.emf"/><Relationship Id="rId17" Type="http://schemas.openxmlformats.org/officeDocument/2006/relationships/oleObject" Target="../embeddings/oleObject38.bin"/><Relationship Id="rId18" Type="http://schemas.openxmlformats.org/officeDocument/2006/relationships/image" Target="../media/image44.emf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32.bin"/><Relationship Id="rId4" Type="http://schemas.openxmlformats.org/officeDocument/2006/relationships/image" Target="../media/image38.emf"/><Relationship Id="rId5" Type="http://schemas.openxmlformats.org/officeDocument/2006/relationships/image" Target="../media/image46.jpeg"/><Relationship Id="rId6" Type="http://schemas.openxmlformats.org/officeDocument/2006/relationships/oleObject" Target="../embeddings/oleObject33.bin"/><Relationship Id="rId7" Type="http://schemas.openxmlformats.org/officeDocument/2006/relationships/image" Target="../media/image39.emf"/><Relationship Id="rId8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jpeg"/><Relationship Id="rId20" Type="http://schemas.openxmlformats.org/officeDocument/2006/relationships/oleObject" Target="../embeddings/oleObject9.bin"/><Relationship Id="rId21" Type="http://schemas.openxmlformats.org/officeDocument/2006/relationships/image" Target="../media/image11.emf"/><Relationship Id="rId22" Type="http://schemas.openxmlformats.org/officeDocument/2006/relationships/oleObject" Target="../embeddings/oleObject10.bin"/><Relationship Id="rId23" Type="http://schemas.openxmlformats.org/officeDocument/2006/relationships/image" Target="../media/image12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6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6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7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8.bin"/><Relationship Id="rId19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23.emf"/><Relationship Id="rId10" Type="http://schemas.openxmlformats.org/officeDocument/2006/relationships/image" Target="../media/image18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2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2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22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2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emf"/><Relationship Id="rId12" Type="http://schemas.openxmlformats.org/officeDocument/2006/relationships/oleObject" Target="../embeddings/oleObject29.bin"/><Relationship Id="rId13" Type="http://schemas.openxmlformats.org/officeDocument/2006/relationships/image" Target="../media/image32.emf"/><Relationship Id="rId14" Type="http://schemas.openxmlformats.org/officeDocument/2006/relationships/oleObject" Target="../embeddings/oleObject30.bin"/><Relationship Id="rId15" Type="http://schemas.openxmlformats.org/officeDocument/2006/relationships/image" Target="../media/image33.emf"/><Relationship Id="rId16" Type="http://schemas.openxmlformats.org/officeDocument/2006/relationships/oleObject" Target="../embeddings/oleObject31.bin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4.xml"/><Relationship Id="rId3" Type="http://schemas.openxmlformats.org/officeDocument/2006/relationships/image" Target="../media/image35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8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29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0.emf"/><Relationship Id="rId10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#9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11300" y="1531203"/>
            <a:ext cx="3213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Sept. 25,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990600" y="2286000"/>
            <a:ext cx="6934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Compton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Effect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Pair production/Pair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annihilation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Atomic Model of Thomson 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Rutherford Scattering Experiment and Rutherford Atomic 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Model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7620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sz="3400" dirty="0" smtClean="0">
                <a:solidFill>
                  <a:srgbClr val="800000"/>
                </a:solidFill>
              </a:rPr>
              <a:t>The Atomic Models of Thomson and Rutherford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838200"/>
            <a:ext cx="82296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3333CC"/>
                </a:solidFill>
              </a:rPr>
              <a:t>Pieces of evidence that scientists had in 1900 to indicate that the atom was not a fundamental </a:t>
            </a:r>
            <a:r>
              <a:rPr lang="en-US" sz="2800" dirty="0" smtClean="0">
                <a:solidFill>
                  <a:srgbClr val="3333CC"/>
                </a:solidFill>
              </a:rPr>
              <a:t>unit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3333CC"/>
                </a:solidFill>
              </a:rPr>
              <a:t>There are simply too </a:t>
            </a:r>
            <a:r>
              <a:rPr lang="en-US" sz="2800" dirty="0">
                <a:solidFill>
                  <a:srgbClr val="3333CC"/>
                </a:solidFill>
              </a:rPr>
              <a:t>many kinds of </a:t>
            </a:r>
            <a:r>
              <a:rPr lang="en-US" sz="2800" dirty="0" smtClean="0">
                <a:solidFill>
                  <a:srgbClr val="3333CC"/>
                </a:solidFill>
              </a:rPr>
              <a:t>atoms (~70 known at that time), belonging </a:t>
            </a:r>
            <a:r>
              <a:rPr lang="en-US" sz="2800" dirty="0">
                <a:solidFill>
                  <a:srgbClr val="3333CC"/>
                </a:solidFill>
              </a:rPr>
              <a:t>to a distinct chemical </a:t>
            </a:r>
            <a:r>
              <a:rPr lang="en-US" sz="2800" dirty="0" smtClean="0">
                <a:solidFill>
                  <a:srgbClr val="3333CC"/>
                </a:solidFill>
              </a:rPr>
              <a:t>element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/>
              <a:t>Too many to be fundamental!!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Atoms and electromagnetic phenomena</a:t>
            </a:r>
            <a:r>
              <a:rPr lang="en-US" sz="2800" dirty="0" smtClean="0">
                <a:solidFill>
                  <a:srgbClr val="3333CC"/>
                </a:solidFill>
              </a:rPr>
              <a:t> seem to be </a:t>
            </a:r>
            <a:r>
              <a:rPr lang="en-US" sz="2800" dirty="0">
                <a:solidFill>
                  <a:srgbClr val="3333CC"/>
                </a:solidFill>
              </a:rPr>
              <a:t>intimately </a:t>
            </a:r>
            <a:r>
              <a:rPr lang="en-US" sz="2800" dirty="0" smtClean="0">
                <a:solidFill>
                  <a:srgbClr val="3333CC"/>
                </a:solidFill>
              </a:rPr>
              <a:t>related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</a:t>
            </a:r>
            <a:r>
              <a:rPr lang="en-US" sz="2800" dirty="0" smtClean="0">
                <a:solidFill>
                  <a:srgbClr val="3333CC"/>
                </a:solidFill>
              </a:rPr>
              <a:t> issue of </a:t>
            </a:r>
            <a:r>
              <a:rPr lang="en-US" sz="2800" b="1" dirty="0" smtClean="0">
                <a:solidFill>
                  <a:srgbClr val="3333CC"/>
                </a:solidFill>
              </a:rPr>
              <a:t>valence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  <a:sym typeface="Wingdings"/>
              </a:rPr>
              <a:t> Why c</a:t>
            </a:r>
            <a:r>
              <a:rPr lang="en-US" sz="2800" dirty="0" smtClean="0">
                <a:solidFill>
                  <a:srgbClr val="3333CC"/>
                </a:solidFill>
              </a:rPr>
              <a:t>ertain </a:t>
            </a:r>
            <a:r>
              <a:rPr lang="en-US" sz="2800" dirty="0">
                <a:solidFill>
                  <a:srgbClr val="3333CC"/>
                </a:solidFill>
              </a:rPr>
              <a:t>elements combine with some elements but not with </a:t>
            </a:r>
            <a:r>
              <a:rPr lang="en-US" sz="2800" dirty="0" smtClean="0">
                <a:solidFill>
                  <a:srgbClr val="3333CC"/>
                </a:solidFill>
              </a:rPr>
              <a:t>others?</a:t>
            </a:r>
          </a:p>
          <a:p>
            <a:pPr marL="1314450" lvl="1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400" dirty="0" smtClean="0">
                <a:solidFill>
                  <a:srgbClr val="000000"/>
                </a:solidFill>
              </a:rPr>
              <a:t>Is there a </a:t>
            </a:r>
            <a:r>
              <a:rPr lang="en-US" sz="2400" dirty="0">
                <a:solidFill>
                  <a:srgbClr val="000000"/>
                </a:solidFill>
              </a:rPr>
              <a:t>characteristic</a:t>
            </a:r>
            <a:r>
              <a:rPr lang="en-US" sz="2400" dirty="0" smtClean="0">
                <a:solidFill>
                  <a:srgbClr val="000000"/>
                </a:solidFill>
              </a:rPr>
              <a:t> internal </a:t>
            </a:r>
            <a:r>
              <a:rPr lang="en-US" sz="2400" dirty="0">
                <a:solidFill>
                  <a:srgbClr val="000000"/>
                </a:solidFill>
              </a:rPr>
              <a:t>atomic </a:t>
            </a:r>
            <a:r>
              <a:rPr lang="en-US" sz="2400" dirty="0" smtClean="0">
                <a:solidFill>
                  <a:srgbClr val="000000"/>
                </a:solidFill>
              </a:rPr>
              <a:t>structure?</a:t>
            </a:r>
          </a:p>
          <a:p>
            <a:pPr marL="571500" indent="-571500" algn="l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3333CC"/>
                </a:solidFill>
              </a:rPr>
              <a:t>The discoveries of radioactivity</a:t>
            </a:r>
            <a:r>
              <a:rPr lang="en-US" sz="2800" dirty="0" smtClean="0">
                <a:solidFill>
                  <a:srgbClr val="3333CC"/>
                </a:solidFill>
              </a:rPr>
              <a:t>, </a:t>
            </a:r>
            <a:r>
              <a:rPr lang="en-US" sz="2800" dirty="0" err="1">
                <a:solidFill>
                  <a:srgbClr val="3333CC"/>
                </a:solidFill>
              </a:rPr>
              <a:t>x</a:t>
            </a:r>
            <a:r>
              <a:rPr lang="en-US" sz="2800" dirty="0">
                <a:solidFill>
                  <a:srgbClr val="3333CC"/>
                </a:solidFill>
              </a:rPr>
              <a:t> rays, and</a:t>
            </a:r>
            <a:r>
              <a:rPr lang="en-US" sz="2800" dirty="0" smtClean="0">
                <a:solidFill>
                  <a:srgbClr val="3333CC"/>
                </a:solidFill>
              </a:rPr>
              <a:t> the </a:t>
            </a:r>
            <a:r>
              <a:rPr lang="en-US" sz="2800" dirty="0">
                <a:solidFill>
                  <a:srgbClr val="3333CC"/>
                </a:solidFill>
              </a:rPr>
              <a:t>electron</a:t>
            </a:r>
            <a:endParaRPr lang="en-US" sz="3600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80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Thomson’s “plum-pudding” model</a:t>
            </a:r>
            <a:r>
              <a:rPr lang="en-US" sz="2800" dirty="0" smtClean="0">
                <a:solidFill>
                  <a:srgbClr val="3333CC"/>
                </a:solidFill>
              </a:rPr>
              <a:t> </a:t>
            </a:r>
            <a:endParaRPr lang="en-US" sz="2800" dirty="0" smtClean="0">
              <a:solidFill>
                <a:srgbClr val="3333CC"/>
              </a:solidFill>
              <a:sym typeface="Wingdings"/>
            </a:endParaRP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are electrically neutral and have electrons in them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Atoms must have an equal amount of positive charges in it to balance electron negative charges</a:t>
            </a:r>
          </a:p>
          <a:p>
            <a:pPr marL="1085850" lvl="1" indent="-342900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400" dirty="0" smtClean="0">
                <a:sym typeface="Wingdings"/>
              </a:rPr>
              <a:t>So how about </a:t>
            </a:r>
            <a:r>
              <a:rPr lang="en-US" sz="2400" dirty="0" smtClean="0"/>
              <a:t>positive </a:t>
            </a:r>
            <a:r>
              <a:rPr lang="en-US" sz="2400" dirty="0"/>
              <a:t>charges spread uniformly throughout a sphere the size of the atom with, the newly discovered “negative” electrons embedded in a</a:t>
            </a:r>
            <a:r>
              <a:rPr lang="en-US" sz="2400" dirty="0" smtClean="0"/>
              <a:t> </a:t>
            </a:r>
            <a:r>
              <a:rPr lang="en-US" sz="2400" dirty="0"/>
              <a:t>uniform background.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Thomson thought </a:t>
            </a:r>
            <a:r>
              <a:rPr lang="en-US" sz="2800" dirty="0">
                <a:solidFill>
                  <a:srgbClr val="3333CC"/>
                </a:solidFill>
              </a:rPr>
              <a:t>when the atom was </a:t>
            </a:r>
            <a:r>
              <a:rPr lang="en-US" sz="2800" dirty="0" smtClean="0">
                <a:solidFill>
                  <a:srgbClr val="3333CC"/>
                </a:solidFill>
              </a:rPr>
              <a:t>heated </a:t>
            </a:r>
            <a:r>
              <a:rPr lang="en-US" sz="2800" dirty="0">
                <a:solidFill>
                  <a:srgbClr val="3333CC"/>
                </a:solidFill>
              </a:rPr>
              <a:t>the electrons could vibrate about their equilibrium </a:t>
            </a:r>
            <a:r>
              <a:rPr lang="en-US" sz="2800" dirty="0" smtClean="0">
                <a:solidFill>
                  <a:srgbClr val="3333CC"/>
                </a:solidFill>
              </a:rPr>
              <a:t>positions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 smtClean="0">
                <a:solidFill>
                  <a:srgbClr val="3333CC"/>
                </a:solidFill>
              </a:rPr>
              <a:t>and thus produce </a:t>
            </a:r>
            <a:r>
              <a:rPr lang="en-US" sz="2800" dirty="0">
                <a:solidFill>
                  <a:srgbClr val="3333CC"/>
                </a:solidFill>
              </a:rPr>
              <a:t>electromagnetic radiation.</a:t>
            </a: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534400" cy="636587"/>
          </a:xfrm>
        </p:spPr>
        <p:txBody>
          <a:bodyPr/>
          <a:lstStyle/>
          <a:p>
            <a:pPr algn="ctr" eaLnBrk="1" hangingPunct="1"/>
            <a:r>
              <a:rPr lang="en-US" sz="3600" dirty="0"/>
              <a:t>Thomson’s Atomic Model</a:t>
            </a: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276600"/>
            <a:ext cx="198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636587"/>
          </a:xfrm>
        </p:spPr>
        <p:txBody>
          <a:bodyPr/>
          <a:lstStyle/>
          <a:p>
            <a:pPr eaLnBrk="1" hangingPunct="1"/>
            <a:r>
              <a:rPr lang="en-US" sz="4000" dirty="0"/>
              <a:t>Experiments of Geiger and Marsden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990600"/>
            <a:ext cx="5029200" cy="5105400"/>
          </a:xfrm>
        </p:spPr>
        <p:txBody>
          <a:bodyPr/>
          <a:lstStyle/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Rutherford, Geiger, and Marsden conceived a new technique for investigating the structure of matter by scattering a particles from atoms.</a:t>
            </a:r>
            <a:r>
              <a:rPr lang="en-US" dirty="0" smtClean="0">
                <a:solidFill>
                  <a:srgbClr val="3333CC"/>
                </a:solidFill>
              </a:rPr>
              <a:t> 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r>
              <a:rPr lang="en-US" dirty="0">
                <a:solidFill>
                  <a:srgbClr val="3333CC"/>
                </a:solidFill>
              </a:rPr>
              <a:t>Geiger showed that many a particles were scattered from thin gold-leaf targets at backward angles greater than 90</a:t>
            </a:r>
            <a:r>
              <a:rPr lang="en-US" dirty="0">
                <a:solidFill>
                  <a:srgbClr val="3333CC"/>
                </a:solidFill>
                <a:ea typeface="Arial" pitchFamily="-84" charset="0"/>
                <a:cs typeface="Arial" pitchFamily="-84" charset="0"/>
              </a:rPr>
              <a:t>°</a:t>
            </a:r>
            <a:r>
              <a:rPr lang="en-US" dirty="0">
                <a:solidFill>
                  <a:srgbClr val="3333CC"/>
                </a:solidFill>
              </a:rPr>
              <a:t>.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itchFamily="-84" charset="2"/>
              <a:buChar char="n"/>
            </a:pPr>
            <a:endParaRPr lang="en-US" dirty="0">
              <a:solidFill>
                <a:srgbClr val="3333CC"/>
              </a:solidFill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276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89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228600" y="3122612"/>
            <a:ext cx="8154988" cy="381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maximum scattering angle corresponds to the maximum momentum change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solidFill>
                  <a:srgbClr val="3333CC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Using the momentum conservation and the KE conservation for an elastic collision, the maximum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momentum change of the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α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particle 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			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84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Determine </a:t>
            </a:r>
            <a:r>
              <a:rPr kumimoji="0" lang="el-G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θ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by letting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kumimoji="0" lang="en-US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p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max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be perpendicular to the direction of motion.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991600" cy="11430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en-US" sz="2000" dirty="0" smtClean="0">
                <a:cs typeface="ＭＳ Ｐゴシック" pitchFamily="-84" charset="-128"/>
              </a:rPr>
              <a:t>Geiger and Marsden (1909) observed backward-scattered (</a:t>
            </a:r>
            <a:r>
              <a:rPr lang="en-US" sz="2000" dirty="0" err="1" smtClean="0">
                <a:latin typeface="Symbol" charset="2"/>
                <a:cs typeface="Symbol" charset="2"/>
              </a:rPr>
              <a:t>θ</a:t>
            </a:r>
            <a:r>
              <a:rPr lang="en-US" sz="2000" dirty="0" smtClean="0">
                <a:cs typeface="ＭＳ Ｐゴシック" pitchFamily="-84" charset="-128"/>
              </a:rPr>
              <a:t>&gt;=90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)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when a beam of energetic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particles was directed at a piece of gold foil as thin as 6.0x10</a:t>
            </a:r>
            <a:r>
              <a:rPr lang="en-US" sz="2000" baseline="30000" dirty="0" smtClean="0">
                <a:cs typeface="ＭＳ Ｐゴシック" pitchFamily="-84" charset="-128"/>
              </a:rPr>
              <a:t>-7</a:t>
            </a:r>
            <a:r>
              <a:rPr lang="en-US" sz="2000" dirty="0" smtClean="0">
                <a:cs typeface="ＭＳ Ｐゴシック" pitchFamily="-84" charset="-128"/>
              </a:rPr>
              <a:t>m.  Assuming an </a:t>
            </a:r>
            <a:r>
              <a:rPr lang="en-US" sz="2000" dirty="0" err="1" smtClean="0">
                <a:latin typeface="Symbol" charset="2"/>
                <a:cs typeface="Symbol" charset="2"/>
              </a:rPr>
              <a:t>α</a:t>
            </a:r>
            <a:r>
              <a:rPr lang="en-US" sz="2000" dirty="0" smtClean="0">
                <a:cs typeface="ＭＳ Ｐゴシック" pitchFamily="-84" charset="-128"/>
              </a:rPr>
              <a:t> particle scatters from an electron in the foil, what is the maximum scattering angle? 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4.1: Maximum Scattering Angle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37934"/>
              </p:ext>
            </p:extLst>
          </p:nvPr>
        </p:nvGraphicFramePr>
        <p:xfrm>
          <a:off x="3659188" y="4267200"/>
          <a:ext cx="3035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2" name="Equation" r:id="rId3" imgW="1803400" imgH="279400" progId="Equation.DSMT4">
                  <p:embed/>
                </p:oleObj>
              </mc:Choice>
              <mc:Fallback>
                <p:oleObj name="Equation" r:id="rId3" imgW="180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9188" y="4267200"/>
                        <a:ext cx="30353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5" descr="0403"/>
          <p:cNvPicPr>
            <a:picLocks noChangeAspect="1" noChangeArrowheads="1"/>
          </p:cNvPicPr>
          <p:nvPr/>
        </p:nvPicPr>
        <p:blipFill>
          <a:blip r:embed="rId5"/>
          <a:srcRect b="10010"/>
          <a:stretch>
            <a:fillRect/>
          </a:stretch>
        </p:blipFill>
        <p:spPr bwMode="auto">
          <a:xfrm>
            <a:off x="1143000" y="1828800"/>
            <a:ext cx="6858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 bwMode="auto">
          <a:xfrm>
            <a:off x="9144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876800" y="1676400"/>
            <a:ext cx="3124200" cy="152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86748"/>
              </p:ext>
            </p:extLst>
          </p:nvPr>
        </p:nvGraphicFramePr>
        <p:xfrm>
          <a:off x="698500" y="4114800"/>
          <a:ext cx="186690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3" name="Equation" r:id="rId6" imgW="1371600" imgH="279400" progId="Equation.DSMT4">
                  <p:embed/>
                </p:oleObj>
              </mc:Choice>
              <mc:Fallback>
                <p:oleObj name="Equation" r:id="rId6" imgW="13716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4114800"/>
                        <a:ext cx="186690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151997"/>
              </p:ext>
            </p:extLst>
          </p:nvPr>
        </p:nvGraphicFramePr>
        <p:xfrm>
          <a:off x="620713" y="5353050"/>
          <a:ext cx="197802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4" name="Equation" r:id="rId8" imgW="1041400" imgH="431800" progId="Equation.DSMT4">
                  <p:embed/>
                </p:oleObj>
              </mc:Choice>
              <mc:Fallback>
                <p:oleObj name="Equation" r:id="rId8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5353050"/>
                        <a:ext cx="197802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34" descr="0404"/>
          <p:cNvPicPr>
            <a:picLocks noChangeAspect="1" noChangeArrowheads="1"/>
          </p:cNvPicPr>
          <p:nvPr/>
        </p:nvPicPr>
        <p:blipFill>
          <a:blip r:embed="rId10"/>
          <a:srcRect b="9004"/>
          <a:stretch>
            <a:fillRect/>
          </a:stretch>
        </p:blipFill>
        <p:spPr bwMode="auto">
          <a:xfrm>
            <a:off x="7422356" y="4800600"/>
            <a:ext cx="1721644" cy="790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ight Arrow 21"/>
          <p:cNvSpPr/>
          <p:nvPr/>
        </p:nvSpPr>
        <p:spPr bwMode="auto">
          <a:xfrm>
            <a:off x="2971800" y="4343400"/>
            <a:ext cx="609600" cy="381000"/>
          </a:xfrm>
          <a:prstGeom prst="rightArrow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416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078517"/>
              </p:ext>
            </p:extLst>
          </p:nvPr>
        </p:nvGraphicFramePr>
        <p:xfrm>
          <a:off x="625475" y="4448175"/>
          <a:ext cx="231775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5" name="Equation" r:id="rId11" imgW="1701800" imgH="393700" progId="Equation.DSMT4">
                  <p:embed/>
                </p:oleObj>
              </mc:Choice>
              <mc:Fallback>
                <p:oleObj name="Equation" r:id="rId11" imgW="1701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4448175"/>
                        <a:ext cx="231775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0273126"/>
              </p:ext>
            </p:extLst>
          </p:nvPr>
        </p:nvGraphicFramePr>
        <p:xfrm>
          <a:off x="6726238" y="4360863"/>
          <a:ext cx="2009775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6" name="Equation" r:id="rId13" imgW="1193800" imgH="215900" progId="Equation.DSMT4">
                  <p:embed/>
                </p:oleObj>
              </mc:Choice>
              <mc:Fallback>
                <p:oleObj name="Equation" r:id="rId13" imgW="119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4360863"/>
                        <a:ext cx="2009775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466015"/>
              </p:ext>
            </p:extLst>
          </p:nvPr>
        </p:nvGraphicFramePr>
        <p:xfrm>
          <a:off x="2590800" y="5353050"/>
          <a:ext cx="10842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7" name="Equation" r:id="rId15" imgW="571500" imgH="431800" progId="Equation.DSMT4">
                  <p:embed/>
                </p:oleObj>
              </mc:Choice>
              <mc:Fallback>
                <p:oleObj name="Equation" r:id="rId15" imgW="571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53050"/>
                        <a:ext cx="10842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3606"/>
              </p:ext>
            </p:extLst>
          </p:nvPr>
        </p:nvGraphicFramePr>
        <p:xfrm>
          <a:off x="3810000" y="5334000"/>
          <a:ext cx="84296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8" name="Equation" r:id="rId17" imgW="444500" imgH="431800" progId="Equation.DSMT4">
                  <p:embed/>
                </p:oleObj>
              </mc:Choice>
              <mc:Fallback>
                <p:oleObj name="Equation" r:id="rId17" imgW="444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334000"/>
                        <a:ext cx="842963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8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48726"/>
              </p:ext>
            </p:extLst>
          </p:nvPr>
        </p:nvGraphicFramePr>
        <p:xfrm>
          <a:off x="4660900" y="5486400"/>
          <a:ext cx="26304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09" name="Equation" r:id="rId19" imgW="1384300" imgH="190500" progId="Equation.DSMT4">
                  <p:embed/>
                </p:oleObj>
              </mc:Choice>
              <mc:Fallback>
                <p:oleObj name="Equation" r:id="rId19" imgW="1384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900" y="5486400"/>
                        <a:ext cx="26304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6796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6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2530" grpId="0" build="p"/>
      <p:bldP spid="16" grpId="0" animBg="1"/>
      <p:bldP spid="17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54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05800" cy="57150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Result of Quiz #1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Class average: 13.5/65</a:t>
            </a:r>
          </a:p>
          <a:p>
            <a:pPr lvl="2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Equivalent to 20.8/100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Top score: 54/65</a:t>
            </a:r>
          </a:p>
          <a:p>
            <a:pPr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Reminder of </a:t>
            </a:r>
            <a:r>
              <a:rPr lang="en-US" sz="2800" dirty="0" smtClean="0"/>
              <a:t>Homework </a:t>
            </a:r>
            <a:r>
              <a:rPr lang="en-US" sz="2800" dirty="0"/>
              <a:t>#2</a:t>
            </a:r>
          </a:p>
          <a:p>
            <a:pPr lvl="1" eaLnBrk="1" hangingPunct="1"/>
            <a:r>
              <a:rPr lang="en-US" sz="2400" dirty="0"/>
              <a:t>CH3 end of the chapter problems: 2, 19, 27, 36, 41, 47 and 57</a:t>
            </a:r>
          </a:p>
          <a:p>
            <a:pPr lvl="1" eaLnBrk="1" hangingPunct="1"/>
            <a:r>
              <a:rPr lang="en-US" sz="2400" dirty="0"/>
              <a:t>Due Wednesday, </a:t>
            </a:r>
            <a:r>
              <a:rPr lang="en-US" sz="2400" dirty="0" smtClean="0"/>
              <a:t>Oct. 2</a:t>
            </a:r>
          </a:p>
          <a:p>
            <a:pPr eaLnBrk="1" hangingPunct="1"/>
            <a:r>
              <a:rPr lang="en-US" sz="2800" dirty="0" smtClean="0"/>
              <a:t>Quiz </a:t>
            </a:r>
            <a:r>
              <a:rPr lang="en-US" sz="2800" dirty="0"/>
              <a:t>#2 </a:t>
            </a:r>
            <a:r>
              <a:rPr lang="en-US" sz="2800" dirty="0" smtClean="0"/>
              <a:t>coming Monday</a:t>
            </a:r>
            <a:r>
              <a:rPr lang="en-US" sz="2800" dirty="0"/>
              <a:t>, </a:t>
            </a:r>
            <a:r>
              <a:rPr lang="en-US" sz="2800" dirty="0" smtClean="0"/>
              <a:t>Sept. 30</a:t>
            </a:r>
            <a:endParaRPr lang="en-US" sz="2800" dirty="0"/>
          </a:p>
          <a:p>
            <a:pPr lvl="1" eaLnBrk="1" hangingPunct="1"/>
            <a:r>
              <a:rPr lang="en-US" sz="2400" dirty="0"/>
              <a:t>Beginning of the class</a:t>
            </a:r>
          </a:p>
          <a:p>
            <a:pPr lvl="1" eaLnBrk="1" hangingPunct="1"/>
            <a:r>
              <a:rPr lang="en-US" sz="2400" dirty="0"/>
              <a:t>Covers CH1.1 – what we finish </a:t>
            </a:r>
            <a:r>
              <a:rPr lang="en-US" sz="2400" dirty="0" smtClean="0"/>
              <a:t>today</a:t>
            </a:r>
          </a:p>
          <a:p>
            <a:pPr eaLnBrk="1" hangingPunct="1"/>
            <a:r>
              <a:rPr lang="en-US" dirty="0" smtClean="0"/>
              <a:t>Colloquium today</a:t>
            </a:r>
          </a:p>
          <a:p>
            <a:pPr lvl="1" eaLnBrk="1" hangingPunct="1"/>
            <a:r>
              <a:rPr lang="en-US" dirty="0" smtClean="0"/>
              <a:t>Dr. M. Huda of UTA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3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09-25 at 9.41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88987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800000"/>
                </a:solidFill>
              </a:rPr>
              <a:t>Special Project #3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762000"/>
            <a:ext cx="8382000" cy="5257800"/>
          </a:xfrm>
        </p:spPr>
        <p:txBody>
          <a:bodyPr/>
          <a:lstStyle/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A total of 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en-US" baseline="-25000" dirty="0" smtClean="0">
                <a:solidFill>
                  <a:srgbClr val="FF0000"/>
                </a:solidFill>
              </a:rPr>
              <a:t>i</a:t>
            </a:r>
            <a:r>
              <a:rPr lang="en-US" dirty="0" smtClean="0">
                <a:solidFill>
                  <a:srgbClr val="3333CC"/>
                </a:solidFill>
              </a:rPr>
              <a:t> incident projectile particle of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3333CC"/>
                </a:solidFill>
              </a:rPr>
              <a:t> kinetic energy </a:t>
            </a:r>
            <a:r>
              <a:rPr lang="en-US" dirty="0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3333CC"/>
                </a:solidFill>
              </a:rPr>
              <a:t> scatter on a target of thickness 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atomic number </a:t>
            </a: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3333CC"/>
                </a:solidFill>
              </a:rPr>
              <a:t> </a:t>
            </a:r>
            <a:r>
              <a:rPr lang="en-US" dirty="0" smtClean="0">
                <a:solidFill>
                  <a:srgbClr val="3333CC"/>
                </a:solidFill>
              </a:rPr>
              <a:t>and has </a:t>
            </a:r>
            <a:r>
              <a:rPr lang="en-US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3333CC"/>
                </a:solidFill>
              </a:rPr>
              <a:t> atoms per volume</a:t>
            </a:r>
            <a:r>
              <a:rPr lang="en-US" sz="4000" dirty="0" smtClean="0">
                <a:solidFill>
                  <a:srgbClr val="3333CC"/>
                </a:solidFill>
              </a:rPr>
              <a:t>. </a:t>
            </a:r>
            <a:r>
              <a:rPr lang="en-US" dirty="0" smtClean="0">
                <a:solidFill>
                  <a:srgbClr val="3333CC"/>
                </a:solidFill>
              </a:rPr>
              <a:t>What is the total number of scattered projectile particles at an angle </a:t>
            </a:r>
            <a:r>
              <a:rPr lang="en-US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θ</a:t>
            </a:r>
            <a:r>
              <a:rPr lang="en-US" dirty="0" smtClean="0">
                <a:solidFill>
                  <a:srgbClr val="3333CC"/>
                </a:solidFill>
              </a:rPr>
              <a:t>? (20 points)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Please be sure to clearly define all the variables used in your derivation! Points will be deducted for missing variable definitions.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This derivation must be done on your own.   Please do not copy the book, internet or your friends’.</a:t>
            </a:r>
          </a:p>
          <a:p>
            <a:pPr marL="571500" indent="-571500" algn="l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3333CC"/>
                </a:solidFill>
              </a:rPr>
              <a:t>Due is Wednesday, Oct. </a:t>
            </a:r>
            <a:r>
              <a:rPr lang="en-US" dirty="0">
                <a:solidFill>
                  <a:srgbClr val="3333CC"/>
                </a:solidFill>
              </a:rPr>
              <a:t>9</a:t>
            </a:r>
            <a:r>
              <a:rPr lang="en-US" dirty="0" smtClean="0">
                <a:solidFill>
                  <a:srgbClr val="3333CC"/>
                </a:solidFill>
              </a:rPr>
              <a:t>.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05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Compton Effect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685800"/>
            <a:ext cx="8382000" cy="5334000"/>
          </a:xfrm>
        </p:spPr>
        <p:txBody>
          <a:bodyPr/>
          <a:lstStyle/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When a photon enters matter, it is likely to interact with one of the atomic electrons. 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photon is scattered from only one electron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laws of conservation of energy and momentum apply as in any elastic collision between two particles. The momentum of a particle moving at the speed of light is</a:t>
            </a: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 smtClean="0">
                <a:cs typeface="+mn-cs"/>
              </a:rPr>
              <a:t>The electron energy can be written as</a:t>
            </a:r>
          </a:p>
          <a:p>
            <a:pPr marL="533400" indent="-533400" eaLnBrk="1" hangingPunct="1">
              <a:buFont typeface="Wingdings" charset="0"/>
              <a:buNone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endParaRPr lang="en-US" sz="2000" dirty="0" smtClean="0">
              <a:cs typeface="+mn-cs"/>
            </a:endParaRPr>
          </a:p>
          <a:p>
            <a:pPr marL="533400" indent="-533400" eaLnBrk="1" hangingPunct="1">
              <a:buFont typeface="Wingdings" charset="0"/>
              <a:buChar char="n"/>
              <a:defRPr/>
            </a:pPr>
            <a:r>
              <a:rPr lang="en-US" sz="2000" dirty="0">
                <a:cs typeface="+mn-cs"/>
              </a:rPr>
              <a:t>C</a:t>
            </a:r>
            <a:r>
              <a:rPr lang="en-US" sz="2000" dirty="0" smtClean="0">
                <a:cs typeface="+mn-cs"/>
              </a:rPr>
              <a:t>hange of the scattered photon wavelength is known as the </a:t>
            </a:r>
            <a:r>
              <a:rPr lang="en-US" sz="2000" b="1" dirty="0" smtClean="0">
                <a:cs typeface="+mn-cs"/>
              </a:rPr>
              <a:t>Compton effect</a:t>
            </a:r>
            <a:r>
              <a:rPr lang="en-US" sz="2000" dirty="0" smtClean="0">
                <a:cs typeface="+mn-cs"/>
              </a:rPr>
              <a:t>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322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791614"/>
              </p:ext>
            </p:extLst>
          </p:nvPr>
        </p:nvGraphicFramePr>
        <p:xfrm>
          <a:off x="2370137" y="2555875"/>
          <a:ext cx="67786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3" name="Equation" r:id="rId3" imgW="266700" imgH="165100" progId="Equation.DSMT4">
                  <p:embed/>
                </p:oleObj>
              </mc:Choice>
              <mc:Fallback>
                <p:oleObj name="Equation" r:id="rId3" imgW="2667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137" y="2555875"/>
                        <a:ext cx="677863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8222"/>
              </p:ext>
            </p:extLst>
          </p:nvPr>
        </p:nvGraphicFramePr>
        <p:xfrm>
          <a:off x="1295400" y="3692525"/>
          <a:ext cx="114141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4" name="Equation" r:id="rId5" imgW="342900" imgH="228600" progId="Equation.DSMT4">
                  <p:embed/>
                </p:oleObj>
              </mc:Choice>
              <mc:Fallback>
                <p:oleObj name="Equation" r:id="rId5" imgW="342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92525"/>
                        <a:ext cx="1141412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959431"/>
              </p:ext>
            </p:extLst>
          </p:nvPr>
        </p:nvGraphicFramePr>
        <p:xfrm>
          <a:off x="1447800" y="5257800"/>
          <a:ext cx="11112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5" name="Equation" r:id="rId7" imgW="355600" imgH="177800" progId="Equation.DSMT4">
                  <p:embed/>
                </p:oleObj>
              </mc:Choice>
              <mc:Fallback>
                <p:oleObj name="Equation" r:id="rId7" imgW="3556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257800"/>
                        <a:ext cx="1111250" cy="550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"/>
          <p:cNvPicPr>
            <a:picLocks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2209800"/>
            <a:ext cx="335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74460"/>
              </p:ext>
            </p:extLst>
          </p:nvPr>
        </p:nvGraphicFramePr>
        <p:xfrm>
          <a:off x="2971800" y="2209800"/>
          <a:ext cx="74295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6" name="Equation" r:id="rId10" imgW="292100" imgH="393700" progId="Equation.DSMT4">
                  <p:embed/>
                </p:oleObj>
              </mc:Choice>
              <mc:Fallback>
                <p:oleObj name="Equation" r:id="rId1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209800"/>
                        <a:ext cx="74295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973532"/>
              </p:ext>
            </p:extLst>
          </p:nvPr>
        </p:nvGraphicFramePr>
        <p:xfrm>
          <a:off x="3700463" y="2209800"/>
          <a:ext cx="8715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7" name="Equation" r:id="rId12" imgW="342900" imgH="393700" progId="Equation.DSMT4">
                  <p:embed/>
                </p:oleObj>
              </mc:Choice>
              <mc:Fallback>
                <p:oleObj name="Equation" r:id="rId12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2209800"/>
                        <a:ext cx="871537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2037300"/>
              </p:ext>
            </p:extLst>
          </p:nvPr>
        </p:nvGraphicFramePr>
        <p:xfrm>
          <a:off x="4533900" y="2209800"/>
          <a:ext cx="4191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8" name="Equation" r:id="rId14" imgW="165100" imgH="393700" progId="Equation.DSMT4">
                  <p:embed/>
                </p:oleObj>
              </mc:Choice>
              <mc:Fallback>
                <p:oleObj name="Equation" r:id="rId14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3900" y="2209800"/>
                        <a:ext cx="4191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165050"/>
              </p:ext>
            </p:extLst>
          </p:nvPr>
        </p:nvGraphicFramePr>
        <p:xfrm>
          <a:off x="2351088" y="3581400"/>
          <a:ext cx="2068512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9" name="Equation" r:id="rId16" imgW="622300" imgH="304800" progId="Equation.DSMT4">
                  <p:embed/>
                </p:oleObj>
              </mc:Choice>
              <mc:Fallback>
                <p:oleObj name="Equation" r:id="rId16" imgW="6223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3581400"/>
                        <a:ext cx="2068512" cy="10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204099"/>
              </p:ext>
            </p:extLst>
          </p:nvPr>
        </p:nvGraphicFramePr>
        <p:xfrm>
          <a:off x="4354512" y="3657600"/>
          <a:ext cx="10556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0" name="Equation" r:id="rId18" imgW="317500" imgH="228600" progId="Equation.DSMT4">
                  <p:embed/>
                </p:oleObj>
              </mc:Choice>
              <mc:Fallback>
                <p:oleObj name="Equation" r:id="rId18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657600"/>
                        <a:ext cx="1055688" cy="754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2835"/>
              </p:ext>
            </p:extLst>
          </p:nvPr>
        </p:nvGraphicFramePr>
        <p:xfrm>
          <a:off x="2590800" y="5181600"/>
          <a:ext cx="16271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1" name="Equation" r:id="rId20" imgW="520700" imgH="203200" progId="Equation.DSMT4">
                  <p:embed/>
                </p:oleObj>
              </mc:Choice>
              <mc:Fallback>
                <p:oleObj name="Equation" r:id="rId20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181600"/>
                        <a:ext cx="1627188" cy="628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884770"/>
              </p:ext>
            </p:extLst>
          </p:nvPr>
        </p:nvGraphicFramePr>
        <p:xfrm>
          <a:off x="4305300" y="4911725"/>
          <a:ext cx="285750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22" name="Equation" r:id="rId22" imgW="914400" imgH="431800" progId="Equation.DSMT4">
                  <p:embed/>
                </p:oleObj>
              </mc:Choice>
              <mc:Fallback>
                <p:oleObj name="Equation" r:id="rId22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911725"/>
                        <a:ext cx="2857500" cy="1336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7188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and Annihilation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534400" cy="4572000"/>
          </a:xfrm>
        </p:spPr>
        <p:txBody>
          <a:bodyPr/>
          <a:lstStyle/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If a photon can create an electron, it must also create a positive charge to balance charge conservation.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In 1932, C. D. Anderson observed a positively charged electron (</a:t>
            </a:r>
            <a:r>
              <a:rPr lang="en-US" sz="2800" i="1" dirty="0" err="1">
                <a:cs typeface="ＭＳ Ｐゴシック" pitchFamily="-84" charset="-128"/>
              </a:rPr>
              <a:t>e</a:t>
            </a:r>
            <a:r>
              <a:rPr lang="en-US" sz="2800" i="1" baseline="30000" dirty="0">
                <a:cs typeface="ＭＳ Ｐゴシック" pitchFamily="-84" charset="-128"/>
              </a:rPr>
              <a:t>+</a:t>
            </a:r>
            <a:r>
              <a:rPr lang="en-US" sz="2800" dirty="0">
                <a:cs typeface="ＭＳ Ｐゴシック" pitchFamily="-84" charset="-128"/>
              </a:rPr>
              <a:t>) in cosmic radiation. This particle, called a positron, had been predicted to exist several years earlier by P. A. M. Dirac.</a:t>
            </a:r>
          </a:p>
          <a:p>
            <a:pPr marL="533400" indent="-533400" eaLnBrk="1" hangingPunct="1"/>
            <a:r>
              <a:rPr lang="en-US" sz="2800" dirty="0">
                <a:cs typeface="ＭＳ Ｐゴシック" pitchFamily="-84" charset="-128"/>
              </a:rPr>
              <a:t>A </a:t>
            </a:r>
            <a:r>
              <a:rPr lang="en-US" sz="2800" dirty="0" smtClean="0">
                <a:cs typeface="ＭＳ Ｐゴシック" pitchFamily="-84" charset="-128"/>
              </a:rPr>
              <a:t>photon’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dirty="0">
                <a:cs typeface="ＭＳ Ｐゴシック" pitchFamily="-84" charset="-128"/>
              </a:rPr>
              <a:t>energy can be converted entirely into an electron and a positron in a process </a:t>
            </a:r>
            <a:r>
              <a:rPr lang="en-US" altLang="ja-JP" sz="2800" dirty="0" smtClean="0">
                <a:cs typeface="ＭＳ Ｐゴシック" pitchFamily="-84" charset="-128"/>
              </a:rPr>
              <a:t>called </a:t>
            </a:r>
            <a:r>
              <a:rPr lang="en-US" altLang="ja-JP" sz="2800" b="1" u="sng" dirty="0">
                <a:solidFill>
                  <a:srgbClr val="A50021"/>
                </a:solidFill>
                <a:cs typeface="ＭＳ Ｐゴシック" pitchFamily="-84" charset="-128"/>
              </a:rPr>
              <a:t>pair production</a:t>
            </a:r>
            <a:r>
              <a:rPr lang="en-US" altLang="ja-JP" sz="2800" dirty="0" smtClean="0">
                <a:cs typeface="ＭＳ Ｐゴシック" pitchFamily="-84" charset="-128"/>
              </a:rPr>
              <a:t>.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Can only happen inside a material</a:t>
            </a:r>
          </a:p>
          <a:p>
            <a:pPr marL="933450" lvl="1" indent="-533400" eaLnBrk="1" hangingPunct="1"/>
            <a:r>
              <a:rPr lang="en-US" sz="2400" dirty="0" smtClean="0">
                <a:cs typeface="ＭＳ Ｐゴシック" pitchFamily="-84" charset="-128"/>
              </a:rPr>
              <a:t>How much energy do you think is needed?</a:t>
            </a:r>
            <a:endParaRPr lang="en-US" sz="2400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707334"/>
              </p:ext>
            </p:extLst>
          </p:nvPr>
        </p:nvGraphicFramePr>
        <p:xfrm>
          <a:off x="2895600" y="5410200"/>
          <a:ext cx="29728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07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410200"/>
                        <a:ext cx="2972825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4709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Pair Production in Empty Space?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762000"/>
            <a:ext cx="8459787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Energy conservation for pair production in empty space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Momentum conservation yields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Thus max momentum exchange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Recall that the total energy for a particle can be written as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Char char="n"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However this yields a contradiction: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 smtClean="0">
                <a:cs typeface="+mn-cs"/>
              </a:rPr>
              <a:t>	and hence the conversion of energy in empty space is impossible and thus pair production cannot happen in empty space</a:t>
            </a:r>
          </a:p>
        </p:txBody>
      </p:sp>
      <p:graphicFrame>
        <p:nvGraphicFramePr>
          <p:cNvPr id="4915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08754"/>
              </p:ext>
            </p:extLst>
          </p:nvPr>
        </p:nvGraphicFramePr>
        <p:xfrm>
          <a:off x="3276600" y="1143000"/>
          <a:ext cx="71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2" name="Equation" r:id="rId3" imgW="317500" imgH="203200" progId="Equation.DSMT4">
                  <p:embed/>
                </p:oleObj>
              </mc:Choice>
              <mc:Fallback>
                <p:oleObj name="Equation" r:id="rId3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43000"/>
                        <a:ext cx="7112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907989"/>
              </p:ext>
            </p:extLst>
          </p:nvPr>
        </p:nvGraphicFramePr>
        <p:xfrm>
          <a:off x="4038600" y="1143000"/>
          <a:ext cx="45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3" name="Equation" r:id="rId5" imgW="203200" imgH="203200" progId="Equation.DSMT4">
                  <p:embed/>
                </p:oleObj>
              </mc:Choice>
              <mc:Fallback>
                <p:oleObj name="Equation" r:id="rId5" imgW="203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143000"/>
                        <a:ext cx="455612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0702"/>
              </p:ext>
            </p:extLst>
          </p:nvPr>
        </p:nvGraphicFramePr>
        <p:xfrm>
          <a:off x="4495800" y="1143000"/>
          <a:ext cx="6556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4" name="Equation" r:id="rId7" imgW="292100" imgH="203200" progId="Equation.DSMT4">
                  <p:embed/>
                </p:oleObj>
              </mc:Choice>
              <mc:Fallback>
                <p:oleObj name="Equation" r:id="rId7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143000"/>
                        <a:ext cx="655638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403535"/>
              </p:ext>
            </p:extLst>
          </p:nvPr>
        </p:nvGraphicFramePr>
        <p:xfrm>
          <a:off x="5029200" y="1143000"/>
          <a:ext cx="939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5" name="Equation" r:id="rId9" imgW="419100" imgH="152400" progId="Equation.DSMT4">
                  <p:embed/>
                </p:oleObj>
              </mc:Choice>
              <mc:Fallback>
                <p:oleObj name="Equation" r:id="rId9" imgW="419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143000"/>
                        <a:ext cx="939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822227"/>
              </p:ext>
            </p:extLst>
          </p:nvPr>
        </p:nvGraphicFramePr>
        <p:xfrm>
          <a:off x="2590800" y="1981200"/>
          <a:ext cx="5218719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6" name="Equation" r:id="rId11" imgW="1549400" imgH="203200" progId="Equation.DSMT4">
                  <p:embed/>
                </p:oleObj>
              </mc:Choice>
              <mc:Fallback>
                <p:oleObj name="Equation" r:id="rId11" imgW="1549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5218719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12880"/>
              </p:ext>
            </p:extLst>
          </p:nvPr>
        </p:nvGraphicFramePr>
        <p:xfrm>
          <a:off x="4630737" y="2819400"/>
          <a:ext cx="15414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7" name="Equation" r:id="rId13" imgW="457200" imgH="203200" progId="Equation.DSMT4">
                  <p:embed/>
                </p:oleObj>
              </mc:Choice>
              <mc:Fallback>
                <p:oleObj name="Equation" r:id="rId13" imgW="457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737" y="2819400"/>
                        <a:ext cx="1541463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227091"/>
              </p:ext>
            </p:extLst>
          </p:nvPr>
        </p:nvGraphicFramePr>
        <p:xfrm>
          <a:off x="3124200" y="4114800"/>
          <a:ext cx="399611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8" name="Equation" r:id="rId15" imgW="1092200" imgH="228600" progId="Equation.DSMT4">
                  <p:embed/>
                </p:oleObj>
              </mc:Choice>
              <mc:Fallback>
                <p:oleObj name="Equation" r:id="rId15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114800"/>
                        <a:ext cx="399611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46329"/>
              </p:ext>
            </p:extLst>
          </p:nvPr>
        </p:nvGraphicFramePr>
        <p:xfrm>
          <a:off x="5105400" y="5045216"/>
          <a:ext cx="2667000" cy="593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89" name="Equation" r:id="rId17" imgW="914400" imgH="203200" progId="Equation.DSMT4">
                  <p:embed/>
                </p:oleObj>
              </mc:Choice>
              <mc:Fallback>
                <p:oleObj name="Equation" r:id="rId17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045216"/>
                        <a:ext cx="2667000" cy="593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64915"/>
              </p:ext>
            </p:extLst>
          </p:nvPr>
        </p:nvGraphicFramePr>
        <p:xfrm>
          <a:off x="6056313" y="2819400"/>
          <a:ext cx="20970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90" name="Equation" r:id="rId19" imgW="622300" imgH="203200" progId="Equation.DSMT4">
                  <p:embed/>
                </p:oleObj>
              </mc:Choice>
              <mc:Fallback>
                <p:oleObj name="Equation" r:id="rId19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819400"/>
                        <a:ext cx="2097087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0892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Production in Matter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14400"/>
            <a:ext cx="4725987" cy="49545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Since the relations                                    and 		           contradict each other, a photon can not produce an electron and a positron in empty space.  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In the presence of matter, the nucleus absorbs some energy and momentum.</a:t>
            </a:r>
          </a:p>
          <a:p>
            <a:pPr eaLnBrk="1" hangingPunct="1"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The photon energy required for pair production in the presence of matter is</a:t>
            </a:r>
          </a:p>
        </p:txBody>
      </p:sp>
      <p:pic>
        <p:nvPicPr>
          <p:cNvPr id="50185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5486400" y="7620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10200" y="3505200"/>
            <a:ext cx="36576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130296"/>
              </p:ext>
            </p:extLst>
          </p:nvPr>
        </p:nvGraphicFramePr>
        <p:xfrm>
          <a:off x="3124200" y="838200"/>
          <a:ext cx="2819400" cy="54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4" name="Equation" r:id="rId4" imgW="1054100" imgH="203200" progId="Equation.DSMT4">
                  <p:embed/>
                </p:oleObj>
              </mc:Choice>
              <mc:Fallback>
                <p:oleObj name="Equation" r:id="rId4" imgW="1054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2819400" cy="5444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131564"/>
              </p:ext>
            </p:extLst>
          </p:nvPr>
        </p:nvGraphicFramePr>
        <p:xfrm>
          <a:off x="1447800" y="1320250"/>
          <a:ext cx="1600200" cy="3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5" name="Equation" r:id="rId6" imgW="914400" imgH="203200" progId="Equation.DSMT4">
                  <p:embed/>
                </p:oleObj>
              </mc:Choice>
              <mc:Fallback>
                <p:oleObj name="Equation" r:id="rId6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20250"/>
                        <a:ext cx="1600200" cy="35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074370"/>
              </p:ext>
            </p:extLst>
          </p:nvPr>
        </p:nvGraphicFramePr>
        <p:xfrm>
          <a:off x="914400" y="3886201"/>
          <a:ext cx="479571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6" name="Equation" r:id="rId8" imgW="1803400" imgH="228600" progId="Equation.DSMT4">
                  <p:embed/>
                </p:oleObj>
              </mc:Choice>
              <mc:Fallback>
                <p:oleObj name="Equation" r:id="rId8" imgW="180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1"/>
                        <a:ext cx="4795717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86930"/>
              </p:ext>
            </p:extLst>
          </p:nvPr>
        </p:nvGraphicFramePr>
        <p:xfrm>
          <a:off x="1600200" y="5334000"/>
          <a:ext cx="1857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97" name="Equation" r:id="rId10" imgW="698500" imgH="228600" progId="Equation.DSMT4">
                  <p:embed/>
                </p:oleObj>
              </mc:Choice>
              <mc:Fallback>
                <p:oleObj name="Equation" r:id="rId10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34000"/>
                        <a:ext cx="1857375" cy="609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368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"/>
                            </p:stCondLst>
                            <p:childTnLst>
                              <p:par>
                                <p:cTn id="27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uiExpand="1" build="p"/>
      <p:bldP spid="12" grpId="0" uiExpan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199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Pair Annihilation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5716587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A positron</a:t>
            </a:r>
            <a:r>
              <a:rPr lang="en-US" sz="1800" dirty="0" smtClean="0">
                <a:cs typeface="ＭＳ Ｐゴシック" pitchFamily="-84" charset="-128"/>
              </a:rPr>
              <a:t> going through </a:t>
            </a:r>
            <a:r>
              <a:rPr lang="en-US" sz="1800" dirty="0">
                <a:cs typeface="ＭＳ Ｐゴシック" pitchFamily="-84" charset="-128"/>
              </a:rPr>
              <a:t>matter will likely </a:t>
            </a:r>
            <a:r>
              <a:rPr lang="en-US" sz="1800" b="1" dirty="0">
                <a:cs typeface="ＭＳ Ｐゴシック" pitchFamily="-84" charset="-128"/>
              </a:rPr>
              <a:t>annihilate</a:t>
            </a:r>
            <a:r>
              <a:rPr lang="en-US" sz="1800" dirty="0">
                <a:cs typeface="ＭＳ Ｐゴシック" pitchFamily="-84" charset="-128"/>
              </a:rPr>
              <a:t> with an electron.</a:t>
            </a:r>
            <a:r>
              <a:rPr lang="en-US" sz="1800" dirty="0" smtClean="0">
                <a:cs typeface="ＭＳ Ｐゴシック" pitchFamily="-84" charset="-128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cs typeface="ＭＳ Ｐゴシック" pitchFamily="-84" charset="-128"/>
              </a:rPr>
              <a:t>A </a:t>
            </a:r>
            <a:r>
              <a:rPr lang="en-US" sz="1800" dirty="0">
                <a:cs typeface="ＭＳ Ｐゴシック" pitchFamily="-84" charset="-128"/>
              </a:rPr>
              <a:t>positron is drawn to an </a:t>
            </a:r>
            <a:r>
              <a:rPr lang="en-US" sz="1800" dirty="0" smtClean="0">
                <a:cs typeface="ＭＳ Ｐゴシック" pitchFamily="-84" charset="-128"/>
              </a:rPr>
              <a:t>electron and form </a:t>
            </a:r>
            <a:r>
              <a:rPr lang="en-US" sz="1800" dirty="0">
                <a:cs typeface="ＭＳ Ｐゴシック" pitchFamily="-84" charset="-128"/>
              </a:rPr>
              <a:t>an </a:t>
            </a:r>
            <a:r>
              <a:rPr lang="en-US" sz="1800" dirty="0" smtClean="0">
                <a:cs typeface="ＭＳ Ｐゴシック" pitchFamily="-84" charset="-128"/>
              </a:rPr>
              <a:t>atom-like </a:t>
            </a:r>
            <a:r>
              <a:rPr lang="en-US" sz="1800" dirty="0">
                <a:cs typeface="ＭＳ Ｐゴシック" pitchFamily="-84" charset="-128"/>
              </a:rPr>
              <a:t>configuration called </a:t>
            </a:r>
            <a:r>
              <a:rPr lang="en-US" sz="1800" b="1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Pair annihilation in empty space will produce two photons to conserve momentum. Annihilation near a nucleus can result in a single photon</a:t>
            </a:r>
            <a:r>
              <a:rPr lang="en-US" sz="1800" dirty="0" smtClean="0">
                <a:cs typeface="ＭＳ Ｐゴシック" pitchFamily="-84" charset="-128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energy: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Conservation of momentum: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will be almost identical, so that</a:t>
            </a: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cs typeface="ＭＳ Ｐゴシック" pitchFamily="-84" charset="-128"/>
              </a:rPr>
              <a:t>The two photons from </a:t>
            </a:r>
            <a:r>
              <a:rPr lang="en-US" sz="1800" dirty="0" err="1">
                <a:cs typeface="ＭＳ Ｐゴシック" pitchFamily="-84" charset="-128"/>
              </a:rPr>
              <a:t>positronium</a:t>
            </a:r>
            <a:r>
              <a:rPr lang="en-US" sz="1800" dirty="0">
                <a:cs typeface="ＭＳ Ｐゴシック" pitchFamily="-84" charset="-128"/>
              </a:rPr>
              <a:t> annihilation will move in </a:t>
            </a:r>
            <a:r>
              <a:rPr lang="en-US" sz="1800" dirty="0" smtClean="0">
                <a:cs typeface="ＭＳ Ｐゴシック" pitchFamily="-84" charset="-128"/>
              </a:rPr>
              <a:t>the opposite </a:t>
            </a:r>
            <a:r>
              <a:rPr lang="en-US" sz="1800" dirty="0">
                <a:cs typeface="ＭＳ Ｐゴシック" pitchFamily="-84" charset="-128"/>
              </a:rPr>
              <a:t>directions with an </a:t>
            </a:r>
            <a:r>
              <a:rPr lang="en-US" sz="1800" dirty="0" smtClean="0">
                <a:cs typeface="ＭＳ Ｐゴシック" pitchFamily="-84" charset="-128"/>
              </a:rPr>
              <a:t>energy of:</a:t>
            </a:r>
            <a:endParaRPr lang="en-US" sz="18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cs typeface="ＭＳ Ｐゴシック" pitchFamily="-84" charset="-128"/>
            </a:endParaRPr>
          </a:p>
        </p:txBody>
      </p:sp>
      <p:pic>
        <p:nvPicPr>
          <p:cNvPr id="512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762000"/>
            <a:ext cx="2895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Sept. 25, 2013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7620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19800" y="3505200"/>
            <a:ext cx="3048000" cy="2590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88426"/>
              </p:ext>
            </p:extLst>
          </p:nvPr>
        </p:nvGraphicFramePr>
        <p:xfrm>
          <a:off x="2971800" y="2438400"/>
          <a:ext cx="1241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7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38400"/>
                        <a:ext cx="1241425" cy="533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44454"/>
              </p:ext>
            </p:extLst>
          </p:nvPr>
        </p:nvGraphicFramePr>
        <p:xfrm>
          <a:off x="3505200" y="3048000"/>
          <a:ext cx="141967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8" name="Equation" r:id="rId6" imgW="812800" imgH="393700" progId="Equation.DSMT4">
                  <p:embed/>
                </p:oleObj>
              </mc:Choice>
              <mc:Fallback>
                <p:oleObj name="Equation" r:id="rId6" imgW="812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048000"/>
                        <a:ext cx="1419670" cy="688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124244"/>
              </p:ext>
            </p:extLst>
          </p:nvPr>
        </p:nvGraphicFramePr>
        <p:xfrm>
          <a:off x="1981200" y="4191000"/>
          <a:ext cx="2286000" cy="679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59" name="Equation" r:id="rId8" imgW="685800" imgH="203200" progId="Equation.DSMT4">
                  <p:embed/>
                </p:oleObj>
              </mc:Choice>
              <mc:Fallback>
                <p:oleObj name="Equation" r:id="rId8" imgW="685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191000"/>
                        <a:ext cx="2286000" cy="679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61643"/>
              </p:ext>
            </p:extLst>
          </p:nvPr>
        </p:nvGraphicFramePr>
        <p:xfrm>
          <a:off x="1495425" y="5653087"/>
          <a:ext cx="48577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0" name="Equation" r:id="rId10" imgW="190500" imgH="203200" progId="Equation.DSMT4">
                  <p:embed/>
                </p:oleObj>
              </mc:Choice>
              <mc:Fallback>
                <p:oleObj name="Equation" r:id="rId10" imgW="190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5653087"/>
                        <a:ext cx="485775" cy="519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73490"/>
              </p:ext>
            </p:extLst>
          </p:nvPr>
        </p:nvGraphicFramePr>
        <p:xfrm>
          <a:off x="1914525" y="5562600"/>
          <a:ext cx="11334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1" name="Equation" r:id="rId12" imgW="444500" imgH="228600" progId="Equation.DSMT4">
                  <p:embed/>
                </p:oleObj>
              </mc:Choice>
              <mc:Fallback>
                <p:oleObj name="Equation" r:id="rId12" imgW="444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562600"/>
                        <a:ext cx="1133475" cy="584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11722"/>
              </p:ext>
            </p:extLst>
          </p:nvPr>
        </p:nvGraphicFramePr>
        <p:xfrm>
          <a:off x="3033713" y="5638800"/>
          <a:ext cx="2071687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2" name="Equation" r:id="rId14" imgW="812800" imgH="165100" progId="Equation.DSMT4">
                  <p:embed/>
                </p:oleObj>
              </mc:Choice>
              <mc:Fallback>
                <p:oleObj name="Equation" r:id="rId14" imgW="8128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2071687" cy="422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77368"/>
              </p:ext>
            </p:extLst>
          </p:nvPr>
        </p:nvGraphicFramePr>
        <p:xfrm>
          <a:off x="4191000" y="2514600"/>
          <a:ext cx="121126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63" name="Equation" r:id="rId16" imgW="520700" imgH="203200" progId="Equation.DSMT4">
                  <p:embed/>
                </p:oleObj>
              </mc:Choice>
              <mc:Fallback>
                <p:oleObj name="Equation" r:id="rId16" imgW="520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514600"/>
                        <a:ext cx="1211262" cy="473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235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300"/>
                            </p:stCondLst>
                            <p:childTnLst>
                              <p:par>
                                <p:cTn id="14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1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2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"/>
                            </p:stCondLst>
                            <p:childTnLst>
                              <p:par>
                                <p:cTn id="65" presetID="53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26256</TotalTime>
  <Words>1099</Words>
  <Application>Microsoft Macintosh PowerPoint</Application>
  <PresentationFormat>On-screen Show (4:3)</PresentationFormat>
  <Paragraphs>139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phys1443-spring02</vt:lpstr>
      <vt:lpstr>Equation</vt:lpstr>
      <vt:lpstr>PHYS 3313 – Section 001 Lecture #9</vt:lpstr>
      <vt:lpstr>Announcements</vt:lpstr>
      <vt:lpstr>PowerPoint Presentation</vt:lpstr>
      <vt:lpstr>Special Project #3</vt:lpstr>
      <vt:lpstr>Compton Effect</vt:lpstr>
      <vt:lpstr>Pair Production and Annihilation</vt:lpstr>
      <vt:lpstr>Pair Production in Empty Space?</vt:lpstr>
      <vt:lpstr>Pair Production in Matter</vt:lpstr>
      <vt:lpstr>Pair Annihilation</vt:lpstr>
      <vt:lpstr>The Atomic Models of Thomson and Rutherford</vt:lpstr>
      <vt:lpstr>Thomson’s Atomic Model</vt:lpstr>
      <vt:lpstr>Experiments of Geiger and Marsden</vt:lpstr>
      <vt:lpstr>Ex 4.1: Maximum Scattering Angle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1083</cp:revision>
  <dcterms:created xsi:type="dcterms:W3CDTF">2012-08-29T20:00:19Z</dcterms:created>
  <dcterms:modified xsi:type="dcterms:W3CDTF">2013-09-25T22:52:26Z</dcterms:modified>
</cp:coreProperties>
</file>