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7" r:id="rId2"/>
    <p:sldId id="581" r:id="rId3"/>
    <p:sldId id="601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39" r:id="rId18"/>
    <p:sldId id="622" r:id="rId19"/>
    <p:sldId id="623" r:id="rId20"/>
    <p:sldId id="624" r:id="rId21"/>
    <p:sldId id="625" r:id="rId22"/>
    <p:sldId id="626" r:id="rId23"/>
    <p:sldId id="627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7" Type="http://schemas.openxmlformats.org/officeDocument/2006/relationships/image" Target="../media/image73.emf"/><Relationship Id="rId8" Type="http://schemas.openxmlformats.org/officeDocument/2006/relationships/image" Target="../media/image74.emf"/><Relationship Id="rId9" Type="http://schemas.openxmlformats.org/officeDocument/2006/relationships/image" Target="../media/image75.emf"/><Relationship Id="rId10" Type="http://schemas.openxmlformats.org/officeDocument/2006/relationships/image" Target="../media/image76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emf"/><Relationship Id="rId12" Type="http://schemas.openxmlformats.org/officeDocument/2006/relationships/image" Target="../media/image88.emf"/><Relationship Id="rId13" Type="http://schemas.openxmlformats.org/officeDocument/2006/relationships/image" Target="../media/image89.emf"/><Relationship Id="rId14" Type="http://schemas.openxmlformats.org/officeDocument/2006/relationships/image" Target="../media/image90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8" Type="http://schemas.openxmlformats.org/officeDocument/2006/relationships/image" Target="../media/image84.emf"/><Relationship Id="rId9" Type="http://schemas.openxmlformats.org/officeDocument/2006/relationships/image" Target="../media/image85.emf"/><Relationship Id="rId10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emf"/><Relationship Id="rId12" Type="http://schemas.openxmlformats.org/officeDocument/2006/relationships/image" Target="../media/image55.emf"/><Relationship Id="rId13" Type="http://schemas.openxmlformats.org/officeDocument/2006/relationships/image" Target="../media/image56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0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0" Type="http://schemas.openxmlformats.org/officeDocument/2006/relationships/image" Target="../media/image66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emf"/><Relationship Id="rId5" Type="http://schemas.openxmlformats.org/officeDocument/2006/relationships/image" Target="../media/image2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52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53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54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55.e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56.emf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51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65.emf"/><Relationship Id="rId21" Type="http://schemas.openxmlformats.org/officeDocument/2006/relationships/oleObject" Target="../embeddings/oleObject55.bin"/><Relationship Id="rId22" Type="http://schemas.openxmlformats.org/officeDocument/2006/relationships/image" Target="../media/image66.emf"/><Relationship Id="rId10" Type="http://schemas.openxmlformats.org/officeDocument/2006/relationships/image" Target="../media/image60.e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1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2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4.e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image" Target="../media/image75.emf"/><Relationship Id="rId21" Type="http://schemas.openxmlformats.org/officeDocument/2006/relationships/oleObject" Target="../embeddings/oleObject65.bin"/><Relationship Id="rId22" Type="http://schemas.openxmlformats.org/officeDocument/2006/relationships/image" Target="../media/image76.emf"/><Relationship Id="rId10" Type="http://schemas.openxmlformats.org/officeDocument/2006/relationships/image" Target="../media/image70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71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72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73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74.emf"/><Relationship Id="rId19" Type="http://schemas.openxmlformats.org/officeDocument/2006/relationships/oleObject" Target="../embeddings/oleObject6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emf"/><Relationship Id="rId20" Type="http://schemas.openxmlformats.org/officeDocument/2006/relationships/oleObject" Target="../embeddings/oleObject74.bin"/><Relationship Id="rId21" Type="http://schemas.openxmlformats.org/officeDocument/2006/relationships/image" Target="../media/image85.emf"/><Relationship Id="rId22" Type="http://schemas.openxmlformats.org/officeDocument/2006/relationships/oleObject" Target="../embeddings/oleObject75.bin"/><Relationship Id="rId23" Type="http://schemas.openxmlformats.org/officeDocument/2006/relationships/image" Target="../media/image86.emf"/><Relationship Id="rId24" Type="http://schemas.openxmlformats.org/officeDocument/2006/relationships/oleObject" Target="../embeddings/oleObject76.bin"/><Relationship Id="rId25" Type="http://schemas.openxmlformats.org/officeDocument/2006/relationships/image" Target="../media/image87.emf"/><Relationship Id="rId26" Type="http://schemas.openxmlformats.org/officeDocument/2006/relationships/oleObject" Target="../embeddings/oleObject77.bin"/><Relationship Id="rId27" Type="http://schemas.openxmlformats.org/officeDocument/2006/relationships/image" Target="../media/image88.emf"/><Relationship Id="rId28" Type="http://schemas.openxmlformats.org/officeDocument/2006/relationships/oleObject" Target="../embeddings/oleObject78.bin"/><Relationship Id="rId29" Type="http://schemas.openxmlformats.org/officeDocument/2006/relationships/image" Target="../media/image89.emf"/><Relationship Id="rId30" Type="http://schemas.openxmlformats.org/officeDocument/2006/relationships/oleObject" Target="../embeddings/oleObject79.bin"/><Relationship Id="rId31" Type="http://schemas.openxmlformats.org/officeDocument/2006/relationships/image" Target="../media/image90.emf"/><Relationship Id="rId10" Type="http://schemas.openxmlformats.org/officeDocument/2006/relationships/oleObject" Target="../embeddings/oleObject69.bin"/><Relationship Id="rId11" Type="http://schemas.openxmlformats.org/officeDocument/2006/relationships/image" Target="../media/image80.emf"/><Relationship Id="rId12" Type="http://schemas.openxmlformats.org/officeDocument/2006/relationships/oleObject" Target="../embeddings/oleObject70.bin"/><Relationship Id="rId13" Type="http://schemas.openxmlformats.org/officeDocument/2006/relationships/image" Target="../media/image81.emf"/><Relationship Id="rId14" Type="http://schemas.openxmlformats.org/officeDocument/2006/relationships/oleObject" Target="../embeddings/oleObject71.bin"/><Relationship Id="rId15" Type="http://schemas.openxmlformats.org/officeDocument/2006/relationships/image" Target="../media/image82.emf"/><Relationship Id="rId16" Type="http://schemas.openxmlformats.org/officeDocument/2006/relationships/oleObject" Target="../embeddings/oleObject72.bin"/><Relationship Id="rId17" Type="http://schemas.openxmlformats.org/officeDocument/2006/relationships/image" Target="../media/image83.emf"/><Relationship Id="rId18" Type="http://schemas.openxmlformats.org/officeDocument/2006/relationships/oleObject" Target="../embeddings/oleObject73.bin"/><Relationship Id="rId19" Type="http://schemas.openxmlformats.org/officeDocument/2006/relationships/image" Target="../media/image8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1.jpe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image" Target="../media/image11.emf"/><Relationship Id="rId10" Type="http://schemas.openxmlformats.org/officeDocument/2006/relationships/image" Target="../media/image13.jpe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12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30,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Amir </a:t>
            </a:r>
            <a:r>
              <a:rPr lang="en-US" b="1" dirty="0" err="1" smtClean="0">
                <a:solidFill>
                  <a:srgbClr val="FF0066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66800" y="2286000"/>
            <a:ext cx="662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Atomic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Bohr Model of the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Bohr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Radius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085850" lvl="1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What is the force acting in this scattering?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>
              <a:solidFill>
                <a:srgbClr val="3333CC"/>
              </a:solidFill>
            </a:endParaRP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n-US" sz="2800" i="1" dirty="0" err="1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Coulomb force gets large.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Wingdings" pitchFamily="-84" charset="2"/>
              <a:buAutoNum type="arabicPeriod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663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5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b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within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5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08733"/>
              </p:ext>
            </p:extLst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5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32661"/>
              </p:ext>
            </p:extLst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6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74608"/>
              </p:ext>
            </p:extLst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7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3932"/>
              </p:ext>
            </p:extLst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8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104878"/>
              </p:ext>
            </p:extLst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9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0149"/>
              </p:ext>
            </p:extLst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0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92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23568"/>
              </p:ext>
            </p:extLst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1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13678"/>
              </p:ext>
            </p:extLst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2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28966"/>
              </p:ext>
            </p:extLst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3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987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8388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latin typeface="Symbol" charset="2"/>
                <a:cs typeface="Symbol" charset="2"/>
              </a:rPr>
              <a:t>positioned from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34828"/>
              </p:ext>
            </p:extLst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1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70110"/>
              </p:ext>
            </p:extLst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2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65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4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as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79271"/>
              </p:ext>
            </p:extLst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77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43648"/>
              </p:ext>
            </p:extLst>
          </p:nvPr>
        </p:nvGraphicFramePr>
        <p:xfrm>
          <a:off x="7116763" y="3276600"/>
          <a:ext cx="1112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78" name="Equation" r:id="rId5" imgW="444500" imgH="419100" progId="Equation.DSMT4">
                  <p:embed/>
                </p:oleObj>
              </mc:Choice>
              <mc:Fallback>
                <p:oleObj name="Equation" r:id="rId5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3276600"/>
                        <a:ext cx="1112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71928"/>
              </p:ext>
            </p:extLst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79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25349"/>
              </p:ext>
            </p:extLst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0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89626"/>
              </p:ext>
            </p:extLst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1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47038"/>
              </p:ext>
            </p:extLst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2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604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i="1" dirty="0" smtClean="0"/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8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068763" y="2019300"/>
          <a:ext cx="14176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3" name="Equation" r:id="rId3" imgW="698500" imgH="393700" progId="Equation.DSMT4">
                  <p:embed/>
                </p:oleObj>
              </mc:Choice>
              <mc:Fallback>
                <p:oleObj name="Equation" r:id="rId3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019300"/>
                        <a:ext cx="14176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4694238" y="2819400"/>
          <a:ext cx="20875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4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819400"/>
                        <a:ext cx="208756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5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3136900" y="4114800"/>
          <a:ext cx="2273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6" name="Equation" r:id="rId9" imgW="927100" imgH="393700" progId="Equation.DSMT4">
                  <p:embed/>
                </p:oleObj>
              </mc:Choice>
              <mc:Fallback>
                <p:oleObj name="Equation" r:id="rId9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114800"/>
                        <a:ext cx="2273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7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/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8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9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0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/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1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/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2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/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3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/>
        </p:nvGraphicFramePr>
        <p:xfrm>
          <a:off x="4233863" y="5029200"/>
          <a:ext cx="224313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4" name="Equation" r:id="rId25" imgW="914400" imgH="393700" progId="Equation.DSMT4">
                  <p:embed/>
                </p:oleObj>
              </mc:Choice>
              <mc:Fallback>
                <p:oleObj name="Equation" r:id="rId25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5029200"/>
                        <a:ext cx="2243137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6629400" y="5105400"/>
          <a:ext cx="1631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5" name="Equation" r:id="rId27" imgW="939800" imgH="393700" progId="Equation.DSMT4">
                  <p:embed/>
                </p:oleObj>
              </mc:Choice>
              <mc:Fallback>
                <p:oleObj name="Equation" r:id="rId2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05400"/>
                        <a:ext cx="16319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68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Reminder of </a:t>
            </a:r>
            <a:r>
              <a:rPr lang="en-US" sz="2400" dirty="0" smtClean="0"/>
              <a:t>Homework </a:t>
            </a:r>
            <a:r>
              <a:rPr lang="en-US" sz="2400" dirty="0"/>
              <a:t>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</a:t>
            </a:r>
            <a:r>
              <a:rPr lang="en-US" sz="2000" dirty="0" smtClean="0"/>
              <a:t>Oct. 2</a:t>
            </a:r>
          </a:p>
          <a:p>
            <a:pPr eaLnBrk="1" hangingPunct="1"/>
            <a:r>
              <a:rPr lang="en-US" sz="2400" dirty="0" smtClean="0"/>
              <a:t>Mid-term exam</a:t>
            </a:r>
          </a:p>
          <a:p>
            <a:pPr lvl="1" eaLnBrk="1" hangingPunct="1"/>
            <a:r>
              <a:rPr lang="en-US" sz="2400" dirty="0" smtClean="0"/>
              <a:t>In class on Wednesday, Oct. 16</a:t>
            </a:r>
          </a:p>
          <a:p>
            <a:pPr lvl="1" eaLnBrk="1" hangingPunct="1"/>
            <a:r>
              <a:rPr lang="en-US" sz="2400" dirty="0" smtClean="0"/>
              <a:t>Covers from CH1.1 through what we finish on Oct. 9 + appendices</a:t>
            </a:r>
            <a:endParaRPr lang="en-US" sz="2400" dirty="0"/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Bring your own HANDWRITTEN formula sheet – one letter size sheet, front and back</a:t>
            </a:r>
          </a:p>
          <a:p>
            <a:pPr lvl="2" eaLnBrk="1" hangingPunct="1"/>
            <a:r>
              <a:rPr lang="en-US" sz="2000" dirty="0" smtClean="0"/>
              <a:t>No solutions for any problems</a:t>
            </a:r>
          </a:p>
          <a:p>
            <a:pPr lvl="2" eaLnBrk="1" hangingPunct="1"/>
            <a:r>
              <a:rPr lang="en-US" sz="2000" dirty="0" smtClean="0"/>
              <a:t>No derivations of </a:t>
            </a:r>
            <a:r>
              <a:rPr lang="en-US" sz="2000" smtClean="0"/>
              <a:t>any kind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Can have values of constants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4495800" y="762000"/>
          <a:ext cx="20875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3" name="Equation" r:id="rId3" imgW="850900" imgH="292100" progId="Equation.DSMT4">
                  <p:embed/>
                </p:oleObj>
              </mc:Choice>
              <mc:Fallback>
                <p:oleObj name="Equation" r:id="rId3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62000"/>
                        <a:ext cx="208756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4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7191375" y="889000"/>
          <a:ext cx="809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5" name="Equation" r:id="rId7" imgW="330200" imgH="165100" progId="Equation.DSMT4">
                  <p:embed/>
                </p:oleObj>
              </mc:Choice>
              <mc:Fallback>
                <p:oleObj name="Equation" r:id="rId7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9000"/>
                        <a:ext cx="809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6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7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1600200" y="2819400"/>
          <a:ext cx="20431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8" name="Equation" r:id="rId13" imgW="965200" imgH="457200" progId="Equation.DSMT4">
                  <p:embed/>
                </p:oleObj>
              </mc:Choice>
              <mc:Fallback>
                <p:oleObj name="Equation" r:id="rId13" imgW="96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2043112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9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0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990600" y="4525963"/>
          <a:ext cx="38687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1" name="Equation" r:id="rId19" imgW="1574800" imgH="444500" progId="Equation.DSMT4">
                  <p:embed/>
                </p:oleObj>
              </mc:Choice>
              <mc:Fallback>
                <p:oleObj name="Equation" r:id="rId19" imgW="1574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25963"/>
                        <a:ext cx="3868738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2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00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“</a:t>
            </a:r>
            <a:r>
              <a:rPr lang="en-US" sz="2800" dirty="0">
                <a:solidFill>
                  <a:srgbClr val="000000"/>
                </a:solidFill>
              </a:rPr>
              <a:t>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5401"/>
              </p:ext>
            </p:extLst>
          </p:nvPr>
        </p:nvGraphicFramePr>
        <p:xfrm>
          <a:off x="2484438" y="1238250"/>
          <a:ext cx="32146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07" name="Equation" r:id="rId3" imgW="1308100" imgH="457200" progId="Equation.DSMT4">
                  <p:embed/>
                </p:oleObj>
              </mc:Choice>
              <mc:Fallback>
                <p:oleObj name="Equation" r:id="rId3" imgW="130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38250"/>
                        <a:ext cx="3214687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08846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08" name="Equation" r:id="rId5" imgW="304800" imgH="203200" progId="Equation.DSMT4">
                  <p:embed/>
                </p:oleObj>
              </mc:Choice>
              <mc:Fallback>
                <p:oleObj name="Equation" r:id="rId5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28741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09" name="Equation" r:id="rId7" imgW="622300" imgH="457200" progId="Equation.DSMT4">
                  <p:embed/>
                </p:oleObj>
              </mc:Choice>
              <mc:Fallback>
                <p:oleObj name="Equation" r:id="rId7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23851"/>
              </p:ext>
            </p:extLst>
          </p:nvPr>
        </p:nvGraphicFramePr>
        <p:xfrm>
          <a:off x="2200275" y="2860675"/>
          <a:ext cx="4987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0" name="Equation" r:id="rId9" imgW="2781300" imgH="571500" progId="Equation.DSMT4">
                  <p:embed/>
                </p:oleObj>
              </mc:Choice>
              <mc:Fallback>
                <p:oleObj name="Equation" r:id="rId9" imgW="2781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860675"/>
                        <a:ext cx="49879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43590"/>
              </p:ext>
            </p:extLst>
          </p:nvPr>
        </p:nvGraphicFramePr>
        <p:xfrm>
          <a:off x="7354888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1" name="Equation" r:id="rId11" imgW="863600" imgH="190500" progId="Equation.DSMT4">
                  <p:embed/>
                </p:oleObj>
              </mc:Choice>
              <mc:Fallback>
                <p:oleObj name="Equation" r:id="rId11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29828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2" name="Equation" r:id="rId13" imgW="254000" imgH="165100" progId="Equation.DSMT4">
                  <p:embed/>
                </p:oleObj>
              </mc:Choice>
              <mc:Fallback>
                <p:oleObj name="Equation" r:id="rId1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048279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3" name="Equation" r:id="rId15" imgW="342900" imgH="203200" progId="Equation.DSMT4">
                  <p:embed/>
                </p:oleObj>
              </mc:Choice>
              <mc:Fallback>
                <p:oleObj name="Equation" r:id="rId1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69413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4" name="Equation" r:id="rId17" imgW="381000" imgH="203200" progId="Equation.DSMT4">
                  <p:embed/>
                </p:oleObj>
              </mc:Choice>
              <mc:Fallback>
                <p:oleObj name="Equation" r:id="rId17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77839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5" name="Equation" r:id="rId19" imgW="584200" imgH="190500" progId="Equation.DSMT4">
                  <p:embed/>
                </p:oleObj>
              </mc:Choice>
              <mc:Fallback>
                <p:oleObj name="Equation" r:id="rId19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9162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6" name="Equation" r:id="rId21" imgW="215900" imgH="254000" progId="Equation.DSMT4">
                  <p:embed/>
                </p:oleObj>
              </mc:Choice>
              <mc:Fallback>
                <p:oleObj name="Equation" r:id="rId21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69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The energies of the stationary states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68358"/>
              </p:ext>
            </p:extLst>
          </p:nvPr>
        </p:nvGraphicFramePr>
        <p:xfrm>
          <a:off x="315913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1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23807"/>
              </p:ext>
            </p:extLst>
          </p:nvPr>
        </p:nvGraphicFramePr>
        <p:xfrm>
          <a:off x="43561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2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51536"/>
              </p:ext>
            </p:extLst>
          </p:nvPr>
        </p:nvGraphicFramePr>
        <p:xfrm>
          <a:off x="2035175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3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02118"/>
              </p:ext>
            </p:extLst>
          </p:nvPr>
        </p:nvGraphicFramePr>
        <p:xfrm>
          <a:off x="3471862" y="1066800"/>
          <a:ext cx="5667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4" name="Equation" r:id="rId10" imgW="330200" imgH="393700" progId="Equation.DSMT4">
                  <p:embed/>
                </p:oleObj>
              </mc:Choice>
              <mc:Fallback>
                <p:oleObj name="Equation" r:id="rId10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2" y="1066800"/>
                        <a:ext cx="566738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02557"/>
              </p:ext>
            </p:extLst>
          </p:nvPr>
        </p:nvGraphicFramePr>
        <p:xfrm>
          <a:off x="4722813" y="1219200"/>
          <a:ext cx="679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5" name="Equation" r:id="rId12" imgW="609600" imgH="457200" progId="Equation.DSMT4">
                  <p:embed/>
                </p:oleObj>
              </mc:Choice>
              <mc:Fallback>
                <p:oleObj name="Equation" r:id="rId12" imgW="60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1219200"/>
                        <a:ext cx="679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55664"/>
              </p:ext>
            </p:extLst>
          </p:nvPr>
        </p:nvGraphicFramePr>
        <p:xfrm>
          <a:off x="5397500" y="1143000"/>
          <a:ext cx="3571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6" name="Equation" r:id="rId14" imgW="3200400" imgH="546100" progId="Equation.DSMT4">
                  <p:embed/>
                </p:oleObj>
              </mc:Choice>
              <mc:Fallback>
                <p:oleObj name="Equation" r:id="rId14" imgW="32004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143000"/>
                        <a:ext cx="35718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56288"/>
              </p:ext>
            </p:extLst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7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91898"/>
              </p:ext>
            </p:extLst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8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192147"/>
              </p:ext>
            </p:extLst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9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99258"/>
              </p:ext>
            </p:extLst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0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85075"/>
              </p:ext>
            </p:extLst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1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65558"/>
              </p:ext>
            </p:extLst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38438"/>
              </p:ext>
            </p:extLst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3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85813"/>
              </p:ext>
            </p:extLst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4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377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564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Oct. </a:t>
            </a:r>
            <a:r>
              <a:rPr lang="en-US" dirty="0">
                <a:solidFill>
                  <a:srgbClr val="3333CC"/>
                </a:solidFill>
              </a:rPr>
              <a:t>9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with, 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2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5029200" cy="5105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particles from 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Geiger showed that many a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9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37934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1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86748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2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51997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3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78517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4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73126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5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66015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6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23606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7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48726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8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679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many electrons and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</a:t>
            </a:r>
            <a:r>
              <a:rPr lang="en-US" sz="2400" dirty="0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the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there are			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That 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60791"/>
              </p:ext>
            </p:extLst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84022"/>
              </p:ext>
            </p:extLst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91109"/>
              </p:ext>
            </p:extLst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30652"/>
              </p:ext>
            </p:extLst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911768"/>
              </p:ext>
            </p:extLst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01846"/>
              </p:ext>
            </p:extLst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642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58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and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7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31429</TotalTime>
  <Words>1941</Words>
  <Application>Microsoft Macintosh PowerPoint</Application>
  <PresentationFormat>On-screen Show (4:3)</PresentationFormat>
  <Paragraphs>267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phys1443-spring02</vt:lpstr>
      <vt:lpstr>Equation</vt:lpstr>
      <vt:lpstr>PHYS 3313 – Section 001 Lecture #10</vt:lpstr>
      <vt:lpstr>Announcements</vt:lpstr>
      <vt:lpstr>Remind: Special Project #3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The Hydrogen Atom</vt:lpstr>
      <vt:lpstr>Transitions in the Hydrogen Atom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1108</cp:revision>
  <dcterms:created xsi:type="dcterms:W3CDTF">2012-08-29T20:00:19Z</dcterms:created>
  <dcterms:modified xsi:type="dcterms:W3CDTF">2013-10-02T06:53:46Z</dcterms:modified>
</cp:coreProperties>
</file>