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77" r:id="rId2"/>
    <p:sldId id="581" r:id="rId3"/>
    <p:sldId id="601" r:id="rId4"/>
    <p:sldId id="603" r:id="rId5"/>
    <p:sldId id="604" r:id="rId6"/>
    <p:sldId id="605" r:id="rId7"/>
    <p:sldId id="606" r:id="rId8"/>
    <p:sldId id="607" r:id="rId9"/>
    <p:sldId id="608" r:id="rId10"/>
    <p:sldId id="609" r:id="rId11"/>
    <p:sldId id="610" r:id="rId12"/>
    <p:sldId id="611" r:id="rId13"/>
    <p:sldId id="612" r:id="rId14"/>
    <p:sldId id="613" r:id="rId15"/>
    <p:sldId id="614" r:id="rId16"/>
    <p:sldId id="615" r:id="rId17"/>
    <p:sldId id="639" r:id="rId18"/>
    <p:sldId id="622" r:id="rId19"/>
    <p:sldId id="623" r:id="rId20"/>
    <p:sldId id="624" r:id="rId21"/>
    <p:sldId id="625" r:id="rId22"/>
    <p:sldId id="626" r:id="rId23"/>
    <p:sldId id="627" r:id="rId24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D5E9"/>
    <a:srgbClr val="5FE9DD"/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04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7" Type="http://schemas.openxmlformats.org/officeDocument/2006/relationships/image" Target="../media/image10.emf"/><Relationship Id="rId8" Type="http://schemas.openxmlformats.org/officeDocument/2006/relationships/image" Target="../media/image11.emf"/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4" Type="http://schemas.openxmlformats.org/officeDocument/2006/relationships/image" Target="../media/image70.emf"/><Relationship Id="rId5" Type="http://schemas.openxmlformats.org/officeDocument/2006/relationships/image" Target="../media/image71.emf"/><Relationship Id="rId6" Type="http://schemas.openxmlformats.org/officeDocument/2006/relationships/image" Target="../media/image72.emf"/><Relationship Id="rId7" Type="http://schemas.openxmlformats.org/officeDocument/2006/relationships/image" Target="../media/image73.emf"/><Relationship Id="rId8" Type="http://schemas.openxmlformats.org/officeDocument/2006/relationships/image" Target="../media/image74.emf"/><Relationship Id="rId9" Type="http://schemas.openxmlformats.org/officeDocument/2006/relationships/image" Target="../media/image75.emf"/><Relationship Id="rId10" Type="http://schemas.openxmlformats.org/officeDocument/2006/relationships/image" Target="../media/image76.emf"/><Relationship Id="rId1" Type="http://schemas.openxmlformats.org/officeDocument/2006/relationships/image" Target="../media/image67.emf"/><Relationship Id="rId2" Type="http://schemas.openxmlformats.org/officeDocument/2006/relationships/image" Target="../media/image68.emf"/></Relationships>
</file>

<file path=ppt/drawings/_rels/vmlDrawing1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87.emf"/><Relationship Id="rId12" Type="http://schemas.openxmlformats.org/officeDocument/2006/relationships/image" Target="../media/image88.emf"/><Relationship Id="rId13" Type="http://schemas.openxmlformats.org/officeDocument/2006/relationships/image" Target="../media/image89.emf"/><Relationship Id="rId14" Type="http://schemas.openxmlformats.org/officeDocument/2006/relationships/image" Target="../media/image90.emf"/><Relationship Id="rId1" Type="http://schemas.openxmlformats.org/officeDocument/2006/relationships/image" Target="../media/image77.emf"/><Relationship Id="rId2" Type="http://schemas.openxmlformats.org/officeDocument/2006/relationships/image" Target="../media/image78.emf"/><Relationship Id="rId3" Type="http://schemas.openxmlformats.org/officeDocument/2006/relationships/image" Target="../media/image79.emf"/><Relationship Id="rId4" Type="http://schemas.openxmlformats.org/officeDocument/2006/relationships/image" Target="../media/image80.emf"/><Relationship Id="rId5" Type="http://schemas.openxmlformats.org/officeDocument/2006/relationships/image" Target="../media/image81.emf"/><Relationship Id="rId6" Type="http://schemas.openxmlformats.org/officeDocument/2006/relationships/image" Target="../media/image82.emf"/><Relationship Id="rId7" Type="http://schemas.openxmlformats.org/officeDocument/2006/relationships/image" Target="../media/image83.emf"/><Relationship Id="rId8" Type="http://schemas.openxmlformats.org/officeDocument/2006/relationships/image" Target="../media/image84.emf"/><Relationship Id="rId9" Type="http://schemas.openxmlformats.org/officeDocument/2006/relationships/image" Target="../media/image85.emf"/><Relationship Id="rId10" Type="http://schemas.openxmlformats.org/officeDocument/2006/relationships/image" Target="../media/image8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6" Type="http://schemas.openxmlformats.org/officeDocument/2006/relationships/image" Target="../media/image19.emf"/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6" Type="http://schemas.openxmlformats.org/officeDocument/2006/relationships/image" Target="../media/image29.emf"/><Relationship Id="rId1" Type="http://schemas.openxmlformats.org/officeDocument/2006/relationships/image" Target="../media/image24.emf"/><Relationship Id="rId2" Type="http://schemas.openxmlformats.org/officeDocument/2006/relationships/image" Target="../media/image2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Relationship Id="rId2" Type="http://schemas.openxmlformats.org/officeDocument/2006/relationships/image" Target="../media/image31.emf"/><Relationship Id="rId3" Type="http://schemas.openxmlformats.org/officeDocument/2006/relationships/image" Target="../media/image3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Relationship Id="rId2" Type="http://schemas.openxmlformats.org/officeDocument/2006/relationships/image" Target="../media/image35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40.emf"/><Relationship Id="rId5" Type="http://schemas.openxmlformats.org/officeDocument/2006/relationships/image" Target="../media/image41.emf"/><Relationship Id="rId6" Type="http://schemas.openxmlformats.org/officeDocument/2006/relationships/image" Target="../media/image42.emf"/><Relationship Id="rId1" Type="http://schemas.openxmlformats.org/officeDocument/2006/relationships/image" Target="../media/image37.emf"/><Relationship Id="rId2" Type="http://schemas.openxmlformats.org/officeDocument/2006/relationships/image" Target="../media/image38.emf"/></Relationships>
</file>

<file path=ppt/drawings/_rels/vmlDrawing8.vml.rels><?xml version="1.0" encoding="UTF-8" standalone="yes"?>
<Relationships xmlns="http://schemas.openxmlformats.org/package/2006/relationships"><Relationship Id="rId11" Type="http://schemas.openxmlformats.org/officeDocument/2006/relationships/image" Target="../media/image54.emf"/><Relationship Id="rId12" Type="http://schemas.openxmlformats.org/officeDocument/2006/relationships/image" Target="../media/image55.emf"/><Relationship Id="rId13" Type="http://schemas.openxmlformats.org/officeDocument/2006/relationships/image" Target="../media/image56.emf"/><Relationship Id="rId1" Type="http://schemas.openxmlformats.org/officeDocument/2006/relationships/image" Target="../media/image44.emf"/><Relationship Id="rId2" Type="http://schemas.openxmlformats.org/officeDocument/2006/relationships/image" Target="../media/image45.emf"/><Relationship Id="rId3" Type="http://schemas.openxmlformats.org/officeDocument/2006/relationships/image" Target="../media/image46.emf"/><Relationship Id="rId4" Type="http://schemas.openxmlformats.org/officeDocument/2006/relationships/image" Target="../media/image47.emf"/><Relationship Id="rId5" Type="http://schemas.openxmlformats.org/officeDocument/2006/relationships/image" Target="../media/image48.emf"/><Relationship Id="rId6" Type="http://schemas.openxmlformats.org/officeDocument/2006/relationships/image" Target="../media/image49.emf"/><Relationship Id="rId7" Type="http://schemas.openxmlformats.org/officeDocument/2006/relationships/image" Target="../media/image50.emf"/><Relationship Id="rId8" Type="http://schemas.openxmlformats.org/officeDocument/2006/relationships/image" Target="../media/image51.emf"/><Relationship Id="rId9" Type="http://schemas.openxmlformats.org/officeDocument/2006/relationships/image" Target="../media/image52.emf"/><Relationship Id="rId10" Type="http://schemas.openxmlformats.org/officeDocument/2006/relationships/image" Target="../media/image53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4" Type="http://schemas.openxmlformats.org/officeDocument/2006/relationships/image" Target="../media/image60.emf"/><Relationship Id="rId5" Type="http://schemas.openxmlformats.org/officeDocument/2006/relationships/image" Target="../media/image61.emf"/><Relationship Id="rId6" Type="http://schemas.openxmlformats.org/officeDocument/2006/relationships/image" Target="../media/image62.emf"/><Relationship Id="rId7" Type="http://schemas.openxmlformats.org/officeDocument/2006/relationships/image" Target="../media/image63.emf"/><Relationship Id="rId8" Type="http://schemas.openxmlformats.org/officeDocument/2006/relationships/image" Target="../media/image64.emf"/><Relationship Id="rId9" Type="http://schemas.openxmlformats.org/officeDocument/2006/relationships/image" Target="../media/image65.emf"/><Relationship Id="rId10" Type="http://schemas.openxmlformats.org/officeDocument/2006/relationships/image" Target="../media/image66.emf"/><Relationship Id="rId1" Type="http://schemas.openxmlformats.org/officeDocument/2006/relationships/image" Target="../media/image57.emf"/><Relationship Id="rId2" Type="http://schemas.openxmlformats.org/officeDocument/2006/relationships/image" Target="../media/image5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388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045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30,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30,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30,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30,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30,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AF44D-5BDC-464D-BFC2-357404B9B0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88619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30, 2013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BFBEB-12DC-8949-B61D-A8F2554F5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7754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30,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30,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30,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30,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30, 2013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30, 2013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30,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30,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Sept. 30, 2013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2" r:id="rId13"/>
    <p:sldLayoutId id="2147483723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22.emf"/><Relationship Id="rId5" Type="http://schemas.openxmlformats.org/officeDocument/2006/relationships/image" Target="../media/image23.jpe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0.bin"/><Relationship Id="rId12" Type="http://schemas.openxmlformats.org/officeDocument/2006/relationships/image" Target="../media/image28.emf"/><Relationship Id="rId13" Type="http://schemas.openxmlformats.org/officeDocument/2006/relationships/oleObject" Target="../embeddings/oleObject21.bin"/><Relationship Id="rId14" Type="http://schemas.openxmlformats.org/officeDocument/2006/relationships/image" Target="../media/image2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16.bin"/><Relationship Id="rId4" Type="http://schemas.openxmlformats.org/officeDocument/2006/relationships/image" Target="../media/image24.emf"/><Relationship Id="rId5" Type="http://schemas.openxmlformats.org/officeDocument/2006/relationships/oleObject" Target="../embeddings/oleObject17.bin"/><Relationship Id="rId6" Type="http://schemas.openxmlformats.org/officeDocument/2006/relationships/image" Target="../media/image25.emf"/><Relationship Id="rId7" Type="http://schemas.openxmlformats.org/officeDocument/2006/relationships/oleObject" Target="../embeddings/oleObject18.bin"/><Relationship Id="rId8" Type="http://schemas.openxmlformats.org/officeDocument/2006/relationships/image" Target="../media/image26.emf"/><Relationship Id="rId9" Type="http://schemas.openxmlformats.org/officeDocument/2006/relationships/oleObject" Target="../embeddings/oleObject19.bin"/><Relationship Id="rId10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oleObject" Target="../embeddings/oleObject22.bin"/><Relationship Id="rId5" Type="http://schemas.openxmlformats.org/officeDocument/2006/relationships/image" Target="../media/image30.emf"/><Relationship Id="rId6" Type="http://schemas.openxmlformats.org/officeDocument/2006/relationships/oleObject" Target="../embeddings/oleObject23.bin"/><Relationship Id="rId7" Type="http://schemas.openxmlformats.org/officeDocument/2006/relationships/image" Target="../media/image31.emf"/><Relationship Id="rId8" Type="http://schemas.openxmlformats.org/officeDocument/2006/relationships/oleObject" Target="../embeddings/oleObject24.bin"/><Relationship Id="rId9" Type="http://schemas.openxmlformats.org/officeDocument/2006/relationships/image" Target="../media/image32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oleObject" Target="../embeddings/oleObject25.bin"/><Relationship Id="rId5" Type="http://schemas.openxmlformats.org/officeDocument/2006/relationships/image" Target="../media/image34.emf"/><Relationship Id="rId6" Type="http://schemas.openxmlformats.org/officeDocument/2006/relationships/oleObject" Target="../embeddings/oleObject26.bin"/><Relationship Id="rId7" Type="http://schemas.openxmlformats.org/officeDocument/2006/relationships/image" Target="../media/image35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1.bin"/><Relationship Id="rId12" Type="http://schemas.openxmlformats.org/officeDocument/2006/relationships/image" Target="../media/image41.emf"/><Relationship Id="rId13" Type="http://schemas.openxmlformats.org/officeDocument/2006/relationships/oleObject" Target="../embeddings/oleObject32.bin"/><Relationship Id="rId14" Type="http://schemas.openxmlformats.org/officeDocument/2006/relationships/image" Target="../media/image42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7.bin"/><Relationship Id="rId4" Type="http://schemas.openxmlformats.org/officeDocument/2006/relationships/image" Target="../media/image37.emf"/><Relationship Id="rId5" Type="http://schemas.openxmlformats.org/officeDocument/2006/relationships/oleObject" Target="../embeddings/oleObject28.bin"/><Relationship Id="rId6" Type="http://schemas.openxmlformats.org/officeDocument/2006/relationships/image" Target="../media/image38.emf"/><Relationship Id="rId7" Type="http://schemas.openxmlformats.org/officeDocument/2006/relationships/oleObject" Target="../embeddings/oleObject29.bin"/><Relationship Id="rId8" Type="http://schemas.openxmlformats.org/officeDocument/2006/relationships/image" Target="../media/image39.emf"/><Relationship Id="rId9" Type="http://schemas.openxmlformats.org/officeDocument/2006/relationships/oleObject" Target="../embeddings/oleObject30.bin"/><Relationship Id="rId10" Type="http://schemas.openxmlformats.org/officeDocument/2006/relationships/image" Target="../media/image4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6.bin"/><Relationship Id="rId20" Type="http://schemas.openxmlformats.org/officeDocument/2006/relationships/image" Target="../media/image52.emf"/><Relationship Id="rId21" Type="http://schemas.openxmlformats.org/officeDocument/2006/relationships/oleObject" Target="../embeddings/oleObject42.bin"/><Relationship Id="rId22" Type="http://schemas.openxmlformats.org/officeDocument/2006/relationships/image" Target="../media/image53.emf"/><Relationship Id="rId23" Type="http://schemas.openxmlformats.org/officeDocument/2006/relationships/oleObject" Target="../embeddings/oleObject43.bin"/><Relationship Id="rId24" Type="http://schemas.openxmlformats.org/officeDocument/2006/relationships/image" Target="../media/image54.emf"/><Relationship Id="rId25" Type="http://schemas.openxmlformats.org/officeDocument/2006/relationships/oleObject" Target="../embeddings/oleObject44.bin"/><Relationship Id="rId26" Type="http://schemas.openxmlformats.org/officeDocument/2006/relationships/image" Target="../media/image55.emf"/><Relationship Id="rId27" Type="http://schemas.openxmlformats.org/officeDocument/2006/relationships/oleObject" Target="../embeddings/oleObject45.bin"/><Relationship Id="rId28" Type="http://schemas.openxmlformats.org/officeDocument/2006/relationships/image" Target="../media/image56.emf"/><Relationship Id="rId10" Type="http://schemas.openxmlformats.org/officeDocument/2006/relationships/image" Target="../media/image47.emf"/><Relationship Id="rId11" Type="http://schemas.openxmlformats.org/officeDocument/2006/relationships/oleObject" Target="../embeddings/oleObject37.bin"/><Relationship Id="rId12" Type="http://schemas.openxmlformats.org/officeDocument/2006/relationships/image" Target="../media/image48.emf"/><Relationship Id="rId13" Type="http://schemas.openxmlformats.org/officeDocument/2006/relationships/oleObject" Target="../embeddings/oleObject38.bin"/><Relationship Id="rId14" Type="http://schemas.openxmlformats.org/officeDocument/2006/relationships/image" Target="../media/image49.emf"/><Relationship Id="rId15" Type="http://schemas.openxmlformats.org/officeDocument/2006/relationships/oleObject" Target="../embeddings/oleObject39.bin"/><Relationship Id="rId16" Type="http://schemas.openxmlformats.org/officeDocument/2006/relationships/image" Target="../media/image50.emf"/><Relationship Id="rId17" Type="http://schemas.openxmlformats.org/officeDocument/2006/relationships/oleObject" Target="../embeddings/oleObject40.bin"/><Relationship Id="rId18" Type="http://schemas.openxmlformats.org/officeDocument/2006/relationships/image" Target="../media/image51.emf"/><Relationship Id="rId19" Type="http://schemas.openxmlformats.org/officeDocument/2006/relationships/oleObject" Target="../embeddings/oleObject41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3.bin"/><Relationship Id="rId4" Type="http://schemas.openxmlformats.org/officeDocument/2006/relationships/image" Target="../media/image44.emf"/><Relationship Id="rId5" Type="http://schemas.openxmlformats.org/officeDocument/2006/relationships/oleObject" Target="../embeddings/oleObject34.bin"/><Relationship Id="rId6" Type="http://schemas.openxmlformats.org/officeDocument/2006/relationships/image" Target="../media/image45.emf"/><Relationship Id="rId7" Type="http://schemas.openxmlformats.org/officeDocument/2006/relationships/oleObject" Target="../embeddings/oleObject35.bin"/><Relationship Id="rId8" Type="http://schemas.openxmlformats.org/officeDocument/2006/relationships/image" Target="../media/image4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9.bin"/><Relationship Id="rId20" Type="http://schemas.openxmlformats.org/officeDocument/2006/relationships/image" Target="../media/image65.emf"/><Relationship Id="rId21" Type="http://schemas.openxmlformats.org/officeDocument/2006/relationships/oleObject" Target="../embeddings/oleObject55.bin"/><Relationship Id="rId22" Type="http://schemas.openxmlformats.org/officeDocument/2006/relationships/image" Target="../media/image66.emf"/><Relationship Id="rId10" Type="http://schemas.openxmlformats.org/officeDocument/2006/relationships/image" Target="../media/image60.emf"/><Relationship Id="rId11" Type="http://schemas.openxmlformats.org/officeDocument/2006/relationships/oleObject" Target="../embeddings/oleObject50.bin"/><Relationship Id="rId12" Type="http://schemas.openxmlformats.org/officeDocument/2006/relationships/image" Target="../media/image61.emf"/><Relationship Id="rId13" Type="http://schemas.openxmlformats.org/officeDocument/2006/relationships/oleObject" Target="../embeddings/oleObject51.bin"/><Relationship Id="rId14" Type="http://schemas.openxmlformats.org/officeDocument/2006/relationships/image" Target="../media/image62.emf"/><Relationship Id="rId15" Type="http://schemas.openxmlformats.org/officeDocument/2006/relationships/oleObject" Target="../embeddings/oleObject52.bin"/><Relationship Id="rId16" Type="http://schemas.openxmlformats.org/officeDocument/2006/relationships/image" Target="../media/image63.emf"/><Relationship Id="rId17" Type="http://schemas.openxmlformats.org/officeDocument/2006/relationships/oleObject" Target="../embeddings/oleObject53.bin"/><Relationship Id="rId18" Type="http://schemas.openxmlformats.org/officeDocument/2006/relationships/image" Target="../media/image64.emf"/><Relationship Id="rId19" Type="http://schemas.openxmlformats.org/officeDocument/2006/relationships/oleObject" Target="../embeddings/oleObject54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6.bin"/><Relationship Id="rId4" Type="http://schemas.openxmlformats.org/officeDocument/2006/relationships/image" Target="../media/image57.emf"/><Relationship Id="rId5" Type="http://schemas.openxmlformats.org/officeDocument/2006/relationships/oleObject" Target="../embeddings/oleObject47.bin"/><Relationship Id="rId6" Type="http://schemas.openxmlformats.org/officeDocument/2006/relationships/image" Target="../media/image58.emf"/><Relationship Id="rId7" Type="http://schemas.openxmlformats.org/officeDocument/2006/relationships/oleObject" Target="../embeddings/oleObject48.bin"/><Relationship Id="rId8" Type="http://schemas.openxmlformats.org/officeDocument/2006/relationships/image" Target="../media/image59.emf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9.bin"/><Relationship Id="rId20" Type="http://schemas.openxmlformats.org/officeDocument/2006/relationships/image" Target="../media/image75.emf"/><Relationship Id="rId21" Type="http://schemas.openxmlformats.org/officeDocument/2006/relationships/oleObject" Target="../embeddings/oleObject65.bin"/><Relationship Id="rId22" Type="http://schemas.openxmlformats.org/officeDocument/2006/relationships/image" Target="../media/image76.emf"/><Relationship Id="rId10" Type="http://schemas.openxmlformats.org/officeDocument/2006/relationships/image" Target="../media/image70.emf"/><Relationship Id="rId11" Type="http://schemas.openxmlformats.org/officeDocument/2006/relationships/oleObject" Target="../embeddings/oleObject60.bin"/><Relationship Id="rId12" Type="http://schemas.openxmlformats.org/officeDocument/2006/relationships/image" Target="../media/image71.emf"/><Relationship Id="rId13" Type="http://schemas.openxmlformats.org/officeDocument/2006/relationships/oleObject" Target="../embeddings/oleObject61.bin"/><Relationship Id="rId14" Type="http://schemas.openxmlformats.org/officeDocument/2006/relationships/image" Target="../media/image72.emf"/><Relationship Id="rId15" Type="http://schemas.openxmlformats.org/officeDocument/2006/relationships/oleObject" Target="../embeddings/oleObject62.bin"/><Relationship Id="rId16" Type="http://schemas.openxmlformats.org/officeDocument/2006/relationships/image" Target="../media/image73.emf"/><Relationship Id="rId17" Type="http://schemas.openxmlformats.org/officeDocument/2006/relationships/oleObject" Target="../embeddings/oleObject63.bin"/><Relationship Id="rId18" Type="http://schemas.openxmlformats.org/officeDocument/2006/relationships/image" Target="../media/image74.emf"/><Relationship Id="rId19" Type="http://schemas.openxmlformats.org/officeDocument/2006/relationships/oleObject" Target="../embeddings/oleObject64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6.bin"/><Relationship Id="rId4" Type="http://schemas.openxmlformats.org/officeDocument/2006/relationships/image" Target="../media/image67.emf"/><Relationship Id="rId5" Type="http://schemas.openxmlformats.org/officeDocument/2006/relationships/oleObject" Target="../embeddings/oleObject57.bin"/><Relationship Id="rId6" Type="http://schemas.openxmlformats.org/officeDocument/2006/relationships/image" Target="../media/image68.emf"/><Relationship Id="rId7" Type="http://schemas.openxmlformats.org/officeDocument/2006/relationships/oleObject" Target="../embeddings/oleObject58.bin"/><Relationship Id="rId8" Type="http://schemas.openxmlformats.org/officeDocument/2006/relationships/image" Target="../media/image69.emf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79.emf"/><Relationship Id="rId20" Type="http://schemas.openxmlformats.org/officeDocument/2006/relationships/oleObject" Target="../embeddings/oleObject74.bin"/><Relationship Id="rId21" Type="http://schemas.openxmlformats.org/officeDocument/2006/relationships/image" Target="../media/image85.emf"/><Relationship Id="rId22" Type="http://schemas.openxmlformats.org/officeDocument/2006/relationships/oleObject" Target="../embeddings/oleObject75.bin"/><Relationship Id="rId23" Type="http://schemas.openxmlformats.org/officeDocument/2006/relationships/image" Target="../media/image86.emf"/><Relationship Id="rId24" Type="http://schemas.openxmlformats.org/officeDocument/2006/relationships/oleObject" Target="../embeddings/oleObject76.bin"/><Relationship Id="rId25" Type="http://schemas.openxmlformats.org/officeDocument/2006/relationships/image" Target="../media/image87.emf"/><Relationship Id="rId26" Type="http://schemas.openxmlformats.org/officeDocument/2006/relationships/oleObject" Target="../embeddings/oleObject77.bin"/><Relationship Id="rId27" Type="http://schemas.openxmlformats.org/officeDocument/2006/relationships/image" Target="../media/image88.emf"/><Relationship Id="rId28" Type="http://schemas.openxmlformats.org/officeDocument/2006/relationships/oleObject" Target="../embeddings/oleObject78.bin"/><Relationship Id="rId29" Type="http://schemas.openxmlformats.org/officeDocument/2006/relationships/image" Target="../media/image89.emf"/><Relationship Id="rId30" Type="http://schemas.openxmlformats.org/officeDocument/2006/relationships/oleObject" Target="../embeddings/oleObject79.bin"/><Relationship Id="rId31" Type="http://schemas.openxmlformats.org/officeDocument/2006/relationships/image" Target="../media/image90.emf"/><Relationship Id="rId10" Type="http://schemas.openxmlformats.org/officeDocument/2006/relationships/oleObject" Target="../embeddings/oleObject69.bin"/><Relationship Id="rId11" Type="http://schemas.openxmlformats.org/officeDocument/2006/relationships/image" Target="../media/image80.emf"/><Relationship Id="rId12" Type="http://schemas.openxmlformats.org/officeDocument/2006/relationships/oleObject" Target="../embeddings/oleObject70.bin"/><Relationship Id="rId13" Type="http://schemas.openxmlformats.org/officeDocument/2006/relationships/image" Target="../media/image81.emf"/><Relationship Id="rId14" Type="http://schemas.openxmlformats.org/officeDocument/2006/relationships/oleObject" Target="../embeddings/oleObject71.bin"/><Relationship Id="rId15" Type="http://schemas.openxmlformats.org/officeDocument/2006/relationships/image" Target="../media/image82.emf"/><Relationship Id="rId16" Type="http://schemas.openxmlformats.org/officeDocument/2006/relationships/oleObject" Target="../embeddings/oleObject72.bin"/><Relationship Id="rId17" Type="http://schemas.openxmlformats.org/officeDocument/2006/relationships/image" Target="../media/image83.emf"/><Relationship Id="rId18" Type="http://schemas.openxmlformats.org/officeDocument/2006/relationships/oleObject" Target="../embeddings/oleObject73.bin"/><Relationship Id="rId19" Type="http://schemas.openxmlformats.org/officeDocument/2006/relationships/image" Target="../media/image84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1.jpeg"/><Relationship Id="rId4" Type="http://schemas.openxmlformats.org/officeDocument/2006/relationships/oleObject" Target="../embeddings/oleObject66.bin"/><Relationship Id="rId5" Type="http://schemas.openxmlformats.org/officeDocument/2006/relationships/image" Target="../media/image77.emf"/><Relationship Id="rId6" Type="http://schemas.openxmlformats.org/officeDocument/2006/relationships/oleObject" Target="../embeddings/oleObject67.bin"/><Relationship Id="rId7" Type="http://schemas.openxmlformats.org/officeDocument/2006/relationships/image" Target="../media/image78.emf"/><Relationship Id="rId8" Type="http://schemas.openxmlformats.org/officeDocument/2006/relationships/oleObject" Target="../embeddings/oleObject68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emf"/><Relationship Id="rId20" Type="http://schemas.openxmlformats.org/officeDocument/2006/relationships/image" Target="../media/image11.emf"/><Relationship Id="rId10" Type="http://schemas.openxmlformats.org/officeDocument/2006/relationships/image" Target="../media/image13.jpeg"/><Relationship Id="rId11" Type="http://schemas.openxmlformats.org/officeDocument/2006/relationships/oleObject" Target="../embeddings/oleObject4.bin"/><Relationship Id="rId12" Type="http://schemas.openxmlformats.org/officeDocument/2006/relationships/image" Target="../media/image7.emf"/><Relationship Id="rId13" Type="http://schemas.openxmlformats.org/officeDocument/2006/relationships/oleObject" Target="../embeddings/oleObject5.bin"/><Relationship Id="rId14" Type="http://schemas.openxmlformats.org/officeDocument/2006/relationships/image" Target="../media/image8.emf"/><Relationship Id="rId15" Type="http://schemas.openxmlformats.org/officeDocument/2006/relationships/oleObject" Target="../embeddings/oleObject6.bin"/><Relationship Id="rId16" Type="http://schemas.openxmlformats.org/officeDocument/2006/relationships/image" Target="../media/image9.emf"/><Relationship Id="rId17" Type="http://schemas.openxmlformats.org/officeDocument/2006/relationships/oleObject" Target="../embeddings/oleObject7.bin"/><Relationship Id="rId18" Type="http://schemas.openxmlformats.org/officeDocument/2006/relationships/image" Target="../media/image10.emf"/><Relationship Id="rId19" Type="http://schemas.openxmlformats.org/officeDocument/2006/relationships/oleObject" Target="../embeddings/oleObject8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4.emf"/><Relationship Id="rId5" Type="http://schemas.openxmlformats.org/officeDocument/2006/relationships/image" Target="../media/image12.jpeg"/><Relationship Id="rId6" Type="http://schemas.openxmlformats.org/officeDocument/2006/relationships/oleObject" Target="../embeddings/oleObject2.bin"/><Relationship Id="rId7" Type="http://schemas.openxmlformats.org/officeDocument/2006/relationships/image" Target="../media/image5.emf"/><Relationship Id="rId8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3.bin"/><Relationship Id="rId12" Type="http://schemas.openxmlformats.org/officeDocument/2006/relationships/image" Target="../media/image18.emf"/><Relationship Id="rId13" Type="http://schemas.openxmlformats.org/officeDocument/2006/relationships/oleObject" Target="../embeddings/oleObject14.bin"/><Relationship Id="rId14" Type="http://schemas.openxmlformats.org/officeDocument/2006/relationships/image" Target="../media/image1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9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5.e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16.emf"/><Relationship Id="rId9" Type="http://schemas.openxmlformats.org/officeDocument/2006/relationships/oleObject" Target="../embeddings/oleObject12.bin"/><Relationship Id="rId10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#10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77436" y="1531203"/>
            <a:ext cx="28811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Sept. 30, 2013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 smtClean="0">
                <a:solidFill>
                  <a:srgbClr val="FF0066"/>
                </a:solidFill>
                <a:latin typeface="Monotype Corsiva" pitchFamily="-84" charset="0"/>
              </a:rPr>
              <a:t>Amir </a:t>
            </a:r>
            <a:r>
              <a:rPr lang="en-US" b="1" dirty="0" err="1" smtClean="0">
                <a:solidFill>
                  <a:srgbClr val="FF0066"/>
                </a:solidFill>
                <a:latin typeface="Monotype Corsiva" pitchFamily="-84" charset="0"/>
              </a:rPr>
              <a:t>Farbin</a:t>
            </a:r>
            <a:endParaRPr lang="en-US" b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066800" y="2438400"/>
            <a:ext cx="6629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Atomic </a:t>
            </a: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Model of Thomson 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Rutherford Scattering Experiment and Rutherford Atomic Model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The Classic Atomic Model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The Bohr Model of the Hydrogen Atom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Bohr </a:t>
            </a: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Radius</a:t>
            </a:r>
            <a:endParaRPr lang="en-US" sz="2800" dirty="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30,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2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Rutherford Scattering </a:t>
            </a:r>
            <a:endParaRPr lang="en-US" sz="2800" dirty="0" smtClean="0"/>
          </a:p>
        </p:txBody>
      </p:sp>
      <p:sp>
        <p:nvSpPr>
          <p:cNvPr id="25604" name="Subtitle 10"/>
          <p:cNvSpPr>
            <a:spLocks noGrp="1"/>
          </p:cNvSpPr>
          <p:nvPr>
            <p:ph type="subTitle" idx="1"/>
          </p:nvPr>
        </p:nvSpPr>
        <p:spPr>
          <a:xfrm>
            <a:off x="457200" y="533400"/>
            <a:ext cx="8153400" cy="5562600"/>
          </a:xfrm>
        </p:spPr>
        <p:txBody>
          <a:bodyPr/>
          <a:lstStyle/>
          <a:p>
            <a:pPr marL="342900" indent="-342900" algn="just" eaLnBrk="1" hangingPunct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dirty="0" smtClean="0">
                <a:solidFill>
                  <a:srgbClr val="3333CC"/>
                </a:solidFill>
              </a:rPr>
              <a:t>Scattering experiments help us study matter too small to be observed directly by measuring the angular distributions of the scattered particles</a:t>
            </a:r>
          </a:p>
          <a:p>
            <a:pPr marL="1085850" lvl="1" indent="-342900" algn="just" eaLnBrk="1" hangingPunct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dirty="0" smtClean="0"/>
              <a:t>What is the force acting in this scattering?</a:t>
            </a:r>
          </a:p>
          <a:p>
            <a:pPr marL="342900" indent="-342900" algn="just" eaLnBrk="1" hangingPunct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dirty="0" smtClean="0">
                <a:solidFill>
                  <a:srgbClr val="3333CC"/>
                </a:solidFill>
              </a:rPr>
              <a:t>There is a relationship between the impact parameter </a:t>
            </a:r>
            <a:r>
              <a:rPr lang="en-US" i="1" dirty="0" err="1" smtClean="0">
                <a:solidFill>
                  <a:srgbClr val="3333CC"/>
                </a:solidFill>
              </a:rPr>
              <a:t>b</a:t>
            </a:r>
            <a:r>
              <a:rPr lang="en-US" dirty="0" smtClean="0">
                <a:solidFill>
                  <a:srgbClr val="3333CC"/>
                </a:solidFill>
              </a:rPr>
              <a:t> and the scattering angle </a:t>
            </a:r>
            <a:r>
              <a:rPr lang="el-GR" i="1" dirty="0" smtClean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θ</a:t>
            </a:r>
            <a:r>
              <a:rPr lang="en-US" dirty="0" smtClean="0">
                <a:solidFill>
                  <a:srgbClr val="3333CC"/>
                </a:solidFill>
              </a:rPr>
              <a:t>.</a:t>
            </a:r>
          </a:p>
          <a:p>
            <a:pPr marL="342900" indent="-342900" algn="just" eaLnBrk="1" hangingPunct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endParaRPr lang="en-US" dirty="0" smtClean="0">
              <a:solidFill>
                <a:srgbClr val="3333CC"/>
              </a:solidFill>
            </a:endParaRPr>
          </a:p>
          <a:p>
            <a:pPr marL="342900" indent="-342900" algn="just" eaLnBrk="1" hangingPunct="1">
              <a:buClr>
                <a:srgbClr val="3333CC"/>
              </a:buClr>
              <a:buSzPct val="65000"/>
              <a:buNone/>
            </a:pPr>
            <a:r>
              <a:rPr lang="en-US" sz="2800" dirty="0" smtClean="0">
                <a:solidFill>
                  <a:srgbClr val="3333CC"/>
                </a:solidFill>
              </a:rPr>
              <a:t>When </a:t>
            </a:r>
            <a:r>
              <a:rPr lang="en-US" sz="2800" i="1" dirty="0" err="1" smtClean="0">
                <a:solidFill>
                  <a:srgbClr val="3333CC"/>
                </a:solidFill>
              </a:rPr>
              <a:t>b</a:t>
            </a:r>
            <a:r>
              <a:rPr lang="en-US" sz="2800" dirty="0" smtClean="0">
                <a:solidFill>
                  <a:srgbClr val="3333CC"/>
                </a:solidFill>
              </a:rPr>
              <a:t> is small,</a:t>
            </a:r>
          </a:p>
          <a:p>
            <a:pPr marL="342900" indent="-342900" algn="just" eaLnBrk="1" hangingPunct="1">
              <a:buClr>
                <a:srgbClr val="3333CC"/>
              </a:buClr>
              <a:buSzPct val="65000"/>
              <a:buNone/>
            </a:pPr>
            <a:r>
              <a:rPr lang="en-US" sz="2800" dirty="0" smtClean="0">
                <a:solidFill>
                  <a:srgbClr val="3333CC"/>
                </a:solidFill>
              </a:rPr>
              <a:t>	</a:t>
            </a:r>
            <a:r>
              <a:rPr lang="en-US" sz="2800" i="1" dirty="0" err="1" smtClean="0">
                <a:solidFill>
                  <a:srgbClr val="3333CC"/>
                </a:solidFill>
              </a:rPr>
              <a:t>r</a:t>
            </a:r>
            <a:r>
              <a:rPr lang="en-US" sz="2800" dirty="0" smtClean="0">
                <a:solidFill>
                  <a:srgbClr val="3333CC"/>
                </a:solidFill>
              </a:rPr>
              <a:t> gets small.</a:t>
            </a:r>
          </a:p>
          <a:p>
            <a:pPr marL="342900" indent="-342900" algn="just" eaLnBrk="1" hangingPunct="1">
              <a:buClr>
                <a:srgbClr val="3333CC"/>
              </a:buClr>
              <a:buSzPct val="65000"/>
              <a:buNone/>
            </a:pPr>
            <a:r>
              <a:rPr lang="en-US" sz="2800" dirty="0" smtClean="0">
                <a:solidFill>
                  <a:srgbClr val="3333CC"/>
                </a:solidFill>
              </a:rPr>
              <a:t>	Coulomb force gets large.</a:t>
            </a:r>
          </a:p>
          <a:p>
            <a:pPr marL="342900" indent="-342900" algn="just" eaLnBrk="1" hangingPunct="1">
              <a:buClr>
                <a:srgbClr val="3333CC"/>
              </a:buClr>
              <a:buSzPct val="65000"/>
              <a:buNone/>
            </a:pPr>
            <a:r>
              <a:rPr lang="en-US" sz="2800" dirty="0" smtClean="0">
                <a:solidFill>
                  <a:srgbClr val="3333CC"/>
                </a:solidFill>
              </a:rPr>
              <a:t>	</a:t>
            </a:r>
            <a:r>
              <a:rPr lang="el-GR" sz="2800" i="1" dirty="0" smtClean="0">
                <a:solidFill>
                  <a:srgbClr val="3333CC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lang="en-US" sz="2800" dirty="0" smtClean="0">
                <a:solidFill>
                  <a:srgbClr val="3333CC"/>
                </a:solidFill>
              </a:rPr>
              <a:t> can be large and the particle can be repelled backward.</a:t>
            </a:r>
          </a:p>
          <a:p>
            <a:pPr marL="514350" indent="-514350" algn="just" eaLnBrk="1" hangingPunct="1">
              <a:buFont typeface="Wingdings" pitchFamily="-84" charset="2"/>
              <a:buAutoNum type="arabicPeriod"/>
            </a:pPr>
            <a:endParaRPr lang="en-US" dirty="0" smtClean="0">
              <a:solidFill>
                <a:srgbClr val="3333CC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30,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pic>
        <p:nvPicPr>
          <p:cNvPr id="8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733800"/>
            <a:ext cx="4191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56631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229600" cy="838200"/>
          </a:xfrm>
        </p:spPr>
        <p:txBody>
          <a:bodyPr/>
          <a:lstStyle/>
          <a:p>
            <a:pPr algn="ctr" eaLnBrk="1" hangingPunct="1"/>
            <a:r>
              <a:rPr lang="en-US" sz="2800" dirty="0" smtClean="0"/>
              <a:t>The Relationship Between the Impact Parameter </a:t>
            </a:r>
            <a:r>
              <a:rPr lang="en-US" sz="2800" dirty="0" err="1" smtClean="0"/>
              <a:t>b</a:t>
            </a:r>
            <a:r>
              <a:rPr lang="en-US" sz="2800" dirty="0" smtClean="0"/>
              <a:t> and the Scattering Angle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graphicFrame>
        <p:nvGraphicFramePr>
          <p:cNvPr id="27650" name="Content Placeholder 5"/>
          <p:cNvGraphicFramePr>
            <a:graphicFrameLocks noGrp="1" noChangeAspect="1"/>
          </p:cNvGraphicFramePr>
          <p:nvPr>
            <p:ph idx="1"/>
          </p:nvPr>
        </p:nvGraphicFramePr>
        <p:xfrm>
          <a:off x="6366243" y="838200"/>
          <a:ext cx="72035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26" name="Equation" r:id="rId3" imgW="139700" imgH="88900" progId="Equation.DSMT4">
                  <p:embed/>
                </p:oleObj>
              </mc:Choice>
              <mc:Fallback>
                <p:oleObj name="Equation" r:id="rId3" imgW="139700" imgH="88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6243" y="838200"/>
                        <a:ext cx="720357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52" name="Picture 1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6100" y="1371600"/>
            <a:ext cx="8051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1029"/>
          <p:cNvSpPr>
            <a:spLocks noChangeArrowheads="1"/>
          </p:cNvSpPr>
          <p:nvPr/>
        </p:nvSpPr>
        <p:spPr bwMode="auto">
          <a:xfrm>
            <a:off x="304800" y="4572000"/>
            <a:ext cx="8839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3333CC"/>
                </a:solidFill>
                <a:latin typeface="+mn-lt"/>
              </a:rPr>
              <a:t>The </a:t>
            </a:r>
            <a:r>
              <a:rPr lang="en-US" dirty="0">
                <a:solidFill>
                  <a:srgbClr val="3333CC"/>
                </a:solidFill>
                <a:latin typeface="+mn-lt"/>
              </a:rPr>
              <a:t>relationship between the impact parameter </a:t>
            </a:r>
            <a:r>
              <a:rPr lang="en-US" dirty="0" err="1">
                <a:solidFill>
                  <a:srgbClr val="3333CC"/>
                </a:solidFill>
                <a:latin typeface="+mn-lt"/>
              </a:rPr>
              <a:t>b</a:t>
            </a:r>
            <a:r>
              <a:rPr lang="en-US" dirty="0">
                <a:solidFill>
                  <a:srgbClr val="3333CC"/>
                </a:solidFill>
                <a:latin typeface="+mn-lt"/>
              </a:rPr>
              <a:t> and scattering angle</a:t>
            </a:r>
            <a:r>
              <a:rPr lang="en-US" dirty="0" smtClean="0">
                <a:solidFill>
                  <a:srgbClr val="3333CC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3333CC"/>
                </a:solidFill>
                <a:latin typeface="Symbol" charset="2"/>
                <a:cs typeface="Symbol" charset="2"/>
              </a:rPr>
              <a:t>Δθ</a:t>
            </a:r>
            <a:r>
              <a:rPr lang="en-US" dirty="0" smtClean="0">
                <a:solidFill>
                  <a:srgbClr val="3333CC"/>
                </a:solidFill>
                <a:latin typeface="+mn-lt"/>
              </a:rPr>
              <a:t>. </a:t>
            </a:r>
            <a:r>
              <a:rPr lang="en-US" dirty="0">
                <a:solidFill>
                  <a:srgbClr val="3333CC"/>
                </a:solidFill>
                <a:latin typeface="+mn-lt"/>
              </a:rPr>
              <a:t>Particles with small impact parameters approach the nucleus most closely (</a:t>
            </a:r>
            <a:r>
              <a:rPr lang="en-US" dirty="0" err="1">
                <a:solidFill>
                  <a:srgbClr val="3333CC"/>
                </a:solidFill>
                <a:latin typeface="+mn-lt"/>
              </a:rPr>
              <a:t>r</a:t>
            </a:r>
            <a:r>
              <a:rPr lang="en-US" baseline="-25000" dirty="0" err="1">
                <a:solidFill>
                  <a:srgbClr val="3333CC"/>
                </a:solidFill>
                <a:latin typeface="+mn-lt"/>
              </a:rPr>
              <a:t>min</a:t>
            </a:r>
            <a:r>
              <a:rPr lang="en-US" dirty="0">
                <a:solidFill>
                  <a:srgbClr val="3333CC"/>
                </a:solidFill>
                <a:latin typeface="+mn-lt"/>
              </a:rPr>
              <a:t>) and scatter to the largest angles. Particles within </a:t>
            </a:r>
            <a:r>
              <a:rPr lang="en-US" dirty="0" smtClean="0">
                <a:solidFill>
                  <a:srgbClr val="3333CC"/>
                </a:solidFill>
                <a:latin typeface="+mn-lt"/>
              </a:rPr>
              <a:t>a certain range </a:t>
            </a:r>
            <a:r>
              <a:rPr lang="en-US" dirty="0">
                <a:solidFill>
                  <a:srgbClr val="3333CC"/>
                </a:solidFill>
                <a:latin typeface="+mn-lt"/>
              </a:rPr>
              <a:t>of impact parameters b will be scattered within</a:t>
            </a:r>
            <a:r>
              <a:rPr lang="en-US" dirty="0" smtClean="0">
                <a:solidFill>
                  <a:srgbClr val="3333CC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3333CC"/>
                </a:solidFill>
              </a:rPr>
              <a:t>Δθ</a:t>
            </a:r>
            <a:r>
              <a:rPr lang="en-US" dirty="0" smtClean="0">
                <a:solidFill>
                  <a:srgbClr val="3333CC"/>
                </a:solidFill>
                <a:latin typeface="+mn-lt"/>
              </a:rPr>
              <a:t>.</a:t>
            </a:r>
            <a:endParaRPr lang="en-US" dirty="0">
              <a:solidFill>
                <a:srgbClr val="3333CC"/>
              </a:solidFill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30,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954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381000" y="533400"/>
            <a:ext cx="8686800" cy="5029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3333CC"/>
                </a:solidFill>
              </a:rPr>
              <a:t>What are the quantities that can affect the scattering?</a:t>
            </a:r>
          </a:p>
          <a:p>
            <a:pPr lvl="1" eaLnBrk="1" hangingPunct="1"/>
            <a:r>
              <a:rPr lang="en-US" sz="2400" dirty="0" smtClean="0"/>
              <a:t>What was the force again? </a:t>
            </a:r>
          </a:p>
          <a:p>
            <a:pPr lvl="2" eaLnBrk="1" hangingPunct="1"/>
            <a:r>
              <a:rPr lang="en-US" sz="2000" dirty="0" smtClean="0">
                <a:solidFill>
                  <a:srgbClr val="008000"/>
                </a:solidFill>
              </a:rPr>
              <a:t>The Coulomb force</a:t>
            </a:r>
          </a:p>
          <a:p>
            <a:pPr lvl="1" eaLnBrk="1" hangingPunct="1"/>
            <a:r>
              <a:rPr lang="en-US" sz="2400" dirty="0" smtClean="0"/>
              <a:t>The charge of the incoming particle (Z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e)</a:t>
            </a:r>
          </a:p>
          <a:p>
            <a:pPr lvl="1" eaLnBrk="1" hangingPunct="1"/>
            <a:r>
              <a:rPr lang="en-US" sz="2400" dirty="0" smtClean="0"/>
              <a:t>The charge of the target particle (Z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e)</a:t>
            </a:r>
          </a:p>
          <a:p>
            <a:pPr lvl="1" eaLnBrk="1" hangingPunct="1"/>
            <a:r>
              <a:rPr lang="en-US" sz="2400" dirty="0" smtClean="0"/>
              <a:t>The minimum distance the projectile approaches the target (</a:t>
            </a:r>
            <a:r>
              <a:rPr lang="en-US" sz="2400" dirty="0" err="1" smtClean="0"/>
              <a:t>r</a:t>
            </a:r>
            <a:r>
              <a:rPr lang="en-US" sz="2400" dirty="0" smtClean="0"/>
              <a:t>) </a:t>
            </a:r>
          </a:p>
          <a:p>
            <a:pPr eaLnBrk="1" hangingPunct="1"/>
            <a:r>
              <a:rPr lang="en-US" dirty="0" smtClean="0"/>
              <a:t>Using the fact that this is a totally elastic scattering under a central force, we know that</a:t>
            </a:r>
          </a:p>
          <a:p>
            <a:pPr lvl="1" eaLnBrk="1" hangingPunct="1"/>
            <a:r>
              <a:rPr lang="en-US" sz="2400" dirty="0" smtClean="0"/>
              <a:t>Linear momentum is conserved</a:t>
            </a:r>
          </a:p>
          <a:p>
            <a:pPr lvl="1" eaLnBrk="1" hangingPunct="1"/>
            <a:r>
              <a:rPr lang="en-US" sz="2400" dirty="0" smtClean="0"/>
              <a:t>KE is conserved</a:t>
            </a:r>
          </a:p>
          <a:p>
            <a:pPr lvl="1" eaLnBrk="1" hangingPunct="1"/>
            <a:r>
              <a:rPr lang="en-US" sz="2400" dirty="0" smtClean="0"/>
              <a:t>Angular momentum is conserved</a:t>
            </a:r>
          </a:p>
          <a:p>
            <a:pPr eaLnBrk="1" hangingPunct="1"/>
            <a:r>
              <a:rPr lang="en-US" dirty="0" smtClean="0"/>
              <a:t>From this, impact parameter</a:t>
            </a:r>
          </a:p>
        </p:txBody>
      </p:sp>
      <p:sp>
        <p:nvSpPr>
          <p:cNvPr id="28676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36587"/>
          </a:xfrm>
        </p:spPr>
        <p:txBody>
          <a:bodyPr/>
          <a:lstStyle/>
          <a:p>
            <a:pPr eaLnBrk="1" hangingPunct="1"/>
            <a:r>
              <a:rPr lang="en-US" sz="4000" dirty="0"/>
              <a:t>Rutherford Scattering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30,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4177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0408733"/>
              </p:ext>
            </p:extLst>
          </p:nvPr>
        </p:nvGraphicFramePr>
        <p:xfrm>
          <a:off x="5943600" y="1301730"/>
          <a:ext cx="2743200" cy="1060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96" name="Equation" r:id="rId3" imgW="1181100" imgH="457200" progId="Equation.DSMT4">
                  <p:embed/>
                </p:oleObj>
              </mc:Choice>
              <mc:Fallback>
                <p:oleObj name="Equation" r:id="rId3" imgW="1181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301730"/>
                        <a:ext cx="2743200" cy="10604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9632661"/>
              </p:ext>
            </p:extLst>
          </p:nvPr>
        </p:nvGraphicFramePr>
        <p:xfrm>
          <a:off x="4900613" y="4259263"/>
          <a:ext cx="1579562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97" name="Equation" r:id="rId5" imgW="850900" imgH="292100" progId="Equation.DSMT4">
                  <p:embed/>
                </p:oleObj>
              </mc:Choice>
              <mc:Fallback>
                <p:oleObj name="Equation" r:id="rId5" imgW="8509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0613" y="4259263"/>
                        <a:ext cx="1579562" cy="541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474608"/>
              </p:ext>
            </p:extLst>
          </p:nvPr>
        </p:nvGraphicFramePr>
        <p:xfrm>
          <a:off x="3524250" y="4724400"/>
          <a:ext cx="23225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98" name="Equation" r:id="rId7" imgW="1498600" imgH="393700" progId="Equation.DSMT4">
                  <p:embed/>
                </p:oleObj>
              </mc:Choice>
              <mc:Fallback>
                <p:oleObj name="Equation" r:id="rId7" imgW="1498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0" y="4724400"/>
                        <a:ext cx="2322513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453932"/>
              </p:ext>
            </p:extLst>
          </p:nvPr>
        </p:nvGraphicFramePr>
        <p:xfrm>
          <a:off x="5040313" y="5267325"/>
          <a:ext cx="14271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99" name="Equation" r:id="rId9" imgW="889000" imgH="241300" progId="Equation.DSMT4">
                  <p:embed/>
                </p:oleObj>
              </mc:Choice>
              <mc:Fallback>
                <p:oleObj name="Equation" r:id="rId9" imgW="889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0313" y="5267325"/>
                        <a:ext cx="1427162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7104878"/>
              </p:ext>
            </p:extLst>
          </p:nvPr>
        </p:nvGraphicFramePr>
        <p:xfrm>
          <a:off x="5181600" y="5621338"/>
          <a:ext cx="2251075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00" name="Equation" r:id="rId11" imgW="1320800" imgH="457200" progId="Equation.DSMT4">
                  <p:embed/>
                </p:oleObj>
              </mc:Choice>
              <mc:Fallback>
                <p:oleObj name="Equation" r:id="rId11" imgW="1320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621338"/>
                        <a:ext cx="2251075" cy="779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900149"/>
              </p:ext>
            </p:extLst>
          </p:nvPr>
        </p:nvGraphicFramePr>
        <p:xfrm>
          <a:off x="7410450" y="5621338"/>
          <a:ext cx="1581150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01" name="Equation" r:id="rId13" imgW="927100" imgH="457200" progId="Equation.DSMT4">
                  <p:embed/>
                </p:oleObj>
              </mc:Choice>
              <mc:Fallback>
                <p:oleObj name="Equation" r:id="rId13" imgW="927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0450" y="5621338"/>
                        <a:ext cx="1581150" cy="779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79921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7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17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17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86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17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86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17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17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381000" y="685800"/>
            <a:ext cx="8686800" cy="5562600"/>
          </a:xfrm>
        </p:spPr>
        <p:txBody>
          <a:bodyPr/>
          <a:lstStyle/>
          <a:p>
            <a:pPr eaLnBrk="1" hangingPunct="1"/>
            <a:r>
              <a:rPr lang="en-US" sz="2000" dirty="0">
                <a:solidFill>
                  <a:srgbClr val="3333CC"/>
                </a:solidFill>
              </a:rPr>
              <a:t>Any particle inside the circle of area </a:t>
            </a:r>
            <a:r>
              <a:rPr lang="el-GR" sz="2000" i="1" dirty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π</a:t>
            </a:r>
            <a:r>
              <a:rPr lang="en-US" sz="2000" i="1" dirty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b</a:t>
            </a:r>
            <a:r>
              <a:rPr lang="en-US" sz="2000" baseline="-25000" dirty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0</a:t>
            </a:r>
            <a:r>
              <a:rPr lang="en-US" sz="2000" baseline="30000" dirty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2</a:t>
            </a:r>
            <a:r>
              <a:rPr lang="en-US" sz="2000" dirty="0">
                <a:solidFill>
                  <a:srgbClr val="3333CC"/>
                </a:solidFill>
              </a:rPr>
              <a:t> will be similarly scattered.</a:t>
            </a: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r>
              <a:rPr lang="en-US" sz="2000" dirty="0">
                <a:solidFill>
                  <a:srgbClr val="3333CC"/>
                </a:solidFill>
              </a:rPr>
              <a:t>The </a:t>
            </a:r>
            <a:r>
              <a:rPr lang="en-US" sz="2000" b="1" u="sng" dirty="0">
                <a:solidFill>
                  <a:srgbClr val="800000"/>
                </a:solidFill>
              </a:rPr>
              <a:t>cross section </a:t>
            </a:r>
            <a:r>
              <a:rPr lang="el-GR" sz="2000" dirty="0">
                <a:solidFill>
                  <a:srgbClr val="3333CC"/>
                </a:solidFill>
                <a:latin typeface="Symbol" charset="2"/>
                <a:ea typeface="Arial" pitchFamily="-84" charset="0"/>
                <a:cs typeface="Symbol" charset="2"/>
              </a:rPr>
              <a:t>σ</a:t>
            </a:r>
            <a:r>
              <a:rPr lang="en-US" sz="2000" dirty="0">
                <a:solidFill>
                  <a:srgbClr val="3333CC"/>
                </a:solidFill>
                <a:latin typeface="Symbol" charset="2"/>
                <a:ea typeface="Arial" pitchFamily="-84" charset="0"/>
                <a:cs typeface="Symbol" charset="2"/>
              </a:rPr>
              <a:t> = </a:t>
            </a:r>
            <a:r>
              <a:rPr lang="el-GR" sz="2000" i="1" dirty="0">
                <a:solidFill>
                  <a:srgbClr val="3333CC"/>
                </a:solidFill>
                <a:latin typeface="Symbol" charset="2"/>
                <a:ea typeface="Arial" pitchFamily="-84" charset="0"/>
                <a:cs typeface="Symbol" charset="2"/>
              </a:rPr>
              <a:t>π</a:t>
            </a:r>
            <a:r>
              <a:rPr lang="en-US" sz="2000" i="1" dirty="0">
                <a:solidFill>
                  <a:srgbClr val="3333CC"/>
                </a:solidFill>
                <a:ea typeface="Arial" pitchFamily="-84" charset="0"/>
                <a:cs typeface="Symbol" charset="2"/>
              </a:rPr>
              <a:t>b</a:t>
            </a:r>
            <a:r>
              <a:rPr lang="en-US" sz="2000" baseline="30000" dirty="0">
                <a:solidFill>
                  <a:srgbClr val="3333CC"/>
                </a:solidFill>
                <a:latin typeface="Symbol" charset="2"/>
                <a:ea typeface="Arial" pitchFamily="-84" charset="0"/>
                <a:cs typeface="Symbol" charset="2"/>
              </a:rPr>
              <a:t>2</a:t>
            </a:r>
            <a:r>
              <a:rPr lang="en-US" sz="2000" dirty="0">
                <a:solidFill>
                  <a:srgbClr val="3333CC"/>
                </a:solidFill>
                <a:latin typeface="Symbol" charset="2"/>
                <a:cs typeface="Symbol" charset="2"/>
              </a:rPr>
              <a:t> </a:t>
            </a:r>
            <a:r>
              <a:rPr lang="en-US" sz="2000" dirty="0">
                <a:solidFill>
                  <a:srgbClr val="3333CC"/>
                </a:solidFill>
              </a:rPr>
              <a:t>is related to the </a:t>
            </a:r>
            <a:r>
              <a:rPr lang="en-US" sz="2000" b="1" u="sng" dirty="0">
                <a:solidFill>
                  <a:srgbClr val="800000"/>
                </a:solidFill>
              </a:rPr>
              <a:t>probability</a:t>
            </a:r>
            <a:r>
              <a:rPr lang="en-US" sz="2000" dirty="0">
                <a:solidFill>
                  <a:srgbClr val="3333CC"/>
                </a:solidFill>
              </a:rPr>
              <a:t> for a particle being scattered by a </a:t>
            </a:r>
            <a:r>
              <a:rPr lang="en-US" sz="2000" dirty="0" smtClean="0">
                <a:solidFill>
                  <a:srgbClr val="3333CC"/>
                </a:solidFill>
              </a:rPr>
              <a:t>nucleus.</a:t>
            </a:r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r>
              <a:rPr lang="en-US" sz="2000" dirty="0">
                <a:solidFill>
                  <a:srgbClr val="3333CC"/>
                </a:solidFill>
              </a:rPr>
              <a:t>The fraction of </a:t>
            </a:r>
            <a:r>
              <a:rPr lang="en-US" sz="2000" dirty="0" smtClean="0">
                <a:solidFill>
                  <a:srgbClr val="3333CC"/>
                </a:solidFill>
              </a:rPr>
              <a:t>the incident </a:t>
            </a:r>
            <a:r>
              <a:rPr lang="en-US" sz="2000" dirty="0">
                <a:solidFill>
                  <a:srgbClr val="3333CC"/>
                </a:solidFill>
              </a:rPr>
              <a:t>particles scattered is</a:t>
            </a: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r>
              <a:rPr lang="en-US" sz="2000" dirty="0">
                <a:solidFill>
                  <a:srgbClr val="3333CC"/>
                </a:solidFill>
              </a:rPr>
              <a:t>The number of scattering nuclei per unit area		       .</a:t>
            </a:r>
          </a:p>
        </p:txBody>
      </p:sp>
      <p:sp>
        <p:nvSpPr>
          <p:cNvPr id="28676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49213"/>
            <a:ext cx="8229600" cy="636587"/>
          </a:xfrm>
        </p:spPr>
        <p:txBody>
          <a:bodyPr/>
          <a:lstStyle/>
          <a:p>
            <a:pPr eaLnBrk="1" hangingPunct="1"/>
            <a:r>
              <a:rPr lang="en-US" sz="4000" dirty="0"/>
              <a:t>Rutherford </a:t>
            </a:r>
            <a:r>
              <a:rPr lang="en-US" sz="4000" dirty="0" smtClean="0"/>
              <a:t>Scattering - probability</a:t>
            </a:r>
            <a:endParaRPr lang="en-US" sz="4000" dirty="0"/>
          </a:p>
        </p:txBody>
      </p:sp>
      <p:pic>
        <p:nvPicPr>
          <p:cNvPr id="28680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82813" y="1295400"/>
            <a:ext cx="47783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30,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3706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423568"/>
              </p:ext>
            </p:extLst>
          </p:nvPr>
        </p:nvGraphicFramePr>
        <p:xfrm>
          <a:off x="2941638" y="3951287"/>
          <a:ext cx="2955925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02" name="Equation" r:id="rId4" imgW="1892300" imgH="495300" progId="Equation.DSMT4">
                  <p:embed/>
                </p:oleObj>
              </mc:Choice>
              <mc:Fallback>
                <p:oleObj name="Equation" r:id="rId4" imgW="18923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1638" y="3951287"/>
                        <a:ext cx="2955925" cy="773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248400" y="4078069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t: target thickness</a:t>
            </a:r>
          </a:p>
          <a:p>
            <a:r>
              <a:rPr lang="en-US" sz="1800" b="1" dirty="0" err="1" smtClean="0">
                <a:solidFill>
                  <a:srgbClr val="FF0000"/>
                </a:solidFill>
                <a:latin typeface="+mn-lt"/>
              </a:rPr>
              <a:t>n</a:t>
            </a:r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: atomic number density</a:t>
            </a:r>
            <a:endParaRPr lang="en-US" sz="18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1813678"/>
              </p:ext>
            </p:extLst>
          </p:nvPr>
        </p:nvGraphicFramePr>
        <p:xfrm>
          <a:off x="2971800" y="5029200"/>
          <a:ext cx="3551237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03" name="Equation" r:id="rId6" imgW="2273300" imgH="419100" progId="Equation.DSMT4">
                  <p:embed/>
                </p:oleObj>
              </mc:Choice>
              <mc:Fallback>
                <p:oleObj name="Equation" r:id="rId6" imgW="2273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029200"/>
                        <a:ext cx="3551237" cy="65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7928966"/>
              </p:ext>
            </p:extLst>
          </p:nvPr>
        </p:nvGraphicFramePr>
        <p:xfrm>
          <a:off x="5249863" y="5715000"/>
          <a:ext cx="177641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04" name="Equation" r:id="rId8" imgW="1295400" imgH="444500" progId="Equation.DSMT4">
                  <p:embed/>
                </p:oleObj>
              </mc:Choice>
              <mc:Fallback>
                <p:oleObj name="Equation" r:id="rId8" imgW="12954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49863" y="5715000"/>
                        <a:ext cx="1776412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09877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0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6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67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uiExpand="1" build="p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609600"/>
            <a:ext cx="8688388" cy="4725988"/>
          </a:xfrm>
        </p:spPr>
        <p:txBody>
          <a:bodyPr/>
          <a:lstStyle/>
          <a:p>
            <a:pPr eaLnBrk="1" hangingPunct="1"/>
            <a:r>
              <a:rPr lang="en-US" sz="2800" dirty="0"/>
              <a:t>In </a:t>
            </a:r>
            <a:r>
              <a:rPr lang="en-US" sz="2800" dirty="0" smtClean="0"/>
              <a:t>an actual experiment, </a:t>
            </a:r>
            <a:r>
              <a:rPr lang="en-US" sz="2800" dirty="0"/>
              <a:t>a detector is </a:t>
            </a:r>
            <a:r>
              <a:rPr lang="en-US" sz="2800" dirty="0">
                <a:latin typeface="Symbol" charset="2"/>
                <a:cs typeface="Symbol" charset="2"/>
              </a:rPr>
              <a:t>positioned from </a:t>
            </a:r>
            <a:r>
              <a:rPr lang="el-GR" sz="2800" i="1" dirty="0" smtClean="0">
                <a:latin typeface="Symbol" charset="2"/>
                <a:ea typeface="Arial" pitchFamily="-84" charset="0"/>
                <a:cs typeface="Symbol" charset="2"/>
              </a:rPr>
              <a:t>θ</a:t>
            </a:r>
            <a:r>
              <a:rPr lang="en-US" sz="2800" i="1" dirty="0" smtClean="0">
                <a:latin typeface="Symbol" charset="2"/>
                <a:ea typeface="Arial" pitchFamily="-84" charset="0"/>
                <a:cs typeface="Symbol" charset="2"/>
              </a:rPr>
              <a:t> </a:t>
            </a:r>
            <a:r>
              <a:rPr lang="en-US" sz="2800" dirty="0" smtClean="0">
                <a:latin typeface="Symbol" charset="2"/>
                <a:cs typeface="Symbol" charset="2"/>
              </a:rPr>
              <a:t> </a:t>
            </a:r>
            <a:r>
              <a:rPr lang="en-US" sz="2800" dirty="0">
                <a:cs typeface="Symbol" charset="2"/>
              </a:rPr>
              <a:t>to</a:t>
            </a:r>
            <a:r>
              <a:rPr lang="en-US" sz="2800" dirty="0">
                <a:latin typeface="Symbol" charset="2"/>
                <a:cs typeface="Symbol" charset="2"/>
              </a:rPr>
              <a:t> </a:t>
            </a:r>
            <a:r>
              <a:rPr lang="el-GR" sz="2800" i="1" dirty="0">
                <a:latin typeface="Symbol" charset="2"/>
                <a:ea typeface="Arial" pitchFamily="-84" charset="0"/>
                <a:cs typeface="Symbol" charset="2"/>
              </a:rPr>
              <a:t>θ</a:t>
            </a:r>
            <a:r>
              <a:rPr lang="en-US" sz="2800" i="1" dirty="0">
                <a:latin typeface="Symbol" charset="2"/>
                <a:cs typeface="Symbol" charset="2"/>
              </a:rPr>
              <a:t> </a:t>
            </a:r>
            <a:r>
              <a:rPr lang="en-US" sz="2800" dirty="0"/>
              <a:t>+ </a:t>
            </a:r>
            <a:r>
              <a:rPr lang="en-US" sz="2800" i="1" dirty="0" err="1"/>
              <a:t>d</a:t>
            </a:r>
            <a:r>
              <a:rPr lang="el-GR" sz="2800" i="1" dirty="0">
                <a:latin typeface="Symbol" charset="2"/>
                <a:ea typeface="Arial" pitchFamily="-84" charset="0"/>
                <a:cs typeface="Symbol" charset="2"/>
              </a:rPr>
              <a:t>θ</a:t>
            </a:r>
            <a:r>
              <a:rPr lang="en-US" sz="2800" dirty="0"/>
              <a:t> that corresponds to incident particles between </a:t>
            </a:r>
            <a:r>
              <a:rPr lang="en-US" sz="2800" i="1" dirty="0" err="1"/>
              <a:t>b</a:t>
            </a:r>
            <a:r>
              <a:rPr lang="en-US" sz="2800" dirty="0"/>
              <a:t> and </a:t>
            </a:r>
            <a:r>
              <a:rPr lang="en-US" sz="2800" i="1" dirty="0" err="1"/>
              <a:t>b</a:t>
            </a:r>
            <a:r>
              <a:rPr lang="en-US" sz="2800" dirty="0"/>
              <a:t> + </a:t>
            </a:r>
            <a:r>
              <a:rPr lang="en-US" sz="2800" i="1" dirty="0"/>
              <a:t>db</a:t>
            </a:r>
            <a:r>
              <a:rPr lang="en-US" sz="2800" dirty="0"/>
              <a:t>.</a:t>
            </a:r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The </a:t>
            </a:r>
            <a:r>
              <a:rPr lang="en-US" sz="2800" dirty="0"/>
              <a:t>number of particles scattered</a:t>
            </a:r>
            <a:r>
              <a:rPr lang="en-US" sz="2800" dirty="0" smtClean="0"/>
              <a:t> into the the angular coverage per </a:t>
            </a:r>
            <a:r>
              <a:rPr lang="en-US" sz="2800" dirty="0"/>
              <a:t>unit area is</a:t>
            </a:r>
          </a:p>
          <a:p>
            <a:pPr marL="0" indent="0" eaLnBrk="1" hangingPunct="1">
              <a:buNone/>
            </a:pPr>
            <a:endParaRPr lang="en-US" sz="1800" dirty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algn="ctr" eaLnBrk="1" hangingPunct="1"/>
            <a:r>
              <a:rPr lang="en-US" sz="3400" dirty="0"/>
              <a:t>Rutherford Scattering Equation</a:t>
            </a:r>
          </a:p>
        </p:txBody>
      </p:sp>
      <p:pic>
        <p:nvPicPr>
          <p:cNvPr id="29702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1300" y="1905000"/>
            <a:ext cx="35814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30,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8034828"/>
              </p:ext>
            </p:extLst>
          </p:nvPr>
        </p:nvGraphicFramePr>
        <p:xfrm>
          <a:off x="4038600" y="5105400"/>
          <a:ext cx="4914974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72" name="Equation" r:id="rId4" imgW="2336800" imgH="508000" progId="Equation.DSMT4">
                  <p:embed/>
                </p:oleObj>
              </mc:Choice>
              <mc:Fallback>
                <p:oleObj name="Equation" r:id="rId4" imgW="23368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105400"/>
                        <a:ext cx="4914974" cy="1066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6670110"/>
              </p:ext>
            </p:extLst>
          </p:nvPr>
        </p:nvGraphicFramePr>
        <p:xfrm>
          <a:off x="1676400" y="2743200"/>
          <a:ext cx="87091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73" name="Equation" r:id="rId6" imgW="698500" imgH="393700" progId="Equation.DSMT4">
                  <p:embed/>
                </p:oleObj>
              </mc:Choice>
              <mc:Fallback>
                <p:oleObj name="Equation" r:id="rId6" imgW="6985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743200"/>
                        <a:ext cx="870915" cy="4905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6653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itle 3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The Important Points </a:t>
            </a:r>
          </a:p>
        </p:txBody>
      </p:sp>
      <p:sp>
        <p:nvSpPr>
          <p:cNvPr id="30725" name="Subtitle 4"/>
          <p:cNvSpPr>
            <a:spLocks noGrp="1"/>
          </p:cNvSpPr>
          <p:nvPr>
            <p:ph type="subTitle" idx="1"/>
          </p:nvPr>
        </p:nvSpPr>
        <p:spPr>
          <a:xfrm>
            <a:off x="533400" y="685800"/>
            <a:ext cx="8305800" cy="5029200"/>
          </a:xfrm>
        </p:spPr>
        <p:txBody>
          <a:bodyPr/>
          <a:lstStyle/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 smtClean="0"/>
              <a:t>The scattering is proportional to the </a:t>
            </a:r>
            <a:r>
              <a:rPr lang="en-US" b="1" u="sng" dirty="0" smtClean="0">
                <a:solidFill>
                  <a:srgbClr val="A50021"/>
                </a:solidFill>
              </a:rPr>
              <a:t>square of the atomic numbers</a:t>
            </a:r>
            <a:r>
              <a:rPr lang="en-US" dirty="0" smtClean="0"/>
              <a:t> of </a:t>
            </a:r>
            <a:r>
              <a:rPr lang="en-US" i="1" dirty="0" smtClean="0"/>
              <a:t>both</a:t>
            </a:r>
            <a:r>
              <a:rPr lang="en-US" dirty="0" smtClean="0"/>
              <a:t> the incident particle (Z</a:t>
            </a:r>
            <a:r>
              <a:rPr lang="en-US" baseline="-25000" dirty="0" smtClean="0"/>
              <a:t>1</a:t>
            </a:r>
            <a:r>
              <a:rPr lang="en-US" dirty="0" smtClean="0"/>
              <a:t>) and the target </a:t>
            </a:r>
            <a:r>
              <a:rPr lang="en-US" dirty="0" err="1" smtClean="0"/>
              <a:t>scatterer</a:t>
            </a:r>
            <a:r>
              <a:rPr lang="en-US" dirty="0" smtClean="0"/>
              <a:t> (Z</a:t>
            </a:r>
            <a:r>
              <a:rPr lang="en-US" baseline="-25000" dirty="0" smtClean="0"/>
              <a:t>2</a:t>
            </a:r>
            <a:r>
              <a:rPr lang="en-US" dirty="0" smtClean="0"/>
              <a:t>).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 smtClean="0"/>
              <a:t>The number of scattered particles is </a:t>
            </a:r>
            <a:r>
              <a:rPr lang="en-US" b="1" u="sng" dirty="0" smtClean="0">
                <a:solidFill>
                  <a:srgbClr val="A50021"/>
                </a:solidFill>
              </a:rPr>
              <a:t>inversely proportional to the square of the kinetic energy </a:t>
            </a:r>
            <a:r>
              <a:rPr lang="en-US" dirty="0" smtClean="0"/>
              <a:t>of the incident particle.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 smtClean="0"/>
              <a:t>For the scattering angle </a:t>
            </a:r>
            <a:r>
              <a:rPr lang="en-US" dirty="0" err="1" smtClean="0">
                <a:latin typeface="Symbol" charset="2"/>
                <a:cs typeface="Symbol" charset="2"/>
              </a:rPr>
              <a:t>θ</a:t>
            </a:r>
            <a:r>
              <a:rPr lang="en-US" dirty="0" smtClean="0"/>
              <a:t>, the scattering is </a:t>
            </a:r>
            <a:r>
              <a:rPr lang="en-US" b="1" u="sng" dirty="0" smtClean="0">
                <a:solidFill>
                  <a:srgbClr val="A50021"/>
                </a:solidFill>
              </a:rPr>
              <a:t>proportional to 4</a:t>
            </a:r>
            <a:r>
              <a:rPr lang="en-US" b="1" u="sng" baseline="30000" dirty="0" smtClean="0">
                <a:solidFill>
                  <a:srgbClr val="A50021"/>
                </a:solidFill>
              </a:rPr>
              <a:t>th</a:t>
            </a:r>
            <a:r>
              <a:rPr lang="en-US" b="1" u="sng" dirty="0" smtClean="0">
                <a:solidFill>
                  <a:srgbClr val="A50021"/>
                </a:solidFill>
              </a:rPr>
              <a:t> power of sin(</a:t>
            </a:r>
            <a:r>
              <a:rPr lang="en-US" b="1" u="sng" dirty="0" smtClean="0">
                <a:solidFill>
                  <a:srgbClr val="A50021"/>
                </a:solidFill>
                <a:latin typeface="Symbol" charset="2"/>
                <a:cs typeface="Symbol" charset="2"/>
              </a:rPr>
              <a:t>θ</a:t>
            </a:r>
            <a:r>
              <a:rPr lang="en-US" b="1" u="sng" dirty="0" smtClean="0">
                <a:solidFill>
                  <a:srgbClr val="A50021"/>
                </a:solidFill>
              </a:rPr>
              <a:t>/2)</a:t>
            </a:r>
            <a:r>
              <a:rPr lang="en-US" dirty="0" smtClean="0"/>
              <a:t>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 smtClean="0"/>
              <a:t>The Scattering is </a:t>
            </a:r>
            <a:r>
              <a:rPr lang="en-US" b="1" u="sng" dirty="0" smtClean="0">
                <a:solidFill>
                  <a:srgbClr val="A50021"/>
                </a:solidFill>
              </a:rPr>
              <a:t>proportional to the target thickness</a:t>
            </a:r>
            <a:r>
              <a:rPr lang="en-US" dirty="0" smtClean="0"/>
              <a:t> for thin targets.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endParaRPr lang="en-US" sz="36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30,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5140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6425" cy="788987"/>
          </a:xfrm>
        </p:spPr>
        <p:txBody>
          <a:bodyPr/>
          <a:lstStyle/>
          <a:p>
            <a:pPr eaLnBrk="1" hangingPunct="1"/>
            <a:r>
              <a:rPr lang="en-US" sz="3400" dirty="0" smtClean="0"/>
              <a:t>The </a:t>
            </a:r>
            <a:r>
              <a:rPr lang="en-US" sz="3400" dirty="0"/>
              <a:t>Classical Atomic Model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33400"/>
            <a:ext cx="8458200" cy="5181600"/>
          </a:xfrm>
        </p:spPr>
        <p:txBody>
          <a:bodyPr/>
          <a:lstStyle/>
          <a:p>
            <a:pPr eaLnBrk="1" hangingPunct="1">
              <a:buFont typeface="Wingdings" pitchFamily="-84" charset="2"/>
              <a:buNone/>
            </a:pPr>
            <a:r>
              <a:rPr lang="en-US" sz="2800" dirty="0" smtClean="0">
                <a:solidFill>
                  <a:srgbClr val="3333CC"/>
                </a:solidFill>
              </a:rPr>
              <a:t>     As suggested by the Rutherford Model an atom consisted of a small, massive, positively charged nucleus surrounded by moving electrons. This then suggested consideration of a planetary model of the atom.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 smtClean="0">
                <a:solidFill>
                  <a:srgbClr val="3333CC"/>
                </a:solidFill>
              </a:rPr>
              <a:t>Let’s consider atoms as a planetary model.</a:t>
            </a:r>
          </a:p>
          <a:p>
            <a:pPr eaLnBrk="1" hangingPunct="1"/>
            <a:r>
              <a:rPr lang="en-US" sz="2800" dirty="0" smtClean="0">
                <a:solidFill>
                  <a:srgbClr val="3333CC"/>
                </a:solidFill>
              </a:rPr>
              <a:t>The force of attraction on the electron by the nucleus and Newton’s 2nd law give 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 smtClean="0">
                <a:solidFill>
                  <a:srgbClr val="3333CC"/>
                </a:solidFill>
              </a:rPr>
              <a:t>                                         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 smtClean="0">
                <a:solidFill>
                  <a:srgbClr val="3333CC"/>
                </a:solidFill>
              </a:rPr>
              <a:t>     where </a:t>
            </a:r>
            <a:r>
              <a:rPr lang="en-US" sz="2800" i="1" dirty="0" smtClean="0">
                <a:solidFill>
                  <a:srgbClr val="3333CC"/>
                </a:solidFill>
              </a:rPr>
              <a:t>v</a:t>
            </a:r>
            <a:r>
              <a:rPr lang="en-US" sz="2800" dirty="0" smtClean="0">
                <a:solidFill>
                  <a:srgbClr val="3333CC"/>
                </a:solidFill>
              </a:rPr>
              <a:t> is the tangential speed of an electron.</a:t>
            </a:r>
          </a:p>
          <a:p>
            <a:pPr eaLnBrk="1" hangingPunct="1">
              <a:buFont typeface="Wingdings" pitchFamily="-84" charset="2"/>
              <a:buNone/>
            </a:pPr>
            <a:endParaRPr lang="en-US" sz="2800" dirty="0" smtClean="0">
              <a:solidFill>
                <a:srgbClr val="3333CC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rgbClr val="3333CC"/>
                </a:solidFill>
              </a:rPr>
              <a:t>The total energy is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30,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1479271"/>
              </p:ext>
            </p:extLst>
          </p:nvPr>
        </p:nvGraphicFramePr>
        <p:xfrm>
          <a:off x="4114800" y="3276600"/>
          <a:ext cx="30511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78" name="Equation" r:id="rId3" imgW="1219200" imgH="457200" progId="Equation.DSMT4">
                  <p:embed/>
                </p:oleObj>
              </mc:Choice>
              <mc:Fallback>
                <p:oleObj name="Equation" r:id="rId3" imgW="12192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276600"/>
                        <a:ext cx="3051175" cy="1143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743648"/>
              </p:ext>
            </p:extLst>
          </p:nvPr>
        </p:nvGraphicFramePr>
        <p:xfrm>
          <a:off x="7116763" y="3276600"/>
          <a:ext cx="1112837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79" name="Equation" r:id="rId5" imgW="444500" imgH="419100" progId="Equation.DSMT4">
                  <p:embed/>
                </p:oleObj>
              </mc:Choice>
              <mc:Fallback>
                <p:oleObj name="Equation" r:id="rId5" imgW="4445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6763" y="3276600"/>
                        <a:ext cx="1112837" cy="10477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3671928"/>
              </p:ext>
            </p:extLst>
          </p:nvPr>
        </p:nvGraphicFramePr>
        <p:xfrm>
          <a:off x="3352800" y="5430838"/>
          <a:ext cx="186372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80" name="Equation" r:id="rId7" imgW="787400" imgH="152400" progId="Equation.DSMT4">
                  <p:embed/>
                </p:oleObj>
              </mc:Choice>
              <mc:Fallback>
                <p:oleObj name="Equation" r:id="rId7" imgW="787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430838"/>
                        <a:ext cx="1863725" cy="3603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5925349"/>
              </p:ext>
            </p:extLst>
          </p:nvPr>
        </p:nvGraphicFramePr>
        <p:xfrm>
          <a:off x="5181600" y="5105400"/>
          <a:ext cx="992187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81" name="Equation" r:id="rId9" imgW="419100" imgH="457200" progId="Equation.DSMT4">
                  <p:embed/>
                </p:oleObj>
              </mc:Choice>
              <mc:Fallback>
                <p:oleObj name="Equation" r:id="rId9" imgW="419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105400"/>
                        <a:ext cx="992187" cy="10810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5389626"/>
              </p:ext>
            </p:extLst>
          </p:nvPr>
        </p:nvGraphicFramePr>
        <p:xfrm>
          <a:off x="6132513" y="5105400"/>
          <a:ext cx="1563687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82" name="Equation" r:id="rId11" imgW="660400" imgH="457200" progId="Equation.DSMT4">
                  <p:embed/>
                </p:oleObj>
              </mc:Choice>
              <mc:Fallback>
                <p:oleObj name="Equation" r:id="rId11" imgW="660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2513" y="5105400"/>
                        <a:ext cx="1563687" cy="10810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247038"/>
              </p:ext>
            </p:extLst>
          </p:nvPr>
        </p:nvGraphicFramePr>
        <p:xfrm>
          <a:off x="7653337" y="5105400"/>
          <a:ext cx="1262063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83" name="Equation" r:id="rId13" imgW="533400" imgH="457200" progId="Equation.DSMT4">
                  <p:embed/>
                </p:oleObj>
              </mc:Choice>
              <mc:Fallback>
                <p:oleObj name="Equation" r:id="rId13" imgW="533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3337" y="5105400"/>
                        <a:ext cx="1262063" cy="10810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76047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3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3400"/>
              <a:t>The Planetary Model is Doomed 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609600"/>
            <a:ext cx="8229600" cy="5638800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rgbClr val="3333CC"/>
                </a:solidFill>
              </a:rPr>
              <a:t>From classical E&amp;M theory, an accelerated electric charge radiates energy (electromagnetic radiation) which means total energy must decrease</a:t>
            </a:r>
            <a:r>
              <a:rPr lang="en-US" sz="2400" dirty="0" smtClean="0">
                <a:solidFill>
                  <a:srgbClr val="3333CC"/>
                </a:solidFill>
              </a:rPr>
              <a:t>. </a:t>
            </a:r>
            <a:r>
              <a:rPr lang="en-US" sz="2400" dirty="0" smtClean="0">
                <a:solidFill>
                  <a:srgbClr val="3333CC"/>
                </a:solidFill>
                <a:sym typeface="Wingdings"/>
              </a:rPr>
              <a:t></a:t>
            </a:r>
            <a:r>
              <a:rPr lang="en-US" sz="2400" i="1" dirty="0" smtClean="0">
                <a:solidFill>
                  <a:srgbClr val="3333CC"/>
                </a:solidFill>
              </a:rPr>
              <a:t>Radius </a:t>
            </a:r>
            <a:r>
              <a:rPr lang="en-US" sz="2400" i="1" dirty="0">
                <a:solidFill>
                  <a:srgbClr val="3333CC"/>
                </a:solidFill>
              </a:rPr>
              <a:t>r must decrease!!</a:t>
            </a:r>
          </a:p>
          <a:p>
            <a:pPr>
              <a:spcBef>
                <a:spcPct val="0"/>
              </a:spcBef>
            </a:pPr>
            <a:endParaRPr lang="en-US" sz="2400" i="1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 algn="ctr">
              <a:spcBef>
                <a:spcPct val="0"/>
              </a:spcBef>
              <a:buFont typeface="Wingdings" pitchFamily="-84" charset="2"/>
              <a:buNone/>
            </a:pPr>
            <a:r>
              <a:rPr lang="en-US" sz="2400" b="1" i="1" dirty="0">
                <a:solidFill>
                  <a:srgbClr val="3333CC"/>
                </a:solidFill>
              </a:rPr>
              <a:t>Electron crashes into the nucleus!?</a:t>
            </a:r>
            <a:endParaRPr lang="en-US" sz="2400" b="1" i="1" dirty="0" smtClean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  <a:buNone/>
            </a:pPr>
            <a:endParaRPr lang="en-US" sz="2400" dirty="0" smtClean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3333CC"/>
                </a:solidFill>
              </a:rPr>
              <a:t>Physics had reached a turning point in 1900 with Planck’s hypothesis of the quantum behavior of radiation.</a:t>
            </a:r>
            <a:endParaRPr lang="en-US" sz="3600" dirty="0">
              <a:solidFill>
                <a:srgbClr val="3333CC"/>
              </a:solidFill>
            </a:endParaRPr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4191000" y="5029200"/>
            <a:ext cx="533400" cy="457200"/>
          </a:xfrm>
          <a:prstGeom prst="downArrow">
            <a:avLst>
              <a:gd name="adj1" fmla="val 50880"/>
              <a:gd name="adj2" fmla="val 4444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75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057400"/>
            <a:ext cx="2590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30,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552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  <p:bldP spid="3277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</a:t>
            </a:r>
            <a:r>
              <a:rPr lang="en-US" sz="2800" dirty="0"/>
              <a:t>Bohr Model of the Hydrogen </a:t>
            </a:r>
            <a:r>
              <a:rPr lang="en-US" sz="2800" dirty="0" smtClean="0"/>
              <a:t>Atom – The assumptions</a:t>
            </a:r>
            <a:endParaRPr lang="en-US" sz="2800" dirty="0"/>
          </a:p>
        </p:txBody>
      </p:sp>
      <p:sp>
        <p:nvSpPr>
          <p:cNvPr id="33796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685800"/>
            <a:ext cx="8763000" cy="5638800"/>
          </a:xfrm>
        </p:spPr>
        <p:txBody>
          <a:bodyPr/>
          <a:lstStyle/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 smtClean="0"/>
              <a:t>“Stationary” states or orbits must exist </a:t>
            </a:r>
            <a:r>
              <a:rPr lang="en-US" sz="2400" dirty="0"/>
              <a:t>in </a:t>
            </a:r>
            <a:r>
              <a:rPr lang="en-US" sz="2400" dirty="0" smtClean="0"/>
              <a:t>atoms, i.e., orbiting electrons </a:t>
            </a:r>
            <a:r>
              <a:rPr lang="en-US" sz="2400" i="1" dirty="0" smtClean="0"/>
              <a:t>do not radiate</a:t>
            </a:r>
            <a:r>
              <a:rPr lang="en-US" sz="2400" dirty="0" smtClean="0"/>
              <a:t> energy in these orbits. These orbits or stationary states are of a fixed definite energy E.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i="1" dirty="0" smtClean="0"/>
              <a:t> </a:t>
            </a:r>
            <a:r>
              <a:rPr lang="en-US" sz="2400" dirty="0" smtClean="0"/>
              <a:t>The emission or absorption of electromagnetic radiation can occur only in conjunction with a transition between two stationary states. The frequency, </a:t>
            </a:r>
            <a:r>
              <a:rPr lang="en-US" sz="2400" dirty="0" err="1" smtClean="0"/>
              <a:t>f</a:t>
            </a:r>
            <a:r>
              <a:rPr lang="en-US" sz="2400" dirty="0" smtClean="0"/>
              <a:t>, of this radiation is proportional to the </a:t>
            </a:r>
            <a:r>
              <a:rPr lang="en-US" sz="2400" i="1" dirty="0" smtClean="0"/>
              <a:t>difference </a:t>
            </a:r>
            <a:r>
              <a:rPr lang="en-US" sz="2400" dirty="0" smtClean="0"/>
              <a:t>in energy of the two stationary states: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 smtClean="0"/>
              <a:t>                                     </a:t>
            </a:r>
            <a:r>
              <a:rPr lang="en-US" sz="2400" i="1" dirty="0" smtClean="0">
                <a:solidFill>
                  <a:srgbClr val="FF0000"/>
                </a:solidFill>
              </a:rPr>
              <a:t>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= </a:t>
            </a:r>
            <a:r>
              <a:rPr lang="en-US" sz="2400" i="1" dirty="0">
                <a:solidFill>
                  <a:srgbClr val="FF0000"/>
                </a:solidFill>
              </a:rPr>
              <a:t>E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400" dirty="0">
                <a:solidFill>
                  <a:srgbClr val="FF0000"/>
                </a:solidFill>
                <a:ea typeface="Arial" pitchFamily="-84" charset="0"/>
                <a:cs typeface="Arial" pitchFamily="-84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ea typeface="Arial" pitchFamily="-84" charset="0"/>
                <a:cs typeface="Arial" pitchFamily="-84" charset="0"/>
              </a:rPr>
              <a:t>E</a:t>
            </a:r>
            <a:r>
              <a:rPr lang="en-US" sz="2400" baseline="-25000" dirty="0">
                <a:solidFill>
                  <a:srgbClr val="FF0000"/>
                </a:solidFill>
                <a:ea typeface="Arial" pitchFamily="-84" charset="0"/>
                <a:cs typeface="Arial" pitchFamily="-84" charset="0"/>
              </a:rPr>
              <a:t>2</a:t>
            </a:r>
            <a:r>
              <a:rPr lang="en-US" sz="2400" dirty="0">
                <a:solidFill>
                  <a:srgbClr val="FF0000"/>
                </a:solidFill>
                <a:ea typeface="Arial" pitchFamily="-84" charset="0"/>
                <a:cs typeface="Arial" pitchFamily="-84" charset="0"/>
              </a:rPr>
              <a:t> = </a:t>
            </a:r>
            <a:r>
              <a:rPr lang="en-US" sz="2400" i="1" dirty="0" err="1" smtClean="0">
                <a:solidFill>
                  <a:srgbClr val="FF0000"/>
                </a:solidFill>
                <a:ea typeface="Arial" pitchFamily="-84" charset="0"/>
                <a:cs typeface="Arial" pitchFamily="-84" charset="0"/>
              </a:rPr>
              <a:t>hf</a:t>
            </a:r>
            <a:endParaRPr lang="en-US" sz="2400" i="1" dirty="0" smtClean="0">
              <a:solidFill>
                <a:srgbClr val="FF0000"/>
              </a:solidFill>
              <a:ea typeface="Arial" pitchFamily="-84" charset="0"/>
              <a:cs typeface="Arial" pitchFamily="-84" charset="0"/>
            </a:endParaRP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i="1" dirty="0" smtClean="0">
                <a:ea typeface="Arial" pitchFamily="-84" charset="0"/>
                <a:cs typeface="Arial" pitchFamily="-84" charset="0"/>
              </a:rPr>
              <a:t> where </a:t>
            </a:r>
            <a:r>
              <a:rPr lang="en-US" sz="2400" i="1" dirty="0" err="1" smtClean="0">
                <a:ea typeface="Arial" pitchFamily="-84" charset="0"/>
                <a:cs typeface="Arial" pitchFamily="-84" charset="0"/>
              </a:rPr>
              <a:t>h</a:t>
            </a:r>
            <a:r>
              <a:rPr lang="en-US" sz="2400" i="1" dirty="0" smtClean="0">
                <a:ea typeface="Arial" pitchFamily="-84" charset="0"/>
                <a:cs typeface="Arial" pitchFamily="-84" charset="0"/>
              </a:rPr>
              <a:t> is Planck’s Constant </a:t>
            </a:r>
          </a:p>
          <a:p>
            <a:pPr marL="646938" lvl="1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000" i="1" dirty="0" smtClean="0">
                <a:ea typeface="Arial" pitchFamily="-84" charset="0"/>
                <a:cs typeface="Arial" pitchFamily="-84" charset="0"/>
              </a:rPr>
              <a:t>Bohr thought this has to do with fundamental length of order ~10</a:t>
            </a:r>
            <a:r>
              <a:rPr lang="en-US" sz="2000" i="1" baseline="30000" dirty="0" smtClean="0">
                <a:ea typeface="Arial" pitchFamily="-84" charset="0"/>
                <a:cs typeface="Arial" pitchFamily="-84" charset="0"/>
              </a:rPr>
              <a:t>-10</a:t>
            </a:r>
            <a:r>
              <a:rPr lang="en-US" sz="2000" i="1" dirty="0" smtClean="0">
                <a:ea typeface="Arial" pitchFamily="-84" charset="0"/>
                <a:cs typeface="Arial" pitchFamily="-84" charset="0"/>
              </a:rPr>
              <a:t>m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 smtClean="0"/>
              <a:t>Classical </a:t>
            </a:r>
            <a:r>
              <a:rPr lang="en-US" sz="2400" dirty="0"/>
              <a:t>laws of physics do not apply to transitions between stationary states.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/>
              <a:t>The mean kinetic energy of the electron-nucleus system is</a:t>
            </a:r>
            <a:r>
              <a:rPr lang="en-US" sz="2400" dirty="0" smtClean="0"/>
              <a:t> quantized as</a:t>
            </a:r>
            <a:br>
              <a:rPr lang="en-US" sz="2400" dirty="0" smtClean="0"/>
            </a:br>
            <a:r>
              <a:rPr lang="en-US" sz="2400" i="1" dirty="0"/>
              <a:t>K</a:t>
            </a:r>
            <a:r>
              <a:rPr lang="en-US" sz="2400" dirty="0"/>
              <a:t> = </a:t>
            </a:r>
            <a:r>
              <a:rPr lang="en-US" sz="2400" i="1" dirty="0"/>
              <a:t>nhf</a:t>
            </a:r>
            <a:r>
              <a:rPr lang="en-US" sz="2400" baseline="-25000" dirty="0"/>
              <a:t>orb</a:t>
            </a:r>
            <a:r>
              <a:rPr lang="en-US" sz="2400" dirty="0"/>
              <a:t>/2, where </a:t>
            </a:r>
            <a:r>
              <a:rPr lang="en-US" sz="2400" i="1" dirty="0" err="1"/>
              <a:t>f</a:t>
            </a:r>
            <a:r>
              <a:rPr lang="en-US" sz="2400" baseline="-25000" dirty="0" err="1"/>
              <a:t>orb</a:t>
            </a:r>
            <a:r>
              <a:rPr lang="en-US" sz="2400" dirty="0"/>
              <a:t> is the frequency of rotation</a:t>
            </a:r>
            <a:r>
              <a:rPr lang="en-US" sz="2400" dirty="0" smtClean="0"/>
              <a:t>. This is equivalent to the angular momentum of a stationary state to be an integral multiple of h/2</a:t>
            </a:r>
            <a:r>
              <a:rPr lang="en-US" sz="2400" dirty="0" smtClean="0">
                <a:latin typeface="Symbol" charset="2"/>
                <a:cs typeface="Symbol" charset="2"/>
              </a:rPr>
              <a:t>π</a:t>
            </a:r>
            <a:endParaRPr lang="en-US" sz="2400" dirty="0">
              <a:latin typeface="Symbol" charset="2"/>
              <a:cs typeface="Symbol" charset="2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30,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486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How did Bohr Arrived at the angular momentum quantization?</a:t>
            </a:r>
            <a:endParaRPr lang="en-US" sz="2800" dirty="0"/>
          </a:p>
        </p:txBody>
      </p:sp>
      <p:sp>
        <p:nvSpPr>
          <p:cNvPr id="3379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85800"/>
            <a:ext cx="8534400" cy="5638800"/>
          </a:xfrm>
        </p:spPr>
        <p:txBody>
          <a:bodyPr/>
          <a:lstStyle/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 smtClean="0"/>
              <a:t>The </a:t>
            </a:r>
            <a:r>
              <a:rPr lang="en-US" sz="2400" dirty="0"/>
              <a:t>mean kinetic energy of the electron-nucleus system is</a:t>
            </a:r>
            <a:r>
              <a:rPr lang="en-US" sz="2400" dirty="0" smtClean="0"/>
              <a:t> quantized as</a:t>
            </a:r>
            <a:br>
              <a:rPr lang="en-US" sz="2400" dirty="0" smtClean="0"/>
            </a:br>
            <a:r>
              <a:rPr lang="en-US" sz="2400" i="1" dirty="0"/>
              <a:t>K</a:t>
            </a:r>
            <a:r>
              <a:rPr lang="en-US" sz="2400" dirty="0"/>
              <a:t> = </a:t>
            </a:r>
            <a:r>
              <a:rPr lang="en-US" sz="2400" i="1" dirty="0"/>
              <a:t>nhf</a:t>
            </a:r>
            <a:r>
              <a:rPr lang="en-US" sz="2400" baseline="-25000" dirty="0"/>
              <a:t>orb</a:t>
            </a:r>
            <a:r>
              <a:rPr lang="en-US" sz="2400" dirty="0"/>
              <a:t>/2, where </a:t>
            </a:r>
            <a:r>
              <a:rPr lang="en-US" sz="2400" i="1" dirty="0" err="1"/>
              <a:t>f</a:t>
            </a:r>
            <a:r>
              <a:rPr lang="en-US" sz="2400" baseline="-25000" dirty="0" err="1"/>
              <a:t>orb</a:t>
            </a:r>
            <a:r>
              <a:rPr lang="en-US" sz="2400" dirty="0"/>
              <a:t> is the frequency of rotation</a:t>
            </a:r>
            <a:r>
              <a:rPr lang="en-US" sz="2400" dirty="0" smtClean="0"/>
              <a:t>. This is equivalent to the angular momentum of a stationary state to be an integral multiple of h/2</a:t>
            </a:r>
            <a:r>
              <a:rPr lang="en-US" sz="2400" dirty="0" smtClean="0">
                <a:latin typeface="Symbol" charset="2"/>
                <a:cs typeface="Symbol" charset="2"/>
              </a:rPr>
              <a:t>π</a:t>
            </a:r>
            <a:r>
              <a:rPr lang="en-US" sz="2400" dirty="0" smtClean="0"/>
              <a:t>.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 smtClean="0"/>
              <a:t>Kinetic energy can be written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endParaRPr lang="en-US" sz="2400" dirty="0" smtClean="0"/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 smtClean="0"/>
              <a:t>Angular momentum is defined as 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endParaRPr lang="en-US" sz="2400" dirty="0" smtClean="0"/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 smtClean="0"/>
              <a:t>The relationship between linear and angular quantifies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  <a:buNone/>
            </a:pPr>
            <a:endParaRPr lang="en-US" sz="2400" dirty="0" smtClean="0"/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 smtClean="0"/>
              <a:t>Thus, we can rewrite</a:t>
            </a:r>
            <a:endParaRPr lang="en-US" sz="2400" dirty="0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4068763" y="2019300"/>
          <a:ext cx="1417637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974" name="Equation" r:id="rId3" imgW="698500" imgH="393700" progId="Equation.DSMT4">
                  <p:embed/>
                </p:oleObj>
              </mc:Choice>
              <mc:Fallback>
                <p:oleObj name="Equation" r:id="rId3" imgW="6985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8763" y="2019300"/>
                        <a:ext cx="1417637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30,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416771" name="Object 3"/>
          <p:cNvGraphicFramePr>
            <a:graphicFrameLocks noChangeAspect="1"/>
          </p:cNvGraphicFramePr>
          <p:nvPr/>
        </p:nvGraphicFramePr>
        <p:xfrm>
          <a:off x="4694238" y="2819400"/>
          <a:ext cx="2087562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975" name="Equation" r:id="rId5" imgW="850900" imgH="292100" progId="Equation.DSMT4">
                  <p:embed/>
                </p:oleObj>
              </mc:Choice>
              <mc:Fallback>
                <p:oleObj name="Equation" r:id="rId5" imgW="8509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4238" y="2819400"/>
                        <a:ext cx="2087562" cy="71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2" name="Object 4"/>
          <p:cNvGraphicFramePr>
            <a:graphicFrameLocks noChangeAspect="1"/>
          </p:cNvGraphicFramePr>
          <p:nvPr/>
        </p:nvGraphicFramePr>
        <p:xfrm>
          <a:off x="6978650" y="3732212"/>
          <a:ext cx="1098550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976" name="Equation" r:id="rId7" imgW="546100" imgH="152400" progId="Equation.DSMT4">
                  <p:embed/>
                </p:oleObj>
              </mc:Choice>
              <mc:Fallback>
                <p:oleObj name="Equation" r:id="rId7" imgW="546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8650" y="3732212"/>
                        <a:ext cx="1098550" cy="306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3" name="Object 5"/>
          <p:cNvGraphicFramePr>
            <a:graphicFrameLocks noChangeAspect="1"/>
          </p:cNvGraphicFramePr>
          <p:nvPr/>
        </p:nvGraphicFramePr>
        <p:xfrm>
          <a:off x="3136900" y="4114800"/>
          <a:ext cx="22733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977" name="Equation" r:id="rId9" imgW="927100" imgH="393700" progId="Equation.DSMT4">
                  <p:embed/>
                </p:oleObj>
              </mc:Choice>
              <mc:Fallback>
                <p:oleObj name="Equation" r:id="rId9" imgW="927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6900" y="4114800"/>
                        <a:ext cx="22733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4" name="Object 6"/>
          <p:cNvGraphicFramePr>
            <a:graphicFrameLocks noChangeAspect="1"/>
          </p:cNvGraphicFramePr>
          <p:nvPr/>
        </p:nvGraphicFramePr>
        <p:xfrm>
          <a:off x="2044700" y="5257800"/>
          <a:ext cx="19939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978" name="Equation" r:id="rId11" imgW="812800" imgH="177800" progId="Equation.DSMT4">
                  <p:embed/>
                </p:oleObj>
              </mc:Choice>
              <mc:Fallback>
                <p:oleObj name="Equation" r:id="rId11" imgW="8128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4700" y="5257800"/>
                        <a:ext cx="1993900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5" name="Object 7"/>
          <p:cNvGraphicFramePr>
            <a:graphicFrameLocks noChangeAspect="1"/>
          </p:cNvGraphicFramePr>
          <p:nvPr/>
        </p:nvGraphicFramePr>
        <p:xfrm>
          <a:off x="5524500" y="2019300"/>
          <a:ext cx="8001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979" name="Equation" r:id="rId13" imgW="393700" imgH="393700" progId="Equation.DSMT4">
                  <p:embed/>
                </p:oleObj>
              </mc:Choice>
              <mc:Fallback>
                <p:oleObj name="Equation" r:id="rId13" imgW="393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0" y="2019300"/>
                        <a:ext cx="8001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6" name="Object 8"/>
          <p:cNvGraphicFramePr>
            <a:graphicFrameLocks noChangeAspect="1"/>
          </p:cNvGraphicFramePr>
          <p:nvPr/>
        </p:nvGraphicFramePr>
        <p:xfrm>
          <a:off x="6673850" y="3041650"/>
          <a:ext cx="7175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980" name="Equation" r:id="rId15" imgW="292100" imgH="127000" progId="Equation.DSMT4">
                  <p:embed/>
                </p:oleObj>
              </mc:Choice>
              <mc:Fallback>
                <p:oleObj name="Equation" r:id="rId15" imgW="2921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3850" y="3041650"/>
                        <a:ext cx="717550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7" name="Object 9"/>
          <p:cNvGraphicFramePr>
            <a:graphicFrameLocks noChangeAspect="1"/>
          </p:cNvGraphicFramePr>
          <p:nvPr/>
        </p:nvGraphicFramePr>
        <p:xfrm>
          <a:off x="7969250" y="3657600"/>
          <a:ext cx="117475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981" name="Equation" r:id="rId17" imgW="584200" imgH="203200" progId="Equation.DSMT4">
                  <p:embed/>
                </p:oleObj>
              </mc:Choice>
              <mc:Fallback>
                <p:oleObj name="Equation" r:id="rId17" imgW="584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250" y="3657600"/>
                        <a:ext cx="1174750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8" name="Object 10"/>
          <p:cNvGraphicFramePr>
            <a:graphicFrameLocks noChangeAspect="1"/>
          </p:cNvGraphicFramePr>
          <p:nvPr/>
        </p:nvGraphicFramePr>
        <p:xfrm>
          <a:off x="5334000" y="4114800"/>
          <a:ext cx="1214437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982" name="Equation" r:id="rId19" imgW="495300" imgH="393700" progId="Equation.DSMT4">
                  <p:embed/>
                </p:oleObj>
              </mc:Choice>
              <mc:Fallback>
                <p:oleObj name="Equation" r:id="rId19" imgW="495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114800"/>
                        <a:ext cx="1214437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9" name="Object 11"/>
          <p:cNvGraphicFramePr>
            <a:graphicFrameLocks noChangeAspect="1"/>
          </p:cNvGraphicFramePr>
          <p:nvPr/>
        </p:nvGraphicFramePr>
        <p:xfrm>
          <a:off x="6551613" y="4114800"/>
          <a:ext cx="1525587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983" name="Equation" r:id="rId21" imgW="622300" imgH="393700" progId="Equation.DSMT4">
                  <p:embed/>
                </p:oleObj>
              </mc:Choice>
              <mc:Fallback>
                <p:oleObj name="Equation" r:id="rId21" imgW="622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3" y="4114800"/>
                        <a:ext cx="1525587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80" name="Object 12"/>
          <p:cNvGraphicFramePr>
            <a:graphicFrameLocks noChangeAspect="1"/>
          </p:cNvGraphicFramePr>
          <p:nvPr/>
        </p:nvGraphicFramePr>
        <p:xfrm>
          <a:off x="8045450" y="4114800"/>
          <a:ext cx="71755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984" name="Equation" r:id="rId23" imgW="292100" imgH="393700" progId="Equation.DSMT4">
                  <p:embed/>
                </p:oleObj>
              </mc:Choice>
              <mc:Fallback>
                <p:oleObj name="Equation" r:id="rId23" imgW="292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5450" y="4114800"/>
                        <a:ext cx="71755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81" name="Object 13"/>
          <p:cNvGraphicFramePr>
            <a:graphicFrameLocks noChangeAspect="1"/>
          </p:cNvGraphicFramePr>
          <p:nvPr/>
        </p:nvGraphicFramePr>
        <p:xfrm>
          <a:off x="4233863" y="5029200"/>
          <a:ext cx="2243137" cy="96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985" name="Equation" r:id="rId25" imgW="914400" imgH="393700" progId="Equation.DSMT4">
                  <p:embed/>
                </p:oleObj>
              </mc:Choice>
              <mc:Fallback>
                <p:oleObj name="Equation" r:id="rId25" imgW="9144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3863" y="5029200"/>
                        <a:ext cx="2243137" cy="966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82" name="Object 14"/>
          <p:cNvGraphicFramePr>
            <a:graphicFrameLocks noChangeAspect="1"/>
          </p:cNvGraphicFramePr>
          <p:nvPr/>
        </p:nvGraphicFramePr>
        <p:xfrm>
          <a:off x="6629400" y="5105400"/>
          <a:ext cx="16319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986" name="Equation" r:id="rId27" imgW="939800" imgH="393700" progId="Equation.DSMT4">
                  <p:embed/>
                </p:oleObj>
              </mc:Choice>
              <mc:Fallback>
                <p:oleObj name="Equation" r:id="rId27" imgW="939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5105400"/>
                        <a:ext cx="163195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Oval 20"/>
          <p:cNvSpPr/>
          <p:nvPr/>
        </p:nvSpPr>
        <p:spPr bwMode="auto">
          <a:xfrm>
            <a:off x="5943600" y="5334000"/>
            <a:ext cx="304800" cy="3810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5686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6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6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6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6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6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37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16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16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16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16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16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16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16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uild="p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30,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458200" cy="56388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Reminder of </a:t>
            </a:r>
            <a:r>
              <a:rPr lang="en-US" sz="2400" dirty="0" smtClean="0"/>
              <a:t>Homework </a:t>
            </a:r>
            <a:r>
              <a:rPr lang="en-US" sz="2400" dirty="0"/>
              <a:t>#2</a:t>
            </a:r>
          </a:p>
          <a:p>
            <a:pPr lvl="1" eaLnBrk="1" hangingPunct="1"/>
            <a:r>
              <a:rPr lang="en-US" sz="2000" dirty="0"/>
              <a:t>CH3 end of the chapter problems: 2, 19, 27, 36, 41, 47 and 57</a:t>
            </a:r>
          </a:p>
          <a:p>
            <a:pPr lvl="1" eaLnBrk="1" hangingPunct="1"/>
            <a:r>
              <a:rPr lang="en-US" sz="2000" dirty="0"/>
              <a:t>Due Wednesday, </a:t>
            </a:r>
            <a:r>
              <a:rPr lang="en-US" sz="2000" dirty="0" smtClean="0"/>
              <a:t>Oct. 2</a:t>
            </a:r>
          </a:p>
          <a:p>
            <a:pPr eaLnBrk="1" hangingPunct="1"/>
            <a:r>
              <a:rPr lang="en-US" sz="2400" dirty="0" smtClean="0"/>
              <a:t>Mid-term exam</a:t>
            </a:r>
          </a:p>
          <a:p>
            <a:pPr lvl="1" eaLnBrk="1" hangingPunct="1"/>
            <a:r>
              <a:rPr lang="en-US" sz="2400" dirty="0" smtClean="0"/>
              <a:t>In class on Wednesday, Oct. 16</a:t>
            </a:r>
          </a:p>
          <a:p>
            <a:pPr lvl="1" eaLnBrk="1" hangingPunct="1"/>
            <a:r>
              <a:rPr lang="en-US" sz="2400" dirty="0" smtClean="0"/>
              <a:t>Covers from CH1.1 through what we finish on Oct. 9 + appendices</a:t>
            </a:r>
            <a:endParaRPr lang="en-US" sz="2400" dirty="0"/>
          </a:p>
          <a:p>
            <a:pPr lvl="1" eaLnBrk="1" hangingPunct="1"/>
            <a:r>
              <a:rPr lang="en-US" sz="2400" dirty="0"/>
              <a:t>Mid-term exam constitutes 20% of the total</a:t>
            </a:r>
          </a:p>
          <a:p>
            <a:pPr lvl="1" eaLnBrk="1" hangingPunct="1"/>
            <a:r>
              <a:rPr lang="en-US" sz="2400" b="1" u="sng" dirty="0">
                <a:solidFill>
                  <a:srgbClr val="FF0000"/>
                </a:solidFill>
              </a:rPr>
              <a:t>Please do NOT miss the exam!  You will get an F if you miss it.</a:t>
            </a:r>
          </a:p>
          <a:p>
            <a:pPr lvl="1" eaLnBrk="1" hangingPunct="1"/>
            <a:r>
              <a:rPr lang="en-US" sz="2400" dirty="0" smtClean="0"/>
              <a:t>Bring your own HANDWRITTEN formula sheet – one letter size sheet, front and back</a:t>
            </a:r>
          </a:p>
          <a:p>
            <a:pPr lvl="2" eaLnBrk="1" hangingPunct="1"/>
            <a:r>
              <a:rPr lang="en-US" sz="2000" dirty="0" smtClean="0"/>
              <a:t>No solutions for any problems</a:t>
            </a:r>
          </a:p>
          <a:p>
            <a:pPr lvl="2" eaLnBrk="1" hangingPunct="1"/>
            <a:r>
              <a:rPr lang="en-US" sz="2000" dirty="0" smtClean="0"/>
              <a:t>No derivations of </a:t>
            </a:r>
            <a:r>
              <a:rPr lang="en-US" sz="2000" smtClean="0"/>
              <a:t>any kind</a:t>
            </a:r>
            <a:endParaRPr lang="en-US" sz="2000" dirty="0" smtClean="0"/>
          </a:p>
          <a:p>
            <a:pPr lvl="2" eaLnBrk="1" hangingPunct="1"/>
            <a:r>
              <a:rPr lang="en-US" sz="2000" dirty="0" smtClean="0"/>
              <a:t>Can have values of constants</a:t>
            </a:r>
          </a:p>
          <a:p>
            <a:pPr lvl="1" eaLnBrk="1" hangingPunct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709630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Bohr’s Quantized Radius of Hydrogen</a:t>
            </a:r>
            <a:endParaRPr lang="en-US" sz="4000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61963" y="762000"/>
            <a:ext cx="8529637" cy="5106988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angular momentum is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So the speed of an orbiting </a:t>
            </a:r>
            <a:r>
              <a:rPr lang="en-US" sz="2800" dirty="0" err="1" smtClean="0"/>
              <a:t>e</a:t>
            </a:r>
            <a:r>
              <a:rPr lang="en-US" sz="2800" dirty="0" smtClean="0"/>
              <a:t> can be written</a:t>
            </a:r>
          </a:p>
          <a:p>
            <a:pPr eaLnBrk="1" hangingPunct="1"/>
            <a:r>
              <a:rPr lang="en-US" sz="2800" dirty="0" smtClean="0"/>
              <a:t>From the Newton’s law for a circular motion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So from above two equations, we can get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>
              <a:buNone/>
            </a:pPr>
            <a:endParaRPr lang="en-US" sz="2800" dirty="0" smtClean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30, 2013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376834" name="Object 2"/>
          <p:cNvGraphicFramePr>
            <a:graphicFrameLocks noChangeAspect="1"/>
          </p:cNvGraphicFramePr>
          <p:nvPr/>
        </p:nvGraphicFramePr>
        <p:xfrm>
          <a:off x="4495800" y="762000"/>
          <a:ext cx="2087562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584" name="Equation" r:id="rId3" imgW="850900" imgH="292100" progId="Equation.DSMT4">
                  <p:embed/>
                </p:oleObj>
              </mc:Choice>
              <mc:Fallback>
                <p:oleObj name="Equation" r:id="rId3" imgW="8509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762000"/>
                        <a:ext cx="2087562" cy="71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5" name="Object 3"/>
          <p:cNvGraphicFramePr>
            <a:graphicFrameLocks noChangeAspect="1"/>
          </p:cNvGraphicFramePr>
          <p:nvPr/>
        </p:nvGraphicFramePr>
        <p:xfrm>
          <a:off x="6477000" y="990600"/>
          <a:ext cx="7175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585" name="Equation" r:id="rId5" imgW="292100" imgH="127000" progId="Equation.DSMT4">
                  <p:embed/>
                </p:oleObj>
              </mc:Choice>
              <mc:Fallback>
                <p:oleObj name="Equation" r:id="rId5" imgW="2921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990600"/>
                        <a:ext cx="717550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6" name="Object 4"/>
          <p:cNvGraphicFramePr>
            <a:graphicFrameLocks noChangeAspect="1"/>
          </p:cNvGraphicFramePr>
          <p:nvPr/>
        </p:nvGraphicFramePr>
        <p:xfrm>
          <a:off x="7191375" y="889000"/>
          <a:ext cx="8096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586" name="Equation" r:id="rId7" imgW="330200" imgH="165100" progId="Equation.DSMT4">
                  <p:embed/>
                </p:oleObj>
              </mc:Choice>
              <mc:Fallback>
                <p:oleObj name="Equation" r:id="rId7" imgW="3302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75" y="889000"/>
                        <a:ext cx="809625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7" name="Object 5"/>
          <p:cNvGraphicFramePr>
            <a:graphicFrameLocks noChangeAspect="1"/>
          </p:cNvGraphicFramePr>
          <p:nvPr/>
        </p:nvGraphicFramePr>
        <p:xfrm>
          <a:off x="6567488" y="1811338"/>
          <a:ext cx="71755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587" name="Equation" r:id="rId9" imgW="292100" imgH="203200" progId="Equation.DSMT4">
                  <p:embed/>
                </p:oleObj>
              </mc:Choice>
              <mc:Fallback>
                <p:oleObj name="Equation" r:id="rId9" imgW="292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7488" y="1811338"/>
                        <a:ext cx="717550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8" name="Object 6"/>
          <p:cNvGraphicFramePr>
            <a:graphicFrameLocks noChangeAspect="1"/>
          </p:cNvGraphicFramePr>
          <p:nvPr/>
        </p:nvGraphicFramePr>
        <p:xfrm>
          <a:off x="7207250" y="1604962"/>
          <a:ext cx="717550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588" name="Equation" r:id="rId11" imgW="292100" imgH="431800" progId="Equation.DSMT4">
                  <p:embed/>
                </p:oleObj>
              </mc:Choice>
              <mc:Fallback>
                <p:oleObj name="Equation" r:id="rId11" imgW="292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7250" y="1604962"/>
                        <a:ext cx="717550" cy="1062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9" name="Object 7"/>
          <p:cNvGraphicFramePr>
            <a:graphicFrameLocks noChangeAspect="1"/>
          </p:cNvGraphicFramePr>
          <p:nvPr/>
        </p:nvGraphicFramePr>
        <p:xfrm>
          <a:off x="1600200" y="2819400"/>
          <a:ext cx="2043112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589" name="Equation" r:id="rId13" imgW="965200" imgH="457200" progId="Equation.DSMT4">
                  <p:embed/>
                </p:oleObj>
              </mc:Choice>
              <mc:Fallback>
                <p:oleObj name="Equation" r:id="rId13" imgW="9652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819400"/>
                        <a:ext cx="2043112" cy="96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0" name="Object 8"/>
          <p:cNvGraphicFramePr>
            <a:graphicFrameLocks noChangeAspect="1"/>
          </p:cNvGraphicFramePr>
          <p:nvPr/>
        </p:nvGraphicFramePr>
        <p:xfrm>
          <a:off x="3581400" y="2819400"/>
          <a:ext cx="1155700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590" name="Equation" r:id="rId15" imgW="546100" imgH="419100" progId="Equation.DSMT4">
                  <p:embed/>
                </p:oleObj>
              </mc:Choice>
              <mc:Fallback>
                <p:oleObj name="Equation" r:id="rId15" imgW="546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819400"/>
                        <a:ext cx="1155700" cy="887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1" name="Object 9"/>
          <p:cNvGraphicFramePr>
            <a:graphicFrameLocks noChangeAspect="1"/>
          </p:cNvGraphicFramePr>
          <p:nvPr/>
        </p:nvGraphicFramePr>
        <p:xfrm>
          <a:off x="4724400" y="2868613"/>
          <a:ext cx="2070100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591" name="Equation" r:id="rId17" imgW="977900" imgH="444500" progId="Equation.DSMT4">
                  <p:embed/>
                </p:oleObj>
              </mc:Choice>
              <mc:Fallback>
                <p:oleObj name="Equation" r:id="rId17" imgW="9779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868613"/>
                        <a:ext cx="2070100" cy="941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2" name="Object 10"/>
          <p:cNvGraphicFramePr>
            <a:graphicFrameLocks noChangeAspect="1"/>
          </p:cNvGraphicFramePr>
          <p:nvPr/>
        </p:nvGraphicFramePr>
        <p:xfrm>
          <a:off x="990600" y="4525963"/>
          <a:ext cx="3868738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592" name="Equation" r:id="rId19" imgW="1574800" imgH="444500" progId="Equation.DSMT4">
                  <p:embed/>
                </p:oleObj>
              </mc:Choice>
              <mc:Fallback>
                <p:oleObj name="Equation" r:id="rId19" imgW="15748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525963"/>
                        <a:ext cx="3868738" cy="1093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3" name="Object 11"/>
          <p:cNvGraphicFramePr>
            <a:graphicFrameLocks noChangeAspect="1"/>
          </p:cNvGraphicFramePr>
          <p:nvPr/>
        </p:nvGraphicFramePr>
        <p:xfrm>
          <a:off x="4887912" y="4495800"/>
          <a:ext cx="2122488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593" name="Equation" r:id="rId21" imgW="863600" imgH="457200" progId="Equation.DSMT4">
                  <p:embed/>
                </p:oleObj>
              </mc:Choice>
              <mc:Fallback>
                <p:oleObj name="Equation" r:id="rId21" imgW="863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7912" y="4495800"/>
                        <a:ext cx="2122488" cy="1123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Oval 21"/>
          <p:cNvSpPr/>
          <p:nvPr/>
        </p:nvSpPr>
        <p:spPr bwMode="auto">
          <a:xfrm>
            <a:off x="7315200" y="1676400"/>
            <a:ext cx="304800" cy="3810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5008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6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6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6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6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76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76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76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76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76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sz="4000" dirty="0"/>
              <a:t>Bohr Radius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61963" y="762000"/>
            <a:ext cx="8529637" cy="5106988"/>
          </a:xfrm>
        </p:spPr>
        <p:txBody>
          <a:bodyPr/>
          <a:lstStyle/>
          <a:p>
            <a:pPr eaLnBrk="1" hangingPunct="1"/>
            <a:r>
              <a:rPr lang="en-US" sz="2800" dirty="0"/>
              <a:t>The</a:t>
            </a:r>
            <a:r>
              <a:rPr lang="en-US" sz="2800" dirty="0" smtClean="0"/>
              <a:t> radius </a:t>
            </a:r>
            <a:r>
              <a:rPr lang="en-US" sz="2800" dirty="0"/>
              <a:t>of the hydrogen atom for stationary states is</a:t>
            </a:r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>
              <a:buFont typeface="Wingdings" pitchFamily="-84" charset="2"/>
              <a:buNone/>
            </a:pPr>
            <a:r>
              <a:rPr lang="en-US" sz="2800" dirty="0"/>
              <a:t>	Where the </a:t>
            </a:r>
            <a:r>
              <a:rPr lang="en-US" sz="2800" b="1" dirty="0">
                <a:solidFill>
                  <a:srgbClr val="000000"/>
                </a:solidFill>
              </a:rPr>
              <a:t>Bohr radius</a:t>
            </a:r>
            <a:r>
              <a:rPr lang="en-US" sz="2800" dirty="0" smtClean="0"/>
              <a:t> for a given stationary state is:</a:t>
            </a:r>
          </a:p>
          <a:p>
            <a:pPr eaLnBrk="1" hangingPunct="1"/>
            <a:endParaRPr lang="en-US" sz="2800" dirty="0" smtClean="0"/>
          </a:p>
          <a:p>
            <a:pPr eaLnBrk="1" hangingPunct="1">
              <a:buNone/>
            </a:pPr>
            <a:endParaRPr lang="en-US" sz="2800" dirty="0" smtClean="0"/>
          </a:p>
          <a:p>
            <a:pPr eaLnBrk="1" hangingPunct="1"/>
            <a:r>
              <a:rPr lang="en-US" sz="2800" dirty="0" smtClean="0"/>
              <a:t>The </a:t>
            </a:r>
            <a:r>
              <a:rPr lang="en-US" sz="2800" dirty="0"/>
              <a:t>smallest diameter of the hydrogen atom </a:t>
            </a:r>
            <a:r>
              <a:rPr lang="en-US" sz="2800" dirty="0" smtClean="0"/>
              <a:t>is</a:t>
            </a:r>
          </a:p>
          <a:p>
            <a:pPr lvl="1" eaLnBrk="1" hangingPunct="1"/>
            <a:endParaRPr lang="en-US" sz="2400" dirty="0" smtClean="0"/>
          </a:p>
          <a:p>
            <a:pPr lvl="1" eaLnBrk="1" hangingPunct="1"/>
            <a:r>
              <a:rPr lang="en-US" sz="2400" dirty="0" smtClean="0"/>
              <a:t>OMG!!  The fundamental length!!</a:t>
            </a:r>
            <a:endParaRPr lang="en-US" sz="2800" dirty="0" smtClean="0"/>
          </a:p>
          <a:p>
            <a:pPr eaLnBrk="1" hangingPunct="1"/>
            <a:r>
              <a:rPr lang="en-US" sz="2800" i="1" dirty="0" err="1"/>
              <a:t>n</a:t>
            </a:r>
            <a:r>
              <a:rPr lang="en-US" sz="2800" dirty="0"/>
              <a:t> = 1 gives its lowest energy state (called the “</a:t>
            </a:r>
            <a:r>
              <a:rPr lang="en-US" sz="2800" dirty="0">
                <a:solidFill>
                  <a:srgbClr val="000000"/>
                </a:solidFill>
              </a:rPr>
              <a:t>ground” state</a:t>
            </a:r>
            <a:r>
              <a:rPr lang="en-US" sz="2800" dirty="0"/>
              <a:t>)</a:t>
            </a:r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30, 2013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4177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95401"/>
              </p:ext>
            </p:extLst>
          </p:nvPr>
        </p:nvGraphicFramePr>
        <p:xfrm>
          <a:off x="2484438" y="1238250"/>
          <a:ext cx="3214687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608" name="Equation" r:id="rId3" imgW="1308100" imgH="457200" progId="Equation.DSMT4">
                  <p:embed/>
                </p:oleObj>
              </mc:Choice>
              <mc:Fallback>
                <p:oleObj name="Equation" r:id="rId3" imgW="1308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1238250"/>
                        <a:ext cx="3214687" cy="1123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008846"/>
              </p:ext>
            </p:extLst>
          </p:nvPr>
        </p:nvGraphicFramePr>
        <p:xfrm>
          <a:off x="290513" y="3216275"/>
          <a:ext cx="54768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609" name="Equation" r:id="rId5" imgW="304800" imgH="203200" progId="Equation.DSMT4">
                  <p:embed/>
                </p:oleObj>
              </mc:Choice>
              <mc:Fallback>
                <p:oleObj name="Equation" r:id="rId5" imgW="304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3" y="3216275"/>
                        <a:ext cx="547687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028741"/>
              </p:ext>
            </p:extLst>
          </p:nvPr>
        </p:nvGraphicFramePr>
        <p:xfrm>
          <a:off x="852488" y="2971800"/>
          <a:ext cx="111760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610" name="Equation" r:id="rId7" imgW="622300" imgH="457200" progId="Equation.DSMT4">
                  <p:embed/>
                </p:oleObj>
              </mc:Choice>
              <mc:Fallback>
                <p:oleObj name="Equation" r:id="rId7" imgW="6223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488" y="2971800"/>
                        <a:ext cx="1117600" cy="820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723851"/>
              </p:ext>
            </p:extLst>
          </p:nvPr>
        </p:nvGraphicFramePr>
        <p:xfrm>
          <a:off x="2200275" y="2860675"/>
          <a:ext cx="4987925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611" name="Equation" r:id="rId9" imgW="2781300" imgH="571500" progId="Equation.DSMT4">
                  <p:embed/>
                </p:oleObj>
              </mc:Choice>
              <mc:Fallback>
                <p:oleObj name="Equation" r:id="rId9" imgW="2781300" imgH="571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0275" y="2860675"/>
                        <a:ext cx="4987925" cy="1025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1343590"/>
              </p:ext>
            </p:extLst>
          </p:nvPr>
        </p:nvGraphicFramePr>
        <p:xfrm>
          <a:off x="7354888" y="3163888"/>
          <a:ext cx="1549400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612" name="Equation" r:id="rId11" imgW="863600" imgH="190500" progId="Equation.DSMT4">
                  <p:embed/>
                </p:oleObj>
              </mc:Choice>
              <mc:Fallback>
                <p:oleObj name="Equation" r:id="rId11" imgW="8636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4888" y="3163888"/>
                        <a:ext cx="1549400" cy="341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3729828"/>
              </p:ext>
            </p:extLst>
          </p:nvPr>
        </p:nvGraphicFramePr>
        <p:xfrm>
          <a:off x="2514600" y="4425950"/>
          <a:ext cx="45720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613" name="Equation" r:id="rId13" imgW="254000" imgH="165100" progId="Equation.DSMT4">
                  <p:embed/>
                </p:oleObj>
              </mc:Choice>
              <mc:Fallback>
                <p:oleObj name="Equation" r:id="rId13" imgW="254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425950"/>
                        <a:ext cx="457200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4048279"/>
              </p:ext>
            </p:extLst>
          </p:nvPr>
        </p:nvGraphicFramePr>
        <p:xfrm>
          <a:off x="3041650" y="4435475"/>
          <a:ext cx="6159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614" name="Equation" r:id="rId15" imgW="342900" imgH="203200" progId="Equation.DSMT4">
                  <p:embed/>
                </p:oleObj>
              </mc:Choice>
              <mc:Fallback>
                <p:oleObj name="Equation" r:id="rId15" imgW="342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1650" y="4435475"/>
                        <a:ext cx="61595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1569413"/>
              </p:ext>
            </p:extLst>
          </p:nvPr>
        </p:nvGraphicFramePr>
        <p:xfrm>
          <a:off x="3657600" y="4419600"/>
          <a:ext cx="6858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615" name="Equation" r:id="rId17" imgW="381000" imgH="203200" progId="Equation.DSMT4">
                  <p:embed/>
                </p:oleObj>
              </mc:Choice>
              <mc:Fallback>
                <p:oleObj name="Equation" r:id="rId17" imgW="381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419600"/>
                        <a:ext cx="68580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777839"/>
              </p:ext>
            </p:extLst>
          </p:nvPr>
        </p:nvGraphicFramePr>
        <p:xfrm>
          <a:off x="4284662" y="4381500"/>
          <a:ext cx="104933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616" name="Equation" r:id="rId19" imgW="584200" imgH="190500" progId="Equation.DSMT4">
                  <p:embed/>
                </p:oleObj>
              </mc:Choice>
              <mc:Fallback>
                <p:oleObj name="Equation" r:id="rId19" imgW="5842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2" y="4381500"/>
                        <a:ext cx="1049338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39162"/>
              </p:ext>
            </p:extLst>
          </p:nvPr>
        </p:nvGraphicFramePr>
        <p:xfrm>
          <a:off x="5327650" y="4267200"/>
          <a:ext cx="3873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617" name="Equation" r:id="rId21" imgW="215900" imgH="254000" progId="Equation.DSMT4">
                  <p:embed/>
                </p:oleObj>
              </mc:Choice>
              <mc:Fallback>
                <p:oleObj name="Equation" r:id="rId21" imgW="2159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7650" y="4267200"/>
                        <a:ext cx="38735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Oval 22"/>
          <p:cNvSpPr/>
          <p:nvPr/>
        </p:nvSpPr>
        <p:spPr bwMode="auto">
          <a:xfrm>
            <a:off x="5257800" y="1524000"/>
            <a:ext cx="457200" cy="4572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4191000" y="1295400"/>
            <a:ext cx="457200" cy="4572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8695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7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7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17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7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17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7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7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17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17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17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  <p:bldP spid="23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3276600" y="2286000"/>
            <a:ext cx="5257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65000"/>
              <a:buFont typeface="Wingdings" pitchFamily="-84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Emission of light occurs when the atom is in an excited state and decays to a lower energy state (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n</a:t>
            </a:r>
            <a:r>
              <a:rPr kumimoji="0" lang="en-US" sz="24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u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Lucida Grande" pitchFamily="-84" charset="0"/>
                <a:cs typeface="Lucida Grande" pitchFamily="-84" charset="0"/>
              </a:rPr>
              <a:t>→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 </a:t>
            </a:r>
            <a:r>
              <a:rPr kumimoji="0" 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n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65000"/>
              <a:buFont typeface="Wingdings" pitchFamily="-84" charset="2"/>
              <a:buChar char="n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65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	where </a:t>
            </a:r>
            <a:r>
              <a:rPr kumimoji="0" 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f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is the frequency of a photon.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65000"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65000"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65000"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	R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∞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is the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Rydberg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constant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35842" name="Rectangle 2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pPr eaLnBrk="1" hangingPunct="1"/>
            <a:r>
              <a:rPr lang="en-US" sz="3600" dirty="0"/>
              <a:t>The Hydrogen Atom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609600"/>
            <a:ext cx="8229600" cy="4530725"/>
          </a:xfrm>
        </p:spPr>
        <p:txBody>
          <a:bodyPr/>
          <a:lstStyle/>
          <a:p>
            <a:pPr eaLnBrk="1" hangingPunct="1"/>
            <a:r>
              <a:rPr lang="en-US" sz="2400" dirty="0"/>
              <a:t>The energies of the stationary states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>
              <a:buFont typeface="Wingdings" pitchFamily="-84" charset="2"/>
              <a:buNone/>
            </a:pPr>
            <a:r>
              <a:rPr lang="en-US" sz="2400" dirty="0"/>
              <a:t>	where </a:t>
            </a:r>
            <a:r>
              <a:rPr lang="en-US" sz="2400" i="1" dirty="0"/>
              <a:t>E</a:t>
            </a:r>
            <a:r>
              <a:rPr lang="en-US" sz="2400" baseline="-25000" dirty="0"/>
              <a:t>0</a:t>
            </a:r>
            <a:r>
              <a:rPr lang="en-US" sz="2400" dirty="0" smtClean="0"/>
              <a:t> is the ground state energy</a:t>
            </a:r>
            <a:endParaRPr lang="en-US" sz="2400" dirty="0"/>
          </a:p>
        </p:txBody>
      </p:sp>
      <p:pic>
        <p:nvPicPr>
          <p:cNvPr id="35849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438400"/>
            <a:ext cx="2590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30, 2013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3778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668358"/>
              </p:ext>
            </p:extLst>
          </p:nvPr>
        </p:nvGraphicFramePr>
        <p:xfrm>
          <a:off x="315913" y="1066800"/>
          <a:ext cx="169862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32" name="Equation" r:id="rId4" imgW="990600" imgH="457200" progId="Equation.DSMT4">
                  <p:embed/>
                </p:oleObj>
              </mc:Choice>
              <mc:Fallback>
                <p:oleObj name="Equation" r:id="rId4" imgW="990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13" y="1066800"/>
                        <a:ext cx="1698625" cy="784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323807"/>
              </p:ext>
            </p:extLst>
          </p:nvPr>
        </p:nvGraphicFramePr>
        <p:xfrm>
          <a:off x="4356100" y="1373187"/>
          <a:ext cx="368300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33" name="Equation" r:id="rId6" imgW="330200" imgH="203200" progId="Equation.DSMT4">
                  <p:embed/>
                </p:oleObj>
              </mc:Choice>
              <mc:Fallback>
                <p:oleObj name="Equation" r:id="rId6" imgW="330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1373187"/>
                        <a:ext cx="368300" cy="227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551536"/>
              </p:ext>
            </p:extLst>
          </p:nvPr>
        </p:nvGraphicFramePr>
        <p:xfrm>
          <a:off x="2035175" y="1066800"/>
          <a:ext cx="1458913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34" name="Equation" r:id="rId8" imgW="850900" imgH="457200" progId="Equation.DSMT4">
                  <p:embed/>
                </p:oleObj>
              </mc:Choice>
              <mc:Fallback>
                <p:oleObj name="Equation" r:id="rId8" imgW="8509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5175" y="1066800"/>
                        <a:ext cx="1458913" cy="784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2902118"/>
              </p:ext>
            </p:extLst>
          </p:nvPr>
        </p:nvGraphicFramePr>
        <p:xfrm>
          <a:off x="3471862" y="1066800"/>
          <a:ext cx="566738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35" name="Equation" r:id="rId10" imgW="330200" imgH="393700" progId="Equation.DSMT4">
                  <p:embed/>
                </p:oleObj>
              </mc:Choice>
              <mc:Fallback>
                <p:oleObj name="Equation" r:id="rId10" imgW="3302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1862" y="1066800"/>
                        <a:ext cx="566738" cy="674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02557"/>
              </p:ext>
            </p:extLst>
          </p:nvPr>
        </p:nvGraphicFramePr>
        <p:xfrm>
          <a:off x="4722813" y="1219200"/>
          <a:ext cx="6794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36" name="Equation" r:id="rId12" imgW="609600" imgH="457200" progId="Equation.DSMT4">
                  <p:embed/>
                </p:oleObj>
              </mc:Choice>
              <mc:Fallback>
                <p:oleObj name="Equation" r:id="rId12" imgW="609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2813" y="1219200"/>
                        <a:ext cx="679450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2955664"/>
              </p:ext>
            </p:extLst>
          </p:nvPr>
        </p:nvGraphicFramePr>
        <p:xfrm>
          <a:off x="5397500" y="1143000"/>
          <a:ext cx="35718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37" name="Equation" r:id="rId14" imgW="3200400" imgH="546100" progId="Equation.DSMT4">
                  <p:embed/>
                </p:oleObj>
              </mc:Choice>
              <mc:Fallback>
                <p:oleObj name="Equation" r:id="rId14" imgW="3200400" imgH="546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0" y="1143000"/>
                        <a:ext cx="3571875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7056288"/>
              </p:ext>
            </p:extLst>
          </p:nvPr>
        </p:nvGraphicFramePr>
        <p:xfrm>
          <a:off x="4654550" y="3505200"/>
          <a:ext cx="8318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38" name="Equation" r:id="rId16" imgW="317500" imgH="203200" progId="Equation.DSMT4">
                  <p:embed/>
                </p:oleObj>
              </mc:Choice>
              <mc:Fallback>
                <p:oleObj name="Equation" r:id="rId16" imgW="317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4550" y="3505200"/>
                        <a:ext cx="83185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3491898"/>
              </p:ext>
            </p:extLst>
          </p:nvPr>
        </p:nvGraphicFramePr>
        <p:xfrm>
          <a:off x="5454650" y="3505200"/>
          <a:ext cx="123348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39" name="Equation" r:id="rId18" imgW="469900" imgH="203200" progId="Equation.DSMT4">
                  <p:embed/>
                </p:oleObj>
              </mc:Choice>
              <mc:Fallback>
                <p:oleObj name="Equation" r:id="rId18" imgW="469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4650" y="3505200"/>
                        <a:ext cx="1233488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6192147"/>
              </p:ext>
            </p:extLst>
          </p:nvPr>
        </p:nvGraphicFramePr>
        <p:xfrm>
          <a:off x="2819400" y="4724400"/>
          <a:ext cx="598487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40" name="Equation" r:id="rId20" imgW="292100" imgH="393700" progId="Equation.DSMT4">
                  <p:embed/>
                </p:oleObj>
              </mc:Choice>
              <mc:Fallback>
                <p:oleObj name="Equation" r:id="rId20" imgW="292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724400"/>
                        <a:ext cx="598487" cy="808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399258"/>
              </p:ext>
            </p:extLst>
          </p:nvPr>
        </p:nvGraphicFramePr>
        <p:xfrm>
          <a:off x="3363913" y="4724400"/>
          <a:ext cx="598487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41" name="Equation" r:id="rId22" imgW="292100" imgH="393700" progId="Equation.DSMT4">
                  <p:embed/>
                </p:oleObj>
              </mc:Choice>
              <mc:Fallback>
                <p:oleObj name="Equation" r:id="rId22" imgW="292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3913" y="4724400"/>
                        <a:ext cx="598487" cy="808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485075"/>
              </p:ext>
            </p:extLst>
          </p:nvPr>
        </p:nvGraphicFramePr>
        <p:xfrm>
          <a:off x="3967163" y="4724400"/>
          <a:ext cx="1277937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42" name="Equation" r:id="rId24" imgW="622300" imgH="393700" progId="Equation.DSMT4">
                  <p:embed/>
                </p:oleObj>
              </mc:Choice>
              <mc:Fallback>
                <p:oleObj name="Equation" r:id="rId24" imgW="622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7163" y="4724400"/>
                        <a:ext cx="1277937" cy="808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1065558"/>
              </p:ext>
            </p:extLst>
          </p:nvPr>
        </p:nvGraphicFramePr>
        <p:xfrm>
          <a:off x="5267325" y="4660900"/>
          <a:ext cx="20351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43" name="Equation" r:id="rId26" imgW="990600" imgH="469900" progId="Equation.DSMT4">
                  <p:embed/>
                </p:oleObj>
              </mc:Choice>
              <mc:Fallback>
                <p:oleObj name="Equation" r:id="rId26" imgW="9906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7325" y="4660900"/>
                        <a:ext cx="2035175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938438"/>
              </p:ext>
            </p:extLst>
          </p:nvPr>
        </p:nvGraphicFramePr>
        <p:xfrm>
          <a:off x="7281863" y="4660900"/>
          <a:ext cx="177165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44" name="Equation" r:id="rId28" imgW="863600" imgH="469900" progId="Equation.DSMT4">
                  <p:embed/>
                </p:oleObj>
              </mc:Choice>
              <mc:Fallback>
                <p:oleObj name="Equation" r:id="rId28" imgW="8636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1863" y="4660900"/>
                        <a:ext cx="177165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2385813"/>
              </p:ext>
            </p:extLst>
          </p:nvPr>
        </p:nvGraphicFramePr>
        <p:xfrm>
          <a:off x="7072313" y="5830887"/>
          <a:ext cx="1538287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45" name="Equation" r:id="rId30" imgW="749300" imgH="203200" progId="Equation.DSMT4">
                  <p:embed/>
                </p:oleObj>
              </mc:Choice>
              <mc:Fallback>
                <p:oleObj name="Equation" r:id="rId30" imgW="749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2313" y="5830887"/>
                        <a:ext cx="1538287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13776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7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7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7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7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7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7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7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77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77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77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77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77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77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77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  <p:bldP spid="3584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sz="3400" dirty="0"/>
              <a:t>Transitions in the Hydrogen Atom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pic>
        <p:nvPicPr>
          <p:cNvPr id="36870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52500"/>
            <a:ext cx="3505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30,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038600" y="1066800"/>
            <a:ext cx="487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Lyman series: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The atom will remain in the excited state for a short time before emitting a photon and returning to a lower stationary state. All hydrogen atoms exist in </a:t>
            </a:r>
            <a:r>
              <a:rPr kumimoji="0" lang="en-US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= 1 (invisible).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Balmer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series: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When sunlight passes through the atmosphere, hydrogen atoms in water vapor absorb the wavelengths (visible).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85644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788987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800000"/>
                </a:solidFill>
              </a:rPr>
              <a:t>Remind: Special Project #3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762000"/>
            <a:ext cx="8382000" cy="5257800"/>
          </a:xfrm>
        </p:spPr>
        <p:txBody>
          <a:bodyPr/>
          <a:lstStyle/>
          <a:p>
            <a:pPr marL="571500" indent="-571500" algn="l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3333CC"/>
                </a:solidFill>
              </a:rPr>
              <a:t>A total of 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baseline="-25000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3333CC"/>
                </a:solidFill>
              </a:rPr>
              <a:t> incident projectile particle of atomic number </a:t>
            </a:r>
            <a:r>
              <a:rPr lang="en-US" dirty="0" smtClean="0">
                <a:solidFill>
                  <a:srgbClr val="FF0000"/>
                </a:solidFill>
              </a:rPr>
              <a:t>Z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3333CC"/>
                </a:solidFill>
              </a:rPr>
              <a:t> kinetic energy </a:t>
            </a:r>
            <a:r>
              <a:rPr lang="en-US" dirty="0" smtClean="0">
                <a:solidFill>
                  <a:srgbClr val="FF0000"/>
                </a:solidFill>
              </a:rPr>
              <a:t>KE</a:t>
            </a:r>
            <a:r>
              <a:rPr lang="en-US" dirty="0" smtClean="0">
                <a:solidFill>
                  <a:srgbClr val="3333CC"/>
                </a:solidFill>
              </a:rPr>
              <a:t> scatter on a target of thickness </a:t>
            </a:r>
            <a:r>
              <a:rPr lang="en-US" dirty="0" err="1" smtClean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3333CC"/>
                </a:solidFill>
              </a:rPr>
              <a:t>and atomic number </a:t>
            </a:r>
            <a:r>
              <a:rPr lang="en-US" dirty="0" smtClean="0">
                <a:solidFill>
                  <a:srgbClr val="FF0000"/>
                </a:solidFill>
              </a:rPr>
              <a:t>Z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sz="4000" dirty="0" smtClean="0">
                <a:solidFill>
                  <a:srgbClr val="3333CC"/>
                </a:solidFill>
              </a:rPr>
              <a:t> </a:t>
            </a:r>
            <a:r>
              <a:rPr lang="en-US" dirty="0" smtClean="0">
                <a:solidFill>
                  <a:srgbClr val="3333CC"/>
                </a:solidFill>
              </a:rPr>
              <a:t>and has </a:t>
            </a:r>
            <a:r>
              <a:rPr lang="en-US" dirty="0" err="1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3333CC"/>
                </a:solidFill>
              </a:rPr>
              <a:t> atoms per volume</a:t>
            </a:r>
            <a:r>
              <a:rPr lang="en-US" sz="4000" dirty="0" smtClean="0">
                <a:solidFill>
                  <a:srgbClr val="3333CC"/>
                </a:solidFill>
              </a:rPr>
              <a:t>. </a:t>
            </a:r>
            <a:r>
              <a:rPr lang="en-US" dirty="0" smtClean="0">
                <a:solidFill>
                  <a:srgbClr val="3333CC"/>
                </a:solidFill>
              </a:rPr>
              <a:t>What is the total number of scattered projectile particles at an angle </a:t>
            </a:r>
            <a:r>
              <a:rPr lang="en-US" dirty="0" err="1" smtClean="0">
                <a:solidFill>
                  <a:srgbClr val="3333CC"/>
                </a:solidFill>
                <a:latin typeface="Symbol" charset="2"/>
                <a:cs typeface="Symbol" charset="2"/>
              </a:rPr>
              <a:t>θ</a:t>
            </a:r>
            <a:r>
              <a:rPr lang="en-US" dirty="0" smtClean="0">
                <a:solidFill>
                  <a:srgbClr val="3333CC"/>
                </a:solidFill>
              </a:rPr>
              <a:t>? (20 points)</a:t>
            </a:r>
          </a:p>
          <a:p>
            <a:pPr marL="571500" indent="-571500" algn="l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3333CC"/>
                </a:solidFill>
              </a:rPr>
              <a:t>Please be sure to clearly define all the variables used in your derivation! Points will be deducted for missing variable definitions.</a:t>
            </a:r>
          </a:p>
          <a:p>
            <a:pPr marL="571500" indent="-571500" algn="l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3333CC"/>
                </a:solidFill>
              </a:rPr>
              <a:t>This derivation must be done on your own.   Please do not copy the book, internet or your friends’.</a:t>
            </a:r>
          </a:p>
          <a:p>
            <a:pPr marL="571500" indent="-571500" algn="l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3333CC"/>
                </a:solidFill>
              </a:rPr>
              <a:t>Due is Wednesday, Oct. </a:t>
            </a:r>
            <a:r>
              <a:rPr lang="en-US" dirty="0">
                <a:solidFill>
                  <a:srgbClr val="3333CC"/>
                </a:solidFill>
              </a:rPr>
              <a:t>9</a:t>
            </a:r>
            <a:r>
              <a:rPr lang="en-US" dirty="0" smtClean="0">
                <a:solidFill>
                  <a:srgbClr val="3333CC"/>
                </a:solidFill>
              </a:rPr>
              <a:t>.</a:t>
            </a: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30,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506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533400"/>
            <a:ext cx="8229600" cy="6019800"/>
          </a:xfrm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buFont typeface="Wingdings" pitchFamily="-84" charset="2"/>
              <a:buChar char="n"/>
            </a:pPr>
            <a:r>
              <a:rPr lang="en-US" sz="2800" dirty="0">
                <a:solidFill>
                  <a:srgbClr val="3333CC"/>
                </a:solidFill>
              </a:rPr>
              <a:t>Thomson’s “plum-pudding” model</a:t>
            </a:r>
            <a:r>
              <a:rPr lang="en-US" sz="2800" dirty="0" smtClean="0">
                <a:solidFill>
                  <a:srgbClr val="3333CC"/>
                </a:solidFill>
              </a:rPr>
              <a:t> </a:t>
            </a:r>
            <a:endParaRPr lang="en-US" sz="2800" dirty="0" smtClean="0">
              <a:solidFill>
                <a:srgbClr val="3333CC"/>
              </a:solidFill>
              <a:sym typeface="Wingdings"/>
            </a:endParaRPr>
          </a:p>
          <a:p>
            <a:pPr marL="1085850" lvl="1" indent="-342900" eaLnBrk="1" hangingPunct="1">
              <a:lnSpc>
                <a:spcPct val="90000"/>
              </a:lnSpc>
              <a:buFont typeface="Wingdings" pitchFamily="-84" charset="2"/>
              <a:buChar char="n"/>
            </a:pPr>
            <a:r>
              <a:rPr lang="en-US" sz="2400" dirty="0" smtClean="0">
                <a:sym typeface="Wingdings"/>
              </a:rPr>
              <a:t>Atoms are electrically neutral and have electrons in them</a:t>
            </a:r>
          </a:p>
          <a:p>
            <a:pPr marL="1085850" lvl="1" indent="-342900" eaLnBrk="1" hangingPunct="1">
              <a:lnSpc>
                <a:spcPct val="90000"/>
              </a:lnSpc>
              <a:buFont typeface="Wingdings" pitchFamily="-84" charset="2"/>
              <a:buChar char="n"/>
            </a:pPr>
            <a:r>
              <a:rPr lang="en-US" sz="2400" dirty="0" smtClean="0">
                <a:sym typeface="Wingdings"/>
              </a:rPr>
              <a:t>Atoms must have an equal amount of positive charges in it to balance electron negative charges</a:t>
            </a:r>
          </a:p>
          <a:p>
            <a:pPr marL="1085850" lvl="1" indent="-342900" eaLnBrk="1" hangingPunct="1">
              <a:lnSpc>
                <a:spcPct val="90000"/>
              </a:lnSpc>
              <a:buFont typeface="Wingdings" pitchFamily="-84" charset="2"/>
              <a:buChar char="n"/>
            </a:pPr>
            <a:r>
              <a:rPr lang="en-US" sz="2400" dirty="0" smtClean="0">
                <a:sym typeface="Wingdings"/>
              </a:rPr>
              <a:t>So how about </a:t>
            </a:r>
            <a:r>
              <a:rPr lang="en-US" sz="2400" dirty="0" smtClean="0"/>
              <a:t>positive </a:t>
            </a:r>
            <a:r>
              <a:rPr lang="en-US" sz="2400" dirty="0"/>
              <a:t>charges spread uniformly throughout a sphere the size of the atom with, the newly discovered “negative” electrons embedded in a</a:t>
            </a:r>
            <a:r>
              <a:rPr lang="en-US" sz="2400" dirty="0" smtClean="0"/>
              <a:t> </a:t>
            </a:r>
            <a:r>
              <a:rPr lang="en-US" sz="2400" dirty="0"/>
              <a:t>uniform background.</a:t>
            </a:r>
          </a:p>
          <a:p>
            <a:pPr marL="342900" indent="-342900" algn="l" eaLnBrk="1" hangingPunct="1">
              <a:lnSpc>
                <a:spcPct val="90000"/>
              </a:lnSpc>
              <a:buFont typeface="Wingdings" pitchFamily="-84" charset="2"/>
              <a:buChar char="n"/>
            </a:pPr>
            <a:endParaRPr lang="en-US" sz="2800" dirty="0">
              <a:solidFill>
                <a:srgbClr val="3333CC"/>
              </a:solidFill>
            </a:endParaRPr>
          </a:p>
          <a:p>
            <a:pPr marL="342900" indent="-342900" algn="l" eaLnBrk="1" hangingPunct="1">
              <a:lnSpc>
                <a:spcPct val="90000"/>
              </a:lnSpc>
              <a:buFont typeface="Wingdings" pitchFamily="-84" charset="2"/>
              <a:buChar char="n"/>
            </a:pPr>
            <a:endParaRPr lang="en-US" sz="2800" dirty="0" smtClean="0">
              <a:solidFill>
                <a:srgbClr val="3333CC"/>
              </a:solidFill>
            </a:endParaRPr>
          </a:p>
          <a:p>
            <a:pPr marL="342900" indent="-342900" algn="l" eaLnBrk="1" hangingPunct="1">
              <a:lnSpc>
                <a:spcPct val="90000"/>
              </a:lnSpc>
              <a:buNone/>
            </a:pPr>
            <a:endParaRPr lang="en-US" sz="2800" dirty="0" smtClean="0">
              <a:solidFill>
                <a:srgbClr val="3333CC"/>
              </a:solidFill>
            </a:endParaRPr>
          </a:p>
          <a:p>
            <a:pPr marL="342900" indent="-342900" algn="l" eaLnBrk="1" hangingPunct="1">
              <a:lnSpc>
                <a:spcPct val="90000"/>
              </a:lnSpc>
              <a:buNone/>
            </a:pPr>
            <a:endParaRPr lang="en-US" sz="2800" dirty="0" smtClean="0">
              <a:solidFill>
                <a:srgbClr val="3333CC"/>
              </a:solidFill>
            </a:endParaRPr>
          </a:p>
          <a:p>
            <a:pPr marL="342900" indent="-342900" algn="l" eaLnBrk="1" hangingPunct="1">
              <a:lnSpc>
                <a:spcPct val="90000"/>
              </a:lnSpc>
              <a:buFont typeface="Wingdings" pitchFamily="-84" charset="2"/>
              <a:buChar char="n"/>
            </a:pPr>
            <a:r>
              <a:rPr lang="en-US" sz="2800" dirty="0" smtClean="0">
                <a:solidFill>
                  <a:srgbClr val="3333CC"/>
                </a:solidFill>
              </a:rPr>
              <a:t>Thomson thought </a:t>
            </a:r>
            <a:r>
              <a:rPr lang="en-US" sz="2800" dirty="0">
                <a:solidFill>
                  <a:srgbClr val="3333CC"/>
                </a:solidFill>
              </a:rPr>
              <a:t>when the atom was </a:t>
            </a:r>
            <a:r>
              <a:rPr lang="en-US" sz="2800" dirty="0" smtClean="0">
                <a:solidFill>
                  <a:srgbClr val="3333CC"/>
                </a:solidFill>
              </a:rPr>
              <a:t>heated </a:t>
            </a:r>
            <a:r>
              <a:rPr lang="en-US" sz="2800" dirty="0">
                <a:solidFill>
                  <a:srgbClr val="3333CC"/>
                </a:solidFill>
              </a:rPr>
              <a:t>the electrons could vibrate about their equilibrium </a:t>
            </a:r>
            <a:r>
              <a:rPr lang="en-US" sz="2800" dirty="0" smtClean="0">
                <a:solidFill>
                  <a:srgbClr val="3333CC"/>
                </a:solidFill>
              </a:rPr>
              <a:t>positions</a:t>
            </a:r>
            <a:r>
              <a:rPr lang="en-US" sz="2800" dirty="0">
                <a:solidFill>
                  <a:srgbClr val="3333CC"/>
                </a:solidFill>
              </a:rPr>
              <a:t> </a:t>
            </a:r>
            <a:r>
              <a:rPr lang="en-US" sz="2800" dirty="0" smtClean="0">
                <a:solidFill>
                  <a:srgbClr val="3333CC"/>
                </a:solidFill>
              </a:rPr>
              <a:t>and thus produce </a:t>
            </a:r>
            <a:r>
              <a:rPr lang="en-US" sz="2800" dirty="0">
                <a:solidFill>
                  <a:srgbClr val="3333CC"/>
                </a:solidFill>
              </a:rPr>
              <a:t>electromagnetic radiation.</a:t>
            </a: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534400" cy="636587"/>
          </a:xfrm>
        </p:spPr>
        <p:txBody>
          <a:bodyPr/>
          <a:lstStyle/>
          <a:p>
            <a:pPr algn="ctr" eaLnBrk="1" hangingPunct="1"/>
            <a:r>
              <a:rPr lang="en-US" sz="3600" dirty="0"/>
              <a:t>Thomson’s Atomic Model</a:t>
            </a:r>
          </a:p>
        </p:txBody>
      </p:sp>
      <p:pic>
        <p:nvPicPr>
          <p:cNvPr id="20485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3276600"/>
            <a:ext cx="1981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30,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020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52400"/>
            <a:ext cx="8226425" cy="636587"/>
          </a:xfrm>
        </p:spPr>
        <p:txBody>
          <a:bodyPr/>
          <a:lstStyle/>
          <a:p>
            <a:pPr eaLnBrk="1" hangingPunct="1"/>
            <a:r>
              <a:rPr lang="en-US" sz="4000" dirty="0"/>
              <a:t>Experiments of Geiger and Marsden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990600"/>
            <a:ext cx="5029200" cy="5105400"/>
          </a:xfrm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buFont typeface="Wingdings" pitchFamily="-84" charset="2"/>
              <a:buChar char="n"/>
            </a:pPr>
            <a:r>
              <a:rPr lang="en-US" dirty="0">
                <a:solidFill>
                  <a:srgbClr val="3333CC"/>
                </a:solidFill>
              </a:rPr>
              <a:t>Rutherford, Geiger, and Marsden conceived a new technique for investigating the structure of matter by scattering a particles from atoms.</a:t>
            </a:r>
            <a:r>
              <a:rPr lang="en-US" dirty="0" smtClean="0">
                <a:solidFill>
                  <a:srgbClr val="3333CC"/>
                </a:solidFill>
              </a:rPr>
              <a:t> </a:t>
            </a:r>
          </a:p>
          <a:p>
            <a:pPr marL="342900" indent="-342900" algn="l" eaLnBrk="1" hangingPunct="1">
              <a:lnSpc>
                <a:spcPct val="90000"/>
              </a:lnSpc>
              <a:buFont typeface="Wingdings" pitchFamily="-84" charset="2"/>
              <a:buChar char="n"/>
            </a:pPr>
            <a:r>
              <a:rPr lang="en-US" dirty="0">
                <a:solidFill>
                  <a:srgbClr val="3333CC"/>
                </a:solidFill>
              </a:rPr>
              <a:t>Geiger showed that many a particles were scattered from thin gold-leaf targets at backward angles greater than 90</a:t>
            </a:r>
            <a:r>
              <a:rPr lang="en-US" dirty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°</a:t>
            </a:r>
            <a:r>
              <a:rPr lang="en-US" dirty="0">
                <a:solidFill>
                  <a:srgbClr val="3333CC"/>
                </a:solidFill>
              </a:rPr>
              <a:t>.</a:t>
            </a:r>
          </a:p>
          <a:p>
            <a:pPr marL="342900" indent="-342900" algn="l" eaLnBrk="1" hangingPunct="1">
              <a:lnSpc>
                <a:spcPct val="90000"/>
              </a:lnSpc>
              <a:buFont typeface="Wingdings" pitchFamily="-84" charset="2"/>
              <a:buChar char="n"/>
            </a:pPr>
            <a:endParaRPr lang="en-US" dirty="0">
              <a:solidFill>
                <a:srgbClr val="3333CC"/>
              </a:solidFill>
            </a:endParaRPr>
          </a:p>
        </p:txBody>
      </p:sp>
      <p:pic>
        <p:nvPicPr>
          <p:cNvPr id="21509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219200"/>
            <a:ext cx="3276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30,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0898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228600" y="3122612"/>
            <a:ext cx="8154988" cy="38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The maximum scattering angle corresponds to the maximum momentum change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dirty="0" smtClean="0">
                <a:solidFill>
                  <a:srgbClr val="3333CC"/>
                </a:solidFill>
                <a:latin typeface="+mn-lt"/>
                <a:ea typeface="ＭＳ Ｐゴシック" pitchFamily="-1" charset="-128"/>
                <a:cs typeface="ＭＳ Ｐゴシック" pitchFamily="-1" charset="-128"/>
              </a:rPr>
              <a:t>Using the momentum conservation and the KE conservation for an elastic collision, the maximum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momentum change of the 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Lucida Grande" pitchFamily="-84" charset="0"/>
                <a:ea typeface="Arial" pitchFamily="-84" charset="0"/>
                <a:cs typeface="Arial" pitchFamily="-84" charset="0"/>
              </a:rPr>
              <a:t>α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particle is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			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Determine </a:t>
            </a:r>
            <a:r>
              <a:rPr kumimoji="0" lang="el-GR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by letting 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Lucida Grande" pitchFamily="-84" charset="0"/>
                <a:ea typeface="Arial" pitchFamily="-84" charset="0"/>
                <a:cs typeface="Arial" pitchFamily="-84" charset="0"/>
              </a:rPr>
              <a:t>Δ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p</a:t>
            </a:r>
            <a:r>
              <a:rPr kumimoji="0" lang="en-US" sz="20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max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be perpendicular to the direction of motion.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685800"/>
            <a:ext cx="8991600" cy="11430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sz="2000" dirty="0" smtClean="0">
                <a:cs typeface="ＭＳ Ｐゴシック" pitchFamily="-84" charset="-128"/>
              </a:rPr>
              <a:t>Geiger and Marsden (1909) observed backward-scattered (</a:t>
            </a:r>
            <a:r>
              <a:rPr lang="en-US" sz="2000" dirty="0" err="1" smtClean="0">
                <a:latin typeface="Symbol" charset="2"/>
                <a:cs typeface="Symbol" charset="2"/>
              </a:rPr>
              <a:t>θ</a:t>
            </a:r>
            <a:r>
              <a:rPr lang="en-US" sz="2000" dirty="0" smtClean="0">
                <a:cs typeface="ＭＳ Ｐゴシック" pitchFamily="-84" charset="-128"/>
              </a:rPr>
              <a:t>&gt;=90</a:t>
            </a:r>
            <a:r>
              <a:rPr lang="en-US" sz="2000" baseline="30000" dirty="0" smtClean="0">
                <a:cs typeface="ＭＳ Ｐゴシック" pitchFamily="-84" charset="-128"/>
              </a:rPr>
              <a:t>o</a:t>
            </a:r>
            <a:r>
              <a:rPr lang="en-US" sz="2000" dirty="0" smtClean="0">
                <a:cs typeface="ＭＳ Ｐゴシック" pitchFamily="-84" charset="-128"/>
              </a:rPr>
              <a:t>) </a:t>
            </a:r>
            <a:r>
              <a:rPr lang="en-US" sz="2000" dirty="0" err="1" smtClean="0">
                <a:latin typeface="Symbol" charset="2"/>
                <a:cs typeface="Symbol" charset="2"/>
              </a:rPr>
              <a:t>α</a:t>
            </a:r>
            <a:r>
              <a:rPr lang="en-US" sz="2000" dirty="0" smtClean="0">
                <a:cs typeface="ＭＳ Ｐゴシック" pitchFamily="-84" charset="-128"/>
              </a:rPr>
              <a:t> particles when a beam of energetic </a:t>
            </a:r>
            <a:r>
              <a:rPr lang="en-US" sz="2000" dirty="0" err="1" smtClean="0">
                <a:latin typeface="Symbol" charset="2"/>
                <a:cs typeface="Symbol" charset="2"/>
              </a:rPr>
              <a:t>α</a:t>
            </a:r>
            <a:r>
              <a:rPr lang="en-US" sz="2000" dirty="0" smtClean="0">
                <a:cs typeface="ＭＳ Ｐゴシック" pitchFamily="-84" charset="-128"/>
              </a:rPr>
              <a:t> particles was directed at a piece of gold foil as thin as 6.0x10</a:t>
            </a:r>
            <a:r>
              <a:rPr lang="en-US" sz="2000" baseline="30000" dirty="0" smtClean="0">
                <a:cs typeface="ＭＳ Ｐゴシック" pitchFamily="-84" charset="-128"/>
              </a:rPr>
              <a:t>-7</a:t>
            </a:r>
            <a:r>
              <a:rPr lang="en-US" sz="2000" dirty="0" smtClean="0">
                <a:cs typeface="ＭＳ Ｐゴシック" pitchFamily="-84" charset="-128"/>
              </a:rPr>
              <a:t>m.  Assuming an </a:t>
            </a:r>
            <a:r>
              <a:rPr lang="en-US" sz="2000" dirty="0" err="1" smtClean="0">
                <a:latin typeface="Symbol" charset="2"/>
                <a:cs typeface="Symbol" charset="2"/>
              </a:rPr>
              <a:t>α</a:t>
            </a:r>
            <a:r>
              <a:rPr lang="en-US" sz="2000" dirty="0" smtClean="0">
                <a:cs typeface="ＭＳ Ｐゴシック" pitchFamily="-84" charset="-128"/>
              </a:rPr>
              <a:t> particle scatters from an electron in the foil, what is the maximum scattering angle? </a:t>
            </a:r>
            <a:endParaRPr lang="en-US" sz="2000" dirty="0">
              <a:cs typeface="ＭＳ Ｐゴシック" pitchFamily="-84" charset="-128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ＭＳ Ｐゴシック" pitchFamily="-84" charset="-128"/>
              </a:rPr>
              <a:t>Ex 4.1: Maximum Scattering Angle</a:t>
            </a:r>
            <a:endParaRPr lang="en-US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30,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3338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137934"/>
              </p:ext>
            </p:extLst>
          </p:nvPr>
        </p:nvGraphicFramePr>
        <p:xfrm>
          <a:off x="3659188" y="4267200"/>
          <a:ext cx="3035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492" name="Equation" r:id="rId3" imgW="1803400" imgH="279400" progId="Equation.DSMT4">
                  <p:embed/>
                </p:oleObj>
              </mc:Choice>
              <mc:Fallback>
                <p:oleObj name="Equation" r:id="rId3" imgW="18034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9188" y="4267200"/>
                        <a:ext cx="30353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5" descr="0403"/>
          <p:cNvPicPr>
            <a:picLocks noChangeAspect="1" noChangeArrowheads="1"/>
          </p:cNvPicPr>
          <p:nvPr/>
        </p:nvPicPr>
        <p:blipFill>
          <a:blip r:embed="rId5"/>
          <a:srcRect b="10010"/>
          <a:stretch>
            <a:fillRect/>
          </a:stretch>
        </p:blipFill>
        <p:spPr bwMode="auto">
          <a:xfrm>
            <a:off x="1143000" y="1828800"/>
            <a:ext cx="68580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 bwMode="auto">
          <a:xfrm>
            <a:off x="914400" y="1676400"/>
            <a:ext cx="3124200" cy="152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876800" y="1676400"/>
            <a:ext cx="3124200" cy="152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41677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8286748"/>
              </p:ext>
            </p:extLst>
          </p:nvPr>
        </p:nvGraphicFramePr>
        <p:xfrm>
          <a:off x="698500" y="4114800"/>
          <a:ext cx="186690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493" name="Equation" r:id="rId6" imgW="1371600" imgH="279400" progId="Equation.DSMT4">
                  <p:embed/>
                </p:oleObj>
              </mc:Choice>
              <mc:Fallback>
                <p:oleObj name="Equation" r:id="rId6" imgW="13716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" y="4114800"/>
                        <a:ext cx="1866900" cy="37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151997"/>
              </p:ext>
            </p:extLst>
          </p:nvPr>
        </p:nvGraphicFramePr>
        <p:xfrm>
          <a:off x="620713" y="5353050"/>
          <a:ext cx="197802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494" name="Equation" r:id="rId8" imgW="1041400" imgH="431800" progId="Equation.DSMT4">
                  <p:embed/>
                </p:oleObj>
              </mc:Choice>
              <mc:Fallback>
                <p:oleObj name="Equation" r:id="rId8" imgW="1041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13" y="5353050"/>
                        <a:ext cx="1978025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34" descr="0404"/>
          <p:cNvPicPr>
            <a:picLocks noChangeAspect="1" noChangeArrowheads="1"/>
          </p:cNvPicPr>
          <p:nvPr/>
        </p:nvPicPr>
        <p:blipFill>
          <a:blip r:embed="rId10"/>
          <a:srcRect b="9004"/>
          <a:stretch>
            <a:fillRect/>
          </a:stretch>
        </p:blipFill>
        <p:spPr bwMode="auto">
          <a:xfrm>
            <a:off x="7422356" y="4800600"/>
            <a:ext cx="1721644" cy="79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ight Arrow 21"/>
          <p:cNvSpPr/>
          <p:nvPr/>
        </p:nvSpPr>
        <p:spPr bwMode="auto">
          <a:xfrm>
            <a:off x="2971800" y="4343400"/>
            <a:ext cx="609600" cy="381000"/>
          </a:xfrm>
          <a:prstGeom prst="rightArrow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4167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078517"/>
              </p:ext>
            </p:extLst>
          </p:nvPr>
        </p:nvGraphicFramePr>
        <p:xfrm>
          <a:off x="625475" y="4448175"/>
          <a:ext cx="231775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495" name="Equation" r:id="rId11" imgW="1701800" imgH="393700" progId="Equation.DSMT4">
                  <p:embed/>
                </p:oleObj>
              </mc:Choice>
              <mc:Fallback>
                <p:oleObj name="Equation" r:id="rId11" imgW="1701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75" y="4448175"/>
                        <a:ext cx="2317750" cy="534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8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0273126"/>
              </p:ext>
            </p:extLst>
          </p:nvPr>
        </p:nvGraphicFramePr>
        <p:xfrm>
          <a:off x="6726238" y="4360863"/>
          <a:ext cx="2009775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496" name="Equation" r:id="rId13" imgW="1193800" imgH="215900" progId="Equation.DSMT4">
                  <p:embed/>
                </p:oleObj>
              </mc:Choice>
              <mc:Fallback>
                <p:oleObj name="Equation" r:id="rId13" imgW="11938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6238" y="4360863"/>
                        <a:ext cx="2009775" cy="363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8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466015"/>
              </p:ext>
            </p:extLst>
          </p:nvPr>
        </p:nvGraphicFramePr>
        <p:xfrm>
          <a:off x="2590800" y="5353050"/>
          <a:ext cx="108426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497" name="Equation" r:id="rId15" imgW="571500" imgH="431800" progId="Equation.DSMT4">
                  <p:embed/>
                </p:oleObj>
              </mc:Choice>
              <mc:Fallback>
                <p:oleObj name="Equation" r:id="rId15" imgW="5715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353050"/>
                        <a:ext cx="1084263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8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323606"/>
              </p:ext>
            </p:extLst>
          </p:nvPr>
        </p:nvGraphicFramePr>
        <p:xfrm>
          <a:off x="3810000" y="5334000"/>
          <a:ext cx="84296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498" name="Equation" r:id="rId17" imgW="444500" imgH="431800" progId="Equation.DSMT4">
                  <p:embed/>
                </p:oleObj>
              </mc:Choice>
              <mc:Fallback>
                <p:oleObj name="Equation" r:id="rId17" imgW="4445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334000"/>
                        <a:ext cx="842963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8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4448726"/>
              </p:ext>
            </p:extLst>
          </p:nvPr>
        </p:nvGraphicFramePr>
        <p:xfrm>
          <a:off x="4660900" y="5486400"/>
          <a:ext cx="263048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499" name="Equation" r:id="rId19" imgW="1384300" imgH="190500" progId="Equation.DSMT4">
                  <p:embed/>
                </p:oleObj>
              </mc:Choice>
              <mc:Fallback>
                <p:oleObj name="Equation" r:id="rId19" imgW="13843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5486400"/>
                        <a:ext cx="2630488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76796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6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16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3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16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16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16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16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16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22530" grpId="0" build="p"/>
      <p:bldP spid="16" grpId="0" animBg="1"/>
      <p:bldP spid="17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383588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If an </a:t>
            </a:r>
            <a:r>
              <a:rPr lang="el-GR" sz="2400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α</a:t>
            </a:r>
            <a:r>
              <a:rPr lang="en-US" sz="2400" dirty="0"/>
              <a:t> particle were scattered by many electrons and </a:t>
            </a:r>
            <a:r>
              <a:rPr lang="en-US" sz="2400" i="1" dirty="0"/>
              <a:t>N</a:t>
            </a:r>
            <a:r>
              <a:rPr lang="en-US" sz="2400" dirty="0"/>
              <a:t> electrons results in</a:t>
            </a:r>
            <a:r>
              <a:rPr lang="en-US" sz="2400" dirty="0" smtClean="0"/>
              <a:t> &lt;</a:t>
            </a:r>
            <a:r>
              <a:rPr lang="en-US" sz="2400" dirty="0" err="1" smtClean="0">
                <a:latin typeface="Symbol" charset="2"/>
                <a:cs typeface="Symbol" charset="2"/>
              </a:rPr>
              <a:t>θ</a:t>
            </a:r>
            <a:r>
              <a:rPr lang="en-US" sz="2400" dirty="0" smtClean="0"/>
              <a:t>&gt;</a:t>
            </a:r>
            <a:r>
              <a:rPr lang="en-US" sz="2400" baseline="-25000" dirty="0" smtClean="0"/>
              <a:t>total</a:t>
            </a:r>
            <a:r>
              <a:rPr lang="en-US" sz="2400" dirty="0" smtClean="0"/>
              <a:t> ~ √N</a:t>
            </a:r>
            <a:r>
              <a:rPr lang="en-US" sz="2400" dirty="0" smtClean="0">
                <a:latin typeface="Symbol" charset="2"/>
                <a:cs typeface="Symbol" charset="2"/>
              </a:rPr>
              <a:t>θ</a:t>
            </a:r>
            <a:r>
              <a:rPr lang="en-US" sz="2400" dirty="0" smtClean="0"/>
              <a:t>            </a:t>
            </a: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The number of atoms across the thin gold layer of 6 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× 10</a:t>
            </a:r>
            <a:r>
              <a:rPr lang="en-US" sz="2400" baseline="300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400" baseline="30000" dirty="0">
                <a:ea typeface="Arial" pitchFamily="-84" charset="0"/>
                <a:cs typeface="Arial" pitchFamily="-84" charset="0"/>
              </a:rPr>
              <a:t>7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</a:t>
            </a:r>
            <a:r>
              <a:rPr lang="en-US" sz="2400" dirty="0" err="1">
                <a:ea typeface="Arial" pitchFamily="-84" charset="0"/>
                <a:cs typeface="Arial" pitchFamily="-84" charset="0"/>
              </a:rPr>
              <a:t>m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: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Assume the distance between atoms </a:t>
            </a:r>
            <a:r>
              <a:rPr lang="en-US" sz="2400" dirty="0" smtClean="0"/>
              <a:t>is</a:t>
            </a: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400" dirty="0"/>
              <a:t>	and there are			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400" dirty="0"/>
              <a:t>	That gives				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1613"/>
            <a:ext cx="8226425" cy="484187"/>
          </a:xfrm>
        </p:spPr>
        <p:txBody>
          <a:bodyPr/>
          <a:lstStyle/>
          <a:p>
            <a:pPr eaLnBrk="1" hangingPunct="1"/>
            <a:r>
              <a:rPr lang="en-US" sz="3400" dirty="0"/>
              <a:t>Multiple Scattering from Electrons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30, 2013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1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4660791"/>
              </p:ext>
            </p:extLst>
          </p:nvPr>
        </p:nvGraphicFramePr>
        <p:xfrm>
          <a:off x="685800" y="1905000"/>
          <a:ext cx="7962900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4" name="Equation" r:id="rId3" imgW="5092700" imgH="482600" progId="Equation.DSMT4">
                  <p:embed/>
                </p:oleObj>
              </mc:Choice>
              <mc:Fallback>
                <p:oleObj name="Equation" r:id="rId3" imgW="50927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05000"/>
                        <a:ext cx="7962900" cy="7508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7084022"/>
              </p:ext>
            </p:extLst>
          </p:nvPr>
        </p:nvGraphicFramePr>
        <p:xfrm>
          <a:off x="2971800" y="2819400"/>
          <a:ext cx="4608513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5" name="Equation" r:id="rId5" imgW="2946400" imgH="457200" progId="Equation.DSMT4">
                  <p:embed/>
                </p:oleObj>
              </mc:Choice>
              <mc:Fallback>
                <p:oleObj name="Equation" r:id="rId5" imgW="2946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819400"/>
                        <a:ext cx="4608513" cy="711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7591109"/>
              </p:ext>
            </p:extLst>
          </p:nvPr>
        </p:nvGraphicFramePr>
        <p:xfrm>
          <a:off x="2971800" y="3578225"/>
          <a:ext cx="397192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6" name="Equation" r:id="rId7" imgW="2540000" imgH="393700" progId="Equation.DSMT4">
                  <p:embed/>
                </p:oleObj>
              </mc:Choice>
              <mc:Fallback>
                <p:oleObj name="Equation" r:id="rId7" imgW="2540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578225"/>
                        <a:ext cx="3971925" cy="6127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9330652"/>
              </p:ext>
            </p:extLst>
          </p:nvPr>
        </p:nvGraphicFramePr>
        <p:xfrm>
          <a:off x="5257800" y="4191000"/>
          <a:ext cx="3815866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7" name="Equation" r:id="rId9" imgW="2171700" imgH="304800" progId="Equation.DSMT4">
                  <p:embed/>
                </p:oleObj>
              </mc:Choice>
              <mc:Fallback>
                <p:oleObj name="Equation" r:id="rId9" imgW="21717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191000"/>
                        <a:ext cx="3815866" cy="533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3911768"/>
              </p:ext>
            </p:extLst>
          </p:nvPr>
        </p:nvGraphicFramePr>
        <p:xfrm>
          <a:off x="2590800" y="4600575"/>
          <a:ext cx="3592513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" name="Equation" r:id="rId11" imgW="2044700" imgH="419100" progId="Equation.DSMT4">
                  <p:embed/>
                </p:oleObj>
              </mc:Choice>
              <mc:Fallback>
                <p:oleObj name="Equation" r:id="rId11" imgW="2044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600575"/>
                        <a:ext cx="3592513" cy="7334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3501846"/>
              </p:ext>
            </p:extLst>
          </p:nvPr>
        </p:nvGraphicFramePr>
        <p:xfrm>
          <a:off x="2541587" y="5486400"/>
          <a:ext cx="332581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9" name="Equation" r:id="rId13" imgW="1892300" imgH="279400" progId="Equation.DSMT4">
                  <p:embed/>
                </p:oleObj>
              </mc:Choice>
              <mc:Fallback>
                <p:oleObj name="Equation" r:id="rId13" imgW="18923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1587" y="5486400"/>
                        <a:ext cx="3325813" cy="4889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66428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5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5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r>
              <a:rPr lang="en-US" dirty="0" smtClean="0"/>
              <a:t>Rutherford’s Atomic Model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838200"/>
            <a:ext cx="8458200" cy="4530725"/>
          </a:xfrm>
        </p:spPr>
        <p:txBody>
          <a:bodyPr/>
          <a:lstStyle/>
          <a:p>
            <a:pPr eaLnBrk="1" hangingPunct="1">
              <a:buClr>
                <a:srgbClr val="3333CC"/>
              </a:buClr>
              <a:buSzPct val="65000"/>
              <a:buFont typeface="Wingdings" charset="2"/>
              <a:buChar char="§"/>
            </a:pPr>
            <a:r>
              <a:rPr lang="en-US" dirty="0" smtClean="0"/>
              <a:t>&lt;</a:t>
            </a:r>
            <a:r>
              <a:rPr lang="en-US" dirty="0" err="1" smtClean="0">
                <a:latin typeface="Symbol" charset="2"/>
                <a:cs typeface="Symbol" charset="2"/>
              </a:rPr>
              <a:t>θ</a:t>
            </a:r>
            <a:r>
              <a:rPr lang="en-US" dirty="0" smtClean="0"/>
              <a:t>&gt;</a:t>
            </a:r>
            <a:r>
              <a:rPr lang="en-US" baseline="-25000" dirty="0" smtClean="0"/>
              <a:t>total</a:t>
            </a:r>
            <a:r>
              <a:rPr lang="en-US" dirty="0" smtClean="0"/>
              <a:t>~6.8</a:t>
            </a:r>
            <a:r>
              <a:rPr lang="en-US" baseline="30000" dirty="0" smtClean="0"/>
              <a:t>o</a:t>
            </a:r>
            <a:r>
              <a:rPr lang="en-US" dirty="0" smtClean="0"/>
              <a:t> even if the </a:t>
            </a:r>
            <a:r>
              <a:rPr lang="el-GR" dirty="0" smtClean="0">
                <a:latin typeface="Lucida Grande" pitchFamily="-84" charset="0"/>
                <a:ea typeface="Arial" pitchFamily="-84" charset="0"/>
                <a:cs typeface="Arial" pitchFamily="-84" charset="0"/>
              </a:rPr>
              <a:t>α</a:t>
            </a:r>
            <a:r>
              <a:rPr lang="en-US" dirty="0" smtClean="0"/>
              <a:t> particle scattered from all 79 electrons in each atom of gold</a:t>
            </a:r>
          </a:p>
          <a:p>
            <a:pPr eaLnBrk="1" hangingPunct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endParaRPr lang="en-US" dirty="0" smtClean="0"/>
          </a:p>
          <a:p>
            <a:pPr eaLnBrk="1" hangingPunct="1">
              <a:buClr>
                <a:srgbClr val="3333CC"/>
              </a:buClr>
              <a:buSzPct val="65000"/>
              <a:buNone/>
            </a:pPr>
            <a:endParaRPr lang="en-US" dirty="0"/>
          </a:p>
          <a:p>
            <a:pPr eaLnBrk="1" hangingPunct="1">
              <a:buClr>
                <a:srgbClr val="3333CC"/>
              </a:buClr>
              <a:buSzPct val="65000"/>
              <a:buFont typeface="Wingdings" charset="2"/>
              <a:buChar char="§"/>
            </a:pPr>
            <a:r>
              <a:rPr lang="en-US" dirty="0" smtClean="0"/>
              <a:t>The experimental results were inconsistent with Thomson’s atomic model.</a:t>
            </a:r>
          </a:p>
          <a:p>
            <a:pPr eaLnBrk="1" hangingPunct="1">
              <a:buClr>
                <a:srgbClr val="3333CC"/>
              </a:buClr>
              <a:buSzPct val="65000"/>
              <a:buFont typeface="Wingdings" charset="2"/>
              <a:buChar char="§"/>
            </a:pPr>
            <a:r>
              <a:rPr lang="en-US" dirty="0" smtClean="0"/>
              <a:t>Rutherford proposed that an atom has a positively charged core (nucleus) surrounded by the negative electrons.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30, 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0" name="AutoShape 35"/>
          <p:cNvSpPr>
            <a:spLocks noChangeArrowheads="1"/>
          </p:cNvSpPr>
          <p:nvPr/>
        </p:nvSpPr>
        <p:spPr bwMode="auto">
          <a:xfrm>
            <a:off x="3962400" y="2057400"/>
            <a:ext cx="647700" cy="838200"/>
          </a:xfrm>
          <a:prstGeom prst="downArrow">
            <a:avLst>
              <a:gd name="adj1" fmla="val 49222"/>
              <a:gd name="adj2" fmla="val 64706"/>
            </a:avLst>
          </a:prstGeom>
          <a:solidFill>
            <a:srgbClr val="FFFF00"/>
          </a:solidFill>
          <a:ln w="571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5257800"/>
            <a:ext cx="1676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7582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8077200" cy="762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Assumptions of Rutherford Scattering </a:t>
            </a:r>
            <a:endParaRPr lang="en-US" sz="2800" dirty="0" smtClean="0"/>
          </a:p>
        </p:txBody>
      </p:sp>
      <p:sp>
        <p:nvSpPr>
          <p:cNvPr id="25604" name="Subtitle 10"/>
          <p:cNvSpPr>
            <a:spLocks noGrp="1"/>
          </p:cNvSpPr>
          <p:nvPr>
            <p:ph type="subTitle" idx="1"/>
          </p:nvPr>
        </p:nvSpPr>
        <p:spPr>
          <a:xfrm>
            <a:off x="457200" y="1066800"/>
            <a:ext cx="8153400" cy="5257800"/>
          </a:xfrm>
        </p:spPr>
        <p:txBody>
          <a:bodyPr/>
          <a:lstStyle/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 smtClean="0"/>
              <a:t>The </a:t>
            </a:r>
            <a:r>
              <a:rPr lang="en-US" dirty="0" err="1" smtClean="0"/>
              <a:t>scatterer</a:t>
            </a:r>
            <a:r>
              <a:rPr lang="en-US" dirty="0" smtClean="0"/>
              <a:t> is so massive that it does not recoil significantly; therefore the initial and final KE of the </a:t>
            </a:r>
            <a:r>
              <a:rPr lang="en-US" dirty="0" err="1" smtClean="0">
                <a:latin typeface="Symbol" charset="2"/>
                <a:cs typeface="Symbol" charset="2"/>
              </a:rPr>
              <a:t>α</a:t>
            </a:r>
            <a:r>
              <a:rPr lang="en-US" dirty="0" smtClean="0"/>
              <a:t> particle are practically equal.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 smtClean="0"/>
              <a:t>The target is so thin that only a single scattering occurs.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 smtClean="0"/>
              <a:t>The bombarding particle and target </a:t>
            </a:r>
            <a:r>
              <a:rPr lang="en-US" dirty="0" err="1" smtClean="0"/>
              <a:t>scatterer</a:t>
            </a:r>
            <a:r>
              <a:rPr lang="en-US" dirty="0" smtClean="0"/>
              <a:t> are so small that they may be treated as point masses and charges.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 smtClean="0"/>
              <a:t>Only the Coulomb force is effective.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endParaRPr lang="en-US" dirty="0" smtClean="0"/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30,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171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31428</TotalTime>
  <Words>1941</Words>
  <Application>Microsoft Macintosh PowerPoint</Application>
  <PresentationFormat>On-screen Show (4:3)</PresentationFormat>
  <Paragraphs>267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phys1443-spring02</vt:lpstr>
      <vt:lpstr>Equation</vt:lpstr>
      <vt:lpstr>PHYS 3313 – Section 001 Lecture #10</vt:lpstr>
      <vt:lpstr>Announcements</vt:lpstr>
      <vt:lpstr>Remind: Special Project #3</vt:lpstr>
      <vt:lpstr>Thomson’s Atomic Model</vt:lpstr>
      <vt:lpstr>Experiments of Geiger and Marsden</vt:lpstr>
      <vt:lpstr>Ex 4.1: Maximum Scattering Angle</vt:lpstr>
      <vt:lpstr>Multiple Scattering from Electrons</vt:lpstr>
      <vt:lpstr>Rutherford’s Atomic Model</vt:lpstr>
      <vt:lpstr>Assumptions of Rutherford Scattering </vt:lpstr>
      <vt:lpstr>Rutherford Scattering </vt:lpstr>
      <vt:lpstr>The Relationship Between the Impact Parameter b and the Scattering Angle   </vt:lpstr>
      <vt:lpstr>Rutherford Scattering</vt:lpstr>
      <vt:lpstr>Rutherford Scattering - probability</vt:lpstr>
      <vt:lpstr>Rutherford Scattering Equation</vt:lpstr>
      <vt:lpstr>The Important Points </vt:lpstr>
      <vt:lpstr>The Classical Atomic Model</vt:lpstr>
      <vt:lpstr>The Planetary Model is Doomed </vt:lpstr>
      <vt:lpstr>The Bohr Model of the Hydrogen Atom – The assumptions</vt:lpstr>
      <vt:lpstr>How did Bohr Arrived at the angular momentum quantization?</vt:lpstr>
      <vt:lpstr>Bohr’s Quantized Radius of Hydrogen</vt:lpstr>
      <vt:lpstr>Bohr Radius</vt:lpstr>
      <vt:lpstr>The Hydrogen Atom</vt:lpstr>
      <vt:lpstr>Transitions in the Hydrogen Atom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1109</cp:revision>
  <dcterms:created xsi:type="dcterms:W3CDTF">2012-08-29T20:00:19Z</dcterms:created>
  <dcterms:modified xsi:type="dcterms:W3CDTF">2013-10-02T06:55:40Z</dcterms:modified>
</cp:coreProperties>
</file>