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35" r:id="rId3"/>
    <p:sldId id="336" r:id="rId4"/>
    <p:sldId id="337" r:id="rId5"/>
    <p:sldId id="338"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4" d="100"/>
          <a:sy n="114" d="100"/>
        </p:scale>
        <p:origin x="-6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5" Type="http://schemas.openxmlformats.org/officeDocument/2006/relationships/image" Target="../media/image57.emf"/><Relationship Id="rId6" Type="http://schemas.openxmlformats.org/officeDocument/2006/relationships/image" Target="../media/image58.emf"/><Relationship Id="rId1" Type="http://schemas.openxmlformats.org/officeDocument/2006/relationships/image" Target="../media/image53.emf"/><Relationship Id="rId2"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5" Type="http://schemas.openxmlformats.org/officeDocument/2006/relationships/image" Target="../media/image63.emf"/><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image" Target="../media/image59.emf"/><Relationship Id="rId2" Type="http://schemas.openxmlformats.org/officeDocument/2006/relationships/image" Target="../media/image60.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71.emf"/><Relationship Id="rId5" Type="http://schemas.openxmlformats.org/officeDocument/2006/relationships/image" Target="../media/image72.emf"/><Relationship Id="rId6" Type="http://schemas.openxmlformats.org/officeDocument/2006/relationships/image" Target="../media/image73.emf"/><Relationship Id="rId7" Type="http://schemas.openxmlformats.org/officeDocument/2006/relationships/image" Target="../media/image74.emf"/><Relationship Id="rId1" Type="http://schemas.openxmlformats.org/officeDocument/2006/relationships/image" Target="../media/image68.emf"/><Relationship Id="rId2" Type="http://schemas.openxmlformats.org/officeDocument/2006/relationships/image" Target="../media/image6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2.emf"/><Relationship Id="rId4" Type="http://schemas.openxmlformats.org/officeDocument/2006/relationships/image" Target="../media/image83.emf"/><Relationship Id="rId5" Type="http://schemas.openxmlformats.org/officeDocument/2006/relationships/image" Target="../media/image84.emf"/><Relationship Id="rId6" Type="http://schemas.openxmlformats.org/officeDocument/2006/relationships/image" Target="../media/image85.emf"/><Relationship Id="rId1" Type="http://schemas.openxmlformats.org/officeDocument/2006/relationships/image" Target="../media/image80.emf"/><Relationship Id="rId2" Type="http://schemas.openxmlformats.org/officeDocument/2006/relationships/image" Target="../media/image8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1" Type="http://schemas.openxmlformats.org/officeDocument/2006/relationships/image" Target="../media/image86.emf"/><Relationship Id="rId2" Type="http://schemas.openxmlformats.org/officeDocument/2006/relationships/image" Target="../media/image87.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5.emf"/><Relationship Id="rId4" Type="http://schemas.openxmlformats.org/officeDocument/2006/relationships/image" Target="../media/image96.emf"/><Relationship Id="rId1" Type="http://schemas.openxmlformats.org/officeDocument/2006/relationships/image" Target="../media/image93.emf"/><Relationship Id="rId2" Type="http://schemas.openxmlformats.org/officeDocument/2006/relationships/image" Target="../media/image9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8.emf"/><Relationship Id="rId2" Type="http://schemas.openxmlformats.org/officeDocument/2006/relationships/image" Target="../media/image99.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2.emf"/><Relationship Id="rId4" Type="http://schemas.openxmlformats.org/officeDocument/2006/relationships/image" Target="../media/image103.emf"/><Relationship Id="rId5" Type="http://schemas.openxmlformats.org/officeDocument/2006/relationships/image" Target="../media/image104.emf"/><Relationship Id="rId1" Type="http://schemas.openxmlformats.org/officeDocument/2006/relationships/image" Target="../media/image100.emf"/><Relationship Id="rId2" Type="http://schemas.openxmlformats.org/officeDocument/2006/relationships/image" Target="../media/image10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5.emf"/><Relationship Id="rId2" Type="http://schemas.openxmlformats.org/officeDocument/2006/relationships/image" Target="../media/image10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image" Target="../media/image22.emf"/><Relationship Id="rId2"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1" Type="http://schemas.openxmlformats.org/officeDocument/2006/relationships/image" Target="../media/image28.emf"/><Relationship Id="rId2"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emf"/><Relationship Id="rId5" Type="http://schemas.openxmlformats.org/officeDocument/2006/relationships/image" Target="../media/image48.emf"/><Relationship Id="rId6" Type="http://schemas.openxmlformats.org/officeDocument/2006/relationships/image" Target="../media/image49.emf"/><Relationship Id="rId7" Type="http://schemas.openxmlformats.org/officeDocument/2006/relationships/image" Target="../media/image50.emf"/><Relationship Id="rId8" Type="http://schemas.openxmlformats.org/officeDocument/2006/relationships/image" Target="../media/image51.emf"/><Relationship Id="rId9" Type="http://schemas.openxmlformats.org/officeDocument/2006/relationships/image" Target="../media/image52.emf"/><Relationship Id="rId1" Type="http://schemas.openxmlformats.org/officeDocument/2006/relationships/image" Target="../media/image44.emf"/><Relationship Id="rId2"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441029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5013605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extLst>
      <p:ext uri="{BB962C8B-B14F-4D97-AF65-F5344CB8AC3E}">
        <p14:creationId xmlns:p14="http://schemas.microsoft.com/office/powerpoint/2010/main" val="393861217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Sept. 30,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extLst>
      <p:ext uri="{BB962C8B-B14F-4D97-AF65-F5344CB8AC3E}">
        <p14:creationId xmlns:p14="http://schemas.microsoft.com/office/powerpoint/2010/main" val="140954532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2,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Oct. 2,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0" r:id="rId13"/>
    <p:sldLayoutId id="2147483721" r:id="rId14"/>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21.bin"/><Relationship Id="rId12" Type="http://schemas.openxmlformats.org/officeDocument/2006/relationships/image" Target="../media/image26.emf"/><Relationship Id="rId13" Type="http://schemas.openxmlformats.org/officeDocument/2006/relationships/oleObject" Target="../embeddings/oleObject22.bin"/><Relationship Id="rId14"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2.emf"/><Relationship Id="rId5" Type="http://schemas.openxmlformats.org/officeDocument/2006/relationships/oleObject" Target="../embeddings/oleObject18.bin"/><Relationship Id="rId6" Type="http://schemas.openxmlformats.org/officeDocument/2006/relationships/image" Target="../media/image23.emf"/><Relationship Id="rId7" Type="http://schemas.openxmlformats.org/officeDocument/2006/relationships/oleObject" Target="../embeddings/oleObject19.bin"/><Relationship Id="rId8" Type="http://schemas.openxmlformats.org/officeDocument/2006/relationships/image" Target="../media/image24.emf"/><Relationship Id="rId9" Type="http://schemas.openxmlformats.org/officeDocument/2006/relationships/oleObject" Target="../embeddings/oleObject20.bin"/><Relationship Id="rId10" Type="http://schemas.openxmlformats.org/officeDocument/2006/relationships/image" Target="../media/image25.emf"/></Relationships>
</file>

<file path=ppt/slides/_rels/slide12.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27.bin"/><Relationship Id="rId13" Type="http://schemas.openxmlformats.org/officeDocument/2006/relationships/image" Target="../media/image32.emf"/><Relationship Id="rId14" Type="http://schemas.openxmlformats.org/officeDocument/2006/relationships/oleObject" Target="../embeddings/oleObject28.bin"/><Relationship Id="rId15" Type="http://schemas.openxmlformats.org/officeDocument/2006/relationships/image" Target="../media/image33.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23.bin"/><Relationship Id="rId5" Type="http://schemas.openxmlformats.org/officeDocument/2006/relationships/image" Target="../media/image28.emf"/><Relationship Id="rId6" Type="http://schemas.openxmlformats.org/officeDocument/2006/relationships/oleObject" Target="../embeddings/oleObject24.bin"/><Relationship Id="rId7" Type="http://schemas.openxmlformats.org/officeDocument/2006/relationships/image" Target="../media/image29.emf"/><Relationship Id="rId8" Type="http://schemas.openxmlformats.org/officeDocument/2006/relationships/oleObject" Target="../embeddings/oleObject25.bin"/><Relationship Id="rId9" Type="http://schemas.openxmlformats.org/officeDocument/2006/relationships/image" Target="../media/image30.emf"/><Relationship Id="rId10"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 Id="rId3"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xml"/><Relationship Id="rId2"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image" Target="../media/image40.jpeg"/></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33.bin"/><Relationship Id="rId20" Type="http://schemas.openxmlformats.org/officeDocument/2006/relationships/image" Target="../media/image52.emf"/><Relationship Id="rId10" Type="http://schemas.openxmlformats.org/officeDocument/2006/relationships/image" Target="../media/image47.emf"/><Relationship Id="rId11" Type="http://schemas.openxmlformats.org/officeDocument/2006/relationships/oleObject" Target="../embeddings/oleObject34.bin"/><Relationship Id="rId12" Type="http://schemas.openxmlformats.org/officeDocument/2006/relationships/image" Target="../media/image48.emf"/><Relationship Id="rId13" Type="http://schemas.openxmlformats.org/officeDocument/2006/relationships/oleObject" Target="../embeddings/oleObject35.bin"/><Relationship Id="rId14" Type="http://schemas.openxmlformats.org/officeDocument/2006/relationships/image" Target="../media/image49.emf"/><Relationship Id="rId15" Type="http://schemas.openxmlformats.org/officeDocument/2006/relationships/oleObject" Target="../embeddings/oleObject36.bin"/><Relationship Id="rId16" Type="http://schemas.openxmlformats.org/officeDocument/2006/relationships/image" Target="../media/image50.emf"/><Relationship Id="rId17" Type="http://schemas.openxmlformats.org/officeDocument/2006/relationships/oleObject" Target="../embeddings/oleObject37.bin"/><Relationship Id="rId18" Type="http://schemas.openxmlformats.org/officeDocument/2006/relationships/image" Target="../media/image51.emf"/><Relationship Id="rId19" Type="http://schemas.openxmlformats.org/officeDocument/2006/relationships/oleObject" Target="../embeddings/oleObject38.bin"/><Relationship Id="rId1" Type="http://schemas.openxmlformats.org/officeDocument/2006/relationships/vmlDrawing" Target="../drawings/vmlDrawing9.vml"/><Relationship Id="rId2" Type="http://schemas.openxmlformats.org/officeDocument/2006/relationships/slideLayout" Target="../slideLayouts/slideLayout13.xml"/><Relationship Id="rId3" Type="http://schemas.openxmlformats.org/officeDocument/2006/relationships/oleObject" Target="../embeddings/oleObject30.bin"/><Relationship Id="rId4" Type="http://schemas.openxmlformats.org/officeDocument/2006/relationships/image" Target="../media/image44.emf"/><Relationship Id="rId5" Type="http://schemas.openxmlformats.org/officeDocument/2006/relationships/oleObject" Target="../embeddings/oleObject31.bin"/><Relationship Id="rId6" Type="http://schemas.openxmlformats.org/officeDocument/2006/relationships/image" Target="../media/image45.emf"/><Relationship Id="rId7" Type="http://schemas.openxmlformats.org/officeDocument/2006/relationships/oleObject" Target="../embeddings/oleObject32.bin"/><Relationship Id="rId8" Type="http://schemas.openxmlformats.org/officeDocument/2006/relationships/image" Target="../media/image46.e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57.emf"/><Relationship Id="rId13" Type="http://schemas.openxmlformats.org/officeDocument/2006/relationships/oleObject" Target="../embeddings/oleObject44.bin"/><Relationship Id="rId14" Type="http://schemas.openxmlformats.org/officeDocument/2006/relationships/image" Target="../media/image58.emf"/><Relationship Id="rId1" Type="http://schemas.openxmlformats.org/officeDocument/2006/relationships/vmlDrawing" Target="../drawings/vmlDrawing10.vml"/><Relationship Id="rId2" Type="http://schemas.openxmlformats.org/officeDocument/2006/relationships/slideLayout" Target="../slideLayouts/slideLayout13.xml"/><Relationship Id="rId3" Type="http://schemas.openxmlformats.org/officeDocument/2006/relationships/oleObject" Target="../embeddings/oleObject39.bin"/><Relationship Id="rId4" Type="http://schemas.openxmlformats.org/officeDocument/2006/relationships/image" Target="../media/image53.emf"/><Relationship Id="rId5" Type="http://schemas.openxmlformats.org/officeDocument/2006/relationships/oleObject" Target="../embeddings/oleObject40.bin"/><Relationship Id="rId6" Type="http://schemas.openxmlformats.org/officeDocument/2006/relationships/image" Target="../media/image54.emf"/><Relationship Id="rId7" Type="http://schemas.openxmlformats.org/officeDocument/2006/relationships/oleObject" Target="../embeddings/oleObject41.bin"/><Relationship Id="rId8" Type="http://schemas.openxmlformats.org/officeDocument/2006/relationships/image" Target="../media/image55.emf"/><Relationship Id="rId9" Type="http://schemas.openxmlformats.org/officeDocument/2006/relationships/oleObject" Target="../embeddings/oleObject42.bin"/><Relationship Id="rId10" Type="http://schemas.openxmlformats.org/officeDocument/2006/relationships/image" Target="../media/image56.emf"/></Relationships>
</file>

<file path=ppt/slides/_rels/slide19.xml.rels><?xml version="1.0" encoding="UTF-8" standalone="yes"?>
<Relationships xmlns="http://schemas.openxmlformats.org/package/2006/relationships"><Relationship Id="rId11" Type="http://schemas.openxmlformats.org/officeDocument/2006/relationships/image" Target="../media/image62.emf"/><Relationship Id="rId12" Type="http://schemas.openxmlformats.org/officeDocument/2006/relationships/oleObject" Target="../embeddings/oleObject49.bin"/><Relationship Id="rId13" Type="http://schemas.openxmlformats.org/officeDocument/2006/relationships/image" Target="../media/image63.emf"/><Relationship Id="rId14" Type="http://schemas.openxmlformats.org/officeDocument/2006/relationships/oleObject" Target="../embeddings/oleObject50.bin"/><Relationship Id="rId15" Type="http://schemas.openxmlformats.org/officeDocument/2006/relationships/image" Target="../media/image64.emf"/><Relationship Id="rId16" Type="http://schemas.openxmlformats.org/officeDocument/2006/relationships/oleObject" Target="../embeddings/oleObject51.bin"/><Relationship Id="rId17" Type="http://schemas.openxmlformats.org/officeDocument/2006/relationships/image" Target="../media/image65.emf"/><Relationship Id="rId18" Type="http://schemas.openxmlformats.org/officeDocument/2006/relationships/oleObject" Target="../embeddings/oleObject52.bin"/><Relationship Id="rId19" Type="http://schemas.openxmlformats.org/officeDocument/2006/relationships/image" Target="../media/image66.emf"/><Relationship Id="rId1" Type="http://schemas.openxmlformats.org/officeDocument/2006/relationships/vmlDrawing" Target="../drawings/vmlDrawing11.vml"/><Relationship Id="rId2" Type="http://schemas.openxmlformats.org/officeDocument/2006/relationships/slideLayout" Target="../slideLayouts/slideLayout13.xml"/><Relationship Id="rId3" Type="http://schemas.openxmlformats.org/officeDocument/2006/relationships/image" Target="../media/image67.jpeg"/><Relationship Id="rId4" Type="http://schemas.openxmlformats.org/officeDocument/2006/relationships/oleObject" Target="../embeddings/oleObject45.bin"/><Relationship Id="rId5" Type="http://schemas.openxmlformats.org/officeDocument/2006/relationships/image" Target="../media/image59.emf"/><Relationship Id="rId6" Type="http://schemas.openxmlformats.org/officeDocument/2006/relationships/oleObject" Target="../embeddings/oleObject46.bin"/><Relationship Id="rId7" Type="http://schemas.openxmlformats.org/officeDocument/2006/relationships/image" Target="../media/image60.emf"/><Relationship Id="rId8" Type="http://schemas.openxmlformats.org/officeDocument/2006/relationships/oleObject" Target="../embeddings/oleObject47.bin"/><Relationship Id="rId9" Type="http://schemas.openxmlformats.org/officeDocument/2006/relationships/image" Target="../media/image61.emf"/><Relationship Id="rId10"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57.bin"/><Relationship Id="rId12" Type="http://schemas.openxmlformats.org/officeDocument/2006/relationships/image" Target="../media/image72.emf"/><Relationship Id="rId13" Type="http://schemas.openxmlformats.org/officeDocument/2006/relationships/oleObject" Target="../embeddings/oleObject58.bin"/><Relationship Id="rId14" Type="http://schemas.openxmlformats.org/officeDocument/2006/relationships/image" Target="../media/image73.emf"/><Relationship Id="rId15" Type="http://schemas.openxmlformats.org/officeDocument/2006/relationships/oleObject" Target="../embeddings/oleObject59.bin"/><Relationship Id="rId16" Type="http://schemas.openxmlformats.org/officeDocument/2006/relationships/image" Target="../media/image74.emf"/><Relationship Id="rId1" Type="http://schemas.openxmlformats.org/officeDocument/2006/relationships/vmlDrawing" Target="../drawings/vmlDrawing12.vml"/><Relationship Id="rId2" Type="http://schemas.openxmlformats.org/officeDocument/2006/relationships/slideLayout" Target="../slideLayouts/slideLayout13.xml"/><Relationship Id="rId3" Type="http://schemas.openxmlformats.org/officeDocument/2006/relationships/oleObject" Target="../embeddings/oleObject53.bin"/><Relationship Id="rId4" Type="http://schemas.openxmlformats.org/officeDocument/2006/relationships/image" Target="../media/image68.emf"/><Relationship Id="rId5" Type="http://schemas.openxmlformats.org/officeDocument/2006/relationships/oleObject" Target="../embeddings/oleObject54.bin"/><Relationship Id="rId6" Type="http://schemas.openxmlformats.org/officeDocument/2006/relationships/image" Target="../media/image69.emf"/><Relationship Id="rId7" Type="http://schemas.openxmlformats.org/officeDocument/2006/relationships/oleObject" Target="../embeddings/oleObject55.bin"/><Relationship Id="rId8" Type="http://schemas.openxmlformats.org/officeDocument/2006/relationships/image" Target="../media/image70.emf"/><Relationship Id="rId9" Type="http://schemas.openxmlformats.org/officeDocument/2006/relationships/oleObject" Target="../embeddings/oleObject56.bin"/><Relationship Id="rId10" Type="http://schemas.openxmlformats.org/officeDocument/2006/relationships/image" Target="../media/image71.emf"/></Relationships>
</file>

<file path=ppt/slides/_rels/slide21.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5" Type="http://schemas.openxmlformats.org/officeDocument/2006/relationships/image" Target="../media/image78.jpeg"/><Relationship Id="rId6" Type="http://schemas.openxmlformats.org/officeDocument/2006/relationships/image" Target="../media/image79.jpeg"/><Relationship Id="rId7" Type="http://schemas.openxmlformats.org/officeDocument/2006/relationships/oleObject" Target="../embeddings/oleObject60.bin"/><Relationship Id="rId8" Type="http://schemas.openxmlformats.org/officeDocument/2006/relationships/image" Target="../media/image75.emf"/><Relationship Id="rId1" Type="http://schemas.openxmlformats.org/officeDocument/2006/relationships/vmlDrawing" Target="../drawings/vmlDrawing13.vml"/><Relationship Id="rId2"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65.bin"/><Relationship Id="rId12" Type="http://schemas.openxmlformats.org/officeDocument/2006/relationships/image" Target="../media/image84.emf"/><Relationship Id="rId13" Type="http://schemas.openxmlformats.org/officeDocument/2006/relationships/oleObject" Target="../embeddings/oleObject66.bin"/><Relationship Id="rId14" Type="http://schemas.openxmlformats.org/officeDocument/2006/relationships/image" Target="../media/image85.emf"/><Relationship Id="rId1" Type="http://schemas.openxmlformats.org/officeDocument/2006/relationships/vmlDrawing" Target="../drawings/vmlDrawing14.vml"/><Relationship Id="rId2" Type="http://schemas.openxmlformats.org/officeDocument/2006/relationships/slideLayout" Target="../slideLayouts/slideLayout12.xml"/><Relationship Id="rId3" Type="http://schemas.openxmlformats.org/officeDocument/2006/relationships/oleObject" Target="../embeddings/oleObject61.bin"/><Relationship Id="rId4" Type="http://schemas.openxmlformats.org/officeDocument/2006/relationships/image" Target="../media/image80.emf"/><Relationship Id="rId5" Type="http://schemas.openxmlformats.org/officeDocument/2006/relationships/oleObject" Target="../embeddings/oleObject62.bin"/><Relationship Id="rId6" Type="http://schemas.openxmlformats.org/officeDocument/2006/relationships/image" Target="../media/image81.emf"/><Relationship Id="rId7" Type="http://schemas.openxmlformats.org/officeDocument/2006/relationships/oleObject" Target="../embeddings/oleObject63.bin"/><Relationship Id="rId8" Type="http://schemas.openxmlformats.org/officeDocument/2006/relationships/image" Target="../media/image82.emf"/><Relationship Id="rId9" Type="http://schemas.openxmlformats.org/officeDocument/2006/relationships/oleObject" Target="../embeddings/oleObject64.bin"/><Relationship Id="rId10" Type="http://schemas.openxmlformats.org/officeDocument/2006/relationships/image" Target="../media/image83.emf"/></Relationships>
</file>

<file path=ppt/slides/_rels/slide24.xml.rels><?xml version="1.0" encoding="UTF-8" standalone="yes"?>
<Relationships xmlns="http://schemas.openxmlformats.org/package/2006/relationships"><Relationship Id="rId11" Type="http://schemas.openxmlformats.org/officeDocument/2006/relationships/image" Target="../media/image89.emf"/><Relationship Id="rId12" Type="http://schemas.openxmlformats.org/officeDocument/2006/relationships/oleObject" Target="../embeddings/oleObject71.bin"/><Relationship Id="rId13" Type="http://schemas.openxmlformats.org/officeDocument/2006/relationships/image" Target="../media/image90.emf"/><Relationship Id="rId14" Type="http://schemas.openxmlformats.org/officeDocument/2006/relationships/oleObject" Target="../embeddings/oleObject72.bin"/><Relationship Id="rId15" Type="http://schemas.openxmlformats.org/officeDocument/2006/relationships/image" Target="../media/image91.emf"/><Relationship Id="rId1" Type="http://schemas.openxmlformats.org/officeDocument/2006/relationships/vmlDrawing" Target="../drawings/vmlDrawing15.vml"/><Relationship Id="rId2" Type="http://schemas.openxmlformats.org/officeDocument/2006/relationships/slideLayout" Target="../slideLayouts/slideLayout13.xml"/><Relationship Id="rId3" Type="http://schemas.openxmlformats.org/officeDocument/2006/relationships/image" Target="../media/image92.jpeg"/><Relationship Id="rId4" Type="http://schemas.openxmlformats.org/officeDocument/2006/relationships/oleObject" Target="../embeddings/oleObject67.bin"/><Relationship Id="rId5" Type="http://schemas.openxmlformats.org/officeDocument/2006/relationships/image" Target="../media/image86.emf"/><Relationship Id="rId6" Type="http://schemas.openxmlformats.org/officeDocument/2006/relationships/oleObject" Target="../embeddings/oleObject68.bin"/><Relationship Id="rId7" Type="http://schemas.openxmlformats.org/officeDocument/2006/relationships/image" Target="../media/image87.emf"/><Relationship Id="rId8" Type="http://schemas.openxmlformats.org/officeDocument/2006/relationships/oleObject" Target="../embeddings/oleObject69.bin"/><Relationship Id="rId9" Type="http://schemas.openxmlformats.org/officeDocument/2006/relationships/image" Target="../media/image88.emf"/><Relationship Id="rId10" Type="http://schemas.openxmlformats.org/officeDocument/2006/relationships/oleObject" Target="../embeddings/oleObject70.bin"/></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4" Type="http://schemas.openxmlformats.org/officeDocument/2006/relationships/oleObject" Target="../embeddings/oleObject73.bin"/><Relationship Id="rId5" Type="http://schemas.openxmlformats.org/officeDocument/2006/relationships/image" Target="../media/image93.emf"/><Relationship Id="rId6" Type="http://schemas.openxmlformats.org/officeDocument/2006/relationships/oleObject" Target="../embeddings/oleObject74.bin"/><Relationship Id="rId7" Type="http://schemas.openxmlformats.org/officeDocument/2006/relationships/image" Target="../media/image94.emf"/><Relationship Id="rId8" Type="http://schemas.openxmlformats.org/officeDocument/2006/relationships/oleObject" Target="../embeddings/oleObject75.bin"/><Relationship Id="rId9" Type="http://schemas.openxmlformats.org/officeDocument/2006/relationships/image" Target="../media/image95.emf"/><Relationship Id="rId10" Type="http://schemas.openxmlformats.org/officeDocument/2006/relationships/oleObject" Target="../embeddings/oleObject76.bin"/><Relationship Id="rId11" Type="http://schemas.openxmlformats.org/officeDocument/2006/relationships/image" Target="../media/image96.e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98.emf"/><Relationship Id="rId5" Type="http://schemas.openxmlformats.org/officeDocument/2006/relationships/oleObject" Target="../embeddings/oleObject78.bin"/><Relationship Id="rId6" Type="http://schemas.openxmlformats.org/officeDocument/2006/relationships/image" Target="../media/image99.emf"/><Relationship Id="rId1" Type="http://schemas.openxmlformats.org/officeDocument/2006/relationships/vmlDrawing" Target="../drawings/vmlDrawing17.v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83.bin"/><Relationship Id="rId12" Type="http://schemas.openxmlformats.org/officeDocument/2006/relationships/image" Target="../media/image104.emf"/><Relationship Id="rId1" Type="http://schemas.openxmlformats.org/officeDocument/2006/relationships/vmlDrawing" Target="../drawings/vmlDrawing18.vml"/><Relationship Id="rId2" Type="http://schemas.openxmlformats.org/officeDocument/2006/relationships/slideLayout" Target="../slideLayouts/slideLayout13.xml"/><Relationship Id="rId3" Type="http://schemas.openxmlformats.org/officeDocument/2006/relationships/oleObject" Target="../embeddings/oleObject79.bin"/><Relationship Id="rId4" Type="http://schemas.openxmlformats.org/officeDocument/2006/relationships/image" Target="../media/image100.emf"/><Relationship Id="rId5" Type="http://schemas.openxmlformats.org/officeDocument/2006/relationships/oleObject" Target="../embeddings/oleObject80.bin"/><Relationship Id="rId6" Type="http://schemas.openxmlformats.org/officeDocument/2006/relationships/image" Target="../media/image101.emf"/><Relationship Id="rId7" Type="http://schemas.openxmlformats.org/officeDocument/2006/relationships/oleObject" Target="../embeddings/oleObject81.bin"/><Relationship Id="rId8" Type="http://schemas.openxmlformats.org/officeDocument/2006/relationships/image" Target="../media/image102.emf"/><Relationship Id="rId9" Type="http://schemas.openxmlformats.org/officeDocument/2006/relationships/oleObject" Target="../embeddings/oleObject82.bin"/><Relationship Id="rId10" Type="http://schemas.openxmlformats.org/officeDocument/2006/relationships/image" Target="../media/image103.emf"/></Relationships>
</file>

<file path=ppt/slides/_rels/slide28.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oleObject" Target="../embeddings/oleObject84.bin"/><Relationship Id="rId5" Type="http://schemas.openxmlformats.org/officeDocument/2006/relationships/image" Target="../media/image105.emf"/><Relationship Id="rId6" Type="http://schemas.openxmlformats.org/officeDocument/2006/relationships/oleObject" Target="../embeddings/oleObject85.bin"/><Relationship Id="rId7" Type="http://schemas.openxmlformats.org/officeDocument/2006/relationships/image" Target="../media/image106.emf"/><Relationship Id="rId1" Type="http://schemas.openxmlformats.org/officeDocument/2006/relationships/vmlDrawing" Target="../drawings/vmlDrawing19.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11" Type="http://schemas.openxmlformats.org/officeDocument/2006/relationships/image" Target="../media/image11.emf"/><Relationship Id="rId12" Type="http://schemas.openxmlformats.org/officeDocument/2006/relationships/oleObject" Target="../embeddings/oleObject11.bin"/><Relationship Id="rId13" Type="http://schemas.openxmlformats.org/officeDocument/2006/relationships/image" Target="../media/image12.emf"/><Relationship Id="rId14" Type="http://schemas.openxmlformats.org/officeDocument/2006/relationships/oleObject" Target="../embeddings/oleObject12.bin"/><Relationship Id="rId15"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14.jpeg"/><Relationship Id="rId4" Type="http://schemas.openxmlformats.org/officeDocument/2006/relationships/oleObject" Target="../embeddings/oleObject7.bin"/><Relationship Id="rId5" Type="http://schemas.openxmlformats.org/officeDocument/2006/relationships/image" Target="../media/image8.emf"/><Relationship Id="rId6" Type="http://schemas.openxmlformats.org/officeDocument/2006/relationships/oleObject" Target="../embeddings/oleObject8.bin"/><Relationship Id="rId7" Type="http://schemas.openxmlformats.org/officeDocument/2006/relationships/image" Target="../media/image9.emf"/><Relationship Id="rId8" Type="http://schemas.openxmlformats.org/officeDocument/2006/relationships/oleObject" Target="../embeddings/oleObject9.bin"/><Relationship Id="rId9" Type="http://schemas.openxmlformats.org/officeDocument/2006/relationships/image" Target="../media/image10.emf"/><Relationship Id="rId10"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oleObject" Target="../embeddings/oleObject14.bin"/><Relationship Id="rId5"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8.emf"/><Relationship Id="rId5" Type="http://schemas.openxmlformats.org/officeDocument/2006/relationships/oleObject" Target="../embeddings/oleObject16.bin"/><Relationship Id="rId6"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2, 2013</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25138" y="1607403"/>
            <a:ext cx="298574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 Oct. 2,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smtClean="0">
                <a:solidFill>
                  <a:srgbClr val="FF0066"/>
                </a:solidFill>
                <a:latin typeface="Monotype Corsiva" pitchFamily="-84" charset="0"/>
              </a:rPr>
              <a:t>Amir </a:t>
            </a:r>
            <a:r>
              <a:rPr lang="en-US" b="1" smtClean="0">
                <a:solidFill>
                  <a:srgbClr val="FF0066"/>
                </a:solidFill>
                <a:latin typeface="Monotype Corsiva" pitchFamily="-84" charset="0"/>
              </a:rPr>
              <a:t>Farbin</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524000" y="25146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Importance of Bohr’s Model</a:t>
            </a:r>
          </a:p>
          <a:p>
            <a:pPr marL="609600" indent="-609600">
              <a:spcBef>
                <a:spcPct val="20000"/>
              </a:spcBef>
              <a:buFontTx/>
              <a:buChar char="•"/>
            </a:pPr>
            <a:r>
              <a:rPr lang="en-US" sz="2800" dirty="0" smtClean="0">
                <a:solidFill>
                  <a:schemeClr val="accent2"/>
                </a:solidFill>
                <a:latin typeface="Arial Narrow" pitchFamily="-84" charset="0"/>
              </a:rPr>
              <a:t>X-ray Scattering</a:t>
            </a:r>
          </a:p>
          <a:p>
            <a:pPr marL="609600" indent="-609600">
              <a:spcBef>
                <a:spcPct val="20000"/>
              </a:spcBef>
              <a:buFontTx/>
              <a:buChar char="•"/>
            </a:pPr>
            <a:r>
              <a:rPr lang="en-US" sz="2800" dirty="0" smtClean="0">
                <a:solidFill>
                  <a:schemeClr val="accent2"/>
                </a:solidFill>
                <a:latin typeface="Arial Narrow" pitchFamily="-84" charset="0"/>
              </a:rPr>
              <a:t>Bragg’s Law</a:t>
            </a:r>
          </a:p>
          <a:p>
            <a:pPr marL="609600" indent="-609600">
              <a:spcBef>
                <a:spcPct val="20000"/>
              </a:spcBef>
              <a:buFontTx/>
              <a:buChar char="•"/>
            </a:pPr>
            <a:r>
              <a:rPr lang="en-US" sz="2800" dirty="0" smtClean="0">
                <a:solidFill>
                  <a:schemeClr val="accent2"/>
                </a:solidFill>
                <a:latin typeface="Arial Narrow" pitchFamily="-84" charset="0"/>
              </a:rPr>
              <a:t>De Broglie Waves</a:t>
            </a:r>
          </a:p>
          <a:p>
            <a:pPr marL="609600" indent="-609600">
              <a:spcBef>
                <a:spcPct val="20000"/>
              </a:spcBef>
              <a:buFontTx/>
              <a:buChar char="•"/>
            </a:pPr>
            <a:r>
              <a:rPr lang="en-US" sz="2800" dirty="0" smtClean="0">
                <a:solidFill>
                  <a:schemeClr val="accent2"/>
                </a:solidFill>
                <a:latin typeface="Arial Narrow" pitchFamily="-84" charset="0"/>
              </a:rPr>
              <a:t>Bohr’s Quantization</a:t>
            </a:r>
          </a:p>
          <a:p>
            <a:pPr marL="609600" indent="-609600">
              <a:spcBef>
                <a:spcPct val="20000"/>
              </a:spcBef>
              <a:buFontTx/>
              <a:buChar char="•"/>
            </a:pPr>
            <a:r>
              <a:rPr lang="en-US" sz="2800" dirty="0" smtClean="0">
                <a:solidFill>
                  <a:schemeClr val="accent2"/>
                </a:solidFill>
                <a:latin typeface="Arial Narrow" pitchFamily="-84" charset="0"/>
              </a:rPr>
              <a:t>Electron Scattering</a:t>
            </a:r>
          </a:p>
          <a:p>
            <a:pPr marL="609600" indent="-609600">
              <a:spcBef>
                <a:spcPct val="20000"/>
              </a:spcBef>
              <a:buFontTx/>
              <a:buChar char="•"/>
            </a:pPr>
            <a:r>
              <a:rPr lang="en-US" sz="2800" dirty="0" smtClean="0">
                <a:solidFill>
                  <a:schemeClr val="accent2"/>
                </a:solidFill>
                <a:latin typeface="Arial Narrow" pitchFamily="-84" charset="0"/>
              </a:rPr>
              <a:t>Wave Properties </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Grp="1" noChangeArrowheads="1"/>
          </p:cNvSpPr>
          <p:nvPr>
            <p:ph type="title"/>
          </p:nvPr>
        </p:nvSpPr>
        <p:spPr>
          <a:xfrm>
            <a:off x="685800" y="0"/>
            <a:ext cx="7772400" cy="838200"/>
          </a:xfrm>
        </p:spPr>
        <p:txBody>
          <a:bodyPr/>
          <a:lstStyle/>
          <a:p>
            <a:pPr eaLnBrk="1" hangingPunct="1"/>
            <a:r>
              <a:rPr lang="en-US" sz="3600" dirty="0"/>
              <a:t>Atomic Excitation by Electrons</a:t>
            </a:r>
          </a:p>
        </p:txBody>
      </p:sp>
      <p:sp>
        <p:nvSpPr>
          <p:cNvPr id="47107" name="Rectangle 2"/>
          <p:cNvSpPr>
            <a:spLocks noGrp="1" noChangeArrowheads="1"/>
          </p:cNvSpPr>
          <p:nvPr>
            <p:ph idx="1"/>
          </p:nvPr>
        </p:nvSpPr>
        <p:spPr>
          <a:xfrm>
            <a:off x="457200" y="685800"/>
            <a:ext cx="8229600" cy="914400"/>
          </a:xfrm>
        </p:spPr>
        <p:txBody>
          <a:bodyPr/>
          <a:lstStyle/>
          <a:p>
            <a:pPr eaLnBrk="1" hangingPunct="1"/>
            <a:r>
              <a:rPr lang="en-US" sz="2400" dirty="0"/>
              <a:t>Ground state has </a:t>
            </a:r>
            <a:r>
              <a:rPr lang="en-US" sz="2400" i="1" dirty="0"/>
              <a:t>E</a:t>
            </a:r>
            <a:r>
              <a:rPr lang="en-US" sz="2400" baseline="-25000" dirty="0"/>
              <a:t>0</a:t>
            </a:r>
            <a:r>
              <a:rPr lang="en-US" sz="2400" dirty="0"/>
              <a:t> to be zero.</a:t>
            </a:r>
          </a:p>
          <a:p>
            <a:pPr eaLnBrk="1" hangingPunct="1">
              <a:buFont typeface="Wingdings" pitchFamily="-84" charset="2"/>
              <a:buNone/>
            </a:pPr>
            <a:r>
              <a:rPr lang="en-US" sz="2400" dirty="0"/>
              <a:t>	First excited state has </a:t>
            </a:r>
            <a:r>
              <a:rPr lang="en-US" sz="2400" i="1" dirty="0"/>
              <a:t>E</a:t>
            </a:r>
            <a:r>
              <a:rPr lang="en-US" sz="2400" baseline="-25000" dirty="0"/>
              <a:t>1</a:t>
            </a:r>
            <a:r>
              <a:rPr lang="en-US" sz="2400" dirty="0"/>
              <a:t>.</a:t>
            </a:r>
          </a:p>
          <a:p>
            <a:pPr eaLnBrk="1" hangingPunct="1">
              <a:buFont typeface="Wingdings" pitchFamily="-84" charset="2"/>
              <a:buNone/>
            </a:pPr>
            <a:r>
              <a:rPr lang="en-US" sz="2400" dirty="0"/>
              <a:t>	The energy difference </a:t>
            </a:r>
            <a:r>
              <a:rPr lang="en-US" sz="2400" i="1" dirty="0"/>
              <a:t>E</a:t>
            </a:r>
            <a:r>
              <a:rPr lang="en-US" sz="2400" baseline="-25000" dirty="0"/>
              <a:t>1</a:t>
            </a:r>
            <a:r>
              <a:rPr lang="en-US" sz="2400" dirty="0"/>
              <a:t> </a:t>
            </a:r>
            <a:r>
              <a:rPr lang="en-US" sz="2400" dirty="0">
                <a:ea typeface="Lucida Grande" pitchFamily="-84" charset="0"/>
                <a:cs typeface="Lucida Grande" pitchFamily="-84" charset="0"/>
              </a:rPr>
              <a:t>−</a:t>
            </a:r>
            <a:r>
              <a:rPr lang="en-US" sz="2400" dirty="0"/>
              <a:t> 0 = </a:t>
            </a:r>
            <a:r>
              <a:rPr lang="en-US" sz="2400" i="1" dirty="0"/>
              <a:t>E</a:t>
            </a:r>
            <a:r>
              <a:rPr lang="en-US" sz="2400" baseline="-25000" dirty="0"/>
              <a:t>1</a:t>
            </a:r>
            <a:r>
              <a:rPr lang="en-US" sz="2400" dirty="0"/>
              <a:t> is the </a:t>
            </a:r>
            <a:r>
              <a:rPr lang="en-US" sz="2400" b="1" dirty="0">
                <a:solidFill>
                  <a:srgbClr val="000000"/>
                </a:solidFill>
              </a:rPr>
              <a:t>excitation energy</a:t>
            </a:r>
            <a:r>
              <a:rPr lang="en-US" sz="2400" dirty="0"/>
              <a:t>.</a:t>
            </a:r>
          </a:p>
          <a:p>
            <a:pPr eaLnBrk="1" hangingPunct="1"/>
            <a:endParaRPr lang="en-US" sz="2400" dirty="0"/>
          </a:p>
        </p:txBody>
      </p:sp>
      <p:sp>
        <p:nvSpPr>
          <p:cNvPr id="47109" name="Text Box 8"/>
          <p:cNvSpPr txBox="1">
            <a:spLocks noChangeArrowheads="1"/>
          </p:cNvSpPr>
          <p:nvPr/>
        </p:nvSpPr>
        <p:spPr bwMode="auto">
          <a:xfrm>
            <a:off x="152400" y="5349875"/>
            <a:ext cx="8763000" cy="677108"/>
          </a:xfrm>
          <a:prstGeom prst="rect">
            <a:avLst/>
          </a:prstGeom>
          <a:noFill/>
          <a:ln w="9525">
            <a:noFill/>
            <a:miter lim="800000"/>
            <a:headEnd/>
            <a:tailEnd/>
          </a:ln>
        </p:spPr>
        <p:txBody>
          <a:bodyPr>
            <a:prstTxWarp prst="textNoShape">
              <a:avLst/>
            </a:prstTxWarp>
            <a:spAutoFit/>
          </a:bodyPr>
          <a:lstStyle/>
          <a:p>
            <a:pPr marL="342900" indent="-342900">
              <a:spcBef>
                <a:spcPct val="50000"/>
              </a:spcBef>
              <a:buClr>
                <a:srgbClr val="3333CC"/>
              </a:buClr>
              <a:buSzPct val="65000"/>
              <a:buFont typeface="Wingdings" pitchFamily="-84" charset="2"/>
              <a:buChar char="n"/>
            </a:pPr>
            <a:r>
              <a:rPr lang="en-US" sz="1900" dirty="0">
                <a:solidFill>
                  <a:schemeClr val="accent2"/>
                </a:solidFill>
              </a:rPr>
              <a:t>Above 4.88 </a:t>
            </a:r>
            <a:r>
              <a:rPr lang="en-US" sz="1900" dirty="0" err="1">
                <a:solidFill>
                  <a:schemeClr val="accent2"/>
                </a:solidFill>
              </a:rPr>
              <a:t>eV</a:t>
            </a:r>
            <a:r>
              <a:rPr lang="en-US" sz="1900" dirty="0">
                <a:solidFill>
                  <a:schemeClr val="accent2"/>
                </a:solidFill>
              </a:rPr>
              <a:t>, the current drops because scattered electrons no longer reach the collector until the accelerating voltage reaches 9.8 </a:t>
            </a:r>
            <a:r>
              <a:rPr lang="en-US" sz="1900" dirty="0" err="1">
                <a:solidFill>
                  <a:schemeClr val="accent2"/>
                </a:solidFill>
              </a:rPr>
              <a:t>eV</a:t>
            </a:r>
            <a:r>
              <a:rPr lang="en-US" sz="1900" dirty="0">
                <a:solidFill>
                  <a:schemeClr val="accent2"/>
                </a:solidFill>
              </a:rPr>
              <a:t> and so on.</a:t>
            </a:r>
          </a:p>
        </p:txBody>
      </p:sp>
      <p:pic>
        <p:nvPicPr>
          <p:cNvPr id="47111" name="Picture 1"/>
          <p:cNvPicPr>
            <a:picLocks/>
          </p:cNvPicPr>
          <p:nvPr/>
        </p:nvPicPr>
        <p:blipFill>
          <a:blip r:embed="rId2"/>
          <a:srcRect/>
          <a:stretch>
            <a:fillRect/>
          </a:stretch>
        </p:blipFill>
        <p:spPr bwMode="auto">
          <a:xfrm>
            <a:off x="152400" y="2209800"/>
            <a:ext cx="4267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
        <p:nvSpPr>
          <p:cNvPr id="10" name="Content Placeholder 2"/>
          <p:cNvSpPr txBox="1">
            <a:spLocks/>
          </p:cNvSpPr>
          <p:nvPr/>
        </p:nvSpPr>
        <p:spPr bwMode="auto">
          <a:xfrm>
            <a:off x="4343400" y="2209800"/>
            <a:ext cx="4724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Hg has an excitation energy of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in the first excited state</a:t>
            </a:r>
          </a:p>
          <a:p>
            <a:pPr marL="342900" marR="0" lvl="0" indent="-342900" algn="l" defTabSz="914400" rtl="0" eaLnBrk="0" fontAlgn="base" latinLnBrk="0" hangingPunct="0">
              <a:lnSpc>
                <a:spcPct val="100000"/>
              </a:lnSpc>
              <a:spcBef>
                <a:spcPct val="50000"/>
              </a:spcBef>
              <a:spcAft>
                <a:spcPct val="0"/>
              </a:spcAft>
              <a:buClr>
                <a:srgbClr val="3333CC"/>
              </a:buClr>
              <a:buSzPct val="65000"/>
              <a:buFont typeface="Wingdings" pitchFamily="-84" charset="2"/>
              <a:buChar char="n"/>
              <a:tabLst/>
              <a:defRPr/>
            </a:pP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No energy can be transferred to Hg below 4.88 </a:t>
            </a:r>
            <a:r>
              <a:rPr kumimoji="0" lang="en-US" b="0" i="0" u="none" strike="noStrike" kern="0" cap="none" spc="0" normalizeH="0" baseline="0" noProof="0" dirty="0" err="1" smtClean="0">
                <a:ln>
                  <a:noFill/>
                </a:ln>
                <a:solidFill>
                  <a:srgbClr val="008000"/>
                </a:solidFill>
                <a:effectLst/>
                <a:uLnTx/>
                <a:uFillTx/>
                <a:latin typeface="+mn-lt"/>
                <a:ea typeface="ＭＳ Ｐゴシック" pitchFamily="-1" charset="-128"/>
                <a:cs typeface="ＭＳ Ｐゴシック" pitchFamily="-1" charset="-128"/>
              </a:rPr>
              <a:t>eV</a:t>
            </a:r>
            <a:r>
              <a:rPr kumimoji="0" lang="en-US" b="0" i="0" u="none" strike="noStrike" kern="0" cap="none" spc="0" normalizeH="0" baseline="0" noProof="0" dirty="0" smtClean="0">
                <a:ln>
                  <a:noFill/>
                </a:ln>
                <a:solidFill>
                  <a:srgbClr val="008000"/>
                </a:solidFill>
                <a:effectLst/>
                <a:uLnTx/>
                <a:uFillTx/>
                <a:latin typeface="+mn-lt"/>
                <a:ea typeface="ＭＳ Ｐゴシック" pitchFamily="-1" charset="-128"/>
                <a:cs typeface="ＭＳ Ｐゴシック" pitchFamily="-1" charset="-128"/>
              </a:rPr>
              <a:t> because not enough energy is available to excite an electron to the next energy level </a:t>
            </a:r>
          </a:p>
        </p:txBody>
      </p:sp>
    </p:spTree>
    <p:extLst>
      <p:ext uri="{BB962C8B-B14F-4D97-AF65-F5344CB8AC3E}">
        <p14:creationId xmlns:p14="http://schemas.microsoft.com/office/powerpoint/2010/main" val="12165329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left)">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left)">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left)">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47111"/>
                                        </p:tgtEl>
                                        <p:attrNameLst>
                                          <p:attrName>style.visibility</p:attrName>
                                        </p:attrNameLst>
                                      </p:cBhvr>
                                      <p:to>
                                        <p:strVal val="visible"/>
                                      </p:to>
                                    </p:set>
                                    <p:anim calcmode="lin" valueType="num">
                                      <p:cBhvr>
                                        <p:cTn id="22" dur="500" fill="hold"/>
                                        <p:tgtEl>
                                          <p:spTgt spid="47111"/>
                                        </p:tgtEl>
                                        <p:attrNameLst>
                                          <p:attrName>ppt_w</p:attrName>
                                        </p:attrNameLst>
                                      </p:cBhvr>
                                      <p:tavLst>
                                        <p:tav tm="0">
                                          <p:val>
                                            <p:fltVal val="0"/>
                                          </p:val>
                                        </p:tav>
                                        <p:tav tm="100000">
                                          <p:val>
                                            <p:strVal val="#ppt_w"/>
                                          </p:val>
                                        </p:tav>
                                      </p:tavLst>
                                    </p:anim>
                                    <p:anim calcmode="lin" valueType="num">
                                      <p:cBhvr>
                                        <p:cTn id="23" dur="500" fill="hold"/>
                                        <p:tgtEl>
                                          <p:spTgt spid="47111"/>
                                        </p:tgtEl>
                                        <p:attrNameLst>
                                          <p:attrName>ppt_h</p:attrName>
                                        </p:attrNameLst>
                                      </p:cBhvr>
                                      <p:tavLst>
                                        <p:tav tm="0">
                                          <p:val>
                                            <p:fltVal val="0"/>
                                          </p:val>
                                        </p:tav>
                                        <p:tav tm="100000">
                                          <p:val>
                                            <p:strVal val="#ppt_h"/>
                                          </p:val>
                                        </p:tav>
                                      </p:tavLst>
                                    </p:anim>
                                    <p:animEffect transition="in" filter="fade">
                                      <p:cBhvr>
                                        <p:cTn id="24" dur="500"/>
                                        <p:tgtEl>
                                          <p:spTgt spid="471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wipe(left)">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7109"/>
                                        </p:tgtEl>
                                        <p:attrNameLst>
                                          <p:attrName>style.visibility</p:attrName>
                                        </p:attrNameLst>
                                      </p:cBhvr>
                                      <p:to>
                                        <p:strVal val="visible"/>
                                      </p:to>
                                    </p:set>
                                    <p:animEffect transition="in" filter="wipe(left)">
                                      <p:cBhvr>
                                        <p:cTn id="39"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47109" grpId="0"/>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graphicFrame>
        <p:nvGraphicFramePr>
          <p:cNvPr id="419842" name="Object 2"/>
          <p:cNvGraphicFramePr>
            <a:graphicFrameLocks noChangeAspect="1"/>
          </p:cNvGraphicFramePr>
          <p:nvPr>
            <p:extLst>
              <p:ext uri="{D42A27DB-BD31-4B8C-83A1-F6EECF244321}">
                <p14:modId xmlns:p14="http://schemas.microsoft.com/office/powerpoint/2010/main" val="290664617"/>
              </p:ext>
            </p:extLst>
          </p:nvPr>
        </p:nvGraphicFramePr>
        <p:xfrm>
          <a:off x="5791200" y="3228975"/>
          <a:ext cx="685800" cy="514350"/>
        </p:xfrm>
        <a:graphic>
          <a:graphicData uri="http://schemas.openxmlformats.org/presentationml/2006/ole">
            <mc:AlternateContent xmlns:mc="http://schemas.openxmlformats.org/markup-compatibility/2006">
              <mc:Choice xmlns:v="urn:schemas-microsoft-com:vml" Requires="v">
                <p:oleObj spid="_x0000_s6151" name="Equation" r:id="rId3" imgW="304800" imgH="228600" progId="Equation.DSMT4">
                  <p:embed/>
                </p:oleObj>
              </mc:Choice>
              <mc:Fallback>
                <p:oleObj name="Equation" r:id="rId3" imgW="304800" imgH="228600" progId="Equation.DSMT4">
                  <p:embed/>
                  <p:pic>
                    <p:nvPicPr>
                      <p:cNvPr id="0" name=""/>
                      <p:cNvPicPr>
                        <a:picLocks noChangeAspect="1" noChangeArrowheads="1"/>
                      </p:cNvPicPr>
                      <p:nvPr/>
                    </p:nvPicPr>
                    <p:blipFill>
                      <a:blip r:embed="rId4"/>
                      <a:srcRect/>
                      <a:stretch>
                        <a:fillRect/>
                      </a:stretch>
                    </p:blipFill>
                    <p:spPr bwMode="auto">
                      <a:xfrm>
                        <a:off x="5791200" y="3228975"/>
                        <a:ext cx="6858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3" name="Object 3"/>
          <p:cNvGraphicFramePr>
            <a:graphicFrameLocks noChangeAspect="1"/>
          </p:cNvGraphicFramePr>
          <p:nvPr>
            <p:extLst>
              <p:ext uri="{D42A27DB-BD31-4B8C-83A1-F6EECF244321}">
                <p14:modId xmlns:p14="http://schemas.microsoft.com/office/powerpoint/2010/main" val="1024936566"/>
              </p:ext>
            </p:extLst>
          </p:nvPr>
        </p:nvGraphicFramePr>
        <p:xfrm>
          <a:off x="3519488" y="4216400"/>
          <a:ext cx="1476375" cy="965200"/>
        </p:xfrm>
        <a:graphic>
          <a:graphicData uri="http://schemas.openxmlformats.org/presentationml/2006/ole">
            <mc:AlternateContent xmlns:mc="http://schemas.openxmlformats.org/markup-compatibility/2006">
              <mc:Choice xmlns:v="urn:schemas-microsoft-com:vml" Requires="v">
                <p:oleObj spid="_x0000_s6152" name="Equation" r:id="rId5" imgW="622300" imgH="431800" progId="Equation.DSMT4">
                  <p:embed/>
                </p:oleObj>
              </mc:Choice>
              <mc:Fallback>
                <p:oleObj name="Equation" r:id="rId5" imgW="622300" imgH="431800" progId="Equation.DSMT4">
                  <p:embed/>
                  <p:pic>
                    <p:nvPicPr>
                      <p:cNvPr id="0" name=""/>
                      <p:cNvPicPr>
                        <a:picLocks noChangeAspect="1" noChangeArrowheads="1"/>
                      </p:cNvPicPr>
                      <p:nvPr/>
                    </p:nvPicPr>
                    <p:blipFill>
                      <a:blip r:embed="rId6"/>
                      <a:srcRect/>
                      <a:stretch>
                        <a:fillRect/>
                      </a:stretch>
                    </p:blipFill>
                    <p:spPr bwMode="auto">
                      <a:xfrm>
                        <a:off x="3519488" y="4216400"/>
                        <a:ext cx="147637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325309007"/>
              </p:ext>
            </p:extLst>
          </p:nvPr>
        </p:nvGraphicFramePr>
        <p:xfrm>
          <a:off x="3471863" y="5181600"/>
          <a:ext cx="2455862" cy="1066800"/>
        </p:xfrm>
        <a:graphic>
          <a:graphicData uri="http://schemas.openxmlformats.org/presentationml/2006/ole">
            <mc:AlternateContent xmlns:mc="http://schemas.openxmlformats.org/markup-compatibility/2006">
              <mc:Choice xmlns:v="urn:schemas-microsoft-com:vml" Requires="v">
                <p:oleObj spid="_x0000_s6153" name="Equation" r:id="rId7" imgW="1054100" imgH="457200" progId="Equation.DSMT4">
                  <p:embed/>
                </p:oleObj>
              </mc:Choice>
              <mc:Fallback>
                <p:oleObj name="Equation" r:id="rId7" imgW="1054100" imgH="457200" progId="Equation.DSMT4">
                  <p:embed/>
                  <p:pic>
                    <p:nvPicPr>
                      <p:cNvPr id="0" name=""/>
                      <p:cNvPicPr>
                        <a:picLocks noChangeAspect="1" noChangeArrowheads="1"/>
                      </p:cNvPicPr>
                      <p:nvPr/>
                    </p:nvPicPr>
                    <p:blipFill>
                      <a:blip r:embed="rId8"/>
                      <a:srcRect/>
                      <a:stretch>
                        <a:fillRect/>
                      </a:stretch>
                    </p:blipFill>
                    <p:spPr bwMode="auto">
                      <a:xfrm>
                        <a:off x="3471863" y="5181600"/>
                        <a:ext cx="24558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3984677896"/>
              </p:ext>
            </p:extLst>
          </p:nvPr>
        </p:nvGraphicFramePr>
        <p:xfrm>
          <a:off x="3443288" y="3048000"/>
          <a:ext cx="2343150" cy="1028700"/>
        </p:xfrm>
        <a:graphic>
          <a:graphicData uri="http://schemas.openxmlformats.org/presentationml/2006/ole">
            <mc:AlternateContent xmlns:mc="http://schemas.openxmlformats.org/markup-compatibility/2006">
              <mc:Choice xmlns:v="urn:schemas-microsoft-com:vml" Requires="v">
                <p:oleObj spid="_x0000_s6154" name="Equation" r:id="rId9" imgW="1041400" imgH="457200" progId="Equation.DSMT4">
                  <p:embed/>
                </p:oleObj>
              </mc:Choice>
              <mc:Fallback>
                <p:oleObj name="Equation" r:id="rId9" imgW="1041400" imgH="457200" progId="Equation.DSMT4">
                  <p:embed/>
                  <p:pic>
                    <p:nvPicPr>
                      <p:cNvPr id="0" name=""/>
                      <p:cNvPicPr>
                        <a:picLocks noChangeAspect="1" noChangeArrowheads="1"/>
                      </p:cNvPicPr>
                      <p:nvPr/>
                    </p:nvPicPr>
                    <p:blipFill>
                      <a:blip r:embed="rId10"/>
                      <a:srcRect/>
                      <a:stretch>
                        <a:fillRect/>
                      </a:stretch>
                    </p:blipFill>
                    <p:spPr bwMode="auto">
                      <a:xfrm>
                        <a:off x="3443288" y="3048000"/>
                        <a:ext cx="23431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3116506414"/>
              </p:ext>
            </p:extLst>
          </p:nvPr>
        </p:nvGraphicFramePr>
        <p:xfrm>
          <a:off x="4978400" y="4267200"/>
          <a:ext cx="1025525" cy="965200"/>
        </p:xfrm>
        <a:graphic>
          <a:graphicData uri="http://schemas.openxmlformats.org/presentationml/2006/ole">
            <mc:AlternateContent xmlns:mc="http://schemas.openxmlformats.org/markup-compatibility/2006">
              <mc:Choice xmlns:v="urn:schemas-microsoft-com:vml" Requires="v">
                <p:oleObj spid="_x0000_s6155" name="Equation" r:id="rId11" imgW="431800" imgH="431800" progId="Equation.DSMT4">
                  <p:embed/>
                </p:oleObj>
              </mc:Choice>
              <mc:Fallback>
                <p:oleObj name="Equation" r:id="rId11" imgW="431800" imgH="431800" progId="Equation.DSMT4">
                  <p:embed/>
                  <p:pic>
                    <p:nvPicPr>
                      <p:cNvPr id="0" name=""/>
                      <p:cNvPicPr>
                        <a:picLocks noChangeAspect="1" noChangeArrowheads="1"/>
                      </p:cNvPicPr>
                      <p:nvPr/>
                    </p:nvPicPr>
                    <p:blipFill>
                      <a:blip r:embed="rId12"/>
                      <a:srcRect/>
                      <a:stretch>
                        <a:fillRect/>
                      </a:stretch>
                    </p:blipFill>
                    <p:spPr bwMode="auto">
                      <a:xfrm>
                        <a:off x="4978400" y="4267200"/>
                        <a:ext cx="102552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7" name="Object 7"/>
          <p:cNvGraphicFramePr>
            <a:graphicFrameLocks noChangeAspect="1"/>
          </p:cNvGraphicFramePr>
          <p:nvPr>
            <p:extLst>
              <p:ext uri="{D42A27DB-BD31-4B8C-83A1-F6EECF244321}">
                <p14:modId xmlns:p14="http://schemas.microsoft.com/office/powerpoint/2010/main" val="4031093332"/>
              </p:ext>
            </p:extLst>
          </p:nvPr>
        </p:nvGraphicFramePr>
        <p:xfrm>
          <a:off x="5943600" y="5253037"/>
          <a:ext cx="533400" cy="919163"/>
        </p:xfrm>
        <a:graphic>
          <a:graphicData uri="http://schemas.openxmlformats.org/presentationml/2006/ole">
            <mc:AlternateContent xmlns:mc="http://schemas.openxmlformats.org/markup-compatibility/2006">
              <mc:Choice xmlns:v="urn:schemas-microsoft-com:vml" Requires="v">
                <p:oleObj spid="_x0000_s6156" name="Equation" r:id="rId13" imgW="228600" imgH="393700" progId="Equation.DSMT4">
                  <p:embed/>
                </p:oleObj>
              </mc:Choice>
              <mc:Fallback>
                <p:oleObj name="Equation" r:id="rId13" imgW="228600" imgH="393700" progId="Equation.DSMT4">
                  <p:embed/>
                  <p:pic>
                    <p:nvPicPr>
                      <p:cNvPr id="0" name=""/>
                      <p:cNvPicPr>
                        <a:picLocks noChangeAspect="1" noChangeArrowheads="1"/>
                      </p:cNvPicPr>
                      <p:nvPr/>
                    </p:nvPicPr>
                    <p:blipFill>
                      <a:blip r:embed="rId14"/>
                      <a:srcRect/>
                      <a:stretch>
                        <a:fillRect/>
                      </a:stretch>
                    </p:blipFill>
                    <p:spPr bwMode="auto">
                      <a:xfrm>
                        <a:off x="5943600" y="5253037"/>
                        <a:ext cx="5334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6096000" y="32766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638800" y="47244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5943600" y="571500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640240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45"/>
                                        </p:tgtEl>
                                        <p:attrNameLst>
                                          <p:attrName>style.visibility</p:attrName>
                                        </p:attrNameLst>
                                      </p:cBhvr>
                                      <p:to>
                                        <p:strVal val="visible"/>
                                      </p:to>
                                    </p:set>
                                    <p:animEffect transition="in" filter="wipe(left)">
                                      <p:cBhvr>
                                        <p:cTn id="22" dur="500"/>
                                        <p:tgtEl>
                                          <p:spTgt spid="419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9842"/>
                                        </p:tgtEl>
                                        <p:attrNameLst>
                                          <p:attrName>style.visibility</p:attrName>
                                        </p:attrNameLst>
                                      </p:cBhvr>
                                      <p:to>
                                        <p:strVal val="visible"/>
                                      </p:to>
                                    </p:set>
                                    <p:animEffect transition="in" filter="wipe(left)">
                                      <p:cBhvr>
                                        <p:cTn id="27" dur="500"/>
                                        <p:tgtEl>
                                          <p:spTgt spid="41984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9843"/>
                                        </p:tgtEl>
                                        <p:attrNameLst>
                                          <p:attrName>style.visibility</p:attrName>
                                        </p:attrNameLst>
                                      </p:cBhvr>
                                      <p:to>
                                        <p:strVal val="visible"/>
                                      </p:to>
                                    </p:set>
                                    <p:animEffect transition="in" filter="wipe(left)">
                                      <p:cBhvr>
                                        <p:cTn id="44" dur="500"/>
                                        <p:tgtEl>
                                          <p:spTgt spid="41984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9846"/>
                                        </p:tgtEl>
                                        <p:attrNameLst>
                                          <p:attrName>style.visibility</p:attrName>
                                        </p:attrNameLst>
                                      </p:cBhvr>
                                      <p:to>
                                        <p:strVal val="visible"/>
                                      </p:to>
                                    </p:set>
                                    <p:animEffect transition="in" filter="wipe(left)">
                                      <p:cBhvr>
                                        <p:cTn id="49" dur="500"/>
                                        <p:tgtEl>
                                          <p:spTgt spid="41984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19844"/>
                                        </p:tgtEl>
                                        <p:attrNameLst>
                                          <p:attrName>style.visibility</p:attrName>
                                        </p:attrNameLst>
                                      </p:cBhvr>
                                      <p:to>
                                        <p:strVal val="visible"/>
                                      </p:to>
                                    </p:set>
                                    <p:animEffect transition="in" filter="wipe(left)">
                                      <p:cBhvr>
                                        <p:cTn id="66" dur="500"/>
                                        <p:tgtEl>
                                          <p:spTgt spid="41984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419847"/>
                                        </p:tgtEl>
                                        <p:attrNameLst>
                                          <p:attrName>style.visibility</p:attrName>
                                        </p:attrNameLst>
                                      </p:cBhvr>
                                      <p:to>
                                        <p:strVal val="visible"/>
                                      </p:to>
                                    </p:set>
                                    <p:animEffect transition="in" filter="wipe(left)">
                                      <p:cBhvr>
                                        <p:cTn id="71" dur="500"/>
                                        <p:tgtEl>
                                          <p:spTgt spid="41984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458200" cy="1143000"/>
          </a:xfrm>
        </p:spPr>
        <p:txBody>
          <a:bodyPr/>
          <a:lstStyle/>
          <a:p>
            <a:pPr eaLnBrk="1" hangingPunct="1"/>
            <a:r>
              <a:rPr lang="en-US" sz="4000" dirty="0" smtClean="0"/>
              <a:t>Successes </a:t>
            </a:r>
            <a:r>
              <a:rPr lang="en-US" sz="4000" dirty="0"/>
              <a:t>and Failures of the Bohr Model</a:t>
            </a:r>
          </a:p>
        </p:txBody>
      </p:sp>
      <p:sp>
        <p:nvSpPr>
          <p:cNvPr id="40963" name="Rectangle 3"/>
          <p:cNvSpPr>
            <a:spLocks noGrp="1" noChangeArrowheads="1"/>
          </p:cNvSpPr>
          <p:nvPr>
            <p:ph idx="1"/>
          </p:nvPr>
        </p:nvSpPr>
        <p:spPr>
          <a:xfrm>
            <a:off x="76201" y="762000"/>
            <a:ext cx="8915399" cy="5486400"/>
          </a:xfrm>
        </p:spPr>
        <p:txBody>
          <a:bodyPr/>
          <a:lstStyle/>
          <a:p>
            <a:pPr eaLnBrk="1" hangingPunct="1"/>
            <a:r>
              <a:rPr lang="en-US" sz="2800" dirty="0"/>
              <a:t>The electron and hydrogen nucleus actually revolved about their mutual center of </a:t>
            </a:r>
            <a:r>
              <a:rPr lang="en-US" sz="2800" dirty="0" smtClean="0"/>
              <a:t>mass </a:t>
            </a:r>
            <a:r>
              <a:rPr lang="en-US" sz="2800" dirty="0" err="1" smtClean="0">
                <a:sym typeface="Wingdings"/>
              </a:rPr>
              <a:t></a:t>
            </a:r>
            <a:r>
              <a:rPr lang="en-US" sz="2800" dirty="0" smtClean="0">
                <a:sym typeface="Wingdings"/>
              </a:rPr>
              <a:t> reduced mass correction!!</a:t>
            </a:r>
            <a:endParaRPr lang="en-US" sz="2800" dirty="0" smtClean="0"/>
          </a:p>
          <a:p>
            <a:pPr eaLnBrk="1" hangingPunct="1"/>
            <a:endParaRPr lang="en-US" sz="2800" dirty="0" smtClean="0"/>
          </a:p>
          <a:p>
            <a:pPr eaLnBrk="1" hangingPunct="1">
              <a:buNone/>
            </a:pPr>
            <a:endParaRPr lang="en-US" sz="2800" dirty="0" smtClean="0"/>
          </a:p>
          <a:p>
            <a:pPr eaLnBrk="1" hangingPunct="1"/>
            <a:r>
              <a:rPr lang="en-US" sz="2800" dirty="0" smtClean="0"/>
              <a:t>All we need is to replace m</a:t>
            </a:r>
            <a:r>
              <a:rPr lang="en-US" sz="2800" baseline="-25000" dirty="0" smtClean="0"/>
              <a:t>e</a:t>
            </a:r>
            <a:r>
              <a:rPr lang="en-US" sz="2800" dirty="0" smtClean="0"/>
              <a:t> with atom’s </a:t>
            </a:r>
            <a:r>
              <a:rPr lang="en-US" sz="2800" b="1" dirty="0">
                <a:solidFill>
                  <a:srgbClr val="000000"/>
                </a:solidFill>
              </a:rPr>
              <a:t>reduced mass</a:t>
            </a:r>
            <a:r>
              <a:rPr lang="en-US" sz="2800" dirty="0"/>
              <a:t>.</a:t>
            </a:r>
          </a:p>
          <a:p>
            <a:pPr eaLnBrk="1" hangingPunct="1"/>
            <a:endParaRPr lang="en-US" sz="2800" dirty="0" smtClean="0"/>
          </a:p>
          <a:p>
            <a:pPr eaLnBrk="1" hangingPunct="1">
              <a:buNone/>
            </a:pPr>
            <a:endParaRPr lang="en-US" sz="2800" dirty="0" smtClean="0"/>
          </a:p>
          <a:p>
            <a:pPr eaLnBrk="1" hangingPunct="1"/>
            <a:r>
              <a:rPr lang="en-US" sz="2800" dirty="0"/>
              <a:t>The </a:t>
            </a:r>
            <a:r>
              <a:rPr lang="en-US" sz="2800" dirty="0" err="1"/>
              <a:t>Rydberg</a:t>
            </a:r>
            <a:r>
              <a:rPr lang="en-US" sz="2800" dirty="0"/>
              <a:t> constant for infinite nuclear </a:t>
            </a:r>
            <a:r>
              <a:rPr lang="en-US" sz="2800" dirty="0" smtClean="0"/>
              <a:t>mass, R</a:t>
            </a:r>
            <a:r>
              <a:rPr lang="en-US" sz="2800" baseline="-25000" dirty="0" smtClean="0"/>
              <a:t>∞  </a:t>
            </a:r>
            <a:r>
              <a:rPr lang="en-US" sz="2800" dirty="0" smtClean="0"/>
              <a:t>is </a:t>
            </a:r>
            <a:r>
              <a:rPr lang="en-US" sz="2800" dirty="0"/>
              <a:t>replaced by </a:t>
            </a:r>
            <a:r>
              <a:rPr lang="en-US" sz="2800" i="1" dirty="0"/>
              <a:t>R</a:t>
            </a:r>
            <a:r>
              <a:rPr lang="en-US" sz="2800" dirty="0"/>
              <a:t>.</a:t>
            </a:r>
          </a:p>
          <a:p>
            <a:pPr eaLnBrk="1" hangingPunct="1"/>
            <a:endParaRPr lang="en-US" sz="2800" dirty="0"/>
          </a:p>
        </p:txBody>
      </p:sp>
      <p:pic>
        <p:nvPicPr>
          <p:cNvPr id="40964" name="Picture 11" descr="0417"/>
          <p:cNvPicPr preferRelativeResize="0">
            <a:picLocks noChangeAspect="1" noChangeArrowheads="1"/>
          </p:cNvPicPr>
          <p:nvPr/>
        </p:nvPicPr>
        <p:blipFill>
          <a:blip r:embed="rId3"/>
          <a:srcRect b="5940"/>
          <a:stretch>
            <a:fillRect/>
          </a:stretch>
        </p:blipFill>
        <p:spPr bwMode="auto">
          <a:xfrm>
            <a:off x="3021013" y="1676400"/>
            <a:ext cx="3101975" cy="12065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2978" name="Object 2"/>
          <p:cNvGraphicFramePr>
            <a:graphicFrameLocks noChangeAspect="1"/>
          </p:cNvGraphicFramePr>
          <p:nvPr>
            <p:extLst>
              <p:ext uri="{D42A27DB-BD31-4B8C-83A1-F6EECF244321}">
                <p14:modId xmlns:p14="http://schemas.microsoft.com/office/powerpoint/2010/main" val="528839952"/>
              </p:ext>
            </p:extLst>
          </p:nvPr>
        </p:nvGraphicFramePr>
        <p:xfrm>
          <a:off x="2932113" y="3276600"/>
          <a:ext cx="2219325" cy="1006475"/>
        </p:xfrm>
        <a:graphic>
          <a:graphicData uri="http://schemas.openxmlformats.org/presentationml/2006/ole">
            <mc:AlternateContent xmlns:mc="http://schemas.openxmlformats.org/markup-compatibility/2006">
              <mc:Choice xmlns:v="urn:schemas-microsoft-com:vml" Requires="v">
                <p:oleObj spid="_x0000_s7175" name="Equation" r:id="rId4" imgW="952500" imgH="431800" progId="Equation.DSMT4">
                  <p:embed/>
                </p:oleObj>
              </mc:Choice>
              <mc:Fallback>
                <p:oleObj name="Equation" r:id="rId4" imgW="952500" imgH="431800" progId="Equation.DSMT4">
                  <p:embed/>
                  <p:pic>
                    <p:nvPicPr>
                      <p:cNvPr id="0" name=""/>
                      <p:cNvPicPr>
                        <a:picLocks noChangeAspect="1" noChangeArrowheads="1"/>
                      </p:cNvPicPr>
                      <p:nvPr/>
                    </p:nvPicPr>
                    <p:blipFill>
                      <a:blip r:embed="rId5"/>
                      <a:srcRect/>
                      <a:stretch>
                        <a:fillRect/>
                      </a:stretch>
                    </p:blipFill>
                    <p:spPr bwMode="auto">
                      <a:xfrm>
                        <a:off x="2932113" y="3276600"/>
                        <a:ext cx="22193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79" name="Object 3"/>
          <p:cNvGraphicFramePr>
            <a:graphicFrameLocks noChangeAspect="1"/>
          </p:cNvGraphicFramePr>
          <p:nvPr>
            <p:extLst>
              <p:ext uri="{D42A27DB-BD31-4B8C-83A1-F6EECF244321}">
                <p14:modId xmlns:p14="http://schemas.microsoft.com/office/powerpoint/2010/main" val="1931457490"/>
              </p:ext>
            </p:extLst>
          </p:nvPr>
        </p:nvGraphicFramePr>
        <p:xfrm>
          <a:off x="5181600" y="3276600"/>
          <a:ext cx="1509713" cy="1006475"/>
        </p:xfrm>
        <a:graphic>
          <a:graphicData uri="http://schemas.openxmlformats.org/presentationml/2006/ole">
            <mc:AlternateContent xmlns:mc="http://schemas.openxmlformats.org/markup-compatibility/2006">
              <mc:Choice xmlns:v="urn:schemas-microsoft-com:vml" Requires="v">
                <p:oleObj spid="_x0000_s7176" name="Equation" r:id="rId6" imgW="647700" imgH="431800" progId="Equation.DSMT4">
                  <p:embed/>
                </p:oleObj>
              </mc:Choice>
              <mc:Fallback>
                <p:oleObj name="Equation" r:id="rId6" imgW="647700" imgH="431800" progId="Equation.DSMT4">
                  <p:embed/>
                  <p:pic>
                    <p:nvPicPr>
                      <p:cNvPr id="0" name=""/>
                      <p:cNvPicPr>
                        <a:picLocks noChangeAspect="1" noChangeArrowheads="1"/>
                      </p:cNvPicPr>
                      <p:nvPr/>
                    </p:nvPicPr>
                    <p:blipFill>
                      <a:blip r:embed="rId7"/>
                      <a:srcRect/>
                      <a:stretch>
                        <a:fillRect/>
                      </a:stretch>
                    </p:blipFill>
                    <p:spPr bwMode="auto">
                      <a:xfrm>
                        <a:off x="5181600" y="3276600"/>
                        <a:ext cx="1509713"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0" name="Object 4"/>
          <p:cNvGraphicFramePr>
            <a:graphicFrameLocks noChangeAspect="1"/>
          </p:cNvGraphicFramePr>
          <p:nvPr>
            <p:extLst>
              <p:ext uri="{D42A27DB-BD31-4B8C-83A1-F6EECF244321}">
                <p14:modId xmlns:p14="http://schemas.microsoft.com/office/powerpoint/2010/main" val="4284838994"/>
              </p:ext>
            </p:extLst>
          </p:nvPr>
        </p:nvGraphicFramePr>
        <p:xfrm>
          <a:off x="1995488" y="4859338"/>
          <a:ext cx="1863725" cy="1006475"/>
        </p:xfrm>
        <a:graphic>
          <a:graphicData uri="http://schemas.openxmlformats.org/presentationml/2006/ole">
            <mc:AlternateContent xmlns:mc="http://schemas.openxmlformats.org/markup-compatibility/2006">
              <mc:Choice xmlns:v="urn:schemas-microsoft-com:vml" Requires="v">
                <p:oleObj spid="_x0000_s7177" name="Equation" r:id="rId8" imgW="800100" imgH="431800" progId="Equation.DSMT4">
                  <p:embed/>
                </p:oleObj>
              </mc:Choice>
              <mc:Fallback>
                <p:oleObj name="Equation" r:id="rId8" imgW="800100" imgH="431800" progId="Equation.DSMT4">
                  <p:embed/>
                  <p:pic>
                    <p:nvPicPr>
                      <p:cNvPr id="0" name=""/>
                      <p:cNvPicPr>
                        <a:picLocks noChangeAspect="1" noChangeArrowheads="1"/>
                      </p:cNvPicPr>
                      <p:nvPr/>
                    </p:nvPicPr>
                    <p:blipFill>
                      <a:blip r:embed="rId9"/>
                      <a:srcRect/>
                      <a:stretch>
                        <a:fillRect/>
                      </a:stretch>
                    </p:blipFill>
                    <p:spPr bwMode="auto">
                      <a:xfrm>
                        <a:off x="1995488" y="4859338"/>
                        <a:ext cx="18637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1" name="Object 5"/>
          <p:cNvGraphicFramePr>
            <a:graphicFrameLocks noChangeAspect="1"/>
          </p:cNvGraphicFramePr>
          <p:nvPr>
            <p:extLst>
              <p:ext uri="{D42A27DB-BD31-4B8C-83A1-F6EECF244321}">
                <p14:modId xmlns:p14="http://schemas.microsoft.com/office/powerpoint/2010/main" val="1934927486"/>
              </p:ext>
            </p:extLst>
          </p:nvPr>
        </p:nvGraphicFramePr>
        <p:xfrm>
          <a:off x="3840163" y="4876800"/>
          <a:ext cx="2217737" cy="1006475"/>
        </p:xfrm>
        <a:graphic>
          <a:graphicData uri="http://schemas.openxmlformats.org/presentationml/2006/ole">
            <mc:AlternateContent xmlns:mc="http://schemas.openxmlformats.org/markup-compatibility/2006">
              <mc:Choice xmlns:v="urn:schemas-microsoft-com:vml" Requires="v">
                <p:oleObj spid="_x0000_s7178" name="Equation" r:id="rId10" imgW="952500" imgH="431800" progId="Equation.DSMT4">
                  <p:embed/>
                </p:oleObj>
              </mc:Choice>
              <mc:Fallback>
                <p:oleObj name="Equation" r:id="rId10" imgW="952500" imgH="431800" progId="Equation.DSMT4">
                  <p:embed/>
                  <p:pic>
                    <p:nvPicPr>
                      <p:cNvPr id="0" name=""/>
                      <p:cNvPicPr>
                        <a:picLocks noChangeAspect="1" noChangeArrowheads="1"/>
                      </p:cNvPicPr>
                      <p:nvPr/>
                    </p:nvPicPr>
                    <p:blipFill>
                      <a:blip r:embed="rId11"/>
                      <a:srcRect/>
                      <a:stretch>
                        <a:fillRect/>
                      </a:stretch>
                    </p:blipFill>
                    <p:spPr bwMode="auto">
                      <a:xfrm>
                        <a:off x="3840163" y="4876800"/>
                        <a:ext cx="2217737"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2" name="Object 6"/>
          <p:cNvGraphicFramePr>
            <a:graphicFrameLocks noChangeAspect="1"/>
          </p:cNvGraphicFramePr>
          <p:nvPr>
            <p:extLst>
              <p:ext uri="{D42A27DB-BD31-4B8C-83A1-F6EECF244321}">
                <p14:modId xmlns:p14="http://schemas.microsoft.com/office/powerpoint/2010/main" val="1897767901"/>
              </p:ext>
            </p:extLst>
          </p:nvPr>
        </p:nvGraphicFramePr>
        <p:xfrm>
          <a:off x="6086475" y="4818062"/>
          <a:ext cx="2219325" cy="1125538"/>
        </p:xfrm>
        <a:graphic>
          <a:graphicData uri="http://schemas.openxmlformats.org/presentationml/2006/ole">
            <mc:AlternateContent xmlns:mc="http://schemas.openxmlformats.org/markup-compatibility/2006">
              <mc:Choice xmlns:v="urn:schemas-microsoft-com:vml" Requires="v">
                <p:oleObj spid="_x0000_s7179" name="Equation" r:id="rId12" imgW="952500" imgH="482600" progId="Equation.DSMT4">
                  <p:embed/>
                </p:oleObj>
              </mc:Choice>
              <mc:Fallback>
                <p:oleObj name="Equation" r:id="rId12" imgW="952500" imgH="482600" progId="Equation.DSMT4">
                  <p:embed/>
                  <p:pic>
                    <p:nvPicPr>
                      <p:cNvPr id="0" name=""/>
                      <p:cNvPicPr>
                        <a:picLocks noChangeAspect="1" noChangeArrowheads="1"/>
                      </p:cNvPicPr>
                      <p:nvPr/>
                    </p:nvPicPr>
                    <p:blipFill>
                      <a:blip r:embed="rId13"/>
                      <a:srcRect/>
                      <a:stretch>
                        <a:fillRect/>
                      </a:stretch>
                    </p:blipFill>
                    <p:spPr bwMode="auto">
                      <a:xfrm>
                        <a:off x="6086475" y="4818062"/>
                        <a:ext cx="221932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3" name="Object 7"/>
          <p:cNvGraphicFramePr>
            <a:graphicFrameLocks noChangeAspect="1"/>
          </p:cNvGraphicFramePr>
          <p:nvPr>
            <p:extLst>
              <p:ext uri="{D42A27DB-BD31-4B8C-83A1-F6EECF244321}">
                <p14:modId xmlns:p14="http://schemas.microsoft.com/office/powerpoint/2010/main" val="1328703202"/>
              </p:ext>
            </p:extLst>
          </p:nvPr>
        </p:nvGraphicFramePr>
        <p:xfrm>
          <a:off x="5827713" y="5943600"/>
          <a:ext cx="2992437" cy="354013"/>
        </p:xfrm>
        <a:graphic>
          <a:graphicData uri="http://schemas.openxmlformats.org/presentationml/2006/ole">
            <mc:AlternateContent xmlns:mc="http://schemas.openxmlformats.org/markup-compatibility/2006">
              <mc:Choice xmlns:v="urn:schemas-microsoft-com:vml" Requires="v">
                <p:oleObj spid="_x0000_s7180" name="Equation" r:id="rId14" imgW="1930400" imgH="228600" progId="Equation.DSMT4">
                  <p:embed/>
                </p:oleObj>
              </mc:Choice>
              <mc:Fallback>
                <p:oleObj name="Equation" r:id="rId14" imgW="1930400" imgH="228600" progId="Equation.DSMT4">
                  <p:embed/>
                  <p:pic>
                    <p:nvPicPr>
                      <p:cNvPr id="0" name=""/>
                      <p:cNvPicPr>
                        <a:picLocks noChangeAspect="1" noChangeArrowheads="1"/>
                      </p:cNvPicPr>
                      <p:nvPr/>
                    </p:nvPicPr>
                    <p:blipFill>
                      <a:blip r:embed="rId15"/>
                      <a:srcRect/>
                      <a:stretch>
                        <a:fillRect/>
                      </a:stretch>
                    </p:blipFill>
                    <p:spPr bwMode="auto">
                      <a:xfrm>
                        <a:off x="5827713" y="5943600"/>
                        <a:ext cx="2992437"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30568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fltVal val="0"/>
                                          </p:val>
                                        </p:tav>
                                        <p:tav tm="100000">
                                          <p:val>
                                            <p:strVal val="#ppt_w"/>
                                          </p:val>
                                        </p:tav>
                                      </p:tavLst>
                                    </p:anim>
                                    <p:anim calcmode="lin" valueType="num">
                                      <p:cBhvr>
                                        <p:cTn id="13" dur="500" fill="hold"/>
                                        <p:tgtEl>
                                          <p:spTgt spid="40964"/>
                                        </p:tgtEl>
                                        <p:attrNameLst>
                                          <p:attrName>ppt_h</p:attrName>
                                        </p:attrNameLst>
                                      </p:cBhvr>
                                      <p:tavLst>
                                        <p:tav tm="0">
                                          <p:val>
                                            <p:fltVal val="0"/>
                                          </p:val>
                                        </p:tav>
                                        <p:tav tm="100000">
                                          <p:val>
                                            <p:strVal val="#ppt_h"/>
                                          </p:val>
                                        </p:tav>
                                      </p:tavLst>
                                    </p:anim>
                                    <p:animEffect transition="in" filter="fade">
                                      <p:cBhvr>
                                        <p:cTn id="14" dur="500"/>
                                        <p:tgtEl>
                                          <p:spTgt spid="409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wipe(left)">
                                      <p:cBhvr>
                                        <p:cTn id="19" dur="500"/>
                                        <p:tgtEl>
                                          <p:spTgt spid="409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78"/>
                                        </p:tgtEl>
                                        <p:attrNameLst>
                                          <p:attrName>style.visibility</p:attrName>
                                        </p:attrNameLst>
                                      </p:cBhvr>
                                      <p:to>
                                        <p:strVal val="visible"/>
                                      </p:to>
                                    </p:set>
                                    <p:animEffect transition="in" filter="wipe(left)">
                                      <p:cBhvr>
                                        <p:cTn id="24" dur="500"/>
                                        <p:tgtEl>
                                          <p:spTgt spid="3829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2979"/>
                                        </p:tgtEl>
                                        <p:attrNameLst>
                                          <p:attrName>style.visibility</p:attrName>
                                        </p:attrNameLst>
                                      </p:cBhvr>
                                      <p:to>
                                        <p:strVal val="visible"/>
                                      </p:to>
                                    </p:set>
                                    <p:animEffect transition="in" filter="wipe(left)">
                                      <p:cBhvr>
                                        <p:cTn id="29" dur="500"/>
                                        <p:tgtEl>
                                          <p:spTgt spid="38297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963">
                                            <p:txEl>
                                              <p:pRg st="6" end="6"/>
                                            </p:txEl>
                                          </p:spTgt>
                                        </p:tgtEl>
                                        <p:attrNameLst>
                                          <p:attrName>style.visibility</p:attrName>
                                        </p:attrNameLst>
                                      </p:cBhvr>
                                      <p:to>
                                        <p:strVal val="visible"/>
                                      </p:to>
                                    </p:set>
                                    <p:animEffect transition="in" filter="wipe(left)">
                                      <p:cBhvr>
                                        <p:cTn id="34" dur="500"/>
                                        <p:tgtEl>
                                          <p:spTgt spid="4096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0"/>
                                        </p:tgtEl>
                                        <p:attrNameLst>
                                          <p:attrName>style.visibility</p:attrName>
                                        </p:attrNameLst>
                                      </p:cBhvr>
                                      <p:to>
                                        <p:strVal val="visible"/>
                                      </p:to>
                                    </p:set>
                                    <p:animEffect transition="in" filter="wipe(left)">
                                      <p:cBhvr>
                                        <p:cTn id="39" dur="500"/>
                                        <p:tgtEl>
                                          <p:spTgt spid="38298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1"/>
                                        </p:tgtEl>
                                        <p:attrNameLst>
                                          <p:attrName>style.visibility</p:attrName>
                                        </p:attrNameLst>
                                      </p:cBhvr>
                                      <p:to>
                                        <p:strVal val="visible"/>
                                      </p:to>
                                    </p:set>
                                    <p:animEffect transition="in" filter="wipe(left)">
                                      <p:cBhvr>
                                        <p:cTn id="44" dur="500"/>
                                        <p:tgtEl>
                                          <p:spTgt spid="3829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2982"/>
                                        </p:tgtEl>
                                        <p:attrNameLst>
                                          <p:attrName>style.visibility</p:attrName>
                                        </p:attrNameLst>
                                      </p:cBhvr>
                                      <p:to>
                                        <p:strVal val="visible"/>
                                      </p:to>
                                    </p:set>
                                    <p:animEffect transition="in" filter="wipe(left)">
                                      <p:cBhvr>
                                        <p:cTn id="49" dur="500"/>
                                        <p:tgtEl>
                                          <p:spTgt spid="3829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2983"/>
                                        </p:tgtEl>
                                        <p:attrNameLst>
                                          <p:attrName>style.visibility</p:attrName>
                                        </p:attrNameLst>
                                      </p:cBhvr>
                                      <p:to>
                                        <p:strVal val="visible"/>
                                      </p:to>
                                    </p:set>
                                    <p:animEffect transition="in" filter="wipe(left)">
                                      <p:cBhvr>
                                        <p:cTn id="54"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5334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1009650" lvl="1" indent="-609600" eaLnBrk="1" hangingPunct="1">
              <a:buClr>
                <a:schemeClr val="tx1"/>
              </a:buClr>
              <a:buSzPct val="90000"/>
            </a:pPr>
            <a:r>
              <a:rPr lang="en-US" dirty="0" smtClean="0"/>
              <a:t>When a magnetic field is applied, spectral lines split</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4002" name="Object 2"/>
          <p:cNvGraphicFramePr>
            <a:graphicFrameLocks noChangeAspect="1"/>
          </p:cNvGraphicFramePr>
          <p:nvPr>
            <p:extLst>
              <p:ext uri="{D42A27DB-BD31-4B8C-83A1-F6EECF244321}">
                <p14:modId xmlns:p14="http://schemas.microsoft.com/office/powerpoint/2010/main" val="1253367007"/>
              </p:ext>
            </p:extLst>
          </p:nvPr>
        </p:nvGraphicFramePr>
        <p:xfrm>
          <a:off x="5267325" y="2600325"/>
          <a:ext cx="1960563" cy="755650"/>
        </p:xfrm>
        <a:graphic>
          <a:graphicData uri="http://schemas.openxmlformats.org/presentationml/2006/ole">
            <mc:AlternateContent xmlns:mc="http://schemas.openxmlformats.org/markup-compatibility/2006">
              <mc:Choice xmlns:v="urn:schemas-microsoft-com:vml" Requires="v">
                <p:oleObj spid="_x0000_s8194" name="Equation" r:id="rId3" imgW="1219200" imgH="469900" progId="Equation.DSMT4">
                  <p:embed/>
                </p:oleObj>
              </mc:Choice>
              <mc:Fallback>
                <p:oleObj name="Equation" r:id="rId3" imgW="1219200" imgH="469900" progId="Equation.DSMT4">
                  <p:embed/>
                  <p:pic>
                    <p:nvPicPr>
                      <p:cNvPr id="0" name=""/>
                      <p:cNvPicPr>
                        <a:picLocks noChangeAspect="1" noChangeArrowheads="1"/>
                      </p:cNvPicPr>
                      <p:nvPr/>
                    </p:nvPicPr>
                    <p:blipFill>
                      <a:blip r:embed="rId4"/>
                      <a:srcRect/>
                      <a:stretch>
                        <a:fillRect/>
                      </a:stretch>
                    </p:blipFill>
                    <p:spPr bwMode="auto">
                      <a:xfrm>
                        <a:off x="5267325" y="2600325"/>
                        <a:ext cx="19605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3846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2"/>
                                        </p:tgtEl>
                                        <p:attrNameLst>
                                          <p:attrName>style.visibility</p:attrName>
                                        </p:attrNameLst>
                                      </p:cBhvr>
                                      <p:to>
                                        <p:strVal val="visible"/>
                                      </p:to>
                                    </p:set>
                                    <p:animEffect transition="in" filter="wipe(left)">
                                      <p:cBhvr>
                                        <p:cTn id="27" dur="500"/>
                                        <p:tgtEl>
                                          <p:spTgt spid="3840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wipe(left)">
                                      <p:cBhvr>
                                        <p:cTn id="35" dur="500"/>
                                        <p:tgtEl>
                                          <p:spTgt spid="4198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41987">
                                            <p:txEl>
                                              <p:pRg st="7" end="7"/>
                                            </p:txEl>
                                          </p:spTgt>
                                        </p:tgtEl>
                                        <p:attrNameLst>
                                          <p:attrName>style.visibility</p:attrName>
                                        </p:attrNameLst>
                                      </p:cBhvr>
                                      <p:to>
                                        <p:strVal val="visible"/>
                                      </p:to>
                                    </p:set>
                                    <p:animEffect transition="in" filter="wipe(left)">
                                      <p:cBhvr>
                                        <p:cTn id="45" dur="500"/>
                                        <p:tgtEl>
                                          <p:spTgt spid="41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76200"/>
            <a:ext cx="8226425" cy="636587"/>
          </a:xfrm>
        </p:spPr>
        <p:txBody>
          <a:bodyPr/>
          <a:lstStyle/>
          <a:p>
            <a:pPr eaLnBrk="1" hangingPunct="1">
              <a:defRPr/>
            </a:pPr>
            <a:r>
              <a:rPr lang="en-US" sz="3400" dirty="0" smtClean="0">
                <a:cs typeface="+mj-cs"/>
              </a:rPr>
              <a:t>X-Ray Scattering</a:t>
            </a:r>
          </a:p>
        </p:txBody>
      </p:sp>
      <p:sp>
        <p:nvSpPr>
          <p:cNvPr id="73731" name="Rectangle 3"/>
          <p:cNvSpPr>
            <a:spLocks noGrp="1" noChangeArrowheads="1"/>
          </p:cNvSpPr>
          <p:nvPr>
            <p:ph type="subTitle" idx="1"/>
          </p:nvPr>
        </p:nvSpPr>
        <p:spPr>
          <a:xfrm>
            <a:off x="457200" y="762000"/>
            <a:ext cx="8305800" cy="1524000"/>
          </a:xfrm>
        </p:spPr>
        <p:txBody>
          <a:bodyPr/>
          <a:lstStyle/>
          <a:p>
            <a:pPr marL="342900" indent="-342900" algn="l" eaLnBrk="1" hangingPunct="1">
              <a:lnSpc>
                <a:spcPct val="80000"/>
              </a:lnSpc>
              <a:buFont typeface="Wingdings" charset="0"/>
              <a:buChar char="n"/>
              <a:defRPr/>
            </a:pPr>
            <a:r>
              <a:rPr lang="en-US" sz="2800" dirty="0" smtClean="0">
                <a:cs typeface="+mn-cs"/>
              </a:rPr>
              <a:t>Max von Laue suggested that if </a:t>
            </a:r>
            <a:r>
              <a:rPr lang="en-US" sz="2800" dirty="0" err="1" smtClean="0">
                <a:cs typeface="+mn-cs"/>
              </a:rPr>
              <a:t>x</a:t>
            </a:r>
            <a:r>
              <a:rPr lang="en-US" sz="2800" dirty="0" smtClean="0">
                <a:cs typeface="+mn-cs"/>
              </a:rPr>
              <a:t> rays were a form of electromagnetic radiation, interference effects should be observed. (Wave property!!)</a:t>
            </a:r>
          </a:p>
          <a:p>
            <a:pPr marL="342900" indent="-342900" algn="l" eaLnBrk="1" hangingPunct="1">
              <a:lnSpc>
                <a:spcPct val="80000"/>
              </a:lnSpc>
              <a:buFont typeface="Wingdings" charset="0"/>
              <a:buChar char="n"/>
              <a:defRPr/>
            </a:pPr>
            <a:r>
              <a:rPr lang="en-US" sz="2800" dirty="0" smtClean="0">
                <a:cs typeface="+mn-cs"/>
              </a:rPr>
              <a:t>Crystals act as three-dimensional gratings, scattering the waves and producing observable interference effects.</a:t>
            </a:r>
          </a:p>
        </p:txBody>
      </p:sp>
      <p:pic>
        <p:nvPicPr>
          <p:cNvPr id="17414" name="Picture 1"/>
          <p:cNvPicPr>
            <a:picLocks/>
          </p:cNvPicPr>
          <p:nvPr/>
        </p:nvPicPr>
        <p:blipFill>
          <a:blip r:embed="rId2"/>
          <a:srcRect/>
          <a:stretch>
            <a:fillRect/>
          </a:stretch>
        </p:blipFill>
        <p:spPr bwMode="auto">
          <a:xfrm>
            <a:off x="533400" y="2819400"/>
            <a:ext cx="3886200" cy="3505200"/>
          </a:xfrm>
          <a:prstGeom prst="rect">
            <a:avLst/>
          </a:prstGeom>
          <a:noFill/>
          <a:ln w="9525">
            <a:noFill/>
            <a:miter lim="800000"/>
            <a:headEnd/>
            <a:tailEnd/>
          </a:ln>
        </p:spPr>
      </p:pic>
      <p:pic>
        <p:nvPicPr>
          <p:cNvPr id="17415" name="Picture 1"/>
          <p:cNvPicPr>
            <a:picLocks/>
          </p:cNvPicPr>
          <p:nvPr/>
        </p:nvPicPr>
        <p:blipFill>
          <a:blip r:embed="rId3"/>
          <a:srcRect/>
          <a:stretch>
            <a:fillRect/>
          </a:stretch>
        </p:blipFill>
        <p:spPr bwMode="auto">
          <a:xfrm>
            <a:off x="5257800" y="2743200"/>
            <a:ext cx="3429000" cy="3581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3DD774B2-BEFC-0F4C-8EFB-A9A3D81A594A}" type="slidenum">
              <a:rPr lang="en-US" smtClean="0"/>
              <a:pPr>
                <a:defRPr/>
              </a:pPr>
              <a:t>14</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32158149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7415"/>
                                        </p:tgtEl>
                                        <p:attrNameLst>
                                          <p:attrName>style.visibility</p:attrName>
                                        </p:attrNameLst>
                                      </p:cBhvr>
                                      <p:to>
                                        <p:strVal val="visible"/>
                                      </p:to>
                                    </p:set>
                                    <p:anim calcmode="lin" valueType="num">
                                      <p:cBhvr>
                                        <p:cTn id="22" dur="500" fill="hold"/>
                                        <p:tgtEl>
                                          <p:spTgt spid="17415"/>
                                        </p:tgtEl>
                                        <p:attrNameLst>
                                          <p:attrName>ppt_w</p:attrName>
                                        </p:attrNameLst>
                                      </p:cBhvr>
                                      <p:tavLst>
                                        <p:tav tm="0">
                                          <p:val>
                                            <p:fltVal val="0"/>
                                          </p:val>
                                        </p:tav>
                                        <p:tav tm="100000">
                                          <p:val>
                                            <p:strVal val="#ppt_w"/>
                                          </p:val>
                                        </p:tav>
                                      </p:tavLst>
                                    </p:anim>
                                    <p:anim calcmode="lin" valueType="num">
                                      <p:cBhvr>
                                        <p:cTn id="23" dur="500" fill="hold"/>
                                        <p:tgtEl>
                                          <p:spTgt spid="17415"/>
                                        </p:tgtEl>
                                        <p:attrNameLst>
                                          <p:attrName>ppt_h</p:attrName>
                                        </p:attrNameLst>
                                      </p:cBhvr>
                                      <p:tavLst>
                                        <p:tav tm="0">
                                          <p:val>
                                            <p:fltVal val="0"/>
                                          </p:val>
                                        </p:tav>
                                        <p:tav tm="100000">
                                          <p:val>
                                            <p:strVal val="#ppt_h"/>
                                          </p:val>
                                        </p:tav>
                                      </p:tavLst>
                                    </p:anim>
                                    <p:animEffect transition="in" filter="fade">
                                      <p:cBhvr>
                                        <p:cTn id="24"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457200" y="152400"/>
            <a:ext cx="8226425" cy="484187"/>
          </a:xfrm>
        </p:spPr>
        <p:txBody>
          <a:bodyPr/>
          <a:lstStyle/>
          <a:p>
            <a:pPr eaLnBrk="1" hangingPunct="1"/>
            <a:r>
              <a:rPr lang="en-US" sz="4000" dirty="0" smtClean="0">
                <a:cs typeface="ＭＳ Ｐゴシック" pitchFamily="-84" charset="-128"/>
              </a:rPr>
              <a:t>Bragg’</a:t>
            </a:r>
            <a:r>
              <a:rPr lang="en-US" altLang="ja-JP" sz="4000" dirty="0" smtClean="0">
                <a:cs typeface="ＭＳ Ｐゴシック" pitchFamily="-84" charset="-128"/>
              </a:rPr>
              <a:t>s </a:t>
            </a:r>
            <a:r>
              <a:rPr lang="en-US" altLang="ja-JP" sz="4000" dirty="0">
                <a:cs typeface="ＭＳ Ｐゴシック" pitchFamily="-84" charset="-128"/>
              </a:rPr>
              <a:t>Law</a:t>
            </a:r>
            <a:endParaRPr lang="en-US" sz="4000" dirty="0">
              <a:cs typeface="ＭＳ Ｐゴシック" pitchFamily="-84" charset="-128"/>
            </a:endParaRPr>
          </a:p>
        </p:txBody>
      </p:sp>
      <p:sp>
        <p:nvSpPr>
          <p:cNvPr id="75779" name="Rectangle 3"/>
          <p:cNvSpPr>
            <a:spLocks noGrp="1" noChangeArrowheads="1"/>
          </p:cNvSpPr>
          <p:nvPr>
            <p:ph type="subTitle" idx="1"/>
          </p:nvPr>
        </p:nvSpPr>
        <p:spPr>
          <a:xfrm>
            <a:off x="533400" y="762000"/>
            <a:ext cx="8153400" cy="2438400"/>
          </a:xfrm>
        </p:spPr>
        <p:txBody>
          <a:bodyPr/>
          <a:lstStyle/>
          <a:p>
            <a:pPr marL="342900" indent="-342900" algn="l" eaLnBrk="1" hangingPunct="1">
              <a:buFont typeface="Wingdings" charset="0"/>
              <a:buChar char="n"/>
              <a:defRPr/>
            </a:pPr>
            <a:r>
              <a:rPr lang="en-US" sz="2000" dirty="0" smtClean="0">
                <a:cs typeface="+mn-cs"/>
              </a:rPr>
              <a:t>William Lawrence Bragg interpreted the x-ray scattering as the reflection of the incident x-ray beam from a unique set of planes of atoms within the crystal.</a:t>
            </a:r>
          </a:p>
          <a:p>
            <a:pPr marL="342900" indent="-342900" algn="l" eaLnBrk="1" hangingPunct="1">
              <a:buFont typeface="Wingdings" charset="0"/>
              <a:buChar char="n"/>
              <a:defRPr/>
            </a:pPr>
            <a:r>
              <a:rPr lang="en-US" sz="2000" dirty="0" smtClean="0">
                <a:cs typeface="+mn-cs"/>
              </a:rPr>
              <a:t>There are two conditions for constructive interference of the scattered </a:t>
            </a:r>
            <a:r>
              <a:rPr lang="en-US" sz="2000" dirty="0" err="1" smtClean="0">
                <a:cs typeface="+mn-cs"/>
              </a:rPr>
              <a:t>x</a:t>
            </a:r>
            <a:r>
              <a:rPr lang="en-US" sz="2000" dirty="0" smtClean="0">
                <a:cs typeface="+mn-cs"/>
              </a:rPr>
              <a:t> rays: </a:t>
            </a:r>
          </a:p>
        </p:txBody>
      </p:sp>
      <p:pic>
        <p:nvPicPr>
          <p:cNvPr id="18440" name="Picture 1"/>
          <p:cNvPicPr>
            <a:picLocks/>
          </p:cNvPicPr>
          <p:nvPr/>
        </p:nvPicPr>
        <p:blipFill>
          <a:blip r:embed="rId2"/>
          <a:srcRect/>
          <a:stretch>
            <a:fillRect/>
          </a:stretch>
        </p:blipFill>
        <p:spPr bwMode="auto">
          <a:xfrm>
            <a:off x="3810000" y="1981200"/>
            <a:ext cx="4953000" cy="1828800"/>
          </a:xfrm>
          <a:prstGeom prst="rect">
            <a:avLst/>
          </a:prstGeom>
          <a:noFill/>
          <a:ln w="9525">
            <a:noFill/>
            <a:miter lim="800000"/>
            <a:headEnd/>
            <a:tailEnd/>
          </a:ln>
        </p:spPr>
      </p:pic>
      <p:pic>
        <p:nvPicPr>
          <p:cNvPr id="18441" name="Picture 1"/>
          <p:cNvPicPr>
            <a:picLocks/>
          </p:cNvPicPr>
          <p:nvPr/>
        </p:nvPicPr>
        <p:blipFill>
          <a:blip r:embed="rId3"/>
          <a:srcRect/>
          <a:stretch>
            <a:fillRect/>
          </a:stretch>
        </p:blipFill>
        <p:spPr bwMode="auto">
          <a:xfrm>
            <a:off x="2743200" y="4114800"/>
            <a:ext cx="2667000" cy="2057400"/>
          </a:xfrm>
          <a:prstGeom prst="rect">
            <a:avLst/>
          </a:prstGeom>
          <a:noFill/>
          <a:ln w="9525">
            <a:noFill/>
            <a:miter lim="800000"/>
            <a:headEnd/>
            <a:tailEnd/>
          </a:ln>
        </p:spPr>
      </p:pic>
      <p:pic>
        <p:nvPicPr>
          <p:cNvPr id="18442" name="Picture 1"/>
          <p:cNvPicPr>
            <a:picLocks/>
          </p:cNvPicPr>
          <p:nvPr/>
        </p:nvPicPr>
        <p:blipFill>
          <a:blip r:embed="rId4"/>
          <a:srcRect/>
          <a:stretch>
            <a:fillRect/>
          </a:stretch>
        </p:blipFill>
        <p:spPr bwMode="auto">
          <a:xfrm>
            <a:off x="5588000" y="4114800"/>
            <a:ext cx="3479800" cy="1981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15</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
        <p:nvSpPr>
          <p:cNvPr id="11" name="Content Placeholder 2"/>
          <p:cNvSpPr txBox="1">
            <a:spLocks/>
          </p:cNvSpPr>
          <p:nvPr/>
        </p:nvSpPr>
        <p:spPr bwMode="auto">
          <a:xfrm>
            <a:off x="304800" y="1828800"/>
            <a:ext cx="3581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angle of incidence must equal the angle of reflection of the outgoing wave. (total reflection)</a:t>
            </a:r>
          </a:p>
          <a:p>
            <a:pPr marL="342900" marR="0" lvl="0" indent="-342900" algn="l" defTabSz="914400" rtl="0" eaLnBrk="0" fontAlgn="base" latinLnBrk="0" hangingPunct="0">
              <a:lnSpc>
                <a:spcPct val="100000"/>
              </a:lnSpc>
              <a:spcBef>
                <a:spcPct val="20000"/>
              </a:spcBef>
              <a:spcAft>
                <a:spcPct val="0"/>
              </a:spcAft>
              <a:buClrTx/>
              <a:buSzPct val="90000"/>
              <a:buFontTx/>
              <a:buAutoNum type="arabicParen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The difference in path lengths between two rays must be an integral number of wavelengths.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endParaRPr>
          </a:p>
          <a:p>
            <a:pPr marL="342900" marR="0" lvl="0" indent="-342900" algn="l" defTabSz="914400" rtl="0" eaLnBrk="0" fontAlgn="base" latinLnBrk="0" hangingPunct="0">
              <a:lnSpc>
                <a:spcPct val="100000"/>
              </a:lnSpc>
              <a:spcBef>
                <a:spcPct val="20000"/>
              </a:spcBef>
              <a:spcAft>
                <a:spcPct val="0"/>
              </a:spcAft>
              <a:buClr>
                <a:srgbClr val="0000FF"/>
              </a:buClr>
              <a:buSzTx/>
              <a:buFont typeface="Wingdings" pitchFamily="-84" charset="2"/>
              <a:buChar char="§"/>
              <a:tabLst/>
              <a:defRPr/>
            </a:pPr>
            <a:r>
              <a:rPr kumimoji="0" lang="en-US"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Bragg’</a:t>
            </a:r>
            <a:r>
              <a:rPr kumimoji="0" lang="en-US" altLang="ja-JP" sz="2000" b="1"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s Law: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1" charset="-128"/>
              </a:rPr>
              <a:t>	</a:t>
            </a:r>
            <a:r>
              <a:rPr kumimoji="0" lang="en-US" sz="2000" b="0" i="1" u="none" strike="noStrike" kern="0" cap="none" spc="0" normalizeH="0" baseline="0" noProof="0" dirty="0" err="1" smtClean="0">
                <a:ln>
                  <a:noFill/>
                </a:ln>
                <a:solidFill>
                  <a:schemeClr val="accent2"/>
                </a:solidFill>
                <a:effectLst/>
                <a:uLnTx/>
                <a:uFillTx/>
                <a:latin typeface="+mn-lt"/>
                <a:ea typeface="ＭＳ Ｐゴシック" pitchFamily="-1" charset="-128"/>
                <a:cs typeface="ＭＳ Ｐゴシック" pitchFamily="-1" charset="-128"/>
              </a:rPr>
              <a:t>n</a:t>
            </a:r>
            <a:r>
              <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λ</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2</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d</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sin </a:t>
            </a:r>
            <a:r>
              <a:rPr kumimoji="0" lang="el-GR"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θ</a:t>
            </a: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a:t>
            </a:r>
            <a:r>
              <a:rPr kumimoji="0" lang="en-US" sz="20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n</a:t>
            </a:r>
            <a:r>
              <a:rPr kumimoji="0" lang="en-US"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integer)</a:t>
            </a:r>
            <a:endParaRPr kumimoji="0" lang="el-GR" sz="20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endParaRPr>
          </a:p>
        </p:txBody>
      </p:sp>
    </p:spTree>
    <p:extLst>
      <p:ext uri="{BB962C8B-B14F-4D97-AF65-F5344CB8AC3E}">
        <p14:creationId xmlns:p14="http://schemas.microsoft.com/office/powerpoint/2010/main" val="18653903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wipe(left)">
                                      <p:cBhvr>
                                        <p:cTn id="7" dur="500"/>
                                        <p:tgtEl>
                                          <p:spTgt spid="75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 calcmode="lin" valueType="num">
                                      <p:cBhvr>
                                        <p:cTn id="12" dur="500" fill="hold"/>
                                        <p:tgtEl>
                                          <p:spTgt spid="18440"/>
                                        </p:tgtEl>
                                        <p:attrNameLst>
                                          <p:attrName>ppt_w</p:attrName>
                                        </p:attrNameLst>
                                      </p:cBhvr>
                                      <p:tavLst>
                                        <p:tav tm="0">
                                          <p:val>
                                            <p:fltVal val="0"/>
                                          </p:val>
                                        </p:tav>
                                        <p:tav tm="100000">
                                          <p:val>
                                            <p:strVal val="#ppt_w"/>
                                          </p:val>
                                        </p:tav>
                                      </p:tavLst>
                                    </p:anim>
                                    <p:anim calcmode="lin" valueType="num">
                                      <p:cBhvr>
                                        <p:cTn id="13" dur="500" fill="hold"/>
                                        <p:tgtEl>
                                          <p:spTgt spid="18440"/>
                                        </p:tgtEl>
                                        <p:attrNameLst>
                                          <p:attrName>ppt_h</p:attrName>
                                        </p:attrNameLst>
                                      </p:cBhvr>
                                      <p:tavLst>
                                        <p:tav tm="0">
                                          <p:val>
                                            <p:fltVal val="0"/>
                                          </p:val>
                                        </p:tav>
                                        <p:tav tm="100000">
                                          <p:val>
                                            <p:strVal val="#ppt_h"/>
                                          </p:val>
                                        </p:tav>
                                      </p:tavLst>
                                    </p:anim>
                                    <p:animEffect transition="in" filter="fade">
                                      <p:cBhvr>
                                        <p:cTn id="14" dur="500"/>
                                        <p:tgtEl>
                                          <p:spTgt spid="1844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75779">
                                            <p:txEl>
                                              <p:pRg st="1" end="1"/>
                                            </p:txEl>
                                          </p:spTgt>
                                        </p:tgtEl>
                                        <p:attrNameLst>
                                          <p:attrName>style.visibility</p:attrName>
                                        </p:attrNameLst>
                                      </p:cBhvr>
                                      <p:to>
                                        <p:strVal val="visible"/>
                                      </p:to>
                                    </p:set>
                                    <p:animEffect transition="in" filter="wipe(left)">
                                      <p:cBhvr>
                                        <p:cTn id="19" dur="500"/>
                                        <p:tgtEl>
                                          <p:spTgt spid="7577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8442"/>
                                        </p:tgtEl>
                                        <p:attrNameLst>
                                          <p:attrName>style.visibility</p:attrName>
                                        </p:attrNameLst>
                                      </p:cBhvr>
                                      <p:to>
                                        <p:strVal val="visible"/>
                                      </p:to>
                                    </p:set>
                                    <p:anim calcmode="lin" valueType="num">
                                      <p:cBhvr>
                                        <p:cTn id="24" dur="500" fill="hold"/>
                                        <p:tgtEl>
                                          <p:spTgt spid="18442"/>
                                        </p:tgtEl>
                                        <p:attrNameLst>
                                          <p:attrName>ppt_w</p:attrName>
                                        </p:attrNameLst>
                                      </p:cBhvr>
                                      <p:tavLst>
                                        <p:tav tm="0">
                                          <p:val>
                                            <p:fltVal val="0"/>
                                          </p:val>
                                        </p:tav>
                                        <p:tav tm="100000">
                                          <p:val>
                                            <p:strVal val="#ppt_w"/>
                                          </p:val>
                                        </p:tav>
                                      </p:tavLst>
                                    </p:anim>
                                    <p:anim calcmode="lin" valueType="num">
                                      <p:cBhvr>
                                        <p:cTn id="25" dur="500" fill="hold"/>
                                        <p:tgtEl>
                                          <p:spTgt spid="18442"/>
                                        </p:tgtEl>
                                        <p:attrNameLst>
                                          <p:attrName>ppt_h</p:attrName>
                                        </p:attrNameLst>
                                      </p:cBhvr>
                                      <p:tavLst>
                                        <p:tav tm="0">
                                          <p:val>
                                            <p:fltVal val="0"/>
                                          </p:val>
                                        </p:tav>
                                        <p:tav tm="100000">
                                          <p:val>
                                            <p:strVal val="#ppt_h"/>
                                          </p:val>
                                        </p:tav>
                                      </p:tavLst>
                                    </p:anim>
                                    <p:animEffect transition="in" filter="fade">
                                      <p:cBhvr>
                                        <p:cTn id="26" dur="500"/>
                                        <p:tgtEl>
                                          <p:spTgt spid="184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8441"/>
                                        </p:tgtEl>
                                        <p:attrNameLst>
                                          <p:attrName>style.visibility</p:attrName>
                                        </p:attrNameLst>
                                      </p:cBhvr>
                                      <p:to>
                                        <p:strVal val="visible"/>
                                      </p:to>
                                    </p:set>
                                    <p:anim calcmode="lin" valueType="num">
                                      <p:cBhvr>
                                        <p:cTn id="31" dur="500" fill="hold"/>
                                        <p:tgtEl>
                                          <p:spTgt spid="18441"/>
                                        </p:tgtEl>
                                        <p:attrNameLst>
                                          <p:attrName>ppt_w</p:attrName>
                                        </p:attrNameLst>
                                      </p:cBhvr>
                                      <p:tavLst>
                                        <p:tav tm="0">
                                          <p:val>
                                            <p:fltVal val="0"/>
                                          </p:val>
                                        </p:tav>
                                        <p:tav tm="100000">
                                          <p:val>
                                            <p:strVal val="#ppt_w"/>
                                          </p:val>
                                        </p:tav>
                                      </p:tavLst>
                                    </p:anim>
                                    <p:anim calcmode="lin" valueType="num">
                                      <p:cBhvr>
                                        <p:cTn id="32" dur="500" fill="hold"/>
                                        <p:tgtEl>
                                          <p:spTgt spid="18441"/>
                                        </p:tgtEl>
                                        <p:attrNameLst>
                                          <p:attrName>ppt_h</p:attrName>
                                        </p:attrNameLst>
                                      </p:cBhvr>
                                      <p:tavLst>
                                        <p:tav tm="0">
                                          <p:val>
                                            <p:fltVal val="0"/>
                                          </p:val>
                                        </p:tav>
                                        <p:tav tm="100000">
                                          <p:val>
                                            <p:strVal val="#ppt_h"/>
                                          </p:val>
                                        </p:tav>
                                      </p:tavLst>
                                    </p:anim>
                                    <p:animEffect transition="in" filter="fade">
                                      <p:cBhvr>
                                        <p:cTn id="33" dur="500"/>
                                        <p:tgtEl>
                                          <p:spTgt spid="184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left)">
                                      <p:cBhvr>
                                        <p:cTn id="38" dur="500"/>
                                        <p:tgtEl>
                                          <p:spTgt spid="11">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wipe(left)">
                                      <p:cBhvr>
                                        <p:cTn id="43" dur="500"/>
                                        <p:tgtEl>
                                          <p:spTgt spid="1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11">
                                            <p:txEl>
                                              <p:pRg st="5" end="5"/>
                                            </p:txEl>
                                          </p:spTgt>
                                        </p:tgtEl>
                                        <p:attrNameLst>
                                          <p:attrName>style.visibility</p:attrName>
                                        </p:attrNameLst>
                                      </p:cBhvr>
                                      <p:to>
                                        <p:strVal val="visible"/>
                                      </p:to>
                                    </p:set>
                                    <p:animEffect transition="in" filter="wipe(left)">
                                      <p:cBhvr>
                                        <p:cTn id="5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ubTitle" idx="1"/>
          </p:nvPr>
        </p:nvSpPr>
        <p:spPr>
          <a:xfrm>
            <a:off x="304800" y="685800"/>
            <a:ext cx="5486400" cy="3505200"/>
          </a:xfrm>
        </p:spPr>
        <p:txBody>
          <a:bodyPr/>
          <a:lstStyle/>
          <a:p>
            <a:pPr marL="292100" indent="-292100" algn="l" eaLnBrk="1" hangingPunct="1">
              <a:buFont typeface="Wingdings" pitchFamily="-84" charset="2"/>
              <a:buChar char="n"/>
            </a:pPr>
            <a:r>
              <a:rPr lang="en-US" sz="2400" dirty="0">
                <a:cs typeface="ＭＳ Ｐゴシック" pitchFamily="-84" charset="-128"/>
              </a:rPr>
              <a:t>A Bragg spectrometer scatters </a:t>
            </a:r>
            <a:r>
              <a:rPr lang="en-US" sz="2400" dirty="0" err="1">
                <a:cs typeface="ＭＳ Ｐゴシック" pitchFamily="-84" charset="-128"/>
              </a:rPr>
              <a:t>x</a:t>
            </a:r>
            <a:r>
              <a:rPr lang="en-US" sz="2400" dirty="0">
                <a:cs typeface="ＭＳ Ｐゴシック" pitchFamily="-84" charset="-128"/>
              </a:rPr>
              <a:t> rays from several crystals. The intensity of the diffracted beam is determined as a function of scattering angle by rotating the crystal and the detector</a:t>
            </a:r>
            <a:r>
              <a:rPr lang="en-US" sz="2400" dirty="0" smtClean="0">
                <a:cs typeface="ＭＳ Ｐゴシック" pitchFamily="-84" charset="-128"/>
              </a:rPr>
              <a:t>.</a:t>
            </a:r>
          </a:p>
          <a:p>
            <a:pPr marL="292100" indent="-292100" algn="l" eaLnBrk="1" hangingPunct="1">
              <a:buFont typeface="Wingdings" pitchFamily="-84" charset="2"/>
              <a:buChar char="n"/>
            </a:pPr>
            <a:r>
              <a:rPr lang="en-US" sz="2400" dirty="0">
                <a:cs typeface="ＭＳ Ｐゴシック" pitchFamily="-84" charset="-128"/>
              </a:rPr>
              <a:t>When a beam of </a:t>
            </a:r>
            <a:r>
              <a:rPr lang="en-US" sz="2400" dirty="0" err="1">
                <a:cs typeface="ＭＳ Ｐゴシック" pitchFamily="-84" charset="-128"/>
              </a:rPr>
              <a:t>x</a:t>
            </a:r>
            <a:r>
              <a:rPr lang="en-US" sz="2400" dirty="0">
                <a:cs typeface="ＭＳ Ｐゴシック" pitchFamily="-84" charset="-128"/>
              </a:rPr>
              <a:t> rays passes through the powdered crystal, the dots become a series of </a:t>
            </a:r>
            <a:r>
              <a:rPr lang="en-US" sz="2400" dirty="0" smtClean="0">
                <a:cs typeface="ＭＳ Ｐゴシック" pitchFamily="-84" charset="-128"/>
              </a:rPr>
              <a:t>rings due to random arrangement.</a:t>
            </a:r>
          </a:p>
          <a:p>
            <a:pPr marL="292100" indent="-292100" algn="l" eaLnBrk="1" hangingPunct="1"/>
            <a:endParaRPr lang="en-US" sz="2400" dirty="0">
              <a:cs typeface="ＭＳ Ｐゴシック" pitchFamily="-84" charset="-128"/>
            </a:endParaRPr>
          </a:p>
          <a:p>
            <a:pPr marL="292100" indent="-292100" algn="l" eaLnBrk="1" hangingPunct="1"/>
            <a:endParaRPr lang="en-US" sz="2400" dirty="0">
              <a:cs typeface="ＭＳ Ｐゴシック" pitchFamily="-84" charset="-128"/>
            </a:endParaRPr>
          </a:p>
        </p:txBody>
      </p:sp>
      <p:pic>
        <p:nvPicPr>
          <p:cNvPr id="19459" name="Picture 4" descr="0505"/>
          <p:cNvPicPr>
            <a:picLocks noChangeAspect="1" noChangeArrowheads="1"/>
          </p:cNvPicPr>
          <p:nvPr/>
        </p:nvPicPr>
        <p:blipFill>
          <a:blip r:embed="rId2"/>
          <a:srcRect b="2463"/>
          <a:stretch>
            <a:fillRect/>
          </a:stretch>
        </p:blipFill>
        <p:spPr bwMode="auto">
          <a:xfrm>
            <a:off x="5867400" y="642937"/>
            <a:ext cx="3124200" cy="2786063"/>
          </a:xfrm>
          <a:prstGeom prst="rect">
            <a:avLst/>
          </a:prstGeom>
          <a:noFill/>
          <a:ln w="9525">
            <a:noFill/>
            <a:miter lim="800000"/>
            <a:headEnd/>
            <a:tailEnd/>
          </a:ln>
        </p:spPr>
      </p:pic>
      <p:pic>
        <p:nvPicPr>
          <p:cNvPr id="19461" name="Picture 6" descr="0507c"/>
          <p:cNvPicPr>
            <a:picLocks noChangeAspect="1" noChangeArrowheads="1"/>
          </p:cNvPicPr>
          <p:nvPr/>
        </p:nvPicPr>
        <p:blipFill>
          <a:blip r:embed="rId3"/>
          <a:srcRect b="3908"/>
          <a:stretch>
            <a:fillRect/>
          </a:stretch>
        </p:blipFill>
        <p:spPr bwMode="auto">
          <a:xfrm>
            <a:off x="6415088" y="3429000"/>
            <a:ext cx="2255837" cy="3122612"/>
          </a:xfrm>
          <a:prstGeom prst="rect">
            <a:avLst/>
          </a:prstGeom>
          <a:noFill/>
          <a:ln w="9525">
            <a:noFill/>
            <a:miter lim="800000"/>
            <a:headEnd/>
            <a:tailEnd/>
          </a:ln>
        </p:spPr>
      </p:pic>
      <p:sp>
        <p:nvSpPr>
          <p:cNvPr id="2050" name="Rectangle 2"/>
          <p:cNvSpPr>
            <a:spLocks noGrp="1" noChangeArrowheads="1"/>
          </p:cNvSpPr>
          <p:nvPr>
            <p:ph type="ctrTitle"/>
          </p:nvPr>
        </p:nvSpPr>
        <p:spPr>
          <a:xfrm>
            <a:off x="457200" y="-76200"/>
            <a:ext cx="8226425" cy="712787"/>
          </a:xfrm>
        </p:spPr>
        <p:txBody>
          <a:bodyPr/>
          <a:lstStyle/>
          <a:p>
            <a:pPr eaLnBrk="1" hangingPunct="1">
              <a:defRPr/>
            </a:pPr>
            <a:r>
              <a:rPr lang="en-US" sz="3400" dirty="0" smtClean="0">
                <a:cs typeface="+mj-cs"/>
              </a:rPr>
              <a:t>The Bragg Spectrometer</a:t>
            </a:r>
          </a:p>
        </p:txBody>
      </p:sp>
      <p:pic>
        <p:nvPicPr>
          <p:cNvPr id="19463" name="Picture 1"/>
          <p:cNvPicPr>
            <a:picLocks/>
          </p:cNvPicPr>
          <p:nvPr/>
        </p:nvPicPr>
        <p:blipFill>
          <a:blip r:embed="rId4"/>
          <a:srcRect/>
          <a:stretch>
            <a:fillRect/>
          </a:stretch>
        </p:blipFill>
        <p:spPr bwMode="auto">
          <a:xfrm>
            <a:off x="228600" y="3810000"/>
            <a:ext cx="2667000" cy="2057400"/>
          </a:xfrm>
          <a:prstGeom prst="rect">
            <a:avLst/>
          </a:prstGeom>
          <a:noFill/>
          <a:ln w="9525">
            <a:noFill/>
            <a:miter lim="800000"/>
            <a:headEnd/>
            <a:tailEnd/>
          </a:ln>
        </p:spPr>
      </p:pic>
      <p:pic>
        <p:nvPicPr>
          <p:cNvPr id="19464" name="Picture 1"/>
          <p:cNvPicPr>
            <a:picLocks/>
          </p:cNvPicPr>
          <p:nvPr/>
        </p:nvPicPr>
        <p:blipFill>
          <a:blip r:embed="rId5"/>
          <a:srcRect/>
          <a:stretch>
            <a:fillRect/>
          </a:stretch>
        </p:blipFill>
        <p:spPr bwMode="auto">
          <a:xfrm>
            <a:off x="3063875" y="4038600"/>
            <a:ext cx="3111500" cy="17526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Monday, Sept. 30, 2013</a:t>
            </a:r>
            <a:endParaRPr lang="en-US"/>
          </a:p>
        </p:txBody>
      </p:sp>
      <p:sp>
        <p:nvSpPr>
          <p:cNvPr id="9" name="Slide Number Placeholder 8"/>
          <p:cNvSpPr>
            <a:spLocks noGrp="1"/>
          </p:cNvSpPr>
          <p:nvPr>
            <p:ph type="sldNum" sz="quarter" idx="12"/>
          </p:nvPr>
        </p:nvSpPr>
        <p:spPr/>
        <p:txBody>
          <a:bodyPr/>
          <a:lstStyle/>
          <a:p>
            <a:pPr>
              <a:defRPr/>
            </a:pPr>
            <a:fld id="{3DD774B2-BEFC-0F4C-8EFB-A9A3D81A594A}" type="slidenum">
              <a:rPr lang="en-US" smtClean="0"/>
              <a:pPr>
                <a:defRPr/>
              </a:pPr>
              <a:t>16</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9449362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Effect transition="in" filter="fade">
                                      <p:cBhvr>
                                        <p:cTn id="14" dur="500"/>
                                        <p:tgtEl>
                                          <p:spTgt spid="1945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458">
                                            <p:txEl>
                                              <p:pRg st="1" end="1"/>
                                            </p:txEl>
                                          </p:spTgt>
                                        </p:tgtEl>
                                        <p:attrNameLst>
                                          <p:attrName>style.visibility</p:attrName>
                                        </p:attrNameLst>
                                      </p:cBhvr>
                                      <p:to>
                                        <p:strVal val="visible"/>
                                      </p:to>
                                    </p:set>
                                    <p:animEffect transition="in" filter="wipe(left)">
                                      <p:cBhvr>
                                        <p:cTn id="19" dur="500"/>
                                        <p:tgtEl>
                                          <p:spTgt spid="1945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463"/>
                                        </p:tgtEl>
                                        <p:attrNameLst>
                                          <p:attrName>style.visibility</p:attrName>
                                        </p:attrNameLst>
                                      </p:cBhvr>
                                      <p:to>
                                        <p:strVal val="visible"/>
                                      </p:to>
                                    </p:set>
                                    <p:animEffect transition="in" filter="wipe(left)">
                                      <p:cBhvr>
                                        <p:cTn id="24" dur="500"/>
                                        <p:tgtEl>
                                          <p:spTgt spid="1946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464"/>
                                        </p:tgtEl>
                                        <p:attrNameLst>
                                          <p:attrName>style.visibility</p:attrName>
                                        </p:attrNameLst>
                                      </p:cBhvr>
                                      <p:to>
                                        <p:strVal val="visible"/>
                                      </p:to>
                                    </p:set>
                                    <p:anim calcmode="lin" valueType="num">
                                      <p:cBhvr>
                                        <p:cTn id="29" dur="500" fill="hold"/>
                                        <p:tgtEl>
                                          <p:spTgt spid="19464"/>
                                        </p:tgtEl>
                                        <p:attrNameLst>
                                          <p:attrName>ppt_w</p:attrName>
                                        </p:attrNameLst>
                                      </p:cBhvr>
                                      <p:tavLst>
                                        <p:tav tm="0">
                                          <p:val>
                                            <p:fltVal val="0"/>
                                          </p:val>
                                        </p:tav>
                                        <p:tav tm="100000">
                                          <p:val>
                                            <p:strVal val="#ppt_w"/>
                                          </p:val>
                                        </p:tav>
                                      </p:tavLst>
                                    </p:anim>
                                    <p:anim calcmode="lin" valueType="num">
                                      <p:cBhvr>
                                        <p:cTn id="30" dur="500" fill="hold"/>
                                        <p:tgtEl>
                                          <p:spTgt spid="19464"/>
                                        </p:tgtEl>
                                        <p:attrNameLst>
                                          <p:attrName>ppt_h</p:attrName>
                                        </p:attrNameLst>
                                      </p:cBhvr>
                                      <p:tavLst>
                                        <p:tav tm="0">
                                          <p:val>
                                            <p:fltVal val="0"/>
                                          </p:val>
                                        </p:tav>
                                        <p:tav tm="100000">
                                          <p:val>
                                            <p:strVal val="#ppt_h"/>
                                          </p:val>
                                        </p:tav>
                                      </p:tavLst>
                                    </p:anim>
                                    <p:animEffect transition="in" filter="fade">
                                      <p:cBhvr>
                                        <p:cTn id="31" dur="500"/>
                                        <p:tgtEl>
                                          <p:spTgt spid="194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461"/>
                                        </p:tgtEl>
                                        <p:attrNameLst>
                                          <p:attrName>style.visibility</p:attrName>
                                        </p:attrNameLst>
                                      </p:cBhvr>
                                      <p:to>
                                        <p:strVal val="visible"/>
                                      </p:to>
                                    </p:set>
                                    <p:animEffect transition="in" filter="wipe(up)">
                                      <p:cBhvr>
                                        <p:cTn id="36"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9050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Bragg’s law: </a:t>
            </a:r>
            <a:r>
              <a:rPr lang="en-US" sz="2000" i="1" kern="0" dirty="0" err="1" smtClean="0">
                <a:solidFill>
                  <a:schemeClr val="accent2"/>
                </a:solidFill>
                <a:ea typeface="ＭＳ Ｐゴシック" pitchFamily="-1" charset="-128"/>
                <a:cs typeface="ＭＳ Ｐゴシック" pitchFamily="-1" charset="-128"/>
              </a:rPr>
              <a:t>n</a:t>
            </a:r>
            <a:r>
              <a:rPr lang="el-GR" sz="2000" kern="0" dirty="0" smtClean="0">
                <a:solidFill>
                  <a:schemeClr val="accent2"/>
                </a:solidFill>
                <a:ea typeface="Arial" pitchFamily="-84" charset="0"/>
                <a:cs typeface="Arial" pitchFamily="-84" charset="0"/>
              </a:rPr>
              <a:t>λ</a:t>
            </a:r>
            <a:r>
              <a:rPr lang="en-US" sz="2000" kern="0" dirty="0" smtClean="0">
                <a:solidFill>
                  <a:schemeClr val="accent2"/>
                </a:solidFill>
                <a:ea typeface="Arial" pitchFamily="-84" charset="0"/>
                <a:cs typeface="Arial" pitchFamily="-84" charset="0"/>
              </a:rPr>
              <a:t> = 2</a:t>
            </a:r>
            <a:r>
              <a:rPr lang="en-US" sz="2000" i="1" kern="0" dirty="0" smtClean="0">
                <a:solidFill>
                  <a:schemeClr val="accent2"/>
                </a:solidFill>
                <a:ea typeface="Arial" pitchFamily="-84" charset="0"/>
                <a:cs typeface="Arial" pitchFamily="-84" charset="0"/>
              </a:rPr>
              <a:t>d</a:t>
            </a:r>
            <a:r>
              <a:rPr lang="en-US" sz="2000" kern="0" dirty="0" smtClean="0">
                <a:solidFill>
                  <a:schemeClr val="accent2"/>
                </a:solidFill>
                <a:ea typeface="Arial" pitchFamily="-84" charset="0"/>
                <a:cs typeface="Arial" pitchFamily="-84" charset="0"/>
              </a:rPr>
              <a:t> sin </a:t>
            </a:r>
            <a:r>
              <a:rPr lang="el-GR" sz="2000" i="1" kern="0" dirty="0" smtClean="0">
                <a:solidFill>
                  <a:schemeClr val="accent2"/>
                </a:solidFill>
                <a:ea typeface="Arial" pitchFamily="-84" charset="0"/>
                <a:cs typeface="Arial" pitchFamily="-84" charset="0"/>
              </a:rPr>
              <a:t>θ</a:t>
            </a:r>
            <a:r>
              <a:rPr lang="en-US" sz="2000" i="1" kern="0" dirty="0" smtClean="0">
                <a:solidFill>
                  <a:schemeClr val="accent2"/>
                </a:solidFill>
                <a:ea typeface="Arial" pitchFamily="-84" charset="0"/>
                <a:cs typeface="Arial" pitchFamily="-84" charset="0"/>
              </a:rPr>
              <a:t> </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What</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do we need to know to use this?  The lattice spacing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a:t>
            </a:r>
          </a:p>
          <a:p>
            <a:pPr marL="342900" lvl="0" indent="-342900">
              <a:spcBef>
                <a:spcPct val="20000"/>
              </a:spcBef>
              <a:buFontTx/>
              <a:buChar char="•"/>
              <a:defRPr/>
            </a:pPr>
            <a:r>
              <a:rPr kumimoji="0" lang="en-US" sz="2000" b="0" i="1"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We</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 know </a:t>
            </a:r>
            <a:r>
              <a:rPr kumimoji="0" lang="en-US" sz="2000" b="0" i="1" u="none" strike="noStrike" kern="0" cap="none" spc="0" normalizeH="0" noProof="0" dirty="0" err="1" smtClean="0">
                <a:ln>
                  <a:noFill/>
                </a:ln>
                <a:solidFill>
                  <a:schemeClr val="accent2"/>
                </a:solidFill>
                <a:effectLst/>
                <a:uLnTx/>
                <a:uFillTx/>
                <a:latin typeface="+mn-lt"/>
                <a:ea typeface="Arial" pitchFamily="-84" charset="0"/>
                <a:cs typeface="Arial" pitchFamily="-84" charset="0"/>
              </a:rPr>
              <a:t>n</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=1 and 2</a:t>
            </a:r>
            <a:r>
              <a:rPr lang="el-GR" sz="2000" i="1" kern="0" dirty="0" smtClean="0">
                <a:solidFill>
                  <a:schemeClr val="accent2"/>
                </a:solidFill>
                <a:ea typeface="Arial" pitchFamily="-84" charset="0"/>
                <a:cs typeface="Arial" pitchFamily="-84" charset="0"/>
              </a:rPr>
              <a:t>θ</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=20</a:t>
            </a:r>
            <a:r>
              <a:rPr kumimoji="0" lang="en-US" sz="2000" b="0" i="1" u="none" strike="noStrike" kern="0" cap="none" spc="0" normalizeH="0" baseline="30000" noProof="0" dirty="0" smtClean="0">
                <a:ln>
                  <a:noFill/>
                </a:ln>
                <a:solidFill>
                  <a:schemeClr val="accent2"/>
                </a:solidFill>
                <a:effectLst/>
                <a:uLnTx/>
                <a:uFillTx/>
                <a:latin typeface="+mn-lt"/>
                <a:ea typeface="Arial" pitchFamily="-84" charset="0"/>
                <a:cs typeface="Arial" pitchFamily="-84" charset="0"/>
              </a:rPr>
              <a:t>o</a:t>
            </a:r>
            <a:r>
              <a:rPr kumimoji="0" lang="en-US" sz="2000" b="0" i="1" u="none" strike="noStrike" kern="0" cap="none" spc="0" normalizeH="0" noProof="0" dirty="0" smtClean="0">
                <a:ln>
                  <a:noFill/>
                </a:ln>
                <a:solidFill>
                  <a:schemeClr val="accent2"/>
                </a:solidFill>
                <a:effectLst/>
                <a:uLnTx/>
                <a:uFillTx/>
                <a:latin typeface="+mn-lt"/>
                <a:ea typeface="Arial" pitchFamily="-84" charset="0"/>
                <a:cs typeface="Arial" pitchFamily="-84" charset="0"/>
              </a:rPr>
              <a:t>.</a:t>
            </a:r>
          </a:p>
          <a:p>
            <a:pPr marL="342900" lvl="0" indent="-342900">
              <a:spcBef>
                <a:spcPct val="20000"/>
              </a:spcBef>
              <a:buFontTx/>
              <a:buChar char="•"/>
              <a:defRPr/>
            </a:pPr>
            <a:r>
              <a:rPr lang="en-US" sz="2000" i="1" kern="0" baseline="0" dirty="0" smtClean="0">
                <a:solidFill>
                  <a:schemeClr val="accent2"/>
                </a:solidFill>
                <a:latin typeface="+mn-lt"/>
                <a:ea typeface="Arial" pitchFamily="-84" charset="0"/>
                <a:cs typeface="Arial" pitchFamily="-84" charset="0"/>
              </a:rPr>
              <a:t>We use the density of </a:t>
            </a:r>
            <a:r>
              <a:rPr lang="en-US" sz="2000" i="1" kern="0" baseline="0" dirty="0" err="1" smtClean="0">
                <a:solidFill>
                  <a:schemeClr val="accent2"/>
                </a:solidFill>
                <a:latin typeface="+mn-lt"/>
                <a:ea typeface="Arial" pitchFamily="-84" charset="0"/>
                <a:cs typeface="Arial" pitchFamily="-84" charset="0"/>
              </a:rPr>
              <a:t>NaCl</a:t>
            </a:r>
            <a:r>
              <a:rPr lang="en-US" sz="2000" i="1" kern="0" baseline="0" dirty="0" smtClean="0">
                <a:solidFill>
                  <a:schemeClr val="accent2"/>
                </a:solidFill>
                <a:latin typeface="+mn-lt"/>
                <a:ea typeface="Arial" pitchFamily="-84" charset="0"/>
                <a:cs typeface="Arial" pitchFamily="-84" charset="0"/>
              </a:rPr>
              <a:t> to</a:t>
            </a:r>
            <a:r>
              <a:rPr lang="en-US" sz="2000" i="1" kern="0" dirty="0" smtClean="0">
                <a:solidFill>
                  <a:schemeClr val="accent2"/>
                </a:solidFill>
                <a:latin typeface="+mn-lt"/>
                <a:ea typeface="Arial" pitchFamily="-84" charset="0"/>
                <a:cs typeface="Arial" pitchFamily="-84" charset="0"/>
              </a:rPr>
              <a:t> find out what </a:t>
            </a:r>
            <a:r>
              <a:rPr lang="en-US" sz="2000" i="1" kern="0" dirty="0" err="1" smtClean="0">
                <a:solidFill>
                  <a:schemeClr val="accent2"/>
                </a:solidFill>
                <a:latin typeface="+mn-lt"/>
                <a:ea typeface="Arial" pitchFamily="-84" charset="0"/>
                <a:cs typeface="Arial" pitchFamily="-84" charset="0"/>
              </a:rPr>
              <a:t>d</a:t>
            </a:r>
            <a:r>
              <a:rPr lang="en-US" sz="2000" i="1" kern="0" dirty="0" smtClean="0">
                <a:solidFill>
                  <a:schemeClr val="accent2"/>
                </a:solidFill>
                <a:latin typeface="+mn-lt"/>
                <a:ea typeface="Arial" pitchFamily="-84" charset="0"/>
                <a:cs typeface="Arial" pitchFamily="-84" charset="0"/>
              </a:rPr>
              <a:t> is.</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1143000"/>
          </a:xfrm>
        </p:spPr>
        <p:txBody>
          <a:bodyPr/>
          <a:lstStyle/>
          <a:p>
            <a:pPr marL="0" indent="0" eaLnBrk="1" hangingPunct="1">
              <a:spcBef>
                <a:spcPts val="0"/>
              </a:spcBef>
              <a:buNone/>
            </a:pPr>
            <a:r>
              <a:rPr lang="en-US" sz="2000" dirty="0" smtClean="0">
                <a:cs typeface="ＭＳ Ｐゴシック" pitchFamily="-84" charset="-128"/>
              </a:rPr>
              <a:t>X rays scattered from rock salt (</a:t>
            </a:r>
            <a:r>
              <a:rPr lang="en-US" sz="2000" dirty="0" err="1" smtClean="0">
                <a:cs typeface="ＭＳ Ｐゴシック" pitchFamily="-84" charset="-128"/>
              </a:rPr>
              <a:t>NaCl</a:t>
            </a:r>
            <a:r>
              <a:rPr lang="en-US" sz="2000" dirty="0" smtClean="0">
                <a:cs typeface="ＭＳ Ｐゴシック" pitchFamily="-84" charset="-128"/>
              </a:rPr>
              <a:t>) are observed to have an intense maximum at an angle of 20</a:t>
            </a:r>
            <a:r>
              <a:rPr lang="en-US" sz="2000" baseline="30000" dirty="0" smtClean="0">
                <a:cs typeface="ＭＳ Ｐゴシック" pitchFamily="-84" charset="-128"/>
              </a:rPr>
              <a:t>o</a:t>
            </a:r>
            <a:r>
              <a:rPr lang="en-US" sz="2000" dirty="0" smtClean="0">
                <a:cs typeface="ＭＳ Ｐゴシック" pitchFamily="-84" charset="-128"/>
              </a:rPr>
              <a:t> from the incident direction. Assuming </a:t>
            </a:r>
            <a:r>
              <a:rPr lang="en-US" sz="2000" dirty="0" err="1" smtClean="0">
                <a:cs typeface="ＭＳ Ｐゴシック" pitchFamily="-84" charset="-128"/>
              </a:rPr>
              <a:t>n</a:t>
            </a:r>
            <a:r>
              <a:rPr lang="en-US" sz="2000" dirty="0" smtClean="0">
                <a:cs typeface="ＭＳ Ｐゴシック" pitchFamily="-84" charset="-128"/>
              </a:rPr>
              <a:t>=1 (from the intensity), what must be the wavelength of the incident radiation? </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5.1: Bragg’s Law</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57575294"/>
              </p:ext>
            </p:extLst>
          </p:nvPr>
        </p:nvGraphicFramePr>
        <p:xfrm>
          <a:off x="741363" y="3505200"/>
          <a:ext cx="1147762" cy="669925"/>
        </p:xfrm>
        <a:graphic>
          <a:graphicData uri="http://schemas.openxmlformats.org/presentationml/2006/ole">
            <mc:AlternateContent xmlns:mc="http://schemas.openxmlformats.org/markup-compatibility/2006">
              <mc:Choice xmlns:v="urn:schemas-microsoft-com:vml" Requires="v">
                <p:oleObj spid="_x0000_s9226" name="Equation" r:id="rId3" imgW="673100" imgH="393700" progId="Equation.DSMT4">
                  <p:embed/>
                </p:oleObj>
              </mc:Choice>
              <mc:Fallback>
                <p:oleObj name="Equation" r:id="rId3" imgW="673100" imgH="393700" progId="Equation.DSMT4">
                  <p:embed/>
                  <p:pic>
                    <p:nvPicPr>
                      <p:cNvPr id="0" name=""/>
                      <p:cNvPicPr>
                        <a:picLocks noChangeAspect="1" noChangeArrowheads="1"/>
                      </p:cNvPicPr>
                      <p:nvPr/>
                    </p:nvPicPr>
                    <p:blipFill>
                      <a:blip r:embed="rId4"/>
                      <a:srcRect/>
                      <a:stretch>
                        <a:fillRect/>
                      </a:stretch>
                    </p:blipFill>
                    <p:spPr bwMode="auto">
                      <a:xfrm>
                        <a:off x="741363" y="3505200"/>
                        <a:ext cx="1147762"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ight Arrow 21"/>
          <p:cNvSpPr/>
          <p:nvPr/>
        </p:nvSpPr>
        <p:spPr bwMode="auto">
          <a:xfrm>
            <a:off x="3657600" y="5105400"/>
            <a:ext cx="609600" cy="381000"/>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487434" name="Object 10"/>
          <p:cNvGraphicFramePr>
            <a:graphicFrameLocks noChangeAspect="1"/>
          </p:cNvGraphicFramePr>
          <p:nvPr>
            <p:extLst>
              <p:ext uri="{D42A27DB-BD31-4B8C-83A1-F6EECF244321}">
                <p14:modId xmlns:p14="http://schemas.microsoft.com/office/powerpoint/2010/main" val="3073697665"/>
              </p:ext>
            </p:extLst>
          </p:nvPr>
        </p:nvGraphicFramePr>
        <p:xfrm>
          <a:off x="1001713" y="4970463"/>
          <a:ext cx="2446337" cy="668337"/>
        </p:xfrm>
        <a:graphic>
          <a:graphicData uri="http://schemas.openxmlformats.org/presentationml/2006/ole">
            <mc:AlternateContent xmlns:mc="http://schemas.openxmlformats.org/markup-compatibility/2006">
              <mc:Choice xmlns:v="urn:schemas-microsoft-com:vml" Requires="v">
                <p:oleObj spid="_x0000_s9227" name="Equation" r:id="rId5" imgW="1435100" imgH="393700" progId="Equation.DSMT4">
                  <p:embed/>
                </p:oleObj>
              </mc:Choice>
              <mc:Fallback>
                <p:oleObj name="Equation" r:id="rId5" imgW="1435100" imgH="393700" progId="Equation.DSMT4">
                  <p:embed/>
                  <p:pic>
                    <p:nvPicPr>
                      <p:cNvPr id="0" name=""/>
                      <p:cNvPicPr>
                        <a:picLocks noChangeAspect="1" noChangeArrowheads="1"/>
                      </p:cNvPicPr>
                      <p:nvPr/>
                    </p:nvPicPr>
                    <p:blipFill>
                      <a:blip r:embed="rId6"/>
                      <a:srcRect/>
                      <a:stretch>
                        <a:fillRect/>
                      </a:stretch>
                    </p:blipFill>
                    <p:spPr bwMode="auto">
                      <a:xfrm>
                        <a:off x="1001713" y="4970463"/>
                        <a:ext cx="2446337"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5" name="Object 11"/>
          <p:cNvGraphicFramePr>
            <a:graphicFrameLocks noChangeAspect="1"/>
          </p:cNvGraphicFramePr>
          <p:nvPr>
            <p:extLst>
              <p:ext uri="{D42A27DB-BD31-4B8C-83A1-F6EECF244321}">
                <p14:modId xmlns:p14="http://schemas.microsoft.com/office/powerpoint/2010/main" val="1190842554"/>
              </p:ext>
            </p:extLst>
          </p:nvPr>
        </p:nvGraphicFramePr>
        <p:xfrm>
          <a:off x="874713" y="5675313"/>
          <a:ext cx="4349750" cy="344487"/>
        </p:xfrm>
        <a:graphic>
          <a:graphicData uri="http://schemas.openxmlformats.org/presentationml/2006/ole">
            <mc:AlternateContent xmlns:mc="http://schemas.openxmlformats.org/markup-compatibility/2006">
              <mc:Choice xmlns:v="urn:schemas-microsoft-com:vml" Requires="v">
                <p:oleObj spid="_x0000_s9228" name="Equation" r:id="rId7" imgW="2552700" imgH="203200" progId="Equation.DSMT4">
                  <p:embed/>
                </p:oleObj>
              </mc:Choice>
              <mc:Fallback>
                <p:oleObj name="Equation" r:id="rId7" imgW="2552700" imgH="203200" progId="Equation.DSMT4">
                  <p:embed/>
                  <p:pic>
                    <p:nvPicPr>
                      <p:cNvPr id="0" name=""/>
                      <p:cNvPicPr>
                        <a:picLocks noChangeAspect="1" noChangeArrowheads="1"/>
                      </p:cNvPicPr>
                      <p:nvPr/>
                    </p:nvPicPr>
                    <p:blipFill>
                      <a:blip r:embed="rId8"/>
                      <a:srcRect/>
                      <a:stretch>
                        <a:fillRect/>
                      </a:stretch>
                    </p:blipFill>
                    <p:spPr bwMode="auto">
                      <a:xfrm>
                        <a:off x="874713" y="5675313"/>
                        <a:ext cx="4349750"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6" name="Object 12"/>
          <p:cNvGraphicFramePr>
            <a:graphicFrameLocks noChangeAspect="1"/>
          </p:cNvGraphicFramePr>
          <p:nvPr>
            <p:extLst>
              <p:ext uri="{D42A27DB-BD31-4B8C-83A1-F6EECF244321}">
                <p14:modId xmlns:p14="http://schemas.microsoft.com/office/powerpoint/2010/main" val="573757280"/>
              </p:ext>
            </p:extLst>
          </p:nvPr>
        </p:nvGraphicFramePr>
        <p:xfrm>
          <a:off x="4360863" y="4867275"/>
          <a:ext cx="3030537" cy="733425"/>
        </p:xfrm>
        <a:graphic>
          <a:graphicData uri="http://schemas.openxmlformats.org/presentationml/2006/ole">
            <mc:AlternateContent xmlns:mc="http://schemas.openxmlformats.org/markup-compatibility/2006">
              <mc:Choice xmlns:v="urn:schemas-microsoft-com:vml" Requires="v">
                <p:oleObj spid="_x0000_s9229" name="Equation" r:id="rId9" imgW="1778000" imgH="431800" progId="Equation.DSMT4">
                  <p:embed/>
                </p:oleObj>
              </mc:Choice>
              <mc:Fallback>
                <p:oleObj name="Equation" r:id="rId9" imgW="1778000" imgH="431800" progId="Equation.DSMT4">
                  <p:embed/>
                  <p:pic>
                    <p:nvPicPr>
                      <p:cNvPr id="0" name=""/>
                      <p:cNvPicPr>
                        <a:picLocks noChangeAspect="1" noChangeArrowheads="1"/>
                      </p:cNvPicPr>
                      <p:nvPr/>
                    </p:nvPicPr>
                    <p:blipFill>
                      <a:blip r:embed="rId10"/>
                      <a:srcRect/>
                      <a:stretch>
                        <a:fillRect/>
                      </a:stretch>
                    </p:blipFill>
                    <p:spPr bwMode="auto">
                      <a:xfrm>
                        <a:off x="4360863" y="4867275"/>
                        <a:ext cx="3030537"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7" name="Object 13"/>
          <p:cNvGraphicFramePr>
            <a:graphicFrameLocks noChangeAspect="1"/>
          </p:cNvGraphicFramePr>
          <p:nvPr>
            <p:extLst>
              <p:ext uri="{D42A27DB-BD31-4B8C-83A1-F6EECF244321}">
                <p14:modId xmlns:p14="http://schemas.microsoft.com/office/powerpoint/2010/main" val="1020349548"/>
              </p:ext>
            </p:extLst>
          </p:nvPr>
        </p:nvGraphicFramePr>
        <p:xfrm>
          <a:off x="1905000" y="3521075"/>
          <a:ext cx="1147763" cy="669925"/>
        </p:xfrm>
        <a:graphic>
          <a:graphicData uri="http://schemas.openxmlformats.org/presentationml/2006/ole">
            <mc:AlternateContent xmlns:mc="http://schemas.openxmlformats.org/markup-compatibility/2006">
              <mc:Choice xmlns:v="urn:schemas-microsoft-com:vml" Requires="v">
                <p:oleObj spid="_x0000_s9230" name="Equation" r:id="rId11" imgW="673100" imgH="393700" progId="Equation.DSMT4">
                  <p:embed/>
                </p:oleObj>
              </mc:Choice>
              <mc:Fallback>
                <p:oleObj name="Equation" r:id="rId11" imgW="673100" imgH="393700" progId="Equation.DSMT4">
                  <p:embed/>
                  <p:pic>
                    <p:nvPicPr>
                      <p:cNvPr id="0" name=""/>
                      <p:cNvPicPr>
                        <a:picLocks noChangeAspect="1" noChangeArrowheads="1"/>
                      </p:cNvPicPr>
                      <p:nvPr/>
                    </p:nvPicPr>
                    <p:blipFill>
                      <a:blip r:embed="rId12"/>
                      <a:srcRect/>
                      <a:stretch>
                        <a:fillRect/>
                      </a:stretch>
                    </p:blipFill>
                    <p:spPr bwMode="auto">
                      <a:xfrm>
                        <a:off x="1905000" y="3521075"/>
                        <a:ext cx="11477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8" name="Object 14"/>
          <p:cNvGraphicFramePr>
            <a:graphicFrameLocks noChangeAspect="1"/>
          </p:cNvGraphicFramePr>
          <p:nvPr>
            <p:extLst>
              <p:ext uri="{D42A27DB-BD31-4B8C-83A1-F6EECF244321}">
                <p14:modId xmlns:p14="http://schemas.microsoft.com/office/powerpoint/2010/main" val="1325913263"/>
              </p:ext>
            </p:extLst>
          </p:nvPr>
        </p:nvGraphicFramePr>
        <p:xfrm>
          <a:off x="3097213" y="3429000"/>
          <a:ext cx="4652962" cy="841375"/>
        </p:xfrm>
        <a:graphic>
          <a:graphicData uri="http://schemas.openxmlformats.org/presentationml/2006/ole">
            <mc:AlternateContent xmlns:mc="http://schemas.openxmlformats.org/markup-compatibility/2006">
              <mc:Choice xmlns:v="urn:schemas-microsoft-com:vml" Requires="v">
                <p:oleObj spid="_x0000_s9231" name="Equation" r:id="rId13" imgW="2730500" imgH="495300" progId="Equation.DSMT4">
                  <p:embed/>
                </p:oleObj>
              </mc:Choice>
              <mc:Fallback>
                <p:oleObj name="Equation" r:id="rId13" imgW="2730500" imgH="495300" progId="Equation.DSMT4">
                  <p:embed/>
                  <p:pic>
                    <p:nvPicPr>
                      <p:cNvPr id="0" name=""/>
                      <p:cNvPicPr>
                        <a:picLocks noChangeAspect="1" noChangeArrowheads="1"/>
                      </p:cNvPicPr>
                      <p:nvPr/>
                    </p:nvPicPr>
                    <p:blipFill>
                      <a:blip r:embed="rId14"/>
                      <a:srcRect/>
                      <a:stretch>
                        <a:fillRect/>
                      </a:stretch>
                    </p:blipFill>
                    <p:spPr bwMode="auto">
                      <a:xfrm>
                        <a:off x="3097213" y="3429000"/>
                        <a:ext cx="4652962"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39" name="Object 15"/>
          <p:cNvGraphicFramePr>
            <a:graphicFrameLocks noChangeAspect="1"/>
          </p:cNvGraphicFramePr>
          <p:nvPr>
            <p:extLst>
              <p:ext uri="{D42A27DB-BD31-4B8C-83A1-F6EECF244321}">
                <p14:modId xmlns:p14="http://schemas.microsoft.com/office/powerpoint/2010/main" val="2193772429"/>
              </p:ext>
            </p:extLst>
          </p:nvPr>
        </p:nvGraphicFramePr>
        <p:xfrm>
          <a:off x="782638" y="4283075"/>
          <a:ext cx="2705100" cy="669925"/>
        </p:xfrm>
        <a:graphic>
          <a:graphicData uri="http://schemas.openxmlformats.org/presentationml/2006/ole">
            <mc:AlternateContent xmlns:mc="http://schemas.openxmlformats.org/markup-compatibility/2006">
              <mc:Choice xmlns:v="urn:schemas-microsoft-com:vml" Requires="v">
                <p:oleObj spid="_x0000_s9232" name="Equation" r:id="rId15" imgW="1587500" imgH="393700" progId="Equation.DSMT4">
                  <p:embed/>
                </p:oleObj>
              </mc:Choice>
              <mc:Fallback>
                <p:oleObj name="Equation" r:id="rId15" imgW="1587500" imgH="393700" progId="Equation.DSMT4">
                  <p:embed/>
                  <p:pic>
                    <p:nvPicPr>
                      <p:cNvPr id="0" name=""/>
                      <p:cNvPicPr>
                        <a:picLocks noChangeAspect="1" noChangeArrowheads="1"/>
                      </p:cNvPicPr>
                      <p:nvPr/>
                    </p:nvPicPr>
                    <p:blipFill>
                      <a:blip r:embed="rId16"/>
                      <a:srcRect/>
                      <a:stretch>
                        <a:fillRect/>
                      </a:stretch>
                    </p:blipFill>
                    <p:spPr bwMode="auto">
                      <a:xfrm>
                        <a:off x="782638" y="4283075"/>
                        <a:ext cx="2705100"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0" name="Object 16"/>
          <p:cNvGraphicFramePr>
            <a:graphicFrameLocks noChangeAspect="1"/>
          </p:cNvGraphicFramePr>
          <p:nvPr>
            <p:extLst>
              <p:ext uri="{D42A27DB-BD31-4B8C-83A1-F6EECF244321}">
                <p14:modId xmlns:p14="http://schemas.microsoft.com/office/powerpoint/2010/main" val="149117290"/>
              </p:ext>
            </p:extLst>
          </p:nvPr>
        </p:nvGraphicFramePr>
        <p:xfrm>
          <a:off x="3527425" y="4267200"/>
          <a:ext cx="2100263" cy="669925"/>
        </p:xfrm>
        <a:graphic>
          <a:graphicData uri="http://schemas.openxmlformats.org/presentationml/2006/ole">
            <mc:AlternateContent xmlns:mc="http://schemas.openxmlformats.org/markup-compatibility/2006">
              <mc:Choice xmlns:v="urn:schemas-microsoft-com:vml" Requires="v">
                <p:oleObj spid="_x0000_s9233" name="Equation" r:id="rId17" imgW="1231900" imgH="393700" progId="Equation.DSMT4">
                  <p:embed/>
                </p:oleObj>
              </mc:Choice>
              <mc:Fallback>
                <p:oleObj name="Equation" r:id="rId17" imgW="1231900" imgH="393700" progId="Equation.DSMT4">
                  <p:embed/>
                  <p:pic>
                    <p:nvPicPr>
                      <p:cNvPr id="0" name=""/>
                      <p:cNvPicPr>
                        <a:picLocks noChangeAspect="1" noChangeArrowheads="1"/>
                      </p:cNvPicPr>
                      <p:nvPr/>
                    </p:nvPicPr>
                    <p:blipFill>
                      <a:blip r:embed="rId18"/>
                      <a:srcRect/>
                      <a:stretch>
                        <a:fillRect/>
                      </a:stretch>
                    </p:blipFill>
                    <p:spPr bwMode="auto">
                      <a:xfrm>
                        <a:off x="3527425" y="4267200"/>
                        <a:ext cx="21002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7441" name="Object 17"/>
          <p:cNvGraphicFramePr>
            <a:graphicFrameLocks noChangeAspect="1"/>
          </p:cNvGraphicFramePr>
          <p:nvPr>
            <p:extLst>
              <p:ext uri="{D42A27DB-BD31-4B8C-83A1-F6EECF244321}">
                <p14:modId xmlns:p14="http://schemas.microsoft.com/office/powerpoint/2010/main" val="2558418306"/>
              </p:ext>
            </p:extLst>
          </p:nvPr>
        </p:nvGraphicFramePr>
        <p:xfrm>
          <a:off x="5640387" y="4267200"/>
          <a:ext cx="1903413" cy="669925"/>
        </p:xfrm>
        <a:graphic>
          <a:graphicData uri="http://schemas.openxmlformats.org/presentationml/2006/ole">
            <mc:AlternateContent xmlns:mc="http://schemas.openxmlformats.org/markup-compatibility/2006">
              <mc:Choice xmlns:v="urn:schemas-microsoft-com:vml" Requires="v">
                <p:oleObj spid="_x0000_s9234" name="Equation" r:id="rId19" imgW="1117600" imgH="393700" progId="Equation.DSMT4">
                  <p:embed/>
                </p:oleObj>
              </mc:Choice>
              <mc:Fallback>
                <p:oleObj name="Equation" r:id="rId19" imgW="1117600" imgH="393700" progId="Equation.DSMT4">
                  <p:embed/>
                  <p:pic>
                    <p:nvPicPr>
                      <p:cNvPr id="0" name=""/>
                      <p:cNvPicPr>
                        <a:picLocks noChangeAspect="1" noChangeArrowheads="1"/>
                      </p:cNvPicPr>
                      <p:nvPr/>
                    </p:nvPicPr>
                    <p:blipFill>
                      <a:blip r:embed="rId20"/>
                      <a:srcRect/>
                      <a:stretch>
                        <a:fillRect/>
                      </a:stretch>
                    </p:blipFill>
                    <p:spPr bwMode="auto">
                      <a:xfrm>
                        <a:off x="5640387" y="4267200"/>
                        <a:ext cx="190341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849137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6777"/>
                                        </p:tgtEl>
                                        <p:attrNameLst>
                                          <p:attrName>style.visibility</p:attrName>
                                        </p:attrNameLst>
                                      </p:cBhvr>
                                      <p:to>
                                        <p:strVal val="visible"/>
                                      </p:to>
                                    </p:set>
                                    <p:animEffect transition="in" filter="wipe(left)">
                                      <p:cBhvr>
                                        <p:cTn id="32" dur="500"/>
                                        <p:tgtEl>
                                          <p:spTgt spid="4167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7437"/>
                                        </p:tgtEl>
                                        <p:attrNameLst>
                                          <p:attrName>style.visibility</p:attrName>
                                        </p:attrNameLst>
                                      </p:cBhvr>
                                      <p:to>
                                        <p:strVal val="visible"/>
                                      </p:to>
                                    </p:set>
                                    <p:animEffect transition="in" filter="wipe(left)">
                                      <p:cBhvr>
                                        <p:cTn id="37" dur="500"/>
                                        <p:tgtEl>
                                          <p:spTgt spid="4874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7438"/>
                                        </p:tgtEl>
                                        <p:attrNameLst>
                                          <p:attrName>style.visibility</p:attrName>
                                        </p:attrNameLst>
                                      </p:cBhvr>
                                      <p:to>
                                        <p:strVal val="visible"/>
                                      </p:to>
                                    </p:set>
                                    <p:animEffect transition="in" filter="wipe(left)">
                                      <p:cBhvr>
                                        <p:cTn id="42" dur="500"/>
                                        <p:tgtEl>
                                          <p:spTgt spid="4874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7439"/>
                                        </p:tgtEl>
                                        <p:attrNameLst>
                                          <p:attrName>style.visibility</p:attrName>
                                        </p:attrNameLst>
                                      </p:cBhvr>
                                      <p:to>
                                        <p:strVal val="visible"/>
                                      </p:to>
                                    </p:set>
                                    <p:animEffect transition="in" filter="wipe(left)">
                                      <p:cBhvr>
                                        <p:cTn id="47" dur="500"/>
                                        <p:tgtEl>
                                          <p:spTgt spid="4874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7440"/>
                                        </p:tgtEl>
                                        <p:attrNameLst>
                                          <p:attrName>style.visibility</p:attrName>
                                        </p:attrNameLst>
                                      </p:cBhvr>
                                      <p:to>
                                        <p:strVal val="visible"/>
                                      </p:to>
                                    </p:set>
                                    <p:animEffect transition="in" filter="wipe(left)">
                                      <p:cBhvr>
                                        <p:cTn id="52" dur="500"/>
                                        <p:tgtEl>
                                          <p:spTgt spid="48744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7441"/>
                                        </p:tgtEl>
                                        <p:attrNameLst>
                                          <p:attrName>style.visibility</p:attrName>
                                        </p:attrNameLst>
                                      </p:cBhvr>
                                      <p:to>
                                        <p:strVal val="visible"/>
                                      </p:to>
                                    </p:set>
                                    <p:animEffect transition="in" filter="wipe(left)">
                                      <p:cBhvr>
                                        <p:cTn id="57" dur="500"/>
                                        <p:tgtEl>
                                          <p:spTgt spid="4874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87434"/>
                                        </p:tgtEl>
                                        <p:attrNameLst>
                                          <p:attrName>style.visibility</p:attrName>
                                        </p:attrNameLst>
                                      </p:cBhvr>
                                      <p:to>
                                        <p:strVal val="visible"/>
                                      </p:to>
                                    </p:set>
                                    <p:animEffect transition="in" filter="wipe(left)">
                                      <p:cBhvr>
                                        <p:cTn id="62" dur="500"/>
                                        <p:tgtEl>
                                          <p:spTgt spid="4874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87436"/>
                                        </p:tgtEl>
                                        <p:attrNameLst>
                                          <p:attrName>style.visibility</p:attrName>
                                        </p:attrNameLst>
                                      </p:cBhvr>
                                      <p:to>
                                        <p:strVal val="visible"/>
                                      </p:to>
                                    </p:set>
                                    <p:animEffect transition="in" filter="wipe(left)">
                                      <p:cBhvr>
                                        <p:cTn id="72" dur="500"/>
                                        <p:tgtEl>
                                          <p:spTgt spid="4874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87435"/>
                                        </p:tgtEl>
                                        <p:attrNameLst>
                                          <p:attrName>style.visibility</p:attrName>
                                        </p:attrNameLst>
                                      </p:cBhvr>
                                      <p:to>
                                        <p:strVal val="visible"/>
                                      </p:to>
                                    </p:set>
                                    <p:animEffect transition="in" filter="wipe(left)">
                                      <p:cBhvr>
                                        <p:cTn id="77" dur="500"/>
                                        <p:tgtEl>
                                          <p:spTgt spid="487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484187"/>
          </a:xfrm>
        </p:spPr>
        <p:txBody>
          <a:bodyPr/>
          <a:lstStyle/>
          <a:p>
            <a:pPr eaLnBrk="1" hangingPunct="1">
              <a:defRPr/>
            </a:pPr>
            <a:r>
              <a:rPr lang="en-US" sz="4000" dirty="0" smtClean="0">
                <a:cs typeface="+mj-cs"/>
              </a:rPr>
              <a:t>De Broglie Waves</a:t>
            </a:r>
          </a:p>
        </p:txBody>
      </p:sp>
      <p:sp>
        <p:nvSpPr>
          <p:cNvPr id="20483" name="Rectangle 3"/>
          <p:cNvSpPr>
            <a:spLocks noGrp="1" noChangeArrowheads="1"/>
          </p:cNvSpPr>
          <p:nvPr>
            <p:ph type="body" sz="half" idx="1"/>
          </p:nvPr>
        </p:nvSpPr>
        <p:spPr>
          <a:xfrm>
            <a:off x="381000" y="914400"/>
            <a:ext cx="8459788" cy="4725988"/>
          </a:xfrm>
        </p:spPr>
        <p:txBody>
          <a:bodyPr/>
          <a:lstStyle/>
          <a:p>
            <a:pPr eaLnBrk="1" hangingPunct="1">
              <a:lnSpc>
                <a:spcPct val="90000"/>
              </a:lnSpc>
            </a:pPr>
            <a:r>
              <a:rPr lang="en-US" sz="2800" dirty="0">
                <a:cs typeface="ＭＳ Ｐゴシック" pitchFamily="-84" charset="-128"/>
              </a:rPr>
              <a:t>Prince Louis V. de Broglie suggested that mass particles should have wave properties similar to electromagnetic </a:t>
            </a:r>
            <a:r>
              <a:rPr lang="en-US" sz="2800" dirty="0" smtClean="0">
                <a:cs typeface="ＭＳ Ｐゴシック" pitchFamily="-84" charset="-128"/>
              </a:rPr>
              <a:t>radiation </a:t>
            </a:r>
            <a:r>
              <a:rPr lang="en-US" sz="2800" dirty="0" err="1" smtClean="0">
                <a:cs typeface="ＭＳ Ｐゴシック" pitchFamily="-84" charset="-128"/>
                <a:sym typeface="Wingdings"/>
              </a:rPr>
              <a:t></a:t>
            </a:r>
            <a:r>
              <a:rPr lang="en-US" sz="2800" dirty="0" smtClean="0">
                <a:cs typeface="ＭＳ Ｐゴシック" pitchFamily="-84" charset="-128"/>
                <a:sym typeface="Wingdings"/>
              </a:rPr>
              <a:t> many experiments supported this!</a:t>
            </a: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Thus the wavelength of a matter wave is called the de Broglie wavelength:</a:t>
            </a: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r>
              <a:rPr lang="en-US" sz="2800" dirty="0">
                <a:solidFill>
                  <a:srgbClr val="3333CC"/>
                </a:solidFill>
                <a:cs typeface="ＭＳ Ｐゴシック" pitchFamily="-84" charset="-128"/>
              </a:rPr>
              <a:t>Since for a photon, </a:t>
            </a:r>
            <a:r>
              <a:rPr lang="en-US" sz="2800" i="1" dirty="0">
                <a:solidFill>
                  <a:srgbClr val="3333CC"/>
                </a:solidFill>
                <a:latin typeface="Times" pitchFamily="-84" charset="0"/>
                <a:ea typeface="Times" pitchFamily="-84" charset="0"/>
                <a:cs typeface="Times" pitchFamily="-84" charset="0"/>
              </a:rPr>
              <a:t>E = pc </a:t>
            </a:r>
            <a:r>
              <a:rPr lang="en-US" sz="2800" dirty="0">
                <a:solidFill>
                  <a:srgbClr val="3333CC"/>
                </a:solidFill>
                <a:cs typeface="ＭＳ Ｐゴシック" pitchFamily="-84" charset="-128"/>
              </a:rPr>
              <a:t>and </a:t>
            </a:r>
            <a:r>
              <a:rPr lang="en-US" sz="2800" i="1" dirty="0">
                <a:solidFill>
                  <a:srgbClr val="3333CC"/>
                </a:solidFill>
                <a:latin typeface="Times" pitchFamily="-84" charset="0"/>
                <a:ea typeface="Times" pitchFamily="-84" charset="0"/>
                <a:cs typeface="Times" pitchFamily="-84" charset="0"/>
              </a:rPr>
              <a:t>E = </a:t>
            </a:r>
            <a:r>
              <a:rPr lang="en-US" sz="2800" i="1" dirty="0" err="1">
                <a:solidFill>
                  <a:srgbClr val="3333CC"/>
                </a:solidFill>
                <a:latin typeface="Times" pitchFamily="-84" charset="0"/>
                <a:ea typeface="Times" pitchFamily="-84" charset="0"/>
                <a:cs typeface="Times" pitchFamily="-84" charset="0"/>
              </a:rPr>
              <a:t>hf</a:t>
            </a:r>
            <a:r>
              <a:rPr lang="en-US" sz="2800" dirty="0">
                <a:solidFill>
                  <a:srgbClr val="3333CC"/>
                </a:solidFill>
                <a:cs typeface="ＭＳ Ｐゴシック" pitchFamily="-84" charset="-128"/>
              </a:rPr>
              <a:t>, the </a:t>
            </a:r>
            <a:r>
              <a:rPr lang="en-US" sz="2800" dirty="0">
                <a:cs typeface="ＭＳ Ｐゴシック" pitchFamily="-84" charset="-128"/>
              </a:rPr>
              <a:t>energy can be written as		    </a:t>
            </a: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buFont typeface="Wingdings" pitchFamily="-84" charset="2"/>
              <a:buNone/>
            </a:pPr>
            <a:endParaRPr lang="en-US" sz="2800"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1106" name="Object 2"/>
          <p:cNvGraphicFramePr>
            <a:graphicFrameLocks noChangeAspect="1"/>
          </p:cNvGraphicFramePr>
          <p:nvPr>
            <p:extLst>
              <p:ext uri="{D42A27DB-BD31-4B8C-83A1-F6EECF244321}">
                <p14:modId xmlns:p14="http://schemas.microsoft.com/office/powerpoint/2010/main" val="86760764"/>
              </p:ext>
            </p:extLst>
          </p:nvPr>
        </p:nvGraphicFramePr>
        <p:xfrm>
          <a:off x="3733800" y="2895600"/>
          <a:ext cx="873125" cy="582613"/>
        </p:xfrm>
        <a:graphic>
          <a:graphicData uri="http://schemas.openxmlformats.org/presentationml/2006/ole">
            <mc:AlternateContent xmlns:mc="http://schemas.openxmlformats.org/markup-compatibility/2006">
              <mc:Choice xmlns:v="urn:schemas-microsoft-com:vml" Requires="v">
                <p:oleObj spid="_x0000_s10247" name="Equation" r:id="rId3" imgW="266700" imgH="177800" progId="Equation.DSMT4">
                  <p:embed/>
                </p:oleObj>
              </mc:Choice>
              <mc:Fallback>
                <p:oleObj name="Equation" r:id="rId3" imgW="266700" imgH="177800" progId="Equation.DSMT4">
                  <p:embed/>
                  <p:pic>
                    <p:nvPicPr>
                      <p:cNvPr id="0" name=""/>
                      <p:cNvPicPr>
                        <a:picLocks noChangeAspect="1" noChangeArrowheads="1"/>
                      </p:cNvPicPr>
                      <p:nvPr/>
                    </p:nvPicPr>
                    <p:blipFill>
                      <a:blip r:embed="rId4"/>
                      <a:srcRect/>
                      <a:stretch>
                        <a:fillRect/>
                      </a:stretch>
                    </p:blipFill>
                    <p:spPr bwMode="auto">
                      <a:xfrm>
                        <a:off x="3733800" y="2895600"/>
                        <a:ext cx="87312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7" name="Object 3"/>
          <p:cNvGraphicFramePr>
            <a:graphicFrameLocks noChangeAspect="1"/>
          </p:cNvGraphicFramePr>
          <p:nvPr>
            <p:extLst>
              <p:ext uri="{D42A27DB-BD31-4B8C-83A1-F6EECF244321}">
                <p14:modId xmlns:p14="http://schemas.microsoft.com/office/powerpoint/2010/main" val="379729652"/>
              </p:ext>
            </p:extLst>
          </p:nvPr>
        </p:nvGraphicFramePr>
        <p:xfrm>
          <a:off x="2238375" y="4724400"/>
          <a:ext cx="1177925" cy="673100"/>
        </p:xfrm>
        <a:graphic>
          <a:graphicData uri="http://schemas.openxmlformats.org/presentationml/2006/ole">
            <mc:AlternateContent xmlns:mc="http://schemas.openxmlformats.org/markup-compatibility/2006">
              <mc:Choice xmlns:v="urn:schemas-microsoft-com:vml" Requires="v">
                <p:oleObj spid="_x0000_s10248" name="Equation" r:id="rId5" imgW="266700" imgH="152400" progId="Equation.DSMT4">
                  <p:embed/>
                </p:oleObj>
              </mc:Choice>
              <mc:Fallback>
                <p:oleObj name="Equation" r:id="rId5" imgW="266700" imgH="152400" progId="Equation.DSMT4">
                  <p:embed/>
                  <p:pic>
                    <p:nvPicPr>
                      <p:cNvPr id="0" name=""/>
                      <p:cNvPicPr>
                        <a:picLocks noChangeAspect="1" noChangeArrowheads="1"/>
                      </p:cNvPicPr>
                      <p:nvPr/>
                    </p:nvPicPr>
                    <p:blipFill>
                      <a:blip r:embed="rId6"/>
                      <a:srcRect/>
                      <a:stretch>
                        <a:fillRect/>
                      </a:stretch>
                    </p:blipFill>
                    <p:spPr bwMode="auto">
                      <a:xfrm>
                        <a:off x="2238375" y="4724400"/>
                        <a:ext cx="1177925"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8" name="Object 4"/>
          <p:cNvGraphicFramePr>
            <a:graphicFrameLocks noChangeAspect="1"/>
          </p:cNvGraphicFramePr>
          <p:nvPr>
            <p:extLst>
              <p:ext uri="{D42A27DB-BD31-4B8C-83A1-F6EECF244321}">
                <p14:modId xmlns:p14="http://schemas.microsoft.com/office/powerpoint/2010/main" val="2362664205"/>
              </p:ext>
            </p:extLst>
          </p:nvPr>
        </p:nvGraphicFramePr>
        <p:xfrm>
          <a:off x="3352800" y="4648200"/>
          <a:ext cx="1403350" cy="896938"/>
        </p:xfrm>
        <a:graphic>
          <a:graphicData uri="http://schemas.openxmlformats.org/presentationml/2006/ole">
            <mc:AlternateContent xmlns:mc="http://schemas.openxmlformats.org/markup-compatibility/2006">
              <mc:Choice xmlns:v="urn:schemas-microsoft-com:vml" Requires="v">
                <p:oleObj spid="_x0000_s10249" name="Equation" r:id="rId7" imgW="317500" imgH="203200" progId="Equation.DSMT4">
                  <p:embed/>
                </p:oleObj>
              </mc:Choice>
              <mc:Fallback>
                <p:oleObj name="Equation" r:id="rId7" imgW="317500" imgH="203200" progId="Equation.DSMT4">
                  <p:embed/>
                  <p:pic>
                    <p:nvPicPr>
                      <p:cNvPr id="0" name=""/>
                      <p:cNvPicPr>
                        <a:picLocks noChangeAspect="1" noChangeArrowheads="1"/>
                      </p:cNvPicPr>
                      <p:nvPr/>
                    </p:nvPicPr>
                    <p:blipFill>
                      <a:blip r:embed="rId8"/>
                      <a:srcRect/>
                      <a:stretch>
                        <a:fillRect/>
                      </a:stretch>
                    </p:blipFill>
                    <p:spPr bwMode="auto">
                      <a:xfrm>
                        <a:off x="3352800" y="4648200"/>
                        <a:ext cx="1403350"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09" name="Object 5"/>
          <p:cNvGraphicFramePr>
            <a:graphicFrameLocks noChangeAspect="1"/>
          </p:cNvGraphicFramePr>
          <p:nvPr>
            <p:extLst>
              <p:ext uri="{D42A27DB-BD31-4B8C-83A1-F6EECF244321}">
                <p14:modId xmlns:p14="http://schemas.microsoft.com/office/powerpoint/2010/main" val="831949743"/>
              </p:ext>
            </p:extLst>
          </p:nvPr>
        </p:nvGraphicFramePr>
        <p:xfrm>
          <a:off x="4713287" y="4800600"/>
          <a:ext cx="1458913" cy="728662"/>
        </p:xfrm>
        <a:graphic>
          <a:graphicData uri="http://schemas.openxmlformats.org/presentationml/2006/ole">
            <mc:AlternateContent xmlns:mc="http://schemas.openxmlformats.org/markup-compatibility/2006">
              <mc:Choice xmlns:v="urn:schemas-microsoft-com:vml" Requires="v">
                <p:oleObj spid="_x0000_s10250" name="Equation" r:id="rId9" imgW="330200" imgH="165100" progId="Equation.DSMT4">
                  <p:embed/>
                </p:oleObj>
              </mc:Choice>
              <mc:Fallback>
                <p:oleObj name="Equation" r:id="rId9" imgW="330200" imgH="165100" progId="Equation.DSMT4">
                  <p:embed/>
                  <p:pic>
                    <p:nvPicPr>
                      <p:cNvPr id="0" name=""/>
                      <p:cNvPicPr>
                        <a:picLocks noChangeAspect="1" noChangeArrowheads="1"/>
                      </p:cNvPicPr>
                      <p:nvPr/>
                    </p:nvPicPr>
                    <p:blipFill>
                      <a:blip r:embed="rId10"/>
                      <a:srcRect/>
                      <a:stretch>
                        <a:fillRect/>
                      </a:stretch>
                    </p:blipFill>
                    <p:spPr bwMode="auto">
                      <a:xfrm>
                        <a:off x="4713287" y="4800600"/>
                        <a:ext cx="145891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0" name="Object 6"/>
          <p:cNvGraphicFramePr>
            <a:graphicFrameLocks noChangeAspect="1"/>
          </p:cNvGraphicFramePr>
          <p:nvPr>
            <p:extLst>
              <p:ext uri="{D42A27DB-BD31-4B8C-83A1-F6EECF244321}">
                <p14:modId xmlns:p14="http://schemas.microsoft.com/office/powerpoint/2010/main" val="409513461"/>
              </p:ext>
            </p:extLst>
          </p:nvPr>
        </p:nvGraphicFramePr>
        <p:xfrm>
          <a:off x="6113463" y="4648200"/>
          <a:ext cx="1458912" cy="896938"/>
        </p:xfrm>
        <a:graphic>
          <a:graphicData uri="http://schemas.openxmlformats.org/presentationml/2006/ole">
            <mc:AlternateContent xmlns:mc="http://schemas.openxmlformats.org/markup-compatibility/2006">
              <mc:Choice xmlns:v="urn:schemas-microsoft-com:vml" Requires="v">
                <p:oleObj spid="_x0000_s10251" name="Equation" r:id="rId11" imgW="330200" imgH="203200" progId="Equation.DSMT4">
                  <p:embed/>
                </p:oleObj>
              </mc:Choice>
              <mc:Fallback>
                <p:oleObj name="Equation" r:id="rId11" imgW="330200" imgH="203200" progId="Equation.DSMT4">
                  <p:embed/>
                  <p:pic>
                    <p:nvPicPr>
                      <p:cNvPr id="0" name=""/>
                      <p:cNvPicPr>
                        <a:picLocks noChangeAspect="1" noChangeArrowheads="1"/>
                      </p:cNvPicPr>
                      <p:nvPr/>
                    </p:nvPicPr>
                    <p:blipFill>
                      <a:blip r:embed="rId12"/>
                      <a:srcRect/>
                      <a:stretch>
                        <a:fillRect/>
                      </a:stretch>
                    </p:blipFill>
                    <p:spPr bwMode="auto">
                      <a:xfrm>
                        <a:off x="6113463" y="4648200"/>
                        <a:ext cx="145891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1113" name="Object 9"/>
          <p:cNvGraphicFramePr>
            <a:graphicFrameLocks noChangeAspect="1"/>
          </p:cNvGraphicFramePr>
          <p:nvPr>
            <p:extLst>
              <p:ext uri="{D42A27DB-BD31-4B8C-83A1-F6EECF244321}">
                <p14:modId xmlns:p14="http://schemas.microsoft.com/office/powerpoint/2010/main" val="3475692103"/>
              </p:ext>
            </p:extLst>
          </p:nvPr>
        </p:nvGraphicFramePr>
        <p:xfrm>
          <a:off x="4564063" y="2590800"/>
          <a:ext cx="541337" cy="1371600"/>
        </p:xfrm>
        <a:graphic>
          <a:graphicData uri="http://schemas.openxmlformats.org/presentationml/2006/ole">
            <mc:AlternateContent xmlns:mc="http://schemas.openxmlformats.org/markup-compatibility/2006">
              <mc:Choice xmlns:v="urn:schemas-microsoft-com:vml" Requires="v">
                <p:oleObj spid="_x0000_s10252" name="Equation" r:id="rId13" imgW="165100" imgH="419100" progId="Equation.DSMT4">
                  <p:embed/>
                </p:oleObj>
              </mc:Choice>
              <mc:Fallback>
                <p:oleObj name="Equation" r:id="rId13" imgW="165100" imgH="419100" progId="Equation.DSMT4">
                  <p:embed/>
                  <p:pic>
                    <p:nvPicPr>
                      <p:cNvPr id="0" name=""/>
                      <p:cNvPicPr>
                        <a:picLocks noChangeAspect="1" noChangeArrowheads="1"/>
                      </p:cNvPicPr>
                      <p:nvPr/>
                    </p:nvPicPr>
                    <p:blipFill>
                      <a:blip r:embed="rId14"/>
                      <a:srcRect/>
                      <a:stretch>
                        <a:fillRect/>
                      </a:stretch>
                    </p:blipFill>
                    <p:spPr bwMode="auto">
                      <a:xfrm>
                        <a:off x="4564063" y="2590800"/>
                        <a:ext cx="541337"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2468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left)">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left)">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1106"/>
                                        </p:tgtEl>
                                        <p:attrNameLst>
                                          <p:attrName>style.visibility</p:attrName>
                                        </p:attrNameLst>
                                      </p:cBhvr>
                                      <p:to>
                                        <p:strVal val="visible"/>
                                      </p:to>
                                    </p:set>
                                    <p:animEffect transition="in" filter="wipe(left)">
                                      <p:cBhvr>
                                        <p:cTn id="17" dur="500"/>
                                        <p:tgtEl>
                                          <p:spTgt spid="4311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1113"/>
                                        </p:tgtEl>
                                        <p:attrNameLst>
                                          <p:attrName>style.visibility</p:attrName>
                                        </p:attrNameLst>
                                      </p:cBhvr>
                                      <p:to>
                                        <p:strVal val="visible"/>
                                      </p:to>
                                    </p:set>
                                    <p:animEffect transition="in" filter="wipe(left)">
                                      <p:cBhvr>
                                        <p:cTn id="22" dur="500"/>
                                        <p:tgtEl>
                                          <p:spTgt spid="4311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wipe(left)">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1107"/>
                                        </p:tgtEl>
                                        <p:attrNameLst>
                                          <p:attrName>style.visibility</p:attrName>
                                        </p:attrNameLst>
                                      </p:cBhvr>
                                      <p:to>
                                        <p:strVal val="visible"/>
                                      </p:to>
                                    </p:set>
                                    <p:animEffect transition="in" filter="wipe(left)">
                                      <p:cBhvr>
                                        <p:cTn id="32" dur="500"/>
                                        <p:tgtEl>
                                          <p:spTgt spid="43110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1108"/>
                                        </p:tgtEl>
                                        <p:attrNameLst>
                                          <p:attrName>style.visibility</p:attrName>
                                        </p:attrNameLst>
                                      </p:cBhvr>
                                      <p:to>
                                        <p:strVal val="visible"/>
                                      </p:to>
                                    </p:set>
                                    <p:animEffect transition="in" filter="wipe(left)">
                                      <p:cBhvr>
                                        <p:cTn id="37" dur="500"/>
                                        <p:tgtEl>
                                          <p:spTgt spid="43110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1109"/>
                                        </p:tgtEl>
                                        <p:attrNameLst>
                                          <p:attrName>style.visibility</p:attrName>
                                        </p:attrNameLst>
                                      </p:cBhvr>
                                      <p:to>
                                        <p:strVal val="visible"/>
                                      </p:to>
                                    </p:set>
                                    <p:animEffect transition="in" filter="wipe(left)">
                                      <p:cBhvr>
                                        <p:cTn id="42" dur="500"/>
                                        <p:tgtEl>
                                          <p:spTgt spid="43110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1110"/>
                                        </p:tgtEl>
                                        <p:attrNameLst>
                                          <p:attrName>style.visibility</p:attrName>
                                        </p:attrNameLst>
                                      </p:cBhvr>
                                      <p:to>
                                        <p:strVal val="visible"/>
                                      </p:to>
                                    </p:set>
                                    <p:animEffect transition="in" filter="wipe(left)">
                                      <p:cBhvr>
                                        <p:cTn id="47" dur="500"/>
                                        <p:tgtEl>
                                          <p:spTgt spid="431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0508"/>
          <p:cNvPicPr>
            <a:picLocks noChangeAspect="1" noChangeArrowheads="1"/>
          </p:cNvPicPr>
          <p:nvPr/>
        </p:nvPicPr>
        <p:blipFill>
          <a:blip r:embed="rId3"/>
          <a:srcRect b="3606"/>
          <a:stretch>
            <a:fillRect/>
          </a:stretch>
        </p:blipFill>
        <p:spPr bwMode="auto">
          <a:xfrm>
            <a:off x="5338763" y="2971800"/>
            <a:ext cx="3500437" cy="3352800"/>
          </a:xfrm>
          <a:prstGeom prst="rect">
            <a:avLst/>
          </a:prstGeom>
          <a:noFill/>
          <a:ln w="9525">
            <a:noFill/>
            <a:miter lim="800000"/>
            <a:headEnd/>
            <a:tailEnd/>
          </a:ln>
        </p:spPr>
      </p:pic>
      <p:sp>
        <p:nvSpPr>
          <p:cNvPr id="21507" name="Rectangle 2"/>
          <p:cNvSpPr>
            <a:spLocks noGrp="1" noChangeArrowheads="1"/>
          </p:cNvSpPr>
          <p:nvPr>
            <p:ph type="title"/>
          </p:nvPr>
        </p:nvSpPr>
        <p:spPr>
          <a:xfrm>
            <a:off x="457200" y="0"/>
            <a:ext cx="8229600" cy="788987"/>
          </a:xfrm>
        </p:spPr>
        <p:txBody>
          <a:bodyPr/>
          <a:lstStyle/>
          <a:p>
            <a:pPr eaLnBrk="1" hangingPunct="1"/>
            <a:r>
              <a:rPr lang="en-US" sz="4000" dirty="0" smtClean="0">
                <a:cs typeface="ＭＳ Ｐゴシック" pitchFamily="-84" charset="-128"/>
              </a:rPr>
              <a:t>Bohr’</a:t>
            </a:r>
            <a:r>
              <a:rPr lang="en-US" altLang="ja-JP" sz="4000" dirty="0" smtClean="0">
                <a:cs typeface="ＭＳ Ｐゴシック" pitchFamily="-84" charset="-128"/>
              </a:rPr>
              <a:t>s </a:t>
            </a:r>
            <a:r>
              <a:rPr lang="en-US" altLang="ja-JP" sz="4000" dirty="0">
                <a:cs typeface="ＭＳ Ｐゴシック" pitchFamily="-84" charset="-128"/>
              </a:rPr>
              <a:t>Quantization Condition</a:t>
            </a:r>
            <a:endParaRPr lang="en-US" sz="4000" dirty="0">
              <a:cs typeface="ＭＳ Ｐゴシック" pitchFamily="-84" charset="-128"/>
            </a:endParaRPr>
          </a:p>
        </p:txBody>
      </p:sp>
      <p:sp>
        <p:nvSpPr>
          <p:cNvPr id="21508" name="Rectangle 3"/>
          <p:cNvSpPr>
            <a:spLocks noGrp="1" noChangeArrowheads="1"/>
          </p:cNvSpPr>
          <p:nvPr>
            <p:ph type="body" sz="half" idx="1"/>
          </p:nvPr>
        </p:nvSpPr>
        <p:spPr>
          <a:xfrm>
            <a:off x="228600" y="762000"/>
            <a:ext cx="8763000" cy="4497388"/>
          </a:xfrm>
        </p:spPr>
        <p:txBody>
          <a:bodyPr/>
          <a:lstStyle/>
          <a:p>
            <a:pPr eaLnBrk="1" hangingPunct="1">
              <a:lnSpc>
                <a:spcPct val="90000"/>
              </a:lnSpc>
            </a:pPr>
            <a:r>
              <a:rPr lang="en-US" sz="2800" dirty="0">
                <a:cs typeface="ＭＳ Ｐゴシック" pitchFamily="-84" charset="-128"/>
              </a:rPr>
              <a:t>One of </a:t>
            </a:r>
            <a:r>
              <a:rPr lang="en-US" sz="2800" dirty="0" smtClean="0">
                <a:cs typeface="ＭＳ Ｐゴシック" pitchFamily="-84" charset="-128"/>
              </a:rPr>
              <a:t>Bohr’</a:t>
            </a:r>
            <a:r>
              <a:rPr lang="en-US" altLang="ja-JP" sz="2800" dirty="0" smtClean="0">
                <a:cs typeface="ＭＳ Ｐゴシック" pitchFamily="-84" charset="-128"/>
              </a:rPr>
              <a:t>s </a:t>
            </a:r>
            <a:r>
              <a:rPr lang="en-US" altLang="ja-JP" sz="2800" dirty="0">
                <a:cs typeface="ＭＳ Ｐゴシック" pitchFamily="-84" charset="-128"/>
              </a:rPr>
              <a:t>assumptions concerning his hydrogen atom model was that the angular momentum of the electron-nucleus system in a stationary state is an integral multiple of </a:t>
            </a:r>
            <a:r>
              <a:rPr lang="en-US" altLang="ja-JP" sz="2800" i="1" dirty="0">
                <a:cs typeface="ＭＳ Ｐゴシック" pitchFamily="-84" charset="-128"/>
              </a:rPr>
              <a:t>h</a:t>
            </a:r>
            <a:r>
              <a:rPr lang="en-US" altLang="ja-JP" sz="2800" dirty="0">
                <a:cs typeface="ＭＳ Ｐゴシック" pitchFamily="-84" charset="-128"/>
              </a:rPr>
              <a:t>/2</a:t>
            </a:r>
            <a:r>
              <a:rPr lang="en-US" altLang="ja-JP" sz="2800" i="1" dirty="0">
                <a:cs typeface="ＭＳ Ｐゴシック" pitchFamily="-84" charset="-128"/>
              </a:rPr>
              <a:t>π</a:t>
            </a:r>
            <a:r>
              <a:rPr lang="en-US" altLang="ja-JP" sz="2800" dirty="0">
                <a:cs typeface="ＭＳ Ｐゴシック" pitchFamily="-84" charset="-128"/>
              </a:rPr>
              <a:t>.</a:t>
            </a:r>
          </a:p>
          <a:p>
            <a:pPr eaLnBrk="1" hangingPunct="1">
              <a:lnSpc>
                <a:spcPct val="90000"/>
              </a:lnSpc>
            </a:pPr>
            <a:r>
              <a:rPr lang="en-US" sz="2800" dirty="0">
                <a:cs typeface="ＭＳ Ｐゴシック" pitchFamily="-84" charset="-128"/>
              </a:rPr>
              <a:t>The electron is a standing wave in an orbit around the proton. This standing wave will have nodes and be an integral number of wavelengths. </a:t>
            </a:r>
          </a:p>
          <a:p>
            <a:pPr eaLnBrk="1" hangingPunct="1">
              <a:lnSpc>
                <a:spcPct val="90000"/>
              </a:lnSpc>
            </a:pPr>
            <a:endParaRPr lang="en-US" sz="2800" dirty="0" smtClean="0">
              <a:cs typeface="ＭＳ Ｐゴシック" pitchFamily="-84" charset="-128"/>
            </a:endParaRPr>
          </a:p>
          <a:p>
            <a:pPr eaLnBrk="1" hangingPunct="1">
              <a:lnSpc>
                <a:spcPct val="90000"/>
              </a:lnSpc>
              <a:buNone/>
            </a:pPr>
            <a:endParaRPr lang="en-US" sz="2800" dirty="0" smtClean="0">
              <a:cs typeface="ＭＳ Ｐゴシック" pitchFamily="-84" charset="-128"/>
            </a:endParaRPr>
          </a:p>
          <a:p>
            <a:pPr eaLnBrk="1" hangingPunct="1">
              <a:lnSpc>
                <a:spcPct val="90000"/>
              </a:lnSpc>
            </a:pPr>
            <a:r>
              <a:rPr lang="en-US" sz="2800" dirty="0">
                <a:cs typeface="ＭＳ Ｐゴシック" pitchFamily="-84" charset="-128"/>
              </a:rPr>
              <a:t>The angular momentum becomes:</a:t>
            </a:r>
          </a:p>
          <a:p>
            <a:pPr eaLnBrk="1" hangingPunct="1">
              <a:lnSpc>
                <a:spcPct val="90000"/>
              </a:lnSpc>
              <a:buFont typeface="Wingdings" pitchFamily="-84" charset="2"/>
              <a:buNone/>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a:p>
            <a:pPr eaLnBrk="1" hangingPunct="1">
              <a:lnSpc>
                <a:spcPct val="90000"/>
              </a:lnSpc>
            </a:pPr>
            <a:endParaRPr lang="en-US" sz="2800" dirty="0">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2130" name="Object 2"/>
          <p:cNvGraphicFramePr>
            <a:graphicFrameLocks noChangeAspect="1"/>
          </p:cNvGraphicFramePr>
          <p:nvPr>
            <p:extLst>
              <p:ext uri="{D42A27DB-BD31-4B8C-83A1-F6EECF244321}">
                <p14:modId xmlns:p14="http://schemas.microsoft.com/office/powerpoint/2010/main" val="401322934"/>
              </p:ext>
            </p:extLst>
          </p:nvPr>
        </p:nvGraphicFramePr>
        <p:xfrm>
          <a:off x="2438400" y="3495675"/>
          <a:ext cx="1108075" cy="390525"/>
        </p:xfrm>
        <a:graphic>
          <a:graphicData uri="http://schemas.openxmlformats.org/presentationml/2006/ole">
            <mc:AlternateContent xmlns:mc="http://schemas.openxmlformats.org/markup-compatibility/2006">
              <mc:Choice xmlns:v="urn:schemas-microsoft-com:vml" Requires="v">
                <p:oleObj spid="_x0000_s11273" name="Equation" r:id="rId4" imgW="406400" imgH="165100" progId="Equation.DSMT4">
                  <p:embed/>
                </p:oleObj>
              </mc:Choice>
              <mc:Fallback>
                <p:oleObj name="Equation" r:id="rId4" imgW="406400" imgH="165100" progId="Equation.DSMT4">
                  <p:embed/>
                  <p:pic>
                    <p:nvPicPr>
                      <p:cNvPr id="0" name=""/>
                      <p:cNvPicPr>
                        <a:picLocks noChangeAspect="1" noChangeArrowheads="1"/>
                      </p:cNvPicPr>
                      <p:nvPr/>
                    </p:nvPicPr>
                    <p:blipFill>
                      <a:blip r:embed="rId5"/>
                      <a:srcRect/>
                      <a:stretch>
                        <a:fillRect/>
                      </a:stretch>
                    </p:blipFill>
                    <p:spPr bwMode="auto">
                      <a:xfrm>
                        <a:off x="2438400" y="3495675"/>
                        <a:ext cx="1108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1" name="Object 3"/>
          <p:cNvGraphicFramePr>
            <a:graphicFrameLocks noChangeAspect="1"/>
          </p:cNvGraphicFramePr>
          <p:nvPr>
            <p:extLst>
              <p:ext uri="{D42A27DB-BD31-4B8C-83A1-F6EECF244321}">
                <p14:modId xmlns:p14="http://schemas.microsoft.com/office/powerpoint/2010/main" val="4158858784"/>
              </p:ext>
            </p:extLst>
          </p:nvPr>
        </p:nvGraphicFramePr>
        <p:xfrm>
          <a:off x="490537" y="5126037"/>
          <a:ext cx="728663" cy="360363"/>
        </p:xfrm>
        <a:graphic>
          <a:graphicData uri="http://schemas.openxmlformats.org/presentationml/2006/ole">
            <mc:AlternateContent xmlns:mc="http://schemas.openxmlformats.org/markup-compatibility/2006">
              <mc:Choice xmlns:v="urn:schemas-microsoft-com:vml" Requires="v">
                <p:oleObj spid="_x0000_s11274" name="Equation" r:id="rId6" imgW="266700" imgH="152400" progId="Equation.DSMT4">
                  <p:embed/>
                </p:oleObj>
              </mc:Choice>
              <mc:Fallback>
                <p:oleObj name="Equation" r:id="rId6" imgW="266700" imgH="152400" progId="Equation.DSMT4">
                  <p:embed/>
                  <p:pic>
                    <p:nvPicPr>
                      <p:cNvPr id="0" name=""/>
                      <p:cNvPicPr>
                        <a:picLocks noChangeAspect="1" noChangeArrowheads="1"/>
                      </p:cNvPicPr>
                      <p:nvPr/>
                    </p:nvPicPr>
                    <p:blipFill>
                      <a:blip r:embed="rId7"/>
                      <a:srcRect/>
                      <a:stretch>
                        <a:fillRect/>
                      </a:stretch>
                    </p:blipFill>
                    <p:spPr bwMode="auto">
                      <a:xfrm>
                        <a:off x="490537" y="5126037"/>
                        <a:ext cx="7286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2" name="Object 4"/>
          <p:cNvGraphicFramePr>
            <a:graphicFrameLocks noChangeAspect="1"/>
          </p:cNvGraphicFramePr>
          <p:nvPr>
            <p:extLst>
              <p:ext uri="{D42A27DB-BD31-4B8C-83A1-F6EECF244321}">
                <p14:modId xmlns:p14="http://schemas.microsoft.com/office/powerpoint/2010/main" val="3553400977"/>
              </p:ext>
            </p:extLst>
          </p:nvPr>
        </p:nvGraphicFramePr>
        <p:xfrm>
          <a:off x="3505200" y="3429000"/>
          <a:ext cx="935038" cy="420687"/>
        </p:xfrm>
        <a:graphic>
          <a:graphicData uri="http://schemas.openxmlformats.org/presentationml/2006/ole">
            <mc:AlternateContent xmlns:mc="http://schemas.openxmlformats.org/markup-compatibility/2006">
              <mc:Choice xmlns:v="urn:schemas-microsoft-com:vml" Requires="v">
                <p:oleObj spid="_x0000_s11275" name="Equation" r:id="rId8" imgW="342900" imgH="177800" progId="Equation.DSMT4">
                  <p:embed/>
                </p:oleObj>
              </mc:Choice>
              <mc:Fallback>
                <p:oleObj name="Equation" r:id="rId8" imgW="342900" imgH="177800" progId="Equation.DSMT4">
                  <p:embed/>
                  <p:pic>
                    <p:nvPicPr>
                      <p:cNvPr id="0" name=""/>
                      <p:cNvPicPr>
                        <a:picLocks noChangeAspect="1" noChangeArrowheads="1"/>
                      </p:cNvPicPr>
                      <p:nvPr/>
                    </p:nvPicPr>
                    <p:blipFill>
                      <a:blip r:embed="rId9"/>
                      <a:srcRect/>
                      <a:stretch>
                        <a:fillRect/>
                      </a:stretch>
                    </p:blipFill>
                    <p:spPr bwMode="auto">
                      <a:xfrm>
                        <a:off x="3505200" y="3429000"/>
                        <a:ext cx="9350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3" name="Object 5"/>
          <p:cNvGraphicFramePr>
            <a:graphicFrameLocks noChangeAspect="1"/>
          </p:cNvGraphicFramePr>
          <p:nvPr>
            <p:extLst>
              <p:ext uri="{D42A27DB-BD31-4B8C-83A1-F6EECF244321}">
                <p14:modId xmlns:p14="http://schemas.microsoft.com/office/powerpoint/2010/main" val="3421312857"/>
              </p:ext>
            </p:extLst>
          </p:nvPr>
        </p:nvGraphicFramePr>
        <p:xfrm>
          <a:off x="4419600" y="3200400"/>
          <a:ext cx="727075" cy="990600"/>
        </p:xfrm>
        <a:graphic>
          <a:graphicData uri="http://schemas.openxmlformats.org/presentationml/2006/ole">
            <mc:AlternateContent xmlns:mc="http://schemas.openxmlformats.org/markup-compatibility/2006">
              <mc:Choice xmlns:v="urn:schemas-microsoft-com:vml" Requires="v">
                <p:oleObj spid="_x0000_s11276" name="Equation" r:id="rId10" imgW="266700" imgH="419100" progId="Equation.DSMT4">
                  <p:embed/>
                </p:oleObj>
              </mc:Choice>
              <mc:Fallback>
                <p:oleObj name="Equation" r:id="rId10" imgW="266700" imgH="419100" progId="Equation.DSMT4">
                  <p:embed/>
                  <p:pic>
                    <p:nvPicPr>
                      <p:cNvPr id="0" name=""/>
                      <p:cNvPicPr>
                        <a:picLocks noChangeAspect="1" noChangeArrowheads="1"/>
                      </p:cNvPicPr>
                      <p:nvPr/>
                    </p:nvPicPr>
                    <p:blipFill>
                      <a:blip r:embed="rId11"/>
                      <a:srcRect/>
                      <a:stretch>
                        <a:fillRect/>
                      </a:stretch>
                    </p:blipFill>
                    <p:spPr bwMode="auto">
                      <a:xfrm>
                        <a:off x="4419600" y="3200400"/>
                        <a:ext cx="7270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4" name="Object 6"/>
          <p:cNvGraphicFramePr>
            <a:graphicFrameLocks noChangeAspect="1"/>
          </p:cNvGraphicFramePr>
          <p:nvPr>
            <p:extLst>
              <p:ext uri="{D42A27DB-BD31-4B8C-83A1-F6EECF244321}">
                <p14:modId xmlns:p14="http://schemas.microsoft.com/office/powerpoint/2010/main" val="3975373392"/>
              </p:ext>
            </p:extLst>
          </p:nvPr>
        </p:nvGraphicFramePr>
        <p:xfrm>
          <a:off x="1219200" y="5181600"/>
          <a:ext cx="831850" cy="390525"/>
        </p:xfrm>
        <a:graphic>
          <a:graphicData uri="http://schemas.openxmlformats.org/presentationml/2006/ole">
            <mc:AlternateContent xmlns:mc="http://schemas.openxmlformats.org/markup-compatibility/2006">
              <mc:Choice xmlns:v="urn:schemas-microsoft-com:vml" Requires="v">
                <p:oleObj spid="_x0000_s11277" name="Equation" r:id="rId12" imgW="304800" imgH="165100" progId="Equation.DSMT4">
                  <p:embed/>
                </p:oleObj>
              </mc:Choice>
              <mc:Fallback>
                <p:oleObj name="Equation" r:id="rId12" imgW="304800" imgH="165100" progId="Equation.DSMT4">
                  <p:embed/>
                  <p:pic>
                    <p:nvPicPr>
                      <p:cNvPr id="0" name=""/>
                      <p:cNvPicPr>
                        <a:picLocks noChangeAspect="1" noChangeArrowheads="1"/>
                      </p:cNvPicPr>
                      <p:nvPr/>
                    </p:nvPicPr>
                    <p:blipFill>
                      <a:blip r:embed="rId13"/>
                      <a:srcRect/>
                      <a:stretch>
                        <a:fillRect/>
                      </a:stretch>
                    </p:blipFill>
                    <p:spPr bwMode="auto">
                      <a:xfrm>
                        <a:off x="1219200" y="5181600"/>
                        <a:ext cx="8318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5" name="Object 7"/>
          <p:cNvGraphicFramePr>
            <a:graphicFrameLocks noChangeAspect="1"/>
          </p:cNvGraphicFramePr>
          <p:nvPr>
            <p:extLst>
              <p:ext uri="{D42A27DB-BD31-4B8C-83A1-F6EECF244321}">
                <p14:modId xmlns:p14="http://schemas.microsoft.com/office/powerpoint/2010/main" val="2931488690"/>
              </p:ext>
            </p:extLst>
          </p:nvPr>
        </p:nvGraphicFramePr>
        <p:xfrm>
          <a:off x="2022475" y="4876800"/>
          <a:ext cx="1558925" cy="990600"/>
        </p:xfrm>
        <a:graphic>
          <a:graphicData uri="http://schemas.openxmlformats.org/presentationml/2006/ole">
            <mc:AlternateContent xmlns:mc="http://schemas.openxmlformats.org/markup-compatibility/2006">
              <mc:Choice xmlns:v="urn:schemas-microsoft-com:vml" Requires="v">
                <p:oleObj spid="_x0000_s11278" name="Equation" r:id="rId14" imgW="571500" imgH="419100" progId="Equation.DSMT4">
                  <p:embed/>
                </p:oleObj>
              </mc:Choice>
              <mc:Fallback>
                <p:oleObj name="Equation" r:id="rId14" imgW="571500" imgH="419100" progId="Equation.DSMT4">
                  <p:embed/>
                  <p:pic>
                    <p:nvPicPr>
                      <p:cNvPr id="0" name=""/>
                      <p:cNvPicPr>
                        <a:picLocks noChangeAspect="1" noChangeArrowheads="1"/>
                      </p:cNvPicPr>
                      <p:nvPr/>
                    </p:nvPicPr>
                    <p:blipFill>
                      <a:blip r:embed="rId15"/>
                      <a:srcRect/>
                      <a:stretch>
                        <a:fillRect/>
                      </a:stretch>
                    </p:blipFill>
                    <p:spPr bwMode="auto">
                      <a:xfrm>
                        <a:off x="2022475" y="4876800"/>
                        <a:ext cx="1558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6" name="Object 8"/>
          <p:cNvGraphicFramePr>
            <a:graphicFrameLocks noChangeAspect="1"/>
          </p:cNvGraphicFramePr>
          <p:nvPr>
            <p:extLst>
              <p:ext uri="{D42A27DB-BD31-4B8C-83A1-F6EECF244321}">
                <p14:modId xmlns:p14="http://schemas.microsoft.com/office/powerpoint/2010/main" val="2997176941"/>
              </p:ext>
            </p:extLst>
          </p:nvPr>
        </p:nvGraphicFramePr>
        <p:xfrm>
          <a:off x="3581400" y="4876800"/>
          <a:ext cx="1281113" cy="931863"/>
        </p:xfrm>
        <a:graphic>
          <a:graphicData uri="http://schemas.openxmlformats.org/presentationml/2006/ole">
            <mc:AlternateContent xmlns:mc="http://schemas.openxmlformats.org/markup-compatibility/2006">
              <mc:Choice xmlns:v="urn:schemas-microsoft-com:vml" Requires="v">
                <p:oleObj spid="_x0000_s11279" name="Equation" r:id="rId16" imgW="469900" imgH="393700" progId="Equation.DSMT4">
                  <p:embed/>
                </p:oleObj>
              </mc:Choice>
              <mc:Fallback>
                <p:oleObj name="Equation" r:id="rId16" imgW="469900" imgH="393700" progId="Equation.DSMT4">
                  <p:embed/>
                  <p:pic>
                    <p:nvPicPr>
                      <p:cNvPr id="0" name=""/>
                      <p:cNvPicPr>
                        <a:picLocks noChangeAspect="1" noChangeArrowheads="1"/>
                      </p:cNvPicPr>
                      <p:nvPr/>
                    </p:nvPicPr>
                    <p:blipFill>
                      <a:blip r:embed="rId17"/>
                      <a:srcRect/>
                      <a:stretch>
                        <a:fillRect/>
                      </a:stretch>
                    </p:blipFill>
                    <p:spPr bwMode="auto">
                      <a:xfrm>
                        <a:off x="3581400" y="4876800"/>
                        <a:ext cx="1281113" cy="93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2137" name="Object 9"/>
          <p:cNvGraphicFramePr>
            <a:graphicFrameLocks noChangeAspect="1"/>
          </p:cNvGraphicFramePr>
          <p:nvPr>
            <p:extLst>
              <p:ext uri="{D42A27DB-BD31-4B8C-83A1-F6EECF244321}">
                <p14:modId xmlns:p14="http://schemas.microsoft.com/office/powerpoint/2010/main" val="3511023753"/>
              </p:ext>
            </p:extLst>
          </p:nvPr>
        </p:nvGraphicFramePr>
        <p:xfrm>
          <a:off x="4800600" y="5105400"/>
          <a:ext cx="554037" cy="390525"/>
        </p:xfrm>
        <a:graphic>
          <a:graphicData uri="http://schemas.openxmlformats.org/presentationml/2006/ole">
            <mc:AlternateContent xmlns:mc="http://schemas.openxmlformats.org/markup-compatibility/2006">
              <mc:Choice xmlns:v="urn:schemas-microsoft-com:vml" Requires="v">
                <p:oleObj spid="_x0000_s11280" name="Equation" r:id="rId18" imgW="203200" imgH="165100" progId="Equation.DSMT4">
                  <p:embed/>
                </p:oleObj>
              </mc:Choice>
              <mc:Fallback>
                <p:oleObj name="Equation" r:id="rId18" imgW="203200" imgH="165100" progId="Equation.DSMT4">
                  <p:embed/>
                  <p:pic>
                    <p:nvPicPr>
                      <p:cNvPr id="0" name=""/>
                      <p:cNvPicPr>
                        <a:picLocks noChangeAspect="1" noChangeArrowheads="1"/>
                      </p:cNvPicPr>
                      <p:nvPr/>
                    </p:nvPicPr>
                    <p:blipFill>
                      <a:blip r:embed="rId19"/>
                      <a:srcRect/>
                      <a:stretch>
                        <a:fillRect/>
                      </a:stretch>
                    </p:blipFill>
                    <p:spPr bwMode="auto">
                      <a:xfrm>
                        <a:off x="4800600" y="5105400"/>
                        <a:ext cx="554037"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128070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wipe(left)">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wipe(left)">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ppt_w</p:attrName>
                                        </p:attrNameLst>
                                      </p:cBhvr>
                                      <p:tavLst>
                                        <p:tav tm="0">
                                          <p:val>
                                            <p:fltVal val="0"/>
                                          </p:val>
                                        </p:tav>
                                        <p:tav tm="100000">
                                          <p:val>
                                            <p:strVal val="#ppt_w"/>
                                          </p:val>
                                        </p:tav>
                                      </p:tavLst>
                                    </p:anim>
                                    <p:anim calcmode="lin" valueType="num">
                                      <p:cBhvr>
                                        <p:cTn id="18" dur="500" fill="hold"/>
                                        <p:tgtEl>
                                          <p:spTgt spid="21506"/>
                                        </p:tgtEl>
                                        <p:attrNameLst>
                                          <p:attrName>ppt_h</p:attrName>
                                        </p:attrNameLst>
                                      </p:cBhvr>
                                      <p:tavLst>
                                        <p:tav tm="0">
                                          <p:val>
                                            <p:fltVal val="0"/>
                                          </p:val>
                                        </p:tav>
                                        <p:tav tm="100000">
                                          <p:val>
                                            <p:strVal val="#ppt_h"/>
                                          </p:val>
                                        </p:tav>
                                      </p:tavLst>
                                    </p:anim>
                                    <p:animEffect transition="in" filter="fade">
                                      <p:cBhvr>
                                        <p:cTn id="19" dur="500"/>
                                        <p:tgtEl>
                                          <p:spTgt spid="215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2130"/>
                                        </p:tgtEl>
                                        <p:attrNameLst>
                                          <p:attrName>style.visibility</p:attrName>
                                        </p:attrNameLst>
                                      </p:cBhvr>
                                      <p:to>
                                        <p:strVal val="visible"/>
                                      </p:to>
                                    </p:set>
                                    <p:animEffect transition="in" filter="wipe(left)">
                                      <p:cBhvr>
                                        <p:cTn id="24" dur="500"/>
                                        <p:tgtEl>
                                          <p:spTgt spid="432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32132"/>
                                        </p:tgtEl>
                                        <p:attrNameLst>
                                          <p:attrName>style.visibility</p:attrName>
                                        </p:attrNameLst>
                                      </p:cBhvr>
                                      <p:to>
                                        <p:strVal val="visible"/>
                                      </p:to>
                                    </p:set>
                                    <p:animEffect transition="in" filter="wipe(left)">
                                      <p:cBhvr>
                                        <p:cTn id="29" dur="500"/>
                                        <p:tgtEl>
                                          <p:spTgt spid="4321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2133"/>
                                        </p:tgtEl>
                                        <p:attrNameLst>
                                          <p:attrName>style.visibility</p:attrName>
                                        </p:attrNameLst>
                                      </p:cBhvr>
                                      <p:to>
                                        <p:strVal val="visible"/>
                                      </p:to>
                                    </p:set>
                                    <p:animEffect transition="in" filter="wipe(left)">
                                      <p:cBhvr>
                                        <p:cTn id="34" dur="500"/>
                                        <p:tgtEl>
                                          <p:spTgt spid="4321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1508">
                                            <p:txEl>
                                              <p:pRg st="4" end="4"/>
                                            </p:txEl>
                                          </p:spTgt>
                                        </p:tgtEl>
                                        <p:attrNameLst>
                                          <p:attrName>style.visibility</p:attrName>
                                        </p:attrNameLst>
                                      </p:cBhvr>
                                      <p:to>
                                        <p:strVal val="visible"/>
                                      </p:to>
                                    </p:set>
                                    <p:animEffect transition="in" filter="wipe(left)">
                                      <p:cBhvr>
                                        <p:cTn id="39" dur="500"/>
                                        <p:tgtEl>
                                          <p:spTgt spid="21508">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2131"/>
                                        </p:tgtEl>
                                        <p:attrNameLst>
                                          <p:attrName>style.visibility</p:attrName>
                                        </p:attrNameLst>
                                      </p:cBhvr>
                                      <p:to>
                                        <p:strVal val="visible"/>
                                      </p:to>
                                    </p:set>
                                    <p:animEffect transition="in" filter="wipe(left)">
                                      <p:cBhvr>
                                        <p:cTn id="44" dur="500"/>
                                        <p:tgtEl>
                                          <p:spTgt spid="4321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2134"/>
                                        </p:tgtEl>
                                        <p:attrNameLst>
                                          <p:attrName>style.visibility</p:attrName>
                                        </p:attrNameLst>
                                      </p:cBhvr>
                                      <p:to>
                                        <p:strVal val="visible"/>
                                      </p:to>
                                    </p:set>
                                    <p:animEffect transition="in" filter="wipe(left)">
                                      <p:cBhvr>
                                        <p:cTn id="49" dur="500"/>
                                        <p:tgtEl>
                                          <p:spTgt spid="4321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32135"/>
                                        </p:tgtEl>
                                        <p:attrNameLst>
                                          <p:attrName>style.visibility</p:attrName>
                                        </p:attrNameLst>
                                      </p:cBhvr>
                                      <p:to>
                                        <p:strVal val="visible"/>
                                      </p:to>
                                    </p:set>
                                    <p:animEffect transition="in" filter="wipe(left)">
                                      <p:cBhvr>
                                        <p:cTn id="54" dur="500"/>
                                        <p:tgtEl>
                                          <p:spTgt spid="4321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2136"/>
                                        </p:tgtEl>
                                        <p:attrNameLst>
                                          <p:attrName>style.visibility</p:attrName>
                                        </p:attrNameLst>
                                      </p:cBhvr>
                                      <p:to>
                                        <p:strVal val="visible"/>
                                      </p:to>
                                    </p:set>
                                    <p:animEffect transition="in" filter="wipe(left)">
                                      <p:cBhvr>
                                        <p:cTn id="59" dur="500"/>
                                        <p:tgtEl>
                                          <p:spTgt spid="4321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32137"/>
                                        </p:tgtEl>
                                        <p:attrNameLst>
                                          <p:attrName>style.visibility</p:attrName>
                                        </p:attrNameLst>
                                      </p:cBhvr>
                                      <p:to>
                                        <p:strVal val="visible"/>
                                      </p:to>
                                    </p:set>
                                    <p:animEffect transition="in" filter="wipe(left)">
                                      <p:cBhvr>
                                        <p:cTn id="64" dur="500"/>
                                        <p:tgtEl>
                                          <p:spTgt spid="432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Oct. 2, 2013</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838200"/>
            <a:ext cx="8305800" cy="5257800"/>
          </a:xfrm>
        </p:spPr>
        <p:txBody>
          <a:bodyPr/>
          <a:lstStyle/>
          <a:p>
            <a:pPr eaLnBrk="1" hangingPunct="1"/>
            <a:r>
              <a:rPr lang="en-US" sz="2000" dirty="0" smtClean="0">
                <a:ea typeface="ＭＳ Ｐゴシック" pitchFamily="-84" charset="-128"/>
                <a:cs typeface="ＭＳ Ｐゴシック" pitchFamily="-84" charset="-128"/>
              </a:rPr>
              <a:t>Reading assignments: CH4.6 and CH4.7</a:t>
            </a:r>
          </a:p>
          <a:p>
            <a:pPr eaLnBrk="1" hangingPunct="1"/>
            <a:r>
              <a:rPr lang="en-US" sz="1800" dirty="0"/>
              <a:t>Mid-term exam</a:t>
            </a:r>
          </a:p>
          <a:p>
            <a:pPr lvl="1" eaLnBrk="1" hangingPunct="1"/>
            <a:r>
              <a:rPr lang="en-US" sz="1800" dirty="0"/>
              <a:t>In class on Wednesday, Oct. 16</a:t>
            </a:r>
          </a:p>
          <a:p>
            <a:pPr lvl="1" eaLnBrk="1" hangingPunct="1"/>
            <a:r>
              <a:rPr lang="en-US" sz="1800" dirty="0"/>
              <a:t>Covers from CH1.1 through what we finish on Oct. 9 + appendices</a:t>
            </a:r>
          </a:p>
          <a:p>
            <a:pPr lvl="1" eaLnBrk="1" hangingPunct="1"/>
            <a:r>
              <a:rPr lang="en-US" sz="1800" dirty="0"/>
              <a:t>Mid-term exam constitutes 20% of the total</a:t>
            </a:r>
          </a:p>
          <a:p>
            <a:pPr lvl="1" eaLnBrk="1" hangingPunct="1"/>
            <a:r>
              <a:rPr lang="en-US" sz="1800" b="1" u="sng" dirty="0">
                <a:solidFill>
                  <a:srgbClr val="FF0000"/>
                </a:solidFill>
              </a:rPr>
              <a:t>Please do NOT miss the exam!  You will get an F if you miss it.</a:t>
            </a:r>
          </a:p>
          <a:p>
            <a:pPr lvl="1" eaLnBrk="1" hangingPunct="1"/>
            <a:r>
              <a:rPr lang="en-US" sz="1800" dirty="0"/>
              <a:t>Bring your own HANDWRITTEN formula sheet – one letter size sheet, front and back</a:t>
            </a:r>
          </a:p>
          <a:p>
            <a:pPr lvl="2" eaLnBrk="1" hangingPunct="1"/>
            <a:r>
              <a:rPr lang="en-US" sz="1600" dirty="0"/>
              <a:t>No solutions for any problems</a:t>
            </a:r>
          </a:p>
          <a:p>
            <a:pPr lvl="2" eaLnBrk="1" hangingPunct="1"/>
            <a:r>
              <a:rPr lang="en-US" sz="1600" dirty="0"/>
              <a:t>No derivations of any kind</a:t>
            </a:r>
          </a:p>
          <a:p>
            <a:pPr lvl="2" eaLnBrk="1" hangingPunct="1"/>
            <a:r>
              <a:rPr lang="en-US" sz="1600" dirty="0"/>
              <a:t>Can have values of constants</a:t>
            </a:r>
          </a:p>
          <a:p>
            <a:pPr eaLnBrk="1" hangingPunct="1"/>
            <a:r>
              <a:rPr lang="en-US" sz="2000" dirty="0" smtClean="0"/>
              <a:t>Homework #3</a:t>
            </a:r>
          </a:p>
          <a:p>
            <a:pPr lvl="1" eaLnBrk="1" hangingPunct="1"/>
            <a:r>
              <a:rPr lang="en-US" sz="1600" dirty="0" smtClean="0"/>
              <a:t>End of chapter problems on CH4: 5, 14, 17, 21, 23 and 45</a:t>
            </a:r>
          </a:p>
          <a:p>
            <a:pPr lvl="1" eaLnBrk="1" hangingPunct="1"/>
            <a:r>
              <a:rPr lang="en-US" sz="1600" dirty="0" smtClean="0"/>
              <a:t>Due: Monday, Oct. 14</a:t>
            </a:r>
          </a:p>
          <a:p>
            <a:pPr eaLnBrk="1" hangingPunct="1"/>
            <a:r>
              <a:rPr lang="en-US" sz="2000" dirty="0" smtClean="0"/>
              <a:t>Colloquium this week</a:t>
            </a:r>
          </a:p>
          <a:p>
            <a:pPr lvl="1" eaLnBrk="1" hangingPunct="1"/>
            <a:r>
              <a:rPr lang="en-US" sz="1600" dirty="0" smtClean="0"/>
              <a:t>4pm, Wednesday, Oct. 2, SH101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1619">
                                            <p:txEl>
                                              <p:pRg st="3" end="3"/>
                                            </p:txEl>
                                          </p:spTgt>
                                        </p:tgtEl>
                                        <p:attrNameLst>
                                          <p:attrName>style.visibility</p:attrName>
                                        </p:attrNameLst>
                                      </p:cBhvr>
                                      <p:to>
                                        <p:strVal val="visible"/>
                                      </p:to>
                                    </p:set>
                                    <p:animEffect transition="in" filter="wipe(left)">
                                      <p:cBhvr>
                                        <p:cTn id="18" dur="500"/>
                                        <p:tgtEl>
                                          <p:spTgt spid="11161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1619">
                                            <p:txEl>
                                              <p:pRg st="4" end="4"/>
                                            </p:txEl>
                                          </p:spTgt>
                                        </p:tgtEl>
                                        <p:attrNameLst>
                                          <p:attrName>style.visibility</p:attrName>
                                        </p:attrNameLst>
                                      </p:cBhvr>
                                      <p:to>
                                        <p:strVal val="visible"/>
                                      </p:to>
                                    </p:set>
                                    <p:animEffect transition="in" filter="wipe(left)">
                                      <p:cBhvr>
                                        <p:cTn id="21" dur="500"/>
                                        <p:tgtEl>
                                          <p:spTgt spid="11161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1619">
                                            <p:txEl>
                                              <p:pRg st="5" end="5"/>
                                            </p:txEl>
                                          </p:spTgt>
                                        </p:tgtEl>
                                        <p:attrNameLst>
                                          <p:attrName>style.visibility</p:attrName>
                                        </p:attrNameLst>
                                      </p:cBhvr>
                                      <p:to>
                                        <p:strVal val="visible"/>
                                      </p:to>
                                    </p:set>
                                    <p:animEffect transition="in" filter="wipe(left)">
                                      <p:cBhvr>
                                        <p:cTn id="24" dur="500"/>
                                        <p:tgtEl>
                                          <p:spTgt spid="11161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1619">
                                            <p:txEl>
                                              <p:pRg st="6" end="6"/>
                                            </p:txEl>
                                          </p:spTgt>
                                        </p:tgtEl>
                                        <p:attrNameLst>
                                          <p:attrName>style.visibility</p:attrName>
                                        </p:attrNameLst>
                                      </p:cBhvr>
                                      <p:to>
                                        <p:strVal val="visible"/>
                                      </p:to>
                                    </p:set>
                                    <p:animEffect transition="in" filter="wipe(left)">
                                      <p:cBhvr>
                                        <p:cTn id="27" dur="500"/>
                                        <p:tgtEl>
                                          <p:spTgt spid="111619">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1619">
                                            <p:txEl>
                                              <p:pRg st="7" end="7"/>
                                            </p:txEl>
                                          </p:spTgt>
                                        </p:tgtEl>
                                        <p:attrNameLst>
                                          <p:attrName>style.visibility</p:attrName>
                                        </p:attrNameLst>
                                      </p:cBhvr>
                                      <p:to>
                                        <p:strVal val="visible"/>
                                      </p:to>
                                    </p:set>
                                    <p:animEffect transition="in" filter="wipe(left)">
                                      <p:cBhvr>
                                        <p:cTn id="30" dur="500"/>
                                        <p:tgtEl>
                                          <p:spTgt spid="111619">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1619">
                                            <p:txEl>
                                              <p:pRg st="8" end="8"/>
                                            </p:txEl>
                                          </p:spTgt>
                                        </p:tgtEl>
                                        <p:attrNameLst>
                                          <p:attrName>style.visibility</p:attrName>
                                        </p:attrNameLst>
                                      </p:cBhvr>
                                      <p:to>
                                        <p:strVal val="visible"/>
                                      </p:to>
                                    </p:set>
                                    <p:animEffect transition="in" filter="wipe(left)">
                                      <p:cBhvr>
                                        <p:cTn id="33" dur="500"/>
                                        <p:tgtEl>
                                          <p:spTgt spid="111619">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1619">
                                            <p:txEl>
                                              <p:pRg st="9" end="9"/>
                                            </p:txEl>
                                          </p:spTgt>
                                        </p:tgtEl>
                                        <p:attrNameLst>
                                          <p:attrName>style.visibility</p:attrName>
                                        </p:attrNameLst>
                                      </p:cBhvr>
                                      <p:to>
                                        <p:strVal val="visible"/>
                                      </p:to>
                                    </p:set>
                                    <p:animEffect transition="in" filter="wipe(left)">
                                      <p:cBhvr>
                                        <p:cTn id="36" dur="500"/>
                                        <p:tgtEl>
                                          <p:spTgt spid="11161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1619">
                                            <p:txEl>
                                              <p:pRg st="10" end="10"/>
                                            </p:txEl>
                                          </p:spTgt>
                                        </p:tgtEl>
                                        <p:attrNameLst>
                                          <p:attrName>style.visibility</p:attrName>
                                        </p:attrNameLst>
                                      </p:cBhvr>
                                      <p:to>
                                        <p:strVal val="visible"/>
                                      </p:to>
                                    </p:set>
                                    <p:animEffect transition="in" filter="wipe(left)">
                                      <p:cBhvr>
                                        <p:cTn id="41" dur="500"/>
                                        <p:tgtEl>
                                          <p:spTgt spid="11161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1619">
                                            <p:txEl>
                                              <p:pRg st="11" end="11"/>
                                            </p:txEl>
                                          </p:spTgt>
                                        </p:tgtEl>
                                        <p:attrNameLst>
                                          <p:attrName>style.visibility</p:attrName>
                                        </p:attrNameLst>
                                      </p:cBhvr>
                                      <p:to>
                                        <p:strVal val="visible"/>
                                      </p:to>
                                    </p:set>
                                    <p:animEffect transition="in" filter="wipe(left)">
                                      <p:cBhvr>
                                        <p:cTn id="46" dur="500"/>
                                        <p:tgtEl>
                                          <p:spTgt spid="111619">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1619">
                                            <p:txEl>
                                              <p:pRg st="12" end="12"/>
                                            </p:txEl>
                                          </p:spTgt>
                                        </p:tgtEl>
                                        <p:attrNameLst>
                                          <p:attrName>style.visibility</p:attrName>
                                        </p:attrNameLst>
                                      </p:cBhvr>
                                      <p:to>
                                        <p:strVal val="visible"/>
                                      </p:to>
                                    </p:set>
                                    <p:animEffect transition="in" filter="wipe(left)">
                                      <p:cBhvr>
                                        <p:cTn id="51" dur="500"/>
                                        <p:tgtEl>
                                          <p:spTgt spid="111619">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1619">
                                            <p:txEl>
                                              <p:pRg st="13" end="13"/>
                                            </p:txEl>
                                          </p:spTgt>
                                        </p:tgtEl>
                                        <p:attrNameLst>
                                          <p:attrName>style.visibility</p:attrName>
                                        </p:attrNameLst>
                                      </p:cBhvr>
                                      <p:to>
                                        <p:strVal val="visible"/>
                                      </p:to>
                                    </p:set>
                                    <p:animEffect transition="in" filter="wipe(left)">
                                      <p:cBhvr>
                                        <p:cTn id="56" dur="500"/>
                                        <p:tgtEl>
                                          <p:spTgt spid="111619">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11619">
                                            <p:txEl>
                                              <p:pRg st="14" end="14"/>
                                            </p:txEl>
                                          </p:spTgt>
                                        </p:tgtEl>
                                        <p:attrNameLst>
                                          <p:attrName>style.visibility</p:attrName>
                                        </p:attrNameLst>
                                      </p:cBhvr>
                                      <p:to>
                                        <p:strVal val="visible"/>
                                      </p:to>
                                    </p:set>
                                    <p:animEffect transition="in" filter="wipe(left)">
                                      <p:cBhvr>
                                        <p:cTn id="61"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381000" y="1676400"/>
            <a:ext cx="8154988" cy="381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r>
              <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rPr>
              <a:t>What is </a:t>
            </a:r>
            <a:r>
              <a:rPr lang="en-US" sz="2000" kern="0" dirty="0" smtClean="0">
                <a:solidFill>
                  <a:srgbClr val="3333CC"/>
                </a:solidFill>
                <a:latin typeface="+mn-lt"/>
                <a:ea typeface="ＭＳ Ｐゴシック" pitchFamily="-1" charset="-128"/>
                <a:cs typeface="ＭＳ Ｐゴシック" pitchFamily="-1" charset="-128"/>
              </a:rPr>
              <a:t>the formula for De Broglie Wavelength?</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 for a tennis ball, </a:t>
            </a:r>
            <a:r>
              <a:rPr lang="en-US" sz="2000" kern="0" dirty="0" err="1" smtClean="0">
                <a:solidFill>
                  <a:srgbClr val="3333CC"/>
                </a:solidFill>
                <a:latin typeface="+mn-lt"/>
                <a:ea typeface="ＭＳ Ｐゴシック" pitchFamily="-1" charset="-128"/>
                <a:cs typeface="ＭＳ Ｐゴシック" pitchFamily="-1" charset="-128"/>
              </a:rPr>
              <a:t>m</a:t>
            </a:r>
            <a:r>
              <a:rPr lang="en-US" sz="2000" kern="0" dirty="0" smtClean="0">
                <a:solidFill>
                  <a:srgbClr val="3333CC"/>
                </a:solidFill>
                <a:latin typeface="+mn-lt"/>
                <a:ea typeface="ＭＳ Ｐゴシック" pitchFamily="-1" charset="-128"/>
                <a:cs typeface="ＭＳ Ｐゴシック" pitchFamily="-1" charset="-128"/>
              </a:rPr>
              <a:t>=0.057kg.</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a:t>
            </a:r>
            <a:r>
              <a:rPr lang="en-US" sz="2000" kern="0" dirty="0" err="1" smtClean="0">
                <a:solidFill>
                  <a:srgbClr val="3333CC"/>
                </a:solidFill>
                <a:latin typeface="+mn-lt"/>
                <a:ea typeface="ＭＳ Ｐゴシック" pitchFamily="-1" charset="-128"/>
                <a:cs typeface="ＭＳ Ｐゴシック" pitchFamily="-1" charset="-128"/>
              </a:rPr>
              <a:t>b</a:t>
            </a:r>
            <a:r>
              <a:rPr lang="en-US" sz="2000" kern="0" dirty="0" smtClean="0">
                <a:solidFill>
                  <a:srgbClr val="3333CC"/>
                </a:solidFill>
                <a:latin typeface="+mn-lt"/>
                <a:ea typeface="ＭＳ Ｐゴシック" pitchFamily="-1" charset="-128"/>
                <a:cs typeface="ＭＳ Ｐゴシック" pitchFamily="-1" charset="-128"/>
              </a:rPr>
              <a:t>) for electron with 50eV KE, since KE is small, we can use non-relativistic expression of electron momentum!</a:t>
            </a: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endParaRPr lang="en-US" sz="2000" kern="0" dirty="0" smtClean="0">
              <a:solidFill>
                <a:srgbClr val="3333CC"/>
              </a:solidFill>
              <a:latin typeface="+mn-lt"/>
              <a:ea typeface="ＭＳ Ｐゴシック" pitchFamily="-1" charset="-128"/>
              <a:cs typeface="ＭＳ Ｐゴシック" pitchFamily="-1" charset="-128"/>
            </a:endParaRPr>
          </a:p>
          <a:p>
            <a:pPr marL="342900" lvl="0" indent="-342900">
              <a:spcBef>
                <a:spcPct val="20000"/>
              </a:spcBef>
              <a:buFontTx/>
              <a:buChar char="•"/>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are the wavelengths of you running at the speed of 2m/s?  What about your car of 2 metric tons at 100mph?  How about the proton with 14TeV kinetic energy?</a:t>
            </a:r>
          </a:p>
          <a:p>
            <a:pPr marL="342900" lvl="0" indent="-342900">
              <a:spcBef>
                <a:spcPct val="20000"/>
              </a:spcBef>
              <a:buFontTx/>
              <a:buChar char="•"/>
              <a:defRPr/>
            </a:pPr>
            <a:r>
              <a:rPr lang="en-US" sz="2000" kern="0" dirty="0" smtClean="0">
                <a:solidFill>
                  <a:srgbClr val="3333CC"/>
                </a:solidFill>
                <a:latin typeface="+mn-lt"/>
                <a:ea typeface="ＭＳ Ｐゴシック" pitchFamily="-1" charset="-128"/>
                <a:cs typeface="ＭＳ Ｐゴシック" pitchFamily="-1" charset="-128"/>
              </a:rPr>
              <a:t>What is the momentum of the photon from a green laser?  </a:t>
            </a: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3333CC"/>
              </a:solidFill>
              <a:effectLst/>
              <a:uLnTx/>
              <a:uFillTx/>
              <a:latin typeface="+mn-lt"/>
              <a:ea typeface="ＭＳ Ｐゴシック" pitchFamily="-1" charset="-128"/>
              <a:cs typeface="ＭＳ Ｐゴシック" pitchFamily="-1" charset="-128"/>
            </a:endParaRPr>
          </a:p>
          <a:p>
            <a:pPr marL="342900" marR="0" lvl="0" indent="-342900" algn="ctr"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rgbClr val="3333CC"/>
              </a:solidFill>
              <a:effectLst/>
              <a:uLnTx/>
              <a:uFillTx/>
              <a:latin typeface="+mn-lt"/>
              <a:ea typeface="ＭＳ Ｐゴシック" pitchFamily="-1" charset="-128"/>
              <a:cs typeface="ＭＳ Ｐゴシック" pitchFamily="-1" charset="-128"/>
            </a:endParaRPr>
          </a:p>
        </p:txBody>
      </p:sp>
      <p:sp>
        <p:nvSpPr>
          <p:cNvPr id="22530" name="Rectangle 35"/>
          <p:cNvSpPr>
            <a:spLocks noGrp="1" noChangeArrowheads="1"/>
          </p:cNvSpPr>
          <p:nvPr>
            <p:ph type="body" sz="half" idx="1"/>
          </p:nvPr>
        </p:nvSpPr>
        <p:spPr>
          <a:xfrm>
            <a:off x="304800" y="762000"/>
            <a:ext cx="8534400" cy="914400"/>
          </a:xfrm>
        </p:spPr>
        <p:txBody>
          <a:bodyPr/>
          <a:lstStyle/>
          <a:p>
            <a:pPr marL="0" indent="0" eaLnBrk="1" hangingPunct="1">
              <a:spcBef>
                <a:spcPts val="0"/>
              </a:spcBef>
              <a:buNone/>
            </a:pPr>
            <a:r>
              <a:rPr lang="en-US" sz="2000" dirty="0" smtClean="0">
                <a:cs typeface="ＭＳ Ｐゴシック" pitchFamily="-84" charset="-128"/>
              </a:rPr>
              <a:t>Calculate the De Broglie wavelength of (a) a tennis ball of mass 57g traveling 25m/s (about 56mph) and (</a:t>
            </a:r>
            <a:r>
              <a:rPr lang="en-US" sz="2000" dirty="0" err="1" smtClean="0">
                <a:cs typeface="ＭＳ Ｐゴシック" pitchFamily="-84" charset="-128"/>
              </a:rPr>
              <a:t>b</a:t>
            </a:r>
            <a:r>
              <a:rPr lang="en-US" sz="2000" dirty="0" smtClean="0">
                <a:cs typeface="ＭＳ Ｐゴシック" pitchFamily="-84" charset="-128"/>
              </a:rPr>
              <a:t>) an electron with kinetic energy 50eV.</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5.2: De Broglie Wavelength</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Sept. 30,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169394336"/>
              </p:ext>
            </p:extLst>
          </p:nvPr>
        </p:nvGraphicFramePr>
        <p:xfrm>
          <a:off x="5334000" y="1524000"/>
          <a:ext cx="920175" cy="920175"/>
        </p:xfrm>
        <a:graphic>
          <a:graphicData uri="http://schemas.openxmlformats.org/presentationml/2006/ole">
            <mc:AlternateContent xmlns:mc="http://schemas.openxmlformats.org/markup-compatibility/2006">
              <mc:Choice xmlns:v="urn:schemas-microsoft-com:vml" Requires="v">
                <p:oleObj spid="_x0000_s12296" name="Equation" r:id="rId3" imgW="419100" imgH="419100" progId="Equation.DSMT4">
                  <p:embed/>
                </p:oleObj>
              </mc:Choice>
              <mc:Fallback>
                <p:oleObj name="Equation" r:id="rId3" imgW="419100" imgH="419100" progId="Equation.DSMT4">
                  <p:embed/>
                  <p:pic>
                    <p:nvPicPr>
                      <p:cNvPr id="0" name=""/>
                      <p:cNvPicPr>
                        <a:picLocks noChangeAspect="1" noChangeArrowheads="1"/>
                      </p:cNvPicPr>
                      <p:nvPr/>
                    </p:nvPicPr>
                    <p:blipFill>
                      <a:blip r:embed="rId4"/>
                      <a:srcRect/>
                      <a:stretch>
                        <a:fillRect/>
                      </a:stretch>
                    </p:blipFill>
                    <p:spPr bwMode="auto">
                      <a:xfrm>
                        <a:off x="5334000" y="1524000"/>
                        <a:ext cx="920175" cy="92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680266470"/>
              </p:ext>
            </p:extLst>
          </p:nvPr>
        </p:nvGraphicFramePr>
        <p:xfrm>
          <a:off x="946150" y="2479675"/>
          <a:ext cx="1173163" cy="920750"/>
        </p:xfrm>
        <a:graphic>
          <a:graphicData uri="http://schemas.openxmlformats.org/presentationml/2006/ole">
            <mc:AlternateContent xmlns:mc="http://schemas.openxmlformats.org/markup-compatibility/2006">
              <mc:Choice xmlns:v="urn:schemas-microsoft-com:vml" Requires="v">
                <p:oleObj spid="_x0000_s12297" name="Equation" r:id="rId5" imgW="533400" imgH="419100" progId="Equation.DSMT4">
                  <p:embed/>
                </p:oleObj>
              </mc:Choice>
              <mc:Fallback>
                <p:oleObj name="Equation" r:id="rId5" imgW="533400" imgH="419100" progId="Equation.DSMT4">
                  <p:embed/>
                  <p:pic>
                    <p:nvPicPr>
                      <p:cNvPr id="0" name=""/>
                      <p:cNvPicPr>
                        <a:picLocks noChangeAspect="1" noChangeArrowheads="1"/>
                      </p:cNvPicPr>
                      <p:nvPr/>
                    </p:nvPicPr>
                    <p:blipFill>
                      <a:blip r:embed="rId6"/>
                      <a:srcRect/>
                      <a:stretch>
                        <a:fillRect/>
                      </a:stretch>
                    </p:blipFill>
                    <p:spPr bwMode="auto">
                      <a:xfrm>
                        <a:off x="946150" y="2479675"/>
                        <a:ext cx="1173163"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2370976660"/>
              </p:ext>
            </p:extLst>
          </p:nvPr>
        </p:nvGraphicFramePr>
        <p:xfrm>
          <a:off x="622300" y="4343400"/>
          <a:ext cx="1060450" cy="833438"/>
        </p:xfrm>
        <a:graphic>
          <a:graphicData uri="http://schemas.openxmlformats.org/presentationml/2006/ole">
            <mc:AlternateContent xmlns:mc="http://schemas.openxmlformats.org/markup-compatibility/2006">
              <mc:Choice xmlns:v="urn:schemas-microsoft-com:vml" Requires="v">
                <p:oleObj spid="_x0000_s12298" name="Equation" r:id="rId7" imgW="533400" imgH="419100" progId="Equation.DSMT4">
                  <p:embed/>
                </p:oleObj>
              </mc:Choice>
              <mc:Fallback>
                <p:oleObj name="Equation" r:id="rId7" imgW="533400" imgH="419100" progId="Equation.DSMT4">
                  <p:embed/>
                  <p:pic>
                    <p:nvPicPr>
                      <p:cNvPr id="0" name=""/>
                      <p:cNvPicPr>
                        <a:picLocks noChangeAspect="1" noChangeArrowheads="1"/>
                      </p:cNvPicPr>
                      <p:nvPr/>
                    </p:nvPicPr>
                    <p:blipFill>
                      <a:blip r:embed="rId8"/>
                      <a:srcRect/>
                      <a:stretch>
                        <a:fillRect/>
                      </a:stretch>
                    </p:blipFill>
                    <p:spPr bwMode="auto">
                      <a:xfrm>
                        <a:off x="622300" y="4343400"/>
                        <a:ext cx="1060450"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210363437"/>
              </p:ext>
            </p:extLst>
          </p:nvPr>
        </p:nvGraphicFramePr>
        <p:xfrm>
          <a:off x="1646238" y="4343400"/>
          <a:ext cx="1312862" cy="884238"/>
        </p:xfrm>
        <a:graphic>
          <a:graphicData uri="http://schemas.openxmlformats.org/presentationml/2006/ole">
            <mc:AlternateContent xmlns:mc="http://schemas.openxmlformats.org/markup-compatibility/2006">
              <mc:Choice xmlns:v="urn:schemas-microsoft-com:vml" Requires="v">
                <p:oleObj spid="_x0000_s12299" name="Equation" r:id="rId9" imgW="660400" imgH="444500" progId="Equation.DSMT4">
                  <p:embed/>
                </p:oleObj>
              </mc:Choice>
              <mc:Fallback>
                <p:oleObj name="Equation" r:id="rId9" imgW="660400" imgH="444500" progId="Equation.DSMT4">
                  <p:embed/>
                  <p:pic>
                    <p:nvPicPr>
                      <p:cNvPr id="0" name=""/>
                      <p:cNvPicPr>
                        <a:picLocks noChangeAspect="1" noChangeArrowheads="1"/>
                      </p:cNvPicPr>
                      <p:nvPr/>
                    </p:nvPicPr>
                    <p:blipFill>
                      <a:blip r:embed="rId10"/>
                      <a:srcRect/>
                      <a:stretch>
                        <a:fillRect/>
                      </a:stretch>
                    </p:blipFill>
                    <p:spPr bwMode="auto">
                      <a:xfrm>
                        <a:off x="1646238" y="4343400"/>
                        <a:ext cx="1312862"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4069337171"/>
              </p:ext>
            </p:extLst>
          </p:nvPr>
        </p:nvGraphicFramePr>
        <p:xfrm>
          <a:off x="2992438" y="4322763"/>
          <a:ext cx="1566862" cy="935037"/>
        </p:xfrm>
        <a:graphic>
          <a:graphicData uri="http://schemas.openxmlformats.org/presentationml/2006/ole">
            <mc:AlternateContent xmlns:mc="http://schemas.openxmlformats.org/markup-compatibility/2006">
              <mc:Choice xmlns:v="urn:schemas-microsoft-com:vml" Requires="v">
                <p:oleObj spid="_x0000_s12300" name="Equation" r:id="rId11" imgW="787400" imgH="469900" progId="Equation.DSMT4">
                  <p:embed/>
                </p:oleObj>
              </mc:Choice>
              <mc:Fallback>
                <p:oleObj name="Equation" r:id="rId11" imgW="787400" imgH="469900" progId="Equation.DSMT4">
                  <p:embed/>
                  <p:pic>
                    <p:nvPicPr>
                      <p:cNvPr id="0" name=""/>
                      <p:cNvPicPr>
                        <a:picLocks noChangeAspect="1" noChangeArrowheads="1"/>
                      </p:cNvPicPr>
                      <p:nvPr/>
                    </p:nvPicPr>
                    <p:blipFill>
                      <a:blip r:embed="rId12"/>
                      <a:srcRect/>
                      <a:stretch>
                        <a:fillRect/>
                      </a:stretch>
                    </p:blipFill>
                    <p:spPr bwMode="auto">
                      <a:xfrm>
                        <a:off x="2992438" y="4322763"/>
                        <a:ext cx="15668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1587154835"/>
              </p:ext>
            </p:extLst>
          </p:nvPr>
        </p:nvGraphicFramePr>
        <p:xfrm>
          <a:off x="4519613" y="4343400"/>
          <a:ext cx="3989387" cy="808038"/>
        </p:xfrm>
        <a:graphic>
          <a:graphicData uri="http://schemas.openxmlformats.org/presentationml/2006/ole">
            <mc:AlternateContent xmlns:mc="http://schemas.openxmlformats.org/markup-compatibility/2006">
              <mc:Choice xmlns:v="urn:schemas-microsoft-com:vml" Requires="v">
                <p:oleObj spid="_x0000_s12301" name="Equation" r:id="rId13" imgW="2006600" imgH="406400" progId="Equation.DSMT4">
                  <p:embed/>
                </p:oleObj>
              </mc:Choice>
              <mc:Fallback>
                <p:oleObj name="Equation" r:id="rId13" imgW="2006600" imgH="406400" progId="Equation.DSMT4">
                  <p:embed/>
                  <p:pic>
                    <p:nvPicPr>
                      <p:cNvPr id="0" name=""/>
                      <p:cNvPicPr>
                        <a:picLocks noChangeAspect="1" noChangeArrowheads="1"/>
                      </p:cNvPicPr>
                      <p:nvPr/>
                    </p:nvPicPr>
                    <p:blipFill>
                      <a:blip r:embed="rId14"/>
                      <a:srcRect/>
                      <a:stretch>
                        <a:fillRect/>
                      </a:stretch>
                    </p:blipFill>
                    <p:spPr bwMode="auto">
                      <a:xfrm>
                        <a:off x="4519613" y="4343400"/>
                        <a:ext cx="3989387"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878141523"/>
              </p:ext>
            </p:extLst>
          </p:nvPr>
        </p:nvGraphicFramePr>
        <p:xfrm>
          <a:off x="2155825" y="2438400"/>
          <a:ext cx="3683000" cy="919163"/>
        </p:xfrm>
        <a:graphic>
          <a:graphicData uri="http://schemas.openxmlformats.org/presentationml/2006/ole">
            <mc:AlternateContent xmlns:mc="http://schemas.openxmlformats.org/markup-compatibility/2006">
              <mc:Choice xmlns:v="urn:schemas-microsoft-com:vml" Requires="v">
                <p:oleObj spid="_x0000_s12302" name="Equation" r:id="rId15" imgW="1676400" imgH="419100" progId="Equation.DSMT4">
                  <p:embed/>
                </p:oleObj>
              </mc:Choice>
              <mc:Fallback>
                <p:oleObj name="Equation" r:id="rId15" imgW="1676400" imgH="419100" progId="Equation.DSMT4">
                  <p:embed/>
                  <p:pic>
                    <p:nvPicPr>
                      <p:cNvPr id="0" name=""/>
                      <p:cNvPicPr>
                        <a:picLocks noChangeAspect="1" noChangeArrowheads="1"/>
                      </p:cNvPicPr>
                      <p:nvPr/>
                    </p:nvPicPr>
                    <p:blipFill>
                      <a:blip r:embed="rId16"/>
                      <a:srcRect/>
                      <a:stretch>
                        <a:fillRect/>
                      </a:stretch>
                    </p:blipFill>
                    <p:spPr bwMode="auto">
                      <a:xfrm>
                        <a:off x="2155825" y="2438400"/>
                        <a:ext cx="36830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317114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wipe(left)">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88459"/>
                                        </p:tgtEl>
                                        <p:attrNameLst>
                                          <p:attrName>style.visibility</p:attrName>
                                        </p:attrNameLst>
                                      </p:cBhvr>
                                      <p:to>
                                        <p:strVal val="visible"/>
                                      </p:to>
                                    </p:set>
                                    <p:animEffect transition="in" filter="wipe(left)">
                                      <p:cBhvr>
                                        <p:cTn id="17" dur="500"/>
                                        <p:tgtEl>
                                          <p:spTgt spid="4884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wipe(left)">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88460"/>
                                        </p:tgtEl>
                                        <p:attrNameLst>
                                          <p:attrName>style.visibility</p:attrName>
                                        </p:attrNameLst>
                                      </p:cBhvr>
                                      <p:to>
                                        <p:strVal val="visible"/>
                                      </p:to>
                                    </p:set>
                                    <p:animEffect transition="in" filter="wipe(left)">
                                      <p:cBhvr>
                                        <p:cTn id="27" dur="500"/>
                                        <p:tgtEl>
                                          <p:spTgt spid="4884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8465"/>
                                        </p:tgtEl>
                                        <p:attrNameLst>
                                          <p:attrName>style.visibility</p:attrName>
                                        </p:attrNameLst>
                                      </p:cBhvr>
                                      <p:to>
                                        <p:strVal val="visible"/>
                                      </p:to>
                                    </p:set>
                                    <p:animEffect transition="in" filter="wipe(left)">
                                      <p:cBhvr>
                                        <p:cTn id="32" dur="500"/>
                                        <p:tgtEl>
                                          <p:spTgt spid="48846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wipe(left)">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88461"/>
                                        </p:tgtEl>
                                        <p:attrNameLst>
                                          <p:attrName>style.visibility</p:attrName>
                                        </p:attrNameLst>
                                      </p:cBhvr>
                                      <p:to>
                                        <p:strVal val="visible"/>
                                      </p:to>
                                    </p:set>
                                    <p:animEffect transition="in" filter="wipe(left)">
                                      <p:cBhvr>
                                        <p:cTn id="42" dur="500"/>
                                        <p:tgtEl>
                                          <p:spTgt spid="4884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88462"/>
                                        </p:tgtEl>
                                        <p:attrNameLst>
                                          <p:attrName>style.visibility</p:attrName>
                                        </p:attrNameLst>
                                      </p:cBhvr>
                                      <p:to>
                                        <p:strVal val="visible"/>
                                      </p:to>
                                    </p:set>
                                    <p:animEffect transition="in" filter="wipe(left)">
                                      <p:cBhvr>
                                        <p:cTn id="47" dur="500"/>
                                        <p:tgtEl>
                                          <p:spTgt spid="48846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88463"/>
                                        </p:tgtEl>
                                        <p:attrNameLst>
                                          <p:attrName>style.visibility</p:attrName>
                                        </p:attrNameLst>
                                      </p:cBhvr>
                                      <p:to>
                                        <p:strVal val="visible"/>
                                      </p:to>
                                    </p:set>
                                    <p:animEffect transition="in" filter="wipe(left)">
                                      <p:cBhvr>
                                        <p:cTn id="52" dur="500"/>
                                        <p:tgtEl>
                                          <p:spTgt spid="4884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8464"/>
                                        </p:tgtEl>
                                        <p:attrNameLst>
                                          <p:attrName>style.visibility</p:attrName>
                                        </p:attrNameLst>
                                      </p:cBhvr>
                                      <p:to>
                                        <p:strVal val="visible"/>
                                      </p:to>
                                    </p:set>
                                    <p:animEffect transition="in" filter="wipe(left)">
                                      <p:cBhvr>
                                        <p:cTn id="57" dur="500"/>
                                        <p:tgtEl>
                                          <p:spTgt spid="4884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8">
                                            <p:txEl>
                                              <p:pRg st="9" end="9"/>
                                            </p:txEl>
                                          </p:spTgt>
                                        </p:tgtEl>
                                        <p:attrNameLst>
                                          <p:attrName>style.visibility</p:attrName>
                                        </p:attrNameLst>
                                      </p:cBhvr>
                                      <p:to>
                                        <p:strVal val="visible"/>
                                      </p:to>
                                    </p:set>
                                    <p:animEffect transition="in" filter="wipe(left)">
                                      <p:cBhvr>
                                        <p:cTn id="62" dur="500"/>
                                        <p:tgtEl>
                                          <p:spTgt spid="18">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8">
                                            <p:txEl>
                                              <p:pRg st="10" end="10"/>
                                            </p:txEl>
                                          </p:spTgt>
                                        </p:tgtEl>
                                        <p:attrNameLst>
                                          <p:attrName>style.visibility</p:attrName>
                                        </p:attrNameLst>
                                      </p:cBhvr>
                                      <p:to>
                                        <p:strVal val="visible"/>
                                      </p:to>
                                    </p:set>
                                    <p:animEffect transition="in" filter="wipe(left)">
                                      <p:cBhvr>
                                        <p:cTn id="6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253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
          <p:cNvPicPr>
            <a:picLocks/>
          </p:cNvPicPr>
          <p:nvPr/>
        </p:nvPicPr>
        <p:blipFill>
          <a:blip r:embed="rId3"/>
          <a:srcRect/>
          <a:stretch>
            <a:fillRect/>
          </a:stretch>
        </p:blipFill>
        <p:spPr bwMode="auto">
          <a:xfrm>
            <a:off x="5800725" y="1695450"/>
            <a:ext cx="2844800" cy="2590800"/>
          </a:xfrm>
          <a:prstGeom prst="rect">
            <a:avLst/>
          </a:prstGeom>
          <a:noFill/>
          <a:ln w="9525">
            <a:noFill/>
            <a:miter lim="800000"/>
            <a:headEnd/>
            <a:tailEnd/>
          </a:ln>
        </p:spPr>
      </p:pic>
      <p:pic>
        <p:nvPicPr>
          <p:cNvPr id="22530" name="Picture 39" descr="0512b"/>
          <p:cNvPicPr preferRelativeResize="0">
            <a:picLocks noChangeAspect="1" noChangeArrowheads="1"/>
          </p:cNvPicPr>
          <p:nvPr/>
        </p:nvPicPr>
        <p:blipFill>
          <a:blip r:embed="rId4"/>
          <a:srcRect b="3253"/>
          <a:stretch>
            <a:fillRect/>
          </a:stretch>
        </p:blipFill>
        <p:spPr bwMode="auto">
          <a:xfrm>
            <a:off x="7315200" y="4445000"/>
            <a:ext cx="1408113" cy="1463675"/>
          </a:xfrm>
          <a:prstGeom prst="rect">
            <a:avLst/>
          </a:prstGeom>
          <a:noFill/>
          <a:ln w="9525">
            <a:noFill/>
            <a:miter lim="800000"/>
            <a:headEnd/>
            <a:tailEnd/>
          </a:ln>
        </p:spPr>
      </p:pic>
      <p:pic>
        <p:nvPicPr>
          <p:cNvPr id="22531" name="Picture 38" descr="0512a"/>
          <p:cNvPicPr preferRelativeResize="0">
            <a:picLocks noChangeAspect="1" noChangeArrowheads="1"/>
          </p:cNvPicPr>
          <p:nvPr/>
        </p:nvPicPr>
        <p:blipFill>
          <a:blip r:embed="rId5"/>
          <a:srcRect b="3250"/>
          <a:stretch>
            <a:fillRect/>
          </a:stretch>
        </p:blipFill>
        <p:spPr bwMode="auto">
          <a:xfrm>
            <a:off x="5867400" y="4441825"/>
            <a:ext cx="1397000" cy="1465263"/>
          </a:xfrm>
          <a:prstGeom prst="rect">
            <a:avLst/>
          </a:prstGeom>
          <a:noFill/>
          <a:ln w="9525">
            <a:noFill/>
            <a:miter lim="800000"/>
            <a:headEnd/>
            <a:tailEnd/>
          </a:ln>
        </p:spPr>
      </p:pic>
      <p:sp>
        <p:nvSpPr>
          <p:cNvPr id="36873" name="Rectangle 9"/>
          <p:cNvSpPr>
            <a:spLocks noGrp="1" noChangeArrowheads="1"/>
          </p:cNvSpPr>
          <p:nvPr>
            <p:ph type="title"/>
          </p:nvPr>
        </p:nvSpPr>
        <p:spPr>
          <a:xfrm>
            <a:off x="457200" y="1"/>
            <a:ext cx="8229600" cy="685800"/>
          </a:xfrm>
        </p:spPr>
        <p:txBody>
          <a:bodyPr/>
          <a:lstStyle/>
          <a:p>
            <a:pPr eaLnBrk="1" hangingPunct="1">
              <a:defRPr/>
            </a:pPr>
            <a:r>
              <a:rPr lang="en-US" dirty="0" smtClean="0">
                <a:cs typeface="+mj-cs"/>
              </a:rPr>
              <a:t>Electron Scattering</a:t>
            </a:r>
          </a:p>
        </p:txBody>
      </p:sp>
      <p:sp>
        <p:nvSpPr>
          <p:cNvPr id="36892" name="Text Box 28"/>
          <p:cNvSpPr txBox="1">
            <a:spLocks noChangeArrowheads="1"/>
          </p:cNvSpPr>
          <p:nvPr/>
        </p:nvSpPr>
        <p:spPr bwMode="auto">
          <a:xfrm>
            <a:off x="1447800" y="3352800"/>
            <a:ext cx="6781800" cy="366713"/>
          </a:xfrm>
          <a:prstGeom prst="rect">
            <a:avLst/>
          </a:prstGeom>
          <a:noFill/>
          <a:ln>
            <a:noFill/>
          </a:ln>
          <a:effectLst/>
          <a:extLst/>
        </p:spPr>
        <p:txBody>
          <a:bodyPr>
            <a:spAutoFit/>
          </a:bodyPr>
          <a:lstStyle/>
          <a:p>
            <a:pPr>
              <a:spcBef>
                <a:spcPct val="50000"/>
              </a:spcBef>
              <a:defRPr/>
            </a:pPr>
            <a:endParaRPr lang="en-US" sz="1800">
              <a:latin typeface="Arial" charset="0"/>
              <a:ea typeface="ＭＳ Ｐゴシック" charset="0"/>
              <a:cs typeface="+mn-cs"/>
            </a:endParaRPr>
          </a:p>
        </p:txBody>
      </p:sp>
      <p:sp>
        <p:nvSpPr>
          <p:cNvPr id="36894" name="Rectangle 30"/>
          <p:cNvSpPr>
            <a:spLocks noChangeArrowheads="1"/>
          </p:cNvSpPr>
          <p:nvPr/>
        </p:nvSpPr>
        <p:spPr bwMode="auto">
          <a:xfrm>
            <a:off x="0" y="609600"/>
            <a:ext cx="9144000" cy="1066800"/>
          </a:xfrm>
          <a:prstGeom prst="rect">
            <a:avLst/>
          </a:prstGeom>
          <a:noFill/>
          <a:ln>
            <a:noFill/>
          </a:ln>
          <a:effectLst/>
          <a:extLst/>
        </p:spPr>
        <p:txBody>
          <a:bodyPr/>
          <a:lstStyle/>
          <a:p>
            <a:pPr marL="342900" indent="-342900" eaLnBrk="1" hangingPunct="1">
              <a:spcBef>
                <a:spcPct val="20000"/>
              </a:spcBef>
              <a:buClr>
                <a:srgbClr val="3333CC"/>
              </a:buClr>
              <a:buSzPct val="65000"/>
              <a:buFont typeface="Wingdings" charset="0"/>
              <a:buChar char="n"/>
              <a:defRPr/>
            </a:pPr>
            <a:r>
              <a:rPr lang="en-US" dirty="0">
                <a:solidFill>
                  <a:srgbClr val="3333CC"/>
                </a:solidFill>
                <a:latin typeface="+mn-lt"/>
                <a:ea typeface="ＭＳ Ｐゴシック" charset="0"/>
                <a:cs typeface="+mn-cs"/>
              </a:rPr>
              <a:t>Davisson and </a:t>
            </a:r>
            <a:r>
              <a:rPr lang="en-US" dirty="0" err="1">
                <a:solidFill>
                  <a:srgbClr val="3333CC"/>
                </a:solidFill>
                <a:latin typeface="+mn-lt"/>
                <a:ea typeface="ＭＳ Ｐゴシック" charset="0"/>
                <a:cs typeface="+mn-cs"/>
              </a:rPr>
              <a:t>Germer</a:t>
            </a:r>
            <a:r>
              <a:rPr lang="en-US" dirty="0">
                <a:solidFill>
                  <a:srgbClr val="3333CC"/>
                </a:solidFill>
                <a:latin typeface="+mn-lt"/>
                <a:ea typeface="ＭＳ Ｐゴシック" charset="0"/>
                <a:cs typeface="+mn-cs"/>
              </a:rPr>
              <a:t> experimentally observed that electrons were diffracted much like </a:t>
            </a:r>
            <a:r>
              <a:rPr lang="en-US" dirty="0" err="1">
                <a:solidFill>
                  <a:srgbClr val="3333CC"/>
                </a:solidFill>
                <a:latin typeface="+mn-lt"/>
                <a:ea typeface="ＭＳ Ｐゴシック" charset="0"/>
                <a:cs typeface="+mn-cs"/>
              </a:rPr>
              <a:t>x</a:t>
            </a:r>
            <a:r>
              <a:rPr lang="en-US" dirty="0">
                <a:solidFill>
                  <a:srgbClr val="3333CC"/>
                </a:solidFill>
                <a:latin typeface="+mn-lt"/>
                <a:ea typeface="ＭＳ Ｐゴシック" charset="0"/>
                <a:cs typeface="+mn-cs"/>
              </a:rPr>
              <a:t> rays in nickel crystals</a:t>
            </a:r>
            <a:r>
              <a:rPr lang="en-US" dirty="0" smtClean="0">
                <a:solidFill>
                  <a:srgbClr val="3333CC"/>
                </a:solidFill>
                <a:latin typeface="+mn-lt"/>
                <a:ea typeface="ＭＳ Ｐゴシック" charset="0"/>
                <a:cs typeface="+mn-cs"/>
              </a:rPr>
              <a:t>. </a:t>
            </a:r>
            <a:r>
              <a:rPr lang="en-US" dirty="0" err="1" smtClean="0">
                <a:solidFill>
                  <a:srgbClr val="3333CC"/>
                </a:solidFill>
                <a:latin typeface="+mn-lt"/>
                <a:ea typeface="ＭＳ Ｐゴシック" charset="0"/>
                <a:cs typeface="+mn-cs"/>
                <a:sym typeface="Wingdings"/>
              </a:rPr>
              <a:t></a:t>
            </a:r>
            <a:r>
              <a:rPr lang="en-US" dirty="0" smtClean="0">
                <a:solidFill>
                  <a:srgbClr val="3333CC"/>
                </a:solidFill>
                <a:latin typeface="+mn-lt"/>
                <a:ea typeface="ＭＳ Ｐゴシック" charset="0"/>
                <a:cs typeface="+mn-cs"/>
                <a:sym typeface="Wingdings"/>
              </a:rPr>
              <a:t> direct proof of De Broglie wave!</a:t>
            </a:r>
            <a:endParaRPr lang="en-US" dirty="0">
              <a:solidFill>
                <a:srgbClr val="3333CC"/>
              </a:solidFill>
              <a:latin typeface="+mn-lt"/>
              <a:ea typeface="ＭＳ Ｐゴシック" charset="0"/>
              <a:cs typeface="+mn-cs"/>
            </a:endParaRPr>
          </a:p>
        </p:txBody>
      </p:sp>
      <p:sp>
        <p:nvSpPr>
          <p:cNvPr id="22539" name="Rectangle 40"/>
          <p:cNvSpPr>
            <a:spLocks noChangeArrowheads="1"/>
          </p:cNvSpPr>
          <p:nvPr/>
        </p:nvSpPr>
        <p:spPr bwMode="auto">
          <a:xfrm>
            <a:off x="457200" y="4268788"/>
            <a:ext cx="5334000" cy="1754327"/>
          </a:xfrm>
          <a:prstGeom prst="rect">
            <a:avLst/>
          </a:prstGeom>
          <a:noFill/>
          <a:ln w="9525">
            <a:noFill/>
            <a:miter lim="800000"/>
            <a:headEnd/>
            <a:tailEnd/>
          </a:ln>
        </p:spPr>
        <p:txBody>
          <a:bodyPr>
            <a:prstTxWarp prst="textNoShape">
              <a:avLst/>
            </a:prstTxWarp>
            <a:spAutoFit/>
          </a:bodyPr>
          <a:lstStyle/>
          <a:p>
            <a:pPr marL="342900" indent="-342900" eaLnBrk="1" hangingPunct="1">
              <a:spcBef>
                <a:spcPct val="50000"/>
              </a:spcBef>
              <a:buClr>
                <a:srgbClr val="3333CC"/>
              </a:buClr>
              <a:buSzPct val="65000"/>
              <a:buFont typeface="Wingdings" pitchFamily="-84" charset="2"/>
              <a:buChar char="n"/>
            </a:pPr>
            <a:r>
              <a:rPr lang="en-US" sz="1800" dirty="0">
                <a:solidFill>
                  <a:srgbClr val="3333CC"/>
                </a:solidFill>
                <a:latin typeface="+mn-lt"/>
              </a:rPr>
              <a:t>George P. Thomson (1892–1975), son of J. J. Thomson, reported seeing the effects of electron diffraction in transmission experiments. The first target was celluloid, and soon after that gold, aluminum, and platinum were used. The randomly oriented polycrystalline sample of SnO</a:t>
            </a:r>
            <a:r>
              <a:rPr lang="en-US" sz="1800" baseline="-25000" dirty="0">
                <a:solidFill>
                  <a:srgbClr val="3333CC"/>
                </a:solidFill>
                <a:latin typeface="+mn-lt"/>
              </a:rPr>
              <a:t>2</a:t>
            </a:r>
            <a:r>
              <a:rPr lang="en-US" sz="1800" dirty="0">
                <a:solidFill>
                  <a:srgbClr val="3333CC"/>
                </a:solidFill>
                <a:latin typeface="+mn-lt"/>
              </a:rPr>
              <a:t> produces rings as shown in the figure at right.</a:t>
            </a:r>
          </a:p>
        </p:txBody>
      </p:sp>
      <p:pic>
        <p:nvPicPr>
          <p:cNvPr id="22540" name="Picture 1"/>
          <p:cNvPicPr>
            <a:picLocks/>
          </p:cNvPicPr>
          <p:nvPr/>
        </p:nvPicPr>
        <p:blipFill>
          <a:blip r:embed="rId6"/>
          <a:srcRect/>
          <a:stretch>
            <a:fillRect/>
          </a:stretch>
        </p:blipFill>
        <p:spPr bwMode="auto">
          <a:xfrm>
            <a:off x="1066800" y="1524000"/>
            <a:ext cx="3200400" cy="2489200"/>
          </a:xfrm>
          <a:prstGeom prst="rect">
            <a:avLst/>
          </a:prstGeom>
          <a:noFill/>
          <a:ln w="9525">
            <a:noFill/>
            <a:miter lim="800000"/>
            <a:headEnd/>
            <a:tailEnd/>
          </a:ln>
        </p:spPr>
      </p:pic>
      <p:sp>
        <p:nvSpPr>
          <p:cNvPr id="11" name="Date Placeholder 10"/>
          <p:cNvSpPr>
            <a:spLocks noGrp="1"/>
          </p:cNvSpPr>
          <p:nvPr>
            <p:ph type="dt" sz="half" idx="10"/>
          </p:nvPr>
        </p:nvSpPr>
        <p:spPr/>
        <p:txBody>
          <a:bodyPr/>
          <a:lstStyle/>
          <a:p>
            <a:pPr>
              <a:defRPr/>
            </a:pPr>
            <a:r>
              <a:rPr lang="en-US" smtClean="0"/>
              <a:t>Monday, Sept. 30, 2013</a:t>
            </a:r>
            <a:endParaRPr lang="en-US"/>
          </a:p>
        </p:txBody>
      </p:sp>
      <p:sp>
        <p:nvSpPr>
          <p:cNvPr id="12" name="Slide Number Placeholder 11"/>
          <p:cNvSpPr>
            <a:spLocks noGrp="1"/>
          </p:cNvSpPr>
          <p:nvPr>
            <p:ph type="sldNum" sz="quarter" idx="12"/>
          </p:nvPr>
        </p:nvSpPr>
        <p:spPr/>
        <p:txBody>
          <a:bodyPr/>
          <a:lstStyle/>
          <a:p>
            <a:fld id="{FDDAF44D-5BDC-464D-BFC2-357404B9B058}" type="slidenum">
              <a:rPr lang="en-US" smtClean="0"/>
              <a:pPr/>
              <a:t>21</a:t>
            </a:fld>
            <a:endParaRPr lang="en-US"/>
          </a:p>
        </p:txBody>
      </p:sp>
      <p:sp>
        <p:nvSpPr>
          <p:cNvPr id="13" name="Footer Placeholder 12"/>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3154" name="Object 2"/>
          <p:cNvGraphicFramePr>
            <a:graphicFrameLocks noChangeAspect="1"/>
          </p:cNvGraphicFramePr>
          <p:nvPr>
            <p:extLst>
              <p:ext uri="{D42A27DB-BD31-4B8C-83A1-F6EECF244321}">
                <p14:modId xmlns:p14="http://schemas.microsoft.com/office/powerpoint/2010/main" val="1420222725"/>
              </p:ext>
            </p:extLst>
          </p:nvPr>
        </p:nvGraphicFramePr>
        <p:xfrm>
          <a:off x="4343401" y="1921026"/>
          <a:ext cx="1371600" cy="745974"/>
        </p:xfrm>
        <a:graphic>
          <a:graphicData uri="http://schemas.openxmlformats.org/presentationml/2006/ole">
            <mc:AlternateContent xmlns:mc="http://schemas.openxmlformats.org/markup-compatibility/2006">
              <mc:Choice xmlns:v="urn:schemas-microsoft-com:vml" Requires="v">
                <p:oleObj spid="_x0000_s13314" name="Equation" r:id="rId7" imgW="723900" imgH="393700" progId="Equation.DSMT4">
                  <p:embed/>
                </p:oleObj>
              </mc:Choice>
              <mc:Fallback>
                <p:oleObj name="Equation" r:id="rId7" imgW="723900" imgH="393700" progId="Equation.DSMT4">
                  <p:embed/>
                  <p:pic>
                    <p:nvPicPr>
                      <p:cNvPr id="0" name=""/>
                      <p:cNvPicPr>
                        <a:picLocks noChangeAspect="1" noChangeArrowheads="1"/>
                      </p:cNvPicPr>
                      <p:nvPr/>
                    </p:nvPicPr>
                    <p:blipFill>
                      <a:blip r:embed="rId8"/>
                      <a:srcRect/>
                      <a:stretch>
                        <a:fillRect/>
                      </a:stretch>
                    </p:blipFill>
                    <p:spPr bwMode="auto">
                      <a:xfrm>
                        <a:off x="4343401" y="1921026"/>
                        <a:ext cx="1371600" cy="745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6143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894"/>
                                        </p:tgtEl>
                                        <p:attrNameLst>
                                          <p:attrName>style.visibility</p:attrName>
                                        </p:attrNameLst>
                                      </p:cBhvr>
                                      <p:to>
                                        <p:strVal val="visible"/>
                                      </p:to>
                                    </p:set>
                                    <p:animEffect transition="in" filter="wipe(left)">
                                      <p:cBhvr>
                                        <p:cTn id="7" dur="500"/>
                                        <p:tgtEl>
                                          <p:spTgt spid="368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ipe(down)">
                                      <p:cBhvr>
                                        <p:cTn id="12" dur="500"/>
                                        <p:tgtEl>
                                          <p:spTgt spid="225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2541"/>
                                        </p:tgtEl>
                                        <p:attrNameLst>
                                          <p:attrName>style.visibility</p:attrName>
                                        </p:attrNameLst>
                                      </p:cBhvr>
                                      <p:to>
                                        <p:strVal val="visible"/>
                                      </p:to>
                                    </p:set>
                                    <p:anim calcmode="lin" valueType="num">
                                      <p:cBhvr>
                                        <p:cTn id="17" dur="500" fill="hold"/>
                                        <p:tgtEl>
                                          <p:spTgt spid="22541"/>
                                        </p:tgtEl>
                                        <p:attrNameLst>
                                          <p:attrName>ppt_w</p:attrName>
                                        </p:attrNameLst>
                                      </p:cBhvr>
                                      <p:tavLst>
                                        <p:tav tm="0">
                                          <p:val>
                                            <p:fltVal val="0"/>
                                          </p:val>
                                        </p:tav>
                                        <p:tav tm="100000">
                                          <p:val>
                                            <p:strVal val="#ppt_w"/>
                                          </p:val>
                                        </p:tav>
                                      </p:tavLst>
                                    </p:anim>
                                    <p:anim calcmode="lin" valueType="num">
                                      <p:cBhvr>
                                        <p:cTn id="18" dur="500" fill="hold"/>
                                        <p:tgtEl>
                                          <p:spTgt spid="22541"/>
                                        </p:tgtEl>
                                        <p:attrNameLst>
                                          <p:attrName>ppt_h</p:attrName>
                                        </p:attrNameLst>
                                      </p:cBhvr>
                                      <p:tavLst>
                                        <p:tav tm="0">
                                          <p:val>
                                            <p:fltVal val="0"/>
                                          </p:val>
                                        </p:tav>
                                        <p:tav tm="100000">
                                          <p:val>
                                            <p:strVal val="#ppt_h"/>
                                          </p:val>
                                        </p:tav>
                                      </p:tavLst>
                                    </p:anim>
                                    <p:animEffect transition="in" filter="fade">
                                      <p:cBhvr>
                                        <p:cTn id="19" dur="500"/>
                                        <p:tgtEl>
                                          <p:spTgt spid="225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33154"/>
                                        </p:tgtEl>
                                        <p:attrNameLst>
                                          <p:attrName>style.visibility</p:attrName>
                                        </p:attrNameLst>
                                      </p:cBhvr>
                                      <p:to>
                                        <p:strVal val="visible"/>
                                      </p:to>
                                    </p:set>
                                    <p:animEffect transition="in" filter="wipe(left)">
                                      <p:cBhvr>
                                        <p:cTn id="24" dur="500"/>
                                        <p:tgtEl>
                                          <p:spTgt spid="4331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539"/>
                                        </p:tgtEl>
                                        <p:attrNameLst>
                                          <p:attrName>style.visibility</p:attrName>
                                        </p:attrNameLst>
                                      </p:cBhvr>
                                      <p:to>
                                        <p:strVal val="visible"/>
                                      </p:to>
                                    </p:set>
                                    <p:animEffect transition="in" filter="wipe(left)">
                                      <p:cBhvr>
                                        <p:cTn id="29" dur="500"/>
                                        <p:tgtEl>
                                          <p:spTgt spid="2253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22531"/>
                                        </p:tgtEl>
                                        <p:attrNameLst>
                                          <p:attrName>style.visibility</p:attrName>
                                        </p:attrNameLst>
                                      </p:cBhvr>
                                      <p:to>
                                        <p:strVal val="visible"/>
                                      </p:to>
                                    </p:set>
                                    <p:anim calcmode="lin" valueType="num">
                                      <p:cBhvr>
                                        <p:cTn id="34" dur="500" fill="hold"/>
                                        <p:tgtEl>
                                          <p:spTgt spid="22531"/>
                                        </p:tgtEl>
                                        <p:attrNameLst>
                                          <p:attrName>ppt_w</p:attrName>
                                        </p:attrNameLst>
                                      </p:cBhvr>
                                      <p:tavLst>
                                        <p:tav tm="0">
                                          <p:val>
                                            <p:fltVal val="0"/>
                                          </p:val>
                                        </p:tav>
                                        <p:tav tm="100000">
                                          <p:val>
                                            <p:strVal val="#ppt_w"/>
                                          </p:val>
                                        </p:tav>
                                      </p:tavLst>
                                    </p:anim>
                                    <p:anim calcmode="lin" valueType="num">
                                      <p:cBhvr>
                                        <p:cTn id="35" dur="500" fill="hold"/>
                                        <p:tgtEl>
                                          <p:spTgt spid="22531"/>
                                        </p:tgtEl>
                                        <p:attrNameLst>
                                          <p:attrName>ppt_h</p:attrName>
                                        </p:attrNameLst>
                                      </p:cBhvr>
                                      <p:tavLst>
                                        <p:tav tm="0">
                                          <p:val>
                                            <p:fltVal val="0"/>
                                          </p:val>
                                        </p:tav>
                                        <p:tav tm="100000">
                                          <p:val>
                                            <p:strVal val="#ppt_h"/>
                                          </p:val>
                                        </p:tav>
                                      </p:tavLst>
                                    </p:anim>
                                    <p:animEffect transition="in" filter="fade">
                                      <p:cBhvr>
                                        <p:cTn id="36" dur="500"/>
                                        <p:tgtEl>
                                          <p:spTgt spid="225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2530"/>
                                        </p:tgtEl>
                                        <p:attrNameLst>
                                          <p:attrName>style.visibility</p:attrName>
                                        </p:attrNameLst>
                                      </p:cBhvr>
                                      <p:to>
                                        <p:strVal val="visible"/>
                                      </p:to>
                                    </p:set>
                                    <p:anim calcmode="lin" valueType="num">
                                      <p:cBhvr>
                                        <p:cTn id="41" dur="500" fill="hold"/>
                                        <p:tgtEl>
                                          <p:spTgt spid="22530"/>
                                        </p:tgtEl>
                                        <p:attrNameLst>
                                          <p:attrName>ppt_w</p:attrName>
                                        </p:attrNameLst>
                                      </p:cBhvr>
                                      <p:tavLst>
                                        <p:tav tm="0">
                                          <p:val>
                                            <p:fltVal val="0"/>
                                          </p:val>
                                        </p:tav>
                                        <p:tav tm="100000">
                                          <p:val>
                                            <p:strVal val="#ppt_w"/>
                                          </p:val>
                                        </p:tav>
                                      </p:tavLst>
                                    </p:anim>
                                    <p:anim calcmode="lin" valueType="num">
                                      <p:cBhvr>
                                        <p:cTn id="42" dur="500" fill="hold"/>
                                        <p:tgtEl>
                                          <p:spTgt spid="22530"/>
                                        </p:tgtEl>
                                        <p:attrNameLst>
                                          <p:attrName>ppt_h</p:attrName>
                                        </p:attrNameLst>
                                      </p:cBhvr>
                                      <p:tavLst>
                                        <p:tav tm="0">
                                          <p:val>
                                            <p:fltVal val="0"/>
                                          </p:val>
                                        </p:tav>
                                        <p:tav tm="100000">
                                          <p:val>
                                            <p:strVal val="#ppt_h"/>
                                          </p:val>
                                        </p:tav>
                                      </p:tavLst>
                                    </p:anim>
                                    <p:animEffect transition="in" filter="fade">
                                      <p:cBhvr>
                                        <p:cTn id="43"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4" grpId="0"/>
      <p:bldP spid="225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22</a:t>
            </a:fld>
            <a:endParaRPr lang="en-US"/>
          </a:p>
        </p:txBody>
      </p:sp>
    </p:spTree>
    <p:extLst>
      <p:ext uri="{BB962C8B-B14F-4D97-AF65-F5344CB8AC3E}">
        <p14:creationId xmlns:p14="http://schemas.microsoft.com/office/powerpoint/2010/main" val="1452760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23</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4178" name="Object 2"/>
          <p:cNvGraphicFramePr>
            <a:graphicFrameLocks noChangeAspect="1"/>
          </p:cNvGraphicFramePr>
          <p:nvPr>
            <p:extLst>
              <p:ext uri="{D42A27DB-BD31-4B8C-83A1-F6EECF244321}">
                <p14:modId xmlns:p14="http://schemas.microsoft.com/office/powerpoint/2010/main" val="3021022418"/>
              </p:ext>
            </p:extLst>
          </p:nvPr>
        </p:nvGraphicFramePr>
        <p:xfrm>
          <a:off x="5207000" y="1400175"/>
          <a:ext cx="3544888" cy="885825"/>
        </p:xfrm>
        <a:graphic>
          <a:graphicData uri="http://schemas.openxmlformats.org/presentationml/2006/ole">
            <mc:AlternateContent xmlns:mc="http://schemas.openxmlformats.org/markup-compatibility/2006">
              <mc:Choice xmlns:v="urn:schemas-microsoft-com:vml" Requires="v">
                <p:oleObj spid="_x0000_s14343" name="Equation" r:id="rId3" imgW="1727200" imgH="431800" progId="Equation.DSMT4">
                  <p:embed/>
                </p:oleObj>
              </mc:Choice>
              <mc:Fallback>
                <p:oleObj name="Equation" r:id="rId3" imgW="1727200" imgH="431800" progId="Equation.DSMT4">
                  <p:embed/>
                  <p:pic>
                    <p:nvPicPr>
                      <p:cNvPr id="0" name=""/>
                      <p:cNvPicPr>
                        <a:picLocks noChangeAspect="1" noChangeArrowheads="1"/>
                      </p:cNvPicPr>
                      <p:nvPr/>
                    </p:nvPicPr>
                    <p:blipFill>
                      <a:blip r:embed="rId4"/>
                      <a:srcRect/>
                      <a:stretch>
                        <a:fillRect/>
                      </a:stretch>
                    </p:blipFill>
                    <p:spPr bwMode="auto">
                      <a:xfrm>
                        <a:off x="5207000" y="1400175"/>
                        <a:ext cx="3544888" cy="88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79" name="Object 3"/>
          <p:cNvGraphicFramePr>
            <a:graphicFrameLocks noChangeAspect="1"/>
          </p:cNvGraphicFramePr>
          <p:nvPr>
            <p:extLst>
              <p:ext uri="{D42A27DB-BD31-4B8C-83A1-F6EECF244321}">
                <p14:modId xmlns:p14="http://schemas.microsoft.com/office/powerpoint/2010/main" val="691557920"/>
              </p:ext>
            </p:extLst>
          </p:nvPr>
        </p:nvGraphicFramePr>
        <p:xfrm>
          <a:off x="4379913" y="2908300"/>
          <a:ext cx="2008187" cy="860425"/>
        </p:xfrm>
        <a:graphic>
          <a:graphicData uri="http://schemas.openxmlformats.org/presentationml/2006/ole">
            <mc:AlternateContent xmlns:mc="http://schemas.openxmlformats.org/markup-compatibility/2006">
              <mc:Choice xmlns:v="urn:schemas-microsoft-com:vml" Requires="v">
                <p:oleObj spid="_x0000_s14344" name="Equation" r:id="rId5" imgW="965200" imgH="419100" progId="Equation.DSMT4">
                  <p:embed/>
                </p:oleObj>
              </mc:Choice>
              <mc:Fallback>
                <p:oleObj name="Equation" r:id="rId5" imgW="965200" imgH="419100" progId="Equation.DSMT4">
                  <p:embed/>
                  <p:pic>
                    <p:nvPicPr>
                      <p:cNvPr id="0" name=""/>
                      <p:cNvPicPr>
                        <a:picLocks noChangeAspect="1" noChangeArrowheads="1"/>
                      </p:cNvPicPr>
                      <p:nvPr/>
                    </p:nvPicPr>
                    <p:blipFill>
                      <a:blip r:embed="rId6"/>
                      <a:srcRect/>
                      <a:stretch>
                        <a:fillRect/>
                      </a:stretch>
                    </p:blipFill>
                    <p:spPr bwMode="auto">
                      <a:xfrm>
                        <a:off x="4379913" y="2908300"/>
                        <a:ext cx="2008187"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0" name="Object 4"/>
          <p:cNvGraphicFramePr>
            <a:graphicFrameLocks noChangeAspect="1"/>
          </p:cNvGraphicFramePr>
          <p:nvPr>
            <p:extLst>
              <p:ext uri="{D42A27DB-BD31-4B8C-83A1-F6EECF244321}">
                <p14:modId xmlns:p14="http://schemas.microsoft.com/office/powerpoint/2010/main" val="751115586"/>
              </p:ext>
            </p:extLst>
          </p:nvPr>
        </p:nvGraphicFramePr>
        <p:xfrm>
          <a:off x="3363913" y="4419600"/>
          <a:ext cx="1655762" cy="776288"/>
        </p:xfrm>
        <a:graphic>
          <a:graphicData uri="http://schemas.openxmlformats.org/presentationml/2006/ole">
            <mc:AlternateContent xmlns:mc="http://schemas.openxmlformats.org/markup-compatibility/2006">
              <mc:Choice xmlns:v="urn:schemas-microsoft-com:vml" Requires="v">
                <p:oleObj spid="_x0000_s14345" name="Equation" r:id="rId7" imgW="838200" imgH="393700" progId="Equation.DSMT4">
                  <p:embed/>
                </p:oleObj>
              </mc:Choice>
              <mc:Fallback>
                <p:oleObj name="Equation" r:id="rId7" imgW="838200" imgH="393700" progId="Equation.DSMT4">
                  <p:embed/>
                  <p:pic>
                    <p:nvPicPr>
                      <p:cNvPr id="0" name=""/>
                      <p:cNvPicPr>
                        <a:picLocks noChangeAspect="1" noChangeArrowheads="1"/>
                      </p:cNvPicPr>
                      <p:nvPr/>
                    </p:nvPicPr>
                    <p:blipFill>
                      <a:blip r:embed="rId8"/>
                      <a:srcRect/>
                      <a:stretch>
                        <a:fillRect/>
                      </a:stretch>
                    </p:blipFill>
                    <p:spPr bwMode="auto">
                      <a:xfrm>
                        <a:off x="3363913" y="4419600"/>
                        <a:ext cx="165576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1" name="Object 5"/>
          <p:cNvGraphicFramePr>
            <a:graphicFrameLocks noChangeAspect="1"/>
          </p:cNvGraphicFramePr>
          <p:nvPr>
            <p:extLst>
              <p:ext uri="{D42A27DB-BD31-4B8C-83A1-F6EECF244321}">
                <p14:modId xmlns:p14="http://schemas.microsoft.com/office/powerpoint/2010/main" val="1399063165"/>
              </p:ext>
            </p:extLst>
          </p:nvPr>
        </p:nvGraphicFramePr>
        <p:xfrm>
          <a:off x="4586288" y="5397500"/>
          <a:ext cx="3514725" cy="546100"/>
        </p:xfrm>
        <a:graphic>
          <a:graphicData uri="http://schemas.openxmlformats.org/presentationml/2006/ole">
            <mc:AlternateContent xmlns:mc="http://schemas.openxmlformats.org/markup-compatibility/2006">
              <mc:Choice xmlns:v="urn:schemas-microsoft-com:vml" Requires="v">
                <p:oleObj spid="_x0000_s14346" name="Equation" r:id="rId9" imgW="1473200" imgH="228600" progId="Equation.DSMT4">
                  <p:embed/>
                </p:oleObj>
              </mc:Choice>
              <mc:Fallback>
                <p:oleObj name="Equation" r:id="rId9" imgW="1473200" imgH="228600" progId="Equation.DSMT4">
                  <p:embed/>
                  <p:pic>
                    <p:nvPicPr>
                      <p:cNvPr id="0" name=""/>
                      <p:cNvPicPr>
                        <a:picLocks noChangeAspect="1" noChangeArrowheads="1"/>
                      </p:cNvPicPr>
                      <p:nvPr/>
                    </p:nvPicPr>
                    <p:blipFill>
                      <a:blip r:embed="rId10"/>
                      <a:srcRect/>
                      <a:stretch>
                        <a:fillRect/>
                      </a:stretch>
                    </p:blipFill>
                    <p:spPr bwMode="auto">
                      <a:xfrm>
                        <a:off x="4586288" y="5397500"/>
                        <a:ext cx="351472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182" name="Object 6"/>
          <p:cNvGraphicFramePr>
            <a:graphicFrameLocks noChangeAspect="1"/>
          </p:cNvGraphicFramePr>
          <p:nvPr>
            <p:extLst>
              <p:ext uri="{D42A27DB-BD31-4B8C-83A1-F6EECF244321}">
                <p14:modId xmlns:p14="http://schemas.microsoft.com/office/powerpoint/2010/main" val="375311731"/>
              </p:ext>
            </p:extLst>
          </p:nvPr>
        </p:nvGraphicFramePr>
        <p:xfrm>
          <a:off x="5068888" y="4419600"/>
          <a:ext cx="1027112" cy="776288"/>
        </p:xfrm>
        <a:graphic>
          <a:graphicData uri="http://schemas.openxmlformats.org/presentationml/2006/ole">
            <mc:AlternateContent xmlns:mc="http://schemas.openxmlformats.org/markup-compatibility/2006">
              <mc:Choice xmlns:v="urn:schemas-microsoft-com:vml" Requires="v">
                <p:oleObj spid="_x0000_s14347" name="Equation" r:id="rId11" imgW="520700" imgH="393700" progId="Equation.DSMT4">
                  <p:embed/>
                </p:oleObj>
              </mc:Choice>
              <mc:Fallback>
                <p:oleObj name="Equation" r:id="rId11" imgW="520700" imgH="393700" progId="Equation.DSMT4">
                  <p:embed/>
                  <p:pic>
                    <p:nvPicPr>
                      <p:cNvPr id="0" name=""/>
                      <p:cNvPicPr>
                        <a:picLocks noChangeAspect="1" noChangeArrowheads="1"/>
                      </p:cNvPicPr>
                      <p:nvPr/>
                    </p:nvPicPr>
                    <p:blipFill>
                      <a:blip r:embed="rId12"/>
                      <a:srcRect/>
                      <a:stretch>
                        <a:fillRect/>
                      </a:stretch>
                    </p:blipFill>
                    <p:spPr bwMode="auto">
                      <a:xfrm>
                        <a:off x="5068888" y="4419600"/>
                        <a:ext cx="1027112"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4183" name="Object 7"/>
          <p:cNvGraphicFramePr>
            <a:graphicFrameLocks noChangeAspect="1"/>
          </p:cNvGraphicFramePr>
          <p:nvPr>
            <p:extLst>
              <p:ext uri="{D42A27DB-BD31-4B8C-83A1-F6EECF244321}">
                <p14:modId xmlns:p14="http://schemas.microsoft.com/office/powerpoint/2010/main" val="456988302"/>
              </p:ext>
            </p:extLst>
          </p:nvPr>
        </p:nvGraphicFramePr>
        <p:xfrm>
          <a:off x="6616699" y="4572000"/>
          <a:ext cx="1208165" cy="457200"/>
        </p:xfrm>
        <a:graphic>
          <a:graphicData uri="http://schemas.openxmlformats.org/presentationml/2006/ole">
            <mc:AlternateContent xmlns:mc="http://schemas.openxmlformats.org/markup-compatibility/2006">
              <mc:Choice xmlns:v="urn:schemas-microsoft-com:vml" Requires="v">
                <p:oleObj spid="_x0000_s14348" name="Equation" r:id="rId13" imgW="469900" imgH="177800" progId="Equation.DSMT4">
                  <p:embed/>
                </p:oleObj>
              </mc:Choice>
              <mc:Fallback>
                <p:oleObj name="Equation" r:id="rId13" imgW="469900" imgH="177800" progId="Equation.DSMT4">
                  <p:embed/>
                  <p:pic>
                    <p:nvPicPr>
                      <p:cNvPr id="0" name=""/>
                      <p:cNvPicPr>
                        <a:picLocks noChangeAspect="1" noChangeArrowheads="1"/>
                      </p:cNvPicPr>
                      <p:nvPr/>
                    </p:nvPicPr>
                    <p:blipFill>
                      <a:blip r:embed="rId14"/>
                      <a:srcRect/>
                      <a:stretch>
                        <a:fillRect/>
                      </a:stretch>
                    </p:blipFill>
                    <p:spPr bwMode="auto">
                      <a:xfrm>
                        <a:off x="6616699" y="4572000"/>
                        <a:ext cx="120816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1718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4178"/>
                                        </p:tgtEl>
                                        <p:attrNameLst>
                                          <p:attrName>style.visibility</p:attrName>
                                        </p:attrNameLst>
                                      </p:cBhvr>
                                      <p:to>
                                        <p:strVal val="visible"/>
                                      </p:to>
                                    </p:set>
                                    <p:animEffect transition="in" filter="wipe(left)">
                                      <p:cBhvr>
                                        <p:cTn id="12" dur="500"/>
                                        <p:tgtEl>
                                          <p:spTgt spid="4341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4179"/>
                                        </p:tgtEl>
                                        <p:attrNameLst>
                                          <p:attrName>style.visibility</p:attrName>
                                        </p:attrNameLst>
                                      </p:cBhvr>
                                      <p:to>
                                        <p:strVal val="visible"/>
                                      </p:to>
                                    </p:set>
                                    <p:animEffect transition="in" filter="wipe(left)">
                                      <p:cBhvr>
                                        <p:cTn id="22" dur="500"/>
                                        <p:tgtEl>
                                          <p:spTgt spid="4341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34180"/>
                                        </p:tgtEl>
                                        <p:attrNameLst>
                                          <p:attrName>style.visibility</p:attrName>
                                        </p:attrNameLst>
                                      </p:cBhvr>
                                      <p:to>
                                        <p:strVal val="visible"/>
                                      </p:to>
                                    </p:set>
                                    <p:animEffect transition="in" filter="wipe(left)">
                                      <p:cBhvr>
                                        <p:cTn id="32" dur="500"/>
                                        <p:tgtEl>
                                          <p:spTgt spid="4341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4182"/>
                                        </p:tgtEl>
                                        <p:attrNameLst>
                                          <p:attrName>style.visibility</p:attrName>
                                        </p:attrNameLst>
                                      </p:cBhvr>
                                      <p:to>
                                        <p:strVal val="visible"/>
                                      </p:to>
                                    </p:set>
                                    <p:animEffect transition="in" filter="wipe(left)">
                                      <p:cBhvr>
                                        <p:cTn id="37" dur="500"/>
                                        <p:tgtEl>
                                          <p:spTgt spid="4341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4183"/>
                                        </p:tgtEl>
                                        <p:attrNameLst>
                                          <p:attrName>style.visibility</p:attrName>
                                        </p:attrNameLst>
                                      </p:cBhvr>
                                      <p:to>
                                        <p:strVal val="visible"/>
                                      </p:to>
                                    </p:set>
                                    <p:animEffect transition="in" filter="wipe(left)">
                                      <p:cBhvr>
                                        <p:cTn id="42" dur="500"/>
                                        <p:tgtEl>
                                          <p:spTgt spid="4341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34181"/>
                                        </p:tgtEl>
                                        <p:attrNameLst>
                                          <p:attrName>style.visibility</p:attrName>
                                        </p:attrNameLst>
                                      </p:cBhvr>
                                      <p:to>
                                        <p:strVal val="visible"/>
                                      </p:to>
                                    </p:set>
                                    <p:animEffect transition="in" filter="wipe(left)">
                                      <p:cBhvr>
                                        <p:cTn id="52" dur="500"/>
                                        <p:tgtEl>
                                          <p:spTgt spid="434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5202" name="Object 2"/>
          <p:cNvGraphicFramePr>
            <a:graphicFrameLocks noChangeAspect="1"/>
          </p:cNvGraphicFramePr>
          <p:nvPr>
            <p:extLst>
              <p:ext uri="{D42A27DB-BD31-4B8C-83A1-F6EECF244321}">
                <p14:modId xmlns:p14="http://schemas.microsoft.com/office/powerpoint/2010/main" val="3634200705"/>
              </p:ext>
            </p:extLst>
          </p:nvPr>
        </p:nvGraphicFramePr>
        <p:xfrm>
          <a:off x="3597275" y="1905000"/>
          <a:ext cx="1566863" cy="990600"/>
        </p:xfrm>
        <a:graphic>
          <a:graphicData uri="http://schemas.openxmlformats.org/presentationml/2006/ole">
            <mc:AlternateContent xmlns:mc="http://schemas.openxmlformats.org/markup-compatibility/2006">
              <mc:Choice xmlns:v="urn:schemas-microsoft-com:vml" Requires="v">
                <p:oleObj spid="_x0000_s15367" name="Equation" r:id="rId4" imgW="622300" imgH="393700" progId="Equation.DSMT4">
                  <p:embed/>
                </p:oleObj>
              </mc:Choice>
              <mc:Fallback>
                <p:oleObj name="Equation" r:id="rId4" imgW="622300" imgH="393700" progId="Equation.DSMT4">
                  <p:embed/>
                  <p:pic>
                    <p:nvPicPr>
                      <p:cNvPr id="0" name=""/>
                      <p:cNvPicPr>
                        <a:picLocks noChangeAspect="1" noChangeArrowheads="1"/>
                      </p:cNvPicPr>
                      <p:nvPr/>
                    </p:nvPicPr>
                    <p:blipFill>
                      <a:blip r:embed="rId5"/>
                      <a:srcRect/>
                      <a:stretch>
                        <a:fillRect/>
                      </a:stretch>
                    </p:blipFill>
                    <p:spPr bwMode="auto">
                      <a:xfrm>
                        <a:off x="3597275" y="1905000"/>
                        <a:ext cx="156686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3" name="Object 3"/>
          <p:cNvGraphicFramePr>
            <a:graphicFrameLocks noChangeAspect="1"/>
          </p:cNvGraphicFramePr>
          <p:nvPr>
            <p:extLst>
              <p:ext uri="{D42A27DB-BD31-4B8C-83A1-F6EECF244321}">
                <p14:modId xmlns:p14="http://schemas.microsoft.com/office/powerpoint/2010/main" val="3902773421"/>
              </p:ext>
            </p:extLst>
          </p:nvPr>
        </p:nvGraphicFramePr>
        <p:xfrm>
          <a:off x="5233987" y="1905000"/>
          <a:ext cx="1471613" cy="990600"/>
        </p:xfrm>
        <a:graphic>
          <a:graphicData uri="http://schemas.openxmlformats.org/presentationml/2006/ole">
            <mc:AlternateContent xmlns:mc="http://schemas.openxmlformats.org/markup-compatibility/2006">
              <mc:Choice xmlns:v="urn:schemas-microsoft-com:vml" Requires="v">
                <p:oleObj spid="_x0000_s15368"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srcRect/>
                      <a:stretch>
                        <a:fillRect/>
                      </a:stretch>
                    </p:blipFill>
                    <p:spPr bwMode="auto">
                      <a:xfrm>
                        <a:off x="5233987" y="1905000"/>
                        <a:ext cx="1471613"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4" name="Object 4"/>
          <p:cNvGraphicFramePr>
            <a:graphicFrameLocks noChangeAspect="1"/>
          </p:cNvGraphicFramePr>
          <p:nvPr>
            <p:extLst>
              <p:ext uri="{D42A27DB-BD31-4B8C-83A1-F6EECF244321}">
                <p14:modId xmlns:p14="http://schemas.microsoft.com/office/powerpoint/2010/main" val="2993037764"/>
              </p:ext>
            </p:extLst>
          </p:nvPr>
        </p:nvGraphicFramePr>
        <p:xfrm>
          <a:off x="6699250" y="1905000"/>
          <a:ext cx="479425" cy="990600"/>
        </p:xfrm>
        <a:graphic>
          <a:graphicData uri="http://schemas.openxmlformats.org/presentationml/2006/ole">
            <mc:AlternateContent xmlns:mc="http://schemas.openxmlformats.org/markup-compatibility/2006">
              <mc:Choice xmlns:v="urn:schemas-microsoft-com:vml" Requires="v">
                <p:oleObj spid="_x0000_s15369" name="Equation" r:id="rId8" imgW="190500" imgH="393700" progId="Equation.DSMT4">
                  <p:embed/>
                </p:oleObj>
              </mc:Choice>
              <mc:Fallback>
                <p:oleObj name="Equation" r:id="rId8" imgW="190500" imgH="393700" progId="Equation.DSMT4">
                  <p:embed/>
                  <p:pic>
                    <p:nvPicPr>
                      <p:cNvPr id="0" name=""/>
                      <p:cNvPicPr>
                        <a:picLocks noChangeAspect="1" noChangeArrowheads="1"/>
                      </p:cNvPicPr>
                      <p:nvPr/>
                    </p:nvPicPr>
                    <p:blipFill>
                      <a:blip r:embed="rId9"/>
                      <a:srcRect/>
                      <a:stretch>
                        <a:fillRect/>
                      </a:stretch>
                    </p:blipFill>
                    <p:spPr bwMode="auto">
                      <a:xfrm>
                        <a:off x="6699250" y="1905000"/>
                        <a:ext cx="4794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35205" name="Object 5"/>
          <p:cNvGraphicFramePr>
            <a:graphicFrameLocks noChangeAspect="1"/>
          </p:cNvGraphicFramePr>
          <p:nvPr>
            <p:extLst>
              <p:ext uri="{D42A27DB-BD31-4B8C-83A1-F6EECF244321}">
                <p14:modId xmlns:p14="http://schemas.microsoft.com/office/powerpoint/2010/main" val="43225271"/>
              </p:ext>
            </p:extLst>
          </p:nvPr>
        </p:nvGraphicFramePr>
        <p:xfrm>
          <a:off x="685800" y="3657600"/>
          <a:ext cx="1150937" cy="546100"/>
        </p:xfrm>
        <a:graphic>
          <a:graphicData uri="http://schemas.openxmlformats.org/presentationml/2006/ole">
            <mc:AlternateContent xmlns:mc="http://schemas.openxmlformats.org/markup-compatibility/2006">
              <mc:Choice xmlns:v="urn:schemas-microsoft-com:vml" Requires="v">
                <p:oleObj spid="_x0000_s15370" name="Equation" r:id="rId10" imgW="469900" imgH="228600" progId="Equation.DSMT4">
                  <p:embed/>
                </p:oleObj>
              </mc:Choice>
              <mc:Fallback>
                <p:oleObj name="Equation" r:id="rId10" imgW="469900" imgH="228600" progId="Equation.DSMT4">
                  <p:embed/>
                  <p:pic>
                    <p:nvPicPr>
                      <p:cNvPr id="0" name=""/>
                      <p:cNvPicPr>
                        <a:picLocks noChangeAspect="1" noChangeArrowheads="1"/>
                      </p:cNvPicPr>
                      <p:nvPr/>
                    </p:nvPicPr>
                    <p:blipFill>
                      <a:blip r:embed="rId11"/>
                      <a:srcRect/>
                      <a:stretch>
                        <a:fillRect/>
                      </a:stretch>
                    </p:blipFill>
                    <p:spPr bwMode="auto">
                      <a:xfrm>
                        <a:off x="685800" y="3657600"/>
                        <a:ext cx="11509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8" name="Object 8"/>
          <p:cNvGraphicFramePr>
            <a:graphicFrameLocks noChangeAspect="1"/>
          </p:cNvGraphicFramePr>
          <p:nvPr>
            <p:extLst>
              <p:ext uri="{D42A27DB-BD31-4B8C-83A1-F6EECF244321}">
                <p14:modId xmlns:p14="http://schemas.microsoft.com/office/powerpoint/2010/main" val="559287251"/>
              </p:ext>
            </p:extLst>
          </p:nvPr>
        </p:nvGraphicFramePr>
        <p:xfrm>
          <a:off x="1830388" y="3657600"/>
          <a:ext cx="2940050" cy="546100"/>
        </p:xfrm>
        <a:graphic>
          <a:graphicData uri="http://schemas.openxmlformats.org/presentationml/2006/ole">
            <mc:AlternateContent xmlns:mc="http://schemas.openxmlformats.org/markup-compatibility/2006">
              <mc:Choice xmlns:v="urn:schemas-microsoft-com:vml" Requires="v">
                <p:oleObj spid="_x0000_s15371" name="Equation" r:id="rId12" imgW="1231900" imgH="228600" progId="Equation.DSMT4">
                  <p:embed/>
                </p:oleObj>
              </mc:Choice>
              <mc:Fallback>
                <p:oleObj name="Equation" r:id="rId12" imgW="1231900" imgH="228600" progId="Equation.DSMT4">
                  <p:embed/>
                  <p:pic>
                    <p:nvPicPr>
                      <p:cNvPr id="0" name=""/>
                      <p:cNvPicPr>
                        <a:picLocks noChangeAspect="1" noChangeArrowheads="1"/>
                      </p:cNvPicPr>
                      <p:nvPr/>
                    </p:nvPicPr>
                    <p:blipFill>
                      <a:blip r:embed="rId13"/>
                      <a:srcRect/>
                      <a:stretch>
                        <a:fillRect/>
                      </a:stretch>
                    </p:blipFill>
                    <p:spPr bwMode="auto">
                      <a:xfrm>
                        <a:off x="1830388" y="3657600"/>
                        <a:ext cx="294005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5209" name="Object 9"/>
          <p:cNvGraphicFramePr>
            <a:graphicFrameLocks noChangeAspect="1"/>
          </p:cNvGraphicFramePr>
          <p:nvPr>
            <p:extLst>
              <p:ext uri="{D42A27DB-BD31-4B8C-83A1-F6EECF244321}">
                <p14:modId xmlns:p14="http://schemas.microsoft.com/office/powerpoint/2010/main" val="3485602396"/>
              </p:ext>
            </p:extLst>
          </p:nvPr>
        </p:nvGraphicFramePr>
        <p:xfrm>
          <a:off x="1843088" y="4254500"/>
          <a:ext cx="2484437" cy="546100"/>
        </p:xfrm>
        <a:graphic>
          <a:graphicData uri="http://schemas.openxmlformats.org/presentationml/2006/ole">
            <mc:AlternateContent xmlns:mc="http://schemas.openxmlformats.org/markup-compatibility/2006">
              <mc:Choice xmlns:v="urn:schemas-microsoft-com:vml" Requires="v">
                <p:oleObj spid="_x0000_s15372" name="Equation" r:id="rId14" imgW="1041400" imgH="228600" progId="Equation.DSMT4">
                  <p:embed/>
                </p:oleObj>
              </mc:Choice>
              <mc:Fallback>
                <p:oleObj name="Equation" r:id="rId14" imgW="1041400" imgH="228600" progId="Equation.DSMT4">
                  <p:embed/>
                  <p:pic>
                    <p:nvPicPr>
                      <p:cNvPr id="0" name=""/>
                      <p:cNvPicPr>
                        <a:picLocks noChangeAspect="1" noChangeArrowheads="1"/>
                      </p:cNvPicPr>
                      <p:nvPr/>
                    </p:nvPicPr>
                    <p:blipFill>
                      <a:blip r:embed="rId15"/>
                      <a:srcRect/>
                      <a:stretch>
                        <a:fillRect/>
                      </a:stretch>
                    </p:blipFill>
                    <p:spPr bwMode="auto">
                      <a:xfrm>
                        <a:off x="1843088" y="4254500"/>
                        <a:ext cx="24844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extLst>
      <p:ext uri="{BB962C8B-B14F-4D97-AF65-F5344CB8AC3E}">
        <p14:creationId xmlns:p14="http://schemas.microsoft.com/office/powerpoint/2010/main" val="2754120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wipe(left)">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5202"/>
                                        </p:tgtEl>
                                        <p:attrNameLst>
                                          <p:attrName>style.visibility</p:attrName>
                                        </p:attrNameLst>
                                      </p:cBhvr>
                                      <p:to>
                                        <p:strVal val="visible"/>
                                      </p:to>
                                    </p:set>
                                    <p:animEffect transition="in" filter="wipe(left)">
                                      <p:cBhvr>
                                        <p:cTn id="12" dur="500"/>
                                        <p:tgtEl>
                                          <p:spTgt spid="4352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5203"/>
                                        </p:tgtEl>
                                        <p:attrNameLst>
                                          <p:attrName>style.visibility</p:attrName>
                                        </p:attrNameLst>
                                      </p:cBhvr>
                                      <p:to>
                                        <p:strVal val="visible"/>
                                      </p:to>
                                    </p:set>
                                    <p:animEffect transition="in" filter="wipe(left)">
                                      <p:cBhvr>
                                        <p:cTn id="17" dur="500"/>
                                        <p:tgtEl>
                                          <p:spTgt spid="4352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Effect transition="in" filter="wipe(left)">
                                      <p:cBhvr>
                                        <p:cTn id="22" dur="500"/>
                                        <p:tgtEl>
                                          <p:spTgt spid="4352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51203">
                                            <p:txEl>
                                              <p:pRg st="2" end="2"/>
                                            </p:txEl>
                                          </p:spTgt>
                                        </p:tgtEl>
                                        <p:attrNameLst>
                                          <p:attrName>style.visibility</p:attrName>
                                        </p:attrNameLst>
                                      </p:cBhvr>
                                      <p:to>
                                        <p:strVal val="visible"/>
                                      </p:to>
                                    </p:set>
                                    <p:animEffect transition="in" filter="wipe(left)">
                                      <p:cBhvr>
                                        <p:cTn id="27" dur="500"/>
                                        <p:tgtEl>
                                          <p:spTgt spid="5120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578"/>
                                        </p:tgtEl>
                                        <p:attrNameLst>
                                          <p:attrName>style.visibility</p:attrName>
                                        </p:attrNameLst>
                                      </p:cBhvr>
                                      <p:to>
                                        <p:strVal val="visible"/>
                                      </p:to>
                                    </p:set>
                                    <p:animEffect transition="in" filter="wipe(left)">
                                      <p:cBhvr>
                                        <p:cTn id="32" dur="500"/>
                                        <p:tgtEl>
                                          <p:spTgt spid="245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5205"/>
                                        </p:tgtEl>
                                        <p:attrNameLst>
                                          <p:attrName>style.visibility</p:attrName>
                                        </p:attrNameLst>
                                      </p:cBhvr>
                                      <p:to>
                                        <p:strVal val="visible"/>
                                      </p:to>
                                    </p:set>
                                    <p:animEffect transition="in" filter="wipe(left)">
                                      <p:cBhvr>
                                        <p:cTn id="37" dur="500"/>
                                        <p:tgtEl>
                                          <p:spTgt spid="435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35208"/>
                                        </p:tgtEl>
                                        <p:attrNameLst>
                                          <p:attrName>style.visibility</p:attrName>
                                        </p:attrNameLst>
                                      </p:cBhvr>
                                      <p:to>
                                        <p:strVal val="visible"/>
                                      </p:to>
                                    </p:set>
                                    <p:animEffect transition="in" filter="wipe(left)">
                                      <p:cBhvr>
                                        <p:cTn id="42" dur="500"/>
                                        <p:tgtEl>
                                          <p:spTgt spid="43520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35209"/>
                                        </p:tgtEl>
                                        <p:attrNameLst>
                                          <p:attrName>style.visibility</p:attrName>
                                        </p:attrNameLst>
                                      </p:cBhvr>
                                      <p:to>
                                        <p:strVal val="visible"/>
                                      </p:to>
                                    </p:set>
                                    <p:animEffect transition="in" filter="wipe(left)">
                                      <p:cBhvr>
                                        <p:cTn id="47" dur="500"/>
                                        <p:tgtEl>
                                          <p:spTgt spid="4352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extLst>
              <p:ext uri="{D42A27DB-BD31-4B8C-83A1-F6EECF244321}">
                <p14:modId xmlns:p14="http://schemas.microsoft.com/office/powerpoint/2010/main" val="1343900939"/>
              </p:ext>
            </p:extLst>
          </p:nvPr>
        </p:nvGraphicFramePr>
        <p:xfrm>
          <a:off x="685800" y="2073275"/>
          <a:ext cx="1082675" cy="400050"/>
        </p:xfrm>
        <a:graphic>
          <a:graphicData uri="http://schemas.openxmlformats.org/presentationml/2006/ole">
            <mc:AlternateContent xmlns:mc="http://schemas.openxmlformats.org/markup-compatibility/2006">
              <mc:Choice xmlns:v="urn:schemas-microsoft-com:vml" Requires="v">
                <p:oleObj spid="_x0000_s16389" name="Equation" r:id="rId4" imgW="596900" imgH="228600" progId="Equation.DSMT4">
                  <p:embed/>
                </p:oleObj>
              </mc:Choice>
              <mc:Fallback>
                <p:oleObj name="Equation" r:id="rId4" imgW="596900" imgH="228600" progId="Equation.DSMT4">
                  <p:embed/>
                  <p:pic>
                    <p:nvPicPr>
                      <p:cNvPr id="0" name=""/>
                      <p:cNvPicPr>
                        <a:picLocks noChangeAspect="1" noChangeArrowheads="1"/>
                      </p:cNvPicPr>
                      <p:nvPr/>
                    </p:nvPicPr>
                    <p:blipFill>
                      <a:blip r:embed="rId5"/>
                      <a:srcRect/>
                      <a:stretch>
                        <a:fillRect/>
                      </a:stretch>
                    </p:blipFill>
                    <p:spPr bwMode="auto">
                      <a:xfrm>
                        <a:off x="685800" y="2073275"/>
                        <a:ext cx="108267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2"/>
          <p:cNvGraphicFramePr>
            <a:graphicFrameLocks noChangeAspect="1"/>
          </p:cNvGraphicFramePr>
          <p:nvPr>
            <p:extLst>
              <p:ext uri="{D42A27DB-BD31-4B8C-83A1-F6EECF244321}">
                <p14:modId xmlns:p14="http://schemas.microsoft.com/office/powerpoint/2010/main" val="793672250"/>
              </p:ext>
            </p:extLst>
          </p:nvPr>
        </p:nvGraphicFramePr>
        <p:xfrm>
          <a:off x="1577975" y="4943475"/>
          <a:ext cx="1177925" cy="781050"/>
        </p:xfrm>
        <a:graphic>
          <a:graphicData uri="http://schemas.openxmlformats.org/presentationml/2006/ole">
            <mc:AlternateContent xmlns:mc="http://schemas.openxmlformats.org/markup-compatibility/2006">
              <mc:Choice xmlns:v="urn:schemas-microsoft-com:vml" Requires="v">
                <p:oleObj spid="_x0000_s16390" name="Equation" r:id="rId6" imgW="609600" imgH="393700" progId="Equation.DSMT4">
                  <p:embed/>
                </p:oleObj>
              </mc:Choice>
              <mc:Fallback>
                <p:oleObj name="Equation" r:id="rId6" imgW="609600" imgH="393700" progId="Equation.DSMT4">
                  <p:embed/>
                  <p:pic>
                    <p:nvPicPr>
                      <p:cNvPr id="0" name=""/>
                      <p:cNvPicPr>
                        <a:picLocks noChangeAspect="1" noChangeArrowheads="1"/>
                      </p:cNvPicPr>
                      <p:nvPr/>
                    </p:nvPicPr>
                    <p:blipFill>
                      <a:blip r:embed="rId7"/>
                      <a:srcRect/>
                      <a:stretch>
                        <a:fillRect/>
                      </a:stretch>
                    </p:blipFill>
                    <p:spPr bwMode="auto">
                      <a:xfrm>
                        <a:off x="1577975" y="4943475"/>
                        <a:ext cx="1177925"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25</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6118" name="Object 1"/>
          <p:cNvGraphicFramePr>
            <a:graphicFrameLocks noChangeAspect="1"/>
          </p:cNvGraphicFramePr>
          <p:nvPr>
            <p:extLst>
              <p:ext uri="{D42A27DB-BD31-4B8C-83A1-F6EECF244321}">
                <p14:modId xmlns:p14="http://schemas.microsoft.com/office/powerpoint/2010/main" val="918975281"/>
              </p:ext>
            </p:extLst>
          </p:nvPr>
        </p:nvGraphicFramePr>
        <p:xfrm>
          <a:off x="1774825" y="2057400"/>
          <a:ext cx="2305050" cy="400050"/>
        </p:xfrm>
        <a:graphic>
          <a:graphicData uri="http://schemas.openxmlformats.org/presentationml/2006/ole">
            <mc:AlternateContent xmlns:mc="http://schemas.openxmlformats.org/markup-compatibility/2006">
              <mc:Choice xmlns:v="urn:schemas-microsoft-com:vml" Requires="v">
                <p:oleObj spid="_x0000_s16391" name="Equation" r:id="rId8" imgW="1270000" imgH="228600" progId="Equation.DSMT4">
                  <p:embed/>
                </p:oleObj>
              </mc:Choice>
              <mc:Fallback>
                <p:oleObj name="Equation" r:id="rId8" imgW="1270000" imgH="228600" progId="Equation.DSMT4">
                  <p:embed/>
                  <p:pic>
                    <p:nvPicPr>
                      <p:cNvPr id="0" name=""/>
                      <p:cNvPicPr>
                        <a:picLocks noChangeAspect="1" noChangeArrowheads="1"/>
                      </p:cNvPicPr>
                      <p:nvPr/>
                    </p:nvPicPr>
                    <p:blipFill>
                      <a:blip r:embed="rId9"/>
                      <a:srcRect/>
                      <a:stretch>
                        <a:fillRect/>
                      </a:stretch>
                    </p:blipFill>
                    <p:spPr bwMode="auto">
                      <a:xfrm>
                        <a:off x="1774825" y="2057400"/>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6119" name="Object 1"/>
          <p:cNvGraphicFramePr>
            <a:graphicFrameLocks noChangeAspect="1"/>
          </p:cNvGraphicFramePr>
          <p:nvPr>
            <p:extLst>
              <p:ext uri="{D42A27DB-BD31-4B8C-83A1-F6EECF244321}">
                <p14:modId xmlns:p14="http://schemas.microsoft.com/office/powerpoint/2010/main" val="479666150"/>
              </p:ext>
            </p:extLst>
          </p:nvPr>
        </p:nvGraphicFramePr>
        <p:xfrm>
          <a:off x="4086225" y="1905000"/>
          <a:ext cx="4195763" cy="755650"/>
        </p:xfrm>
        <a:graphic>
          <a:graphicData uri="http://schemas.openxmlformats.org/presentationml/2006/ole">
            <mc:AlternateContent xmlns:mc="http://schemas.openxmlformats.org/markup-compatibility/2006">
              <mc:Choice xmlns:v="urn:schemas-microsoft-com:vml" Requires="v">
                <p:oleObj spid="_x0000_s16392" name="Equation" r:id="rId10" imgW="2311400" imgH="431800" progId="Equation.DSMT4">
                  <p:embed/>
                </p:oleObj>
              </mc:Choice>
              <mc:Fallback>
                <p:oleObj name="Equation" r:id="rId10" imgW="2311400" imgH="431800" progId="Equation.DSMT4">
                  <p:embed/>
                  <p:pic>
                    <p:nvPicPr>
                      <p:cNvPr id="0" name=""/>
                      <p:cNvPicPr>
                        <a:picLocks noChangeAspect="1" noChangeArrowheads="1"/>
                      </p:cNvPicPr>
                      <p:nvPr/>
                    </p:nvPicPr>
                    <p:blipFill>
                      <a:blip r:embed="rId11"/>
                      <a:srcRect/>
                      <a:stretch>
                        <a:fillRect/>
                      </a:stretch>
                    </p:blipFill>
                    <p:spPr bwMode="auto">
                      <a:xfrm>
                        <a:off x="4086225" y="1905000"/>
                        <a:ext cx="41957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91330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wipe(left)">
                                      <p:cBhvr>
                                        <p:cTn id="7" dur="500"/>
                                        <p:tgtEl>
                                          <p:spTgt spid="25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wipe(left)">
                                      <p:cBhvr>
                                        <p:cTn id="12" dur="500"/>
                                        <p:tgtEl>
                                          <p:spTgt spid="256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wipe(left)">
                                      <p:cBhvr>
                                        <p:cTn id="17" dur="500"/>
                                        <p:tgtEl>
                                          <p:spTgt spid="256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6118"/>
                                        </p:tgtEl>
                                        <p:attrNameLst>
                                          <p:attrName>style.visibility</p:attrName>
                                        </p:attrNameLst>
                                      </p:cBhvr>
                                      <p:to>
                                        <p:strVal val="visible"/>
                                      </p:to>
                                    </p:set>
                                    <p:animEffect transition="in" filter="wipe(left)">
                                      <p:cBhvr>
                                        <p:cTn id="22" dur="500"/>
                                        <p:tgtEl>
                                          <p:spTgt spid="3461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6119"/>
                                        </p:tgtEl>
                                        <p:attrNameLst>
                                          <p:attrName>style.visibility</p:attrName>
                                        </p:attrNameLst>
                                      </p:cBhvr>
                                      <p:to>
                                        <p:strVal val="visible"/>
                                      </p:to>
                                    </p:set>
                                    <p:animEffect transition="in" filter="wipe(left)">
                                      <p:cBhvr>
                                        <p:cTn id="27" dur="500"/>
                                        <p:tgtEl>
                                          <p:spTgt spid="3461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5606">
                                            <p:txEl>
                                              <p:pRg st="4" end="4"/>
                                            </p:txEl>
                                          </p:spTgt>
                                        </p:tgtEl>
                                        <p:attrNameLst>
                                          <p:attrName>style.visibility</p:attrName>
                                        </p:attrNameLst>
                                      </p:cBhvr>
                                      <p:to>
                                        <p:strVal val="visible"/>
                                      </p:to>
                                    </p:set>
                                    <p:animEffect transition="in" filter="wipe(left)">
                                      <p:cBhvr>
                                        <p:cTn id="32" dur="500"/>
                                        <p:tgtEl>
                                          <p:spTgt spid="256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5606">
                                            <p:txEl>
                                              <p:pRg st="5" end="5"/>
                                            </p:txEl>
                                          </p:spTgt>
                                        </p:tgtEl>
                                        <p:attrNameLst>
                                          <p:attrName>style.visibility</p:attrName>
                                        </p:attrNameLst>
                                      </p:cBhvr>
                                      <p:to>
                                        <p:strVal val="visible"/>
                                      </p:to>
                                    </p:set>
                                    <p:animEffect transition="in" filter="wipe(left)">
                                      <p:cBhvr>
                                        <p:cTn id="37" dur="500"/>
                                        <p:tgtEl>
                                          <p:spTgt spid="256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5606">
                                            <p:txEl>
                                              <p:pRg st="8" end="8"/>
                                            </p:txEl>
                                          </p:spTgt>
                                        </p:tgtEl>
                                        <p:attrNameLst>
                                          <p:attrName>style.visibility</p:attrName>
                                        </p:attrNameLst>
                                      </p:cBhvr>
                                      <p:to>
                                        <p:strVal val="visible"/>
                                      </p:to>
                                    </p:set>
                                    <p:animEffect transition="in" filter="wipe(left)">
                                      <p:cBhvr>
                                        <p:cTn id="42" dur="500"/>
                                        <p:tgtEl>
                                          <p:spTgt spid="256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 calcmode="lin" valueType="num">
                                      <p:cBhvr>
                                        <p:cTn id="47" dur="500" fill="hold"/>
                                        <p:tgtEl>
                                          <p:spTgt spid="25604"/>
                                        </p:tgtEl>
                                        <p:attrNameLst>
                                          <p:attrName>ppt_w</p:attrName>
                                        </p:attrNameLst>
                                      </p:cBhvr>
                                      <p:tavLst>
                                        <p:tav tm="0">
                                          <p:val>
                                            <p:fltVal val="0"/>
                                          </p:val>
                                        </p:tav>
                                        <p:tav tm="100000">
                                          <p:val>
                                            <p:strVal val="#ppt_w"/>
                                          </p:val>
                                        </p:tav>
                                      </p:tavLst>
                                    </p:anim>
                                    <p:anim calcmode="lin" valueType="num">
                                      <p:cBhvr>
                                        <p:cTn id="48" dur="500" fill="hold"/>
                                        <p:tgtEl>
                                          <p:spTgt spid="25604"/>
                                        </p:tgtEl>
                                        <p:attrNameLst>
                                          <p:attrName>ppt_h</p:attrName>
                                        </p:attrNameLst>
                                      </p:cBhvr>
                                      <p:tavLst>
                                        <p:tav tm="0">
                                          <p:val>
                                            <p:fltVal val="0"/>
                                          </p:val>
                                        </p:tav>
                                        <p:tav tm="100000">
                                          <p:val>
                                            <p:strVal val="#ppt_h"/>
                                          </p:val>
                                        </p:tav>
                                      </p:tavLst>
                                    </p:anim>
                                    <p:animEffect transition="in" filter="fade">
                                      <p:cBhvr>
                                        <p:cTn id="49"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26</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val="4024816026"/>
              </p:ext>
            </p:extLst>
          </p:nvPr>
        </p:nvGraphicFramePr>
        <p:xfrm>
          <a:off x="2165350" y="2895600"/>
          <a:ext cx="4503738" cy="914400"/>
        </p:xfrm>
        <a:graphic>
          <a:graphicData uri="http://schemas.openxmlformats.org/presentationml/2006/ole">
            <mc:AlternateContent xmlns:mc="http://schemas.openxmlformats.org/markup-compatibility/2006">
              <mc:Choice xmlns:v="urn:schemas-microsoft-com:vml" Requires="v">
                <p:oleObj spid="_x0000_s17411" name="Equation" r:id="rId3" imgW="1752600" imgH="355600" progId="Equation.DSMT4">
                  <p:embed/>
                </p:oleObj>
              </mc:Choice>
              <mc:Fallback>
                <p:oleObj name="Equation" r:id="rId3" imgW="1752600" imgH="355600" progId="Equation.DSMT4">
                  <p:embed/>
                  <p:pic>
                    <p:nvPicPr>
                      <p:cNvPr id="0" name=""/>
                      <p:cNvPicPr>
                        <a:picLocks noChangeAspect="1" noChangeArrowheads="1"/>
                      </p:cNvPicPr>
                      <p:nvPr/>
                    </p:nvPicPr>
                    <p:blipFill>
                      <a:blip r:embed="rId4"/>
                      <a:srcRect/>
                      <a:stretch>
                        <a:fillRect/>
                      </a:stretch>
                    </p:blipFill>
                    <p:spPr bwMode="auto">
                      <a:xfrm>
                        <a:off x="2165350" y="2895600"/>
                        <a:ext cx="45037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val="359205330"/>
              </p:ext>
            </p:extLst>
          </p:nvPr>
        </p:nvGraphicFramePr>
        <p:xfrm>
          <a:off x="1390650" y="4953000"/>
          <a:ext cx="6065838" cy="914400"/>
        </p:xfrm>
        <a:graphic>
          <a:graphicData uri="http://schemas.openxmlformats.org/presentationml/2006/ole">
            <mc:AlternateContent xmlns:mc="http://schemas.openxmlformats.org/markup-compatibility/2006">
              <mc:Choice xmlns:v="urn:schemas-microsoft-com:vml" Requires="v">
                <p:oleObj spid="_x0000_s17412" name="Equation" r:id="rId5" imgW="1943100" imgH="292100" progId="Equation.DSMT4">
                  <p:embed/>
                </p:oleObj>
              </mc:Choice>
              <mc:Fallback>
                <p:oleObj name="Equation" r:id="rId5" imgW="1943100" imgH="292100" progId="Equation.DSMT4">
                  <p:embed/>
                  <p:pic>
                    <p:nvPicPr>
                      <p:cNvPr id="0" name=""/>
                      <p:cNvPicPr>
                        <a:picLocks noChangeAspect="1" noChangeArrowheads="1"/>
                      </p:cNvPicPr>
                      <p:nvPr/>
                    </p:nvPicPr>
                    <p:blipFill>
                      <a:blip r:embed="rId6"/>
                      <a:srcRect/>
                      <a:stretch>
                        <a:fillRect/>
                      </a:stretch>
                    </p:blipFill>
                    <p:spPr bwMode="auto">
                      <a:xfrm>
                        <a:off x="1390650" y="4953000"/>
                        <a:ext cx="606583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85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7250"/>
                                        </p:tgtEl>
                                        <p:attrNameLst>
                                          <p:attrName>style.visibility</p:attrName>
                                        </p:attrNameLst>
                                      </p:cBhvr>
                                      <p:to>
                                        <p:strVal val="visible"/>
                                      </p:to>
                                    </p:set>
                                    <p:animEffect transition="in" filter="wipe(left)">
                                      <p:cBhvr>
                                        <p:cTn id="17" dur="500"/>
                                        <p:tgtEl>
                                          <p:spTgt spid="4372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7251"/>
                                        </p:tgtEl>
                                        <p:attrNameLst>
                                          <p:attrName>style.visibility</p:attrName>
                                        </p:attrNameLst>
                                      </p:cBhvr>
                                      <p:to>
                                        <p:strVal val="visible"/>
                                      </p:to>
                                    </p:set>
                                    <p:animEffect transition="in" filter="wipe(left)">
                                      <p:cBhvr>
                                        <p:cTn id="27" dur="500"/>
                                        <p:tgtEl>
                                          <p:spTgt spid="437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27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48165" name="Object 2"/>
          <p:cNvGraphicFramePr>
            <a:graphicFrameLocks noChangeAspect="1"/>
          </p:cNvGraphicFramePr>
          <p:nvPr>
            <p:extLst>
              <p:ext uri="{D42A27DB-BD31-4B8C-83A1-F6EECF244321}">
                <p14:modId xmlns:p14="http://schemas.microsoft.com/office/powerpoint/2010/main" val="3774836327"/>
              </p:ext>
            </p:extLst>
          </p:nvPr>
        </p:nvGraphicFramePr>
        <p:xfrm>
          <a:off x="5348288" y="1143000"/>
          <a:ext cx="1647825" cy="936625"/>
        </p:xfrm>
        <a:graphic>
          <a:graphicData uri="http://schemas.openxmlformats.org/presentationml/2006/ole">
            <mc:AlternateContent xmlns:mc="http://schemas.openxmlformats.org/markup-compatibility/2006">
              <mc:Choice xmlns:v="urn:schemas-microsoft-com:vml" Requires="v">
                <p:oleObj spid="_x0000_s18438" name="Equation" r:id="rId3" imgW="711200" imgH="393700" progId="Equation.DSMT4">
                  <p:embed/>
                </p:oleObj>
              </mc:Choice>
              <mc:Fallback>
                <p:oleObj name="Equation" r:id="rId3" imgW="711200" imgH="393700" progId="Equation.DSMT4">
                  <p:embed/>
                  <p:pic>
                    <p:nvPicPr>
                      <p:cNvPr id="0" name=""/>
                      <p:cNvPicPr>
                        <a:picLocks noChangeAspect="1" noChangeArrowheads="1"/>
                      </p:cNvPicPr>
                      <p:nvPr/>
                    </p:nvPicPr>
                    <p:blipFill>
                      <a:blip r:embed="rId4"/>
                      <a:srcRect/>
                      <a:stretch>
                        <a:fillRect/>
                      </a:stretch>
                    </p:blipFill>
                    <p:spPr bwMode="auto">
                      <a:xfrm>
                        <a:off x="5348288" y="1143000"/>
                        <a:ext cx="164782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2"/>
          <p:cNvGraphicFramePr>
            <a:graphicFrameLocks noChangeAspect="1"/>
          </p:cNvGraphicFramePr>
          <p:nvPr>
            <p:extLst>
              <p:ext uri="{D42A27DB-BD31-4B8C-83A1-F6EECF244321}">
                <p14:modId xmlns:p14="http://schemas.microsoft.com/office/powerpoint/2010/main" val="283295040"/>
              </p:ext>
            </p:extLst>
          </p:nvPr>
        </p:nvGraphicFramePr>
        <p:xfrm>
          <a:off x="2376488" y="3124200"/>
          <a:ext cx="1646237" cy="423863"/>
        </p:xfrm>
        <a:graphic>
          <a:graphicData uri="http://schemas.openxmlformats.org/presentationml/2006/ole">
            <mc:AlternateContent xmlns:mc="http://schemas.openxmlformats.org/markup-compatibility/2006">
              <mc:Choice xmlns:v="urn:schemas-microsoft-com:vml" Requires="v">
                <p:oleObj spid="_x0000_s18439" name="Equation" r:id="rId5" imgW="711200" imgH="177800" progId="Equation.DSMT4">
                  <p:embed/>
                </p:oleObj>
              </mc:Choice>
              <mc:Fallback>
                <p:oleObj name="Equation" r:id="rId5" imgW="711200" imgH="177800" progId="Equation.DSMT4">
                  <p:embed/>
                  <p:pic>
                    <p:nvPicPr>
                      <p:cNvPr id="0" name=""/>
                      <p:cNvPicPr>
                        <a:picLocks noChangeAspect="1" noChangeArrowheads="1"/>
                      </p:cNvPicPr>
                      <p:nvPr/>
                    </p:nvPicPr>
                    <p:blipFill>
                      <a:blip r:embed="rId6"/>
                      <a:srcRect/>
                      <a:stretch>
                        <a:fillRect/>
                      </a:stretch>
                    </p:blipFill>
                    <p:spPr bwMode="auto">
                      <a:xfrm>
                        <a:off x="2376488" y="3124200"/>
                        <a:ext cx="1646237"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7" name="Object 2"/>
          <p:cNvGraphicFramePr>
            <a:graphicFrameLocks noChangeAspect="1"/>
          </p:cNvGraphicFramePr>
          <p:nvPr>
            <p:extLst>
              <p:ext uri="{D42A27DB-BD31-4B8C-83A1-F6EECF244321}">
                <p14:modId xmlns:p14="http://schemas.microsoft.com/office/powerpoint/2010/main" val="3514234357"/>
              </p:ext>
            </p:extLst>
          </p:nvPr>
        </p:nvGraphicFramePr>
        <p:xfrm>
          <a:off x="4800600" y="3124200"/>
          <a:ext cx="1676400" cy="423863"/>
        </p:xfrm>
        <a:graphic>
          <a:graphicData uri="http://schemas.openxmlformats.org/presentationml/2006/ole">
            <mc:AlternateContent xmlns:mc="http://schemas.openxmlformats.org/markup-compatibility/2006">
              <mc:Choice xmlns:v="urn:schemas-microsoft-com:vml" Requires="v">
                <p:oleObj spid="_x0000_s18440" name="Equation" r:id="rId7" imgW="723900" imgH="177800" progId="Equation.DSMT4">
                  <p:embed/>
                </p:oleObj>
              </mc:Choice>
              <mc:Fallback>
                <p:oleObj name="Equation" r:id="rId7" imgW="723900" imgH="177800" progId="Equation.DSMT4">
                  <p:embed/>
                  <p:pic>
                    <p:nvPicPr>
                      <p:cNvPr id="0" name=""/>
                      <p:cNvPicPr>
                        <a:picLocks noChangeAspect="1" noChangeArrowheads="1"/>
                      </p:cNvPicPr>
                      <p:nvPr/>
                    </p:nvPicPr>
                    <p:blipFill>
                      <a:blip r:embed="rId8"/>
                      <a:srcRect/>
                      <a:stretch>
                        <a:fillRect/>
                      </a:stretch>
                    </p:blipFill>
                    <p:spPr bwMode="auto">
                      <a:xfrm>
                        <a:off x="4800600" y="3124200"/>
                        <a:ext cx="1676400" cy="423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8" name="Object 2"/>
          <p:cNvGraphicFramePr>
            <a:graphicFrameLocks noChangeAspect="1"/>
          </p:cNvGraphicFramePr>
          <p:nvPr>
            <p:extLst>
              <p:ext uri="{D42A27DB-BD31-4B8C-83A1-F6EECF244321}">
                <p14:modId xmlns:p14="http://schemas.microsoft.com/office/powerpoint/2010/main" val="646186053"/>
              </p:ext>
            </p:extLst>
          </p:nvPr>
        </p:nvGraphicFramePr>
        <p:xfrm>
          <a:off x="2452688" y="4114800"/>
          <a:ext cx="1468437" cy="936625"/>
        </p:xfrm>
        <a:graphic>
          <a:graphicData uri="http://schemas.openxmlformats.org/presentationml/2006/ole">
            <mc:AlternateContent xmlns:mc="http://schemas.openxmlformats.org/markup-compatibility/2006">
              <mc:Choice xmlns:v="urn:schemas-microsoft-com:vml" Requires="v">
                <p:oleObj spid="_x0000_s18441" name="Equation" r:id="rId9" imgW="635000" imgH="393700" progId="Equation.DSMT4">
                  <p:embed/>
                </p:oleObj>
              </mc:Choice>
              <mc:Fallback>
                <p:oleObj name="Equation" r:id="rId9" imgW="635000" imgH="393700" progId="Equation.DSMT4">
                  <p:embed/>
                  <p:pic>
                    <p:nvPicPr>
                      <p:cNvPr id="0" name=""/>
                      <p:cNvPicPr>
                        <a:picLocks noChangeAspect="1" noChangeArrowheads="1"/>
                      </p:cNvPicPr>
                      <p:nvPr/>
                    </p:nvPicPr>
                    <p:blipFill>
                      <a:blip r:embed="rId10"/>
                      <a:srcRect/>
                      <a:stretch>
                        <a:fillRect/>
                      </a:stretch>
                    </p:blipFill>
                    <p:spPr bwMode="auto">
                      <a:xfrm>
                        <a:off x="2452688" y="4114800"/>
                        <a:ext cx="146843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9" name="Object 2"/>
          <p:cNvGraphicFramePr>
            <a:graphicFrameLocks noChangeAspect="1"/>
          </p:cNvGraphicFramePr>
          <p:nvPr>
            <p:extLst>
              <p:ext uri="{D42A27DB-BD31-4B8C-83A1-F6EECF244321}">
                <p14:modId xmlns:p14="http://schemas.microsoft.com/office/powerpoint/2010/main" val="2874153336"/>
              </p:ext>
            </p:extLst>
          </p:nvPr>
        </p:nvGraphicFramePr>
        <p:xfrm>
          <a:off x="4724400" y="4114800"/>
          <a:ext cx="1500187" cy="936625"/>
        </p:xfrm>
        <a:graphic>
          <a:graphicData uri="http://schemas.openxmlformats.org/presentationml/2006/ole">
            <mc:AlternateContent xmlns:mc="http://schemas.openxmlformats.org/markup-compatibility/2006">
              <mc:Choice xmlns:v="urn:schemas-microsoft-com:vml" Requires="v">
                <p:oleObj spid="_x0000_s18442" name="Equation" r:id="rId11" imgW="647700" imgH="393700" progId="Equation.DSMT4">
                  <p:embed/>
                </p:oleObj>
              </mc:Choice>
              <mc:Fallback>
                <p:oleObj name="Equation" r:id="rId11" imgW="647700" imgH="393700" progId="Equation.DSMT4">
                  <p:embed/>
                  <p:pic>
                    <p:nvPicPr>
                      <p:cNvPr id="0" name=""/>
                      <p:cNvPicPr>
                        <a:picLocks noChangeAspect="1" noChangeArrowheads="1"/>
                      </p:cNvPicPr>
                      <p:nvPr/>
                    </p:nvPicPr>
                    <p:blipFill>
                      <a:blip r:embed="rId12"/>
                      <a:srcRect/>
                      <a:stretch>
                        <a:fillRect/>
                      </a:stretch>
                    </p:blipFill>
                    <p:spPr bwMode="auto">
                      <a:xfrm>
                        <a:off x="4724400" y="4114800"/>
                        <a:ext cx="1500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39701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wipe(left)">
                                      <p:cBhvr>
                                        <p:cTn id="7" dur="5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65"/>
                                        </p:tgtEl>
                                        <p:attrNameLst>
                                          <p:attrName>style.visibility</p:attrName>
                                        </p:attrNameLst>
                                      </p:cBhvr>
                                      <p:to>
                                        <p:strVal val="visible"/>
                                      </p:to>
                                    </p:set>
                                    <p:animEffect transition="in" filter="wipe(left)">
                                      <p:cBhvr>
                                        <p:cTn id="12" dur="500"/>
                                        <p:tgtEl>
                                          <p:spTgt spid="3481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7652">
                                            <p:txEl>
                                              <p:pRg st="3" end="3"/>
                                            </p:txEl>
                                          </p:spTgt>
                                        </p:tgtEl>
                                        <p:attrNameLst>
                                          <p:attrName>style.visibility</p:attrName>
                                        </p:attrNameLst>
                                      </p:cBhvr>
                                      <p:to>
                                        <p:strVal val="visible"/>
                                      </p:to>
                                    </p:set>
                                    <p:animEffect transition="in" filter="wipe(left)">
                                      <p:cBhvr>
                                        <p:cTn id="17" dur="500"/>
                                        <p:tgtEl>
                                          <p:spTgt spid="276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66"/>
                                        </p:tgtEl>
                                        <p:attrNameLst>
                                          <p:attrName>style.visibility</p:attrName>
                                        </p:attrNameLst>
                                      </p:cBhvr>
                                      <p:to>
                                        <p:strVal val="visible"/>
                                      </p:to>
                                    </p:set>
                                    <p:animEffect transition="in" filter="wipe(left)">
                                      <p:cBhvr>
                                        <p:cTn id="22" dur="500"/>
                                        <p:tgtEl>
                                          <p:spTgt spid="3481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67"/>
                                        </p:tgtEl>
                                        <p:attrNameLst>
                                          <p:attrName>style.visibility</p:attrName>
                                        </p:attrNameLst>
                                      </p:cBhvr>
                                      <p:to>
                                        <p:strVal val="visible"/>
                                      </p:to>
                                    </p:set>
                                    <p:animEffect transition="in" filter="wipe(left)">
                                      <p:cBhvr>
                                        <p:cTn id="27" dur="500"/>
                                        <p:tgtEl>
                                          <p:spTgt spid="3481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7652">
                                            <p:txEl>
                                              <p:pRg st="6" end="6"/>
                                            </p:txEl>
                                          </p:spTgt>
                                        </p:tgtEl>
                                        <p:attrNameLst>
                                          <p:attrName>style.visibility</p:attrName>
                                        </p:attrNameLst>
                                      </p:cBhvr>
                                      <p:to>
                                        <p:strVal val="visible"/>
                                      </p:to>
                                    </p:set>
                                    <p:animEffect transition="in" filter="wipe(left)">
                                      <p:cBhvr>
                                        <p:cTn id="32" dur="500"/>
                                        <p:tgtEl>
                                          <p:spTgt spid="2765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68"/>
                                        </p:tgtEl>
                                        <p:attrNameLst>
                                          <p:attrName>style.visibility</p:attrName>
                                        </p:attrNameLst>
                                      </p:cBhvr>
                                      <p:to>
                                        <p:strVal val="visible"/>
                                      </p:to>
                                    </p:set>
                                    <p:animEffect transition="in" filter="wipe(left)">
                                      <p:cBhvr>
                                        <p:cTn id="37" dur="500"/>
                                        <p:tgtEl>
                                          <p:spTgt spid="34816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48169"/>
                                        </p:tgtEl>
                                        <p:attrNameLst>
                                          <p:attrName>style.visibility</p:attrName>
                                        </p:attrNameLst>
                                      </p:cBhvr>
                                      <p:to>
                                        <p:strVal val="visible"/>
                                      </p:to>
                                    </p:set>
                                    <p:animEffect transition="in" filter="wipe(left)">
                                      <p:cBhvr>
                                        <p:cTn id="42" dur="500"/>
                                        <p:tgtEl>
                                          <p:spTgt spid="34816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7652">
                                            <p:txEl>
                                              <p:pRg st="9" end="9"/>
                                            </p:txEl>
                                          </p:spTgt>
                                        </p:tgtEl>
                                        <p:attrNameLst>
                                          <p:attrName>style.visibility</p:attrName>
                                        </p:attrNameLst>
                                      </p:cBhvr>
                                      <p:to>
                                        <p:strVal val="visible"/>
                                      </p:to>
                                    </p:set>
                                    <p:animEffect transition="in" filter="wipe(left)">
                                      <p:cBhvr>
                                        <p:cTn id="47" dur="500"/>
                                        <p:tgtEl>
                                          <p:spTgt spid="276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Monday, Sept. 30, 2013</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28</a:t>
            </a:fld>
            <a:endParaRPr lang="en-US"/>
          </a:p>
        </p:txBody>
      </p:sp>
      <p:sp>
        <p:nvSpPr>
          <p:cNvPr id="10" name="Footer Placeholder 9"/>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2114044475"/>
              </p:ext>
            </p:extLst>
          </p:nvPr>
        </p:nvGraphicFramePr>
        <p:xfrm>
          <a:off x="2087563" y="1066800"/>
          <a:ext cx="5121275" cy="636588"/>
        </p:xfrm>
        <a:graphic>
          <a:graphicData uri="http://schemas.openxmlformats.org/presentationml/2006/ole">
            <mc:AlternateContent xmlns:mc="http://schemas.openxmlformats.org/markup-compatibility/2006">
              <mc:Choice xmlns:v="urn:schemas-microsoft-com:vml" Requires="v">
                <p:oleObj spid="_x0000_s19459" name="Equation" r:id="rId4" imgW="2146300" imgH="266700" progId="Equation.DSMT4">
                  <p:embed/>
                </p:oleObj>
              </mc:Choice>
              <mc:Fallback>
                <p:oleObj name="Equation" r:id="rId4" imgW="2146300" imgH="266700" progId="Equation.DSMT4">
                  <p:embed/>
                  <p:pic>
                    <p:nvPicPr>
                      <p:cNvPr id="0" name=""/>
                      <p:cNvPicPr>
                        <a:picLocks noChangeAspect="1" noChangeArrowheads="1"/>
                      </p:cNvPicPr>
                      <p:nvPr/>
                    </p:nvPicPr>
                    <p:blipFill>
                      <a:blip r:embed="rId5"/>
                      <a:srcRect/>
                      <a:stretch>
                        <a:fillRect/>
                      </a:stretch>
                    </p:blipFill>
                    <p:spPr bwMode="auto">
                      <a:xfrm>
                        <a:off x="2087563" y="1066800"/>
                        <a:ext cx="5121275"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mc:AlternateContent xmlns:mc="http://schemas.openxmlformats.org/markup-compatibility/2006">
              <mc:Choice xmlns:v="urn:schemas-microsoft-com:vml" Requires="v">
                <p:oleObj spid="_x0000_s19460" name="Equation" r:id="rId6" imgW="584200" imgH="393700" progId="Equation.DSMT4">
                  <p:embed/>
                </p:oleObj>
              </mc:Choice>
              <mc:Fallback>
                <p:oleObj name="Equation" r:id="rId6" imgW="584200" imgH="3937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1887" y="5486400"/>
                        <a:ext cx="1128713"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1424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9401"/>
                                        </p:tgtEl>
                                        <p:attrNameLst>
                                          <p:attrName>style.visibility</p:attrName>
                                        </p:attrNameLst>
                                      </p:cBhvr>
                                      <p:to>
                                        <p:strVal val="visible"/>
                                      </p:to>
                                    </p:set>
                                    <p:animEffect transition="in" filter="wipe(left)">
                                      <p:cBhvr>
                                        <p:cTn id="7" dur="500"/>
                                        <p:tgtEl>
                                          <p:spTgt spid="594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left)">
                                      <p:cBhvr>
                                        <p:cTn id="12" dur="5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8677">
                                            <p:txEl>
                                              <p:pRg st="0" end="0"/>
                                            </p:txEl>
                                          </p:spTgt>
                                        </p:tgtEl>
                                        <p:attrNameLst>
                                          <p:attrName>style.visibility</p:attrName>
                                        </p:attrNameLst>
                                      </p:cBhvr>
                                      <p:to>
                                        <p:strVal val="visible"/>
                                      </p:to>
                                    </p:set>
                                    <p:anim calcmode="lin" valueType="num">
                                      <p:cBhvr>
                                        <p:cTn id="17" dur="500" fill="hold"/>
                                        <p:tgtEl>
                                          <p:spTgt spid="2867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867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286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t>Importance of Bohr’s Model</a:t>
            </a:r>
            <a:endParaRPr lang="en-US" dirty="0"/>
          </a:p>
        </p:txBody>
      </p:sp>
      <p:sp>
        <p:nvSpPr>
          <p:cNvPr id="3" name="Content Placeholder 2"/>
          <p:cNvSpPr>
            <a:spLocks noGrp="1"/>
          </p:cNvSpPr>
          <p:nvPr>
            <p:ph idx="1"/>
          </p:nvPr>
        </p:nvSpPr>
        <p:spPr>
          <a:xfrm>
            <a:off x="381000" y="533400"/>
            <a:ext cx="8305800" cy="5257800"/>
          </a:xfrm>
        </p:spPr>
        <p:txBody>
          <a:bodyPr/>
          <a:lstStyle/>
          <a:p>
            <a:r>
              <a:rPr lang="en-US" dirty="0" smtClean="0"/>
              <a:t>Demonstrated the need for Plank’s constant in understanding atomic structure</a:t>
            </a:r>
          </a:p>
          <a:p>
            <a:r>
              <a:rPr lang="en-US" dirty="0" smtClean="0"/>
              <a:t>Assumption of quantized angular momentum which led to quantization of other quantities, </a:t>
            </a:r>
            <a:r>
              <a:rPr lang="en-US" dirty="0" err="1" smtClean="0"/>
              <a:t>r</a:t>
            </a:r>
            <a:r>
              <a:rPr lang="en-US" dirty="0" smtClean="0"/>
              <a:t>, </a:t>
            </a:r>
            <a:r>
              <a:rPr lang="en-US" dirty="0" err="1" smtClean="0"/>
              <a:t>v</a:t>
            </a:r>
            <a:r>
              <a:rPr lang="en-US" dirty="0" smtClean="0"/>
              <a:t> and E as follows</a:t>
            </a:r>
          </a:p>
          <a:p>
            <a:r>
              <a:rPr lang="en-US" dirty="0" smtClean="0"/>
              <a:t>Orbital Radius:</a:t>
            </a:r>
          </a:p>
          <a:p>
            <a:endParaRPr lang="en-US" dirty="0" smtClean="0"/>
          </a:p>
          <a:p>
            <a:r>
              <a:rPr lang="en-US" dirty="0" smtClean="0"/>
              <a:t>Orbital Speed:</a:t>
            </a:r>
          </a:p>
          <a:p>
            <a:endParaRPr lang="en-US" dirty="0" smtClean="0"/>
          </a:p>
          <a:p>
            <a:r>
              <a:rPr lang="en-US" dirty="0" smtClean="0"/>
              <a:t>Energy levels:</a:t>
            </a:r>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graphicFrame>
        <p:nvGraphicFramePr>
          <p:cNvPr id="419842" name="Object 2"/>
          <p:cNvGraphicFramePr>
            <a:graphicFrameLocks noChangeAspect="1"/>
          </p:cNvGraphicFramePr>
          <p:nvPr>
            <p:extLst>
              <p:ext uri="{D42A27DB-BD31-4B8C-83A1-F6EECF244321}">
                <p14:modId xmlns:p14="http://schemas.microsoft.com/office/powerpoint/2010/main" val="2287043296"/>
              </p:ext>
            </p:extLst>
          </p:nvPr>
        </p:nvGraphicFramePr>
        <p:xfrm>
          <a:off x="5791200" y="3228975"/>
          <a:ext cx="685800" cy="514350"/>
        </p:xfrm>
        <a:graphic>
          <a:graphicData uri="http://schemas.openxmlformats.org/presentationml/2006/ole">
            <mc:AlternateContent xmlns:mc="http://schemas.openxmlformats.org/markup-compatibility/2006">
              <mc:Choice xmlns:v="urn:schemas-microsoft-com:vml" Requires="v">
                <p:oleObj spid="_x0000_s1031" name="Equation" r:id="rId3" imgW="304800" imgH="228600" progId="Equation.DSMT4">
                  <p:embed/>
                </p:oleObj>
              </mc:Choice>
              <mc:Fallback>
                <p:oleObj name="Equation" r:id="rId3" imgW="304800" imgH="228600" progId="Equation.DSMT4">
                  <p:embed/>
                  <p:pic>
                    <p:nvPicPr>
                      <p:cNvPr id="0" name=""/>
                      <p:cNvPicPr>
                        <a:picLocks noChangeAspect="1" noChangeArrowheads="1"/>
                      </p:cNvPicPr>
                      <p:nvPr/>
                    </p:nvPicPr>
                    <p:blipFill>
                      <a:blip r:embed="rId4"/>
                      <a:srcRect/>
                      <a:stretch>
                        <a:fillRect/>
                      </a:stretch>
                    </p:blipFill>
                    <p:spPr bwMode="auto">
                      <a:xfrm>
                        <a:off x="5791200" y="3228975"/>
                        <a:ext cx="685800"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3" name="Object 3"/>
          <p:cNvGraphicFramePr>
            <a:graphicFrameLocks noChangeAspect="1"/>
          </p:cNvGraphicFramePr>
          <p:nvPr>
            <p:extLst>
              <p:ext uri="{D42A27DB-BD31-4B8C-83A1-F6EECF244321}">
                <p14:modId xmlns:p14="http://schemas.microsoft.com/office/powerpoint/2010/main" val="2163484020"/>
              </p:ext>
            </p:extLst>
          </p:nvPr>
        </p:nvGraphicFramePr>
        <p:xfrm>
          <a:off x="3519488" y="4216400"/>
          <a:ext cx="1476375" cy="965200"/>
        </p:xfrm>
        <a:graphic>
          <a:graphicData uri="http://schemas.openxmlformats.org/presentationml/2006/ole">
            <mc:AlternateContent xmlns:mc="http://schemas.openxmlformats.org/markup-compatibility/2006">
              <mc:Choice xmlns:v="urn:schemas-microsoft-com:vml" Requires="v">
                <p:oleObj spid="_x0000_s1032" name="Equation" r:id="rId5" imgW="622300" imgH="431800" progId="Equation.DSMT4">
                  <p:embed/>
                </p:oleObj>
              </mc:Choice>
              <mc:Fallback>
                <p:oleObj name="Equation" r:id="rId5" imgW="622300" imgH="431800" progId="Equation.DSMT4">
                  <p:embed/>
                  <p:pic>
                    <p:nvPicPr>
                      <p:cNvPr id="0" name=""/>
                      <p:cNvPicPr>
                        <a:picLocks noChangeAspect="1" noChangeArrowheads="1"/>
                      </p:cNvPicPr>
                      <p:nvPr/>
                    </p:nvPicPr>
                    <p:blipFill>
                      <a:blip r:embed="rId6"/>
                      <a:srcRect/>
                      <a:stretch>
                        <a:fillRect/>
                      </a:stretch>
                    </p:blipFill>
                    <p:spPr bwMode="auto">
                      <a:xfrm>
                        <a:off x="3519488" y="4216400"/>
                        <a:ext cx="147637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4" name="Object 4"/>
          <p:cNvGraphicFramePr>
            <a:graphicFrameLocks noChangeAspect="1"/>
          </p:cNvGraphicFramePr>
          <p:nvPr>
            <p:extLst>
              <p:ext uri="{D42A27DB-BD31-4B8C-83A1-F6EECF244321}">
                <p14:modId xmlns:p14="http://schemas.microsoft.com/office/powerpoint/2010/main" val="2914141339"/>
              </p:ext>
            </p:extLst>
          </p:nvPr>
        </p:nvGraphicFramePr>
        <p:xfrm>
          <a:off x="3471863" y="5181600"/>
          <a:ext cx="2455862" cy="1066800"/>
        </p:xfrm>
        <a:graphic>
          <a:graphicData uri="http://schemas.openxmlformats.org/presentationml/2006/ole">
            <mc:AlternateContent xmlns:mc="http://schemas.openxmlformats.org/markup-compatibility/2006">
              <mc:Choice xmlns:v="urn:schemas-microsoft-com:vml" Requires="v">
                <p:oleObj spid="_x0000_s1033" name="Equation" r:id="rId7" imgW="1054100" imgH="457200" progId="Equation.DSMT4">
                  <p:embed/>
                </p:oleObj>
              </mc:Choice>
              <mc:Fallback>
                <p:oleObj name="Equation" r:id="rId7" imgW="1054100" imgH="457200" progId="Equation.DSMT4">
                  <p:embed/>
                  <p:pic>
                    <p:nvPicPr>
                      <p:cNvPr id="0" name=""/>
                      <p:cNvPicPr>
                        <a:picLocks noChangeAspect="1" noChangeArrowheads="1"/>
                      </p:cNvPicPr>
                      <p:nvPr/>
                    </p:nvPicPr>
                    <p:blipFill>
                      <a:blip r:embed="rId8"/>
                      <a:srcRect/>
                      <a:stretch>
                        <a:fillRect/>
                      </a:stretch>
                    </p:blipFill>
                    <p:spPr bwMode="auto">
                      <a:xfrm>
                        <a:off x="3471863" y="5181600"/>
                        <a:ext cx="24558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5" name="Object 5"/>
          <p:cNvGraphicFramePr>
            <a:graphicFrameLocks noChangeAspect="1"/>
          </p:cNvGraphicFramePr>
          <p:nvPr>
            <p:extLst>
              <p:ext uri="{D42A27DB-BD31-4B8C-83A1-F6EECF244321}">
                <p14:modId xmlns:p14="http://schemas.microsoft.com/office/powerpoint/2010/main" val="4085000058"/>
              </p:ext>
            </p:extLst>
          </p:nvPr>
        </p:nvGraphicFramePr>
        <p:xfrm>
          <a:off x="3443288" y="3048000"/>
          <a:ext cx="2343150" cy="1028700"/>
        </p:xfrm>
        <a:graphic>
          <a:graphicData uri="http://schemas.openxmlformats.org/presentationml/2006/ole">
            <mc:AlternateContent xmlns:mc="http://schemas.openxmlformats.org/markup-compatibility/2006">
              <mc:Choice xmlns:v="urn:schemas-microsoft-com:vml" Requires="v">
                <p:oleObj spid="_x0000_s1034" name="Equation" r:id="rId9" imgW="1041400" imgH="457200" progId="Equation.DSMT4">
                  <p:embed/>
                </p:oleObj>
              </mc:Choice>
              <mc:Fallback>
                <p:oleObj name="Equation" r:id="rId9" imgW="1041400" imgH="457200" progId="Equation.DSMT4">
                  <p:embed/>
                  <p:pic>
                    <p:nvPicPr>
                      <p:cNvPr id="0" name=""/>
                      <p:cNvPicPr>
                        <a:picLocks noChangeAspect="1" noChangeArrowheads="1"/>
                      </p:cNvPicPr>
                      <p:nvPr/>
                    </p:nvPicPr>
                    <p:blipFill>
                      <a:blip r:embed="rId10"/>
                      <a:srcRect/>
                      <a:stretch>
                        <a:fillRect/>
                      </a:stretch>
                    </p:blipFill>
                    <p:spPr bwMode="auto">
                      <a:xfrm>
                        <a:off x="3443288" y="3048000"/>
                        <a:ext cx="2343150"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6" name="Object 6"/>
          <p:cNvGraphicFramePr>
            <a:graphicFrameLocks noChangeAspect="1"/>
          </p:cNvGraphicFramePr>
          <p:nvPr>
            <p:extLst>
              <p:ext uri="{D42A27DB-BD31-4B8C-83A1-F6EECF244321}">
                <p14:modId xmlns:p14="http://schemas.microsoft.com/office/powerpoint/2010/main" val="1250635958"/>
              </p:ext>
            </p:extLst>
          </p:nvPr>
        </p:nvGraphicFramePr>
        <p:xfrm>
          <a:off x="4978400" y="4267200"/>
          <a:ext cx="1025525" cy="965200"/>
        </p:xfrm>
        <a:graphic>
          <a:graphicData uri="http://schemas.openxmlformats.org/presentationml/2006/ole">
            <mc:AlternateContent xmlns:mc="http://schemas.openxmlformats.org/markup-compatibility/2006">
              <mc:Choice xmlns:v="urn:schemas-microsoft-com:vml" Requires="v">
                <p:oleObj spid="_x0000_s1035" name="Equation" r:id="rId11" imgW="431800" imgH="431800" progId="Equation.DSMT4">
                  <p:embed/>
                </p:oleObj>
              </mc:Choice>
              <mc:Fallback>
                <p:oleObj name="Equation" r:id="rId11" imgW="431800" imgH="431800" progId="Equation.DSMT4">
                  <p:embed/>
                  <p:pic>
                    <p:nvPicPr>
                      <p:cNvPr id="0" name=""/>
                      <p:cNvPicPr>
                        <a:picLocks noChangeAspect="1" noChangeArrowheads="1"/>
                      </p:cNvPicPr>
                      <p:nvPr/>
                    </p:nvPicPr>
                    <p:blipFill>
                      <a:blip r:embed="rId12"/>
                      <a:srcRect/>
                      <a:stretch>
                        <a:fillRect/>
                      </a:stretch>
                    </p:blipFill>
                    <p:spPr bwMode="auto">
                      <a:xfrm>
                        <a:off x="4978400" y="4267200"/>
                        <a:ext cx="1025525"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47" name="Object 7"/>
          <p:cNvGraphicFramePr>
            <a:graphicFrameLocks noChangeAspect="1"/>
          </p:cNvGraphicFramePr>
          <p:nvPr>
            <p:extLst>
              <p:ext uri="{D42A27DB-BD31-4B8C-83A1-F6EECF244321}">
                <p14:modId xmlns:p14="http://schemas.microsoft.com/office/powerpoint/2010/main" val="2241684803"/>
              </p:ext>
            </p:extLst>
          </p:nvPr>
        </p:nvGraphicFramePr>
        <p:xfrm>
          <a:off x="5943600" y="5253037"/>
          <a:ext cx="533400" cy="919163"/>
        </p:xfrm>
        <a:graphic>
          <a:graphicData uri="http://schemas.openxmlformats.org/presentationml/2006/ole">
            <mc:AlternateContent xmlns:mc="http://schemas.openxmlformats.org/markup-compatibility/2006">
              <mc:Choice xmlns:v="urn:schemas-microsoft-com:vml" Requires="v">
                <p:oleObj spid="_x0000_s1036" name="Equation" r:id="rId13" imgW="228600" imgH="393700" progId="Equation.DSMT4">
                  <p:embed/>
                </p:oleObj>
              </mc:Choice>
              <mc:Fallback>
                <p:oleObj name="Equation" r:id="rId13" imgW="228600" imgH="393700" progId="Equation.DSMT4">
                  <p:embed/>
                  <p:pic>
                    <p:nvPicPr>
                      <p:cNvPr id="0" name=""/>
                      <p:cNvPicPr>
                        <a:picLocks noChangeAspect="1" noChangeArrowheads="1"/>
                      </p:cNvPicPr>
                      <p:nvPr/>
                    </p:nvPicPr>
                    <p:blipFill>
                      <a:blip r:embed="rId14"/>
                      <a:srcRect/>
                      <a:stretch>
                        <a:fillRect/>
                      </a:stretch>
                    </p:blipFill>
                    <p:spPr bwMode="auto">
                      <a:xfrm>
                        <a:off x="5943600" y="5253037"/>
                        <a:ext cx="533400"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0911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9845"/>
                                        </p:tgtEl>
                                        <p:attrNameLst>
                                          <p:attrName>style.visibility</p:attrName>
                                        </p:attrNameLst>
                                      </p:cBhvr>
                                      <p:to>
                                        <p:strVal val="visible"/>
                                      </p:to>
                                    </p:set>
                                    <p:animEffect transition="in" filter="wipe(left)">
                                      <p:cBhvr>
                                        <p:cTn id="22" dur="500"/>
                                        <p:tgtEl>
                                          <p:spTgt spid="4198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9842"/>
                                        </p:tgtEl>
                                        <p:attrNameLst>
                                          <p:attrName>style.visibility</p:attrName>
                                        </p:attrNameLst>
                                      </p:cBhvr>
                                      <p:to>
                                        <p:strVal val="visible"/>
                                      </p:to>
                                    </p:set>
                                    <p:animEffect transition="in" filter="wipe(left)">
                                      <p:cBhvr>
                                        <p:cTn id="27" dur="500"/>
                                        <p:tgtEl>
                                          <p:spTgt spid="4198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19843"/>
                                        </p:tgtEl>
                                        <p:attrNameLst>
                                          <p:attrName>style.visibility</p:attrName>
                                        </p:attrNameLst>
                                      </p:cBhvr>
                                      <p:to>
                                        <p:strVal val="visible"/>
                                      </p:to>
                                    </p:set>
                                    <p:animEffect transition="in" filter="wipe(left)">
                                      <p:cBhvr>
                                        <p:cTn id="37" dur="500"/>
                                        <p:tgtEl>
                                          <p:spTgt spid="4198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19846"/>
                                        </p:tgtEl>
                                        <p:attrNameLst>
                                          <p:attrName>style.visibility</p:attrName>
                                        </p:attrNameLst>
                                      </p:cBhvr>
                                      <p:to>
                                        <p:strVal val="visible"/>
                                      </p:to>
                                    </p:set>
                                    <p:animEffect transition="in" filter="wipe(left)">
                                      <p:cBhvr>
                                        <p:cTn id="42" dur="500"/>
                                        <p:tgtEl>
                                          <p:spTgt spid="4198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19844"/>
                                        </p:tgtEl>
                                        <p:attrNameLst>
                                          <p:attrName>style.visibility</p:attrName>
                                        </p:attrNameLst>
                                      </p:cBhvr>
                                      <p:to>
                                        <p:strVal val="visible"/>
                                      </p:to>
                                    </p:set>
                                    <p:animEffect transition="in" filter="wipe(left)">
                                      <p:cBhvr>
                                        <p:cTn id="52" dur="500"/>
                                        <p:tgtEl>
                                          <p:spTgt spid="4198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19847"/>
                                        </p:tgtEl>
                                        <p:attrNameLst>
                                          <p:attrName>style.visibility</p:attrName>
                                        </p:attrNameLst>
                                      </p:cBhvr>
                                      <p:to>
                                        <p:strVal val="visible"/>
                                      </p:to>
                                    </p:set>
                                    <p:animEffect transition="in" filter="wipe(left)">
                                      <p:cBhvr>
                                        <p:cTn id="57" dur="500"/>
                                        <p:tgtEl>
                                          <p:spTgt spid="419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458200" cy="1143000"/>
          </a:xfrm>
        </p:spPr>
        <p:txBody>
          <a:bodyPr/>
          <a:lstStyle/>
          <a:p>
            <a:pPr eaLnBrk="1" hangingPunct="1"/>
            <a:r>
              <a:rPr lang="en-US" sz="4000" dirty="0" smtClean="0"/>
              <a:t>Successes </a:t>
            </a:r>
            <a:r>
              <a:rPr lang="en-US" sz="4000" dirty="0"/>
              <a:t>and Failures of the Bohr Model</a:t>
            </a:r>
          </a:p>
        </p:txBody>
      </p:sp>
      <p:sp>
        <p:nvSpPr>
          <p:cNvPr id="40963" name="Rectangle 3"/>
          <p:cNvSpPr>
            <a:spLocks noGrp="1" noChangeArrowheads="1"/>
          </p:cNvSpPr>
          <p:nvPr>
            <p:ph idx="1"/>
          </p:nvPr>
        </p:nvSpPr>
        <p:spPr>
          <a:xfrm>
            <a:off x="-76200" y="762000"/>
            <a:ext cx="8915399" cy="5486400"/>
          </a:xfrm>
        </p:spPr>
        <p:txBody>
          <a:bodyPr/>
          <a:lstStyle/>
          <a:p>
            <a:pPr eaLnBrk="1" hangingPunct="1"/>
            <a:r>
              <a:rPr lang="en-US" sz="2800" dirty="0"/>
              <a:t>The electron and hydrogen nucleus actually revolved about their mutual center of </a:t>
            </a:r>
            <a:r>
              <a:rPr lang="en-US" sz="2800" dirty="0" smtClean="0"/>
              <a:t>mass </a:t>
            </a:r>
            <a:r>
              <a:rPr lang="en-US" sz="2800" dirty="0" err="1" smtClean="0">
                <a:sym typeface="Wingdings"/>
              </a:rPr>
              <a:t></a:t>
            </a:r>
            <a:r>
              <a:rPr lang="en-US" sz="2800" dirty="0" smtClean="0">
                <a:sym typeface="Wingdings"/>
              </a:rPr>
              <a:t> reduced mass correction!!</a:t>
            </a:r>
            <a:endParaRPr lang="en-US" sz="2800" dirty="0" smtClean="0"/>
          </a:p>
          <a:p>
            <a:pPr eaLnBrk="1" hangingPunct="1"/>
            <a:endParaRPr lang="en-US" sz="2800" dirty="0" smtClean="0"/>
          </a:p>
          <a:p>
            <a:pPr eaLnBrk="1" hangingPunct="1">
              <a:buNone/>
            </a:pPr>
            <a:endParaRPr lang="en-US" sz="2800" dirty="0" smtClean="0"/>
          </a:p>
          <a:p>
            <a:pPr eaLnBrk="1" hangingPunct="1"/>
            <a:r>
              <a:rPr lang="en-US" sz="2800" dirty="0" smtClean="0"/>
              <a:t>All we need is to replace m</a:t>
            </a:r>
            <a:r>
              <a:rPr lang="en-US" sz="2800" baseline="-25000" dirty="0" smtClean="0"/>
              <a:t>e</a:t>
            </a:r>
            <a:r>
              <a:rPr lang="en-US" sz="2800" dirty="0" smtClean="0"/>
              <a:t> with atom’s </a:t>
            </a:r>
            <a:r>
              <a:rPr lang="en-US" sz="2800" b="1" dirty="0">
                <a:solidFill>
                  <a:srgbClr val="000000"/>
                </a:solidFill>
              </a:rPr>
              <a:t>reduced mass</a:t>
            </a:r>
            <a:r>
              <a:rPr lang="en-US" sz="2800" dirty="0"/>
              <a:t>.</a:t>
            </a:r>
          </a:p>
          <a:p>
            <a:pPr eaLnBrk="1" hangingPunct="1"/>
            <a:endParaRPr lang="en-US" sz="2800" dirty="0" smtClean="0"/>
          </a:p>
          <a:p>
            <a:pPr eaLnBrk="1" hangingPunct="1">
              <a:buNone/>
            </a:pPr>
            <a:endParaRPr lang="en-US" sz="2800" dirty="0" smtClean="0"/>
          </a:p>
          <a:p>
            <a:pPr eaLnBrk="1" hangingPunct="1"/>
            <a:r>
              <a:rPr lang="en-US" sz="2800" dirty="0"/>
              <a:t>The </a:t>
            </a:r>
            <a:r>
              <a:rPr lang="en-US" sz="2800" dirty="0" err="1"/>
              <a:t>Rydberg</a:t>
            </a:r>
            <a:r>
              <a:rPr lang="en-US" sz="2800" dirty="0"/>
              <a:t> constant for infinite nuclear </a:t>
            </a:r>
            <a:r>
              <a:rPr lang="en-US" sz="2800" dirty="0" smtClean="0"/>
              <a:t>mass, R</a:t>
            </a:r>
            <a:r>
              <a:rPr lang="en-US" sz="2800" baseline="-25000" dirty="0" smtClean="0"/>
              <a:t>∞  </a:t>
            </a:r>
            <a:r>
              <a:rPr lang="en-US" sz="2800" dirty="0" smtClean="0"/>
              <a:t>is </a:t>
            </a:r>
            <a:r>
              <a:rPr lang="en-US" sz="2800" dirty="0"/>
              <a:t>replaced by </a:t>
            </a:r>
            <a:r>
              <a:rPr lang="en-US" sz="2800" i="1" dirty="0"/>
              <a:t>R</a:t>
            </a:r>
            <a:r>
              <a:rPr lang="en-US" sz="2800" dirty="0"/>
              <a:t>.</a:t>
            </a:r>
          </a:p>
          <a:p>
            <a:pPr eaLnBrk="1" hangingPunct="1"/>
            <a:endParaRPr lang="en-US" sz="2800" dirty="0"/>
          </a:p>
        </p:txBody>
      </p:sp>
      <p:pic>
        <p:nvPicPr>
          <p:cNvPr id="40964" name="Picture 11" descr="0417"/>
          <p:cNvPicPr preferRelativeResize="0">
            <a:picLocks noChangeAspect="1" noChangeArrowheads="1"/>
          </p:cNvPicPr>
          <p:nvPr/>
        </p:nvPicPr>
        <p:blipFill>
          <a:blip r:embed="rId3"/>
          <a:srcRect b="5940"/>
          <a:stretch>
            <a:fillRect/>
          </a:stretch>
        </p:blipFill>
        <p:spPr bwMode="auto">
          <a:xfrm>
            <a:off x="3021013" y="1676400"/>
            <a:ext cx="3101975" cy="12065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2978" name="Object 2"/>
          <p:cNvGraphicFramePr>
            <a:graphicFrameLocks noChangeAspect="1"/>
          </p:cNvGraphicFramePr>
          <p:nvPr>
            <p:extLst>
              <p:ext uri="{D42A27DB-BD31-4B8C-83A1-F6EECF244321}">
                <p14:modId xmlns:p14="http://schemas.microsoft.com/office/powerpoint/2010/main" val="1790240149"/>
              </p:ext>
            </p:extLst>
          </p:nvPr>
        </p:nvGraphicFramePr>
        <p:xfrm>
          <a:off x="2932113" y="3276600"/>
          <a:ext cx="2219325" cy="1006475"/>
        </p:xfrm>
        <a:graphic>
          <a:graphicData uri="http://schemas.openxmlformats.org/presentationml/2006/ole">
            <mc:AlternateContent xmlns:mc="http://schemas.openxmlformats.org/markup-compatibility/2006">
              <mc:Choice xmlns:v="urn:schemas-microsoft-com:vml" Requires="v">
                <p:oleObj spid="_x0000_s2055" name="Equation" r:id="rId4" imgW="952500" imgH="431800" progId="Equation.DSMT4">
                  <p:embed/>
                </p:oleObj>
              </mc:Choice>
              <mc:Fallback>
                <p:oleObj name="Equation" r:id="rId4" imgW="952500" imgH="431800" progId="Equation.DSMT4">
                  <p:embed/>
                  <p:pic>
                    <p:nvPicPr>
                      <p:cNvPr id="0" name=""/>
                      <p:cNvPicPr>
                        <a:picLocks noChangeAspect="1" noChangeArrowheads="1"/>
                      </p:cNvPicPr>
                      <p:nvPr/>
                    </p:nvPicPr>
                    <p:blipFill>
                      <a:blip r:embed="rId5"/>
                      <a:srcRect/>
                      <a:stretch>
                        <a:fillRect/>
                      </a:stretch>
                    </p:blipFill>
                    <p:spPr bwMode="auto">
                      <a:xfrm>
                        <a:off x="2932113" y="3276600"/>
                        <a:ext cx="22193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79" name="Object 3"/>
          <p:cNvGraphicFramePr>
            <a:graphicFrameLocks noChangeAspect="1"/>
          </p:cNvGraphicFramePr>
          <p:nvPr>
            <p:extLst>
              <p:ext uri="{D42A27DB-BD31-4B8C-83A1-F6EECF244321}">
                <p14:modId xmlns:p14="http://schemas.microsoft.com/office/powerpoint/2010/main" val="1399810471"/>
              </p:ext>
            </p:extLst>
          </p:nvPr>
        </p:nvGraphicFramePr>
        <p:xfrm>
          <a:off x="5181600" y="3276600"/>
          <a:ext cx="1509713" cy="1006475"/>
        </p:xfrm>
        <a:graphic>
          <a:graphicData uri="http://schemas.openxmlformats.org/presentationml/2006/ole">
            <mc:AlternateContent xmlns:mc="http://schemas.openxmlformats.org/markup-compatibility/2006">
              <mc:Choice xmlns:v="urn:schemas-microsoft-com:vml" Requires="v">
                <p:oleObj spid="_x0000_s2056" name="Equation" r:id="rId6" imgW="647700" imgH="431800" progId="Equation.DSMT4">
                  <p:embed/>
                </p:oleObj>
              </mc:Choice>
              <mc:Fallback>
                <p:oleObj name="Equation" r:id="rId6" imgW="647700" imgH="431800" progId="Equation.DSMT4">
                  <p:embed/>
                  <p:pic>
                    <p:nvPicPr>
                      <p:cNvPr id="0" name=""/>
                      <p:cNvPicPr>
                        <a:picLocks noChangeAspect="1" noChangeArrowheads="1"/>
                      </p:cNvPicPr>
                      <p:nvPr/>
                    </p:nvPicPr>
                    <p:blipFill>
                      <a:blip r:embed="rId7"/>
                      <a:srcRect/>
                      <a:stretch>
                        <a:fillRect/>
                      </a:stretch>
                    </p:blipFill>
                    <p:spPr bwMode="auto">
                      <a:xfrm>
                        <a:off x="5181600" y="3276600"/>
                        <a:ext cx="1509713"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0" name="Object 4"/>
          <p:cNvGraphicFramePr>
            <a:graphicFrameLocks noChangeAspect="1"/>
          </p:cNvGraphicFramePr>
          <p:nvPr>
            <p:extLst>
              <p:ext uri="{D42A27DB-BD31-4B8C-83A1-F6EECF244321}">
                <p14:modId xmlns:p14="http://schemas.microsoft.com/office/powerpoint/2010/main" val="230196922"/>
              </p:ext>
            </p:extLst>
          </p:nvPr>
        </p:nvGraphicFramePr>
        <p:xfrm>
          <a:off x="1995488" y="4859338"/>
          <a:ext cx="1863725" cy="1006475"/>
        </p:xfrm>
        <a:graphic>
          <a:graphicData uri="http://schemas.openxmlformats.org/presentationml/2006/ole">
            <mc:AlternateContent xmlns:mc="http://schemas.openxmlformats.org/markup-compatibility/2006">
              <mc:Choice xmlns:v="urn:schemas-microsoft-com:vml" Requires="v">
                <p:oleObj spid="_x0000_s2057" name="Equation" r:id="rId8" imgW="800100" imgH="431800" progId="Equation.DSMT4">
                  <p:embed/>
                </p:oleObj>
              </mc:Choice>
              <mc:Fallback>
                <p:oleObj name="Equation" r:id="rId8" imgW="800100" imgH="431800" progId="Equation.DSMT4">
                  <p:embed/>
                  <p:pic>
                    <p:nvPicPr>
                      <p:cNvPr id="0" name=""/>
                      <p:cNvPicPr>
                        <a:picLocks noChangeAspect="1" noChangeArrowheads="1"/>
                      </p:cNvPicPr>
                      <p:nvPr/>
                    </p:nvPicPr>
                    <p:blipFill>
                      <a:blip r:embed="rId9"/>
                      <a:srcRect/>
                      <a:stretch>
                        <a:fillRect/>
                      </a:stretch>
                    </p:blipFill>
                    <p:spPr bwMode="auto">
                      <a:xfrm>
                        <a:off x="1995488" y="4859338"/>
                        <a:ext cx="1863725"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1" name="Object 5"/>
          <p:cNvGraphicFramePr>
            <a:graphicFrameLocks noChangeAspect="1"/>
          </p:cNvGraphicFramePr>
          <p:nvPr>
            <p:extLst>
              <p:ext uri="{D42A27DB-BD31-4B8C-83A1-F6EECF244321}">
                <p14:modId xmlns:p14="http://schemas.microsoft.com/office/powerpoint/2010/main" val="1863517970"/>
              </p:ext>
            </p:extLst>
          </p:nvPr>
        </p:nvGraphicFramePr>
        <p:xfrm>
          <a:off x="3840163" y="4876800"/>
          <a:ext cx="2217737" cy="1006475"/>
        </p:xfrm>
        <a:graphic>
          <a:graphicData uri="http://schemas.openxmlformats.org/presentationml/2006/ole">
            <mc:AlternateContent xmlns:mc="http://schemas.openxmlformats.org/markup-compatibility/2006">
              <mc:Choice xmlns:v="urn:schemas-microsoft-com:vml" Requires="v">
                <p:oleObj spid="_x0000_s2058" name="Equation" r:id="rId10" imgW="952500" imgH="431800" progId="Equation.DSMT4">
                  <p:embed/>
                </p:oleObj>
              </mc:Choice>
              <mc:Fallback>
                <p:oleObj name="Equation" r:id="rId10" imgW="952500" imgH="431800" progId="Equation.DSMT4">
                  <p:embed/>
                  <p:pic>
                    <p:nvPicPr>
                      <p:cNvPr id="0" name=""/>
                      <p:cNvPicPr>
                        <a:picLocks noChangeAspect="1" noChangeArrowheads="1"/>
                      </p:cNvPicPr>
                      <p:nvPr/>
                    </p:nvPicPr>
                    <p:blipFill>
                      <a:blip r:embed="rId11"/>
                      <a:srcRect/>
                      <a:stretch>
                        <a:fillRect/>
                      </a:stretch>
                    </p:blipFill>
                    <p:spPr bwMode="auto">
                      <a:xfrm>
                        <a:off x="3840163" y="4876800"/>
                        <a:ext cx="2217737"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2" name="Object 6"/>
          <p:cNvGraphicFramePr>
            <a:graphicFrameLocks noChangeAspect="1"/>
          </p:cNvGraphicFramePr>
          <p:nvPr>
            <p:extLst>
              <p:ext uri="{D42A27DB-BD31-4B8C-83A1-F6EECF244321}">
                <p14:modId xmlns:p14="http://schemas.microsoft.com/office/powerpoint/2010/main" val="1182012078"/>
              </p:ext>
            </p:extLst>
          </p:nvPr>
        </p:nvGraphicFramePr>
        <p:xfrm>
          <a:off x="6086475" y="4818062"/>
          <a:ext cx="2219325" cy="1125538"/>
        </p:xfrm>
        <a:graphic>
          <a:graphicData uri="http://schemas.openxmlformats.org/presentationml/2006/ole">
            <mc:AlternateContent xmlns:mc="http://schemas.openxmlformats.org/markup-compatibility/2006">
              <mc:Choice xmlns:v="urn:schemas-microsoft-com:vml" Requires="v">
                <p:oleObj spid="_x0000_s2059" name="Equation" r:id="rId12" imgW="952500" imgH="482600" progId="Equation.DSMT4">
                  <p:embed/>
                </p:oleObj>
              </mc:Choice>
              <mc:Fallback>
                <p:oleObj name="Equation" r:id="rId12" imgW="952500" imgH="482600" progId="Equation.DSMT4">
                  <p:embed/>
                  <p:pic>
                    <p:nvPicPr>
                      <p:cNvPr id="0" name=""/>
                      <p:cNvPicPr>
                        <a:picLocks noChangeAspect="1" noChangeArrowheads="1"/>
                      </p:cNvPicPr>
                      <p:nvPr/>
                    </p:nvPicPr>
                    <p:blipFill>
                      <a:blip r:embed="rId13"/>
                      <a:srcRect/>
                      <a:stretch>
                        <a:fillRect/>
                      </a:stretch>
                    </p:blipFill>
                    <p:spPr bwMode="auto">
                      <a:xfrm>
                        <a:off x="6086475" y="4818062"/>
                        <a:ext cx="221932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3" name="Object 7"/>
          <p:cNvGraphicFramePr>
            <a:graphicFrameLocks noChangeAspect="1"/>
          </p:cNvGraphicFramePr>
          <p:nvPr/>
        </p:nvGraphicFramePr>
        <p:xfrm>
          <a:off x="5808662" y="5943600"/>
          <a:ext cx="3030538" cy="354013"/>
        </p:xfrm>
        <a:graphic>
          <a:graphicData uri="http://schemas.openxmlformats.org/presentationml/2006/ole">
            <mc:AlternateContent xmlns:mc="http://schemas.openxmlformats.org/markup-compatibility/2006">
              <mc:Choice xmlns:v="urn:schemas-microsoft-com:vml" Requires="v">
                <p:oleObj spid="_x0000_s2060" name="Equation" r:id="rId14" imgW="1955800" imgH="228600" progId="Equation.DSMT4">
                  <p:embed/>
                </p:oleObj>
              </mc:Choice>
              <mc:Fallback>
                <p:oleObj name="Equation" r:id="rId14" imgW="1955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08662" y="5943600"/>
                        <a:ext cx="3030538" cy="354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455715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64"/>
                                        </p:tgtEl>
                                        <p:attrNameLst>
                                          <p:attrName>style.visibility</p:attrName>
                                        </p:attrNameLst>
                                      </p:cBhvr>
                                      <p:to>
                                        <p:strVal val="visible"/>
                                      </p:to>
                                    </p:set>
                                    <p:anim calcmode="lin" valueType="num">
                                      <p:cBhvr>
                                        <p:cTn id="12" dur="500" fill="hold"/>
                                        <p:tgtEl>
                                          <p:spTgt spid="40964"/>
                                        </p:tgtEl>
                                        <p:attrNameLst>
                                          <p:attrName>ppt_w</p:attrName>
                                        </p:attrNameLst>
                                      </p:cBhvr>
                                      <p:tavLst>
                                        <p:tav tm="0">
                                          <p:val>
                                            <p:fltVal val="0"/>
                                          </p:val>
                                        </p:tav>
                                        <p:tav tm="100000">
                                          <p:val>
                                            <p:strVal val="#ppt_w"/>
                                          </p:val>
                                        </p:tav>
                                      </p:tavLst>
                                    </p:anim>
                                    <p:anim calcmode="lin" valueType="num">
                                      <p:cBhvr>
                                        <p:cTn id="13" dur="500" fill="hold"/>
                                        <p:tgtEl>
                                          <p:spTgt spid="40964"/>
                                        </p:tgtEl>
                                        <p:attrNameLst>
                                          <p:attrName>ppt_h</p:attrName>
                                        </p:attrNameLst>
                                      </p:cBhvr>
                                      <p:tavLst>
                                        <p:tav tm="0">
                                          <p:val>
                                            <p:fltVal val="0"/>
                                          </p:val>
                                        </p:tav>
                                        <p:tav tm="100000">
                                          <p:val>
                                            <p:strVal val="#ppt_h"/>
                                          </p:val>
                                        </p:tav>
                                      </p:tavLst>
                                    </p:anim>
                                    <p:animEffect transition="in" filter="fade">
                                      <p:cBhvr>
                                        <p:cTn id="14" dur="500"/>
                                        <p:tgtEl>
                                          <p:spTgt spid="4096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0963">
                                            <p:txEl>
                                              <p:pRg st="3" end="3"/>
                                            </p:txEl>
                                          </p:spTgt>
                                        </p:tgtEl>
                                        <p:attrNameLst>
                                          <p:attrName>style.visibility</p:attrName>
                                        </p:attrNameLst>
                                      </p:cBhvr>
                                      <p:to>
                                        <p:strVal val="visible"/>
                                      </p:to>
                                    </p:set>
                                    <p:animEffect transition="in" filter="wipe(left)">
                                      <p:cBhvr>
                                        <p:cTn id="19" dur="500"/>
                                        <p:tgtEl>
                                          <p:spTgt spid="409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82978"/>
                                        </p:tgtEl>
                                        <p:attrNameLst>
                                          <p:attrName>style.visibility</p:attrName>
                                        </p:attrNameLst>
                                      </p:cBhvr>
                                      <p:to>
                                        <p:strVal val="visible"/>
                                      </p:to>
                                    </p:set>
                                    <p:animEffect transition="in" filter="wipe(left)">
                                      <p:cBhvr>
                                        <p:cTn id="24" dur="500"/>
                                        <p:tgtEl>
                                          <p:spTgt spid="3829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2979"/>
                                        </p:tgtEl>
                                        <p:attrNameLst>
                                          <p:attrName>style.visibility</p:attrName>
                                        </p:attrNameLst>
                                      </p:cBhvr>
                                      <p:to>
                                        <p:strVal val="visible"/>
                                      </p:to>
                                    </p:set>
                                    <p:animEffect transition="in" filter="wipe(left)">
                                      <p:cBhvr>
                                        <p:cTn id="29" dur="500"/>
                                        <p:tgtEl>
                                          <p:spTgt spid="38297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963">
                                            <p:txEl>
                                              <p:pRg st="6" end="6"/>
                                            </p:txEl>
                                          </p:spTgt>
                                        </p:tgtEl>
                                        <p:attrNameLst>
                                          <p:attrName>style.visibility</p:attrName>
                                        </p:attrNameLst>
                                      </p:cBhvr>
                                      <p:to>
                                        <p:strVal val="visible"/>
                                      </p:to>
                                    </p:set>
                                    <p:animEffect transition="in" filter="wipe(left)">
                                      <p:cBhvr>
                                        <p:cTn id="34" dur="500"/>
                                        <p:tgtEl>
                                          <p:spTgt spid="4096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82980"/>
                                        </p:tgtEl>
                                        <p:attrNameLst>
                                          <p:attrName>style.visibility</p:attrName>
                                        </p:attrNameLst>
                                      </p:cBhvr>
                                      <p:to>
                                        <p:strVal val="visible"/>
                                      </p:to>
                                    </p:set>
                                    <p:animEffect transition="in" filter="wipe(left)">
                                      <p:cBhvr>
                                        <p:cTn id="39" dur="500"/>
                                        <p:tgtEl>
                                          <p:spTgt spid="38298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82981"/>
                                        </p:tgtEl>
                                        <p:attrNameLst>
                                          <p:attrName>style.visibility</p:attrName>
                                        </p:attrNameLst>
                                      </p:cBhvr>
                                      <p:to>
                                        <p:strVal val="visible"/>
                                      </p:to>
                                    </p:set>
                                    <p:animEffect transition="in" filter="wipe(left)">
                                      <p:cBhvr>
                                        <p:cTn id="44" dur="500"/>
                                        <p:tgtEl>
                                          <p:spTgt spid="38298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82982"/>
                                        </p:tgtEl>
                                        <p:attrNameLst>
                                          <p:attrName>style.visibility</p:attrName>
                                        </p:attrNameLst>
                                      </p:cBhvr>
                                      <p:to>
                                        <p:strVal val="visible"/>
                                      </p:to>
                                    </p:set>
                                    <p:animEffect transition="in" filter="wipe(left)">
                                      <p:cBhvr>
                                        <p:cTn id="49" dur="500"/>
                                        <p:tgtEl>
                                          <p:spTgt spid="3829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2983"/>
                                        </p:tgtEl>
                                        <p:attrNameLst>
                                          <p:attrName>style.visibility</p:attrName>
                                        </p:attrNameLst>
                                      </p:cBhvr>
                                      <p:to>
                                        <p:strVal val="visible"/>
                                      </p:to>
                                    </p:set>
                                    <p:animEffect transition="in" filter="wipe(left)">
                                      <p:cBhvr>
                                        <p:cTn id="54" dur="500"/>
                                        <p:tgtEl>
                                          <p:spTgt spid="38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7772400" cy="762000"/>
          </a:xfrm>
        </p:spPr>
        <p:txBody>
          <a:bodyPr/>
          <a:lstStyle/>
          <a:p>
            <a:pPr eaLnBrk="1" hangingPunct="1"/>
            <a:r>
              <a:rPr lang="en-US" sz="4000" dirty="0"/>
              <a:t>Limitations of the Bohr Model</a:t>
            </a:r>
          </a:p>
        </p:txBody>
      </p:sp>
      <p:sp>
        <p:nvSpPr>
          <p:cNvPr id="41987" name="Rectangle 3"/>
          <p:cNvSpPr>
            <a:spLocks noGrp="1" noChangeArrowheads="1"/>
          </p:cNvSpPr>
          <p:nvPr>
            <p:ph idx="1"/>
          </p:nvPr>
        </p:nvSpPr>
        <p:spPr>
          <a:xfrm>
            <a:off x="457200" y="838200"/>
            <a:ext cx="8229600" cy="5181600"/>
          </a:xfrm>
        </p:spPr>
        <p:txBody>
          <a:bodyPr/>
          <a:lstStyle/>
          <a:p>
            <a:pPr marL="609600" indent="-609600" eaLnBrk="1" hangingPunct="1">
              <a:spcBef>
                <a:spcPct val="0"/>
              </a:spcBef>
              <a:buFont typeface="Wingdings" pitchFamily="-84" charset="2"/>
              <a:buNone/>
            </a:pPr>
            <a:r>
              <a:rPr lang="en-US" dirty="0"/>
              <a:t>The Bohr model was a great step of the new quantum theory,</a:t>
            </a:r>
            <a:r>
              <a:rPr lang="en-US" dirty="0" smtClean="0"/>
              <a:t> but </a:t>
            </a:r>
            <a:r>
              <a:rPr lang="en-US" dirty="0"/>
              <a:t>it had its limitations</a:t>
            </a:r>
            <a:r>
              <a:rPr lang="en-US" dirty="0" smtClean="0"/>
              <a:t>.</a:t>
            </a:r>
          </a:p>
          <a:p>
            <a:pPr marL="609600" indent="-609600" eaLnBrk="1" hangingPunct="1">
              <a:buClr>
                <a:schemeClr val="tx1"/>
              </a:buClr>
              <a:buSzPct val="90000"/>
              <a:buFont typeface="Wingdings" pitchFamily="-84" charset="2"/>
              <a:buAutoNum type="arabicParenR"/>
            </a:pPr>
            <a:r>
              <a:rPr lang="en-US" dirty="0"/>
              <a:t>Works only to single-electron </a:t>
            </a:r>
            <a:r>
              <a:rPr lang="en-US" dirty="0" smtClean="0"/>
              <a:t>atoms</a:t>
            </a:r>
          </a:p>
          <a:p>
            <a:pPr marL="1009650" lvl="1" indent="-609600" eaLnBrk="1" hangingPunct="1">
              <a:buClr>
                <a:schemeClr val="tx1"/>
              </a:buClr>
              <a:buSzPct val="90000"/>
            </a:pPr>
            <a:r>
              <a:rPr lang="en-US" dirty="0" smtClean="0"/>
              <a:t>Even for ions </a:t>
            </a:r>
            <a:r>
              <a:rPr lang="en-US" dirty="0" err="1" smtClean="0">
                <a:sym typeface="Wingdings"/>
              </a:rPr>
              <a:t></a:t>
            </a:r>
            <a:r>
              <a:rPr lang="en-US" dirty="0" smtClean="0">
                <a:sym typeface="Wingdings"/>
              </a:rPr>
              <a:t> What would change?</a:t>
            </a:r>
          </a:p>
          <a:p>
            <a:pPr marL="1009650" lvl="1" indent="-609600" eaLnBrk="1" hangingPunct="1">
              <a:buClr>
                <a:schemeClr val="tx1"/>
              </a:buClr>
              <a:buSzPct val="90000"/>
            </a:pPr>
            <a:r>
              <a:rPr lang="en-US" dirty="0" smtClean="0">
                <a:sym typeface="Wingdings"/>
              </a:rPr>
              <a:t>The charge of the nucleus</a:t>
            </a:r>
            <a:endParaRPr lang="en-US" dirty="0" smtClean="0"/>
          </a:p>
          <a:p>
            <a:pPr marL="609600" indent="-609600" eaLnBrk="1" hangingPunct="1">
              <a:buClr>
                <a:schemeClr val="tx1"/>
              </a:buClr>
              <a:buSzPct val="90000"/>
              <a:buFont typeface="Wingdings" pitchFamily="-84" charset="2"/>
              <a:buAutoNum type="arabicParenR"/>
            </a:pPr>
            <a:r>
              <a:rPr lang="en-US" dirty="0"/>
              <a:t>Could not account for the intensities or the fine structure of the spectral </a:t>
            </a:r>
            <a:r>
              <a:rPr lang="en-US" dirty="0" smtClean="0"/>
              <a:t>lines</a:t>
            </a:r>
          </a:p>
          <a:p>
            <a:pPr marL="1009650" lvl="1" indent="-609600" eaLnBrk="1" hangingPunct="1">
              <a:buClr>
                <a:schemeClr val="tx1"/>
              </a:buClr>
              <a:buSzPct val="90000"/>
            </a:pPr>
            <a:r>
              <a:rPr lang="en-US" dirty="0" smtClean="0"/>
              <a:t>Fine structure is caused by the electron spin</a:t>
            </a:r>
          </a:p>
          <a:p>
            <a:pPr marL="609600" indent="-609600" eaLnBrk="1" hangingPunct="1">
              <a:buClr>
                <a:schemeClr val="tx1"/>
              </a:buClr>
              <a:buSzPct val="90000"/>
              <a:buFont typeface="Wingdings" pitchFamily="-84" charset="2"/>
              <a:buAutoNum type="arabicParenR"/>
            </a:pPr>
            <a:r>
              <a:rPr lang="en-US" dirty="0"/>
              <a:t>Could not explain the binding of atoms into </a:t>
            </a:r>
            <a:r>
              <a:rPr lang="en-US" dirty="0" smtClean="0"/>
              <a:t>molecules</a:t>
            </a:r>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a:p>
            <a:pPr marL="609600" indent="-609600" eaLnBrk="1" hangingPunct="1">
              <a:buFont typeface="Wingdings" pitchFamily="-84" charset="2"/>
              <a:buNone/>
            </a:pPr>
            <a:endParaRPr lang="en-US" dirty="0"/>
          </a:p>
        </p:txBody>
      </p:sp>
      <p:sp>
        <p:nvSpPr>
          <p:cNvPr id="4" name="Date Placeholder 3"/>
          <p:cNvSpPr>
            <a:spLocks noGrp="1"/>
          </p:cNvSpPr>
          <p:nvPr>
            <p:ph type="dt" sz="half" idx="10"/>
          </p:nvPr>
        </p:nvSpPr>
        <p:spPr/>
        <p:txBody>
          <a:bodyPr/>
          <a:lstStyle/>
          <a:p>
            <a:pPr>
              <a:defRPr/>
            </a:pPr>
            <a:r>
              <a:rPr lang="en-US" smtClean="0"/>
              <a:t>Monday, Sept. 30, 2013</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384002" name="Object 2"/>
          <p:cNvGraphicFramePr>
            <a:graphicFrameLocks noChangeAspect="1"/>
          </p:cNvGraphicFramePr>
          <p:nvPr>
            <p:extLst>
              <p:ext uri="{D42A27DB-BD31-4B8C-83A1-F6EECF244321}">
                <p14:modId xmlns:p14="http://schemas.microsoft.com/office/powerpoint/2010/main" val="2130143649"/>
              </p:ext>
            </p:extLst>
          </p:nvPr>
        </p:nvGraphicFramePr>
        <p:xfrm>
          <a:off x="5648325" y="2905125"/>
          <a:ext cx="1962150" cy="755650"/>
        </p:xfrm>
        <a:graphic>
          <a:graphicData uri="http://schemas.openxmlformats.org/presentationml/2006/ole">
            <mc:AlternateContent xmlns:mc="http://schemas.openxmlformats.org/markup-compatibility/2006">
              <mc:Choice xmlns:v="urn:schemas-microsoft-com:vml" Requires="v">
                <p:oleObj spid="_x0000_s3074" name="Equation" r:id="rId3" imgW="1219200" imgH="469900" progId="Equation.DSMT4">
                  <p:embed/>
                </p:oleObj>
              </mc:Choice>
              <mc:Fallback>
                <p:oleObj name="Equation" r:id="rId3" imgW="1219200" imgH="469900" progId="Equation.DSMT4">
                  <p:embed/>
                  <p:pic>
                    <p:nvPicPr>
                      <p:cNvPr id="0" name=""/>
                      <p:cNvPicPr>
                        <a:picLocks noChangeAspect="1" noChangeArrowheads="1"/>
                      </p:cNvPicPr>
                      <p:nvPr/>
                    </p:nvPicPr>
                    <p:blipFill>
                      <a:blip r:embed="rId4"/>
                      <a:srcRect/>
                      <a:stretch>
                        <a:fillRect/>
                      </a:stretch>
                    </p:blipFill>
                    <p:spPr bwMode="auto">
                      <a:xfrm>
                        <a:off x="5648325" y="2905125"/>
                        <a:ext cx="19621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94846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left)">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left)">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84002"/>
                                        </p:tgtEl>
                                        <p:attrNameLst>
                                          <p:attrName>style.visibility</p:attrName>
                                        </p:attrNameLst>
                                      </p:cBhvr>
                                      <p:to>
                                        <p:strVal val="visible"/>
                                      </p:to>
                                    </p:set>
                                    <p:animEffect transition="in" filter="wipe(left)">
                                      <p:cBhvr>
                                        <p:cTn id="27" dur="500"/>
                                        <p:tgtEl>
                                          <p:spTgt spid="3840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wipe(left)">
                                      <p:cBhvr>
                                        <p:cTn id="32" dur="500"/>
                                        <p:tgtEl>
                                          <p:spTgt spid="41987">
                                            <p:txEl>
                                              <p:pRg st="4" end="4"/>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wipe(left)">
                                      <p:cBhvr>
                                        <p:cTn id="35" dur="500"/>
                                        <p:tgtEl>
                                          <p:spTgt spid="4198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1987">
                                            <p:txEl>
                                              <p:pRg st="6" end="6"/>
                                            </p:txEl>
                                          </p:spTgt>
                                        </p:tgtEl>
                                        <p:attrNameLst>
                                          <p:attrName>style.visibility</p:attrName>
                                        </p:attrNameLst>
                                      </p:cBhvr>
                                      <p:to>
                                        <p:strVal val="visible"/>
                                      </p:to>
                                    </p:set>
                                    <p:animEffect transition="in" filter="wipe(left)">
                                      <p:cBhvr>
                                        <p:cTn id="40"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 y="76200"/>
            <a:ext cx="9067800" cy="838200"/>
          </a:xfrm>
        </p:spPr>
        <p:txBody>
          <a:bodyPr/>
          <a:lstStyle/>
          <a:p>
            <a:pPr eaLnBrk="1" hangingPunct="1"/>
            <a:r>
              <a:rPr lang="en-US" sz="3600" dirty="0" smtClean="0"/>
              <a:t>Characteristic </a:t>
            </a:r>
            <a:r>
              <a:rPr lang="en-US" sz="3600" dirty="0"/>
              <a:t>X-Ray Spectra and Atomic Number</a:t>
            </a:r>
          </a:p>
        </p:txBody>
      </p:sp>
      <p:sp>
        <p:nvSpPr>
          <p:cNvPr id="43011" name="Rectangle 3"/>
          <p:cNvSpPr>
            <a:spLocks noGrp="1" noChangeArrowheads="1"/>
          </p:cNvSpPr>
          <p:nvPr>
            <p:ph idx="1"/>
          </p:nvPr>
        </p:nvSpPr>
        <p:spPr>
          <a:xfrm>
            <a:off x="457200" y="990600"/>
            <a:ext cx="8226425" cy="4802187"/>
          </a:xfrm>
        </p:spPr>
        <p:txBody>
          <a:bodyPr/>
          <a:lstStyle/>
          <a:p>
            <a:pPr eaLnBrk="1" hangingPunct="1"/>
            <a:r>
              <a:rPr lang="en-US" sz="2800" dirty="0"/>
              <a:t>Shells have letter names:</a:t>
            </a:r>
          </a:p>
          <a:p>
            <a:pPr eaLnBrk="1" hangingPunct="1">
              <a:buFont typeface="Wingdings" pitchFamily="-84" charset="2"/>
              <a:buNone/>
            </a:pPr>
            <a:r>
              <a:rPr lang="en-US" sz="2800" b="1" dirty="0">
                <a:solidFill>
                  <a:srgbClr val="000000"/>
                </a:solidFill>
              </a:rPr>
              <a:t>	K shell</a:t>
            </a:r>
            <a:r>
              <a:rPr lang="en-US" sz="2800" dirty="0"/>
              <a:t> for </a:t>
            </a:r>
            <a:r>
              <a:rPr lang="en-US" sz="2800" i="1" dirty="0" err="1"/>
              <a:t>n</a:t>
            </a:r>
            <a:r>
              <a:rPr lang="en-US" sz="2800" dirty="0"/>
              <a:t> = 1</a:t>
            </a:r>
          </a:p>
          <a:p>
            <a:pPr eaLnBrk="1" hangingPunct="1">
              <a:buFont typeface="Wingdings" pitchFamily="-84" charset="2"/>
              <a:buNone/>
            </a:pPr>
            <a:r>
              <a:rPr lang="en-US" sz="2800" b="1" dirty="0">
                <a:solidFill>
                  <a:srgbClr val="000000"/>
                </a:solidFill>
              </a:rPr>
              <a:t>	L shell</a:t>
            </a:r>
            <a:r>
              <a:rPr lang="en-US" sz="2800" dirty="0"/>
              <a:t> for </a:t>
            </a:r>
            <a:r>
              <a:rPr lang="en-US" sz="2800" i="1" dirty="0" err="1"/>
              <a:t>n</a:t>
            </a:r>
            <a:r>
              <a:rPr lang="en-US" sz="2800" dirty="0"/>
              <a:t> = 2</a:t>
            </a:r>
          </a:p>
          <a:p>
            <a:pPr eaLnBrk="1" hangingPunct="1"/>
            <a:endParaRPr lang="en-US" sz="2800" dirty="0"/>
          </a:p>
          <a:p>
            <a:pPr eaLnBrk="1" hangingPunct="1"/>
            <a:r>
              <a:rPr lang="en-US" sz="2800" dirty="0"/>
              <a:t>The atom is most stable in its ground state.</a:t>
            </a:r>
          </a:p>
          <a:p>
            <a:pPr eaLnBrk="1" hangingPunct="1">
              <a:buFont typeface="Wingdings" pitchFamily="-84" charset="2"/>
              <a:buNone/>
            </a:pPr>
            <a:r>
              <a:rPr lang="en-US" sz="2800" dirty="0"/>
              <a:t>         </a:t>
            </a:r>
          </a:p>
          <a:p>
            <a:pPr eaLnBrk="1" hangingPunct="1"/>
            <a:endParaRPr lang="en-US" sz="2800" dirty="0"/>
          </a:p>
          <a:p>
            <a:pPr eaLnBrk="1" hangingPunct="1"/>
            <a:r>
              <a:rPr lang="en-US" sz="2800" dirty="0"/>
              <a:t>When</a:t>
            </a:r>
            <a:r>
              <a:rPr lang="en-US" sz="2800" dirty="0" smtClean="0"/>
              <a:t> a transition occurs </a:t>
            </a:r>
            <a:r>
              <a:rPr lang="en-US" sz="2800" dirty="0"/>
              <a:t>in a heavy atom, the radiation emitted is an </a:t>
            </a:r>
            <a:r>
              <a:rPr lang="en-US" sz="2800" b="1" dirty="0" err="1">
                <a:solidFill>
                  <a:srgbClr val="000000"/>
                </a:solidFill>
              </a:rPr>
              <a:t>x</a:t>
            </a:r>
            <a:r>
              <a:rPr lang="en-US" sz="2800" b="1" dirty="0">
                <a:solidFill>
                  <a:srgbClr val="000000"/>
                </a:solidFill>
              </a:rPr>
              <a:t> ray</a:t>
            </a:r>
            <a:r>
              <a:rPr lang="en-US" sz="2800" dirty="0"/>
              <a:t>.</a:t>
            </a:r>
          </a:p>
          <a:p>
            <a:pPr eaLnBrk="1" hangingPunct="1"/>
            <a:r>
              <a:rPr lang="en-US" sz="2800" dirty="0"/>
              <a:t>It has the energy </a:t>
            </a:r>
            <a:r>
              <a:rPr lang="en-US" sz="2800" i="1" dirty="0"/>
              <a:t>E </a:t>
            </a:r>
            <a:r>
              <a:rPr lang="en-US" sz="2800" dirty="0"/>
              <a:t>(</a:t>
            </a:r>
            <a:r>
              <a:rPr lang="en-US" sz="2800" dirty="0" err="1"/>
              <a:t>x</a:t>
            </a:r>
            <a:r>
              <a:rPr lang="en-US" sz="2800" dirty="0"/>
              <a:t> ray) = </a:t>
            </a:r>
            <a:r>
              <a:rPr lang="en-US" sz="2800" i="1" dirty="0" err="1"/>
              <a:t>E</a:t>
            </a:r>
            <a:r>
              <a:rPr lang="en-US" sz="2800" i="1" baseline="-25000" dirty="0" err="1"/>
              <a:t>u</a:t>
            </a:r>
            <a:r>
              <a:rPr lang="en-US" sz="2800" dirty="0"/>
              <a:t> </a:t>
            </a:r>
            <a:r>
              <a:rPr lang="en-US" sz="2800" dirty="0">
                <a:ea typeface="Lucida Grande" pitchFamily="-84" charset="0"/>
                <a:cs typeface="Lucida Grande" pitchFamily="-84" charset="0"/>
              </a:rPr>
              <a:t>−</a:t>
            </a:r>
            <a:r>
              <a:rPr lang="en-US" sz="2800" dirty="0">
                <a:ea typeface="Arial" pitchFamily="-84" charset="0"/>
                <a:cs typeface="Arial" pitchFamily="-84" charset="0"/>
              </a:rPr>
              <a:t> </a:t>
            </a:r>
            <a:r>
              <a:rPr lang="en-US" sz="2800" i="1" dirty="0">
                <a:ea typeface="Arial" pitchFamily="-84" charset="0"/>
                <a:cs typeface="Arial" pitchFamily="-84" charset="0"/>
              </a:rPr>
              <a:t>E</a:t>
            </a:r>
            <a:r>
              <a:rPr lang="en-US" sz="2800" baseline="-25000" dirty="0">
                <a:ea typeface="ヒラギノ角ゴ Pro W3" pitchFamily="-84" charset="-128"/>
                <a:cs typeface="ヒラギノ角ゴ Pro W3" pitchFamily="-84" charset="-128"/>
              </a:rPr>
              <a:t>ℓ</a:t>
            </a:r>
            <a:r>
              <a:rPr lang="en-US" sz="2800" dirty="0"/>
              <a:t>.</a:t>
            </a:r>
          </a:p>
        </p:txBody>
      </p:sp>
      <p:sp>
        <p:nvSpPr>
          <p:cNvPr id="43012" name="Line 4"/>
          <p:cNvSpPr>
            <a:spLocks noChangeShapeType="1"/>
          </p:cNvSpPr>
          <p:nvPr/>
        </p:nvSpPr>
        <p:spPr bwMode="auto">
          <a:xfrm>
            <a:off x="533400" y="3810000"/>
            <a:ext cx="609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3013" name="Text Box 6"/>
          <p:cNvSpPr txBox="1">
            <a:spLocks noChangeArrowheads="1"/>
          </p:cNvSpPr>
          <p:nvPr/>
        </p:nvSpPr>
        <p:spPr bwMode="auto">
          <a:xfrm>
            <a:off x="1143000" y="3581400"/>
            <a:ext cx="6019800" cy="733425"/>
          </a:xfrm>
          <a:prstGeom prst="rect">
            <a:avLst/>
          </a:prstGeom>
          <a:noFill/>
          <a:ln w="9525">
            <a:noFill/>
            <a:miter lim="800000"/>
            <a:headEnd/>
            <a:tailEnd/>
          </a:ln>
        </p:spPr>
        <p:txBody>
          <a:bodyPr wrap="square">
            <a:prstTxWarp prst="textNoShape">
              <a:avLst/>
            </a:prstTxWarp>
            <a:spAutoFit/>
          </a:bodyPr>
          <a:lstStyle/>
          <a:p>
            <a:r>
              <a:rPr lang="en-US" sz="2100" dirty="0">
                <a:solidFill>
                  <a:schemeClr val="accent2"/>
                </a:solidFill>
              </a:rPr>
              <a:t>An electron from higher shells will fill the inner-shell vacancy at lower energy.</a:t>
            </a:r>
          </a:p>
        </p:txBody>
      </p:sp>
      <p:sp>
        <p:nvSpPr>
          <p:cNvPr id="43014" name="Line 7"/>
          <p:cNvSpPr>
            <a:spLocks noChangeShapeType="1"/>
          </p:cNvSpPr>
          <p:nvPr/>
        </p:nvSpPr>
        <p:spPr bwMode="auto">
          <a:xfrm>
            <a:off x="1841500" y="2755900"/>
            <a:ext cx="0" cy="457200"/>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5145370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3011">
                                            <p:txEl>
                                              <p:pRg st="4" end="4"/>
                                            </p:txEl>
                                          </p:spTgt>
                                        </p:tgtEl>
                                        <p:attrNameLst>
                                          <p:attrName>style.visibility</p:attrName>
                                        </p:attrNameLst>
                                      </p:cBhvr>
                                      <p:to>
                                        <p:strVal val="visible"/>
                                      </p:to>
                                    </p:set>
                                    <p:animEffect transition="in" filter="wipe(left)">
                                      <p:cBhvr>
                                        <p:cTn id="22" dur="500"/>
                                        <p:tgtEl>
                                          <p:spTgt spid="43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2"/>
                                        </p:tgtEl>
                                        <p:attrNameLst>
                                          <p:attrName>style.visibility</p:attrName>
                                        </p:attrNameLst>
                                      </p:cBhvr>
                                      <p:to>
                                        <p:strVal val="visible"/>
                                      </p:to>
                                    </p:set>
                                    <p:animEffect transition="in" filter="wipe(left)">
                                      <p:cBhvr>
                                        <p:cTn id="27" dur="500"/>
                                        <p:tgtEl>
                                          <p:spTgt spid="43012"/>
                                        </p:tgtEl>
                                      </p:cBhvr>
                                    </p:animEffect>
                                  </p:childTnLst>
                                </p:cTn>
                              </p:par>
                            </p:childTnLst>
                          </p:cTn>
                        </p:par>
                        <p:par>
                          <p:cTn id="28" fill="hold">
                            <p:stCondLst>
                              <p:cond delay="5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43013"/>
                                        </p:tgtEl>
                                        <p:attrNameLst>
                                          <p:attrName>style.visibility</p:attrName>
                                        </p:attrNameLst>
                                      </p:cBhvr>
                                      <p:to>
                                        <p:strVal val="visible"/>
                                      </p:to>
                                    </p:set>
                                    <p:animEffect transition="in" filter="wipe(left)">
                                      <p:cBhvr>
                                        <p:cTn id="31" dur="500"/>
                                        <p:tgtEl>
                                          <p:spTgt spid="430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3011">
                                            <p:txEl>
                                              <p:pRg st="7" end="7"/>
                                            </p:txEl>
                                          </p:spTgt>
                                        </p:tgtEl>
                                        <p:attrNameLst>
                                          <p:attrName>style.visibility</p:attrName>
                                        </p:attrNameLst>
                                      </p:cBhvr>
                                      <p:to>
                                        <p:strVal val="visible"/>
                                      </p:to>
                                    </p:set>
                                    <p:animEffect transition="in" filter="wipe(left)">
                                      <p:cBhvr>
                                        <p:cTn id="36" dur="500"/>
                                        <p:tgtEl>
                                          <p:spTgt spid="4301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3011">
                                            <p:txEl>
                                              <p:pRg st="8" end="8"/>
                                            </p:txEl>
                                          </p:spTgt>
                                        </p:tgtEl>
                                        <p:attrNameLst>
                                          <p:attrName>style.visibility</p:attrName>
                                        </p:attrNameLst>
                                      </p:cBhvr>
                                      <p:to>
                                        <p:strVal val="visible"/>
                                      </p:to>
                                    </p:set>
                                    <p:animEffect transition="in" filter="wipe(left)">
                                      <p:cBhvr>
                                        <p:cTn id="41" dur="500"/>
                                        <p:tgtEl>
                                          <p:spTgt spid="430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animBg="1"/>
      <p:bldP spid="430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7772400" cy="1143000"/>
          </a:xfrm>
        </p:spPr>
        <p:txBody>
          <a:bodyPr/>
          <a:lstStyle/>
          <a:p>
            <a:pPr eaLnBrk="1" hangingPunct="1"/>
            <a:r>
              <a:rPr lang="en-US" sz="3400" dirty="0"/>
              <a:t>Atomic Number</a:t>
            </a:r>
          </a:p>
        </p:txBody>
      </p:sp>
      <p:sp>
        <p:nvSpPr>
          <p:cNvPr id="44035" name="Rectangle 3"/>
          <p:cNvSpPr>
            <a:spLocks noGrp="1" noChangeArrowheads="1"/>
          </p:cNvSpPr>
          <p:nvPr>
            <p:ph idx="1"/>
          </p:nvPr>
        </p:nvSpPr>
        <p:spPr>
          <a:xfrm>
            <a:off x="609600" y="990600"/>
            <a:ext cx="7772400" cy="4800600"/>
          </a:xfrm>
        </p:spPr>
        <p:txBody>
          <a:bodyPr/>
          <a:lstStyle/>
          <a:p>
            <a:pPr eaLnBrk="1" hangingPunct="1">
              <a:buFont typeface="Wingdings" pitchFamily="-84" charset="2"/>
              <a:buNone/>
            </a:pPr>
            <a:r>
              <a:rPr lang="en-US" sz="2100" dirty="0">
                <a:solidFill>
                  <a:srgbClr val="3333CC"/>
                </a:solidFill>
              </a:rPr>
              <a:t>L shell to K shell            </a:t>
            </a:r>
            <a:r>
              <a:rPr lang="en-US" sz="2100" dirty="0" smtClean="0">
                <a:solidFill>
                  <a:srgbClr val="3333CC"/>
                </a:solidFill>
              </a:rPr>
              <a:t>     </a:t>
            </a:r>
            <a:r>
              <a:rPr lang="en-US" sz="2100" dirty="0">
                <a:solidFill>
                  <a:srgbClr val="3333CC"/>
                </a:solidFill>
              </a:rPr>
              <a:t>K</a:t>
            </a:r>
            <a:r>
              <a:rPr lang="el-GR" sz="2100" i="1"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a:t>
            </a:r>
            <a:r>
              <a:rPr lang="en-US" sz="2100" dirty="0" err="1">
                <a:solidFill>
                  <a:srgbClr val="3333CC"/>
                </a:solidFill>
              </a:rPr>
              <a:t>x</a:t>
            </a:r>
            <a:r>
              <a:rPr lang="en-US" sz="2100" dirty="0">
                <a:solidFill>
                  <a:srgbClr val="3333CC"/>
                </a:solidFill>
              </a:rPr>
              <a:t> ray</a:t>
            </a:r>
          </a:p>
          <a:p>
            <a:pPr eaLnBrk="1" hangingPunct="1">
              <a:buFont typeface="Wingdings" pitchFamily="-84" charset="2"/>
              <a:buNone/>
            </a:pPr>
            <a:r>
              <a:rPr lang="en-US" sz="2100" dirty="0">
                <a:solidFill>
                  <a:srgbClr val="3333CC"/>
                </a:solidFill>
              </a:rPr>
              <a:t>M shell to K shell            </a:t>
            </a:r>
            <a:r>
              <a:rPr lang="en-US" sz="2100" dirty="0" smtClean="0">
                <a:solidFill>
                  <a:srgbClr val="3333CC"/>
                </a:solidFill>
              </a:rPr>
              <a:t>    K</a:t>
            </a:r>
            <a:r>
              <a:rPr lang="el-GR" sz="2100" i="1" baseline="-25000" dirty="0" smtClean="0">
                <a:solidFill>
                  <a:srgbClr val="3333CC"/>
                </a:solidFill>
                <a:latin typeface="Lucida Grande" pitchFamily="-84" charset="0"/>
                <a:ea typeface="Arial" pitchFamily="-84" charset="0"/>
                <a:cs typeface="Arial" pitchFamily="-84" charset="0"/>
              </a:rPr>
              <a:t>β</a:t>
            </a:r>
            <a:r>
              <a:rPr lang="en-US" sz="2100" dirty="0" smtClean="0">
                <a:solidFill>
                  <a:srgbClr val="3333CC"/>
                </a:solidFill>
              </a:rPr>
              <a:t> </a:t>
            </a:r>
            <a:r>
              <a:rPr lang="en-US" sz="2100" dirty="0" err="1">
                <a:solidFill>
                  <a:srgbClr val="3333CC"/>
                </a:solidFill>
              </a:rPr>
              <a:t>x</a:t>
            </a:r>
            <a:r>
              <a:rPr lang="en-US" sz="2100" dirty="0">
                <a:solidFill>
                  <a:srgbClr val="3333CC"/>
                </a:solidFill>
              </a:rPr>
              <a:t> ray</a:t>
            </a: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endParaRPr lang="en-US" sz="2100" dirty="0">
              <a:solidFill>
                <a:srgbClr val="3333CC"/>
              </a:solidFill>
            </a:endParaRPr>
          </a:p>
          <a:p>
            <a:pPr eaLnBrk="1" hangingPunct="1"/>
            <a:r>
              <a:rPr lang="en-US" sz="2100" i="1" dirty="0">
                <a:solidFill>
                  <a:srgbClr val="3333CC"/>
                </a:solidFill>
              </a:rPr>
              <a:t>Atomic number Z = number of protons in the nucleus</a:t>
            </a:r>
          </a:p>
          <a:p>
            <a:pPr eaLnBrk="1" hangingPunct="1"/>
            <a:r>
              <a:rPr lang="en-US" sz="2100" dirty="0">
                <a:solidFill>
                  <a:srgbClr val="3333CC"/>
                </a:solidFill>
              </a:rPr>
              <a:t>Moseley found a relationship between the frequencies of the characteristic </a:t>
            </a:r>
            <a:r>
              <a:rPr lang="en-US" sz="2100" dirty="0" err="1">
                <a:solidFill>
                  <a:srgbClr val="3333CC"/>
                </a:solidFill>
              </a:rPr>
              <a:t>x</a:t>
            </a:r>
            <a:r>
              <a:rPr lang="en-US" sz="2100" dirty="0">
                <a:solidFill>
                  <a:srgbClr val="3333CC"/>
                </a:solidFill>
              </a:rPr>
              <a:t> ray and Z.</a:t>
            </a:r>
          </a:p>
          <a:p>
            <a:pPr eaLnBrk="1" hangingPunct="1">
              <a:buFont typeface="Wingdings" pitchFamily="-84" charset="2"/>
              <a:buNone/>
            </a:pPr>
            <a:r>
              <a:rPr lang="en-US" sz="2100" dirty="0">
                <a:solidFill>
                  <a:srgbClr val="3333CC"/>
                </a:solidFill>
              </a:rPr>
              <a:t>	This holds for the K</a:t>
            </a:r>
            <a:r>
              <a:rPr lang="el-GR" sz="2100" baseline="-25000" dirty="0">
                <a:solidFill>
                  <a:srgbClr val="3333CC"/>
                </a:solidFill>
                <a:latin typeface="Lucida Grande" pitchFamily="-84" charset="0"/>
                <a:ea typeface="Arial" pitchFamily="-84" charset="0"/>
                <a:cs typeface="Arial" pitchFamily="-84" charset="0"/>
              </a:rPr>
              <a:t>α</a:t>
            </a:r>
            <a:r>
              <a:rPr lang="en-US" sz="2100" dirty="0">
                <a:solidFill>
                  <a:srgbClr val="3333CC"/>
                </a:solidFill>
              </a:rPr>
              <a:t> </a:t>
            </a:r>
            <a:r>
              <a:rPr lang="en-US" sz="2100" dirty="0" err="1">
                <a:solidFill>
                  <a:srgbClr val="3333CC"/>
                </a:solidFill>
              </a:rPr>
              <a:t>x</a:t>
            </a:r>
            <a:r>
              <a:rPr lang="en-US" sz="2100" dirty="0">
                <a:solidFill>
                  <a:srgbClr val="3333CC"/>
                </a:solidFill>
              </a:rPr>
              <a:t> ray</a:t>
            </a:r>
          </a:p>
        </p:txBody>
      </p:sp>
      <p:sp>
        <p:nvSpPr>
          <p:cNvPr id="44036" name="Line 4"/>
          <p:cNvSpPr>
            <a:spLocks noChangeShapeType="1"/>
          </p:cNvSpPr>
          <p:nvPr/>
        </p:nvSpPr>
        <p:spPr bwMode="auto">
          <a:xfrm>
            <a:off x="2514600" y="12192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7" name="Line 9"/>
          <p:cNvSpPr>
            <a:spLocks noChangeShapeType="1"/>
          </p:cNvSpPr>
          <p:nvPr/>
        </p:nvSpPr>
        <p:spPr bwMode="auto">
          <a:xfrm>
            <a:off x="2514600" y="1587500"/>
            <a:ext cx="762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4038" name="Line 10"/>
          <p:cNvSpPr>
            <a:spLocks noChangeShapeType="1"/>
          </p:cNvSpPr>
          <p:nvPr/>
        </p:nvSpPr>
        <p:spPr bwMode="auto">
          <a:xfrm>
            <a:off x="2438400" y="1752600"/>
            <a:ext cx="0" cy="1524000"/>
          </a:xfrm>
          <a:prstGeom prst="line">
            <a:avLst/>
          </a:prstGeom>
          <a:noFill/>
          <a:ln w="38100">
            <a:solidFill>
              <a:schemeClr val="tx1"/>
            </a:solidFill>
            <a:prstDash val="sysDot"/>
            <a:round/>
            <a:headEnd/>
            <a:tailEnd/>
          </a:ln>
        </p:spPr>
        <p:txBody>
          <a:bodyPr>
            <a:prstTxWarp prst="textNoShape">
              <a:avLst/>
            </a:prstTxWarp>
          </a:bodyPr>
          <a:lstStyle/>
          <a:p>
            <a:endParaRPr lang="en-US"/>
          </a:p>
        </p:txBody>
      </p:sp>
      <p:pic>
        <p:nvPicPr>
          <p:cNvPr id="44040" name="Picture 16" descr="0418"/>
          <p:cNvPicPr>
            <a:picLocks noChangeAspect="1" noChangeArrowheads="1"/>
          </p:cNvPicPr>
          <p:nvPr/>
        </p:nvPicPr>
        <p:blipFill>
          <a:blip r:embed="rId3"/>
          <a:srcRect b="2174"/>
          <a:stretch>
            <a:fillRect/>
          </a:stretch>
        </p:blipFill>
        <p:spPr bwMode="auto">
          <a:xfrm>
            <a:off x="6265863" y="152400"/>
            <a:ext cx="2725737" cy="34290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Monday, Sept. 30, 2013</a:t>
            </a:r>
            <a:endParaRPr lang="en-US"/>
          </a:p>
        </p:txBody>
      </p:sp>
      <p:sp>
        <p:nvSpPr>
          <p:cNvPr id="10" name="Slide Number Placeholder 9"/>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2" name="Object 2"/>
          <p:cNvGraphicFramePr>
            <a:graphicFrameLocks noChangeAspect="1"/>
          </p:cNvGraphicFramePr>
          <p:nvPr>
            <p:extLst>
              <p:ext uri="{D42A27DB-BD31-4B8C-83A1-F6EECF244321}">
                <p14:modId xmlns:p14="http://schemas.microsoft.com/office/powerpoint/2010/main" val="726914218"/>
              </p:ext>
            </p:extLst>
          </p:nvPr>
        </p:nvGraphicFramePr>
        <p:xfrm>
          <a:off x="3810000" y="4724400"/>
          <a:ext cx="3428996" cy="1143000"/>
        </p:xfrm>
        <a:graphic>
          <a:graphicData uri="http://schemas.openxmlformats.org/presentationml/2006/ole">
            <mc:AlternateContent xmlns:mc="http://schemas.openxmlformats.org/markup-compatibility/2006">
              <mc:Choice xmlns:v="urn:schemas-microsoft-com:vml" Requires="v">
                <p:oleObj spid="_x0000_s4098" name="Equation" r:id="rId4" imgW="1181100" imgH="393700" progId="Equation.DSMT4">
                  <p:embed/>
                </p:oleObj>
              </mc:Choice>
              <mc:Fallback>
                <p:oleObj name="Equation" r:id="rId4" imgW="1181100" imgH="393700" progId="Equation.DSMT4">
                  <p:embed/>
                  <p:pic>
                    <p:nvPicPr>
                      <p:cNvPr id="0" name=""/>
                      <p:cNvPicPr>
                        <a:picLocks noChangeAspect="1" noChangeArrowheads="1"/>
                      </p:cNvPicPr>
                      <p:nvPr/>
                    </p:nvPicPr>
                    <p:blipFill>
                      <a:blip r:embed="rId5"/>
                      <a:srcRect/>
                      <a:stretch>
                        <a:fillRect/>
                      </a:stretch>
                    </p:blipFill>
                    <p:spPr bwMode="auto">
                      <a:xfrm>
                        <a:off x="3810000" y="4724400"/>
                        <a:ext cx="3428996" cy="1143000"/>
                      </a:xfrm>
                      <a:prstGeom prst="rect">
                        <a:avLst/>
                      </a:prstGeom>
                      <a:noFill/>
                    </p:spPr>
                  </p:pic>
                </p:oleObj>
              </mc:Fallback>
            </mc:AlternateContent>
          </a:graphicData>
        </a:graphic>
      </p:graphicFrame>
    </p:spTree>
    <p:extLst>
      <p:ext uri="{BB962C8B-B14F-4D97-AF65-F5344CB8AC3E}">
        <p14:creationId xmlns:p14="http://schemas.microsoft.com/office/powerpoint/2010/main" val="188767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ipe(up)">
                                      <p:cBhvr>
                                        <p:cTn id="7" dur="500"/>
                                        <p:tgtEl>
                                          <p:spTgt spid="44040"/>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44035">
                                            <p:txEl>
                                              <p:pRg st="0" end="0"/>
                                            </p:txEl>
                                          </p:spTgt>
                                        </p:tgtEl>
                                        <p:attrNameLst>
                                          <p:attrName>style.visibility</p:attrName>
                                        </p:attrNameLst>
                                      </p:cBhvr>
                                      <p:to>
                                        <p:strVal val="visible"/>
                                      </p:to>
                                    </p:set>
                                    <p:animEffect transition="in" filter="wipe(left)">
                                      <p:cBhvr>
                                        <p:cTn id="11" dur="500"/>
                                        <p:tgtEl>
                                          <p:spTgt spid="44035">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4036"/>
                                        </p:tgtEl>
                                        <p:attrNameLst>
                                          <p:attrName>style.visibility</p:attrName>
                                        </p:attrNameLst>
                                      </p:cBhvr>
                                      <p:to>
                                        <p:strVal val="visible"/>
                                      </p:to>
                                    </p:set>
                                    <p:animEffect transition="in" filter="wipe(left)">
                                      <p:cBhvr>
                                        <p:cTn id="14" dur="500"/>
                                        <p:tgtEl>
                                          <p:spTgt spid="4403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4035">
                                            <p:txEl>
                                              <p:pRg st="1" end="1"/>
                                            </p:txEl>
                                          </p:spTgt>
                                        </p:tgtEl>
                                        <p:attrNameLst>
                                          <p:attrName>style.visibility</p:attrName>
                                        </p:attrNameLst>
                                      </p:cBhvr>
                                      <p:to>
                                        <p:strVal val="visible"/>
                                      </p:to>
                                    </p:set>
                                    <p:animEffect transition="in" filter="wipe(left)">
                                      <p:cBhvr>
                                        <p:cTn id="19" dur="500"/>
                                        <p:tgtEl>
                                          <p:spTgt spid="44035">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4037"/>
                                        </p:tgtEl>
                                        <p:attrNameLst>
                                          <p:attrName>style.visibility</p:attrName>
                                        </p:attrNameLst>
                                      </p:cBhvr>
                                      <p:to>
                                        <p:strVal val="visible"/>
                                      </p:to>
                                    </p:set>
                                    <p:animEffect transition="in" filter="wipe(left)">
                                      <p:cBhvr>
                                        <p:cTn id="22" dur="500"/>
                                        <p:tgtEl>
                                          <p:spTgt spid="44037"/>
                                        </p:tgtEl>
                                      </p:cBhvr>
                                    </p:animEffect>
                                  </p:childTnLst>
                                </p:cTn>
                              </p:par>
                            </p:childTnLst>
                          </p:cTn>
                        </p:par>
                        <p:par>
                          <p:cTn id="23" fill="hold">
                            <p:stCondLst>
                              <p:cond delay="850"/>
                            </p:stCondLst>
                            <p:childTnLst>
                              <p:par>
                                <p:cTn id="24" presetID="22" presetClass="entr" presetSubtype="1" fill="hold" grpId="0" nodeType="afterEffect">
                                  <p:stCondLst>
                                    <p:cond delay="0"/>
                                  </p:stCondLst>
                                  <p:childTnLst>
                                    <p:set>
                                      <p:cBhvr>
                                        <p:cTn id="25" dur="1" fill="hold">
                                          <p:stCondLst>
                                            <p:cond delay="0"/>
                                          </p:stCondLst>
                                        </p:cTn>
                                        <p:tgtEl>
                                          <p:spTgt spid="44038"/>
                                        </p:tgtEl>
                                        <p:attrNameLst>
                                          <p:attrName>style.visibility</p:attrName>
                                        </p:attrNameLst>
                                      </p:cBhvr>
                                      <p:to>
                                        <p:strVal val="visible"/>
                                      </p:to>
                                    </p:set>
                                    <p:animEffect transition="in" filter="wipe(up)">
                                      <p:cBhvr>
                                        <p:cTn id="26" dur="500"/>
                                        <p:tgtEl>
                                          <p:spTgt spid="4403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44035">
                                            <p:txEl>
                                              <p:pRg st="6" end="6"/>
                                            </p:txEl>
                                          </p:spTgt>
                                        </p:tgtEl>
                                        <p:attrNameLst>
                                          <p:attrName>style.visibility</p:attrName>
                                        </p:attrNameLst>
                                      </p:cBhvr>
                                      <p:to>
                                        <p:strVal val="visible"/>
                                      </p:to>
                                    </p:set>
                                    <p:animEffect transition="in" filter="wipe(left)">
                                      <p:cBhvr>
                                        <p:cTn id="31" dur="500"/>
                                        <p:tgtEl>
                                          <p:spTgt spid="4403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44035">
                                            <p:txEl>
                                              <p:pRg st="7" end="7"/>
                                            </p:txEl>
                                          </p:spTgt>
                                        </p:tgtEl>
                                        <p:attrNameLst>
                                          <p:attrName>style.visibility</p:attrName>
                                        </p:attrNameLst>
                                      </p:cBhvr>
                                      <p:to>
                                        <p:strVal val="visible"/>
                                      </p:to>
                                    </p:set>
                                    <p:animEffect transition="in" filter="wipe(left)">
                                      <p:cBhvr>
                                        <p:cTn id="36" dur="500"/>
                                        <p:tgtEl>
                                          <p:spTgt spid="44035">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44035">
                                            <p:txEl>
                                              <p:pRg st="8" end="8"/>
                                            </p:txEl>
                                          </p:spTgt>
                                        </p:tgtEl>
                                        <p:attrNameLst>
                                          <p:attrName>style.visibility</p:attrName>
                                        </p:attrNameLst>
                                      </p:cBhvr>
                                      <p:to>
                                        <p:strVal val="visible"/>
                                      </p:to>
                                    </p:set>
                                    <p:animEffect transition="in" filter="wipe(left)">
                                      <p:cBhvr>
                                        <p:cTn id="41" dur="500"/>
                                        <p:tgtEl>
                                          <p:spTgt spid="4403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6" grpId="0" animBg="1"/>
      <p:bldP spid="44037" grpId="0" animBg="1"/>
      <p:bldP spid="440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p:nvPr>
        </p:nvSpPr>
        <p:spPr>
          <a:xfrm>
            <a:off x="685800" y="0"/>
            <a:ext cx="7772400" cy="838200"/>
          </a:xfrm>
        </p:spPr>
        <p:txBody>
          <a:bodyPr/>
          <a:lstStyle/>
          <a:p>
            <a:pPr eaLnBrk="1" hangingPunct="1"/>
            <a:r>
              <a:rPr lang="en-US" sz="3600" dirty="0"/>
              <a:t>Moseley’s Empirical Results</a:t>
            </a:r>
          </a:p>
        </p:txBody>
      </p:sp>
      <p:sp>
        <p:nvSpPr>
          <p:cNvPr id="45059" name="Rectangle 2"/>
          <p:cNvSpPr>
            <a:spLocks noGrp="1" noChangeArrowheads="1"/>
          </p:cNvSpPr>
          <p:nvPr>
            <p:ph idx="1"/>
          </p:nvPr>
        </p:nvSpPr>
        <p:spPr>
          <a:xfrm>
            <a:off x="381000" y="914400"/>
            <a:ext cx="8534400" cy="5257800"/>
          </a:xfrm>
        </p:spPr>
        <p:txBody>
          <a:bodyPr/>
          <a:lstStyle/>
          <a:p>
            <a:pPr eaLnBrk="1" hangingPunct="1"/>
            <a:r>
              <a:rPr lang="en-US" dirty="0"/>
              <a:t>The </a:t>
            </a:r>
            <a:r>
              <a:rPr lang="en-US" dirty="0" err="1"/>
              <a:t>x</a:t>
            </a:r>
            <a:r>
              <a:rPr lang="en-US" dirty="0"/>
              <a:t> ray is produced from </a:t>
            </a:r>
            <a:r>
              <a:rPr lang="en-US" i="1" dirty="0" err="1"/>
              <a:t>n</a:t>
            </a:r>
            <a:r>
              <a:rPr lang="en-US" dirty="0"/>
              <a:t> = 2 to </a:t>
            </a:r>
            <a:r>
              <a:rPr lang="en-US" i="1" dirty="0" err="1"/>
              <a:t>n</a:t>
            </a:r>
            <a:r>
              <a:rPr lang="en-US" dirty="0"/>
              <a:t> = 1 transition</a:t>
            </a:r>
            <a:r>
              <a:rPr lang="en-US" dirty="0" smtClean="0"/>
              <a:t>.</a:t>
            </a:r>
          </a:p>
          <a:p>
            <a:pPr eaLnBrk="1" hangingPunct="1"/>
            <a:r>
              <a:rPr lang="en-US" dirty="0"/>
              <a:t>In general, the K series of </a:t>
            </a:r>
            <a:r>
              <a:rPr lang="en-US" dirty="0" err="1"/>
              <a:t>x</a:t>
            </a:r>
            <a:r>
              <a:rPr lang="en-US" dirty="0"/>
              <a:t> ray wavelengths are</a:t>
            </a:r>
          </a:p>
          <a:p>
            <a:pPr eaLnBrk="1" hangingPunct="1"/>
            <a:endParaRPr lang="en-US" dirty="0"/>
          </a:p>
          <a:p>
            <a:pPr eaLnBrk="1" hangingPunct="1"/>
            <a:endParaRPr lang="en-US" dirty="0"/>
          </a:p>
          <a:p>
            <a:pPr eaLnBrk="1" hangingPunct="1">
              <a:buFont typeface="Wingdings" pitchFamily="-84" charset="2"/>
              <a:buNone/>
            </a:pPr>
            <a:r>
              <a:rPr lang="en-US" dirty="0"/>
              <a:t>    </a:t>
            </a:r>
            <a:endParaRPr lang="en-US" dirty="0" smtClean="0"/>
          </a:p>
          <a:p>
            <a:pPr eaLnBrk="1" hangingPunct="1">
              <a:buFont typeface="Wingdings" pitchFamily="-84" charset="2"/>
              <a:buNone/>
            </a:pPr>
            <a:endParaRPr lang="en-US" dirty="0" smtClean="0"/>
          </a:p>
          <a:p>
            <a:pPr eaLnBrk="1" hangingPunct="1">
              <a:buFont typeface="Wingdings" pitchFamily="-84" charset="2"/>
              <a:buNone/>
            </a:pPr>
            <a:r>
              <a:rPr lang="en-US" dirty="0"/>
              <a:t>	Moseley’s research clarified the importance of the electron shells for all the elements, not just for hydrogen.</a:t>
            </a:r>
          </a:p>
          <a:p>
            <a:pPr eaLnBrk="1" hangingPunct="1"/>
            <a:endParaRPr lang="en-US" dirty="0"/>
          </a:p>
        </p:txBody>
      </p:sp>
      <p:sp>
        <p:nvSpPr>
          <p:cNvPr id="45060" name="AutoShape 6"/>
          <p:cNvSpPr>
            <a:spLocks noChangeArrowheads="1"/>
          </p:cNvSpPr>
          <p:nvPr/>
        </p:nvSpPr>
        <p:spPr bwMode="auto">
          <a:xfrm>
            <a:off x="3657600" y="3276600"/>
            <a:ext cx="1219200" cy="1143000"/>
          </a:xfrm>
          <a:prstGeom prst="downArrow">
            <a:avLst>
              <a:gd name="adj1" fmla="val 50000"/>
              <a:gd name="adj2" fmla="val 62500"/>
            </a:avLst>
          </a:prstGeom>
          <a:solidFill>
            <a:srgbClr val="FFFF00"/>
          </a:solidFill>
          <a:ln w="38100" cap="flat" cmpd="sng" algn="ctr">
            <a:solidFill>
              <a:srgbClr val="800000"/>
            </a:solidFill>
            <a:prstDash val="solid"/>
            <a:miter lim="800000"/>
            <a:headEnd type="none" w="med" len="med"/>
            <a:tailEnd type="none" w="med" len="med"/>
          </a:ln>
        </p:spPr>
        <p:txBody>
          <a:bodyPr wrap="none" anchor="ctr">
            <a:prstTxWarp prst="textNoShape">
              <a:avLst/>
            </a:prstTxWarp>
          </a:bodyPr>
          <a:lstStyle/>
          <a:p>
            <a:endParaRPr lang="en-US" dirty="0">
              <a:ln>
                <a:solidFill>
                  <a:srgbClr val="800000"/>
                </a:solidFill>
              </a:ln>
              <a:solidFill>
                <a:srgbClr val="800000"/>
              </a:solidFill>
            </a:endParaRPr>
          </a:p>
        </p:txBody>
      </p:sp>
      <p:sp>
        <p:nvSpPr>
          <p:cNvPr id="6" name="Date Placeholder 5"/>
          <p:cNvSpPr>
            <a:spLocks noGrp="1"/>
          </p:cNvSpPr>
          <p:nvPr>
            <p:ph type="dt" sz="half" idx="10"/>
          </p:nvPr>
        </p:nvSpPr>
        <p:spPr/>
        <p:txBody>
          <a:bodyPr/>
          <a:lstStyle/>
          <a:p>
            <a:pPr>
              <a:defRPr/>
            </a:pPr>
            <a:r>
              <a:rPr lang="en-US" smtClean="0"/>
              <a:t>Monday, Sept. 30, 2013</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9" name="Object 2"/>
          <p:cNvGraphicFramePr>
            <a:graphicFrameLocks noChangeAspect="1"/>
          </p:cNvGraphicFramePr>
          <p:nvPr>
            <p:extLst>
              <p:ext uri="{D42A27DB-BD31-4B8C-83A1-F6EECF244321}">
                <p14:modId xmlns:p14="http://schemas.microsoft.com/office/powerpoint/2010/main" val="2118613207"/>
              </p:ext>
            </p:extLst>
          </p:nvPr>
        </p:nvGraphicFramePr>
        <p:xfrm>
          <a:off x="1600200" y="2133600"/>
          <a:ext cx="3532187" cy="914400"/>
        </p:xfrm>
        <a:graphic>
          <a:graphicData uri="http://schemas.openxmlformats.org/presentationml/2006/ole">
            <mc:AlternateContent xmlns:mc="http://schemas.openxmlformats.org/markup-compatibility/2006">
              <mc:Choice xmlns:v="urn:schemas-microsoft-com:vml" Requires="v">
                <p:oleObj spid="_x0000_s5123" name="Equation" r:id="rId3" imgW="1714500" imgH="444500" progId="Equation.DSMT4">
                  <p:embed/>
                </p:oleObj>
              </mc:Choice>
              <mc:Fallback>
                <p:oleObj name="Equation" r:id="rId3" imgW="1714500" imgH="444500" progId="Equation.DSMT4">
                  <p:embed/>
                  <p:pic>
                    <p:nvPicPr>
                      <p:cNvPr id="0" name=""/>
                      <p:cNvPicPr>
                        <a:picLocks noChangeAspect="1" noChangeArrowheads="1"/>
                      </p:cNvPicPr>
                      <p:nvPr/>
                    </p:nvPicPr>
                    <p:blipFill>
                      <a:blip r:embed="rId4"/>
                      <a:srcRect/>
                      <a:stretch>
                        <a:fillRect/>
                      </a:stretch>
                    </p:blipFill>
                    <p:spPr bwMode="auto">
                      <a:xfrm>
                        <a:off x="1600200" y="2133600"/>
                        <a:ext cx="3532187" cy="914400"/>
                      </a:xfrm>
                      <a:prstGeom prst="rect">
                        <a:avLst/>
                      </a:prstGeom>
                      <a:noFill/>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571031901"/>
              </p:ext>
            </p:extLst>
          </p:nvPr>
        </p:nvGraphicFramePr>
        <p:xfrm>
          <a:off x="5086350" y="2133600"/>
          <a:ext cx="2381250" cy="887413"/>
        </p:xfrm>
        <a:graphic>
          <a:graphicData uri="http://schemas.openxmlformats.org/presentationml/2006/ole">
            <mc:AlternateContent xmlns:mc="http://schemas.openxmlformats.org/markup-compatibility/2006">
              <mc:Choice xmlns:v="urn:schemas-microsoft-com:vml" Requires="v">
                <p:oleObj spid="_x0000_s5124" name="Equation" r:id="rId5" imgW="1155700" imgH="431800" progId="Equation.DSMT4">
                  <p:embed/>
                </p:oleObj>
              </mc:Choice>
              <mc:Fallback>
                <p:oleObj name="Equation" r:id="rId5" imgW="1155700" imgH="431800" progId="Equation.DSMT4">
                  <p:embed/>
                  <p:pic>
                    <p:nvPicPr>
                      <p:cNvPr id="0" name=""/>
                      <p:cNvPicPr>
                        <a:picLocks noChangeAspect="1" noChangeArrowheads="1"/>
                      </p:cNvPicPr>
                      <p:nvPr/>
                    </p:nvPicPr>
                    <p:blipFill>
                      <a:blip r:embed="rId6"/>
                      <a:srcRect/>
                      <a:stretch>
                        <a:fillRect/>
                      </a:stretch>
                    </p:blipFill>
                    <p:spPr bwMode="auto">
                      <a:xfrm>
                        <a:off x="5086350" y="2133600"/>
                        <a:ext cx="2381250" cy="887413"/>
                      </a:xfrm>
                      <a:prstGeom prst="rect">
                        <a:avLst/>
                      </a:prstGeom>
                      <a:noFill/>
                    </p:spPr>
                  </p:pic>
                </p:oleObj>
              </mc:Fallback>
            </mc:AlternateContent>
          </a:graphicData>
        </a:graphic>
      </p:graphicFrame>
    </p:spTree>
    <p:extLst>
      <p:ext uri="{BB962C8B-B14F-4D97-AF65-F5344CB8AC3E}">
        <p14:creationId xmlns:p14="http://schemas.microsoft.com/office/powerpoint/2010/main" val="1007458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60"/>
                                        </p:tgtEl>
                                        <p:attrNameLst>
                                          <p:attrName>style.visibility</p:attrName>
                                        </p:attrNameLst>
                                      </p:cBhvr>
                                      <p:to>
                                        <p:strVal val="visible"/>
                                      </p:to>
                                    </p:set>
                                    <p:animEffect transition="in" filter="wipe(up)">
                                      <p:cBhvr>
                                        <p:cTn id="27" dur="500"/>
                                        <p:tgtEl>
                                          <p:spTgt spid="4506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5059">
                                            <p:txEl>
                                              <p:pRg st="6" end="6"/>
                                            </p:txEl>
                                          </p:spTgt>
                                        </p:tgtEl>
                                        <p:attrNameLst>
                                          <p:attrName>style.visibility</p:attrName>
                                        </p:attrNameLst>
                                      </p:cBhvr>
                                      <p:to>
                                        <p:strVal val="visible"/>
                                      </p:to>
                                    </p:set>
                                    <p:animEffect transition="in" filter="wipe(left)">
                                      <p:cBhvr>
                                        <p:cTn id="32"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686800" cy="941387"/>
          </a:xfrm>
        </p:spPr>
        <p:txBody>
          <a:bodyPr/>
          <a:lstStyle/>
          <a:p>
            <a:pPr eaLnBrk="1" hangingPunct="1"/>
            <a:r>
              <a:rPr lang="en-US" sz="3400" dirty="0" smtClean="0"/>
              <a:t>Atomic </a:t>
            </a:r>
            <a:r>
              <a:rPr lang="en-US" sz="3400" dirty="0"/>
              <a:t>Excitation by Electrons</a:t>
            </a:r>
          </a:p>
        </p:txBody>
      </p:sp>
      <p:sp>
        <p:nvSpPr>
          <p:cNvPr id="46083" name="Rectangle 3"/>
          <p:cNvSpPr>
            <a:spLocks noGrp="1" noChangeArrowheads="1"/>
          </p:cNvSpPr>
          <p:nvPr>
            <p:ph idx="1"/>
          </p:nvPr>
        </p:nvSpPr>
        <p:spPr>
          <a:xfrm>
            <a:off x="457200" y="762000"/>
            <a:ext cx="8226425" cy="5029200"/>
          </a:xfrm>
        </p:spPr>
        <p:txBody>
          <a:bodyPr/>
          <a:lstStyle/>
          <a:p>
            <a:pPr eaLnBrk="1" hangingPunct="1"/>
            <a:r>
              <a:rPr lang="en-US" sz="2400" dirty="0"/>
              <a:t>Franck and Hertz studied the phenomenon of ionization.</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smtClean="0"/>
          </a:p>
          <a:p>
            <a:pPr eaLnBrk="1" hangingPunct="1">
              <a:buNone/>
            </a:pPr>
            <a:endParaRPr lang="en-US" sz="2400" dirty="0" smtClean="0"/>
          </a:p>
          <a:p>
            <a:pPr eaLnBrk="1" hangingPunct="1">
              <a:buFont typeface="Wingdings" pitchFamily="-84" charset="2"/>
              <a:buNone/>
            </a:pPr>
            <a:r>
              <a:rPr lang="en-US" sz="2400" dirty="0"/>
              <a:t>Accelerating voltage is below 5 V</a:t>
            </a:r>
          </a:p>
          <a:p>
            <a:pPr eaLnBrk="1" hangingPunct="1">
              <a:buFont typeface="Wingdings" pitchFamily="-84" charset="2"/>
              <a:buNone/>
            </a:pPr>
            <a:r>
              <a:rPr lang="en-US" sz="2400" dirty="0"/>
              <a:t>		electrons did not lose energy</a:t>
            </a:r>
          </a:p>
          <a:p>
            <a:pPr eaLnBrk="1" hangingPunct="1">
              <a:buFont typeface="Wingdings" pitchFamily="-84" charset="2"/>
              <a:buNone/>
            </a:pPr>
            <a:r>
              <a:rPr lang="en-US" sz="2400" dirty="0"/>
              <a:t>Accelerating voltage is above 5 V</a:t>
            </a:r>
          </a:p>
          <a:p>
            <a:pPr eaLnBrk="1" hangingPunct="1">
              <a:buFont typeface="Wingdings" pitchFamily="-84" charset="2"/>
              <a:buNone/>
            </a:pPr>
            <a:r>
              <a:rPr lang="en-US" sz="2400" dirty="0"/>
              <a:t>		sudden drop in the current</a:t>
            </a:r>
          </a:p>
        </p:txBody>
      </p:sp>
      <p:sp>
        <p:nvSpPr>
          <p:cNvPr id="46084" name="Line 5"/>
          <p:cNvSpPr>
            <a:spLocks noChangeShapeType="1"/>
          </p:cNvSpPr>
          <p:nvPr/>
        </p:nvSpPr>
        <p:spPr bwMode="auto">
          <a:xfrm>
            <a:off x="660400" y="49530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085" name="Line 6"/>
          <p:cNvSpPr>
            <a:spLocks noChangeShapeType="1"/>
          </p:cNvSpPr>
          <p:nvPr/>
        </p:nvSpPr>
        <p:spPr bwMode="auto">
          <a:xfrm>
            <a:off x="660400" y="5816600"/>
            <a:ext cx="685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pic>
        <p:nvPicPr>
          <p:cNvPr id="46087" name="Picture 1"/>
          <p:cNvPicPr>
            <a:picLocks/>
          </p:cNvPicPr>
          <p:nvPr/>
        </p:nvPicPr>
        <p:blipFill>
          <a:blip r:embed="rId2"/>
          <a:srcRect/>
          <a:stretch>
            <a:fillRect/>
          </a:stretch>
        </p:blipFill>
        <p:spPr bwMode="auto">
          <a:xfrm>
            <a:off x="1866900" y="1295400"/>
            <a:ext cx="5410200" cy="2971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Sept. 30, 2013</a:t>
            </a:r>
            <a:endParaRPr lang="en-US"/>
          </a:p>
        </p:txBody>
      </p:sp>
      <p:sp>
        <p:nvSpPr>
          <p:cNvPr id="8" name="Slide Number Placeholder 7"/>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27141509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6087"/>
                                        </p:tgtEl>
                                        <p:attrNameLst>
                                          <p:attrName>style.visibility</p:attrName>
                                        </p:attrNameLst>
                                      </p:cBhvr>
                                      <p:to>
                                        <p:strVal val="visible"/>
                                      </p:to>
                                    </p:set>
                                    <p:anim calcmode="lin" valueType="num">
                                      <p:cBhvr>
                                        <p:cTn id="12" dur="500" fill="hold"/>
                                        <p:tgtEl>
                                          <p:spTgt spid="46087"/>
                                        </p:tgtEl>
                                        <p:attrNameLst>
                                          <p:attrName>ppt_w</p:attrName>
                                        </p:attrNameLst>
                                      </p:cBhvr>
                                      <p:tavLst>
                                        <p:tav tm="0">
                                          <p:val>
                                            <p:fltVal val="0"/>
                                          </p:val>
                                        </p:tav>
                                        <p:tav tm="100000">
                                          <p:val>
                                            <p:strVal val="#ppt_w"/>
                                          </p:val>
                                        </p:tav>
                                      </p:tavLst>
                                    </p:anim>
                                    <p:anim calcmode="lin" valueType="num">
                                      <p:cBhvr>
                                        <p:cTn id="13" dur="500" fill="hold"/>
                                        <p:tgtEl>
                                          <p:spTgt spid="46087"/>
                                        </p:tgtEl>
                                        <p:attrNameLst>
                                          <p:attrName>ppt_h</p:attrName>
                                        </p:attrNameLst>
                                      </p:cBhvr>
                                      <p:tavLst>
                                        <p:tav tm="0">
                                          <p:val>
                                            <p:fltVal val="0"/>
                                          </p:val>
                                        </p:tav>
                                        <p:tav tm="100000">
                                          <p:val>
                                            <p:strVal val="#ppt_h"/>
                                          </p:val>
                                        </p:tav>
                                      </p:tavLst>
                                    </p:anim>
                                    <p:animEffect transition="in" filter="fade">
                                      <p:cBhvr>
                                        <p:cTn id="14" dur="500"/>
                                        <p:tgtEl>
                                          <p:spTgt spid="4608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6083">
                                            <p:txEl>
                                              <p:pRg st="8" end="8"/>
                                            </p:txEl>
                                          </p:spTgt>
                                        </p:tgtEl>
                                        <p:attrNameLst>
                                          <p:attrName>style.visibility</p:attrName>
                                        </p:attrNameLst>
                                      </p:cBhvr>
                                      <p:to>
                                        <p:strVal val="visible"/>
                                      </p:to>
                                    </p:set>
                                    <p:animEffect transition="in" filter="wipe(left)">
                                      <p:cBhvr>
                                        <p:cTn id="19" dur="500"/>
                                        <p:tgtEl>
                                          <p:spTgt spid="4608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6084"/>
                                        </p:tgtEl>
                                        <p:attrNameLst>
                                          <p:attrName>style.visibility</p:attrName>
                                        </p:attrNameLst>
                                      </p:cBhvr>
                                      <p:to>
                                        <p:strVal val="visible"/>
                                      </p:to>
                                    </p:set>
                                    <p:animEffect transition="in" filter="wipe(left)">
                                      <p:cBhvr>
                                        <p:cTn id="24" dur="500"/>
                                        <p:tgtEl>
                                          <p:spTgt spid="46084"/>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46083">
                                            <p:txEl>
                                              <p:pRg st="9" end="9"/>
                                            </p:txEl>
                                          </p:spTgt>
                                        </p:tgtEl>
                                        <p:attrNameLst>
                                          <p:attrName>style.visibility</p:attrName>
                                        </p:attrNameLst>
                                      </p:cBhvr>
                                      <p:to>
                                        <p:strVal val="visible"/>
                                      </p:to>
                                    </p:set>
                                    <p:animEffect transition="in" filter="wipe(left)">
                                      <p:cBhvr>
                                        <p:cTn id="28" dur="500"/>
                                        <p:tgtEl>
                                          <p:spTgt spid="4608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46083">
                                            <p:txEl>
                                              <p:pRg st="10" end="10"/>
                                            </p:txEl>
                                          </p:spTgt>
                                        </p:tgtEl>
                                        <p:attrNameLst>
                                          <p:attrName>style.visibility</p:attrName>
                                        </p:attrNameLst>
                                      </p:cBhvr>
                                      <p:to>
                                        <p:strVal val="visible"/>
                                      </p:to>
                                    </p:set>
                                    <p:animEffect transition="in" filter="wipe(left)">
                                      <p:cBhvr>
                                        <p:cTn id="33" dur="500"/>
                                        <p:tgtEl>
                                          <p:spTgt spid="4608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6085"/>
                                        </p:tgtEl>
                                        <p:attrNameLst>
                                          <p:attrName>style.visibility</p:attrName>
                                        </p:attrNameLst>
                                      </p:cBhvr>
                                      <p:to>
                                        <p:strVal val="visible"/>
                                      </p:to>
                                    </p:set>
                                    <p:animEffect transition="in" filter="wipe(left)">
                                      <p:cBhvr>
                                        <p:cTn id="38" dur="500"/>
                                        <p:tgtEl>
                                          <p:spTgt spid="46085"/>
                                        </p:tgtEl>
                                      </p:cBhvr>
                                    </p:animEffect>
                                  </p:childTnLst>
                                </p:cTn>
                              </p:par>
                            </p:childTnLst>
                          </p:cTn>
                        </p:par>
                        <p:par>
                          <p:cTn id="39" fill="hold">
                            <p:stCondLst>
                              <p:cond delay="500"/>
                            </p:stCondLst>
                            <p:childTnLst>
                              <p:par>
                                <p:cTn id="40" presetID="22" presetClass="entr" presetSubtype="8" fill="hold" grpId="0" nodeType="afterEffect">
                                  <p:stCondLst>
                                    <p:cond delay="0"/>
                                  </p:stCondLst>
                                  <p:iterate type="wd">
                                    <p:tmPct val="10000"/>
                                  </p:iterate>
                                  <p:childTnLst>
                                    <p:set>
                                      <p:cBhvr>
                                        <p:cTn id="41" dur="1" fill="hold">
                                          <p:stCondLst>
                                            <p:cond delay="0"/>
                                          </p:stCondLst>
                                        </p:cTn>
                                        <p:tgtEl>
                                          <p:spTgt spid="46083">
                                            <p:txEl>
                                              <p:pRg st="11" end="11"/>
                                            </p:txEl>
                                          </p:spTgt>
                                        </p:tgtEl>
                                        <p:attrNameLst>
                                          <p:attrName>style.visibility</p:attrName>
                                        </p:attrNameLst>
                                      </p:cBhvr>
                                      <p:to>
                                        <p:strVal val="visible"/>
                                      </p:to>
                                    </p:set>
                                    <p:animEffect transition="in" filter="wipe(left)">
                                      <p:cBhvr>
                                        <p:cTn id="42" dur="500"/>
                                        <p:tgtEl>
                                          <p:spTgt spid="460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animBg="1"/>
      <p:bldP spid="46085"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30829</TotalTime>
  <Words>2292</Words>
  <Application>Microsoft Macintosh PowerPoint</Application>
  <PresentationFormat>On-screen Show (4:3)</PresentationFormat>
  <Paragraphs>327</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3313 – Section 001 Lecture #11</vt:lpstr>
      <vt:lpstr>Announcements</vt:lpstr>
      <vt:lpstr>Importance of Bohr’s Model</vt:lpstr>
      <vt:lpstr>Successes and Failures of the Bohr Model</vt:lpstr>
      <vt:lpstr>Limitations of the Bohr Model</vt:lpstr>
      <vt:lpstr>Characteristic X-Ray Spectra and Atomic Number</vt:lpstr>
      <vt:lpstr>Atomic Number</vt:lpstr>
      <vt:lpstr>Moseley’s Empirical Results</vt:lpstr>
      <vt:lpstr>Atomic Excitation by Electrons</vt:lpstr>
      <vt:lpstr>Atomic Excitation by Electrons</vt:lpstr>
      <vt:lpstr>Importance of Bohr’s Model</vt:lpstr>
      <vt:lpstr>Successes and Failures of the Bohr Model</vt:lpstr>
      <vt:lpstr>Limitations of the Bohr Model</vt:lpstr>
      <vt:lpstr>X-Ray Scattering</vt:lpstr>
      <vt:lpstr>Bragg’s Law</vt:lpstr>
      <vt:lpstr>The Bragg Spectrometer</vt:lpstr>
      <vt:lpstr>Ex 5.1: Bragg’s Law</vt:lpstr>
      <vt:lpstr>De Broglie Waves</vt:lpstr>
      <vt:lpstr>Bohr’s Quantization Condition</vt:lpstr>
      <vt:lpstr>Ex 5.2: De Broglie Wavelength</vt:lpstr>
      <vt:lpstr>Electron Scattering</vt:lpstr>
      <vt:lpstr>PowerPoint Presentation</vt:lpstr>
      <vt:lpstr>Wave Motion</vt:lpstr>
      <vt:lpstr>Wave Properties</vt:lpstr>
      <vt:lpstr>Principle of Superposition</vt:lpstr>
      <vt:lpstr>Fourier Series</vt:lpstr>
      <vt:lpstr>Wave Packet Envelope</vt:lpstr>
      <vt:lpstr>Gaussian Function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Amir Farbin</cp:lastModifiedBy>
  <cp:revision>1657</cp:revision>
  <dcterms:created xsi:type="dcterms:W3CDTF">2012-10-01T19:50:30Z</dcterms:created>
  <dcterms:modified xsi:type="dcterms:W3CDTF">2013-10-08T16:01:51Z</dcterms:modified>
</cp:coreProperties>
</file>