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4" d="100"/>
          <a:sy n="114" d="100"/>
        </p:scale>
        <p:origin x="-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image" Target="../media/image53.emf"/><Relationship Id="rId2"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image" Target="../media/image59.emf"/><Relationship Id="rId2" Type="http://schemas.openxmlformats.org/officeDocument/2006/relationships/image" Target="../media/image6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1" Type="http://schemas.openxmlformats.org/officeDocument/2006/relationships/image" Target="../media/image68.emf"/><Relationship Id="rId2"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6" Type="http://schemas.openxmlformats.org/officeDocument/2006/relationships/image" Target="../media/image85.emf"/><Relationship Id="rId1" Type="http://schemas.openxmlformats.org/officeDocument/2006/relationships/image" Target="../media/image80.emf"/><Relationship Id="rId2"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1" Type="http://schemas.openxmlformats.org/officeDocument/2006/relationships/image" Target="../media/image86.emf"/><Relationship Id="rId2" Type="http://schemas.openxmlformats.org/officeDocument/2006/relationships/image" Target="../media/image8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1" Type="http://schemas.openxmlformats.org/officeDocument/2006/relationships/image" Target="../media/image93.emf"/><Relationship Id="rId2" Type="http://schemas.openxmlformats.org/officeDocument/2006/relationships/image" Target="../media/image9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8.emf"/><Relationship Id="rId2" Type="http://schemas.openxmlformats.org/officeDocument/2006/relationships/image" Target="../media/image9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1" Type="http://schemas.openxmlformats.org/officeDocument/2006/relationships/image" Target="../media/image100.emf"/><Relationship Id="rId2" Type="http://schemas.openxmlformats.org/officeDocument/2006/relationships/image" Target="../media/image10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5.emf"/><Relationship Id="rId2"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image" Target="../media/image22.emf"/><Relationship Id="rId2"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9" Type="http://schemas.openxmlformats.org/officeDocument/2006/relationships/image" Target="../media/image52.emf"/><Relationship Id="rId1" Type="http://schemas.openxmlformats.org/officeDocument/2006/relationships/image" Target="../media/image44.emf"/><Relationship Id="rId2"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441029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13605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393861217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40954532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2,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6.emf"/><Relationship Id="rId13" Type="http://schemas.openxmlformats.org/officeDocument/2006/relationships/oleObject" Target="../embeddings/oleObject22.bin"/><Relationship Id="rId14"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2.emf"/><Relationship Id="rId5" Type="http://schemas.openxmlformats.org/officeDocument/2006/relationships/oleObject" Target="../embeddings/oleObject18.bin"/><Relationship Id="rId6" Type="http://schemas.openxmlformats.org/officeDocument/2006/relationships/image" Target="../media/image23.emf"/><Relationship Id="rId7" Type="http://schemas.openxmlformats.org/officeDocument/2006/relationships/oleObject" Target="../embeddings/oleObject19.bin"/><Relationship Id="rId8" Type="http://schemas.openxmlformats.org/officeDocument/2006/relationships/image" Target="../media/image24.emf"/><Relationship Id="rId9" Type="http://schemas.openxmlformats.org/officeDocument/2006/relationships/oleObject" Target="../embeddings/oleObject20.bin"/><Relationship Id="rId10" Type="http://schemas.openxmlformats.org/officeDocument/2006/relationships/image" Target="../media/image25.emf"/></Relationships>
</file>

<file path=ppt/slides/_rels/slide12.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7.bin"/><Relationship Id="rId13" Type="http://schemas.openxmlformats.org/officeDocument/2006/relationships/image" Target="../media/image32.emf"/><Relationship Id="rId14" Type="http://schemas.openxmlformats.org/officeDocument/2006/relationships/oleObject" Target="../embeddings/oleObject28.bin"/><Relationship Id="rId15"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23.bin"/><Relationship Id="rId5" Type="http://schemas.openxmlformats.org/officeDocument/2006/relationships/image" Target="../media/image28.emf"/><Relationship Id="rId6" Type="http://schemas.openxmlformats.org/officeDocument/2006/relationships/oleObject" Target="../embeddings/oleObject24.bin"/><Relationship Id="rId7" Type="http://schemas.openxmlformats.org/officeDocument/2006/relationships/image" Target="../media/image29.emf"/><Relationship Id="rId8" Type="http://schemas.openxmlformats.org/officeDocument/2006/relationships/oleObject" Target="../embeddings/oleObject25.bin"/><Relationship Id="rId9" Type="http://schemas.openxmlformats.org/officeDocument/2006/relationships/image" Target="../media/image30.emf"/><Relationship Id="rId10"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 Id="rId3"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33.bin"/><Relationship Id="rId20" Type="http://schemas.openxmlformats.org/officeDocument/2006/relationships/image" Target="../media/image52.emf"/><Relationship Id="rId10" Type="http://schemas.openxmlformats.org/officeDocument/2006/relationships/image" Target="../media/image47.emf"/><Relationship Id="rId11" Type="http://schemas.openxmlformats.org/officeDocument/2006/relationships/oleObject" Target="../embeddings/oleObject34.bin"/><Relationship Id="rId12" Type="http://schemas.openxmlformats.org/officeDocument/2006/relationships/image" Target="../media/image48.emf"/><Relationship Id="rId13" Type="http://schemas.openxmlformats.org/officeDocument/2006/relationships/oleObject" Target="../embeddings/oleObject35.bin"/><Relationship Id="rId14" Type="http://schemas.openxmlformats.org/officeDocument/2006/relationships/image" Target="../media/image49.emf"/><Relationship Id="rId15" Type="http://schemas.openxmlformats.org/officeDocument/2006/relationships/oleObject" Target="../embeddings/oleObject36.bin"/><Relationship Id="rId16" Type="http://schemas.openxmlformats.org/officeDocument/2006/relationships/image" Target="../media/image50.emf"/><Relationship Id="rId17" Type="http://schemas.openxmlformats.org/officeDocument/2006/relationships/oleObject" Target="../embeddings/oleObject37.bin"/><Relationship Id="rId18" Type="http://schemas.openxmlformats.org/officeDocument/2006/relationships/image" Target="../media/image51.emf"/><Relationship Id="rId19" Type="http://schemas.openxmlformats.org/officeDocument/2006/relationships/oleObject" Target="../embeddings/oleObject38.bin"/><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30.bin"/><Relationship Id="rId4" Type="http://schemas.openxmlformats.org/officeDocument/2006/relationships/image" Target="../media/image44.emf"/><Relationship Id="rId5" Type="http://schemas.openxmlformats.org/officeDocument/2006/relationships/oleObject" Target="../embeddings/oleObject31.bin"/><Relationship Id="rId6" Type="http://schemas.openxmlformats.org/officeDocument/2006/relationships/image" Target="../media/image45.emf"/><Relationship Id="rId7" Type="http://schemas.openxmlformats.org/officeDocument/2006/relationships/oleObject" Target="../embeddings/oleObject32.bin"/><Relationship Id="rId8" Type="http://schemas.openxmlformats.org/officeDocument/2006/relationships/image" Target="../media/image46.e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7.emf"/><Relationship Id="rId13" Type="http://schemas.openxmlformats.org/officeDocument/2006/relationships/oleObject" Target="../embeddings/oleObject44.bin"/><Relationship Id="rId14" Type="http://schemas.openxmlformats.org/officeDocument/2006/relationships/image" Target="../media/image58.emf"/><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oleObject" Target="../embeddings/oleObject39.bin"/><Relationship Id="rId4" Type="http://schemas.openxmlformats.org/officeDocument/2006/relationships/image" Target="../media/image53.emf"/><Relationship Id="rId5" Type="http://schemas.openxmlformats.org/officeDocument/2006/relationships/oleObject" Target="../embeddings/oleObject40.bin"/><Relationship Id="rId6" Type="http://schemas.openxmlformats.org/officeDocument/2006/relationships/image" Target="../media/image54.emf"/><Relationship Id="rId7" Type="http://schemas.openxmlformats.org/officeDocument/2006/relationships/oleObject" Target="../embeddings/oleObject41.bin"/><Relationship Id="rId8" Type="http://schemas.openxmlformats.org/officeDocument/2006/relationships/image" Target="../media/image55.emf"/><Relationship Id="rId9" Type="http://schemas.openxmlformats.org/officeDocument/2006/relationships/oleObject" Target="../embeddings/oleObject42.bin"/><Relationship Id="rId10" Type="http://schemas.openxmlformats.org/officeDocument/2006/relationships/image" Target="../media/image56.emf"/></Relationships>
</file>

<file path=ppt/slides/_rels/slide19.xml.rels><?xml version="1.0" encoding="UTF-8" standalone="yes"?>
<Relationships xmlns="http://schemas.openxmlformats.org/package/2006/relationships"><Relationship Id="rId11" Type="http://schemas.openxmlformats.org/officeDocument/2006/relationships/image" Target="../media/image62.emf"/><Relationship Id="rId12" Type="http://schemas.openxmlformats.org/officeDocument/2006/relationships/oleObject" Target="../embeddings/oleObject49.bin"/><Relationship Id="rId13" Type="http://schemas.openxmlformats.org/officeDocument/2006/relationships/image" Target="../media/image63.emf"/><Relationship Id="rId14" Type="http://schemas.openxmlformats.org/officeDocument/2006/relationships/oleObject" Target="../embeddings/oleObject50.bin"/><Relationship Id="rId15" Type="http://schemas.openxmlformats.org/officeDocument/2006/relationships/image" Target="../media/image64.emf"/><Relationship Id="rId16" Type="http://schemas.openxmlformats.org/officeDocument/2006/relationships/oleObject" Target="../embeddings/oleObject51.bin"/><Relationship Id="rId17" Type="http://schemas.openxmlformats.org/officeDocument/2006/relationships/image" Target="../media/image65.emf"/><Relationship Id="rId18" Type="http://schemas.openxmlformats.org/officeDocument/2006/relationships/oleObject" Target="../embeddings/oleObject52.bin"/><Relationship Id="rId19" Type="http://schemas.openxmlformats.org/officeDocument/2006/relationships/image" Target="../media/image66.emf"/><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image" Target="../media/image67.jpeg"/><Relationship Id="rId4" Type="http://schemas.openxmlformats.org/officeDocument/2006/relationships/oleObject" Target="../embeddings/oleObject45.bin"/><Relationship Id="rId5" Type="http://schemas.openxmlformats.org/officeDocument/2006/relationships/image" Target="../media/image59.emf"/><Relationship Id="rId6" Type="http://schemas.openxmlformats.org/officeDocument/2006/relationships/oleObject" Target="../embeddings/oleObject46.bin"/><Relationship Id="rId7" Type="http://schemas.openxmlformats.org/officeDocument/2006/relationships/image" Target="../media/image60.emf"/><Relationship Id="rId8" Type="http://schemas.openxmlformats.org/officeDocument/2006/relationships/oleObject" Target="../embeddings/oleObject47.bin"/><Relationship Id="rId9" Type="http://schemas.openxmlformats.org/officeDocument/2006/relationships/image" Target="../media/image61.emf"/><Relationship Id="rId10"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72.emf"/><Relationship Id="rId13" Type="http://schemas.openxmlformats.org/officeDocument/2006/relationships/oleObject" Target="../embeddings/oleObject58.bin"/><Relationship Id="rId14" Type="http://schemas.openxmlformats.org/officeDocument/2006/relationships/image" Target="../media/image73.emf"/><Relationship Id="rId15" Type="http://schemas.openxmlformats.org/officeDocument/2006/relationships/oleObject" Target="../embeddings/oleObject59.bin"/><Relationship Id="rId16" Type="http://schemas.openxmlformats.org/officeDocument/2006/relationships/image" Target="../media/image74.emf"/><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oleObject" Target="../embeddings/oleObject53.bin"/><Relationship Id="rId4" Type="http://schemas.openxmlformats.org/officeDocument/2006/relationships/image" Target="../media/image68.emf"/><Relationship Id="rId5" Type="http://schemas.openxmlformats.org/officeDocument/2006/relationships/oleObject" Target="../embeddings/oleObject54.bin"/><Relationship Id="rId6" Type="http://schemas.openxmlformats.org/officeDocument/2006/relationships/image" Target="../media/image69.emf"/><Relationship Id="rId7" Type="http://schemas.openxmlformats.org/officeDocument/2006/relationships/oleObject" Target="../embeddings/oleObject55.bin"/><Relationship Id="rId8" Type="http://schemas.openxmlformats.org/officeDocument/2006/relationships/image" Target="../media/image70.emf"/><Relationship Id="rId9" Type="http://schemas.openxmlformats.org/officeDocument/2006/relationships/oleObject" Target="../embeddings/oleObject56.bin"/><Relationship Id="rId10" Type="http://schemas.openxmlformats.org/officeDocument/2006/relationships/image" Target="../media/image71.emf"/></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oleObject" Target="../embeddings/oleObject60.bin"/><Relationship Id="rId8" Type="http://schemas.openxmlformats.org/officeDocument/2006/relationships/image" Target="../media/image75.emf"/><Relationship Id="rId1" Type="http://schemas.openxmlformats.org/officeDocument/2006/relationships/vmlDrawing" Target="../drawings/vmlDrawing13.vml"/><Relationship Id="rId2"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65.bin"/><Relationship Id="rId12" Type="http://schemas.openxmlformats.org/officeDocument/2006/relationships/image" Target="../media/image84.emf"/><Relationship Id="rId13" Type="http://schemas.openxmlformats.org/officeDocument/2006/relationships/oleObject" Target="../embeddings/oleObject66.bin"/><Relationship Id="rId14" Type="http://schemas.openxmlformats.org/officeDocument/2006/relationships/image" Target="../media/image85.emf"/><Relationship Id="rId1" Type="http://schemas.openxmlformats.org/officeDocument/2006/relationships/vmlDrawing" Target="../drawings/vmlDrawing14.vml"/><Relationship Id="rId2" Type="http://schemas.openxmlformats.org/officeDocument/2006/relationships/slideLayout" Target="../slideLayouts/slideLayout12.xml"/><Relationship Id="rId3" Type="http://schemas.openxmlformats.org/officeDocument/2006/relationships/oleObject" Target="../embeddings/oleObject61.bin"/><Relationship Id="rId4" Type="http://schemas.openxmlformats.org/officeDocument/2006/relationships/image" Target="../media/image80.emf"/><Relationship Id="rId5" Type="http://schemas.openxmlformats.org/officeDocument/2006/relationships/oleObject" Target="../embeddings/oleObject62.bin"/><Relationship Id="rId6" Type="http://schemas.openxmlformats.org/officeDocument/2006/relationships/image" Target="../media/image81.emf"/><Relationship Id="rId7" Type="http://schemas.openxmlformats.org/officeDocument/2006/relationships/oleObject" Target="../embeddings/oleObject63.bin"/><Relationship Id="rId8" Type="http://schemas.openxmlformats.org/officeDocument/2006/relationships/image" Target="../media/image82.emf"/><Relationship Id="rId9" Type="http://schemas.openxmlformats.org/officeDocument/2006/relationships/oleObject" Target="../embeddings/oleObject64.bin"/><Relationship Id="rId10" Type="http://schemas.openxmlformats.org/officeDocument/2006/relationships/image" Target="../media/image83.emf"/></Relationships>
</file>

<file path=ppt/slides/_rels/slide24.xml.rels><?xml version="1.0" encoding="UTF-8" standalone="yes"?>
<Relationships xmlns="http://schemas.openxmlformats.org/package/2006/relationships"><Relationship Id="rId11" Type="http://schemas.openxmlformats.org/officeDocument/2006/relationships/image" Target="../media/image89.emf"/><Relationship Id="rId12" Type="http://schemas.openxmlformats.org/officeDocument/2006/relationships/oleObject" Target="../embeddings/oleObject71.bin"/><Relationship Id="rId13" Type="http://schemas.openxmlformats.org/officeDocument/2006/relationships/image" Target="../media/image90.emf"/><Relationship Id="rId14" Type="http://schemas.openxmlformats.org/officeDocument/2006/relationships/oleObject" Target="../embeddings/oleObject72.bin"/><Relationship Id="rId15" Type="http://schemas.openxmlformats.org/officeDocument/2006/relationships/image" Target="../media/image91.emf"/><Relationship Id="rId1" Type="http://schemas.openxmlformats.org/officeDocument/2006/relationships/vmlDrawing" Target="../drawings/vmlDrawing15.vml"/><Relationship Id="rId2" Type="http://schemas.openxmlformats.org/officeDocument/2006/relationships/slideLayout" Target="../slideLayouts/slideLayout13.xml"/><Relationship Id="rId3" Type="http://schemas.openxmlformats.org/officeDocument/2006/relationships/image" Target="../media/image92.jpeg"/><Relationship Id="rId4" Type="http://schemas.openxmlformats.org/officeDocument/2006/relationships/oleObject" Target="../embeddings/oleObject67.bin"/><Relationship Id="rId5" Type="http://schemas.openxmlformats.org/officeDocument/2006/relationships/image" Target="../media/image86.emf"/><Relationship Id="rId6" Type="http://schemas.openxmlformats.org/officeDocument/2006/relationships/oleObject" Target="../embeddings/oleObject68.bin"/><Relationship Id="rId7" Type="http://schemas.openxmlformats.org/officeDocument/2006/relationships/image" Target="../media/image87.emf"/><Relationship Id="rId8" Type="http://schemas.openxmlformats.org/officeDocument/2006/relationships/oleObject" Target="../embeddings/oleObject69.bin"/><Relationship Id="rId9" Type="http://schemas.openxmlformats.org/officeDocument/2006/relationships/image" Target="../media/image88.emf"/><Relationship Id="rId10" Type="http://schemas.openxmlformats.org/officeDocument/2006/relationships/oleObject" Target="../embeddings/oleObject70.bin"/></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oleObject" Target="../embeddings/oleObject73.bin"/><Relationship Id="rId5" Type="http://schemas.openxmlformats.org/officeDocument/2006/relationships/image" Target="../media/image93.emf"/><Relationship Id="rId6" Type="http://schemas.openxmlformats.org/officeDocument/2006/relationships/oleObject" Target="../embeddings/oleObject74.bin"/><Relationship Id="rId7" Type="http://schemas.openxmlformats.org/officeDocument/2006/relationships/image" Target="../media/image94.emf"/><Relationship Id="rId8" Type="http://schemas.openxmlformats.org/officeDocument/2006/relationships/oleObject" Target="../embeddings/oleObject75.bin"/><Relationship Id="rId9" Type="http://schemas.openxmlformats.org/officeDocument/2006/relationships/image" Target="../media/image95.emf"/><Relationship Id="rId10" Type="http://schemas.openxmlformats.org/officeDocument/2006/relationships/oleObject" Target="../embeddings/oleObject76.bin"/><Relationship Id="rId11" Type="http://schemas.openxmlformats.org/officeDocument/2006/relationships/image" Target="../media/image96.e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8.emf"/><Relationship Id="rId5" Type="http://schemas.openxmlformats.org/officeDocument/2006/relationships/oleObject" Target="../embeddings/oleObject78.bin"/><Relationship Id="rId6" Type="http://schemas.openxmlformats.org/officeDocument/2006/relationships/image" Target="../media/image99.emf"/><Relationship Id="rId1" Type="http://schemas.openxmlformats.org/officeDocument/2006/relationships/vmlDrawing" Target="../drawings/vmlDrawing17.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104.emf"/><Relationship Id="rId1" Type="http://schemas.openxmlformats.org/officeDocument/2006/relationships/vmlDrawing" Target="../drawings/vmlDrawing18.vml"/><Relationship Id="rId2" Type="http://schemas.openxmlformats.org/officeDocument/2006/relationships/slideLayout" Target="../slideLayouts/slideLayout13.xml"/><Relationship Id="rId3" Type="http://schemas.openxmlformats.org/officeDocument/2006/relationships/oleObject" Target="../embeddings/oleObject79.bin"/><Relationship Id="rId4" Type="http://schemas.openxmlformats.org/officeDocument/2006/relationships/image" Target="../media/image100.emf"/><Relationship Id="rId5" Type="http://schemas.openxmlformats.org/officeDocument/2006/relationships/oleObject" Target="../embeddings/oleObject80.bin"/><Relationship Id="rId6" Type="http://schemas.openxmlformats.org/officeDocument/2006/relationships/image" Target="../media/image101.emf"/><Relationship Id="rId7" Type="http://schemas.openxmlformats.org/officeDocument/2006/relationships/oleObject" Target="../embeddings/oleObject81.bin"/><Relationship Id="rId8" Type="http://schemas.openxmlformats.org/officeDocument/2006/relationships/image" Target="../media/image102.emf"/><Relationship Id="rId9" Type="http://schemas.openxmlformats.org/officeDocument/2006/relationships/oleObject" Target="../embeddings/oleObject82.bin"/><Relationship Id="rId10" Type="http://schemas.openxmlformats.org/officeDocument/2006/relationships/image" Target="../media/image103.emf"/></Relationships>
</file>

<file path=ppt/slides/_rels/slide28.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oleObject" Target="../embeddings/oleObject84.bin"/><Relationship Id="rId5" Type="http://schemas.openxmlformats.org/officeDocument/2006/relationships/image" Target="../media/image105.emf"/><Relationship Id="rId6" Type="http://schemas.openxmlformats.org/officeDocument/2006/relationships/oleObject" Target="../embeddings/oleObject85.bin"/><Relationship Id="rId7" Type="http://schemas.openxmlformats.org/officeDocument/2006/relationships/image" Target="../media/image106.emf"/><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3" Type="http://schemas.openxmlformats.org/officeDocument/2006/relationships/image" Target="../media/image12.emf"/><Relationship Id="rId14" Type="http://schemas.openxmlformats.org/officeDocument/2006/relationships/oleObject" Target="../embeddings/oleObject12.bin"/><Relationship Id="rId1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oleObject" Target="../embeddings/oleObject9.bin"/><Relationship Id="rId9" Type="http://schemas.openxmlformats.org/officeDocument/2006/relationships/image" Target="../media/image10.emf"/><Relationship Id="rId10"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oleObject" Target="../embeddings/oleObject14.bin"/><Relationship Id="rId5"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8.emf"/><Relationship Id="rId5" Type="http://schemas.openxmlformats.org/officeDocument/2006/relationships/oleObject" Target="../embeddings/oleObject16.bin"/><Relationship Id="rId6"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2, 2013</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5138" y="1607403"/>
            <a:ext cx="298574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2,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smtClean="0">
                <a:solidFill>
                  <a:srgbClr val="FF0066"/>
                </a:solidFill>
                <a:latin typeface="Monotype Corsiva" pitchFamily="-84" charset="0"/>
              </a:rPr>
              <a:t>Amir </a:t>
            </a:r>
            <a:r>
              <a:rPr lang="en-US" b="1" smtClean="0">
                <a:solidFill>
                  <a:srgbClr val="FF0066"/>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Importance of Bohr’s Model</a:t>
            </a:r>
          </a:p>
          <a:p>
            <a:pPr marL="609600" indent="-609600">
              <a:spcBef>
                <a:spcPct val="20000"/>
              </a:spcBef>
              <a:buFontTx/>
              <a:buChar char="•"/>
            </a:pPr>
            <a:r>
              <a:rPr lang="en-US" sz="2800" dirty="0" smtClean="0">
                <a:solidFill>
                  <a:schemeClr val="accent2"/>
                </a:solidFill>
                <a:latin typeface="Arial Narrow" pitchFamily="-84" charset="0"/>
              </a:rPr>
              <a:t>X-ray Scattering</a:t>
            </a:r>
          </a:p>
          <a:p>
            <a:pPr marL="609600" indent="-609600">
              <a:spcBef>
                <a:spcPct val="20000"/>
              </a:spcBef>
              <a:buFontTx/>
              <a:buChar char="•"/>
            </a:pPr>
            <a:r>
              <a:rPr lang="en-US" sz="2800" dirty="0" smtClean="0">
                <a:solidFill>
                  <a:schemeClr val="accent2"/>
                </a:solidFill>
                <a:latin typeface="Arial Narrow" pitchFamily="-84" charset="0"/>
              </a:rPr>
              <a:t>Bragg’s Law</a:t>
            </a:r>
          </a:p>
          <a:p>
            <a:pPr marL="609600" indent="-609600">
              <a:spcBef>
                <a:spcPct val="20000"/>
              </a:spcBef>
              <a:buFontTx/>
              <a:buChar char="•"/>
            </a:pPr>
            <a:r>
              <a:rPr lang="en-US" sz="2800" dirty="0" smtClean="0">
                <a:solidFill>
                  <a:schemeClr val="accent2"/>
                </a:solidFill>
                <a:latin typeface="Arial Narrow" pitchFamily="-84" charset="0"/>
              </a:rPr>
              <a:t>De Broglie Waves</a:t>
            </a:r>
          </a:p>
          <a:p>
            <a:pPr marL="609600" indent="-609600">
              <a:spcBef>
                <a:spcPct val="20000"/>
              </a:spcBef>
              <a:buFontTx/>
              <a:buChar char="•"/>
            </a:pPr>
            <a:r>
              <a:rPr lang="en-US" sz="2800" dirty="0" smtClean="0">
                <a:solidFill>
                  <a:schemeClr val="accent2"/>
                </a:solidFill>
                <a:latin typeface="Arial Narrow" pitchFamily="-84" charset="0"/>
              </a:rPr>
              <a:t>Bohr’s Quantization</a:t>
            </a:r>
          </a:p>
          <a:p>
            <a:pPr marL="609600" indent="-609600">
              <a:spcBef>
                <a:spcPct val="20000"/>
              </a:spcBef>
              <a:buFontTx/>
              <a:buChar char="•"/>
            </a:pPr>
            <a:r>
              <a:rPr lang="en-US" sz="2800" dirty="0" smtClean="0">
                <a:solidFill>
                  <a:schemeClr val="accent2"/>
                </a:solidFill>
                <a:latin typeface="Arial Narrow" pitchFamily="-84" charset="0"/>
              </a:rPr>
              <a:t>Electron Scattering</a:t>
            </a:r>
          </a:p>
          <a:p>
            <a:pPr marL="609600" indent="-609600">
              <a:spcBef>
                <a:spcPct val="20000"/>
              </a:spcBef>
              <a:buFontTx/>
              <a:buChar char="•"/>
            </a:pPr>
            <a:r>
              <a:rPr lang="en-US" sz="2800" dirty="0" smtClean="0">
                <a:solidFill>
                  <a:schemeClr val="accent2"/>
                </a:solidFill>
                <a:latin typeface="Arial Narrow" pitchFamily="-84" charset="0"/>
              </a:rPr>
              <a:t>Wave Properties </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Grp="1" noChangeArrowheads="1"/>
          </p:cNvSpPr>
          <p:nvPr>
            <p:ph type="title"/>
          </p:nvPr>
        </p:nvSpPr>
        <p:spPr>
          <a:xfrm>
            <a:off x="685800" y="0"/>
            <a:ext cx="7772400" cy="838200"/>
          </a:xfrm>
        </p:spPr>
        <p:txBody>
          <a:bodyPr/>
          <a:lstStyle/>
          <a:p>
            <a:pPr eaLnBrk="1" hangingPunct="1"/>
            <a:r>
              <a:rPr lang="en-US" sz="3600" dirty="0"/>
              <a:t>Atomic Excitation by Electrons</a:t>
            </a:r>
          </a:p>
        </p:txBody>
      </p:sp>
      <p:sp>
        <p:nvSpPr>
          <p:cNvPr id="47107" name="Rectangle 2"/>
          <p:cNvSpPr>
            <a:spLocks noGrp="1" noChangeArrowheads="1"/>
          </p:cNvSpPr>
          <p:nvPr>
            <p:ph idx="1"/>
          </p:nvPr>
        </p:nvSpPr>
        <p:spPr>
          <a:xfrm>
            <a:off x="457200" y="685800"/>
            <a:ext cx="8229600" cy="914400"/>
          </a:xfrm>
        </p:spPr>
        <p:txBody>
          <a:bodyPr/>
          <a:lstStyle/>
          <a:p>
            <a:pPr eaLnBrk="1" hangingPunct="1"/>
            <a:r>
              <a:rPr lang="en-US" sz="2400" dirty="0"/>
              <a:t>Ground state has </a:t>
            </a:r>
            <a:r>
              <a:rPr lang="en-US" sz="2400" i="1" dirty="0"/>
              <a:t>E</a:t>
            </a:r>
            <a:r>
              <a:rPr lang="en-US" sz="2400" baseline="-25000" dirty="0"/>
              <a:t>0</a:t>
            </a:r>
            <a:r>
              <a:rPr lang="en-US" sz="2400" dirty="0"/>
              <a:t> to be zero.</a:t>
            </a:r>
          </a:p>
          <a:p>
            <a:pPr eaLnBrk="1" hangingPunct="1">
              <a:buFont typeface="Wingdings" pitchFamily="-84" charset="2"/>
              <a:buNone/>
            </a:pPr>
            <a:r>
              <a:rPr lang="en-US" sz="2400" dirty="0"/>
              <a:t>	First excited state has </a:t>
            </a:r>
            <a:r>
              <a:rPr lang="en-US" sz="2400" i="1" dirty="0"/>
              <a:t>E</a:t>
            </a:r>
            <a:r>
              <a:rPr lang="en-US" sz="2400" baseline="-25000" dirty="0"/>
              <a:t>1</a:t>
            </a:r>
            <a:r>
              <a:rPr lang="en-US" sz="2400" dirty="0"/>
              <a:t>.</a:t>
            </a:r>
          </a:p>
          <a:p>
            <a:pPr eaLnBrk="1" hangingPunct="1">
              <a:buFont typeface="Wingdings" pitchFamily="-84" charset="2"/>
              <a:buNone/>
            </a:pPr>
            <a:r>
              <a:rPr lang="en-US" sz="2400" dirty="0"/>
              <a:t>	The energy difference </a:t>
            </a:r>
            <a:r>
              <a:rPr lang="en-US" sz="2400" i="1" dirty="0"/>
              <a:t>E</a:t>
            </a:r>
            <a:r>
              <a:rPr lang="en-US" sz="2400" baseline="-25000" dirty="0"/>
              <a:t>1</a:t>
            </a:r>
            <a:r>
              <a:rPr lang="en-US" sz="2400" dirty="0"/>
              <a:t> </a:t>
            </a:r>
            <a:r>
              <a:rPr lang="en-US" sz="2400" dirty="0">
                <a:ea typeface="Lucida Grande" pitchFamily="-84" charset="0"/>
                <a:cs typeface="Lucida Grande" pitchFamily="-84" charset="0"/>
              </a:rPr>
              <a:t>−</a:t>
            </a:r>
            <a:r>
              <a:rPr lang="en-US" sz="2400" dirty="0"/>
              <a:t> 0 = </a:t>
            </a:r>
            <a:r>
              <a:rPr lang="en-US" sz="2400" i="1" dirty="0"/>
              <a:t>E</a:t>
            </a:r>
            <a:r>
              <a:rPr lang="en-US" sz="2400" baseline="-25000" dirty="0"/>
              <a:t>1</a:t>
            </a:r>
            <a:r>
              <a:rPr lang="en-US" sz="2400" dirty="0"/>
              <a:t> is the </a:t>
            </a:r>
            <a:r>
              <a:rPr lang="en-US" sz="2400" b="1" dirty="0">
                <a:solidFill>
                  <a:srgbClr val="000000"/>
                </a:solidFill>
              </a:rPr>
              <a:t>excitation energy</a:t>
            </a:r>
            <a:r>
              <a:rPr lang="en-US" sz="2400" dirty="0"/>
              <a:t>.</a:t>
            </a:r>
          </a:p>
          <a:p>
            <a:pPr eaLnBrk="1" hangingPunct="1"/>
            <a:endParaRPr lang="en-US" sz="2400" dirty="0"/>
          </a:p>
        </p:txBody>
      </p:sp>
      <p:sp>
        <p:nvSpPr>
          <p:cNvPr id="47109" name="Text Box 8"/>
          <p:cNvSpPr txBox="1">
            <a:spLocks noChangeArrowheads="1"/>
          </p:cNvSpPr>
          <p:nvPr/>
        </p:nvSpPr>
        <p:spPr bwMode="auto">
          <a:xfrm>
            <a:off x="152400" y="5349875"/>
            <a:ext cx="8763000" cy="677108"/>
          </a:xfrm>
          <a:prstGeom prst="rect">
            <a:avLst/>
          </a:prstGeom>
          <a:noFill/>
          <a:ln w="9525">
            <a:noFill/>
            <a:miter lim="800000"/>
            <a:headEnd/>
            <a:tailEnd/>
          </a:ln>
        </p:spPr>
        <p:txBody>
          <a:bodyPr>
            <a:prstTxWarp prst="textNoShape">
              <a:avLst/>
            </a:prstTxWarp>
            <a:spAutoFit/>
          </a:bodyPr>
          <a:lstStyle/>
          <a:p>
            <a:pPr marL="342900" indent="-342900">
              <a:spcBef>
                <a:spcPct val="50000"/>
              </a:spcBef>
              <a:buClr>
                <a:srgbClr val="3333CC"/>
              </a:buClr>
              <a:buSzPct val="65000"/>
              <a:buFont typeface="Wingdings" pitchFamily="-84" charset="2"/>
              <a:buChar char="n"/>
            </a:pPr>
            <a:r>
              <a:rPr lang="en-US" sz="1900" dirty="0">
                <a:solidFill>
                  <a:schemeClr val="accent2"/>
                </a:solidFill>
              </a:rPr>
              <a:t>Above 4.88 </a:t>
            </a:r>
            <a:r>
              <a:rPr lang="en-US" sz="1900" dirty="0" err="1">
                <a:solidFill>
                  <a:schemeClr val="accent2"/>
                </a:solidFill>
              </a:rPr>
              <a:t>eV</a:t>
            </a:r>
            <a:r>
              <a:rPr lang="en-US" sz="1900" dirty="0">
                <a:solidFill>
                  <a:schemeClr val="accent2"/>
                </a:solidFill>
              </a:rPr>
              <a:t>, the current drops because scattered electrons no longer reach the collector until the accelerating voltage reaches 9.8 </a:t>
            </a:r>
            <a:r>
              <a:rPr lang="en-US" sz="1900" dirty="0" err="1">
                <a:solidFill>
                  <a:schemeClr val="accent2"/>
                </a:solidFill>
              </a:rPr>
              <a:t>eV</a:t>
            </a:r>
            <a:r>
              <a:rPr lang="en-US" sz="1900" dirty="0">
                <a:solidFill>
                  <a:schemeClr val="accent2"/>
                </a:solidFill>
              </a:rPr>
              <a:t> and so on.</a:t>
            </a:r>
          </a:p>
        </p:txBody>
      </p:sp>
      <p:pic>
        <p:nvPicPr>
          <p:cNvPr id="47111" name="Picture 1"/>
          <p:cNvPicPr>
            <a:picLocks/>
          </p:cNvPicPr>
          <p:nvPr/>
        </p:nvPicPr>
        <p:blipFill>
          <a:blip r:embed="rId2"/>
          <a:srcRect/>
          <a:stretch>
            <a:fillRect/>
          </a:stretch>
        </p:blipFill>
        <p:spPr bwMode="auto">
          <a:xfrm>
            <a:off x="152400" y="2209800"/>
            <a:ext cx="4267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
        <p:nvSpPr>
          <p:cNvPr id="10" name="Content Placeholder 2"/>
          <p:cNvSpPr txBox="1">
            <a:spLocks/>
          </p:cNvSpPr>
          <p:nvPr/>
        </p:nvSpPr>
        <p:spPr bwMode="auto">
          <a:xfrm>
            <a:off x="4343400" y="2209800"/>
            <a:ext cx="4724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Hg has an excitation energy of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in the first excited state</a:t>
            </a:r>
          </a:p>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No energy can be transferred to Hg below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because not enough energy is available to excite an electron to the next energy level </a:t>
            </a:r>
          </a:p>
        </p:txBody>
      </p:sp>
    </p:spTree>
    <p:extLst>
      <p:ext uri="{BB962C8B-B14F-4D97-AF65-F5344CB8AC3E}">
        <p14:creationId xmlns:p14="http://schemas.microsoft.com/office/powerpoint/2010/main" val="12165329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7111"/>
                                        </p:tgtEl>
                                        <p:attrNameLst>
                                          <p:attrName>style.visibility</p:attrName>
                                        </p:attrNameLst>
                                      </p:cBhvr>
                                      <p:to>
                                        <p:strVal val="visible"/>
                                      </p:to>
                                    </p:set>
                                    <p:anim calcmode="lin" valueType="num">
                                      <p:cBhvr>
                                        <p:cTn id="22" dur="500" fill="hold"/>
                                        <p:tgtEl>
                                          <p:spTgt spid="47111"/>
                                        </p:tgtEl>
                                        <p:attrNameLst>
                                          <p:attrName>ppt_w</p:attrName>
                                        </p:attrNameLst>
                                      </p:cBhvr>
                                      <p:tavLst>
                                        <p:tav tm="0">
                                          <p:val>
                                            <p:fltVal val="0"/>
                                          </p:val>
                                        </p:tav>
                                        <p:tav tm="100000">
                                          <p:val>
                                            <p:strVal val="#ppt_w"/>
                                          </p:val>
                                        </p:tav>
                                      </p:tavLst>
                                    </p:anim>
                                    <p:anim calcmode="lin" valueType="num">
                                      <p:cBhvr>
                                        <p:cTn id="23" dur="500" fill="hold"/>
                                        <p:tgtEl>
                                          <p:spTgt spid="47111"/>
                                        </p:tgtEl>
                                        <p:attrNameLst>
                                          <p:attrName>ppt_h</p:attrName>
                                        </p:attrNameLst>
                                      </p:cBhvr>
                                      <p:tavLst>
                                        <p:tav tm="0">
                                          <p:val>
                                            <p:fltVal val="0"/>
                                          </p:val>
                                        </p:tav>
                                        <p:tav tm="100000">
                                          <p:val>
                                            <p:strVal val="#ppt_h"/>
                                          </p:val>
                                        </p:tav>
                                      </p:tavLst>
                                    </p:anim>
                                    <p:animEffect transition="in" filter="fade">
                                      <p:cBhvr>
                                        <p:cTn id="24" dur="500"/>
                                        <p:tgtEl>
                                          <p:spTgt spid="471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wipe(left)">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7109"/>
                                        </p:tgtEl>
                                        <p:attrNameLst>
                                          <p:attrName>style.visibility</p:attrName>
                                        </p:attrNameLst>
                                      </p:cBhvr>
                                      <p:to>
                                        <p:strVal val="visible"/>
                                      </p:to>
                                    </p:set>
                                    <p:animEffect transition="in" filter="wipe(left)">
                                      <p:cBhvr>
                                        <p:cTn id="39"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graphicFrame>
        <p:nvGraphicFramePr>
          <p:cNvPr id="419842" name="Object 2"/>
          <p:cNvGraphicFramePr>
            <a:graphicFrameLocks noChangeAspect="1"/>
          </p:cNvGraphicFramePr>
          <p:nvPr>
            <p:extLst>
              <p:ext uri="{D42A27DB-BD31-4B8C-83A1-F6EECF244321}">
                <p14:modId xmlns:p14="http://schemas.microsoft.com/office/powerpoint/2010/main" val="290664617"/>
              </p:ext>
            </p:extLst>
          </p:nvPr>
        </p:nvGraphicFramePr>
        <p:xfrm>
          <a:off x="5791200" y="3228975"/>
          <a:ext cx="685800" cy="514350"/>
        </p:xfrm>
        <a:graphic>
          <a:graphicData uri="http://schemas.openxmlformats.org/presentationml/2006/ole">
            <mc:AlternateContent xmlns:mc="http://schemas.openxmlformats.org/markup-compatibility/2006">
              <mc:Choice xmlns:v="urn:schemas-microsoft-com:vml" Requires="v">
                <p:oleObj spid="_x0000_s6145" name="Equation" r:id="rId3" imgW="304800" imgH="228600" progId="Equation.DSMT4">
                  <p:embed/>
                </p:oleObj>
              </mc:Choice>
              <mc:Fallback>
                <p:oleObj name="Equation" r:id="rId3" imgW="304800" imgH="228600" progId="Equation.DSMT4">
                  <p:embed/>
                  <p:pic>
                    <p:nvPicPr>
                      <p:cNvPr id="0" name=""/>
                      <p:cNvPicPr>
                        <a:picLocks noChangeAspect="1" noChangeArrowheads="1"/>
                      </p:cNvPicPr>
                      <p:nvPr/>
                    </p:nvPicPr>
                    <p:blipFill>
                      <a:blip r:embed="rId4"/>
                      <a:srcRect/>
                      <a:stretch>
                        <a:fillRect/>
                      </a:stretch>
                    </p:blipFill>
                    <p:spPr bwMode="auto">
                      <a:xfrm>
                        <a:off x="5791200" y="3228975"/>
                        <a:ext cx="6858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extLst>
              <p:ext uri="{D42A27DB-BD31-4B8C-83A1-F6EECF244321}">
                <p14:modId xmlns:p14="http://schemas.microsoft.com/office/powerpoint/2010/main" val="1024936566"/>
              </p:ext>
            </p:extLst>
          </p:nvPr>
        </p:nvGraphicFramePr>
        <p:xfrm>
          <a:off x="3519488" y="4216400"/>
          <a:ext cx="1476375" cy="965200"/>
        </p:xfrm>
        <a:graphic>
          <a:graphicData uri="http://schemas.openxmlformats.org/presentationml/2006/ole">
            <mc:AlternateContent xmlns:mc="http://schemas.openxmlformats.org/markup-compatibility/2006">
              <mc:Choice xmlns:v="urn:schemas-microsoft-com:vml" Requires="v">
                <p:oleObj spid="_x0000_s6146" name="Equation" r:id="rId5" imgW="622300" imgH="431800" progId="Equation.DSMT4">
                  <p:embed/>
                </p:oleObj>
              </mc:Choice>
              <mc:Fallback>
                <p:oleObj name="Equation" r:id="rId5" imgW="622300" imgH="431800" progId="Equation.DSMT4">
                  <p:embed/>
                  <p:pic>
                    <p:nvPicPr>
                      <p:cNvPr id="0" name=""/>
                      <p:cNvPicPr>
                        <a:picLocks noChangeAspect="1" noChangeArrowheads="1"/>
                      </p:cNvPicPr>
                      <p:nvPr/>
                    </p:nvPicPr>
                    <p:blipFill>
                      <a:blip r:embed="rId6"/>
                      <a:srcRect/>
                      <a:stretch>
                        <a:fillRect/>
                      </a:stretch>
                    </p:blipFill>
                    <p:spPr bwMode="auto">
                      <a:xfrm>
                        <a:off x="3519488" y="4216400"/>
                        <a:ext cx="147637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325309007"/>
              </p:ext>
            </p:extLst>
          </p:nvPr>
        </p:nvGraphicFramePr>
        <p:xfrm>
          <a:off x="3471863" y="5181600"/>
          <a:ext cx="2455862" cy="1066800"/>
        </p:xfrm>
        <a:graphic>
          <a:graphicData uri="http://schemas.openxmlformats.org/presentationml/2006/ole">
            <mc:AlternateContent xmlns:mc="http://schemas.openxmlformats.org/markup-compatibility/2006">
              <mc:Choice xmlns:v="urn:schemas-microsoft-com:vml" Requires="v">
                <p:oleObj spid="_x0000_s6147" name="Equation" r:id="rId7" imgW="1054100" imgH="457200" progId="Equation.DSMT4">
                  <p:embed/>
                </p:oleObj>
              </mc:Choice>
              <mc:Fallback>
                <p:oleObj name="Equation" r:id="rId7" imgW="1054100" imgH="457200" progId="Equation.DSMT4">
                  <p:embed/>
                  <p:pic>
                    <p:nvPicPr>
                      <p:cNvPr id="0" name=""/>
                      <p:cNvPicPr>
                        <a:picLocks noChangeAspect="1" noChangeArrowheads="1"/>
                      </p:cNvPicPr>
                      <p:nvPr/>
                    </p:nvPicPr>
                    <p:blipFill>
                      <a:blip r:embed="rId8"/>
                      <a:srcRect/>
                      <a:stretch>
                        <a:fillRect/>
                      </a:stretch>
                    </p:blipFill>
                    <p:spPr bwMode="auto">
                      <a:xfrm>
                        <a:off x="3471863" y="5181600"/>
                        <a:ext cx="24558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3984677896"/>
              </p:ext>
            </p:extLst>
          </p:nvPr>
        </p:nvGraphicFramePr>
        <p:xfrm>
          <a:off x="3443288" y="3048000"/>
          <a:ext cx="2343150" cy="1028700"/>
        </p:xfrm>
        <a:graphic>
          <a:graphicData uri="http://schemas.openxmlformats.org/presentationml/2006/ole">
            <mc:AlternateContent xmlns:mc="http://schemas.openxmlformats.org/markup-compatibility/2006">
              <mc:Choice xmlns:v="urn:schemas-microsoft-com:vml" Requires="v">
                <p:oleObj spid="_x0000_s6148" name="Equation" r:id="rId9" imgW="1041400" imgH="457200" progId="Equation.DSMT4">
                  <p:embed/>
                </p:oleObj>
              </mc:Choice>
              <mc:Fallback>
                <p:oleObj name="Equation" r:id="rId9" imgW="1041400" imgH="457200" progId="Equation.DSMT4">
                  <p:embed/>
                  <p:pic>
                    <p:nvPicPr>
                      <p:cNvPr id="0" name=""/>
                      <p:cNvPicPr>
                        <a:picLocks noChangeAspect="1" noChangeArrowheads="1"/>
                      </p:cNvPicPr>
                      <p:nvPr/>
                    </p:nvPicPr>
                    <p:blipFill>
                      <a:blip r:embed="rId10"/>
                      <a:srcRect/>
                      <a:stretch>
                        <a:fillRect/>
                      </a:stretch>
                    </p:blipFill>
                    <p:spPr bwMode="auto">
                      <a:xfrm>
                        <a:off x="3443288" y="3048000"/>
                        <a:ext cx="23431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3116506414"/>
              </p:ext>
            </p:extLst>
          </p:nvPr>
        </p:nvGraphicFramePr>
        <p:xfrm>
          <a:off x="4978400" y="4267200"/>
          <a:ext cx="1025525" cy="965200"/>
        </p:xfrm>
        <a:graphic>
          <a:graphicData uri="http://schemas.openxmlformats.org/presentationml/2006/ole">
            <mc:AlternateContent xmlns:mc="http://schemas.openxmlformats.org/markup-compatibility/2006">
              <mc:Choice xmlns:v="urn:schemas-microsoft-com:vml" Requires="v">
                <p:oleObj spid="_x0000_s6149" name="Equation" r:id="rId11" imgW="431800" imgH="431800" progId="Equation.DSMT4">
                  <p:embed/>
                </p:oleObj>
              </mc:Choice>
              <mc:Fallback>
                <p:oleObj name="Equation" r:id="rId11" imgW="431800" imgH="431800" progId="Equation.DSMT4">
                  <p:embed/>
                  <p:pic>
                    <p:nvPicPr>
                      <p:cNvPr id="0" name=""/>
                      <p:cNvPicPr>
                        <a:picLocks noChangeAspect="1" noChangeArrowheads="1"/>
                      </p:cNvPicPr>
                      <p:nvPr/>
                    </p:nvPicPr>
                    <p:blipFill>
                      <a:blip r:embed="rId12"/>
                      <a:srcRect/>
                      <a:stretch>
                        <a:fillRect/>
                      </a:stretch>
                    </p:blipFill>
                    <p:spPr bwMode="auto">
                      <a:xfrm>
                        <a:off x="4978400" y="4267200"/>
                        <a:ext cx="102552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4031093332"/>
              </p:ext>
            </p:extLst>
          </p:nvPr>
        </p:nvGraphicFramePr>
        <p:xfrm>
          <a:off x="5943600" y="5253037"/>
          <a:ext cx="533400" cy="919163"/>
        </p:xfrm>
        <a:graphic>
          <a:graphicData uri="http://schemas.openxmlformats.org/presentationml/2006/ole">
            <mc:AlternateContent xmlns:mc="http://schemas.openxmlformats.org/markup-compatibility/2006">
              <mc:Choice xmlns:v="urn:schemas-microsoft-com:vml" Requires="v">
                <p:oleObj spid="_x0000_s6150" name="Equation" r:id="rId13" imgW="228600" imgH="393700" progId="Equation.DSMT4">
                  <p:embed/>
                </p:oleObj>
              </mc:Choice>
              <mc:Fallback>
                <p:oleObj name="Equation" r:id="rId13" imgW="228600" imgH="393700" progId="Equation.DSMT4">
                  <p:embed/>
                  <p:pic>
                    <p:nvPicPr>
                      <p:cNvPr id="0" name=""/>
                      <p:cNvPicPr>
                        <a:picLocks noChangeAspect="1" noChangeArrowheads="1"/>
                      </p:cNvPicPr>
                      <p:nvPr/>
                    </p:nvPicPr>
                    <p:blipFill>
                      <a:blip r:embed="rId14"/>
                      <a:srcRect/>
                      <a:stretch>
                        <a:fillRect/>
                      </a:stretch>
                    </p:blipFill>
                    <p:spPr bwMode="auto">
                      <a:xfrm>
                        <a:off x="5943600" y="5253037"/>
                        <a:ext cx="5334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402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9843"/>
                                        </p:tgtEl>
                                        <p:attrNameLst>
                                          <p:attrName>style.visibility</p:attrName>
                                        </p:attrNameLst>
                                      </p:cBhvr>
                                      <p:to>
                                        <p:strVal val="visible"/>
                                      </p:to>
                                    </p:set>
                                    <p:animEffect transition="in" filter="wipe(left)">
                                      <p:cBhvr>
                                        <p:cTn id="44" dur="500"/>
                                        <p:tgtEl>
                                          <p:spTgt spid="4198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46"/>
                                        </p:tgtEl>
                                        <p:attrNameLst>
                                          <p:attrName>style.visibility</p:attrName>
                                        </p:attrNameLst>
                                      </p:cBhvr>
                                      <p:to>
                                        <p:strVal val="visible"/>
                                      </p:to>
                                    </p:set>
                                    <p:animEffect transition="in" filter="wipe(left)">
                                      <p:cBhvr>
                                        <p:cTn id="49" dur="500"/>
                                        <p:tgtEl>
                                          <p:spTgt spid="41984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19844"/>
                                        </p:tgtEl>
                                        <p:attrNameLst>
                                          <p:attrName>style.visibility</p:attrName>
                                        </p:attrNameLst>
                                      </p:cBhvr>
                                      <p:to>
                                        <p:strVal val="visible"/>
                                      </p:to>
                                    </p:set>
                                    <p:animEffect transition="in" filter="wipe(left)">
                                      <p:cBhvr>
                                        <p:cTn id="66" dur="500"/>
                                        <p:tgtEl>
                                          <p:spTgt spid="4198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19847"/>
                                        </p:tgtEl>
                                        <p:attrNameLst>
                                          <p:attrName>style.visibility</p:attrName>
                                        </p:attrNameLst>
                                      </p:cBhvr>
                                      <p:to>
                                        <p:strVal val="visible"/>
                                      </p:to>
                                    </p:set>
                                    <p:animEffect transition="in" filter="wipe(left)">
                                      <p:cBhvr>
                                        <p:cTn id="71" dur="500"/>
                                        <p:tgtEl>
                                          <p:spTgt spid="41984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1"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2978" name="Object 2"/>
          <p:cNvGraphicFramePr>
            <a:graphicFrameLocks noChangeAspect="1"/>
          </p:cNvGraphicFramePr>
          <p:nvPr>
            <p:extLst>
              <p:ext uri="{D42A27DB-BD31-4B8C-83A1-F6EECF244321}">
                <p14:modId xmlns:p14="http://schemas.microsoft.com/office/powerpoint/2010/main" val="528839952"/>
              </p:ext>
            </p:extLst>
          </p:nvPr>
        </p:nvGraphicFramePr>
        <p:xfrm>
          <a:off x="2932113" y="3276600"/>
          <a:ext cx="2219325" cy="1006475"/>
        </p:xfrm>
        <a:graphic>
          <a:graphicData uri="http://schemas.openxmlformats.org/presentationml/2006/ole">
            <mc:AlternateContent xmlns:mc="http://schemas.openxmlformats.org/markup-compatibility/2006">
              <mc:Choice xmlns:v="urn:schemas-microsoft-com:vml" Requires="v">
                <p:oleObj spid="_x0000_s7169" name="Equation" r:id="rId4" imgW="952500" imgH="431800" progId="Equation.DSMT4">
                  <p:embed/>
                </p:oleObj>
              </mc:Choice>
              <mc:Fallback>
                <p:oleObj name="Equation" r:id="rId4" imgW="952500" imgH="431800" progId="Equation.DSMT4">
                  <p:embed/>
                  <p:pic>
                    <p:nvPicPr>
                      <p:cNvPr id="0" name=""/>
                      <p:cNvPicPr>
                        <a:picLocks noChangeAspect="1" noChangeArrowheads="1"/>
                      </p:cNvPicPr>
                      <p:nvPr/>
                    </p:nvPicPr>
                    <p:blipFill>
                      <a:blip r:embed="rId5"/>
                      <a:srcRect/>
                      <a:stretch>
                        <a:fillRect/>
                      </a:stretch>
                    </p:blipFill>
                    <p:spPr bwMode="auto">
                      <a:xfrm>
                        <a:off x="2932113" y="3276600"/>
                        <a:ext cx="22193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79" name="Object 3"/>
          <p:cNvGraphicFramePr>
            <a:graphicFrameLocks noChangeAspect="1"/>
          </p:cNvGraphicFramePr>
          <p:nvPr>
            <p:extLst>
              <p:ext uri="{D42A27DB-BD31-4B8C-83A1-F6EECF244321}">
                <p14:modId xmlns:p14="http://schemas.microsoft.com/office/powerpoint/2010/main" val="1931457490"/>
              </p:ext>
            </p:extLst>
          </p:nvPr>
        </p:nvGraphicFramePr>
        <p:xfrm>
          <a:off x="5181600" y="3276600"/>
          <a:ext cx="1509713" cy="1006475"/>
        </p:xfrm>
        <a:graphic>
          <a:graphicData uri="http://schemas.openxmlformats.org/presentationml/2006/ole">
            <mc:AlternateContent xmlns:mc="http://schemas.openxmlformats.org/markup-compatibility/2006">
              <mc:Choice xmlns:v="urn:schemas-microsoft-com:vml" Requires="v">
                <p:oleObj spid="_x0000_s7170" name="Equation" r:id="rId6" imgW="647700" imgH="431800" progId="Equation.DSMT4">
                  <p:embed/>
                </p:oleObj>
              </mc:Choice>
              <mc:Fallback>
                <p:oleObj name="Equation" r:id="rId6" imgW="647700" imgH="431800" progId="Equation.DSMT4">
                  <p:embed/>
                  <p:pic>
                    <p:nvPicPr>
                      <p:cNvPr id="0" name=""/>
                      <p:cNvPicPr>
                        <a:picLocks noChangeAspect="1" noChangeArrowheads="1"/>
                      </p:cNvPicPr>
                      <p:nvPr/>
                    </p:nvPicPr>
                    <p:blipFill>
                      <a:blip r:embed="rId7"/>
                      <a:srcRect/>
                      <a:stretch>
                        <a:fillRect/>
                      </a:stretch>
                    </p:blipFill>
                    <p:spPr bwMode="auto">
                      <a:xfrm>
                        <a:off x="5181600" y="3276600"/>
                        <a:ext cx="1509713"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0" name="Object 4"/>
          <p:cNvGraphicFramePr>
            <a:graphicFrameLocks noChangeAspect="1"/>
          </p:cNvGraphicFramePr>
          <p:nvPr>
            <p:extLst>
              <p:ext uri="{D42A27DB-BD31-4B8C-83A1-F6EECF244321}">
                <p14:modId xmlns:p14="http://schemas.microsoft.com/office/powerpoint/2010/main" val="4284838994"/>
              </p:ext>
            </p:extLst>
          </p:nvPr>
        </p:nvGraphicFramePr>
        <p:xfrm>
          <a:off x="1995488" y="4859338"/>
          <a:ext cx="1863725" cy="1006475"/>
        </p:xfrm>
        <a:graphic>
          <a:graphicData uri="http://schemas.openxmlformats.org/presentationml/2006/ole">
            <mc:AlternateContent xmlns:mc="http://schemas.openxmlformats.org/markup-compatibility/2006">
              <mc:Choice xmlns:v="urn:schemas-microsoft-com:vml" Requires="v">
                <p:oleObj spid="_x0000_s7171" name="Equation" r:id="rId8" imgW="800100" imgH="431800" progId="Equation.DSMT4">
                  <p:embed/>
                </p:oleObj>
              </mc:Choice>
              <mc:Fallback>
                <p:oleObj name="Equation" r:id="rId8" imgW="800100" imgH="431800" progId="Equation.DSMT4">
                  <p:embed/>
                  <p:pic>
                    <p:nvPicPr>
                      <p:cNvPr id="0" name=""/>
                      <p:cNvPicPr>
                        <a:picLocks noChangeAspect="1" noChangeArrowheads="1"/>
                      </p:cNvPicPr>
                      <p:nvPr/>
                    </p:nvPicPr>
                    <p:blipFill>
                      <a:blip r:embed="rId9"/>
                      <a:srcRect/>
                      <a:stretch>
                        <a:fillRect/>
                      </a:stretch>
                    </p:blipFill>
                    <p:spPr bwMode="auto">
                      <a:xfrm>
                        <a:off x="1995488" y="4859338"/>
                        <a:ext cx="18637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1" name="Object 5"/>
          <p:cNvGraphicFramePr>
            <a:graphicFrameLocks noChangeAspect="1"/>
          </p:cNvGraphicFramePr>
          <p:nvPr>
            <p:extLst>
              <p:ext uri="{D42A27DB-BD31-4B8C-83A1-F6EECF244321}">
                <p14:modId xmlns:p14="http://schemas.microsoft.com/office/powerpoint/2010/main" val="1934927486"/>
              </p:ext>
            </p:extLst>
          </p:nvPr>
        </p:nvGraphicFramePr>
        <p:xfrm>
          <a:off x="3840163" y="4876800"/>
          <a:ext cx="2217737" cy="1006475"/>
        </p:xfrm>
        <a:graphic>
          <a:graphicData uri="http://schemas.openxmlformats.org/presentationml/2006/ole">
            <mc:AlternateContent xmlns:mc="http://schemas.openxmlformats.org/markup-compatibility/2006">
              <mc:Choice xmlns:v="urn:schemas-microsoft-com:vml" Requires="v">
                <p:oleObj spid="_x0000_s7172" name="Equation" r:id="rId10" imgW="952500" imgH="431800" progId="Equation.DSMT4">
                  <p:embed/>
                </p:oleObj>
              </mc:Choice>
              <mc:Fallback>
                <p:oleObj name="Equation" r:id="rId10" imgW="952500" imgH="431800" progId="Equation.DSMT4">
                  <p:embed/>
                  <p:pic>
                    <p:nvPicPr>
                      <p:cNvPr id="0" name=""/>
                      <p:cNvPicPr>
                        <a:picLocks noChangeAspect="1" noChangeArrowheads="1"/>
                      </p:cNvPicPr>
                      <p:nvPr/>
                    </p:nvPicPr>
                    <p:blipFill>
                      <a:blip r:embed="rId11"/>
                      <a:srcRect/>
                      <a:stretch>
                        <a:fillRect/>
                      </a:stretch>
                    </p:blipFill>
                    <p:spPr bwMode="auto">
                      <a:xfrm>
                        <a:off x="3840163" y="4876800"/>
                        <a:ext cx="22177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2" name="Object 6"/>
          <p:cNvGraphicFramePr>
            <a:graphicFrameLocks noChangeAspect="1"/>
          </p:cNvGraphicFramePr>
          <p:nvPr>
            <p:extLst>
              <p:ext uri="{D42A27DB-BD31-4B8C-83A1-F6EECF244321}">
                <p14:modId xmlns:p14="http://schemas.microsoft.com/office/powerpoint/2010/main" val="1897767901"/>
              </p:ext>
            </p:extLst>
          </p:nvPr>
        </p:nvGraphicFramePr>
        <p:xfrm>
          <a:off x="6086475" y="4818062"/>
          <a:ext cx="2219325" cy="1125538"/>
        </p:xfrm>
        <a:graphic>
          <a:graphicData uri="http://schemas.openxmlformats.org/presentationml/2006/ole">
            <mc:AlternateContent xmlns:mc="http://schemas.openxmlformats.org/markup-compatibility/2006">
              <mc:Choice xmlns:v="urn:schemas-microsoft-com:vml" Requires="v">
                <p:oleObj spid="_x0000_s7173" name="Equation" r:id="rId12" imgW="952500" imgH="482600" progId="Equation.DSMT4">
                  <p:embed/>
                </p:oleObj>
              </mc:Choice>
              <mc:Fallback>
                <p:oleObj name="Equation" r:id="rId12" imgW="952500" imgH="482600" progId="Equation.DSMT4">
                  <p:embed/>
                  <p:pic>
                    <p:nvPicPr>
                      <p:cNvPr id="0" name=""/>
                      <p:cNvPicPr>
                        <a:picLocks noChangeAspect="1" noChangeArrowheads="1"/>
                      </p:cNvPicPr>
                      <p:nvPr/>
                    </p:nvPicPr>
                    <p:blipFill>
                      <a:blip r:embed="rId13"/>
                      <a:srcRect/>
                      <a:stretch>
                        <a:fillRect/>
                      </a:stretch>
                    </p:blipFill>
                    <p:spPr bwMode="auto">
                      <a:xfrm>
                        <a:off x="6086475" y="4818062"/>
                        <a:ext cx="221932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3" name="Object 7"/>
          <p:cNvGraphicFramePr>
            <a:graphicFrameLocks noChangeAspect="1"/>
          </p:cNvGraphicFramePr>
          <p:nvPr>
            <p:extLst>
              <p:ext uri="{D42A27DB-BD31-4B8C-83A1-F6EECF244321}">
                <p14:modId xmlns:p14="http://schemas.microsoft.com/office/powerpoint/2010/main" val="1328703202"/>
              </p:ext>
            </p:extLst>
          </p:nvPr>
        </p:nvGraphicFramePr>
        <p:xfrm>
          <a:off x="5827713" y="5943600"/>
          <a:ext cx="2992437" cy="354013"/>
        </p:xfrm>
        <a:graphic>
          <a:graphicData uri="http://schemas.openxmlformats.org/presentationml/2006/ole">
            <mc:AlternateContent xmlns:mc="http://schemas.openxmlformats.org/markup-compatibility/2006">
              <mc:Choice xmlns:v="urn:schemas-microsoft-com:vml" Requires="v">
                <p:oleObj spid="_x0000_s7174" name="Equation" r:id="rId14" imgW="1930400" imgH="228600" progId="Equation.DSMT4">
                  <p:embed/>
                </p:oleObj>
              </mc:Choice>
              <mc:Fallback>
                <p:oleObj name="Equation" r:id="rId14" imgW="1930400" imgH="228600" progId="Equation.DSMT4">
                  <p:embed/>
                  <p:pic>
                    <p:nvPicPr>
                      <p:cNvPr id="0" name=""/>
                      <p:cNvPicPr>
                        <a:picLocks noChangeAspect="1" noChangeArrowheads="1"/>
                      </p:cNvPicPr>
                      <p:nvPr/>
                    </p:nvPicPr>
                    <p:blipFill>
                      <a:blip r:embed="rId15"/>
                      <a:srcRect/>
                      <a:stretch>
                        <a:fillRect/>
                      </a:stretch>
                    </p:blipFill>
                    <p:spPr bwMode="auto">
                      <a:xfrm>
                        <a:off x="5827713" y="5943600"/>
                        <a:ext cx="2992437"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30568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Effect transition="in" filter="fade">
                                      <p:cBhvr>
                                        <p:cTn id="14" dur="500"/>
                                        <p:tgtEl>
                                          <p:spTgt spid="409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left)">
                                      <p:cBhvr>
                                        <p:cTn id="19" dur="500"/>
                                        <p:tgtEl>
                                          <p:spTgt spid="409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78"/>
                                        </p:tgtEl>
                                        <p:attrNameLst>
                                          <p:attrName>style.visibility</p:attrName>
                                        </p:attrNameLst>
                                      </p:cBhvr>
                                      <p:to>
                                        <p:strVal val="visible"/>
                                      </p:to>
                                    </p:set>
                                    <p:animEffect transition="in" filter="wipe(left)">
                                      <p:cBhvr>
                                        <p:cTn id="24" dur="500"/>
                                        <p:tgtEl>
                                          <p:spTgt spid="3829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2979"/>
                                        </p:tgtEl>
                                        <p:attrNameLst>
                                          <p:attrName>style.visibility</p:attrName>
                                        </p:attrNameLst>
                                      </p:cBhvr>
                                      <p:to>
                                        <p:strVal val="visible"/>
                                      </p:to>
                                    </p:set>
                                    <p:animEffect transition="in" filter="wipe(left)">
                                      <p:cBhvr>
                                        <p:cTn id="29" dur="500"/>
                                        <p:tgtEl>
                                          <p:spTgt spid="38297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963">
                                            <p:txEl>
                                              <p:pRg st="6" end="6"/>
                                            </p:txEl>
                                          </p:spTgt>
                                        </p:tgtEl>
                                        <p:attrNameLst>
                                          <p:attrName>style.visibility</p:attrName>
                                        </p:attrNameLst>
                                      </p:cBhvr>
                                      <p:to>
                                        <p:strVal val="visible"/>
                                      </p:to>
                                    </p:set>
                                    <p:animEffect transition="in" filter="wipe(left)">
                                      <p:cBhvr>
                                        <p:cTn id="34" dur="500"/>
                                        <p:tgtEl>
                                          <p:spTgt spid="4096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0"/>
                                        </p:tgtEl>
                                        <p:attrNameLst>
                                          <p:attrName>style.visibility</p:attrName>
                                        </p:attrNameLst>
                                      </p:cBhvr>
                                      <p:to>
                                        <p:strVal val="visible"/>
                                      </p:to>
                                    </p:set>
                                    <p:animEffect transition="in" filter="wipe(left)">
                                      <p:cBhvr>
                                        <p:cTn id="39" dur="500"/>
                                        <p:tgtEl>
                                          <p:spTgt spid="3829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1"/>
                                        </p:tgtEl>
                                        <p:attrNameLst>
                                          <p:attrName>style.visibility</p:attrName>
                                        </p:attrNameLst>
                                      </p:cBhvr>
                                      <p:to>
                                        <p:strVal val="visible"/>
                                      </p:to>
                                    </p:set>
                                    <p:animEffect transition="in" filter="wipe(left)">
                                      <p:cBhvr>
                                        <p:cTn id="44" dur="500"/>
                                        <p:tgtEl>
                                          <p:spTgt spid="3829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2982"/>
                                        </p:tgtEl>
                                        <p:attrNameLst>
                                          <p:attrName>style.visibility</p:attrName>
                                        </p:attrNameLst>
                                      </p:cBhvr>
                                      <p:to>
                                        <p:strVal val="visible"/>
                                      </p:to>
                                    </p:set>
                                    <p:animEffect transition="in" filter="wipe(left)">
                                      <p:cBhvr>
                                        <p:cTn id="49" dur="500"/>
                                        <p:tgtEl>
                                          <p:spTgt spid="3829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2983"/>
                                        </p:tgtEl>
                                        <p:attrNameLst>
                                          <p:attrName>style.visibility</p:attrName>
                                        </p:attrNameLst>
                                      </p:cBhvr>
                                      <p:to>
                                        <p:strVal val="visible"/>
                                      </p:to>
                                    </p:set>
                                    <p:animEffect transition="in" filter="wipe(left)">
                                      <p:cBhvr>
                                        <p:cTn id="54"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4002" name="Object 2"/>
          <p:cNvGraphicFramePr>
            <a:graphicFrameLocks noChangeAspect="1"/>
          </p:cNvGraphicFramePr>
          <p:nvPr>
            <p:extLst>
              <p:ext uri="{D42A27DB-BD31-4B8C-83A1-F6EECF244321}">
                <p14:modId xmlns:p14="http://schemas.microsoft.com/office/powerpoint/2010/main" val="1253367007"/>
              </p:ext>
            </p:extLst>
          </p:nvPr>
        </p:nvGraphicFramePr>
        <p:xfrm>
          <a:off x="5267325" y="2600325"/>
          <a:ext cx="1960563" cy="755650"/>
        </p:xfrm>
        <a:graphic>
          <a:graphicData uri="http://schemas.openxmlformats.org/presentationml/2006/ole">
            <mc:AlternateContent xmlns:mc="http://schemas.openxmlformats.org/markup-compatibility/2006">
              <mc:Choice xmlns:v="urn:schemas-microsoft-com:vml" Requires="v">
                <p:oleObj spid="_x0000_s8193" name="Equation" r:id="rId3" imgW="1219200" imgH="469900" progId="Equation.DSMT4">
                  <p:embed/>
                </p:oleObj>
              </mc:Choice>
              <mc:Fallback>
                <p:oleObj name="Equation" r:id="rId3" imgW="1219200" imgH="469900" progId="Equation.DSMT4">
                  <p:embed/>
                  <p:pic>
                    <p:nvPicPr>
                      <p:cNvPr id="0" name=""/>
                      <p:cNvPicPr>
                        <a:picLocks noChangeAspect="1" noChangeArrowheads="1"/>
                      </p:cNvPicPr>
                      <p:nvPr/>
                    </p:nvPicPr>
                    <p:blipFill>
                      <a:blip r:embed="rId4"/>
                      <a:srcRect/>
                      <a:stretch>
                        <a:fillRect/>
                      </a:stretch>
                    </p:blipFill>
                    <p:spPr bwMode="auto">
                      <a:xfrm>
                        <a:off x="5267325" y="2600325"/>
                        <a:ext cx="19605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3846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1987">
                                            <p:txEl>
                                              <p:pRg st="7" end="7"/>
                                            </p:txEl>
                                          </p:spTgt>
                                        </p:tgtEl>
                                        <p:attrNameLst>
                                          <p:attrName>style.visibility</p:attrName>
                                        </p:attrNameLst>
                                      </p:cBhvr>
                                      <p:to>
                                        <p:strVal val="visible"/>
                                      </p:to>
                                    </p:set>
                                    <p:animEffect transition="in" filter="wipe(left)">
                                      <p:cBhvr>
                                        <p:cTn id="45"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15814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p:cTn id="22" dur="500" fill="hold"/>
                                        <p:tgtEl>
                                          <p:spTgt spid="17415"/>
                                        </p:tgtEl>
                                        <p:attrNameLst>
                                          <p:attrName>ppt_w</p:attrName>
                                        </p:attrNameLst>
                                      </p:cBhvr>
                                      <p:tavLst>
                                        <p:tav tm="0">
                                          <p:val>
                                            <p:fltVal val="0"/>
                                          </p:val>
                                        </p:tav>
                                        <p:tav tm="100000">
                                          <p:val>
                                            <p:strVal val="#ppt_w"/>
                                          </p:val>
                                        </p:tav>
                                      </p:tavLst>
                                    </p:anim>
                                    <p:anim calcmode="lin" valueType="num">
                                      <p:cBhvr>
                                        <p:cTn id="23" dur="500" fill="hold"/>
                                        <p:tgtEl>
                                          <p:spTgt spid="17415"/>
                                        </p:tgtEl>
                                        <p:attrNameLst>
                                          <p:attrName>ppt_h</p:attrName>
                                        </p:attrNameLst>
                                      </p:cBhvr>
                                      <p:tavLst>
                                        <p:tav tm="0">
                                          <p:val>
                                            <p:fltVal val="0"/>
                                          </p:val>
                                        </p:tav>
                                        <p:tav tm="100000">
                                          <p:val>
                                            <p:strVal val="#ppt_h"/>
                                          </p:val>
                                        </p:tav>
                                      </p:tavLst>
                                    </p:anim>
                                    <p:animEffect transition="in" filter="fade">
                                      <p:cBhvr>
                                        <p:cTn id="2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1865390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8442"/>
                                        </p:tgtEl>
                                        <p:attrNameLst>
                                          <p:attrName>style.visibility</p:attrName>
                                        </p:attrNameLst>
                                      </p:cBhvr>
                                      <p:to>
                                        <p:strVal val="visible"/>
                                      </p:to>
                                    </p:set>
                                    <p:anim calcmode="lin" valueType="num">
                                      <p:cBhvr>
                                        <p:cTn id="24" dur="500" fill="hold"/>
                                        <p:tgtEl>
                                          <p:spTgt spid="18442"/>
                                        </p:tgtEl>
                                        <p:attrNameLst>
                                          <p:attrName>ppt_w</p:attrName>
                                        </p:attrNameLst>
                                      </p:cBhvr>
                                      <p:tavLst>
                                        <p:tav tm="0">
                                          <p:val>
                                            <p:fltVal val="0"/>
                                          </p:val>
                                        </p:tav>
                                        <p:tav tm="100000">
                                          <p:val>
                                            <p:strVal val="#ppt_w"/>
                                          </p:val>
                                        </p:tav>
                                      </p:tavLst>
                                    </p:anim>
                                    <p:anim calcmode="lin" valueType="num">
                                      <p:cBhvr>
                                        <p:cTn id="25" dur="500" fill="hold"/>
                                        <p:tgtEl>
                                          <p:spTgt spid="18442"/>
                                        </p:tgtEl>
                                        <p:attrNameLst>
                                          <p:attrName>ppt_h</p:attrName>
                                        </p:attrNameLst>
                                      </p:cBhvr>
                                      <p:tavLst>
                                        <p:tav tm="0">
                                          <p:val>
                                            <p:fltVal val="0"/>
                                          </p:val>
                                        </p:tav>
                                        <p:tav tm="100000">
                                          <p:val>
                                            <p:strVal val="#ppt_h"/>
                                          </p:val>
                                        </p:tav>
                                      </p:tavLst>
                                    </p:anim>
                                    <p:animEffect transition="in" filter="fade">
                                      <p:cBhvr>
                                        <p:cTn id="26" dur="500"/>
                                        <p:tgtEl>
                                          <p:spTgt spid="184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animEffect transition="in" filter="fade">
                                      <p:cBhvr>
                                        <p:cTn id="33" dur="500"/>
                                        <p:tgtEl>
                                          <p:spTgt spid="184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
                                            <p:txEl>
                                              <p:pRg st="5" end="5"/>
                                            </p:txEl>
                                          </p:spTgt>
                                        </p:tgtEl>
                                        <p:attrNameLst>
                                          <p:attrName>style.visibility</p:attrName>
                                        </p:attrNameLst>
                                      </p:cBhvr>
                                      <p:to>
                                        <p:strVal val="visible"/>
                                      </p:to>
                                    </p:set>
                                    <p:animEffect transition="in" filter="wipe(left)">
                                      <p:cBhvr>
                                        <p:cTn id="5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292100" indent="-292100" algn="l" eaLnBrk="1" hangingPunct="1">
              <a:buFont typeface="Wingdings" pitchFamily="-84" charset="2"/>
              <a:buChar char="n"/>
            </a:pPr>
            <a:r>
              <a:rPr lang="en-US" sz="2400" dirty="0">
                <a:cs typeface="ＭＳ Ｐゴシック" pitchFamily="-84" charset="-128"/>
              </a:rPr>
              <a:t>A Bragg spectrometer scatters </a:t>
            </a:r>
            <a:r>
              <a:rPr lang="en-US" sz="2400" dirty="0" err="1">
                <a:cs typeface="ＭＳ Ｐゴシック" pitchFamily="-84" charset="-128"/>
              </a:rPr>
              <a:t>x</a:t>
            </a:r>
            <a:r>
              <a:rPr lang="en-US" sz="2400" dirty="0">
                <a:cs typeface="ＭＳ Ｐゴシック" pitchFamily="-84" charset="-128"/>
              </a:rPr>
              <a:t> 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292100" indent="-292100" algn="l" eaLnBrk="1" hangingPunct="1">
              <a:buFont typeface="Wingdings" pitchFamily="-84" charset="2"/>
              <a:buChar char="n"/>
            </a:pPr>
            <a:r>
              <a:rPr lang="en-US" sz="2400" dirty="0">
                <a:cs typeface="ＭＳ Ｐゴシック" pitchFamily="-84" charset="-128"/>
              </a:rPr>
              <a:t>When a beam of </a:t>
            </a:r>
            <a:r>
              <a:rPr lang="en-US" sz="2400" dirty="0" err="1">
                <a:cs typeface="ＭＳ Ｐゴシック" pitchFamily="-84" charset="-128"/>
              </a:rPr>
              <a:t>x</a:t>
            </a:r>
            <a:r>
              <a:rPr lang="en-US" sz="2400" dirty="0">
                <a:cs typeface="ＭＳ Ｐゴシック" pitchFamily="-84" charset="-128"/>
              </a:rPr>
              <a:t> rays passes through the powdered crystal, the dots become a series of </a:t>
            </a:r>
            <a:r>
              <a:rPr lang="en-US" sz="2400" dirty="0" smtClean="0">
                <a:cs typeface="ＭＳ Ｐゴシック" pitchFamily="-84" charset="-128"/>
              </a:rPr>
              <a:t>rings due to random arrangement.</a:t>
            </a:r>
          </a:p>
          <a:p>
            <a:pPr marL="292100" indent="-292100" algn="l" eaLnBrk="1" hangingPunct="1"/>
            <a:endParaRPr lang="en-US" sz="2400" dirty="0">
              <a:cs typeface="ＭＳ Ｐゴシック" pitchFamily="-84" charset="-128"/>
            </a:endParaRPr>
          </a:p>
          <a:p>
            <a:pPr marL="292100" indent="-292100" algn="l" eaLnBrk="1" hangingPunct="1"/>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9449362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Effect transition="in" filter="fade">
                                      <p:cBhvr>
                                        <p:cTn id="14" dur="5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458">
                                            <p:txEl>
                                              <p:pRg st="1" end="1"/>
                                            </p:txEl>
                                          </p:spTgt>
                                        </p:tgtEl>
                                        <p:attrNameLst>
                                          <p:attrName>style.visibility</p:attrName>
                                        </p:attrNameLst>
                                      </p:cBhvr>
                                      <p:to>
                                        <p:strVal val="visible"/>
                                      </p:to>
                                    </p:set>
                                    <p:animEffect transition="in" filter="wipe(left)">
                                      <p:cBhvr>
                                        <p:cTn id="19" dur="500"/>
                                        <p:tgtEl>
                                          <p:spTgt spid="194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left)">
                                      <p:cBhvr>
                                        <p:cTn id="24" dur="500"/>
                                        <p:tgtEl>
                                          <p:spTgt spid="1946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4"/>
                                        </p:tgtEl>
                                        <p:attrNameLst>
                                          <p:attrName>style.visibility</p:attrName>
                                        </p:attrNameLst>
                                      </p:cBhvr>
                                      <p:to>
                                        <p:strVal val="visible"/>
                                      </p:to>
                                    </p:set>
                                    <p:anim calcmode="lin" valueType="num">
                                      <p:cBhvr>
                                        <p:cTn id="29" dur="500" fill="hold"/>
                                        <p:tgtEl>
                                          <p:spTgt spid="19464"/>
                                        </p:tgtEl>
                                        <p:attrNameLst>
                                          <p:attrName>ppt_w</p:attrName>
                                        </p:attrNameLst>
                                      </p:cBhvr>
                                      <p:tavLst>
                                        <p:tav tm="0">
                                          <p:val>
                                            <p:fltVal val="0"/>
                                          </p:val>
                                        </p:tav>
                                        <p:tav tm="100000">
                                          <p:val>
                                            <p:strVal val="#ppt_w"/>
                                          </p:val>
                                        </p:tav>
                                      </p:tavLst>
                                    </p:anim>
                                    <p:anim calcmode="lin" valueType="num">
                                      <p:cBhvr>
                                        <p:cTn id="30" dur="500" fill="hold"/>
                                        <p:tgtEl>
                                          <p:spTgt spid="19464"/>
                                        </p:tgtEl>
                                        <p:attrNameLst>
                                          <p:attrName>ppt_h</p:attrName>
                                        </p:attrNameLst>
                                      </p:cBhvr>
                                      <p:tavLst>
                                        <p:tav tm="0">
                                          <p:val>
                                            <p:fltVal val="0"/>
                                          </p:val>
                                        </p:tav>
                                        <p:tav tm="100000">
                                          <p:val>
                                            <p:strVal val="#ppt_h"/>
                                          </p:val>
                                        </p:tav>
                                      </p:tavLst>
                                    </p:anim>
                                    <p:animEffect transition="in" filter="fade">
                                      <p:cBhvr>
                                        <p:cTn id="31" dur="500"/>
                                        <p:tgtEl>
                                          <p:spTgt spid="194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461"/>
                                        </p:tgtEl>
                                        <p:attrNameLst>
                                          <p:attrName>style.visibility</p:attrName>
                                        </p:attrNameLst>
                                      </p:cBhvr>
                                      <p:to>
                                        <p:strVal val="visible"/>
                                      </p:to>
                                    </p:set>
                                    <p:animEffect transition="in" filter="wipe(up)">
                                      <p:cBhvr>
                                        <p:cTn id="3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57575294"/>
              </p:ext>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9217" name="Equation" r:id="rId3" imgW="673100" imgH="393700" progId="Equation.DSMT4">
                  <p:embed/>
                </p:oleObj>
              </mc:Choice>
              <mc:Fallback>
                <p:oleObj name="Equation" r:id="rId3" imgW="673100" imgH="393700" progId="Equation.DSMT4">
                  <p:embed/>
                  <p:pic>
                    <p:nvPicPr>
                      <p:cNvPr id="0" name=""/>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ext uri="{D42A27DB-BD31-4B8C-83A1-F6EECF244321}">
                <p14:modId xmlns:p14="http://schemas.microsoft.com/office/powerpoint/2010/main" val="3073697665"/>
              </p:ext>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9218" name="Equation" r:id="rId5" imgW="1435100" imgH="393700" progId="Equation.DSMT4">
                  <p:embed/>
                </p:oleObj>
              </mc:Choice>
              <mc:Fallback>
                <p:oleObj name="Equation" r:id="rId5" imgW="1435100" imgH="393700" progId="Equation.DSMT4">
                  <p:embed/>
                  <p:pic>
                    <p:nvPicPr>
                      <p:cNvPr id="0" name=""/>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ext uri="{D42A27DB-BD31-4B8C-83A1-F6EECF244321}">
                <p14:modId xmlns:p14="http://schemas.microsoft.com/office/powerpoint/2010/main" val="1190842554"/>
              </p:ext>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9219" name="Equation" r:id="rId7" imgW="2552700" imgH="203200" progId="Equation.DSMT4">
                  <p:embed/>
                </p:oleObj>
              </mc:Choice>
              <mc:Fallback>
                <p:oleObj name="Equation" r:id="rId7" imgW="2552700" imgH="203200" progId="Equation.DSMT4">
                  <p:embed/>
                  <p:pic>
                    <p:nvPicPr>
                      <p:cNvPr id="0" name=""/>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ext uri="{D42A27DB-BD31-4B8C-83A1-F6EECF244321}">
                <p14:modId xmlns:p14="http://schemas.microsoft.com/office/powerpoint/2010/main" val="573757280"/>
              </p:ext>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9220" name="Equation" r:id="rId9" imgW="1778000" imgH="431800" progId="Equation.DSMT4">
                  <p:embed/>
                </p:oleObj>
              </mc:Choice>
              <mc:Fallback>
                <p:oleObj name="Equation" r:id="rId9" imgW="1778000" imgH="431800" progId="Equation.DSMT4">
                  <p:embed/>
                  <p:pic>
                    <p:nvPicPr>
                      <p:cNvPr id="0" name=""/>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ext uri="{D42A27DB-BD31-4B8C-83A1-F6EECF244321}">
                <p14:modId xmlns:p14="http://schemas.microsoft.com/office/powerpoint/2010/main" val="1020349548"/>
              </p:ext>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9221" name="Equation" r:id="rId11" imgW="673100" imgH="393700" progId="Equation.DSMT4">
                  <p:embed/>
                </p:oleObj>
              </mc:Choice>
              <mc:Fallback>
                <p:oleObj name="Equation" r:id="rId11" imgW="673100" imgH="393700" progId="Equation.DSMT4">
                  <p:embed/>
                  <p:pic>
                    <p:nvPicPr>
                      <p:cNvPr id="0" name=""/>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ext uri="{D42A27DB-BD31-4B8C-83A1-F6EECF244321}">
                <p14:modId xmlns:p14="http://schemas.microsoft.com/office/powerpoint/2010/main" val="1325913263"/>
              </p:ext>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9222" name="Equation" r:id="rId13" imgW="2730500" imgH="495300" progId="Equation.DSMT4">
                  <p:embed/>
                </p:oleObj>
              </mc:Choice>
              <mc:Fallback>
                <p:oleObj name="Equation" r:id="rId13" imgW="2730500" imgH="495300" progId="Equation.DSMT4">
                  <p:embed/>
                  <p:pic>
                    <p:nvPicPr>
                      <p:cNvPr id="0" name=""/>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ext uri="{D42A27DB-BD31-4B8C-83A1-F6EECF244321}">
                <p14:modId xmlns:p14="http://schemas.microsoft.com/office/powerpoint/2010/main" val="2193772429"/>
              </p:ext>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9223" name="Equation" r:id="rId15" imgW="1587500" imgH="393700" progId="Equation.DSMT4">
                  <p:embed/>
                </p:oleObj>
              </mc:Choice>
              <mc:Fallback>
                <p:oleObj name="Equation" r:id="rId15" imgW="1587500" imgH="393700" progId="Equation.DSMT4">
                  <p:embed/>
                  <p:pic>
                    <p:nvPicPr>
                      <p:cNvPr id="0" name=""/>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ext uri="{D42A27DB-BD31-4B8C-83A1-F6EECF244321}">
                <p14:modId xmlns:p14="http://schemas.microsoft.com/office/powerpoint/2010/main" val="149117290"/>
              </p:ext>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9224" name="Equation" r:id="rId17" imgW="1231900" imgH="393700" progId="Equation.DSMT4">
                  <p:embed/>
                </p:oleObj>
              </mc:Choice>
              <mc:Fallback>
                <p:oleObj name="Equation" r:id="rId17" imgW="1231900" imgH="393700" progId="Equation.DSMT4">
                  <p:embed/>
                  <p:pic>
                    <p:nvPicPr>
                      <p:cNvPr id="0" name=""/>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ext uri="{D42A27DB-BD31-4B8C-83A1-F6EECF244321}">
                <p14:modId xmlns:p14="http://schemas.microsoft.com/office/powerpoint/2010/main" val="2558418306"/>
              </p:ext>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9225" name="Equation" r:id="rId19" imgW="1117600" imgH="393700" progId="Equation.DSMT4">
                  <p:embed/>
                </p:oleObj>
              </mc:Choice>
              <mc:Fallback>
                <p:oleObj name="Equation" r:id="rId19" imgW="1117600" imgH="393700" progId="Equation.DSMT4">
                  <p:embed/>
                  <p:pic>
                    <p:nvPicPr>
                      <p:cNvPr id="0" name=""/>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4913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86760764"/>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0241"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379729652"/>
              </p:ext>
            </p:extLst>
          </p:nvPr>
        </p:nvGraphicFramePr>
        <p:xfrm>
          <a:off x="2238375" y="4724400"/>
          <a:ext cx="1177925" cy="673100"/>
        </p:xfrm>
        <a:graphic>
          <a:graphicData uri="http://schemas.openxmlformats.org/presentationml/2006/ole">
            <mc:AlternateContent xmlns:mc="http://schemas.openxmlformats.org/markup-compatibility/2006">
              <mc:Choice xmlns:v="urn:schemas-microsoft-com:vml" Requires="v">
                <p:oleObj spid="_x0000_s10242"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4724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2362664205"/>
              </p:ext>
            </p:extLst>
          </p:nvPr>
        </p:nvGraphicFramePr>
        <p:xfrm>
          <a:off x="3352800" y="4648200"/>
          <a:ext cx="1403350" cy="896938"/>
        </p:xfrm>
        <a:graphic>
          <a:graphicData uri="http://schemas.openxmlformats.org/presentationml/2006/ole">
            <mc:AlternateContent xmlns:mc="http://schemas.openxmlformats.org/markup-compatibility/2006">
              <mc:Choice xmlns:v="urn:schemas-microsoft-com:vml" Requires="v">
                <p:oleObj spid="_x0000_s10243"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4648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831949743"/>
              </p:ext>
            </p:extLst>
          </p:nvPr>
        </p:nvGraphicFramePr>
        <p:xfrm>
          <a:off x="4713287" y="4800600"/>
          <a:ext cx="1458913" cy="728662"/>
        </p:xfrm>
        <a:graphic>
          <a:graphicData uri="http://schemas.openxmlformats.org/presentationml/2006/ole">
            <mc:AlternateContent xmlns:mc="http://schemas.openxmlformats.org/markup-compatibility/2006">
              <mc:Choice xmlns:v="urn:schemas-microsoft-com:vml" Requires="v">
                <p:oleObj spid="_x0000_s10244"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4800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409513461"/>
              </p:ext>
            </p:extLst>
          </p:nvPr>
        </p:nvGraphicFramePr>
        <p:xfrm>
          <a:off x="6113463" y="4648200"/>
          <a:ext cx="1458912" cy="896938"/>
        </p:xfrm>
        <a:graphic>
          <a:graphicData uri="http://schemas.openxmlformats.org/presentationml/2006/ole">
            <mc:AlternateContent xmlns:mc="http://schemas.openxmlformats.org/markup-compatibility/2006">
              <mc:Choice xmlns:v="urn:schemas-microsoft-com:vml" Requires="v">
                <p:oleObj spid="_x0000_s10245"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4648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3475692103"/>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0246"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246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1106"/>
                                        </p:tgtEl>
                                        <p:attrNameLst>
                                          <p:attrName>style.visibility</p:attrName>
                                        </p:attrNameLst>
                                      </p:cBhvr>
                                      <p:to>
                                        <p:strVal val="visible"/>
                                      </p:to>
                                    </p:set>
                                    <p:animEffect transition="in" filter="wipe(left)">
                                      <p:cBhvr>
                                        <p:cTn id="17" dur="500"/>
                                        <p:tgtEl>
                                          <p:spTgt spid="431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13"/>
                                        </p:tgtEl>
                                        <p:attrNameLst>
                                          <p:attrName>style.visibility</p:attrName>
                                        </p:attrNameLst>
                                      </p:cBhvr>
                                      <p:to>
                                        <p:strVal val="visible"/>
                                      </p:to>
                                    </p:set>
                                    <p:animEffect transition="in" filter="wipe(left)">
                                      <p:cBhvr>
                                        <p:cTn id="22" dur="500"/>
                                        <p:tgtEl>
                                          <p:spTgt spid="431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1107"/>
                                        </p:tgtEl>
                                        <p:attrNameLst>
                                          <p:attrName>style.visibility</p:attrName>
                                        </p:attrNameLst>
                                      </p:cBhvr>
                                      <p:to>
                                        <p:strVal val="visible"/>
                                      </p:to>
                                    </p:set>
                                    <p:animEffect transition="in" filter="wipe(left)">
                                      <p:cBhvr>
                                        <p:cTn id="32" dur="500"/>
                                        <p:tgtEl>
                                          <p:spTgt spid="43110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8"/>
                                        </p:tgtEl>
                                        <p:attrNameLst>
                                          <p:attrName>style.visibility</p:attrName>
                                        </p:attrNameLst>
                                      </p:cBhvr>
                                      <p:to>
                                        <p:strVal val="visible"/>
                                      </p:to>
                                    </p:set>
                                    <p:animEffect transition="in" filter="wipe(left)">
                                      <p:cBhvr>
                                        <p:cTn id="37" dur="500"/>
                                        <p:tgtEl>
                                          <p:spTgt spid="431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9"/>
                                        </p:tgtEl>
                                        <p:attrNameLst>
                                          <p:attrName>style.visibility</p:attrName>
                                        </p:attrNameLst>
                                      </p:cBhvr>
                                      <p:to>
                                        <p:strVal val="visible"/>
                                      </p:to>
                                    </p:set>
                                    <p:animEffect transition="in" filter="wipe(left)">
                                      <p:cBhvr>
                                        <p:cTn id="42" dur="500"/>
                                        <p:tgtEl>
                                          <p:spTgt spid="431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10"/>
                                        </p:tgtEl>
                                        <p:attrNameLst>
                                          <p:attrName>style.visibility</p:attrName>
                                        </p:attrNameLst>
                                      </p:cBhvr>
                                      <p:to>
                                        <p:strVal val="visible"/>
                                      </p:to>
                                    </p:set>
                                    <p:animEffect transition="in" filter="wipe(left)">
                                      <p:cBhvr>
                                        <p:cTn id="47"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401322934"/>
              </p:ext>
            </p:extLst>
          </p:nvPr>
        </p:nvGraphicFramePr>
        <p:xfrm>
          <a:off x="2438400" y="3495675"/>
          <a:ext cx="1108075" cy="390525"/>
        </p:xfrm>
        <a:graphic>
          <a:graphicData uri="http://schemas.openxmlformats.org/presentationml/2006/ole">
            <mc:AlternateContent xmlns:mc="http://schemas.openxmlformats.org/markup-compatibility/2006">
              <mc:Choice xmlns:v="urn:schemas-microsoft-com:vml" Requires="v">
                <p:oleObj spid="_x0000_s11265"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2438400"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4158858784"/>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1266"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3553400977"/>
              </p:ext>
            </p:extLst>
          </p:nvPr>
        </p:nvGraphicFramePr>
        <p:xfrm>
          <a:off x="3505200" y="3429000"/>
          <a:ext cx="935038" cy="420687"/>
        </p:xfrm>
        <a:graphic>
          <a:graphicData uri="http://schemas.openxmlformats.org/presentationml/2006/ole">
            <mc:AlternateContent xmlns:mc="http://schemas.openxmlformats.org/markup-compatibility/2006">
              <mc:Choice xmlns:v="urn:schemas-microsoft-com:vml" Requires="v">
                <p:oleObj spid="_x0000_s11267"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3505200"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3421312857"/>
              </p:ext>
            </p:extLst>
          </p:nvPr>
        </p:nvGraphicFramePr>
        <p:xfrm>
          <a:off x="4419600" y="3200400"/>
          <a:ext cx="727075" cy="990600"/>
        </p:xfrm>
        <a:graphic>
          <a:graphicData uri="http://schemas.openxmlformats.org/presentationml/2006/ole">
            <mc:AlternateContent xmlns:mc="http://schemas.openxmlformats.org/markup-compatibility/2006">
              <mc:Choice xmlns:v="urn:schemas-microsoft-com:vml" Requires="v">
                <p:oleObj spid="_x0000_s11268"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4419600"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3975373392"/>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1269"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2931488690"/>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1270"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2997176941"/>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1271"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3511023753"/>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1272"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28070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2135"/>
                                        </p:tgtEl>
                                        <p:attrNameLst>
                                          <p:attrName>style.visibility</p:attrName>
                                        </p:attrNameLst>
                                      </p:cBhvr>
                                      <p:to>
                                        <p:strVal val="visible"/>
                                      </p:to>
                                    </p:set>
                                    <p:animEffect transition="in" filter="wipe(left)">
                                      <p:cBhvr>
                                        <p:cTn id="54" dur="500"/>
                                        <p:tgtEl>
                                          <p:spTgt spid="4321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6"/>
                                        </p:tgtEl>
                                        <p:attrNameLst>
                                          <p:attrName>style.visibility</p:attrName>
                                        </p:attrNameLst>
                                      </p:cBhvr>
                                      <p:to>
                                        <p:strVal val="visible"/>
                                      </p:to>
                                    </p:set>
                                    <p:animEffect transition="in" filter="wipe(left)">
                                      <p:cBhvr>
                                        <p:cTn id="59" dur="500"/>
                                        <p:tgtEl>
                                          <p:spTgt spid="4321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7"/>
                                        </p:tgtEl>
                                        <p:attrNameLst>
                                          <p:attrName>style.visibility</p:attrName>
                                        </p:attrNameLst>
                                      </p:cBhvr>
                                      <p:to>
                                        <p:strVal val="visible"/>
                                      </p:to>
                                    </p:set>
                                    <p:animEffect transition="in" filter="wipe(left)">
                                      <p:cBhvr>
                                        <p:cTn id="64"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2, 2013</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838200"/>
            <a:ext cx="8305800" cy="5257800"/>
          </a:xfrm>
        </p:spPr>
        <p:txBody>
          <a:bodyPr/>
          <a:lstStyle/>
          <a:p>
            <a:pPr eaLnBrk="1" hangingPunct="1"/>
            <a:r>
              <a:rPr lang="en-US" sz="2000" dirty="0" smtClean="0">
                <a:ea typeface="ＭＳ Ｐゴシック" pitchFamily="-84" charset="-128"/>
                <a:cs typeface="ＭＳ Ｐゴシック" pitchFamily="-84" charset="-128"/>
              </a:rPr>
              <a:t>Reading assignments: CH4.6 and CH4.7</a:t>
            </a:r>
          </a:p>
          <a:p>
            <a:pPr eaLnBrk="1" hangingPunct="1"/>
            <a:r>
              <a:rPr lang="en-US" sz="1800" dirty="0"/>
              <a:t>Mid-term exam</a:t>
            </a:r>
          </a:p>
          <a:p>
            <a:pPr lvl="1" eaLnBrk="1" hangingPunct="1"/>
            <a:r>
              <a:rPr lang="en-US" sz="1800" dirty="0"/>
              <a:t>In class on Wednesday, Oct. 16</a:t>
            </a:r>
          </a:p>
          <a:p>
            <a:pPr lvl="1" eaLnBrk="1" hangingPunct="1"/>
            <a:r>
              <a:rPr lang="en-US" sz="1800" dirty="0"/>
              <a:t>Covers from CH1.1 through what we finish on Oct. 9 + appendices</a:t>
            </a:r>
          </a:p>
          <a:p>
            <a:pPr lvl="1" eaLnBrk="1" hangingPunct="1"/>
            <a:r>
              <a:rPr lang="en-US" sz="1800" dirty="0"/>
              <a:t>Mid-term exam constitutes 20% of the total</a:t>
            </a:r>
          </a:p>
          <a:p>
            <a:pPr lvl="1" eaLnBrk="1" hangingPunct="1"/>
            <a:r>
              <a:rPr lang="en-US" sz="1800" b="1" u="sng" dirty="0">
                <a:solidFill>
                  <a:srgbClr val="FF0000"/>
                </a:solidFill>
              </a:rPr>
              <a:t>Please do NOT miss the exam!  You will get an F if you miss it.</a:t>
            </a:r>
          </a:p>
          <a:p>
            <a:pPr lvl="1" eaLnBrk="1" hangingPunct="1"/>
            <a:r>
              <a:rPr lang="en-US" sz="1800" dirty="0"/>
              <a:t>Bring your own HANDWRITTEN formula sheet – one letter size sheet, front and back</a:t>
            </a:r>
          </a:p>
          <a:p>
            <a:pPr lvl="2" eaLnBrk="1" hangingPunct="1"/>
            <a:r>
              <a:rPr lang="en-US" sz="1600" dirty="0"/>
              <a:t>No solutions for any problems</a:t>
            </a:r>
          </a:p>
          <a:p>
            <a:pPr lvl="2" eaLnBrk="1" hangingPunct="1"/>
            <a:r>
              <a:rPr lang="en-US" sz="1600" dirty="0"/>
              <a:t>No derivations of any kind</a:t>
            </a:r>
          </a:p>
          <a:p>
            <a:pPr lvl="2" eaLnBrk="1" hangingPunct="1"/>
            <a:r>
              <a:rPr lang="en-US" sz="1600" dirty="0"/>
              <a:t>Can have values of constants</a:t>
            </a:r>
          </a:p>
          <a:p>
            <a:pPr eaLnBrk="1" hangingPunct="1"/>
            <a:r>
              <a:rPr lang="en-US" sz="2000" dirty="0" smtClean="0"/>
              <a:t>Homework #3</a:t>
            </a:r>
          </a:p>
          <a:p>
            <a:pPr lvl="1" eaLnBrk="1" hangingPunct="1"/>
            <a:r>
              <a:rPr lang="en-US" sz="1600" dirty="0" smtClean="0"/>
              <a:t>End of chapter problems on CH4: 5, 14, 17, 21, 23 and 45</a:t>
            </a:r>
          </a:p>
          <a:p>
            <a:pPr lvl="1" eaLnBrk="1" hangingPunct="1"/>
            <a:r>
              <a:rPr lang="en-US" sz="1600" dirty="0" smtClean="0"/>
              <a:t>Due: Monday, Oct. 14</a:t>
            </a:r>
          </a:p>
          <a:p>
            <a:pPr eaLnBrk="1" hangingPunct="1"/>
            <a:r>
              <a:rPr lang="en-US" sz="2000" dirty="0" smtClean="0"/>
              <a:t>Colloquium this week</a:t>
            </a:r>
          </a:p>
          <a:p>
            <a:pPr lvl="1" eaLnBrk="1" hangingPunct="1"/>
            <a:r>
              <a:rPr lang="en-US" sz="1600" dirty="0" smtClean="0"/>
              <a:t>4pm, Wednesday, Oct. 2, SH101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wipe(left)">
                                      <p:cBhvr>
                                        <p:cTn id="18" dur="500"/>
                                        <p:tgtEl>
                                          <p:spTgt spid="1116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wipe(left)">
                                      <p:cBhvr>
                                        <p:cTn id="21" dur="500"/>
                                        <p:tgtEl>
                                          <p:spTgt spid="11161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1619">
                                            <p:txEl>
                                              <p:pRg st="5" end="5"/>
                                            </p:txEl>
                                          </p:spTgt>
                                        </p:tgtEl>
                                        <p:attrNameLst>
                                          <p:attrName>style.visibility</p:attrName>
                                        </p:attrNameLst>
                                      </p:cBhvr>
                                      <p:to>
                                        <p:strVal val="visible"/>
                                      </p:to>
                                    </p:set>
                                    <p:animEffect transition="in" filter="wipe(left)">
                                      <p:cBhvr>
                                        <p:cTn id="24" dur="500"/>
                                        <p:tgtEl>
                                          <p:spTgt spid="11161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Effect transition="in" filter="wipe(left)">
                                      <p:cBhvr>
                                        <p:cTn id="27" dur="500"/>
                                        <p:tgtEl>
                                          <p:spTgt spid="111619">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1619">
                                            <p:txEl>
                                              <p:pRg st="7" end="7"/>
                                            </p:txEl>
                                          </p:spTgt>
                                        </p:tgtEl>
                                        <p:attrNameLst>
                                          <p:attrName>style.visibility</p:attrName>
                                        </p:attrNameLst>
                                      </p:cBhvr>
                                      <p:to>
                                        <p:strVal val="visible"/>
                                      </p:to>
                                    </p:set>
                                    <p:animEffect transition="in" filter="wipe(left)">
                                      <p:cBhvr>
                                        <p:cTn id="30" dur="500"/>
                                        <p:tgtEl>
                                          <p:spTgt spid="111619">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1619">
                                            <p:txEl>
                                              <p:pRg st="8" end="8"/>
                                            </p:txEl>
                                          </p:spTgt>
                                        </p:tgtEl>
                                        <p:attrNameLst>
                                          <p:attrName>style.visibility</p:attrName>
                                        </p:attrNameLst>
                                      </p:cBhvr>
                                      <p:to>
                                        <p:strVal val="visible"/>
                                      </p:to>
                                    </p:set>
                                    <p:animEffect transition="in" filter="wipe(left)">
                                      <p:cBhvr>
                                        <p:cTn id="33" dur="500"/>
                                        <p:tgtEl>
                                          <p:spTgt spid="111619">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1619">
                                            <p:txEl>
                                              <p:pRg st="9" end="9"/>
                                            </p:txEl>
                                          </p:spTgt>
                                        </p:tgtEl>
                                        <p:attrNameLst>
                                          <p:attrName>style.visibility</p:attrName>
                                        </p:attrNameLst>
                                      </p:cBhvr>
                                      <p:to>
                                        <p:strVal val="visible"/>
                                      </p:to>
                                    </p:set>
                                    <p:animEffect transition="in" filter="wipe(left)">
                                      <p:cBhvr>
                                        <p:cTn id="36" dur="500"/>
                                        <p:tgtEl>
                                          <p:spTgt spid="11161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1619">
                                            <p:txEl>
                                              <p:pRg st="10" end="10"/>
                                            </p:txEl>
                                          </p:spTgt>
                                        </p:tgtEl>
                                        <p:attrNameLst>
                                          <p:attrName>style.visibility</p:attrName>
                                        </p:attrNameLst>
                                      </p:cBhvr>
                                      <p:to>
                                        <p:strVal val="visible"/>
                                      </p:to>
                                    </p:set>
                                    <p:animEffect transition="in" filter="wipe(left)">
                                      <p:cBhvr>
                                        <p:cTn id="41" dur="500"/>
                                        <p:tgtEl>
                                          <p:spTgt spid="11161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1619">
                                            <p:txEl>
                                              <p:pRg st="11" end="11"/>
                                            </p:txEl>
                                          </p:spTgt>
                                        </p:tgtEl>
                                        <p:attrNameLst>
                                          <p:attrName>style.visibility</p:attrName>
                                        </p:attrNameLst>
                                      </p:cBhvr>
                                      <p:to>
                                        <p:strVal val="visible"/>
                                      </p:to>
                                    </p:set>
                                    <p:animEffect transition="in" filter="wipe(left)">
                                      <p:cBhvr>
                                        <p:cTn id="46" dur="500"/>
                                        <p:tgtEl>
                                          <p:spTgt spid="111619">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1619">
                                            <p:txEl>
                                              <p:pRg st="12" end="12"/>
                                            </p:txEl>
                                          </p:spTgt>
                                        </p:tgtEl>
                                        <p:attrNameLst>
                                          <p:attrName>style.visibility</p:attrName>
                                        </p:attrNameLst>
                                      </p:cBhvr>
                                      <p:to>
                                        <p:strVal val="visible"/>
                                      </p:to>
                                    </p:set>
                                    <p:animEffect transition="in" filter="wipe(left)">
                                      <p:cBhvr>
                                        <p:cTn id="51" dur="500"/>
                                        <p:tgtEl>
                                          <p:spTgt spid="111619">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1619">
                                            <p:txEl>
                                              <p:pRg st="13" end="13"/>
                                            </p:txEl>
                                          </p:spTgt>
                                        </p:tgtEl>
                                        <p:attrNameLst>
                                          <p:attrName>style.visibility</p:attrName>
                                        </p:attrNameLst>
                                      </p:cBhvr>
                                      <p:to>
                                        <p:strVal val="visible"/>
                                      </p:to>
                                    </p:set>
                                    <p:animEffect transition="in" filter="wipe(left)">
                                      <p:cBhvr>
                                        <p:cTn id="56" dur="500"/>
                                        <p:tgtEl>
                                          <p:spTgt spid="111619">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1619">
                                            <p:txEl>
                                              <p:pRg st="14" end="14"/>
                                            </p:txEl>
                                          </p:spTgt>
                                        </p:tgtEl>
                                        <p:attrNameLst>
                                          <p:attrName>style.visibility</p:attrName>
                                        </p:attrNameLst>
                                      </p:cBhvr>
                                      <p:to>
                                        <p:strVal val="visible"/>
                                      </p:to>
                                    </p:set>
                                    <p:animEffect transition="in" filter="wipe(left)">
                                      <p:cBhvr>
                                        <p:cTn id="61"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169394336"/>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12289"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680266470"/>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2290"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2370976660"/>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2291"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210363437"/>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2292"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4069337171"/>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2293"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1587154835"/>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2294"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878141523"/>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2295"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17114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Sept. 30, 2013</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21</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1420222725"/>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3313"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143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22</a:t>
            </a:fld>
            <a:endParaRPr lang="en-US"/>
          </a:p>
        </p:txBody>
      </p:sp>
    </p:spTree>
    <p:extLst>
      <p:ext uri="{BB962C8B-B14F-4D97-AF65-F5344CB8AC3E}">
        <p14:creationId xmlns:p14="http://schemas.microsoft.com/office/powerpoint/2010/main" val="1452760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3021022418"/>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14337"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691557920"/>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14338"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751115586"/>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14339"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1399063165"/>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14340"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375311731"/>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14341"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456988302"/>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14342"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1718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3634200705"/>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15361"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3902773421"/>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15362"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2993037764"/>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15363"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43225271"/>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15364"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559287251"/>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15365"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3485602396"/>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15366"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2754120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1343900939"/>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16385"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793672250"/>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16386"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918975281"/>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16387"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479666150"/>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16388"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330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4024816026"/>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17409"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359205330"/>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17410"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85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3774836327"/>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18433"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283295040"/>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18434"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3514234357"/>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18435"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646186053"/>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18436"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2874153336"/>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18437"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3970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28</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2114044475"/>
              </p:ext>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19457"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19458"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1424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graphicFrame>
        <p:nvGraphicFramePr>
          <p:cNvPr id="419842" name="Object 2"/>
          <p:cNvGraphicFramePr>
            <a:graphicFrameLocks noChangeAspect="1"/>
          </p:cNvGraphicFramePr>
          <p:nvPr>
            <p:extLst>
              <p:ext uri="{D42A27DB-BD31-4B8C-83A1-F6EECF244321}">
                <p14:modId xmlns:p14="http://schemas.microsoft.com/office/powerpoint/2010/main" val="2287043296"/>
              </p:ext>
            </p:extLst>
          </p:nvPr>
        </p:nvGraphicFramePr>
        <p:xfrm>
          <a:off x="5791200" y="3228975"/>
          <a:ext cx="685800" cy="514350"/>
        </p:xfrm>
        <a:graphic>
          <a:graphicData uri="http://schemas.openxmlformats.org/presentationml/2006/ole">
            <mc:AlternateContent xmlns:mc="http://schemas.openxmlformats.org/markup-compatibility/2006">
              <mc:Choice xmlns:v="urn:schemas-microsoft-com:vml" Requires="v">
                <p:oleObj spid="_x0000_s1025" name="Equation" r:id="rId3" imgW="304800" imgH="228600" progId="Equation.DSMT4">
                  <p:embed/>
                </p:oleObj>
              </mc:Choice>
              <mc:Fallback>
                <p:oleObj name="Equation" r:id="rId3" imgW="304800" imgH="228600" progId="Equation.DSMT4">
                  <p:embed/>
                  <p:pic>
                    <p:nvPicPr>
                      <p:cNvPr id="0" name=""/>
                      <p:cNvPicPr>
                        <a:picLocks noChangeAspect="1" noChangeArrowheads="1"/>
                      </p:cNvPicPr>
                      <p:nvPr/>
                    </p:nvPicPr>
                    <p:blipFill>
                      <a:blip r:embed="rId4"/>
                      <a:srcRect/>
                      <a:stretch>
                        <a:fillRect/>
                      </a:stretch>
                    </p:blipFill>
                    <p:spPr bwMode="auto">
                      <a:xfrm>
                        <a:off x="5791200" y="3228975"/>
                        <a:ext cx="6858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extLst>
              <p:ext uri="{D42A27DB-BD31-4B8C-83A1-F6EECF244321}">
                <p14:modId xmlns:p14="http://schemas.microsoft.com/office/powerpoint/2010/main" val="2163484020"/>
              </p:ext>
            </p:extLst>
          </p:nvPr>
        </p:nvGraphicFramePr>
        <p:xfrm>
          <a:off x="3519488" y="4216400"/>
          <a:ext cx="1476375" cy="965200"/>
        </p:xfrm>
        <a:graphic>
          <a:graphicData uri="http://schemas.openxmlformats.org/presentationml/2006/ole">
            <mc:AlternateContent xmlns:mc="http://schemas.openxmlformats.org/markup-compatibility/2006">
              <mc:Choice xmlns:v="urn:schemas-microsoft-com:vml" Requires="v">
                <p:oleObj spid="_x0000_s1026" name="Equation" r:id="rId5" imgW="622300" imgH="431800" progId="Equation.DSMT4">
                  <p:embed/>
                </p:oleObj>
              </mc:Choice>
              <mc:Fallback>
                <p:oleObj name="Equation" r:id="rId5" imgW="622300" imgH="431800" progId="Equation.DSMT4">
                  <p:embed/>
                  <p:pic>
                    <p:nvPicPr>
                      <p:cNvPr id="0" name=""/>
                      <p:cNvPicPr>
                        <a:picLocks noChangeAspect="1" noChangeArrowheads="1"/>
                      </p:cNvPicPr>
                      <p:nvPr/>
                    </p:nvPicPr>
                    <p:blipFill>
                      <a:blip r:embed="rId6"/>
                      <a:srcRect/>
                      <a:stretch>
                        <a:fillRect/>
                      </a:stretch>
                    </p:blipFill>
                    <p:spPr bwMode="auto">
                      <a:xfrm>
                        <a:off x="3519488" y="4216400"/>
                        <a:ext cx="147637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2914141339"/>
              </p:ext>
            </p:extLst>
          </p:nvPr>
        </p:nvGraphicFramePr>
        <p:xfrm>
          <a:off x="3471863" y="5181600"/>
          <a:ext cx="2455862" cy="1066800"/>
        </p:xfrm>
        <a:graphic>
          <a:graphicData uri="http://schemas.openxmlformats.org/presentationml/2006/ole">
            <mc:AlternateContent xmlns:mc="http://schemas.openxmlformats.org/markup-compatibility/2006">
              <mc:Choice xmlns:v="urn:schemas-microsoft-com:vml" Requires="v">
                <p:oleObj spid="_x0000_s1027" name="Equation" r:id="rId7" imgW="1054100" imgH="457200" progId="Equation.DSMT4">
                  <p:embed/>
                </p:oleObj>
              </mc:Choice>
              <mc:Fallback>
                <p:oleObj name="Equation" r:id="rId7" imgW="1054100" imgH="457200" progId="Equation.DSMT4">
                  <p:embed/>
                  <p:pic>
                    <p:nvPicPr>
                      <p:cNvPr id="0" name=""/>
                      <p:cNvPicPr>
                        <a:picLocks noChangeAspect="1" noChangeArrowheads="1"/>
                      </p:cNvPicPr>
                      <p:nvPr/>
                    </p:nvPicPr>
                    <p:blipFill>
                      <a:blip r:embed="rId8"/>
                      <a:srcRect/>
                      <a:stretch>
                        <a:fillRect/>
                      </a:stretch>
                    </p:blipFill>
                    <p:spPr bwMode="auto">
                      <a:xfrm>
                        <a:off x="3471863" y="5181600"/>
                        <a:ext cx="24558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4085000058"/>
              </p:ext>
            </p:extLst>
          </p:nvPr>
        </p:nvGraphicFramePr>
        <p:xfrm>
          <a:off x="3443288" y="3048000"/>
          <a:ext cx="2343150" cy="1028700"/>
        </p:xfrm>
        <a:graphic>
          <a:graphicData uri="http://schemas.openxmlformats.org/presentationml/2006/ole">
            <mc:AlternateContent xmlns:mc="http://schemas.openxmlformats.org/markup-compatibility/2006">
              <mc:Choice xmlns:v="urn:schemas-microsoft-com:vml" Requires="v">
                <p:oleObj spid="_x0000_s1028" name="Equation" r:id="rId9" imgW="1041400" imgH="457200" progId="Equation.DSMT4">
                  <p:embed/>
                </p:oleObj>
              </mc:Choice>
              <mc:Fallback>
                <p:oleObj name="Equation" r:id="rId9" imgW="1041400" imgH="457200" progId="Equation.DSMT4">
                  <p:embed/>
                  <p:pic>
                    <p:nvPicPr>
                      <p:cNvPr id="0" name=""/>
                      <p:cNvPicPr>
                        <a:picLocks noChangeAspect="1" noChangeArrowheads="1"/>
                      </p:cNvPicPr>
                      <p:nvPr/>
                    </p:nvPicPr>
                    <p:blipFill>
                      <a:blip r:embed="rId10"/>
                      <a:srcRect/>
                      <a:stretch>
                        <a:fillRect/>
                      </a:stretch>
                    </p:blipFill>
                    <p:spPr bwMode="auto">
                      <a:xfrm>
                        <a:off x="3443288" y="3048000"/>
                        <a:ext cx="23431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1250635958"/>
              </p:ext>
            </p:extLst>
          </p:nvPr>
        </p:nvGraphicFramePr>
        <p:xfrm>
          <a:off x="4978400" y="4267200"/>
          <a:ext cx="1025525" cy="965200"/>
        </p:xfrm>
        <a:graphic>
          <a:graphicData uri="http://schemas.openxmlformats.org/presentationml/2006/ole">
            <mc:AlternateContent xmlns:mc="http://schemas.openxmlformats.org/markup-compatibility/2006">
              <mc:Choice xmlns:v="urn:schemas-microsoft-com:vml" Requires="v">
                <p:oleObj spid="_x0000_s1029" name="Equation" r:id="rId11" imgW="431800" imgH="431800" progId="Equation.DSMT4">
                  <p:embed/>
                </p:oleObj>
              </mc:Choice>
              <mc:Fallback>
                <p:oleObj name="Equation" r:id="rId11" imgW="431800" imgH="431800" progId="Equation.DSMT4">
                  <p:embed/>
                  <p:pic>
                    <p:nvPicPr>
                      <p:cNvPr id="0" name=""/>
                      <p:cNvPicPr>
                        <a:picLocks noChangeAspect="1" noChangeArrowheads="1"/>
                      </p:cNvPicPr>
                      <p:nvPr/>
                    </p:nvPicPr>
                    <p:blipFill>
                      <a:blip r:embed="rId12"/>
                      <a:srcRect/>
                      <a:stretch>
                        <a:fillRect/>
                      </a:stretch>
                    </p:blipFill>
                    <p:spPr bwMode="auto">
                      <a:xfrm>
                        <a:off x="4978400" y="4267200"/>
                        <a:ext cx="102552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2241684803"/>
              </p:ext>
            </p:extLst>
          </p:nvPr>
        </p:nvGraphicFramePr>
        <p:xfrm>
          <a:off x="5943600" y="5253037"/>
          <a:ext cx="533400" cy="919163"/>
        </p:xfrm>
        <a:graphic>
          <a:graphicData uri="http://schemas.openxmlformats.org/presentationml/2006/ole">
            <mc:AlternateContent xmlns:mc="http://schemas.openxmlformats.org/markup-compatibility/2006">
              <mc:Choice xmlns:v="urn:schemas-microsoft-com:vml" Requires="v">
                <p:oleObj spid="_x0000_s1030" name="Equation" r:id="rId13" imgW="228600" imgH="393700" progId="Equation.DSMT4">
                  <p:embed/>
                </p:oleObj>
              </mc:Choice>
              <mc:Fallback>
                <p:oleObj name="Equation" r:id="rId13" imgW="228600" imgH="393700" progId="Equation.DSMT4">
                  <p:embed/>
                  <p:pic>
                    <p:nvPicPr>
                      <p:cNvPr id="0" name=""/>
                      <p:cNvPicPr>
                        <a:picLocks noChangeAspect="1" noChangeArrowheads="1"/>
                      </p:cNvPicPr>
                      <p:nvPr/>
                    </p:nvPicPr>
                    <p:blipFill>
                      <a:blip r:embed="rId14"/>
                      <a:srcRect/>
                      <a:stretch>
                        <a:fillRect/>
                      </a:stretch>
                    </p:blipFill>
                    <p:spPr bwMode="auto">
                      <a:xfrm>
                        <a:off x="5943600" y="5253037"/>
                        <a:ext cx="5334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0911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19843"/>
                                        </p:tgtEl>
                                        <p:attrNameLst>
                                          <p:attrName>style.visibility</p:attrName>
                                        </p:attrNameLst>
                                      </p:cBhvr>
                                      <p:to>
                                        <p:strVal val="visible"/>
                                      </p:to>
                                    </p:set>
                                    <p:animEffect transition="in" filter="wipe(left)">
                                      <p:cBhvr>
                                        <p:cTn id="37" dur="500"/>
                                        <p:tgtEl>
                                          <p:spTgt spid="4198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9846"/>
                                        </p:tgtEl>
                                        <p:attrNameLst>
                                          <p:attrName>style.visibility</p:attrName>
                                        </p:attrNameLst>
                                      </p:cBhvr>
                                      <p:to>
                                        <p:strVal val="visible"/>
                                      </p:to>
                                    </p:set>
                                    <p:animEffect transition="in" filter="wipe(left)">
                                      <p:cBhvr>
                                        <p:cTn id="42" dur="500"/>
                                        <p:tgtEl>
                                          <p:spTgt spid="4198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19844"/>
                                        </p:tgtEl>
                                        <p:attrNameLst>
                                          <p:attrName>style.visibility</p:attrName>
                                        </p:attrNameLst>
                                      </p:cBhvr>
                                      <p:to>
                                        <p:strVal val="visible"/>
                                      </p:to>
                                    </p:set>
                                    <p:animEffect transition="in" filter="wipe(left)">
                                      <p:cBhvr>
                                        <p:cTn id="52" dur="500"/>
                                        <p:tgtEl>
                                          <p:spTgt spid="4198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19847"/>
                                        </p:tgtEl>
                                        <p:attrNameLst>
                                          <p:attrName>style.visibility</p:attrName>
                                        </p:attrNameLst>
                                      </p:cBhvr>
                                      <p:to>
                                        <p:strVal val="visible"/>
                                      </p:to>
                                    </p:set>
                                    <p:animEffect transition="in" filter="wipe(left)">
                                      <p:cBhvr>
                                        <p:cTn id="57" dur="500"/>
                                        <p:tgtEl>
                                          <p:spTgt spid="419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0"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2978" name="Object 2"/>
          <p:cNvGraphicFramePr>
            <a:graphicFrameLocks noChangeAspect="1"/>
          </p:cNvGraphicFramePr>
          <p:nvPr>
            <p:extLst>
              <p:ext uri="{D42A27DB-BD31-4B8C-83A1-F6EECF244321}">
                <p14:modId xmlns:p14="http://schemas.microsoft.com/office/powerpoint/2010/main" val="1790240149"/>
              </p:ext>
            </p:extLst>
          </p:nvPr>
        </p:nvGraphicFramePr>
        <p:xfrm>
          <a:off x="2932113" y="3276600"/>
          <a:ext cx="2219325" cy="1006475"/>
        </p:xfrm>
        <a:graphic>
          <a:graphicData uri="http://schemas.openxmlformats.org/presentationml/2006/ole">
            <mc:AlternateContent xmlns:mc="http://schemas.openxmlformats.org/markup-compatibility/2006">
              <mc:Choice xmlns:v="urn:schemas-microsoft-com:vml" Requires="v">
                <p:oleObj spid="_x0000_s2049" name="Equation" r:id="rId4" imgW="952500" imgH="431800" progId="Equation.DSMT4">
                  <p:embed/>
                </p:oleObj>
              </mc:Choice>
              <mc:Fallback>
                <p:oleObj name="Equation" r:id="rId4" imgW="952500" imgH="431800" progId="Equation.DSMT4">
                  <p:embed/>
                  <p:pic>
                    <p:nvPicPr>
                      <p:cNvPr id="0" name=""/>
                      <p:cNvPicPr>
                        <a:picLocks noChangeAspect="1" noChangeArrowheads="1"/>
                      </p:cNvPicPr>
                      <p:nvPr/>
                    </p:nvPicPr>
                    <p:blipFill>
                      <a:blip r:embed="rId5"/>
                      <a:srcRect/>
                      <a:stretch>
                        <a:fillRect/>
                      </a:stretch>
                    </p:blipFill>
                    <p:spPr bwMode="auto">
                      <a:xfrm>
                        <a:off x="2932113" y="3276600"/>
                        <a:ext cx="22193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79" name="Object 3"/>
          <p:cNvGraphicFramePr>
            <a:graphicFrameLocks noChangeAspect="1"/>
          </p:cNvGraphicFramePr>
          <p:nvPr>
            <p:extLst>
              <p:ext uri="{D42A27DB-BD31-4B8C-83A1-F6EECF244321}">
                <p14:modId xmlns:p14="http://schemas.microsoft.com/office/powerpoint/2010/main" val="1399810471"/>
              </p:ext>
            </p:extLst>
          </p:nvPr>
        </p:nvGraphicFramePr>
        <p:xfrm>
          <a:off x="5181600" y="3276600"/>
          <a:ext cx="1509713" cy="1006475"/>
        </p:xfrm>
        <a:graphic>
          <a:graphicData uri="http://schemas.openxmlformats.org/presentationml/2006/ole">
            <mc:AlternateContent xmlns:mc="http://schemas.openxmlformats.org/markup-compatibility/2006">
              <mc:Choice xmlns:v="urn:schemas-microsoft-com:vml" Requires="v">
                <p:oleObj spid="_x0000_s2050" name="Equation" r:id="rId6" imgW="647700" imgH="431800" progId="Equation.DSMT4">
                  <p:embed/>
                </p:oleObj>
              </mc:Choice>
              <mc:Fallback>
                <p:oleObj name="Equation" r:id="rId6" imgW="647700" imgH="431800" progId="Equation.DSMT4">
                  <p:embed/>
                  <p:pic>
                    <p:nvPicPr>
                      <p:cNvPr id="0" name=""/>
                      <p:cNvPicPr>
                        <a:picLocks noChangeAspect="1" noChangeArrowheads="1"/>
                      </p:cNvPicPr>
                      <p:nvPr/>
                    </p:nvPicPr>
                    <p:blipFill>
                      <a:blip r:embed="rId7"/>
                      <a:srcRect/>
                      <a:stretch>
                        <a:fillRect/>
                      </a:stretch>
                    </p:blipFill>
                    <p:spPr bwMode="auto">
                      <a:xfrm>
                        <a:off x="5181600" y="3276600"/>
                        <a:ext cx="1509713"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0" name="Object 4"/>
          <p:cNvGraphicFramePr>
            <a:graphicFrameLocks noChangeAspect="1"/>
          </p:cNvGraphicFramePr>
          <p:nvPr>
            <p:extLst>
              <p:ext uri="{D42A27DB-BD31-4B8C-83A1-F6EECF244321}">
                <p14:modId xmlns:p14="http://schemas.microsoft.com/office/powerpoint/2010/main" val="230196922"/>
              </p:ext>
            </p:extLst>
          </p:nvPr>
        </p:nvGraphicFramePr>
        <p:xfrm>
          <a:off x="1995488" y="4859338"/>
          <a:ext cx="1863725" cy="1006475"/>
        </p:xfrm>
        <a:graphic>
          <a:graphicData uri="http://schemas.openxmlformats.org/presentationml/2006/ole">
            <mc:AlternateContent xmlns:mc="http://schemas.openxmlformats.org/markup-compatibility/2006">
              <mc:Choice xmlns:v="urn:schemas-microsoft-com:vml" Requires="v">
                <p:oleObj spid="_x0000_s2051" name="Equation" r:id="rId8" imgW="800100" imgH="431800" progId="Equation.DSMT4">
                  <p:embed/>
                </p:oleObj>
              </mc:Choice>
              <mc:Fallback>
                <p:oleObj name="Equation" r:id="rId8" imgW="800100" imgH="431800" progId="Equation.DSMT4">
                  <p:embed/>
                  <p:pic>
                    <p:nvPicPr>
                      <p:cNvPr id="0" name=""/>
                      <p:cNvPicPr>
                        <a:picLocks noChangeAspect="1" noChangeArrowheads="1"/>
                      </p:cNvPicPr>
                      <p:nvPr/>
                    </p:nvPicPr>
                    <p:blipFill>
                      <a:blip r:embed="rId9"/>
                      <a:srcRect/>
                      <a:stretch>
                        <a:fillRect/>
                      </a:stretch>
                    </p:blipFill>
                    <p:spPr bwMode="auto">
                      <a:xfrm>
                        <a:off x="1995488" y="4859338"/>
                        <a:ext cx="18637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1" name="Object 5"/>
          <p:cNvGraphicFramePr>
            <a:graphicFrameLocks noChangeAspect="1"/>
          </p:cNvGraphicFramePr>
          <p:nvPr>
            <p:extLst>
              <p:ext uri="{D42A27DB-BD31-4B8C-83A1-F6EECF244321}">
                <p14:modId xmlns:p14="http://schemas.microsoft.com/office/powerpoint/2010/main" val="1863517970"/>
              </p:ext>
            </p:extLst>
          </p:nvPr>
        </p:nvGraphicFramePr>
        <p:xfrm>
          <a:off x="3840163" y="4876800"/>
          <a:ext cx="2217737" cy="1006475"/>
        </p:xfrm>
        <a:graphic>
          <a:graphicData uri="http://schemas.openxmlformats.org/presentationml/2006/ole">
            <mc:AlternateContent xmlns:mc="http://schemas.openxmlformats.org/markup-compatibility/2006">
              <mc:Choice xmlns:v="urn:schemas-microsoft-com:vml" Requires="v">
                <p:oleObj spid="_x0000_s2052" name="Equation" r:id="rId10" imgW="952500" imgH="431800" progId="Equation.DSMT4">
                  <p:embed/>
                </p:oleObj>
              </mc:Choice>
              <mc:Fallback>
                <p:oleObj name="Equation" r:id="rId10" imgW="952500" imgH="431800" progId="Equation.DSMT4">
                  <p:embed/>
                  <p:pic>
                    <p:nvPicPr>
                      <p:cNvPr id="0" name=""/>
                      <p:cNvPicPr>
                        <a:picLocks noChangeAspect="1" noChangeArrowheads="1"/>
                      </p:cNvPicPr>
                      <p:nvPr/>
                    </p:nvPicPr>
                    <p:blipFill>
                      <a:blip r:embed="rId11"/>
                      <a:srcRect/>
                      <a:stretch>
                        <a:fillRect/>
                      </a:stretch>
                    </p:blipFill>
                    <p:spPr bwMode="auto">
                      <a:xfrm>
                        <a:off x="3840163" y="4876800"/>
                        <a:ext cx="22177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2" name="Object 6"/>
          <p:cNvGraphicFramePr>
            <a:graphicFrameLocks noChangeAspect="1"/>
          </p:cNvGraphicFramePr>
          <p:nvPr>
            <p:extLst>
              <p:ext uri="{D42A27DB-BD31-4B8C-83A1-F6EECF244321}">
                <p14:modId xmlns:p14="http://schemas.microsoft.com/office/powerpoint/2010/main" val="1182012078"/>
              </p:ext>
            </p:extLst>
          </p:nvPr>
        </p:nvGraphicFramePr>
        <p:xfrm>
          <a:off x="6086475" y="4818062"/>
          <a:ext cx="2219325" cy="1125538"/>
        </p:xfrm>
        <a:graphic>
          <a:graphicData uri="http://schemas.openxmlformats.org/presentationml/2006/ole">
            <mc:AlternateContent xmlns:mc="http://schemas.openxmlformats.org/markup-compatibility/2006">
              <mc:Choice xmlns:v="urn:schemas-microsoft-com:vml" Requires="v">
                <p:oleObj spid="_x0000_s2053" name="Equation" r:id="rId12" imgW="952500" imgH="482600" progId="Equation.DSMT4">
                  <p:embed/>
                </p:oleObj>
              </mc:Choice>
              <mc:Fallback>
                <p:oleObj name="Equation" r:id="rId12" imgW="952500" imgH="482600" progId="Equation.DSMT4">
                  <p:embed/>
                  <p:pic>
                    <p:nvPicPr>
                      <p:cNvPr id="0" name=""/>
                      <p:cNvPicPr>
                        <a:picLocks noChangeAspect="1" noChangeArrowheads="1"/>
                      </p:cNvPicPr>
                      <p:nvPr/>
                    </p:nvPicPr>
                    <p:blipFill>
                      <a:blip r:embed="rId13"/>
                      <a:srcRect/>
                      <a:stretch>
                        <a:fillRect/>
                      </a:stretch>
                    </p:blipFill>
                    <p:spPr bwMode="auto">
                      <a:xfrm>
                        <a:off x="6086475" y="4818062"/>
                        <a:ext cx="221932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3" name="Object 7"/>
          <p:cNvGraphicFramePr>
            <a:graphicFrameLocks noChangeAspect="1"/>
          </p:cNvGraphicFramePr>
          <p:nvPr/>
        </p:nvGraphicFramePr>
        <p:xfrm>
          <a:off x="5808662" y="5943600"/>
          <a:ext cx="3030538" cy="354013"/>
        </p:xfrm>
        <a:graphic>
          <a:graphicData uri="http://schemas.openxmlformats.org/presentationml/2006/ole">
            <mc:AlternateContent xmlns:mc="http://schemas.openxmlformats.org/markup-compatibility/2006">
              <mc:Choice xmlns:v="urn:schemas-microsoft-com:vml" Requires="v">
                <p:oleObj spid="_x0000_s2054" name="Equation" r:id="rId14" imgW="1955800" imgH="228600" progId="Equation.DSMT4">
                  <p:embed/>
                </p:oleObj>
              </mc:Choice>
              <mc:Fallback>
                <p:oleObj name="Equation" r:id="rId14" imgW="1955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08662" y="5943600"/>
                        <a:ext cx="3030538"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5571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Effect transition="in" filter="fade">
                                      <p:cBhvr>
                                        <p:cTn id="14" dur="500"/>
                                        <p:tgtEl>
                                          <p:spTgt spid="409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left)">
                                      <p:cBhvr>
                                        <p:cTn id="19" dur="500"/>
                                        <p:tgtEl>
                                          <p:spTgt spid="409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78"/>
                                        </p:tgtEl>
                                        <p:attrNameLst>
                                          <p:attrName>style.visibility</p:attrName>
                                        </p:attrNameLst>
                                      </p:cBhvr>
                                      <p:to>
                                        <p:strVal val="visible"/>
                                      </p:to>
                                    </p:set>
                                    <p:animEffect transition="in" filter="wipe(left)">
                                      <p:cBhvr>
                                        <p:cTn id="24" dur="500"/>
                                        <p:tgtEl>
                                          <p:spTgt spid="3829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2979"/>
                                        </p:tgtEl>
                                        <p:attrNameLst>
                                          <p:attrName>style.visibility</p:attrName>
                                        </p:attrNameLst>
                                      </p:cBhvr>
                                      <p:to>
                                        <p:strVal val="visible"/>
                                      </p:to>
                                    </p:set>
                                    <p:animEffect transition="in" filter="wipe(left)">
                                      <p:cBhvr>
                                        <p:cTn id="29" dur="500"/>
                                        <p:tgtEl>
                                          <p:spTgt spid="38297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963">
                                            <p:txEl>
                                              <p:pRg st="6" end="6"/>
                                            </p:txEl>
                                          </p:spTgt>
                                        </p:tgtEl>
                                        <p:attrNameLst>
                                          <p:attrName>style.visibility</p:attrName>
                                        </p:attrNameLst>
                                      </p:cBhvr>
                                      <p:to>
                                        <p:strVal val="visible"/>
                                      </p:to>
                                    </p:set>
                                    <p:animEffect transition="in" filter="wipe(left)">
                                      <p:cBhvr>
                                        <p:cTn id="34" dur="500"/>
                                        <p:tgtEl>
                                          <p:spTgt spid="4096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0"/>
                                        </p:tgtEl>
                                        <p:attrNameLst>
                                          <p:attrName>style.visibility</p:attrName>
                                        </p:attrNameLst>
                                      </p:cBhvr>
                                      <p:to>
                                        <p:strVal val="visible"/>
                                      </p:to>
                                    </p:set>
                                    <p:animEffect transition="in" filter="wipe(left)">
                                      <p:cBhvr>
                                        <p:cTn id="39" dur="500"/>
                                        <p:tgtEl>
                                          <p:spTgt spid="3829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1"/>
                                        </p:tgtEl>
                                        <p:attrNameLst>
                                          <p:attrName>style.visibility</p:attrName>
                                        </p:attrNameLst>
                                      </p:cBhvr>
                                      <p:to>
                                        <p:strVal val="visible"/>
                                      </p:to>
                                    </p:set>
                                    <p:animEffect transition="in" filter="wipe(left)">
                                      <p:cBhvr>
                                        <p:cTn id="44" dur="500"/>
                                        <p:tgtEl>
                                          <p:spTgt spid="3829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2982"/>
                                        </p:tgtEl>
                                        <p:attrNameLst>
                                          <p:attrName>style.visibility</p:attrName>
                                        </p:attrNameLst>
                                      </p:cBhvr>
                                      <p:to>
                                        <p:strVal val="visible"/>
                                      </p:to>
                                    </p:set>
                                    <p:animEffect transition="in" filter="wipe(left)">
                                      <p:cBhvr>
                                        <p:cTn id="49" dur="500"/>
                                        <p:tgtEl>
                                          <p:spTgt spid="3829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2983"/>
                                        </p:tgtEl>
                                        <p:attrNameLst>
                                          <p:attrName>style.visibility</p:attrName>
                                        </p:attrNameLst>
                                      </p:cBhvr>
                                      <p:to>
                                        <p:strVal val="visible"/>
                                      </p:to>
                                    </p:set>
                                    <p:animEffect transition="in" filter="wipe(left)">
                                      <p:cBhvr>
                                        <p:cTn id="54"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8382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4002" name="Object 2"/>
          <p:cNvGraphicFramePr>
            <a:graphicFrameLocks noChangeAspect="1"/>
          </p:cNvGraphicFramePr>
          <p:nvPr>
            <p:extLst>
              <p:ext uri="{D42A27DB-BD31-4B8C-83A1-F6EECF244321}">
                <p14:modId xmlns:p14="http://schemas.microsoft.com/office/powerpoint/2010/main" val="2130143649"/>
              </p:ext>
            </p:extLst>
          </p:nvPr>
        </p:nvGraphicFramePr>
        <p:xfrm>
          <a:off x="5648325" y="2905125"/>
          <a:ext cx="1962150" cy="755650"/>
        </p:xfrm>
        <a:graphic>
          <a:graphicData uri="http://schemas.openxmlformats.org/presentationml/2006/ole">
            <mc:AlternateContent xmlns:mc="http://schemas.openxmlformats.org/markup-compatibility/2006">
              <mc:Choice xmlns:v="urn:schemas-microsoft-com:vml" Requires="v">
                <p:oleObj spid="_x0000_s3073" name="Equation" r:id="rId3" imgW="1219200" imgH="469900" progId="Equation.DSMT4">
                  <p:embed/>
                </p:oleObj>
              </mc:Choice>
              <mc:Fallback>
                <p:oleObj name="Equation" r:id="rId3" imgW="1219200" imgH="469900" progId="Equation.DSMT4">
                  <p:embed/>
                  <p:pic>
                    <p:nvPicPr>
                      <p:cNvPr id="0" name=""/>
                      <p:cNvPicPr>
                        <a:picLocks noChangeAspect="1" noChangeArrowheads="1"/>
                      </p:cNvPicPr>
                      <p:nvPr/>
                    </p:nvPicPr>
                    <p:blipFill>
                      <a:blip r:embed="rId4"/>
                      <a:srcRect/>
                      <a:stretch>
                        <a:fillRect/>
                      </a:stretch>
                    </p:blipFill>
                    <p:spPr bwMode="auto">
                      <a:xfrm>
                        <a:off x="5648325" y="2905125"/>
                        <a:ext cx="19621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9484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 y="76200"/>
            <a:ext cx="9067800" cy="838200"/>
          </a:xfrm>
        </p:spPr>
        <p:txBody>
          <a:bodyPr/>
          <a:lstStyle/>
          <a:p>
            <a:pPr eaLnBrk="1" hangingPunct="1"/>
            <a:r>
              <a:rPr lang="en-US" sz="3600" dirty="0" smtClean="0"/>
              <a:t>Characteristic </a:t>
            </a:r>
            <a:r>
              <a:rPr lang="en-US" sz="3600" dirty="0"/>
              <a:t>X-Ray Spectra and Atomic Number</a:t>
            </a:r>
          </a:p>
        </p:txBody>
      </p:sp>
      <p:sp>
        <p:nvSpPr>
          <p:cNvPr id="43011" name="Rectangle 3"/>
          <p:cNvSpPr>
            <a:spLocks noGrp="1" noChangeArrowheads="1"/>
          </p:cNvSpPr>
          <p:nvPr>
            <p:ph idx="1"/>
          </p:nvPr>
        </p:nvSpPr>
        <p:spPr>
          <a:xfrm>
            <a:off x="457200" y="990600"/>
            <a:ext cx="8226425" cy="4802187"/>
          </a:xfrm>
        </p:spPr>
        <p:txBody>
          <a:bodyPr/>
          <a:lstStyle/>
          <a:p>
            <a:pPr eaLnBrk="1" hangingPunct="1"/>
            <a:r>
              <a:rPr lang="en-US" sz="2800" dirty="0"/>
              <a:t>Shells have letter names:</a:t>
            </a:r>
          </a:p>
          <a:p>
            <a:pPr eaLnBrk="1" hangingPunct="1">
              <a:buFont typeface="Wingdings" pitchFamily="-84" charset="2"/>
              <a:buNone/>
            </a:pPr>
            <a:r>
              <a:rPr lang="en-US" sz="2800" b="1" dirty="0">
                <a:solidFill>
                  <a:srgbClr val="000000"/>
                </a:solidFill>
              </a:rPr>
              <a:t>	K shell</a:t>
            </a:r>
            <a:r>
              <a:rPr lang="en-US" sz="2800" dirty="0"/>
              <a:t> for </a:t>
            </a:r>
            <a:r>
              <a:rPr lang="en-US" sz="2800" i="1" dirty="0" err="1"/>
              <a:t>n</a:t>
            </a:r>
            <a:r>
              <a:rPr lang="en-US" sz="2800" dirty="0"/>
              <a:t> = 1</a:t>
            </a:r>
          </a:p>
          <a:p>
            <a:pPr eaLnBrk="1" hangingPunct="1">
              <a:buFont typeface="Wingdings" pitchFamily="-84" charset="2"/>
              <a:buNone/>
            </a:pPr>
            <a:r>
              <a:rPr lang="en-US" sz="2800" b="1" dirty="0">
                <a:solidFill>
                  <a:srgbClr val="000000"/>
                </a:solidFill>
              </a:rPr>
              <a:t>	L shell</a:t>
            </a:r>
            <a:r>
              <a:rPr lang="en-US" sz="2800" dirty="0"/>
              <a:t> for </a:t>
            </a:r>
            <a:r>
              <a:rPr lang="en-US" sz="2800" i="1" dirty="0" err="1"/>
              <a:t>n</a:t>
            </a:r>
            <a:r>
              <a:rPr lang="en-US" sz="2800" dirty="0"/>
              <a:t> = 2</a:t>
            </a:r>
          </a:p>
          <a:p>
            <a:pPr eaLnBrk="1" hangingPunct="1"/>
            <a:endParaRPr lang="en-US" sz="2800" dirty="0"/>
          </a:p>
          <a:p>
            <a:pPr eaLnBrk="1" hangingPunct="1"/>
            <a:r>
              <a:rPr lang="en-US" sz="2800" dirty="0"/>
              <a:t>The atom is most stable in its ground state.</a:t>
            </a:r>
          </a:p>
          <a:p>
            <a:pPr eaLnBrk="1" hangingPunct="1">
              <a:buFont typeface="Wingdings" pitchFamily="-84" charset="2"/>
              <a:buNone/>
            </a:pPr>
            <a:r>
              <a:rPr lang="en-US" sz="2800" dirty="0"/>
              <a:t>         </a:t>
            </a:r>
          </a:p>
          <a:p>
            <a:pPr eaLnBrk="1" hangingPunct="1"/>
            <a:endParaRPr lang="en-US" sz="2800" dirty="0"/>
          </a:p>
          <a:p>
            <a:pPr eaLnBrk="1" hangingPunct="1"/>
            <a:r>
              <a:rPr lang="en-US" sz="2800" dirty="0"/>
              <a:t>When</a:t>
            </a:r>
            <a:r>
              <a:rPr lang="en-US" sz="2800" dirty="0" smtClean="0"/>
              <a:t> a transition occurs </a:t>
            </a:r>
            <a:r>
              <a:rPr lang="en-US" sz="2800" dirty="0"/>
              <a:t>in a heavy atom, the radiation emitted is an </a:t>
            </a:r>
            <a:r>
              <a:rPr lang="en-US" sz="2800" b="1" dirty="0" err="1">
                <a:solidFill>
                  <a:srgbClr val="000000"/>
                </a:solidFill>
              </a:rPr>
              <a:t>x</a:t>
            </a:r>
            <a:r>
              <a:rPr lang="en-US" sz="2800" b="1" dirty="0">
                <a:solidFill>
                  <a:srgbClr val="000000"/>
                </a:solidFill>
              </a:rPr>
              <a:t> ray</a:t>
            </a:r>
            <a:r>
              <a:rPr lang="en-US" sz="2800" dirty="0"/>
              <a:t>.</a:t>
            </a:r>
          </a:p>
          <a:p>
            <a:pPr eaLnBrk="1" hangingPunct="1"/>
            <a:r>
              <a:rPr lang="en-US" sz="2800" dirty="0"/>
              <a:t>It has the energy </a:t>
            </a:r>
            <a:r>
              <a:rPr lang="en-US" sz="2800" i="1" dirty="0"/>
              <a:t>E </a:t>
            </a:r>
            <a:r>
              <a:rPr lang="en-US" sz="2800" dirty="0"/>
              <a:t>(</a:t>
            </a:r>
            <a:r>
              <a:rPr lang="en-US" sz="2800" dirty="0" err="1"/>
              <a:t>x</a:t>
            </a:r>
            <a:r>
              <a:rPr lang="en-US" sz="2800" dirty="0"/>
              <a:t> ray) = </a:t>
            </a:r>
            <a:r>
              <a:rPr lang="en-US" sz="2800" i="1" dirty="0" err="1"/>
              <a:t>E</a:t>
            </a:r>
            <a:r>
              <a:rPr lang="en-US" sz="2800" i="1" baseline="-25000" dirty="0" err="1"/>
              <a:t>u</a:t>
            </a:r>
            <a:r>
              <a:rPr lang="en-US" sz="2800" dirty="0"/>
              <a:t> </a:t>
            </a:r>
            <a:r>
              <a:rPr lang="en-US" sz="2800" dirty="0">
                <a:ea typeface="Lucida Grande" pitchFamily="-84" charset="0"/>
                <a:cs typeface="Lucida Grande" pitchFamily="-84" charset="0"/>
              </a:rPr>
              <a:t>−</a:t>
            </a:r>
            <a:r>
              <a:rPr lang="en-US" sz="2800" dirty="0">
                <a:ea typeface="Arial" pitchFamily="-84" charset="0"/>
                <a:cs typeface="Arial" pitchFamily="-84" charset="0"/>
              </a:rPr>
              <a:t> </a:t>
            </a:r>
            <a:r>
              <a:rPr lang="en-US" sz="2800" i="1" dirty="0">
                <a:ea typeface="Arial" pitchFamily="-84" charset="0"/>
                <a:cs typeface="Arial" pitchFamily="-84" charset="0"/>
              </a:rPr>
              <a:t>E</a:t>
            </a:r>
            <a:r>
              <a:rPr lang="en-US" sz="2800" baseline="-25000" dirty="0">
                <a:ea typeface="ヒラギノ角ゴ Pro W3" pitchFamily="-84" charset="-128"/>
                <a:cs typeface="ヒラギノ角ゴ Pro W3" pitchFamily="-84" charset="-128"/>
              </a:rPr>
              <a:t>ℓ</a:t>
            </a:r>
            <a:r>
              <a:rPr lang="en-US" sz="2800" dirty="0"/>
              <a:t>.</a:t>
            </a:r>
          </a:p>
        </p:txBody>
      </p:sp>
      <p:sp>
        <p:nvSpPr>
          <p:cNvPr id="43012" name="Line 4"/>
          <p:cNvSpPr>
            <a:spLocks noChangeShapeType="1"/>
          </p:cNvSpPr>
          <p:nvPr/>
        </p:nvSpPr>
        <p:spPr bwMode="auto">
          <a:xfrm>
            <a:off x="533400" y="3810000"/>
            <a:ext cx="609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3013" name="Text Box 6"/>
          <p:cNvSpPr txBox="1">
            <a:spLocks noChangeArrowheads="1"/>
          </p:cNvSpPr>
          <p:nvPr/>
        </p:nvSpPr>
        <p:spPr bwMode="auto">
          <a:xfrm>
            <a:off x="1143000" y="3581400"/>
            <a:ext cx="6019800" cy="733425"/>
          </a:xfrm>
          <a:prstGeom prst="rect">
            <a:avLst/>
          </a:prstGeom>
          <a:noFill/>
          <a:ln w="9525">
            <a:noFill/>
            <a:miter lim="800000"/>
            <a:headEnd/>
            <a:tailEnd/>
          </a:ln>
        </p:spPr>
        <p:txBody>
          <a:bodyPr wrap="square">
            <a:prstTxWarp prst="textNoShape">
              <a:avLst/>
            </a:prstTxWarp>
            <a:spAutoFit/>
          </a:bodyPr>
          <a:lstStyle/>
          <a:p>
            <a:r>
              <a:rPr lang="en-US" sz="2100" dirty="0">
                <a:solidFill>
                  <a:schemeClr val="accent2"/>
                </a:solidFill>
              </a:rPr>
              <a:t>An electron from higher shells will fill the inner-shell vacancy at lower energy.</a:t>
            </a:r>
          </a:p>
        </p:txBody>
      </p:sp>
      <p:sp>
        <p:nvSpPr>
          <p:cNvPr id="43014" name="Line 7"/>
          <p:cNvSpPr>
            <a:spLocks noChangeShapeType="1"/>
          </p:cNvSpPr>
          <p:nvPr/>
        </p:nvSpPr>
        <p:spPr bwMode="auto">
          <a:xfrm>
            <a:off x="1841500" y="2755900"/>
            <a:ext cx="0" cy="457200"/>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145370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wipe(left)">
                                      <p:cBhvr>
                                        <p:cTn id="22" dur="5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wipe(left)">
                                      <p:cBhvr>
                                        <p:cTn id="27" dur="500"/>
                                        <p:tgtEl>
                                          <p:spTgt spid="43012"/>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43013"/>
                                        </p:tgtEl>
                                        <p:attrNameLst>
                                          <p:attrName>style.visibility</p:attrName>
                                        </p:attrNameLst>
                                      </p:cBhvr>
                                      <p:to>
                                        <p:strVal val="visible"/>
                                      </p:to>
                                    </p:set>
                                    <p:animEffect transition="in" filter="wipe(left)">
                                      <p:cBhvr>
                                        <p:cTn id="31" dur="500"/>
                                        <p:tgtEl>
                                          <p:spTgt spid="430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wipe(left)">
                                      <p:cBhvr>
                                        <p:cTn id="36" dur="500"/>
                                        <p:tgtEl>
                                          <p:spTgt spid="430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3011">
                                            <p:txEl>
                                              <p:pRg st="8" end="8"/>
                                            </p:txEl>
                                          </p:spTgt>
                                        </p:tgtEl>
                                        <p:attrNameLst>
                                          <p:attrName>style.visibility</p:attrName>
                                        </p:attrNameLst>
                                      </p:cBhvr>
                                      <p:to>
                                        <p:strVal val="visible"/>
                                      </p:to>
                                    </p:set>
                                    <p:animEffect transition="in" filter="wipe(left)">
                                      <p:cBhvr>
                                        <p:cTn id="41"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animBg="1"/>
      <p:bldP spid="430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7772400" cy="1143000"/>
          </a:xfrm>
        </p:spPr>
        <p:txBody>
          <a:bodyPr/>
          <a:lstStyle/>
          <a:p>
            <a:pPr eaLnBrk="1" hangingPunct="1"/>
            <a:r>
              <a:rPr lang="en-US" sz="3400" dirty="0"/>
              <a:t>Atomic Number</a:t>
            </a:r>
          </a:p>
        </p:txBody>
      </p:sp>
      <p:sp>
        <p:nvSpPr>
          <p:cNvPr id="44035" name="Rectangle 3"/>
          <p:cNvSpPr>
            <a:spLocks noGrp="1" noChangeArrowheads="1"/>
          </p:cNvSpPr>
          <p:nvPr>
            <p:ph idx="1"/>
          </p:nvPr>
        </p:nvSpPr>
        <p:spPr>
          <a:xfrm>
            <a:off x="609600" y="990600"/>
            <a:ext cx="7772400" cy="4800600"/>
          </a:xfrm>
        </p:spPr>
        <p:txBody>
          <a:bodyPr/>
          <a:lstStyle/>
          <a:p>
            <a:pPr eaLnBrk="1" hangingPunct="1">
              <a:buFont typeface="Wingdings" pitchFamily="-84" charset="2"/>
              <a:buNone/>
            </a:pPr>
            <a:r>
              <a:rPr lang="en-US" sz="2100" dirty="0">
                <a:solidFill>
                  <a:srgbClr val="3333CC"/>
                </a:solidFill>
              </a:rPr>
              <a:t>L shell to K shell            </a:t>
            </a:r>
            <a:r>
              <a:rPr lang="en-US" sz="2100" dirty="0" smtClean="0">
                <a:solidFill>
                  <a:srgbClr val="3333CC"/>
                </a:solidFill>
              </a:rPr>
              <a:t>     </a:t>
            </a:r>
            <a:r>
              <a:rPr lang="en-US" sz="2100" dirty="0">
                <a:solidFill>
                  <a:srgbClr val="3333CC"/>
                </a:solidFill>
              </a:rPr>
              <a:t>K</a:t>
            </a:r>
            <a:r>
              <a:rPr lang="el-GR" sz="2100" i="1"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a:t>
            </a:r>
            <a:r>
              <a:rPr lang="en-US" sz="2100" dirty="0" err="1">
                <a:solidFill>
                  <a:srgbClr val="3333CC"/>
                </a:solidFill>
              </a:rPr>
              <a:t>x</a:t>
            </a:r>
            <a:r>
              <a:rPr lang="en-US" sz="2100" dirty="0">
                <a:solidFill>
                  <a:srgbClr val="3333CC"/>
                </a:solidFill>
              </a:rPr>
              <a:t> ray</a:t>
            </a:r>
          </a:p>
          <a:p>
            <a:pPr eaLnBrk="1" hangingPunct="1">
              <a:buFont typeface="Wingdings" pitchFamily="-84" charset="2"/>
              <a:buNone/>
            </a:pPr>
            <a:r>
              <a:rPr lang="en-US" sz="2100" dirty="0">
                <a:solidFill>
                  <a:srgbClr val="3333CC"/>
                </a:solidFill>
              </a:rPr>
              <a:t>M shell to K shell            </a:t>
            </a:r>
            <a:r>
              <a:rPr lang="en-US" sz="2100" dirty="0" smtClean="0">
                <a:solidFill>
                  <a:srgbClr val="3333CC"/>
                </a:solidFill>
              </a:rPr>
              <a:t>    K</a:t>
            </a:r>
            <a:r>
              <a:rPr lang="el-GR" sz="2100" i="1" baseline="-25000" dirty="0" smtClean="0">
                <a:solidFill>
                  <a:srgbClr val="3333CC"/>
                </a:solidFill>
                <a:latin typeface="Lucida Grande" pitchFamily="-84" charset="0"/>
                <a:ea typeface="Arial" pitchFamily="-84" charset="0"/>
                <a:cs typeface="Arial" pitchFamily="-84" charset="0"/>
              </a:rPr>
              <a:t>β</a:t>
            </a:r>
            <a:r>
              <a:rPr lang="en-US" sz="2100" dirty="0" smtClean="0">
                <a:solidFill>
                  <a:srgbClr val="3333CC"/>
                </a:solidFill>
              </a:rPr>
              <a:t> </a:t>
            </a:r>
            <a:r>
              <a:rPr lang="en-US" sz="2100" dirty="0" err="1">
                <a:solidFill>
                  <a:srgbClr val="3333CC"/>
                </a:solidFill>
              </a:rPr>
              <a:t>x</a:t>
            </a:r>
            <a:r>
              <a:rPr lang="en-US" sz="2100" dirty="0">
                <a:solidFill>
                  <a:srgbClr val="3333CC"/>
                </a:solidFill>
              </a:rPr>
              <a:t> ray</a:t>
            </a: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r>
              <a:rPr lang="en-US" sz="2100" i="1" dirty="0">
                <a:solidFill>
                  <a:srgbClr val="3333CC"/>
                </a:solidFill>
              </a:rPr>
              <a:t>Atomic number Z = number of protons in the nucleus</a:t>
            </a:r>
          </a:p>
          <a:p>
            <a:pPr eaLnBrk="1" hangingPunct="1"/>
            <a:r>
              <a:rPr lang="en-US" sz="2100" dirty="0">
                <a:solidFill>
                  <a:srgbClr val="3333CC"/>
                </a:solidFill>
              </a:rPr>
              <a:t>Moseley found a relationship between the frequencies of the characteristic </a:t>
            </a:r>
            <a:r>
              <a:rPr lang="en-US" sz="2100" dirty="0" err="1">
                <a:solidFill>
                  <a:srgbClr val="3333CC"/>
                </a:solidFill>
              </a:rPr>
              <a:t>x</a:t>
            </a:r>
            <a:r>
              <a:rPr lang="en-US" sz="2100" dirty="0">
                <a:solidFill>
                  <a:srgbClr val="3333CC"/>
                </a:solidFill>
              </a:rPr>
              <a:t> ray and Z.</a:t>
            </a:r>
          </a:p>
          <a:p>
            <a:pPr eaLnBrk="1" hangingPunct="1">
              <a:buFont typeface="Wingdings" pitchFamily="-84" charset="2"/>
              <a:buNone/>
            </a:pPr>
            <a:r>
              <a:rPr lang="en-US" sz="2100" dirty="0">
                <a:solidFill>
                  <a:srgbClr val="3333CC"/>
                </a:solidFill>
              </a:rPr>
              <a:t>	This holds for the K</a:t>
            </a:r>
            <a:r>
              <a:rPr lang="el-GR" sz="2100"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a:t>
            </a:r>
            <a:r>
              <a:rPr lang="en-US" sz="2100" dirty="0" err="1">
                <a:solidFill>
                  <a:srgbClr val="3333CC"/>
                </a:solidFill>
              </a:rPr>
              <a:t>x</a:t>
            </a:r>
            <a:r>
              <a:rPr lang="en-US" sz="2100" dirty="0">
                <a:solidFill>
                  <a:srgbClr val="3333CC"/>
                </a:solidFill>
              </a:rPr>
              <a:t> ray</a:t>
            </a:r>
          </a:p>
        </p:txBody>
      </p:sp>
      <p:sp>
        <p:nvSpPr>
          <p:cNvPr id="44036" name="Line 4"/>
          <p:cNvSpPr>
            <a:spLocks noChangeShapeType="1"/>
          </p:cNvSpPr>
          <p:nvPr/>
        </p:nvSpPr>
        <p:spPr bwMode="auto">
          <a:xfrm>
            <a:off x="2514600" y="12192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7" name="Line 9"/>
          <p:cNvSpPr>
            <a:spLocks noChangeShapeType="1"/>
          </p:cNvSpPr>
          <p:nvPr/>
        </p:nvSpPr>
        <p:spPr bwMode="auto">
          <a:xfrm>
            <a:off x="2514600" y="15875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8" name="Line 10"/>
          <p:cNvSpPr>
            <a:spLocks noChangeShapeType="1"/>
          </p:cNvSpPr>
          <p:nvPr/>
        </p:nvSpPr>
        <p:spPr bwMode="auto">
          <a:xfrm>
            <a:off x="2438400" y="1752600"/>
            <a:ext cx="0" cy="15240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pic>
        <p:nvPicPr>
          <p:cNvPr id="44040" name="Picture 16" descr="0418"/>
          <p:cNvPicPr>
            <a:picLocks noChangeAspect="1" noChangeArrowheads="1"/>
          </p:cNvPicPr>
          <p:nvPr/>
        </p:nvPicPr>
        <p:blipFill>
          <a:blip r:embed="rId3"/>
          <a:srcRect b="2174"/>
          <a:stretch>
            <a:fillRect/>
          </a:stretch>
        </p:blipFill>
        <p:spPr bwMode="auto">
          <a:xfrm>
            <a:off x="6265863" y="152400"/>
            <a:ext cx="2725737" cy="3429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2" name="Object 2"/>
          <p:cNvGraphicFramePr>
            <a:graphicFrameLocks noChangeAspect="1"/>
          </p:cNvGraphicFramePr>
          <p:nvPr>
            <p:extLst>
              <p:ext uri="{D42A27DB-BD31-4B8C-83A1-F6EECF244321}">
                <p14:modId xmlns:p14="http://schemas.microsoft.com/office/powerpoint/2010/main" val="726914218"/>
              </p:ext>
            </p:extLst>
          </p:nvPr>
        </p:nvGraphicFramePr>
        <p:xfrm>
          <a:off x="3810000" y="4724400"/>
          <a:ext cx="3428996" cy="1143000"/>
        </p:xfrm>
        <a:graphic>
          <a:graphicData uri="http://schemas.openxmlformats.org/presentationml/2006/ole">
            <mc:AlternateContent xmlns:mc="http://schemas.openxmlformats.org/markup-compatibility/2006">
              <mc:Choice xmlns:v="urn:schemas-microsoft-com:vml" Requires="v">
                <p:oleObj spid="_x0000_s4097" name="Equation" r:id="rId4" imgW="1181100" imgH="393700" progId="Equation.DSMT4">
                  <p:embed/>
                </p:oleObj>
              </mc:Choice>
              <mc:Fallback>
                <p:oleObj name="Equation" r:id="rId4" imgW="1181100" imgH="393700" progId="Equation.DSMT4">
                  <p:embed/>
                  <p:pic>
                    <p:nvPicPr>
                      <p:cNvPr id="0" name=""/>
                      <p:cNvPicPr>
                        <a:picLocks noChangeAspect="1" noChangeArrowheads="1"/>
                      </p:cNvPicPr>
                      <p:nvPr/>
                    </p:nvPicPr>
                    <p:blipFill>
                      <a:blip r:embed="rId5"/>
                      <a:srcRect/>
                      <a:stretch>
                        <a:fillRect/>
                      </a:stretch>
                    </p:blipFill>
                    <p:spPr bwMode="auto">
                      <a:xfrm>
                        <a:off x="3810000" y="4724400"/>
                        <a:ext cx="3428996" cy="1143000"/>
                      </a:xfrm>
                      <a:prstGeom prst="rect">
                        <a:avLst/>
                      </a:prstGeom>
                      <a:noFill/>
                    </p:spPr>
                  </p:pic>
                </p:oleObj>
              </mc:Fallback>
            </mc:AlternateContent>
          </a:graphicData>
        </a:graphic>
      </p:graphicFrame>
    </p:spTree>
    <p:extLst>
      <p:ext uri="{BB962C8B-B14F-4D97-AF65-F5344CB8AC3E}">
        <p14:creationId xmlns:p14="http://schemas.microsoft.com/office/powerpoint/2010/main" val="188767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ipe(up)">
                                      <p:cBhvr>
                                        <p:cTn id="7" dur="500"/>
                                        <p:tgtEl>
                                          <p:spTgt spid="44040"/>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ipe(left)">
                                      <p:cBhvr>
                                        <p:cTn id="11" dur="500"/>
                                        <p:tgtEl>
                                          <p:spTgt spid="4403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wipe(left)">
                                      <p:cBhvr>
                                        <p:cTn id="14" dur="500"/>
                                        <p:tgtEl>
                                          <p:spTgt spid="440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035">
                                            <p:txEl>
                                              <p:pRg st="1" end="1"/>
                                            </p:txEl>
                                          </p:spTgt>
                                        </p:tgtEl>
                                        <p:attrNameLst>
                                          <p:attrName>style.visibility</p:attrName>
                                        </p:attrNameLst>
                                      </p:cBhvr>
                                      <p:to>
                                        <p:strVal val="visible"/>
                                      </p:to>
                                    </p:set>
                                    <p:animEffect transition="in" filter="wipe(left)">
                                      <p:cBhvr>
                                        <p:cTn id="19" dur="500"/>
                                        <p:tgtEl>
                                          <p:spTgt spid="4403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wipe(left)">
                                      <p:cBhvr>
                                        <p:cTn id="22" dur="500"/>
                                        <p:tgtEl>
                                          <p:spTgt spid="44037"/>
                                        </p:tgtEl>
                                      </p:cBhvr>
                                    </p:animEffect>
                                  </p:childTnLst>
                                </p:cTn>
                              </p:par>
                            </p:childTnLst>
                          </p:cTn>
                        </p:par>
                        <p:par>
                          <p:cTn id="23" fill="hold">
                            <p:stCondLst>
                              <p:cond delay="850"/>
                            </p:stCondLst>
                            <p:childTnLst>
                              <p:par>
                                <p:cTn id="24" presetID="22" presetClass="entr" presetSubtype="1" fill="hold" grpId="0" nodeType="after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wipe(up)">
                                      <p:cBhvr>
                                        <p:cTn id="26" dur="500"/>
                                        <p:tgtEl>
                                          <p:spTgt spid="440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wipe(left)">
                                      <p:cBhvr>
                                        <p:cTn id="31" dur="500"/>
                                        <p:tgtEl>
                                          <p:spTgt spid="4403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4035">
                                            <p:txEl>
                                              <p:pRg st="7" end="7"/>
                                            </p:txEl>
                                          </p:spTgt>
                                        </p:tgtEl>
                                        <p:attrNameLst>
                                          <p:attrName>style.visibility</p:attrName>
                                        </p:attrNameLst>
                                      </p:cBhvr>
                                      <p:to>
                                        <p:strVal val="visible"/>
                                      </p:to>
                                    </p:set>
                                    <p:animEffect transition="in" filter="wipe(left)">
                                      <p:cBhvr>
                                        <p:cTn id="36" dur="500"/>
                                        <p:tgtEl>
                                          <p:spTgt spid="4403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4035">
                                            <p:txEl>
                                              <p:pRg st="8" end="8"/>
                                            </p:txEl>
                                          </p:spTgt>
                                        </p:tgtEl>
                                        <p:attrNameLst>
                                          <p:attrName>style.visibility</p:attrName>
                                        </p:attrNameLst>
                                      </p:cBhvr>
                                      <p:to>
                                        <p:strVal val="visible"/>
                                      </p:to>
                                    </p:set>
                                    <p:animEffect transition="in" filter="wipe(left)">
                                      <p:cBhvr>
                                        <p:cTn id="41" dur="500"/>
                                        <p:tgtEl>
                                          <p:spTgt spid="4403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animBg="1"/>
      <p:bldP spid="44037" grpId="0" animBg="1"/>
      <p:bldP spid="440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685800" y="0"/>
            <a:ext cx="7772400" cy="838200"/>
          </a:xfrm>
        </p:spPr>
        <p:txBody>
          <a:bodyPr/>
          <a:lstStyle/>
          <a:p>
            <a:pPr eaLnBrk="1" hangingPunct="1"/>
            <a:r>
              <a:rPr lang="en-US" sz="3600" dirty="0"/>
              <a:t>Moseley’s Empirical Results</a:t>
            </a:r>
          </a:p>
        </p:txBody>
      </p:sp>
      <p:sp>
        <p:nvSpPr>
          <p:cNvPr id="45059" name="Rectangle 2"/>
          <p:cNvSpPr>
            <a:spLocks noGrp="1" noChangeArrowheads="1"/>
          </p:cNvSpPr>
          <p:nvPr>
            <p:ph idx="1"/>
          </p:nvPr>
        </p:nvSpPr>
        <p:spPr>
          <a:xfrm>
            <a:off x="381000" y="914400"/>
            <a:ext cx="8534400" cy="5257800"/>
          </a:xfrm>
        </p:spPr>
        <p:txBody>
          <a:bodyPr/>
          <a:lstStyle/>
          <a:p>
            <a:pPr eaLnBrk="1" hangingPunct="1"/>
            <a:r>
              <a:rPr lang="en-US" dirty="0"/>
              <a:t>The </a:t>
            </a:r>
            <a:r>
              <a:rPr lang="en-US" dirty="0" err="1"/>
              <a:t>x</a:t>
            </a:r>
            <a:r>
              <a:rPr lang="en-US" dirty="0"/>
              <a:t> ray is produced from </a:t>
            </a:r>
            <a:r>
              <a:rPr lang="en-US" i="1" dirty="0" err="1"/>
              <a:t>n</a:t>
            </a:r>
            <a:r>
              <a:rPr lang="en-US" dirty="0"/>
              <a:t> = 2 to </a:t>
            </a:r>
            <a:r>
              <a:rPr lang="en-US" i="1" dirty="0" err="1"/>
              <a:t>n</a:t>
            </a:r>
            <a:r>
              <a:rPr lang="en-US" dirty="0"/>
              <a:t> = 1 transition</a:t>
            </a:r>
            <a:r>
              <a:rPr lang="en-US" dirty="0" smtClean="0"/>
              <a:t>.</a:t>
            </a:r>
          </a:p>
          <a:p>
            <a:pPr eaLnBrk="1" hangingPunct="1"/>
            <a:r>
              <a:rPr lang="en-US" dirty="0"/>
              <a:t>In general, the K series of </a:t>
            </a:r>
            <a:r>
              <a:rPr lang="en-US" dirty="0" err="1"/>
              <a:t>x</a:t>
            </a:r>
            <a:r>
              <a:rPr lang="en-US" dirty="0"/>
              <a:t> ray wavelengths are</a:t>
            </a:r>
          </a:p>
          <a:p>
            <a:pPr eaLnBrk="1" hangingPunct="1"/>
            <a:endParaRPr lang="en-US" dirty="0"/>
          </a:p>
          <a:p>
            <a:pPr eaLnBrk="1" hangingPunct="1"/>
            <a:endParaRPr lang="en-US" dirty="0"/>
          </a:p>
          <a:p>
            <a:pPr eaLnBrk="1" hangingPunct="1">
              <a:buFont typeface="Wingdings" pitchFamily="-84" charset="2"/>
              <a:buNone/>
            </a:pPr>
            <a:r>
              <a:rPr lang="en-US" dirty="0"/>
              <a:t>    </a:t>
            </a:r>
            <a:endParaRPr lang="en-US" dirty="0" smtClean="0"/>
          </a:p>
          <a:p>
            <a:pPr eaLnBrk="1" hangingPunct="1">
              <a:buFont typeface="Wingdings" pitchFamily="-84" charset="2"/>
              <a:buNone/>
            </a:pPr>
            <a:endParaRPr lang="en-US" dirty="0" smtClean="0"/>
          </a:p>
          <a:p>
            <a:pPr eaLnBrk="1" hangingPunct="1">
              <a:buFont typeface="Wingdings" pitchFamily="-84" charset="2"/>
              <a:buNone/>
            </a:pPr>
            <a:r>
              <a:rPr lang="en-US" dirty="0"/>
              <a:t>	Moseley’s research clarified the importance of the electron shells for all the elements, not just for hydrogen.</a:t>
            </a:r>
          </a:p>
          <a:p>
            <a:pPr eaLnBrk="1" hangingPunct="1"/>
            <a:endParaRPr lang="en-US" dirty="0"/>
          </a:p>
        </p:txBody>
      </p:sp>
      <p:sp>
        <p:nvSpPr>
          <p:cNvPr id="45060" name="AutoShape 6"/>
          <p:cNvSpPr>
            <a:spLocks noChangeArrowheads="1"/>
          </p:cNvSpPr>
          <p:nvPr/>
        </p:nvSpPr>
        <p:spPr bwMode="auto">
          <a:xfrm>
            <a:off x="3657600" y="3276600"/>
            <a:ext cx="1219200" cy="1143000"/>
          </a:xfrm>
          <a:prstGeom prst="downArrow">
            <a:avLst>
              <a:gd name="adj1" fmla="val 50000"/>
              <a:gd name="adj2" fmla="val 62500"/>
            </a:avLst>
          </a:prstGeom>
          <a:solidFill>
            <a:srgbClr val="FFFF00"/>
          </a:solidFill>
          <a:ln w="38100" cap="flat" cmpd="sng" algn="ctr">
            <a:solidFill>
              <a:srgbClr val="800000"/>
            </a:solidFill>
            <a:prstDash val="solid"/>
            <a:miter lim="800000"/>
            <a:headEnd type="none" w="med" len="med"/>
            <a:tailEnd type="none" w="med" len="med"/>
          </a:ln>
        </p:spPr>
        <p:txBody>
          <a:bodyPr wrap="none" anchor="ctr">
            <a:prstTxWarp prst="textNoShape">
              <a:avLst/>
            </a:prstTxWarp>
          </a:bodyPr>
          <a:lstStyle/>
          <a:p>
            <a:endParaRPr lang="en-US" dirty="0">
              <a:ln>
                <a:solidFill>
                  <a:srgbClr val="800000"/>
                </a:solidFill>
              </a:ln>
              <a:solidFill>
                <a:srgbClr val="800000"/>
              </a:solidFill>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9" name="Object 2"/>
          <p:cNvGraphicFramePr>
            <a:graphicFrameLocks noChangeAspect="1"/>
          </p:cNvGraphicFramePr>
          <p:nvPr>
            <p:extLst>
              <p:ext uri="{D42A27DB-BD31-4B8C-83A1-F6EECF244321}">
                <p14:modId xmlns:p14="http://schemas.microsoft.com/office/powerpoint/2010/main" val="2118613207"/>
              </p:ext>
            </p:extLst>
          </p:nvPr>
        </p:nvGraphicFramePr>
        <p:xfrm>
          <a:off x="1600200" y="2133600"/>
          <a:ext cx="3532187" cy="914400"/>
        </p:xfrm>
        <a:graphic>
          <a:graphicData uri="http://schemas.openxmlformats.org/presentationml/2006/ole">
            <mc:AlternateContent xmlns:mc="http://schemas.openxmlformats.org/markup-compatibility/2006">
              <mc:Choice xmlns:v="urn:schemas-microsoft-com:vml" Requires="v">
                <p:oleObj spid="_x0000_s5121" name="Equation" r:id="rId3" imgW="1714500" imgH="444500" progId="Equation.DSMT4">
                  <p:embed/>
                </p:oleObj>
              </mc:Choice>
              <mc:Fallback>
                <p:oleObj name="Equation" r:id="rId3" imgW="1714500" imgH="444500" progId="Equation.DSMT4">
                  <p:embed/>
                  <p:pic>
                    <p:nvPicPr>
                      <p:cNvPr id="0" name=""/>
                      <p:cNvPicPr>
                        <a:picLocks noChangeAspect="1" noChangeArrowheads="1"/>
                      </p:cNvPicPr>
                      <p:nvPr/>
                    </p:nvPicPr>
                    <p:blipFill>
                      <a:blip r:embed="rId4"/>
                      <a:srcRect/>
                      <a:stretch>
                        <a:fillRect/>
                      </a:stretch>
                    </p:blipFill>
                    <p:spPr bwMode="auto">
                      <a:xfrm>
                        <a:off x="1600200" y="2133600"/>
                        <a:ext cx="3532187" cy="914400"/>
                      </a:xfrm>
                      <a:prstGeom prst="rect">
                        <a:avLst/>
                      </a:prstGeom>
                      <a:noFill/>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571031901"/>
              </p:ext>
            </p:extLst>
          </p:nvPr>
        </p:nvGraphicFramePr>
        <p:xfrm>
          <a:off x="5086350" y="2133600"/>
          <a:ext cx="2381250" cy="887413"/>
        </p:xfrm>
        <a:graphic>
          <a:graphicData uri="http://schemas.openxmlformats.org/presentationml/2006/ole">
            <mc:AlternateContent xmlns:mc="http://schemas.openxmlformats.org/markup-compatibility/2006">
              <mc:Choice xmlns:v="urn:schemas-microsoft-com:vml" Requires="v">
                <p:oleObj spid="_x0000_s5122" name="Equation" r:id="rId5" imgW="1155700" imgH="431800" progId="Equation.DSMT4">
                  <p:embed/>
                </p:oleObj>
              </mc:Choice>
              <mc:Fallback>
                <p:oleObj name="Equation" r:id="rId5" imgW="1155700" imgH="431800" progId="Equation.DSMT4">
                  <p:embed/>
                  <p:pic>
                    <p:nvPicPr>
                      <p:cNvPr id="0" name=""/>
                      <p:cNvPicPr>
                        <a:picLocks noChangeAspect="1" noChangeArrowheads="1"/>
                      </p:cNvPicPr>
                      <p:nvPr/>
                    </p:nvPicPr>
                    <p:blipFill>
                      <a:blip r:embed="rId6"/>
                      <a:srcRect/>
                      <a:stretch>
                        <a:fillRect/>
                      </a:stretch>
                    </p:blipFill>
                    <p:spPr bwMode="auto">
                      <a:xfrm>
                        <a:off x="5086350" y="2133600"/>
                        <a:ext cx="2381250" cy="887413"/>
                      </a:xfrm>
                      <a:prstGeom prst="rect">
                        <a:avLst/>
                      </a:prstGeom>
                      <a:noFill/>
                    </p:spPr>
                  </p:pic>
                </p:oleObj>
              </mc:Fallback>
            </mc:AlternateContent>
          </a:graphicData>
        </a:graphic>
      </p:graphicFrame>
    </p:spTree>
    <p:extLst>
      <p:ext uri="{BB962C8B-B14F-4D97-AF65-F5344CB8AC3E}">
        <p14:creationId xmlns:p14="http://schemas.microsoft.com/office/powerpoint/2010/main" val="100745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60"/>
                                        </p:tgtEl>
                                        <p:attrNameLst>
                                          <p:attrName>style.visibility</p:attrName>
                                        </p:attrNameLst>
                                      </p:cBhvr>
                                      <p:to>
                                        <p:strVal val="visible"/>
                                      </p:to>
                                    </p:set>
                                    <p:animEffect transition="in" filter="wipe(up)">
                                      <p:cBhvr>
                                        <p:cTn id="27" dur="500"/>
                                        <p:tgtEl>
                                          <p:spTgt spid="450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059">
                                            <p:txEl>
                                              <p:pRg st="6" end="6"/>
                                            </p:txEl>
                                          </p:spTgt>
                                        </p:tgtEl>
                                        <p:attrNameLst>
                                          <p:attrName>style.visibility</p:attrName>
                                        </p:attrNameLst>
                                      </p:cBhvr>
                                      <p:to>
                                        <p:strVal val="visible"/>
                                      </p:to>
                                    </p:set>
                                    <p:animEffect transition="in" filter="wipe(left)">
                                      <p:cBhvr>
                                        <p:cTn id="32"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686800" cy="941387"/>
          </a:xfrm>
        </p:spPr>
        <p:txBody>
          <a:bodyPr/>
          <a:lstStyle/>
          <a:p>
            <a:pPr eaLnBrk="1" hangingPunct="1"/>
            <a:r>
              <a:rPr lang="en-US" sz="3400" dirty="0" smtClean="0"/>
              <a:t>Atomic </a:t>
            </a:r>
            <a:r>
              <a:rPr lang="en-US" sz="3400" dirty="0"/>
              <a:t>Excitation by Electrons</a:t>
            </a:r>
          </a:p>
        </p:txBody>
      </p:sp>
      <p:sp>
        <p:nvSpPr>
          <p:cNvPr id="46083" name="Rectangle 3"/>
          <p:cNvSpPr>
            <a:spLocks noGrp="1" noChangeArrowheads="1"/>
          </p:cNvSpPr>
          <p:nvPr>
            <p:ph idx="1"/>
          </p:nvPr>
        </p:nvSpPr>
        <p:spPr>
          <a:xfrm>
            <a:off x="457200" y="762000"/>
            <a:ext cx="8226425" cy="5029200"/>
          </a:xfrm>
        </p:spPr>
        <p:txBody>
          <a:bodyPr/>
          <a:lstStyle/>
          <a:p>
            <a:pPr eaLnBrk="1" hangingPunct="1"/>
            <a:r>
              <a:rPr lang="en-US" sz="2400" dirty="0"/>
              <a:t>Franck and Hertz studied the phenomenon of ionization.</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smtClean="0"/>
          </a:p>
          <a:p>
            <a:pPr eaLnBrk="1" hangingPunct="1">
              <a:buNone/>
            </a:pPr>
            <a:endParaRPr lang="en-US" sz="2400" dirty="0" smtClean="0"/>
          </a:p>
          <a:p>
            <a:pPr eaLnBrk="1" hangingPunct="1">
              <a:buFont typeface="Wingdings" pitchFamily="-84" charset="2"/>
              <a:buNone/>
            </a:pPr>
            <a:r>
              <a:rPr lang="en-US" sz="2400" dirty="0"/>
              <a:t>Accelerating voltage is below 5 V</a:t>
            </a:r>
          </a:p>
          <a:p>
            <a:pPr eaLnBrk="1" hangingPunct="1">
              <a:buFont typeface="Wingdings" pitchFamily="-84" charset="2"/>
              <a:buNone/>
            </a:pPr>
            <a:r>
              <a:rPr lang="en-US" sz="2400" dirty="0"/>
              <a:t>		electrons did not lose energy</a:t>
            </a:r>
          </a:p>
          <a:p>
            <a:pPr eaLnBrk="1" hangingPunct="1">
              <a:buFont typeface="Wingdings" pitchFamily="-84" charset="2"/>
              <a:buNone/>
            </a:pPr>
            <a:r>
              <a:rPr lang="en-US" sz="2400" dirty="0"/>
              <a:t>Accelerating voltage is above 5 V</a:t>
            </a:r>
          </a:p>
          <a:p>
            <a:pPr eaLnBrk="1" hangingPunct="1">
              <a:buFont typeface="Wingdings" pitchFamily="-84" charset="2"/>
              <a:buNone/>
            </a:pPr>
            <a:r>
              <a:rPr lang="en-US" sz="2400" dirty="0"/>
              <a:t>		sudden drop in the current</a:t>
            </a:r>
          </a:p>
        </p:txBody>
      </p:sp>
      <p:sp>
        <p:nvSpPr>
          <p:cNvPr id="46084" name="Line 5"/>
          <p:cNvSpPr>
            <a:spLocks noChangeShapeType="1"/>
          </p:cNvSpPr>
          <p:nvPr/>
        </p:nvSpPr>
        <p:spPr bwMode="auto">
          <a:xfrm>
            <a:off x="660400" y="49530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085" name="Line 6"/>
          <p:cNvSpPr>
            <a:spLocks noChangeShapeType="1"/>
          </p:cNvSpPr>
          <p:nvPr/>
        </p:nvSpPr>
        <p:spPr bwMode="auto">
          <a:xfrm>
            <a:off x="660400" y="58166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pic>
        <p:nvPicPr>
          <p:cNvPr id="46087" name="Picture 1"/>
          <p:cNvPicPr>
            <a:picLocks/>
          </p:cNvPicPr>
          <p:nvPr/>
        </p:nvPicPr>
        <p:blipFill>
          <a:blip r:embed="rId2"/>
          <a:srcRect/>
          <a:stretch>
            <a:fillRect/>
          </a:stretch>
        </p:blipFill>
        <p:spPr bwMode="auto">
          <a:xfrm>
            <a:off x="1866900" y="1295400"/>
            <a:ext cx="5410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14150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6087"/>
                                        </p:tgtEl>
                                        <p:attrNameLst>
                                          <p:attrName>style.visibility</p:attrName>
                                        </p:attrNameLst>
                                      </p:cBhvr>
                                      <p:to>
                                        <p:strVal val="visible"/>
                                      </p:to>
                                    </p:set>
                                    <p:anim calcmode="lin" valueType="num">
                                      <p:cBhvr>
                                        <p:cTn id="12" dur="500" fill="hold"/>
                                        <p:tgtEl>
                                          <p:spTgt spid="46087"/>
                                        </p:tgtEl>
                                        <p:attrNameLst>
                                          <p:attrName>ppt_w</p:attrName>
                                        </p:attrNameLst>
                                      </p:cBhvr>
                                      <p:tavLst>
                                        <p:tav tm="0">
                                          <p:val>
                                            <p:fltVal val="0"/>
                                          </p:val>
                                        </p:tav>
                                        <p:tav tm="100000">
                                          <p:val>
                                            <p:strVal val="#ppt_w"/>
                                          </p:val>
                                        </p:tav>
                                      </p:tavLst>
                                    </p:anim>
                                    <p:anim calcmode="lin" valueType="num">
                                      <p:cBhvr>
                                        <p:cTn id="13" dur="500" fill="hold"/>
                                        <p:tgtEl>
                                          <p:spTgt spid="46087"/>
                                        </p:tgtEl>
                                        <p:attrNameLst>
                                          <p:attrName>ppt_h</p:attrName>
                                        </p:attrNameLst>
                                      </p:cBhvr>
                                      <p:tavLst>
                                        <p:tav tm="0">
                                          <p:val>
                                            <p:fltVal val="0"/>
                                          </p:val>
                                        </p:tav>
                                        <p:tav tm="100000">
                                          <p:val>
                                            <p:strVal val="#ppt_h"/>
                                          </p:val>
                                        </p:tav>
                                      </p:tavLst>
                                    </p:anim>
                                    <p:animEffect transition="in" filter="fade">
                                      <p:cBhvr>
                                        <p:cTn id="14" dur="500"/>
                                        <p:tgtEl>
                                          <p:spTgt spid="460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6083">
                                            <p:txEl>
                                              <p:pRg st="8" end="8"/>
                                            </p:txEl>
                                          </p:spTgt>
                                        </p:tgtEl>
                                        <p:attrNameLst>
                                          <p:attrName>style.visibility</p:attrName>
                                        </p:attrNameLst>
                                      </p:cBhvr>
                                      <p:to>
                                        <p:strVal val="visible"/>
                                      </p:to>
                                    </p:set>
                                    <p:animEffect transition="in" filter="wipe(left)">
                                      <p:cBhvr>
                                        <p:cTn id="19" dur="500"/>
                                        <p:tgtEl>
                                          <p:spTgt spid="4608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6084"/>
                                        </p:tgtEl>
                                        <p:attrNameLst>
                                          <p:attrName>style.visibility</p:attrName>
                                        </p:attrNameLst>
                                      </p:cBhvr>
                                      <p:to>
                                        <p:strVal val="visible"/>
                                      </p:to>
                                    </p:set>
                                    <p:animEffect transition="in" filter="wipe(left)">
                                      <p:cBhvr>
                                        <p:cTn id="24" dur="500"/>
                                        <p:tgtEl>
                                          <p:spTgt spid="46084"/>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46083">
                                            <p:txEl>
                                              <p:pRg st="9" end="9"/>
                                            </p:txEl>
                                          </p:spTgt>
                                        </p:tgtEl>
                                        <p:attrNameLst>
                                          <p:attrName>style.visibility</p:attrName>
                                        </p:attrNameLst>
                                      </p:cBhvr>
                                      <p:to>
                                        <p:strVal val="visible"/>
                                      </p:to>
                                    </p:set>
                                    <p:animEffect transition="in" filter="wipe(left)">
                                      <p:cBhvr>
                                        <p:cTn id="28" dur="500"/>
                                        <p:tgtEl>
                                          <p:spTgt spid="4608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6083">
                                            <p:txEl>
                                              <p:pRg st="10" end="10"/>
                                            </p:txEl>
                                          </p:spTgt>
                                        </p:tgtEl>
                                        <p:attrNameLst>
                                          <p:attrName>style.visibility</p:attrName>
                                        </p:attrNameLst>
                                      </p:cBhvr>
                                      <p:to>
                                        <p:strVal val="visible"/>
                                      </p:to>
                                    </p:set>
                                    <p:animEffect transition="in" filter="wipe(left)">
                                      <p:cBhvr>
                                        <p:cTn id="33" dur="500"/>
                                        <p:tgtEl>
                                          <p:spTgt spid="4608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085"/>
                                        </p:tgtEl>
                                        <p:attrNameLst>
                                          <p:attrName>style.visibility</p:attrName>
                                        </p:attrNameLst>
                                      </p:cBhvr>
                                      <p:to>
                                        <p:strVal val="visible"/>
                                      </p:to>
                                    </p:set>
                                    <p:animEffect transition="in" filter="wipe(left)">
                                      <p:cBhvr>
                                        <p:cTn id="38" dur="500"/>
                                        <p:tgtEl>
                                          <p:spTgt spid="46085"/>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wd">
                                    <p:tmPct val="10000"/>
                                  </p:iterate>
                                  <p:childTnLst>
                                    <p:set>
                                      <p:cBhvr>
                                        <p:cTn id="41" dur="1" fill="hold">
                                          <p:stCondLst>
                                            <p:cond delay="0"/>
                                          </p:stCondLst>
                                        </p:cTn>
                                        <p:tgtEl>
                                          <p:spTgt spid="46083">
                                            <p:txEl>
                                              <p:pRg st="11" end="11"/>
                                            </p:txEl>
                                          </p:spTgt>
                                        </p:tgtEl>
                                        <p:attrNameLst>
                                          <p:attrName>style.visibility</p:attrName>
                                        </p:attrNameLst>
                                      </p:cBhvr>
                                      <p:to>
                                        <p:strVal val="visible"/>
                                      </p:to>
                                    </p:set>
                                    <p:animEffect transition="in" filter="wipe(left)">
                                      <p:cBhvr>
                                        <p:cTn id="42" dur="500"/>
                                        <p:tgtEl>
                                          <p:spTgt spid="46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30825</TotalTime>
  <Words>2292</Words>
  <Application>Microsoft Macintosh PowerPoint</Application>
  <PresentationFormat>On-screen Show (4:3)</PresentationFormat>
  <Paragraphs>327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3313 – Section 001 Lecture #11</vt:lpstr>
      <vt:lpstr>Announcements</vt:lpstr>
      <vt:lpstr>Importance of Bohr’s Model</vt:lpstr>
      <vt:lpstr>Successes and Failures of the Bohr Model</vt:lpstr>
      <vt:lpstr>Limitations of the Bohr Model</vt:lpstr>
      <vt:lpstr>Characteristic X-Ray Spectra and Atomic Number</vt:lpstr>
      <vt:lpstr>Atomic Number</vt:lpstr>
      <vt:lpstr>Moseley’s Empirical Results</vt:lpstr>
      <vt:lpstr>Atomic Excitation by Electrons</vt:lpstr>
      <vt:lpstr>Atomic Excitation by Electrons</vt:lpstr>
      <vt:lpstr>Importance of Bohr’s Model</vt:lpstr>
      <vt:lpstr>Successes and Failures of the Bohr Model</vt:lpstr>
      <vt:lpstr>Limitations of the Bohr Model</vt:lpstr>
      <vt:lpstr>X-Ray Scattering</vt:lpstr>
      <vt:lpstr>Bragg’s Law</vt:lpstr>
      <vt:lpstr>The Bragg Spectrometer</vt:lpstr>
      <vt:lpstr>Ex 5.1: Bragg’s Law</vt:lpstr>
      <vt:lpstr>De Broglie Waves</vt:lpstr>
      <vt:lpstr>Bohr’s Quantization Condition</vt:lpstr>
      <vt:lpstr>Ex 5.2: De Broglie Wavelength</vt:lpstr>
      <vt:lpstr>Electron Scattering</vt:lpstr>
      <vt:lpstr>PowerPoint Presentation</vt:lpstr>
      <vt:lpstr>Wave Motion</vt:lpstr>
      <vt:lpstr>Wave Properties</vt:lpstr>
      <vt:lpstr>Principle of Superposition</vt:lpstr>
      <vt:lpstr>Fourier Series</vt:lpstr>
      <vt:lpstr>Wave Packet Envelope</vt:lpstr>
      <vt:lpstr>Gaussian Function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Amir Farbin</cp:lastModifiedBy>
  <cp:revision>1657</cp:revision>
  <dcterms:created xsi:type="dcterms:W3CDTF">2012-10-01T19:50:30Z</dcterms:created>
  <dcterms:modified xsi:type="dcterms:W3CDTF">2013-10-08T15:57:44Z</dcterms:modified>
</cp:coreProperties>
</file>