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notesSlides/notesSlide1.xml" ContentType="application/vnd.openxmlformats-officedocument.presentationml.notesSlide+xml"/>
  <Override PartName="/ppt/embeddings/oleObject74.bin" ContentType="application/vnd.openxmlformats-officedocument.oleObject"/>
  <Override PartName="/ppt/embeddings/oleObject7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4" d="100"/>
          <a:sy n="64" d="100"/>
        </p:scale>
        <p:origin x="-112"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46.emf"/><Relationship Id="rId2"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emf"/><Relationship Id="rId2" Type="http://schemas.openxmlformats.org/officeDocument/2006/relationships/image" Target="../media/image5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image" Target="../media/image6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1" Type="http://schemas.openxmlformats.org/officeDocument/2006/relationships/image" Target="../media/image64.emf"/><Relationship Id="rId2"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1" Type="http://schemas.openxmlformats.org/officeDocument/2006/relationships/image" Target="../media/image68.emf"/><Relationship Id="rId2" Type="http://schemas.openxmlformats.org/officeDocument/2006/relationships/image" Target="../media/image6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1" Type="http://schemas.openxmlformats.org/officeDocument/2006/relationships/image" Target="../media/image74.emf"/><Relationship Id="rId2" Type="http://schemas.openxmlformats.org/officeDocument/2006/relationships/image" Target="../media/image7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80.emf"/><Relationship Id="rId3"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1" Type="http://schemas.openxmlformats.org/officeDocument/2006/relationships/image" Target="../media/image82.emf"/><Relationship Id="rId2" Type="http://schemas.openxmlformats.org/officeDocument/2006/relationships/image" Target="../media/image8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9.emf"/><Relationship Id="rId4" Type="http://schemas.openxmlformats.org/officeDocument/2006/relationships/image" Target="../media/image90.emf"/><Relationship Id="rId1" Type="http://schemas.openxmlformats.org/officeDocument/2006/relationships/image" Target="../media/image87.emf"/><Relationship Id="rId2" Type="http://schemas.openxmlformats.org/officeDocument/2006/relationships/image" Target="../media/image8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emf"/><Relationship Id="rId2" Type="http://schemas.openxmlformats.org/officeDocument/2006/relationships/image" Target="../media/image10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1" Type="http://schemas.openxmlformats.org/officeDocument/2006/relationships/image" Target="../media/image22.emf"/><Relationship Id="rId2"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3111487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6397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285658508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320892238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2013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7,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2013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0.emf"/><Relationship Id="rId5" Type="http://schemas.openxmlformats.org/officeDocument/2006/relationships/oleObject" Target="../embeddings/oleObject27.bin"/><Relationship Id="rId6" Type="http://schemas.openxmlformats.org/officeDocument/2006/relationships/image" Target="../media/image31.emf"/><Relationship Id="rId7" Type="http://schemas.openxmlformats.org/officeDocument/2006/relationships/oleObject" Target="../embeddings/oleObject28.bin"/><Relationship Id="rId8" Type="http://schemas.openxmlformats.org/officeDocument/2006/relationships/image" Target="../media/image32.emf"/><Relationship Id="rId9" Type="http://schemas.openxmlformats.org/officeDocument/2006/relationships/oleObject" Target="../embeddings/oleObject29.bin"/><Relationship Id="rId10"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40.emf"/><Relationship Id="rId5" Type="http://schemas.openxmlformats.org/officeDocument/2006/relationships/oleObject" Target="../embeddings/oleObject31.bin"/><Relationship Id="rId6" Type="http://schemas.openxmlformats.org/officeDocument/2006/relationships/image" Target="../media/image41.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oleObject" Target="../embeddings/oleObject32.bin"/><Relationship Id="rId5" Type="http://schemas.openxmlformats.org/officeDocument/2006/relationships/image" Target="../media/image42.emf"/><Relationship Id="rId6" Type="http://schemas.openxmlformats.org/officeDocument/2006/relationships/oleObject" Target="../embeddings/oleObject33.bin"/><Relationship Id="rId7" Type="http://schemas.openxmlformats.org/officeDocument/2006/relationships/image" Target="../media/image43.emf"/><Relationship Id="rId8" Type="http://schemas.openxmlformats.org/officeDocument/2006/relationships/oleObject" Target="../embeddings/oleObject34.bin"/><Relationship Id="rId9" Type="http://schemas.openxmlformats.org/officeDocument/2006/relationships/image" Target="../media/image44.e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oleObject" Target="../embeddings/oleObject35.bin"/><Relationship Id="rId5" Type="http://schemas.openxmlformats.org/officeDocument/2006/relationships/image" Target="../media/image46.emf"/><Relationship Id="rId6" Type="http://schemas.openxmlformats.org/officeDocument/2006/relationships/oleObject" Target="../embeddings/oleObject36.bin"/><Relationship Id="rId7" Type="http://schemas.openxmlformats.org/officeDocument/2006/relationships/image" Target="../media/image47.emf"/><Relationship Id="rId8" Type="http://schemas.openxmlformats.org/officeDocument/2006/relationships/oleObject" Target="../embeddings/oleObject37.bin"/><Relationship Id="rId9" Type="http://schemas.openxmlformats.org/officeDocument/2006/relationships/image" Target="../media/image48.emf"/><Relationship Id="rId10" Type="http://schemas.openxmlformats.org/officeDocument/2006/relationships/oleObject" Target="../embeddings/oleObject38.bin"/><Relationship Id="rId11" Type="http://schemas.openxmlformats.org/officeDocument/2006/relationships/image" Target="../media/image49.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50.emf"/><Relationship Id="rId5" Type="http://schemas.openxmlformats.org/officeDocument/2006/relationships/oleObject" Target="../embeddings/oleObject40.bin"/><Relationship Id="rId6" Type="http://schemas.openxmlformats.org/officeDocument/2006/relationships/image" Target="../media/image51.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13.xml"/><Relationship Id="rId2"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jpeg"/><Relationship Id="rId3"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41.bin"/><Relationship Id="rId5" Type="http://schemas.openxmlformats.org/officeDocument/2006/relationships/image" Target="../media/image57.emf"/><Relationship Id="rId6" Type="http://schemas.openxmlformats.org/officeDocument/2006/relationships/oleObject" Target="../embeddings/oleObject42.bin"/><Relationship Id="rId7" Type="http://schemas.openxmlformats.org/officeDocument/2006/relationships/image" Target="../media/image58.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60.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61.emf"/><Relationship Id="rId5" Type="http://schemas.openxmlformats.org/officeDocument/2006/relationships/oleObject" Target="../embeddings/oleObject45.bin"/><Relationship Id="rId6" Type="http://schemas.openxmlformats.org/officeDocument/2006/relationships/image" Target="../media/image62.emf"/><Relationship Id="rId7" Type="http://schemas.openxmlformats.org/officeDocument/2006/relationships/oleObject" Target="../embeddings/oleObject46.bin"/><Relationship Id="rId8" Type="http://schemas.openxmlformats.org/officeDocument/2006/relationships/image" Target="../media/image63.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64.emf"/><Relationship Id="rId5" Type="http://schemas.openxmlformats.org/officeDocument/2006/relationships/oleObject" Target="../embeddings/oleObject48.bin"/><Relationship Id="rId6" Type="http://schemas.openxmlformats.org/officeDocument/2006/relationships/image" Target="../media/image65.emf"/><Relationship Id="rId7" Type="http://schemas.openxmlformats.org/officeDocument/2006/relationships/oleObject" Target="../embeddings/oleObject49.bin"/><Relationship Id="rId8" Type="http://schemas.openxmlformats.org/officeDocument/2006/relationships/image" Target="../media/image66.emf"/><Relationship Id="rId9" Type="http://schemas.openxmlformats.org/officeDocument/2006/relationships/oleObject" Target="../embeddings/oleObject50.bin"/><Relationship Id="rId10" Type="http://schemas.openxmlformats.org/officeDocument/2006/relationships/image" Target="../media/image67.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72.emf"/><Relationship Id="rId13" Type="http://schemas.openxmlformats.org/officeDocument/2006/relationships/oleObject" Target="../embeddings/oleObject56.bin"/><Relationship Id="rId14" Type="http://schemas.openxmlformats.org/officeDocument/2006/relationships/image" Target="../media/image73.emf"/><Relationship Id="rId1" Type="http://schemas.openxmlformats.org/officeDocument/2006/relationships/vmlDrawing" Target="../drawings/vmlDrawing16.vml"/><Relationship Id="rId2" Type="http://schemas.openxmlformats.org/officeDocument/2006/relationships/slideLayout" Target="../slideLayouts/slideLayout13.xml"/><Relationship Id="rId3" Type="http://schemas.openxmlformats.org/officeDocument/2006/relationships/oleObject" Target="../embeddings/oleObject51.bin"/><Relationship Id="rId4" Type="http://schemas.openxmlformats.org/officeDocument/2006/relationships/image" Target="../media/image68.emf"/><Relationship Id="rId5" Type="http://schemas.openxmlformats.org/officeDocument/2006/relationships/oleObject" Target="../embeddings/oleObject52.bin"/><Relationship Id="rId6" Type="http://schemas.openxmlformats.org/officeDocument/2006/relationships/image" Target="../media/image69.emf"/><Relationship Id="rId7" Type="http://schemas.openxmlformats.org/officeDocument/2006/relationships/oleObject" Target="../embeddings/oleObject53.bin"/><Relationship Id="rId8" Type="http://schemas.openxmlformats.org/officeDocument/2006/relationships/image" Target="../media/image70.emf"/><Relationship Id="rId9" Type="http://schemas.openxmlformats.org/officeDocument/2006/relationships/oleObject" Target="../embeddings/oleObject54.bin"/><Relationship Id="rId10" Type="http://schemas.openxmlformats.org/officeDocument/2006/relationships/image" Target="../media/image7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74.emf"/><Relationship Id="rId5" Type="http://schemas.openxmlformats.org/officeDocument/2006/relationships/oleObject" Target="../embeddings/oleObject58.bin"/><Relationship Id="rId6" Type="http://schemas.openxmlformats.org/officeDocument/2006/relationships/image" Target="../media/image75.emf"/><Relationship Id="rId7" Type="http://schemas.openxmlformats.org/officeDocument/2006/relationships/oleObject" Target="../embeddings/oleObject59.bin"/><Relationship Id="rId8" Type="http://schemas.openxmlformats.org/officeDocument/2006/relationships/image" Target="../media/image76.emf"/><Relationship Id="rId9" Type="http://schemas.openxmlformats.org/officeDocument/2006/relationships/oleObject" Target="../embeddings/oleObject60.bin"/><Relationship Id="rId10" Type="http://schemas.openxmlformats.org/officeDocument/2006/relationships/image" Target="../media/image77.emf"/><Relationship Id="rId1" Type="http://schemas.openxmlformats.org/officeDocument/2006/relationships/vmlDrawing" Target="../drawings/vmlDrawing17.vml"/><Relationship Id="rId2"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78.emf"/><Relationship Id="rId1" Type="http://schemas.openxmlformats.org/officeDocument/2006/relationships/vmlDrawing" Target="../drawings/vmlDrawing18.vml"/><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79.emf"/><Relationship Id="rId5" Type="http://schemas.openxmlformats.org/officeDocument/2006/relationships/oleObject" Target="../embeddings/oleObject63.bin"/><Relationship Id="rId6" Type="http://schemas.openxmlformats.org/officeDocument/2006/relationships/image" Target="../media/image80.emf"/><Relationship Id="rId7" Type="http://schemas.openxmlformats.org/officeDocument/2006/relationships/oleObject" Target="../embeddings/oleObject64.bin"/><Relationship Id="rId8" Type="http://schemas.openxmlformats.org/officeDocument/2006/relationships/image" Target="../media/image81.emf"/><Relationship Id="rId1" Type="http://schemas.openxmlformats.org/officeDocument/2006/relationships/vmlDrawing" Target="../drawings/vmlDrawing19.vml"/><Relationship Id="rId2"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86.emf"/><Relationship Id="rId1" Type="http://schemas.openxmlformats.org/officeDocument/2006/relationships/vmlDrawing" Target="../drawings/vmlDrawing20.vml"/><Relationship Id="rId2" Type="http://schemas.openxmlformats.org/officeDocument/2006/relationships/slideLayout" Target="../slideLayouts/slideLayout13.xml"/><Relationship Id="rId3" Type="http://schemas.openxmlformats.org/officeDocument/2006/relationships/oleObject" Target="../embeddings/oleObject65.bin"/><Relationship Id="rId4" Type="http://schemas.openxmlformats.org/officeDocument/2006/relationships/image" Target="../media/image82.emf"/><Relationship Id="rId5" Type="http://schemas.openxmlformats.org/officeDocument/2006/relationships/oleObject" Target="../embeddings/oleObject66.bin"/><Relationship Id="rId6" Type="http://schemas.openxmlformats.org/officeDocument/2006/relationships/image" Target="../media/image83.emf"/><Relationship Id="rId7" Type="http://schemas.openxmlformats.org/officeDocument/2006/relationships/oleObject" Target="../embeddings/oleObject67.bin"/><Relationship Id="rId8" Type="http://schemas.openxmlformats.org/officeDocument/2006/relationships/image" Target="../media/image84.emf"/><Relationship Id="rId9" Type="http://schemas.openxmlformats.org/officeDocument/2006/relationships/oleObject" Target="../embeddings/oleObject68.bin"/><Relationship Id="rId10" Type="http://schemas.openxmlformats.org/officeDocument/2006/relationships/image" Target="../media/image8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7.emf"/><Relationship Id="rId5" Type="http://schemas.openxmlformats.org/officeDocument/2006/relationships/oleObject" Target="../embeddings/oleObject71.bin"/><Relationship Id="rId6" Type="http://schemas.openxmlformats.org/officeDocument/2006/relationships/image" Target="../media/image88.emf"/><Relationship Id="rId7" Type="http://schemas.openxmlformats.org/officeDocument/2006/relationships/oleObject" Target="../embeddings/oleObject72.bin"/><Relationship Id="rId8" Type="http://schemas.openxmlformats.org/officeDocument/2006/relationships/image" Target="../media/image89.emf"/><Relationship Id="rId9" Type="http://schemas.openxmlformats.org/officeDocument/2006/relationships/oleObject" Target="../embeddings/oleObject73.bin"/><Relationship Id="rId10" Type="http://schemas.openxmlformats.org/officeDocument/2006/relationships/image" Target="../media/image90.emf"/><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5" Type="http://schemas.openxmlformats.org/officeDocument/2006/relationships/image" Target="../media/image94.jpeg"/><Relationship Id="rId1" Type="http://schemas.openxmlformats.org/officeDocument/2006/relationships/slideLayout" Target="../slideLayouts/slideLayout13.xml"/><Relationship Id="rId2" Type="http://schemas.openxmlformats.org/officeDocument/2006/relationships/image" Target="../media/image91.jpeg"/></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5" Type="http://schemas.openxmlformats.org/officeDocument/2006/relationships/image" Target="../media/image98.jpeg"/><Relationship Id="rId1" Type="http://schemas.openxmlformats.org/officeDocument/2006/relationships/slideLayout" Target="../slideLayouts/slideLayout13.xml"/><Relationship Id="rId2" Type="http://schemas.openxmlformats.org/officeDocument/2006/relationships/image" Target="../media/image95.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5" Type="http://schemas.openxmlformats.org/officeDocument/2006/relationships/image" Target="../media/image102.jpeg"/><Relationship Id="rId1" Type="http://schemas.openxmlformats.org/officeDocument/2006/relationships/slideLayout" Target="../slideLayouts/slideLayout13.xml"/><Relationship Id="rId2" Type="http://schemas.openxmlformats.org/officeDocument/2006/relationships/image" Target="../media/image99.jpeg"/></Relationships>
</file>

<file path=ppt/slides/_rels/slide36.xml.rels><?xml version="1.0" encoding="UTF-8" standalone="yes"?>
<Relationships xmlns="http://schemas.openxmlformats.org/package/2006/relationships"><Relationship Id="rId11" Type="http://schemas.openxmlformats.org/officeDocument/2006/relationships/image" Target="../media/image103.emf"/><Relationship Id="rId12" Type="http://schemas.openxmlformats.org/officeDocument/2006/relationships/oleObject" Target="../embeddings/oleObject75.bin"/><Relationship Id="rId13" Type="http://schemas.openxmlformats.org/officeDocument/2006/relationships/image" Target="../media/image104.emf"/><Relationship Id="rId1" Type="http://schemas.openxmlformats.org/officeDocument/2006/relationships/vmlDrawing" Target="../drawings/vmlDrawing22.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05.jpeg"/><Relationship Id="rId5" Type="http://schemas.openxmlformats.org/officeDocument/2006/relationships/image" Target="../media/image106.jpeg"/><Relationship Id="rId6" Type="http://schemas.openxmlformats.org/officeDocument/2006/relationships/image" Target="../media/image107.jpeg"/><Relationship Id="rId7" Type="http://schemas.openxmlformats.org/officeDocument/2006/relationships/image" Target="../media/image108.jpeg"/><Relationship Id="rId8" Type="http://schemas.openxmlformats.org/officeDocument/2006/relationships/image" Target="../media/image109.jpeg"/><Relationship Id="rId9" Type="http://schemas.openxmlformats.org/officeDocument/2006/relationships/image" Target="../media/image110.jpeg"/><Relationship Id="rId10" Type="http://schemas.openxmlformats.org/officeDocument/2006/relationships/oleObject" Target="../embeddings/oleObject74.bin"/></Relationships>
</file>

<file path=ppt/slides/_rels/slide37.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13.jpeg"/><Relationship Id="rId5" Type="http://schemas.openxmlformats.org/officeDocument/2006/relationships/image" Target="../media/image114.jpeg"/><Relationship Id="rId6" Type="http://schemas.openxmlformats.org/officeDocument/2006/relationships/image" Target="../media/image115.jpeg"/><Relationship Id="rId1" Type="http://schemas.openxmlformats.org/officeDocument/2006/relationships/slideLayout" Target="../slideLayouts/slideLayout13.xml"/><Relationship Id="rId2" Type="http://schemas.openxmlformats.org/officeDocument/2006/relationships/image" Target="../media/image1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18.jpeg"/><Relationship Id="rId4" Type="http://schemas.openxmlformats.org/officeDocument/2006/relationships/image" Target="../media/image119.jpeg"/><Relationship Id="rId5" Type="http://schemas.openxmlformats.org/officeDocument/2006/relationships/image" Target="../media/image120.jpeg"/><Relationship Id="rId6" Type="http://schemas.openxmlformats.org/officeDocument/2006/relationships/image" Target="../media/image121.jpeg"/><Relationship Id="rId7" Type="http://schemas.openxmlformats.org/officeDocument/2006/relationships/image" Target="../media/image122.jpeg"/><Relationship Id="rId8" Type="http://schemas.openxmlformats.org/officeDocument/2006/relationships/image" Target="../media/image123.jpeg"/><Relationship Id="rId9" Type="http://schemas.openxmlformats.org/officeDocument/2006/relationships/image" Target="../media/image124.jpeg"/><Relationship Id="rId1" Type="http://schemas.openxmlformats.org/officeDocument/2006/relationships/slideLayout" Target="../slideLayouts/slideLayout13.xml"/><Relationship Id="rId2" Type="http://schemas.openxmlformats.org/officeDocument/2006/relationships/image" Target="../media/image117.jpe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6.jpeg"/><Relationship Id="rId4" Type="http://schemas.openxmlformats.org/officeDocument/2006/relationships/image" Target="../media/image127.jpeg"/><Relationship Id="rId5" Type="http://schemas.openxmlformats.org/officeDocument/2006/relationships/image" Target="../media/image128.jpeg"/><Relationship Id="rId6" Type="http://schemas.openxmlformats.org/officeDocument/2006/relationships/image" Target="../media/image129.jpeg"/><Relationship Id="rId7" Type="http://schemas.openxmlformats.org/officeDocument/2006/relationships/image" Target="../media/image130.jpeg"/><Relationship Id="rId8" Type="http://schemas.openxmlformats.org/officeDocument/2006/relationships/image" Target="../media/image131.jpeg"/><Relationship Id="rId9" Type="http://schemas.openxmlformats.org/officeDocument/2006/relationships/image" Target="../media/image132.jpeg"/><Relationship Id="rId1" Type="http://schemas.openxmlformats.org/officeDocument/2006/relationships/slideLayout" Target="../slideLayouts/slideLayout13.xml"/><Relationship Id="rId2" Type="http://schemas.openxmlformats.org/officeDocument/2006/relationships/image" Target="../media/image1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3.jpeg"/><Relationship Id="rId3" Type="http://schemas.openxmlformats.org/officeDocument/2006/relationships/image" Target="../media/image134.jpeg"/></Relationships>
</file>

<file path=ppt/slides/_rels/slide43.xml.rels><?xml version="1.0" encoding="UTF-8" standalone="yes"?>
<Relationships xmlns="http://schemas.openxmlformats.org/package/2006/relationships"><Relationship Id="rId3" Type="http://schemas.openxmlformats.org/officeDocument/2006/relationships/image" Target="../media/image136.jpeg"/><Relationship Id="rId4" Type="http://schemas.openxmlformats.org/officeDocument/2006/relationships/image" Target="../media/image137.jpeg"/><Relationship Id="rId5" Type="http://schemas.openxmlformats.org/officeDocument/2006/relationships/image" Target="../media/image138.jpeg"/><Relationship Id="rId1" Type="http://schemas.openxmlformats.org/officeDocument/2006/relationships/slideLayout" Target="../slideLayouts/slideLayout13.xml"/><Relationship Id="rId2" Type="http://schemas.openxmlformats.org/officeDocument/2006/relationships/image" Target="../media/image135.jpeg"/></Relationships>
</file>

<file path=ppt/slides/_rels/slide44.xml.rels><?xml version="1.0" encoding="UTF-8" standalone="yes"?>
<Relationships xmlns="http://schemas.openxmlformats.org/package/2006/relationships"><Relationship Id="rId3" Type="http://schemas.openxmlformats.org/officeDocument/2006/relationships/image" Target="../media/image140.jpeg"/><Relationship Id="rId4" Type="http://schemas.openxmlformats.org/officeDocument/2006/relationships/image" Target="../media/image141.jpeg"/><Relationship Id="rId5" Type="http://schemas.openxmlformats.org/officeDocument/2006/relationships/image" Target="../media/image142.jpeg"/><Relationship Id="rId1" Type="http://schemas.openxmlformats.org/officeDocument/2006/relationships/slideLayout" Target="../slideLayouts/slideLayout13.xml"/><Relationship Id="rId2" Type="http://schemas.openxmlformats.org/officeDocument/2006/relationships/image" Target="../media/image1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1.jpeg"/><Relationship Id="rId3" Type="http://schemas.openxmlformats.org/officeDocument/2006/relationships/image" Target="../media/image142.jpeg"/></Relationships>
</file>

<file path=ppt/slides/_rels/slide46.xml.rels><?xml version="1.0" encoding="UTF-8" standalone="yes"?>
<Relationships xmlns="http://schemas.openxmlformats.org/package/2006/relationships"><Relationship Id="rId3" Type="http://schemas.openxmlformats.org/officeDocument/2006/relationships/image" Target="../media/image144.jpeg"/><Relationship Id="rId4" Type="http://schemas.openxmlformats.org/officeDocument/2006/relationships/image" Target="../media/image145.jpeg"/><Relationship Id="rId1" Type="http://schemas.openxmlformats.org/officeDocument/2006/relationships/slideLayout" Target="../slideLayouts/slideLayout13.xml"/><Relationship Id="rId2" Type="http://schemas.openxmlformats.org/officeDocument/2006/relationships/image" Target="../media/image1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6.jpeg"/><Relationship Id="rId3" Type="http://schemas.openxmlformats.org/officeDocument/2006/relationships/image" Target="../media/image147.jpeg"/></Relationships>
</file>

<file path=ppt/slides/_rels/slide48.xml.rels><?xml version="1.0" encoding="UTF-8" standalone="yes"?>
<Relationships xmlns="http://schemas.openxmlformats.org/package/2006/relationships"><Relationship Id="rId3" Type="http://schemas.openxmlformats.org/officeDocument/2006/relationships/image" Target="../media/image149.jpeg"/><Relationship Id="rId4" Type="http://schemas.openxmlformats.org/officeDocument/2006/relationships/image" Target="../media/image150.jpeg"/><Relationship Id="rId1" Type="http://schemas.openxmlformats.org/officeDocument/2006/relationships/slideLayout" Target="../slideLayouts/slideLayout13.xml"/><Relationship Id="rId2" Type="http://schemas.openxmlformats.org/officeDocument/2006/relationships/image" Target="../media/image148.jpeg"/></Relationships>
</file>

<file path=ppt/slides/_rels/slide49.xml.rels><?xml version="1.0" encoding="UTF-8" standalone="yes"?>
<Relationships xmlns="http://schemas.openxmlformats.org/package/2006/relationships"><Relationship Id="rId3" Type="http://schemas.openxmlformats.org/officeDocument/2006/relationships/image" Target="../media/image152.jpeg"/><Relationship Id="rId4" Type="http://schemas.openxmlformats.org/officeDocument/2006/relationships/image" Target="../media/image153.jpeg"/><Relationship Id="rId1" Type="http://schemas.openxmlformats.org/officeDocument/2006/relationships/slideLayout" Target="../slideLayouts/slideLayout13.xml"/><Relationship Id="rId2" Type="http://schemas.openxmlformats.org/officeDocument/2006/relationships/image" Target="../media/image151.jpeg"/></Relationships>
</file>

<file path=ppt/slides/_rels/slide5.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11.bin"/><Relationship Id="rId13" Type="http://schemas.openxmlformats.org/officeDocument/2006/relationships/image" Target="../media/image12.emf"/><Relationship Id="rId14" Type="http://schemas.openxmlformats.org/officeDocument/2006/relationships/oleObject" Target="../embeddings/oleObject12.bin"/><Relationship Id="rId1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14.jpeg"/><Relationship Id="rId4" Type="http://schemas.openxmlformats.org/officeDocument/2006/relationships/oleObject" Target="../embeddings/oleObject7.bin"/><Relationship Id="rId5" Type="http://schemas.openxmlformats.org/officeDocument/2006/relationships/image" Target="../media/image8.emf"/><Relationship Id="rId6" Type="http://schemas.openxmlformats.org/officeDocument/2006/relationships/oleObject" Target="../embeddings/oleObject8.bin"/><Relationship Id="rId7" Type="http://schemas.openxmlformats.org/officeDocument/2006/relationships/image" Target="../media/image9.emf"/><Relationship Id="rId8" Type="http://schemas.openxmlformats.org/officeDocument/2006/relationships/oleObject" Target="../embeddings/oleObject9.bin"/><Relationship Id="rId9" Type="http://schemas.openxmlformats.org/officeDocument/2006/relationships/image" Target="../media/image10.emf"/><Relationship Id="rId10"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13.bin"/><Relationship Id="rId5" Type="http://schemas.openxmlformats.org/officeDocument/2006/relationships/image" Target="../media/image15.emf"/><Relationship Id="rId6" Type="http://schemas.openxmlformats.org/officeDocument/2006/relationships/oleObject" Target="../embeddings/oleObject14.bin"/><Relationship Id="rId7" Type="http://schemas.openxmlformats.org/officeDocument/2006/relationships/image" Target="../media/image16.emf"/><Relationship Id="rId8" Type="http://schemas.openxmlformats.org/officeDocument/2006/relationships/oleObject" Target="../embeddings/oleObject15.bin"/><Relationship Id="rId9" Type="http://schemas.openxmlformats.org/officeDocument/2006/relationships/image" Target="../media/image17.emf"/><Relationship Id="rId10" Type="http://schemas.openxmlformats.org/officeDocument/2006/relationships/oleObject" Target="../embeddings/oleObject16.bin"/><Relationship Id="rId11"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0.emf"/><Relationship Id="rId5" Type="http://schemas.openxmlformats.org/officeDocument/2006/relationships/oleObject" Target="../embeddings/oleObject18.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22.emf"/><Relationship Id="rId5" Type="http://schemas.openxmlformats.org/officeDocument/2006/relationships/oleObject" Target="../embeddings/oleObject20.bin"/><Relationship Id="rId6" Type="http://schemas.openxmlformats.org/officeDocument/2006/relationships/image" Target="../media/image23.emf"/><Relationship Id="rId7" Type="http://schemas.openxmlformats.org/officeDocument/2006/relationships/oleObject" Target="../embeddings/oleObject21.bin"/><Relationship Id="rId8" Type="http://schemas.openxmlformats.org/officeDocument/2006/relationships/image" Target="../media/image24.emf"/><Relationship Id="rId9" Type="http://schemas.openxmlformats.org/officeDocument/2006/relationships/oleObject" Target="../embeddings/oleObject22.bin"/><Relationship Id="rId10"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24.bin"/><Relationship Id="rId5" Type="http://schemas.openxmlformats.org/officeDocument/2006/relationships/image" Target="../media/image27.emf"/><Relationship Id="rId6" Type="http://schemas.openxmlformats.org/officeDocument/2006/relationships/oleObject" Target="../embeddings/oleObject25.bin"/><Relationship Id="rId7"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7, 2013</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2013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1277" y="1447800"/>
            <a:ext cx="26534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7,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Amir </a:t>
            </a:r>
            <a:r>
              <a:rPr lang="en-US" b="1" dirty="0" err="1" smtClean="0">
                <a:solidFill>
                  <a:srgbClr val="FF0066"/>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524000" y="22098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Wave Motion &amp; Properties</a:t>
            </a:r>
          </a:p>
          <a:p>
            <a:pPr marL="609600" indent="-609600">
              <a:spcBef>
                <a:spcPct val="20000"/>
              </a:spcBef>
              <a:buFontTx/>
              <a:buChar char="•"/>
            </a:pPr>
            <a:r>
              <a:rPr lang="en-US" sz="2800" dirty="0" smtClean="0">
                <a:solidFill>
                  <a:schemeClr val="accent2"/>
                </a:solidFill>
                <a:latin typeface="Arial Narrow" pitchFamily="-84" charset="0"/>
              </a:rPr>
              <a:t>Superposition Principle</a:t>
            </a:r>
          </a:p>
          <a:p>
            <a:pPr marL="609600" indent="-609600">
              <a:spcBef>
                <a:spcPct val="20000"/>
              </a:spcBef>
              <a:buFontTx/>
              <a:buChar char="•"/>
            </a:pPr>
            <a:r>
              <a:rPr lang="en-US" sz="2800" dirty="0" smtClean="0">
                <a:solidFill>
                  <a:schemeClr val="accent2"/>
                </a:solidFill>
                <a:latin typeface="Arial Narrow" pitchFamily="-84" charset="0"/>
              </a:rPr>
              <a:t>Wave Packets</a:t>
            </a:r>
          </a:p>
          <a:p>
            <a:pPr marL="609600" indent="-609600">
              <a:spcBef>
                <a:spcPct val="20000"/>
              </a:spcBef>
              <a:buFontTx/>
              <a:buChar char="•"/>
            </a:pPr>
            <a:r>
              <a:rPr lang="en-US" sz="2800" dirty="0" smtClean="0">
                <a:solidFill>
                  <a:schemeClr val="accent2"/>
                </a:solidFill>
                <a:latin typeface="Arial Narrow" pitchFamily="-84" charset="0"/>
              </a:rPr>
              <a:t>Gaussian Wave Packets</a:t>
            </a:r>
          </a:p>
          <a:p>
            <a:pPr marL="609600" indent="-609600">
              <a:spcBef>
                <a:spcPct val="20000"/>
              </a:spcBef>
              <a:buFontTx/>
              <a:buChar char="•"/>
            </a:pPr>
            <a:r>
              <a:rPr lang="en-US" sz="2800" dirty="0" smtClean="0">
                <a:solidFill>
                  <a:schemeClr val="accent2"/>
                </a:solidFill>
                <a:latin typeface="Arial Narrow" pitchFamily="-84" charset="0"/>
              </a:rPr>
              <a:t>Dispersion</a:t>
            </a:r>
          </a:p>
          <a:p>
            <a:pPr marL="609600" indent="-609600">
              <a:spcBef>
                <a:spcPct val="20000"/>
              </a:spcBef>
              <a:buFontTx/>
              <a:buChar char="•"/>
            </a:pPr>
            <a:r>
              <a:rPr lang="en-US" sz="2800" dirty="0" smtClean="0">
                <a:solidFill>
                  <a:schemeClr val="accent2"/>
                </a:solidFill>
                <a:latin typeface="Arial Narrow" pitchFamily="-84" charset="0"/>
              </a:rPr>
              <a:t>Wave–Particle Duality</a:t>
            </a:r>
          </a:p>
          <a:p>
            <a:pPr marL="609600" indent="-609600">
              <a:spcBef>
                <a:spcPct val="20000"/>
              </a:spcBef>
              <a:buFontTx/>
              <a:buChar char="•"/>
            </a:pPr>
            <a:r>
              <a:rPr lang="en-US" sz="2800" dirty="0" smtClean="0">
                <a:solidFill>
                  <a:schemeClr val="accent2"/>
                </a:solidFill>
                <a:latin typeface="Arial Narrow" pitchFamily="-84" charset="0"/>
              </a:rPr>
              <a:t>Uncertainty Principle</a:t>
            </a:r>
          </a:p>
          <a:p>
            <a:pPr marL="609600" indent="-609600">
              <a:spcBef>
                <a:spcPct val="20000"/>
              </a:spcBef>
              <a:buFontTx/>
              <a:buChar char="•"/>
            </a:pPr>
            <a:r>
              <a:rPr lang="en-US" sz="2800" dirty="0" smtClean="0">
                <a:solidFill>
                  <a:schemeClr val="accent2"/>
                </a:solidFill>
                <a:latin typeface="Arial Narrow" pitchFamily="-84" charset="0"/>
              </a:rPr>
              <a:t> Schrodinger Equation</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12787"/>
          </a:xfrm>
        </p:spPr>
        <p:txBody>
          <a:bodyPr/>
          <a:lstStyle/>
          <a:p>
            <a:pPr eaLnBrk="1" hangingPunct="1">
              <a:defRPr/>
            </a:pPr>
            <a:r>
              <a:rPr lang="en-US" sz="3400" dirty="0" smtClean="0">
                <a:cs typeface="+mj-cs"/>
              </a:rPr>
              <a:t>Dispersion</a:t>
            </a:r>
          </a:p>
        </p:txBody>
      </p:sp>
      <p:sp>
        <p:nvSpPr>
          <p:cNvPr id="60419" name="Rectangle 3"/>
          <p:cNvSpPr>
            <a:spLocks noGrp="1" noChangeArrowheads="1"/>
          </p:cNvSpPr>
          <p:nvPr>
            <p:ph type="body" sz="half" idx="1"/>
          </p:nvPr>
        </p:nvSpPr>
        <p:spPr>
          <a:xfrm>
            <a:off x="457200" y="685800"/>
            <a:ext cx="8307388" cy="4649788"/>
          </a:xfrm>
        </p:spPr>
        <p:txBody>
          <a:bodyPr/>
          <a:lstStyle/>
          <a:p>
            <a:pPr eaLnBrk="1" hangingPunct="1">
              <a:buFont typeface="Wingdings" charset="0"/>
              <a:buChar char="n"/>
              <a:defRPr/>
            </a:pPr>
            <a:r>
              <a:rPr lang="en-US" sz="2800" dirty="0" smtClean="0">
                <a:cs typeface="+mn-cs"/>
              </a:rPr>
              <a:t>Considering the group velocity of a de Broglie wave packet yields:</a:t>
            </a:r>
          </a:p>
          <a:p>
            <a:pPr eaLnBrk="1" hangingPunct="1">
              <a:buFont typeface="Wingdings" charset="0"/>
              <a:buChar char="n"/>
              <a:defRPr/>
            </a:pPr>
            <a:endParaRPr lang="en-US" sz="2800" dirty="0" smtClean="0">
              <a:cs typeface="+mn-cs"/>
            </a:endParaRPr>
          </a:p>
          <a:p>
            <a:pPr eaLnBrk="1" hangingPunct="1">
              <a:buFont typeface="Wingdings" charset="0"/>
              <a:buNone/>
              <a:defRPr/>
            </a:pPr>
            <a:r>
              <a:rPr lang="en-US" sz="2800" dirty="0" smtClean="0">
                <a:cs typeface="+mn-cs"/>
              </a:rPr>
              <a:t>							</a:t>
            </a:r>
          </a:p>
          <a:p>
            <a:pPr eaLnBrk="1" hangingPunct="1">
              <a:buFont typeface="Wingdings" charset="0"/>
              <a:buChar char="n"/>
              <a:defRPr/>
            </a:pPr>
            <a:r>
              <a:rPr lang="en-US" sz="2800" dirty="0" smtClean="0">
                <a:cs typeface="+mn-cs"/>
              </a:rPr>
              <a:t>The relationship between the phase velocity and the group velocity is    </a:t>
            </a:r>
          </a:p>
          <a:p>
            <a:pPr eaLnBrk="1" hangingPunct="1">
              <a:buFont typeface="Wingdings" charset="0"/>
              <a:buNone/>
              <a:defRPr/>
            </a:pPr>
            <a:endParaRPr lang="en-US" sz="2800" dirty="0" smtClean="0">
              <a:cs typeface="+mn-cs"/>
            </a:endParaRPr>
          </a:p>
          <a:p>
            <a:pPr eaLnBrk="1" hangingPunct="1">
              <a:buFont typeface="Wingdings" charset="0"/>
              <a:buChar char="n"/>
              <a:defRPr/>
            </a:pPr>
            <a:r>
              <a:rPr lang="en-US" sz="2800" dirty="0" smtClean="0">
                <a:cs typeface="+mn-cs"/>
              </a:rPr>
              <a:t>Hence the group velocity may be greater or less than the phase velocity. A medium is called </a:t>
            </a:r>
            <a:r>
              <a:rPr lang="en-US" sz="2800" b="1" dirty="0" err="1" smtClean="0">
                <a:cs typeface="+mn-cs"/>
              </a:rPr>
              <a:t>nondispersive</a:t>
            </a:r>
            <a:r>
              <a:rPr lang="en-US" sz="2800" dirty="0" smtClean="0">
                <a:cs typeface="+mn-cs"/>
              </a:rPr>
              <a:t> when the phase velocity is the same for all frequencies and equal to the group velocity.							</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0322" name="Object 2"/>
          <p:cNvGraphicFramePr>
            <a:graphicFrameLocks noChangeAspect="1"/>
          </p:cNvGraphicFramePr>
          <p:nvPr>
            <p:extLst>
              <p:ext uri="{D42A27DB-BD31-4B8C-83A1-F6EECF244321}">
                <p14:modId xmlns:p14="http://schemas.microsoft.com/office/powerpoint/2010/main" val="890856142"/>
              </p:ext>
            </p:extLst>
          </p:nvPr>
        </p:nvGraphicFramePr>
        <p:xfrm>
          <a:off x="2654300" y="3255963"/>
          <a:ext cx="1538288" cy="858837"/>
        </p:xfrm>
        <a:graphic>
          <a:graphicData uri="http://schemas.openxmlformats.org/presentationml/2006/ole">
            <mc:AlternateContent xmlns:mc="http://schemas.openxmlformats.org/markup-compatibility/2006">
              <mc:Choice xmlns:v="urn:schemas-microsoft-com:vml" Requires="v">
                <p:oleObj spid="_x0000_s7177"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2654300" y="3255963"/>
                        <a:ext cx="1538288"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2"/>
          <p:cNvGraphicFramePr>
            <a:graphicFrameLocks noChangeAspect="1"/>
          </p:cNvGraphicFramePr>
          <p:nvPr>
            <p:extLst>
              <p:ext uri="{D42A27DB-BD31-4B8C-83A1-F6EECF244321}">
                <p14:modId xmlns:p14="http://schemas.microsoft.com/office/powerpoint/2010/main" val="2349971903"/>
              </p:ext>
            </p:extLst>
          </p:nvPr>
        </p:nvGraphicFramePr>
        <p:xfrm>
          <a:off x="3594100" y="1468438"/>
          <a:ext cx="2051050" cy="969962"/>
        </p:xfrm>
        <a:graphic>
          <a:graphicData uri="http://schemas.openxmlformats.org/presentationml/2006/ole">
            <mc:AlternateContent xmlns:mc="http://schemas.openxmlformats.org/markup-compatibility/2006">
              <mc:Choice xmlns:v="urn:schemas-microsoft-com:vml" Requires="v">
                <p:oleObj spid="_x0000_s7178" name="Equation" r:id="rId5" imgW="965200" imgH="444500" progId="Equation.DSMT4">
                  <p:embed/>
                </p:oleObj>
              </mc:Choice>
              <mc:Fallback>
                <p:oleObj name="Equation" r:id="rId5" imgW="965200" imgH="444500" progId="Equation.DSMT4">
                  <p:embed/>
                  <p:pic>
                    <p:nvPicPr>
                      <p:cNvPr id="0" name=""/>
                      <p:cNvPicPr>
                        <a:picLocks noChangeAspect="1" noChangeArrowheads="1"/>
                      </p:cNvPicPr>
                      <p:nvPr/>
                    </p:nvPicPr>
                    <p:blipFill>
                      <a:blip r:embed="rId6"/>
                      <a:srcRect/>
                      <a:stretch>
                        <a:fillRect/>
                      </a:stretch>
                    </p:blipFill>
                    <p:spPr bwMode="auto">
                      <a:xfrm>
                        <a:off x="3594100" y="1468438"/>
                        <a:ext cx="205105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7" name="Object 2"/>
          <p:cNvGraphicFramePr>
            <a:graphicFrameLocks noChangeAspect="1"/>
          </p:cNvGraphicFramePr>
          <p:nvPr>
            <p:extLst>
              <p:ext uri="{D42A27DB-BD31-4B8C-83A1-F6EECF244321}">
                <p14:modId xmlns:p14="http://schemas.microsoft.com/office/powerpoint/2010/main" val="1047780195"/>
              </p:ext>
            </p:extLst>
          </p:nvPr>
        </p:nvGraphicFramePr>
        <p:xfrm>
          <a:off x="4189413" y="3276600"/>
          <a:ext cx="1511300" cy="858838"/>
        </p:xfrm>
        <a:graphic>
          <a:graphicData uri="http://schemas.openxmlformats.org/presentationml/2006/ole">
            <mc:AlternateContent xmlns:mc="http://schemas.openxmlformats.org/markup-compatibility/2006">
              <mc:Choice xmlns:v="urn:schemas-microsoft-com:vml" Requires="v">
                <p:oleObj spid="_x0000_s7179" name="Equation" r:id="rId7" imgW="711200" imgH="393700" progId="Equation.DSMT4">
                  <p:embed/>
                </p:oleObj>
              </mc:Choice>
              <mc:Fallback>
                <p:oleObj name="Equation" r:id="rId7" imgW="711200" imgH="393700" progId="Equation.DSMT4">
                  <p:embed/>
                  <p:pic>
                    <p:nvPicPr>
                      <p:cNvPr id="0" name=""/>
                      <p:cNvPicPr>
                        <a:picLocks noChangeAspect="1" noChangeArrowheads="1"/>
                      </p:cNvPicPr>
                      <p:nvPr/>
                    </p:nvPicPr>
                    <p:blipFill>
                      <a:blip r:embed="rId8"/>
                      <a:srcRect/>
                      <a:stretch>
                        <a:fillRect/>
                      </a:stretch>
                    </p:blipFill>
                    <p:spPr bwMode="auto">
                      <a:xfrm>
                        <a:off x="4189413" y="3276600"/>
                        <a:ext cx="15113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8" name="Object 2"/>
          <p:cNvGraphicFramePr>
            <a:graphicFrameLocks noChangeAspect="1"/>
          </p:cNvGraphicFramePr>
          <p:nvPr>
            <p:extLst>
              <p:ext uri="{D42A27DB-BD31-4B8C-83A1-F6EECF244321}">
                <p14:modId xmlns:p14="http://schemas.microsoft.com/office/powerpoint/2010/main" val="1580839926"/>
              </p:ext>
            </p:extLst>
          </p:nvPr>
        </p:nvGraphicFramePr>
        <p:xfrm>
          <a:off x="5661025" y="3214688"/>
          <a:ext cx="1563688" cy="885825"/>
        </p:xfrm>
        <a:graphic>
          <a:graphicData uri="http://schemas.openxmlformats.org/presentationml/2006/ole">
            <mc:AlternateContent xmlns:mc="http://schemas.openxmlformats.org/markup-compatibility/2006">
              <mc:Choice xmlns:v="urn:schemas-microsoft-com:vml" Requires="v">
                <p:oleObj spid="_x0000_s7180" name="Equation" r:id="rId9" imgW="736600" imgH="406400" progId="Equation.DSMT4">
                  <p:embed/>
                </p:oleObj>
              </mc:Choice>
              <mc:Fallback>
                <p:oleObj name="Equation" r:id="rId9" imgW="736600" imgH="406400" progId="Equation.DSMT4">
                  <p:embed/>
                  <p:pic>
                    <p:nvPicPr>
                      <p:cNvPr id="0" name=""/>
                      <p:cNvPicPr>
                        <a:picLocks noChangeAspect="1" noChangeArrowheads="1"/>
                      </p:cNvPicPr>
                      <p:nvPr/>
                    </p:nvPicPr>
                    <p:blipFill>
                      <a:blip r:embed="rId10"/>
                      <a:srcRect/>
                      <a:stretch>
                        <a:fillRect/>
                      </a:stretch>
                    </p:blipFill>
                    <p:spPr bwMode="auto">
                      <a:xfrm>
                        <a:off x="5661025" y="3214688"/>
                        <a:ext cx="15636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49803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24"/>
                                        </p:tgtEl>
                                        <p:attrNameLst>
                                          <p:attrName>style.visibility</p:attrName>
                                        </p:attrNameLst>
                                      </p:cBhvr>
                                      <p:to>
                                        <p:strVal val="visible"/>
                                      </p:to>
                                    </p:set>
                                    <p:animEffect transition="in" filter="wipe(left)">
                                      <p:cBhvr>
                                        <p:cTn id="12" dur="500"/>
                                        <p:tgtEl>
                                          <p:spTgt spid="4403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0322"/>
                                        </p:tgtEl>
                                        <p:attrNameLst>
                                          <p:attrName>style.visibility</p:attrName>
                                        </p:attrNameLst>
                                      </p:cBhvr>
                                      <p:to>
                                        <p:strVal val="visible"/>
                                      </p:to>
                                    </p:set>
                                    <p:animEffect transition="in" filter="wipe(left)">
                                      <p:cBhvr>
                                        <p:cTn id="22" dur="500"/>
                                        <p:tgtEl>
                                          <p:spTgt spid="4403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0327"/>
                                        </p:tgtEl>
                                        <p:attrNameLst>
                                          <p:attrName>style.visibility</p:attrName>
                                        </p:attrNameLst>
                                      </p:cBhvr>
                                      <p:to>
                                        <p:strVal val="visible"/>
                                      </p:to>
                                    </p:set>
                                    <p:animEffect transition="in" filter="wipe(left)">
                                      <p:cBhvr>
                                        <p:cTn id="27" dur="500"/>
                                        <p:tgtEl>
                                          <p:spTgt spid="4403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0328"/>
                                        </p:tgtEl>
                                        <p:attrNameLst>
                                          <p:attrName>style.visibility</p:attrName>
                                        </p:attrNameLst>
                                      </p:cBhvr>
                                      <p:to>
                                        <p:strVal val="visible"/>
                                      </p:to>
                                    </p:set>
                                    <p:animEffect transition="in" filter="wipe(left)">
                                      <p:cBhvr>
                                        <p:cTn id="32" dur="500"/>
                                        <p:tgtEl>
                                          <p:spTgt spid="4403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0419">
                                            <p:txEl>
                                              <p:pRg st="5" end="5"/>
                                            </p:txEl>
                                          </p:spTgt>
                                        </p:tgtEl>
                                        <p:attrNameLst>
                                          <p:attrName>style.visibility</p:attrName>
                                        </p:attrNameLst>
                                      </p:cBhvr>
                                      <p:to>
                                        <p:strVal val="visible"/>
                                      </p:to>
                                    </p:set>
                                    <p:animEffect transition="in" filter="wipe(left)">
                                      <p:cBhvr>
                                        <p:cTn id="3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0"/>
            <a:ext cx="6705600" cy="838200"/>
          </a:xfrm>
        </p:spPr>
        <p:txBody>
          <a:bodyPr/>
          <a:lstStyle/>
          <a:p>
            <a:pPr eaLnBrk="1" hangingPunct="1">
              <a:defRPr/>
            </a:pPr>
            <a:r>
              <a:rPr lang="en-US" sz="3400" dirty="0" smtClean="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Wingdings" charset="0"/>
              <a:buChar char="n"/>
              <a:defRPr/>
            </a:pPr>
            <a:r>
              <a:rPr lang="en-US" sz="2800" dirty="0" smtClean="0">
                <a:cs typeface="+mn-cs"/>
              </a:rPr>
              <a:t>Young’s double-slit diffraction experiment demonstrates the wave property of light.</a:t>
            </a:r>
          </a:p>
          <a:p>
            <a:pPr eaLnBrk="1" hangingPunct="1">
              <a:buFont typeface="Wingdings" charset="0"/>
              <a:buChar char="n"/>
              <a:defRPr/>
            </a:pPr>
            <a:r>
              <a:rPr lang="en-US" sz="2800" dirty="0" smtClean="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4294249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wipe(left)">
                                      <p:cBhvr>
                                        <p:cTn id="7" dur="500"/>
                                        <p:tgtEl>
                                          <p:spTgt spid="61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4">
                                            <p:txEl>
                                              <p:pRg st="1" end="1"/>
                                            </p:txEl>
                                          </p:spTgt>
                                        </p:tgtEl>
                                        <p:attrNameLst>
                                          <p:attrName>style.visibility</p:attrName>
                                        </p:attrNameLst>
                                      </p:cBhvr>
                                      <p:to>
                                        <p:strVal val="visible"/>
                                      </p:to>
                                    </p:set>
                                    <p:animEffect transition="in" filter="wipe(left)">
                                      <p:cBhvr>
                                        <p:cTn id="12" dur="500"/>
                                        <p:tgtEl>
                                          <p:spTgt spid="614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30"/>
                                        </p:tgtEl>
                                        <p:attrNameLst>
                                          <p:attrName>style.visibility</p:attrName>
                                        </p:attrNameLst>
                                      </p:cBhvr>
                                      <p:to>
                                        <p:strVal val="visible"/>
                                      </p:to>
                                    </p:set>
                                    <p:animEffect transition="in" filter="wipe(left)">
                                      <p:cBhvr>
                                        <p:cTn id="17" dur="500"/>
                                        <p:tgtEl>
                                          <p:spTgt spid="307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31"/>
                                        </p:tgtEl>
                                        <p:attrNameLst>
                                          <p:attrName>style.visibility</p:attrName>
                                        </p:attrNameLst>
                                      </p:cBhvr>
                                      <p:to>
                                        <p:strVal val="visible"/>
                                      </p:to>
                                    </p:set>
                                    <p:anim calcmode="lin" valueType="num">
                                      <p:cBhvr>
                                        <p:cTn id="22" dur="500" fill="hold"/>
                                        <p:tgtEl>
                                          <p:spTgt spid="30731"/>
                                        </p:tgtEl>
                                        <p:attrNameLst>
                                          <p:attrName>ppt_w</p:attrName>
                                        </p:attrNameLst>
                                      </p:cBhvr>
                                      <p:tavLst>
                                        <p:tav tm="0">
                                          <p:val>
                                            <p:fltVal val="0"/>
                                          </p:val>
                                        </p:tav>
                                        <p:tav tm="100000">
                                          <p:val>
                                            <p:strVal val="#ppt_w"/>
                                          </p:val>
                                        </p:tav>
                                      </p:tavLst>
                                    </p:anim>
                                    <p:anim calcmode="lin" valueType="num">
                                      <p:cBhvr>
                                        <p:cTn id="23" dur="500" fill="hold"/>
                                        <p:tgtEl>
                                          <p:spTgt spid="30731"/>
                                        </p:tgtEl>
                                        <p:attrNameLst>
                                          <p:attrName>ppt_h</p:attrName>
                                        </p:attrNameLst>
                                      </p:cBhvr>
                                      <p:tavLst>
                                        <p:tav tm="0">
                                          <p:val>
                                            <p:fltVal val="0"/>
                                          </p:val>
                                        </p:tav>
                                        <p:tav tm="100000">
                                          <p:val>
                                            <p:strVal val="#ppt_h"/>
                                          </p:val>
                                        </p:tav>
                                      </p:tavLst>
                                    </p:anim>
                                    <p:animEffect transition="in" filter="fade">
                                      <p:cBhvr>
                                        <p:cTn id="24" dur="500"/>
                                        <p:tgtEl>
                                          <p:spTgt spid="307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32"/>
                                        </p:tgtEl>
                                        <p:attrNameLst>
                                          <p:attrName>style.visibility</p:attrName>
                                        </p:attrNameLst>
                                      </p:cBhvr>
                                      <p:to>
                                        <p:strVal val="visible"/>
                                      </p:to>
                                    </p:set>
                                    <p:anim calcmode="lin" valueType="num">
                                      <p:cBhvr>
                                        <p:cTn id="29" dur="500" fill="hold"/>
                                        <p:tgtEl>
                                          <p:spTgt spid="30732"/>
                                        </p:tgtEl>
                                        <p:attrNameLst>
                                          <p:attrName>ppt_w</p:attrName>
                                        </p:attrNameLst>
                                      </p:cBhvr>
                                      <p:tavLst>
                                        <p:tav tm="0">
                                          <p:val>
                                            <p:fltVal val="0"/>
                                          </p:val>
                                        </p:tav>
                                        <p:tav tm="100000">
                                          <p:val>
                                            <p:strVal val="#ppt_w"/>
                                          </p:val>
                                        </p:tav>
                                      </p:tavLst>
                                    </p:anim>
                                    <p:anim calcmode="lin" valueType="num">
                                      <p:cBhvr>
                                        <p:cTn id="30" dur="500" fill="hold"/>
                                        <p:tgtEl>
                                          <p:spTgt spid="30732"/>
                                        </p:tgtEl>
                                        <p:attrNameLst>
                                          <p:attrName>ppt_h</p:attrName>
                                        </p:attrNameLst>
                                      </p:cBhvr>
                                      <p:tavLst>
                                        <p:tav tm="0">
                                          <p:val>
                                            <p:fltVal val="0"/>
                                          </p:val>
                                        </p:tav>
                                        <p:tav tm="100000">
                                          <p:val>
                                            <p:strVal val="#ppt_h"/>
                                          </p:val>
                                        </p:tav>
                                      </p:tavLst>
                                    </p:anim>
                                    <p:animEffect transition="in" filter="fade">
                                      <p:cBhvr>
                                        <p:cTn id="31" dur="500"/>
                                        <p:tgtEl>
                                          <p:spTgt spid="307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0733"/>
                                        </p:tgtEl>
                                        <p:attrNameLst>
                                          <p:attrName>style.visibility</p:attrName>
                                        </p:attrNameLst>
                                      </p:cBhvr>
                                      <p:to>
                                        <p:strVal val="visible"/>
                                      </p:to>
                                    </p:set>
                                    <p:anim calcmode="lin" valueType="num">
                                      <p:cBhvr>
                                        <p:cTn id="36" dur="500" fill="hold"/>
                                        <p:tgtEl>
                                          <p:spTgt spid="30733"/>
                                        </p:tgtEl>
                                        <p:attrNameLst>
                                          <p:attrName>ppt_w</p:attrName>
                                        </p:attrNameLst>
                                      </p:cBhvr>
                                      <p:tavLst>
                                        <p:tav tm="0">
                                          <p:val>
                                            <p:fltVal val="0"/>
                                          </p:val>
                                        </p:tav>
                                        <p:tav tm="100000">
                                          <p:val>
                                            <p:strVal val="#ppt_w"/>
                                          </p:val>
                                        </p:tav>
                                      </p:tavLst>
                                    </p:anim>
                                    <p:anim calcmode="lin" valueType="num">
                                      <p:cBhvr>
                                        <p:cTn id="37" dur="500" fill="hold"/>
                                        <p:tgtEl>
                                          <p:spTgt spid="30733"/>
                                        </p:tgtEl>
                                        <p:attrNameLst>
                                          <p:attrName>ppt_h</p:attrName>
                                        </p:attrNameLst>
                                      </p:cBhvr>
                                      <p:tavLst>
                                        <p:tav tm="0">
                                          <p:val>
                                            <p:fltVal val="0"/>
                                          </p:val>
                                        </p:tav>
                                        <p:tav tm="100000">
                                          <p:val>
                                            <p:strVal val="#ppt_h"/>
                                          </p:val>
                                        </p:tav>
                                      </p:tavLst>
                                    </p:anim>
                                    <p:animEffect transition="in" filter="fade">
                                      <p:cBhvr>
                                        <p:cTn id="38" dur="500"/>
                                        <p:tgtEl>
                                          <p:spTgt spid="3073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0734"/>
                                        </p:tgtEl>
                                        <p:attrNameLst>
                                          <p:attrName>style.visibility</p:attrName>
                                        </p:attrNameLst>
                                      </p:cBhvr>
                                      <p:to>
                                        <p:strVal val="visible"/>
                                      </p:to>
                                    </p:set>
                                    <p:anim calcmode="lin" valueType="num">
                                      <p:cBhvr>
                                        <p:cTn id="43" dur="500" fill="hold"/>
                                        <p:tgtEl>
                                          <p:spTgt spid="30734"/>
                                        </p:tgtEl>
                                        <p:attrNameLst>
                                          <p:attrName>ppt_w</p:attrName>
                                        </p:attrNameLst>
                                      </p:cBhvr>
                                      <p:tavLst>
                                        <p:tav tm="0">
                                          <p:val>
                                            <p:fltVal val="0"/>
                                          </p:val>
                                        </p:tav>
                                        <p:tav tm="100000">
                                          <p:val>
                                            <p:strVal val="#ppt_w"/>
                                          </p:val>
                                        </p:tav>
                                      </p:tavLst>
                                    </p:anim>
                                    <p:anim calcmode="lin" valueType="num">
                                      <p:cBhvr>
                                        <p:cTn id="44" dur="500" fill="hold"/>
                                        <p:tgtEl>
                                          <p:spTgt spid="30734"/>
                                        </p:tgtEl>
                                        <p:attrNameLst>
                                          <p:attrName>ppt_h</p:attrName>
                                        </p:attrNameLst>
                                      </p:cBhvr>
                                      <p:tavLst>
                                        <p:tav tm="0">
                                          <p:val>
                                            <p:fltVal val="0"/>
                                          </p:val>
                                        </p:tav>
                                        <p:tav tm="100000">
                                          <p:val>
                                            <p:strVal val="#ppt_h"/>
                                          </p:val>
                                        </p:tav>
                                      </p:tavLst>
                                    </p:anim>
                                    <p:animEffect transition="in" filter="fade">
                                      <p:cBhvr>
                                        <p:cTn id="45"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0"/>
            <a:ext cx="7772400" cy="914400"/>
          </a:xfrm>
        </p:spPr>
        <p:txBody>
          <a:bodyPr/>
          <a:lstStyle/>
          <a:p>
            <a:pPr eaLnBrk="1" hangingPunct="1">
              <a:defRPr/>
            </a:pPr>
            <a:r>
              <a:rPr lang="en-US" sz="3400" dirty="0" smtClean="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Wingdings" charset="0"/>
              <a:buChar char="n"/>
              <a:defRPr/>
            </a:pPr>
            <a:r>
              <a:rPr lang="en-US" sz="2400" dirty="0" smtClean="0">
                <a:cs typeface="+mn-cs"/>
              </a:rPr>
              <a:t>C. </a:t>
            </a:r>
            <a:r>
              <a:rPr lang="en-US" sz="2400" dirty="0" err="1" smtClean="0">
                <a:cs typeface="+mn-cs"/>
              </a:rPr>
              <a:t>Jönsson</a:t>
            </a:r>
            <a:r>
              <a:rPr lang="en-US" sz="2400" dirty="0" smtClean="0">
                <a:cs typeface="+mn-cs"/>
              </a:rPr>
              <a:t> of </a:t>
            </a:r>
            <a:r>
              <a:rPr lang="en-US" sz="2400" dirty="0" err="1" smtClean="0">
                <a:cs typeface="+mn-cs"/>
              </a:rPr>
              <a:t>Tübingen</a:t>
            </a:r>
            <a:r>
              <a:rPr lang="en-US" sz="2400" dirty="0" smtClean="0">
                <a:cs typeface="+mn-cs"/>
              </a:rPr>
              <a:t>, Germany, succeeded in 1961 in showing double-slit interference effects for electrons by constructing very narrow slits and using relatively large distances between the slits and the observation screen.</a:t>
            </a:r>
          </a:p>
          <a:p>
            <a:pPr eaLnBrk="1" hangingPunct="1">
              <a:buFont typeface="Wingdings" charset="0"/>
              <a:buChar char="n"/>
              <a:defRPr/>
            </a:pPr>
            <a:r>
              <a:rPr lang="en-US" sz="2400" dirty="0" smtClean="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3882765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469">
                                            <p:txEl>
                                              <p:pRg st="0" end="0"/>
                                            </p:txEl>
                                          </p:spTgt>
                                        </p:tgtEl>
                                        <p:attrNameLst>
                                          <p:attrName>style.visibility</p:attrName>
                                        </p:attrNameLst>
                                      </p:cBhvr>
                                      <p:to>
                                        <p:strVal val="visible"/>
                                      </p:to>
                                    </p:set>
                                    <p:animEffect transition="in" filter="wipe(left)">
                                      <p:cBhvr>
                                        <p:cTn id="7" dur="500"/>
                                        <p:tgtEl>
                                          <p:spTgt spid="624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62469">
                                            <p:txEl>
                                              <p:pRg st="1" end="1"/>
                                            </p:txEl>
                                          </p:spTgt>
                                        </p:tgtEl>
                                        <p:attrNameLst>
                                          <p:attrName>style.visibility</p:attrName>
                                        </p:attrNameLst>
                                      </p:cBhvr>
                                      <p:to>
                                        <p:strVal val="visible"/>
                                      </p:to>
                                    </p:set>
                                    <p:animEffect transition="in" filter="wipe(left)">
                                      <p:cBhvr>
                                        <p:cTn id="12" dur="500"/>
                                        <p:tgtEl>
                                          <p:spTgt spid="624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1749"/>
                                        </p:tgtEl>
                                        <p:attrNameLst>
                                          <p:attrName>style.visibility</p:attrName>
                                        </p:attrNameLst>
                                      </p:cBhvr>
                                      <p:to>
                                        <p:strVal val="visible"/>
                                      </p:to>
                                    </p:set>
                                    <p:anim calcmode="lin" valueType="num">
                                      <p:cBhvr>
                                        <p:cTn id="17" dur="500" fill="hold"/>
                                        <p:tgtEl>
                                          <p:spTgt spid="31749"/>
                                        </p:tgtEl>
                                        <p:attrNameLst>
                                          <p:attrName>ppt_w</p:attrName>
                                        </p:attrNameLst>
                                      </p:cBhvr>
                                      <p:tavLst>
                                        <p:tav tm="0">
                                          <p:val>
                                            <p:fltVal val="0"/>
                                          </p:val>
                                        </p:tav>
                                        <p:tav tm="100000">
                                          <p:val>
                                            <p:strVal val="#ppt_w"/>
                                          </p:val>
                                        </p:tav>
                                      </p:tavLst>
                                    </p:anim>
                                    <p:anim calcmode="lin" valueType="num">
                                      <p:cBhvr>
                                        <p:cTn id="18" dur="500" fill="hold"/>
                                        <p:tgtEl>
                                          <p:spTgt spid="31749"/>
                                        </p:tgtEl>
                                        <p:attrNameLst>
                                          <p:attrName>ppt_h</p:attrName>
                                        </p:attrNameLst>
                                      </p:cBhvr>
                                      <p:tavLst>
                                        <p:tav tm="0">
                                          <p:val>
                                            <p:fltVal val="0"/>
                                          </p:val>
                                        </p:tav>
                                        <p:tav tm="100000">
                                          <p:val>
                                            <p:strVal val="#ppt_h"/>
                                          </p:val>
                                        </p:tav>
                                      </p:tavLst>
                                    </p:anim>
                                    <p:animEffect transition="in" filter="fade">
                                      <p:cBhvr>
                                        <p:cTn id="19"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36587"/>
          </a:xfrm>
        </p:spPr>
        <p:txBody>
          <a:bodyPr/>
          <a:lstStyle/>
          <a:p>
            <a:pPr eaLnBrk="1" hangingPunct="1">
              <a:defRPr/>
            </a:pPr>
            <a:r>
              <a:rPr lang="en-US" sz="4000" dirty="0" smtClean="0">
                <a:cs typeface="+mj-cs"/>
              </a:rPr>
              <a:t>Which slit?</a:t>
            </a:r>
          </a:p>
        </p:txBody>
      </p:sp>
      <p:sp>
        <p:nvSpPr>
          <p:cNvPr id="57348" name="Rectangle 4"/>
          <p:cNvSpPr>
            <a:spLocks noGrp="1" noChangeArrowheads="1"/>
          </p:cNvSpPr>
          <p:nvPr>
            <p:ph type="body" sz="half" idx="1"/>
          </p:nvPr>
        </p:nvSpPr>
        <p:spPr>
          <a:xfrm>
            <a:off x="457200" y="533400"/>
            <a:ext cx="8231188" cy="5486400"/>
          </a:xfrm>
        </p:spPr>
        <p:txBody>
          <a:bodyPr/>
          <a:lstStyle/>
          <a:p>
            <a:pPr eaLnBrk="1" hangingPunct="1">
              <a:lnSpc>
                <a:spcPct val="90000"/>
              </a:lnSpc>
              <a:buFont typeface="Wingdings" charset="0"/>
              <a:buChar char="n"/>
              <a:defRPr/>
            </a:pPr>
            <a:r>
              <a:rPr lang="en-US" sz="2400" dirty="0" smtClean="0">
                <a:cs typeface="+mn-cs"/>
              </a:rPr>
              <a:t>To determine which slit the electron went through: We set up a light shining on the double slit and use a powerful microscope to look at the region. After the electron passes through one of the slits, light bounces off the electron; we observe the reflected light, so we know which slit the electron came through.</a:t>
            </a:r>
          </a:p>
          <a:p>
            <a:pPr eaLnBrk="1" hangingPunct="1">
              <a:lnSpc>
                <a:spcPct val="90000"/>
              </a:lnSpc>
              <a:buFont typeface="Wingdings" charset="0"/>
              <a:buChar char="n"/>
              <a:defRPr/>
            </a:pPr>
            <a:r>
              <a:rPr lang="en-US" sz="2400" dirty="0" smtClean="0">
                <a:cs typeface="+mn-cs"/>
              </a:rPr>
              <a:t>Use a subscript </a:t>
            </a:r>
            <a:r>
              <a:rPr lang="ja-JP" altLang="en-US" sz="2400" dirty="0" smtClean="0">
                <a:cs typeface="+mn-cs"/>
              </a:rPr>
              <a:t>“</a:t>
            </a:r>
            <a:r>
              <a:rPr lang="en-US" sz="2400" dirty="0" smtClean="0">
                <a:cs typeface="+mn-cs"/>
              </a:rPr>
              <a:t>ph</a:t>
            </a:r>
            <a:r>
              <a:rPr lang="ja-JP" altLang="en-US" sz="2400" dirty="0" smtClean="0">
                <a:cs typeface="+mn-cs"/>
              </a:rPr>
              <a:t>”</a:t>
            </a:r>
            <a:r>
              <a:rPr lang="en-US" sz="2400" dirty="0" smtClean="0">
                <a:cs typeface="+mn-cs"/>
              </a:rPr>
              <a:t> to denote variables for light (photon). Therefore the momentum of the photon is</a:t>
            </a:r>
          </a:p>
          <a:p>
            <a:pPr eaLnBrk="1" hangingPunct="1">
              <a:lnSpc>
                <a:spcPct val="90000"/>
              </a:lnSpc>
              <a:buFont typeface="Wingdings" charset="0"/>
              <a:buChar char="n"/>
              <a:defRPr/>
            </a:pPr>
            <a:endParaRPr lang="en-US" sz="2400" dirty="0" smtClean="0">
              <a:cs typeface="+mn-cs"/>
            </a:endParaRPr>
          </a:p>
          <a:p>
            <a:pPr eaLnBrk="1" hangingPunct="1">
              <a:lnSpc>
                <a:spcPct val="90000"/>
              </a:lnSpc>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momentum of the electrons will be on the order of		         .</a:t>
            </a:r>
          </a:p>
          <a:p>
            <a:pPr eaLnBrk="1" hangingPunct="1">
              <a:lnSpc>
                <a:spcPct val="90000"/>
              </a:lnSpc>
              <a:buFont typeface="Wingdings" charset="0"/>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difficulty is that the momentum of the photons used to determine which slit the electron went through is sufficiently great to strongly modify the momentum of the electron itself, thus changing the direction of the electron! The attempt to identify which slit the electron is passing through will in itself change the interference pattern.</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4418" name="Object 2"/>
          <p:cNvGraphicFramePr>
            <a:graphicFrameLocks noChangeAspect="1"/>
          </p:cNvGraphicFramePr>
          <p:nvPr>
            <p:extLst>
              <p:ext uri="{D42A27DB-BD31-4B8C-83A1-F6EECF244321}">
                <p14:modId xmlns:p14="http://schemas.microsoft.com/office/powerpoint/2010/main" val="121107949"/>
              </p:ext>
            </p:extLst>
          </p:nvPr>
        </p:nvGraphicFramePr>
        <p:xfrm>
          <a:off x="4903788" y="2743200"/>
          <a:ext cx="1927225" cy="990600"/>
        </p:xfrm>
        <a:graphic>
          <a:graphicData uri="http://schemas.openxmlformats.org/presentationml/2006/ole">
            <mc:AlternateContent xmlns:mc="http://schemas.openxmlformats.org/markup-compatibility/2006">
              <mc:Choice xmlns:v="urn:schemas-microsoft-com:vml" Requires="v">
                <p:oleObj spid="_x0000_s8197" name="Equation" r:id="rId3" imgW="863600" imgH="444500" progId="Equation.DSMT4">
                  <p:embed/>
                </p:oleObj>
              </mc:Choice>
              <mc:Fallback>
                <p:oleObj name="Equation" r:id="rId3" imgW="863600" imgH="444500" progId="Equation.DSMT4">
                  <p:embed/>
                  <p:pic>
                    <p:nvPicPr>
                      <p:cNvPr id="0" name=""/>
                      <p:cNvPicPr>
                        <a:picLocks noChangeAspect="1" noChangeArrowheads="1"/>
                      </p:cNvPicPr>
                      <p:nvPr/>
                    </p:nvPicPr>
                    <p:blipFill>
                      <a:blip r:embed="rId4"/>
                      <a:srcRect/>
                      <a:stretch>
                        <a:fillRect/>
                      </a:stretch>
                    </p:blipFill>
                    <p:spPr bwMode="auto">
                      <a:xfrm>
                        <a:off x="4903788" y="2743200"/>
                        <a:ext cx="19272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4419" name="Object 3"/>
          <p:cNvGraphicFramePr>
            <a:graphicFrameLocks noChangeAspect="1"/>
          </p:cNvGraphicFramePr>
          <p:nvPr>
            <p:extLst>
              <p:ext uri="{D42A27DB-BD31-4B8C-83A1-F6EECF244321}">
                <p14:modId xmlns:p14="http://schemas.microsoft.com/office/powerpoint/2010/main" val="3788988377"/>
              </p:ext>
            </p:extLst>
          </p:nvPr>
        </p:nvGraphicFramePr>
        <p:xfrm>
          <a:off x="6872288" y="3581400"/>
          <a:ext cx="1670050" cy="962025"/>
        </p:xfrm>
        <a:graphic>
          <a:graphicData uri="http://schemas.openxmlformats.org/presentationml/2006/ole">
            <mc:AlternateContent xmlns:mc="http://schemas.openxmlformats.org/markup-compatibility/2006">
              <mc:Choice xmlns:v="urn:schemas-microsoft-com:vml" Requires="v">
                <p:oleObj spid="_x0000_s8198" name="Equation" r:id="rId5" imgW="749300" imgH="431800" progId="Equation.DSMT4">
                  <p:embed/>
                </p:oleObj>
              </mc:Choice>
              <mc:Fallback>
                <p:oleObj name="Equation" r:id="rId5" imgW="749300" imgH="431800" progId="Equation.DSMT4">
                  <p:embed/>
                  <p:pic>
                    <p:nvPicPr>
                      <p:cNvPr id="0" name=""/>
                      <p:cNvPicPr>
                        <a:picLocks noChangeAspect="1" noChangeArrowheads="1"/>
                      </p:cNvPicPr>
                      <p:nvPr/>
                    </p:nvPicPr>
                    <p:blipFill>
                      <a:blip r:embed="rId6"/>
                      <a:srcRect/>
                      <a:stretch>
                        <a:fillRect/>
                      </a:stretch>
                    </p:blipFill>
                    <p:spPr bwMode="auto">
                      <a:xfrm>
                        <a:off x="6872288" y="3581400"/>
                        <a:ext cx="1670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6766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wipe(left)">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348">
                                            <p:txEl>
                                              <p:pRg st="1" end="1"/>
                                            </p:txEl>
                                          </p:spTgt>
                                        </p:tgtEl>
                                        <p:attrNameLst>
                                          <p:attrName>style.visibility</p:attrName>
                                        </p:attrNameLst>
                                      </p:cBhvr>
                                      <p:to>
                                        <p:strVal val="visible"/>
                                      </p:to>
                                    </p:set>
                                    <p:animEffect transition="in" filter="wipe(left)">
                                      <p:cBhvr>
                                        <p:cTn id="12" dur="500"/>
                                        <p:tgtEl>
                                          <p:spTgt spid="573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4418"/>
                                        </p:tgtEl>
                                        <p:attrNameLst>
                                          <p:attrName>style.visibility</p:attrName>
                                        </p:attrNameLst>
                                      </p:cBhvr>
                                      <p:to>
                                        <p:strVal val="visible"/>
                                      </p:to>
                                    </p:set>
                                    <p:animEffect transition="in" filter="wipe(left)">
                                      <p:cBhvr>
                                        <p:cTn id="17" dur="500"/>
                                        <p:tgtEl>
                                          <p:spTgt spid="4444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8">
                                            <p:txEl>
                                              <p:pRg st="4" end="4"/>
                                            </p:txEl>
                                          </p:spTgt>
                                        </p:tgtEl>
                                        <p:attrNameLst>
                                          <p:attrName>style.visibility</p:attrName>
                                        </p:attrNameLst>
                                      </p:cBhvr>
                                      <p:to>
                                        <p:strVal val="visible"/>
                                      </p:to>
                                    </p:set>
                                    <p:animEffect transition="in" filter="wipe(left)">
                                      <p:cBhvr>
                                        <p:cTn id="22" dur="500"/>
                                        <p:tgtEl>
                                          <p:spTgt spid="573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4419"/>
                                        </p:tgtEl>
                                        <p:attrNameLst>
                                          <p:attrName>style.visibility</p:attrName>
                                        </p:attrNameLst>
                                      </p:cBhvr>
                                      <p:to>
                                        <p:strVal val="visible"/>
                                      </p:to>
                                    </p:set>
                                    <p:animEffect transition="in" filter="wipe(left)">
                                      <p:cBhvr>
                                        <p:cTn id="27" dur="500"/>
                                        <p:tgtEl>
                                          <p:spTgt spid="4444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7348">
                                            <p:txEl>
                                              <p:pRg st="6" end="6"/>
                                            </p:txEl>
                                          </p:spTgt>
                                        </p:tgtEl>
                                        <p:attrNameLst>
                                          <p:attrName>style.visibility</p:attrName>
                                        </p:attrNameLst>
                                      </p:cBhvr>
                                      <p:to>
                                        <p:strVal val="visible"/>
                                      </p:to>
                                    </p:set>
                                    <p:animEffect transition="in" filter="wipe(left)">
                                      <p:cBhvr>
                                        <p:cTn id="32" dur="5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85882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Uncertainty 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have</a:t>
            </a: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we have </a:t>
            </a:r>
            <a:r>
              <a:rPr lang="en-US" sz="2800" dirty="0" smtClean="0">
                <a:cs typeface="ＭＳ Ｐゴシック" pitchFamily="-84" charset="-128"/>
              </a:rPr>
              <a:t>Heisenberg’</a:t>
            </a:r>
            <a:r>
              <a:rPr lang="en-US" altLang="ja-JP" sz="2800" dirty="0" smtClean="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6466" name="Object 2"/>
          <p:cNvGraphicFramePr>
            <a:graphicFrameLocks noChangeAspect="1"/>
          </p:cNvGraphicFramePr>
          <p:nvPr>
            <p:extLst>
              <p:ext uri="{D42A27DB-BD31-4B8C-83A1-F6EECF244321}">
                <p14:modId xmlns:p14="http://schemas.microsoft.com/office/powerpoint/2010/main" val="4053768944"/>
              </p:ext>
            </p:extLst>
          </p:nvPr>
        </p:nvGraphicFramePr>
        <p:xfrm>
          <a:off x="2390775" y="2286000"/>
          <a:ext cx="3625850" cy="962025"/>
        </p:xfrm>
        <a:graphic>
          <a:graphicData uri="http://schemas.openxmlformats.org/presentationml/2006/ole">
            <mc:AlternateContent xmlns:mc="http://schemas.openxmlformats.org/markup-compatibility/2006">
              <mc:Choice xmlns:v="urn:schemas-microsoft-com:vml" Requires="v">
                <p:oleObj spid="_x0000_s9223" name="Equation" r:id="rId4" imgW="1625600" imgH="431800" progId="Equation.DSMT4">
                  <p:embed/>
                </p:oleObj>
              </mc:Choice>
              <mc:Fallback>
                <p:oleObj name="Equation" r:id="rId4" imgW="1625600" imgH="431800" progId="Equation.DSMT4">
                  <p:embed/>
                  <p:pic>
                    <p:nvPicPr>
                      <p:cNvPr id="0" name=""/>
                      <p:cNvPicPr>
                        <a:picLocks noChangeAspect="1" noChangeArrowheads="1"/>
                      </p:cNvPicPr>
                      <p:nvPr/>
                    </p:nvPicPr>
                    <p:blipFill>
                      <a:blip r:embed="rId5"/>
                      <a:srcRect/>
                      <a:stretch>
                        <a:fillRect/>
                      </a:stretch>
                    </p:blipFill>
                    <p:spPr bwMode="auto">
                      <a:xfrm>
                        <a:off x="2390775" y="2286000"/>
                        <a:ext cx="36258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7" name="Object 3"/>
          <p:cNvGraphicFramePr>
            <a:graphicFrameLocks noChangeAspect="1"/>
          </p:cNvGraphicFramePr>
          <p:nvPr>
            <p:extLst>
              <p:ext uri="{D42A27DB-BD31-4B8C-83A1-F6EECF244321}">
                <p14:modId xmlns:p14="http://schemas.microsoft.com/office/powerpoint/2010/main" val="2384002552"/>
              </p:ext>
            </p:extLst>
          </p:nvPr>
        </p:nvGraphicFramePr>
        <p:xfrm>
          <a:off x="2908300" y="3886200"/>
          <a:ext cx="2608263" cy="877888"/>
        </p:xfrm>
        <a:graphic>
          <a:graphicData uri="http://schemas.openxmlformats.org/presentationml/2006/ole">
            <mc:AlternateContent xmlns:mc="http://schemas.openxmlformats.org/markup-compatibility/2006">
              <mc:Choice xmlns:v="urn:schemas-microsoft-com:vml" Requires="v">
                <p:oleObj spid="_x0000_s9224" name="Equation" r:id="rId6" imgW="1168400" imgH="393700" progId="Equation.DSMT4">
                  <p:embed/>
                </p:oleObj>
              </mc:Choice>
              <mc:Fallback>
                <p:oleObj name="Equation" r:id="rId6" imgW="1168400" imgH="393700" progId="Equation.DSMT4">
                  <p:embed/>
                  <p:pic>
                    <p:nvPicPr>
                      <p:cNvPr id="0" name=""/>
                      <p:cNvPicPr>
                        <a:picLocks noChangeAspect="1" noChangeArrowheads="1"/>
                      </p:cNvPicPr>
                      <p:nvPr/>
                    </p:nvPicPr>
                    <p:blipFill>
                      <a:blip r:embed="rId7"/>
                      <a:srcRect/>
                      <a:stretch>
                        <a:fillRect/>
                      </a:stretch>
                    </p:blipFill>
                    <p:spPr bwMode="auto">
                      <a:xfrm>
                        <a:off x="2908300" y="3886200"/>
                        <a:ext cx="2608263"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6468" name="Object 4"/>
          <p:cNvGraphicFramePr>
            <a:graphicFrameLocks noChangeAspect="1"/>
          </p:cNvGraphicFramePr>
          <p:nvPr>
            <p:extLst>
              <p:ext uri="{D42A27DB-BD31-4B8C-83A1-F6EECF244321}">
                <p14:modId xmlns:p14="http://schemas.microsoft.com/office/powerpoint/2010/main" val="9758380"/>
              </p:ext>
            </p:extLst>
          </p:nvPr>
        </p:nvGraphicFramePr>
        <p:xfrm>
          <a:off x="3595688" y="5334000"/>
          <a:ext cx="1528762" cy="877888"/>
        </p:xfrm>
        <a:graphic>
          <a:graphicData uri="http://schemas.openxmlformats.org/presentationml/2006/ole">
            <mc:AlternateContent xmlns:mc="http://schemas.openxmlformats.org/markup-compatibility/2006">
              <mc:Choice xmlns:v="urn:schemas-microsoft-com:vml" Requires="v">
                <p:oleObj spid="_x0000_s9225" name="Equation" r:id="rId8" imgW="685800" imgH="393700" progId="Equation.DSMT4">
                  <p:embed/>
                </p:oleObj>
              </mc:Choice>
              <mc:Fallback>
                <p:oleObj name="Equation" r:id="rId8" imgW="685800" imgH="393700" progId="Equation.DSMT4">
                  <p:embed/>
                  <p:pic>
                    <p:nvPicPr>
                      <p:cNvPr id="0" name=""/>
                      <p:cNvPicPr>
                        <a:picLocks noChangeAspect="1" noChangeArrowheads="1"/>
                      </p:cNvPicPr>
                      <p:nvPr/>
                    </p:nvPicPr>
                    <p:blipFill>
                      <a:blip r:embed="rId9"/>
                      <a:srcRect/>
                      <a:stretch>
                        <a:fillRect/>
                      </a:stretch>
                    </p:blipFill>
                    <p:spPr bwMode="auto">
                      <a:xfrm>
                        <a:off x="3595688" y="5334000"/>
                        <a:ext cx="1528762"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0080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6466"/>
                                        </p:tgtEl>
                                        <p:attrNameLst>
                                          <p:attrName>style.visibility</p:attrName>
                                        </p:attrNameLst>
                                      </p:cBhvr>
                                      <p:to>
                                        <p:strVal val="visible"/>
                                      </p:to>
                                    </p:set>
                                    <p:animEffect transition="in" filter="wipe(left)">
                                      <p:cBhvr>
                                        <p:cTn id="12" dur="500"/>
                                        <p:tgtEl>
                                          <p:spTgt spid="4464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wipe(left)">
                                      <p:cBhvr>
                                        <p:cTn id="17" dur="5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6467"/>
                                        </p:tgtEl>
                                        <p:attrNameLst>
                                          <p:attrName>style.visibility</p:attrName>
                                        </p:attrNameLst>
                                      </p:cBhvr>
                                      <p:to>
                                        <p:strVal val="visible"/>
                                      </p:to>
                                    </p:set>
                                    <p:animEffect transition="in" filter="wipe(left)">
                                      <p:cBhvr>
                                        <p:cTn id="22" dur="500"/>
                                        <p:tgtEl>
                                          <p:spTgt spid="4464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wipe(left)">
                                      <p:cBhvr>
                                        <p:cTn id="27" dur="500"/>
                                        <p:tgtEl>
                                          <p:spTgt spid="348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6468"/>
                                        </p:tgtEl>
                                        <p:attrNameLst>
                                          <p:attrName>style.visibility</p:attrName>
                                        </p:attrNameLst>
                                      </p:cBhvr>
                                      <p:to>
                                        <p:strVal val="visible"/>
                                      </p:to>
                                    </p:set>
                                    <p:animEffect transition="in" filter="wipe(left)">
                                      <p:cBhvr>
                                        <p:cTn id="32" dur="500"/>
                                        <p:tgtEl>
                                          <p:spTgt spid="4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Energy Uncertainty</a:t>
            </a:r>
          </a:p>
        </p:txBody>
      </p:sp>
      <p:sp>
        <p:nvSpPr>
          <p:cNvPr id="35843" name="Rectangle 3"/>
          <p:cNvSpPr>
            <a:spLocks noGrp="1" noChangeArrowheads="1"/>
          </p:cNvSpPr>
          <p:nvPr>
            <p:ph type="body" sz="half" idx="1"/>
          </p:nvPr>
        </p:nvSpPr>
        <p:spPr>
          <a:xfrm>
            <a:off x="381000" y="762000"/>
            <a:ext cx="8383588" cy="4878388"/>
          </a:xfrm>
        </p:spPr>
        <p:txBody>
          <a:bodyPr/>
          <a:lstStyle/>
          <a:p>
            <a:pPr eaLnBrk="1" hangingPunct="1"/>
            <a:r>
              <a:rPr lang="en-US" sz="2800" dirty="0">
                <a:cs typeface="ＭＳ Ｐゴシック" pitchFamily="-84" charset="-128"/>
              </a:rPr>
              <a:t>If we are uncertain as to the exact position of a particle, for example an electron somewhere inside an atom, the particle </a:t>
            </a:r>
            <a:r>
              <a:rPr lang="en-US" sz="2800" dirty="0" smtClean="0">
                <a:cs typeface="ＭＳ Ｐゴシック" pitchFamily="-84" charset="-128"/>
              </a:rPr>
              <a:t>can’</a:t>
            </a:r>
            <a:r>
              <a:rPr lang="en-US" altLang="ja-JP" sz="2800" dirty="0" smtClean="0">
                <a:cs typeface="ＭＳ Ｐゴシック" pitchFamily="-84" charset="-128"/>
              </a:rPr>
              <a:t>t </a:t>
            </a:r>
            <a:r>
              <a:rPr lang="en-US" altLang="ja-JP" sz="2800" dirty="0">
                <a:cs typeface="ＭＳ Ｐゴシック" pitchFamily="-84" charset="-128"/>
              </a:rPr>
              <a:t>have zero kinetic energy</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The energy uncertainty of a Gaussian wave packet </a:t>
            </a:r>
            <a:r>
              <a:rPr lang="en-US" sz="2800" dirty="0" smtClean="0">
                <a:cs typeface="ＭＳ Ｐゴシック" pitchFamily="-84" charset="-128"/>
              </a:rPr>
              <a:t>is</a:t>
            </a:r>
          </a:p>
          <a:p>
            <a:pPr eaLnBrk="1" hangingPunct="1"/>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combined with the angular frequency </a:t>
            </a:r>
            <a:r>
              <a:rPr lang="en-US" sz="2800" dirty="0" smtClean="0">
                <a:cs typeface="ＭＳ Ｐゴシック" pitchFamily="-84" charset="-128"/>
              </a:rPr>
              <a:t>relation</a:t>
            </a:r>
          </a:p>
          <a:p>
            <a:pPr eaLnBrk="1" hangingPunct="1">
              <a:buFont typeface="Wingdings" pitchFamily="-84" charset="2"/>
              <a:buNone/>
            </a:pPr>
            <a:endParaRPr lang="en-US" sz="2800" dirty="0" smtClean="0">
              <a:cs typeface="ＭＳ Ｐゴシック" pitchFamily="-84" charset="-128"/>
            </a:endParaRPr>
          </a:p>
          <a:p>
            <a:pPr eaLnBrk="1" hangingPunct="1"/>
            <a:r>
              <a:rPr lang="en-US" sz="2800" dirty="0">
                <a:cs typeface="ＭＳ Ｐゴシック" pitchFamily="-84" charset="-128"/>
              </a:rPr>
              <a:t>Energy-Time Uncertainty Principle:		  .</a:t>
            </a:r>
          </a:p>
          <a:p>
            <a:pPr eaLnBrk="1" hangingPunct="1"/>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p:txBody>
      </p:sp>
      <p:pic>
        <p:nvPicPr>
          <p:cNvPr id="35844" name="Picture 24"/>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7490" name="Object 2"/>
          <p:cNvGraphicFramePr>
            <a:graphicFrameLocks noChangeAspect="1"/>
          </p:cNvGraphicFramePr>
          <p:nvPr>
            <p:extLst>
              <p:ext uri="{D42A27DB-BD31-4B8C-83A1-F6EECF244321}">
                <p14:modId xmlns:p14="http://schemas.microsoft.com/office/powerpoint/2010/main" val="2904567988"/>
              </p:ext>
            </p:extLst>
          </p:nvPr>
        </p:nvGraphicFramePr>
        <p:xfrm>
          <a:off x="4903788" y="1676400"/>
          <a:ext cx="3854450" cy="990600"/>
        </p:xfrm>
        <a:graphic>
          <a:graphicData uri="http://schemas.openxmlformats.org/presentationml/2006/ole">
            <mc:AlternateContent xmlns:mc="http://schemas.openxmlformats.org/markup-compatibility/2006">
              <mc:Choice xmlns:v="urn:schemas-microsoft-com:vml" Requires="v">
                <p:oleObj spid="_x0000_s10249" name="Equation" r:id="rId4" imgW="1727200" imgH="444500" progId="Equation.DSMT4">
                  <p:embed/>
                </p:oleObj>
              </mc:Choice>
              <mc:Fallback>
                <p:oleObj name="Equation" r:id="rId4" imgW="1727200" imgH="444500" progId="Equation.DSMT4">
                  <p:embed/>
                  <p:pic>
                    <p:nvPicPr>
                      <p:cNvPr id="0" name=""/>
                      <p:cNvPicPr>
                        <a:picLocks noChangeAspect="1" noChangeArrowheads="1"/>
                      </p:cNvPicPr>
                      <p:nvPr/>
                    </p:nvPicPr>
                    <p:blipFill>
                      <a:blip r:embed="rId5"/>
                      <a:srcRect/>
                      <a:stretch>
                        <a:fillRect/>
                      </a:stretch>
                    </p:blipFill>
                    <p:spPr bwMode="auto">
                      <a:xfrm>
                        <a:off x="4903788" y="1676400"/>
                        <a:ext cx="38544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2" name="Object 4"/>
          <p:cNvGraphicFramePr>
            <a:graphicFrameLocks noChangeAspect="1"/>
          </p:cNvGraphicFramePr>
          <p:nvPr>
            <p:extLst>
              <p:ext uri="{D42A27DB-BD31-4B8C-83A1-F6EECF244321}">
                <p14:modId xmlns:p14="http://schemas.microsoft.com/office/powerpoint/2010/main" val="947753276"/>
              </p:ext>
            </p:extLst>
          </p:nvPr>
        </p:nvGraphicFramePr>
        <p:xfrm>
          <a:off x="4813300" y="3048000"/>
          <a:ext cx="3249613" cy="811213"/>
        </p:xfrm>
        <a:graphic>
          <a:graphicData uri="http://schemas.openxmlformats.org/presentationml/2006/ole">
            <mc:AlternateContent xmlns:mc="http://schemas.openxmlformats.org/markup-compatibility/2006">
              <mc:Choice xmlns:v="urn:schemas-microsoft-com:vml" Requires="v">
                <p:oleObj spid="_x0000_s10250" name="Equation" r:id="rId6" imgW="1574800" imgH="393700" progId="Equation.DSMT4">
                  <p:embed/>
                </p:oleObj>
              </mc:Choice>
              <mc:Fallback>
                <p:oleObj name="Equation" r:id="rId6" imgW="1574800" imgH="393700" progId="Equation.DSMT4">
                  <p:embed/>
                  <p:pic>
                    <p:nvPicPr>
                      <p:cNvPr id="0" name=""/>
                      <p:cNvPicPr>
                        <a:picLocks noChangeAspect="1" noChangeArrowheads="1"/>
                      </p:cNvPicPr>
                      <p:nvPr/>
                    </p:nvPicPr>
                    <p:blipFill>
                      <a:blip r:embed="rId7"/>
                      <a:srcRect/>
                      <a:stretch>
                        <a:fillRect/>
                      </a:stretch>
                    </p:blipFill>
                    <p:spPr bwMode="auto">
                      <a:xfrm>
                        <a:off x="4813300" y="3048000"/>
                        <a:ext cx="3249613" cy="8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3" name="Object 5"/>
          <p:cNvGraphicFramePr>
            <a:graphicFrameLocks noChangeAspect="1"/>
          </p:cNvGraphicFramePr>
          <p:nvPr>
            <p:extLst>
              <p:ext uri="{D42A27DB-BD31-4B8C-83A1-F6EECF244321}">
                <p14:modId xmlns:p14="http://schemas.microsoft.com/office/powerpoint/2010/main" val="3123106346"/>
              </p:ext>
            </p:extLst>
          </p:nvPr>
        </p:nvGraphicFramePr>
        <p:xfrm>
          <a:off x="4889500" y="4065588"/>
          <a:ext cx="2438400" cy="811212"/>
        </p:xfrm>
        <a:graphic>
          <a:graphicData uri="http://schemas.openxmlformats.org/presentationml/2006/ole">
            <mc:AlternateContent xmlns:mc="http://schemas.openxmlformats.org/markup-compatibility/2006">
              <mc:Choice xmlns:v="urn:schemas-microsoft-com:vml" Requires="v">
                <p:oleObj spid="_x0000_s10251" name="Equation" r:id="rId8" imgW="1181100" imgH="393700" progId="Equation.DSMT4">
                  <p:embed/>
                </p:oleObj>
              </mc:Choice>
              <mc:Fallback>
                <p:oleObj name="Equation" r:id="rId8" imgW="1181100" imgH="393700" progId="Equation.DSMT4">
                  <p:embed/>
                  <p:pic>
                    <p:nvPicPr>
                      <p:cNvPr id="0" name=""/>
                      <p:cNvPicPr>
                        <a:picLocks noChangeAspect="1" noChangeArrowheads="1"/>
                      </p:cNvPicPr>
                      <p:nvPr/>
                    </p:nvPicPr>
                    <p:blipFill>
                      <a:blip r:embed="rId9"/>
                      <a:srcRect/>
                      <a:stretch>
                        <a:fillRect/>
                      </a:stretch>
                    </p:blipFill>
                    <p:spPr bwMode="auto">
                      <a:xfrm>
                        <a:off x="4889500" y="4065588"/>
                        <a:ext cx="2438400" cy="81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7494" name="Object 6"/>
          <p:cNvGraphicFramePr>
            <a:graphicFrameLocks noChangeAspect="1"/>
          </p:cNvGraphicFramePr>
          <p:nvPr>
            <p:extLst>
              <p:ext uri="{D42A27DB-BD31-4B8C-83A1-F6EECF244321}">
                <p14:modId xmlns:p14="http://schemas.microsoft.com/office/powerpoint/2010/main" val="2941195841"/>
              </p:ext>
            </p:extLst>
          </p:nvPr>
        </p:nvGraphicFramePr>
        <p:xfrm>
          <a:off x="5029200" y="5092277"/>
          <a:ext cx="1905000" cy="1156123"/>
        </p:xfrm>
        <a:graphic>
          <a:graphicData uri="http://schemas.openxmlformats.org/presentationml/2006/ole">
            <mc:AlternateContent xmlns:mc="http://schemas.openxmlformats.org/markup-compatibility/2006">
              <mc:Choice xmlns:v="urn:schemas-microsoft-com:vml" Requires="v">
                <p:oleObj spid="_x0000_s10252" name="Equation" r:id="rId10" imgW="647700" imgH="393700" progId="Equation.DSMT4">
                  <p:embed/>
                </p:oleObj>
              </mc:Choice>
              <mc:Fallback>
                <p:oleObj name="Equation" r:id="rId10" imgW="647700" imgH="393700" progId="Equation.DSMT4">
                  <p:embed/>
                  <p:pic>
                    <p:nvPicPr>
                      <p:cNvPr id="0" name=""/>
                      <p:cNvPicPr>
                        <a:picLocks noChangeAspect="1" noChangeArrowheads="1"/>
                      </p:cNvPicPr>
                      <p:nvPr/>
                    </p:nvPicPr>
                    <p:blipFill>
                      <a:blip r:embed="rId11"/>
                      <a:srcRect/>
                      <a:stretch>
                        <a:fillRect/>
                      </a:stretch>
                    </p:blipFill>
                    <p:spPr bwMode="auto">
                      <a:xfrm>
                        <a:off x="5029200" y="5092277"/>
                        <a:ext cx="1905000" cy="115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76509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7490"/>
                                        </p:tgtEl>
                                        <p:attrNameLst>
                                          <p:attrName>style.visibility</p:attrName>
                                        </p:attrNameLst>
                                      </p:cBhvr>
                                      <p:to>
                                        <p:strVal val="visible"/>
                                      </p:to>
                                    </p:set>
                                    <p:animEffect transition="in" filter="wipe(left)">
                                      <p:cBhvr>
                                        <p:cTn id="12" dur="500"/>
                                        <p:tgtEl>
                                          <p:spTgt spid="447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7492"/>
                                        </p:tgtEl>
                                        <p:attrNameLst>
                                          <p:attrName>style.visibility</p:attrName>
                                        </p:attrNameLst>
                                      </p:cBhvr>
                                      <p:to>
                                        <p:strVal val="visible"/>
                                      </p:to>
                                    </p:set>
                                    <p:animEffect transition="in" filter="wipe(left)">
                                      <p:cBhvr>
                                        <p:cTn id="22" dur="500"/>
                                        <p:tgtEl>
                                          <p:spTgt spid="447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7493"/>
                                        </p:tgtEl>
                                        <p:attrNameLst>
                                          <p:attrName>style.visibility</p:attrName>
                                        </p:attrNameLst>
                                      </p:cBhvr>
                                      <p:to>
                                        <p:strVal val="visible"/>
                                      </p:to>
                                    </p:set>
                                    <p:animEffect transition="in" filter="wipe(left)">
                                      <p:cBhvr>
                                        <p:cTn id="32" dur="500"/>
                                        <p:tgtEl>
                                          <p:spTgt spid="4474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wipe(left)">
                                      <p:cBhvr>
                                        <p:cTn id="37" dur="500"/>
                                        <p:tgtEl>
                                          <p:spTgt spid="35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47494"/>
                                        </p:tgtEl>
                                        <p:attrNameLst>
                                          <p:attrName>style.visibility</p:attrName>
                                        </p:attrNameLst>
                                      </p:cBhvr>
                                      <p:to>
                                        <p:strVal val="visible"/>
                                      </p:to>
                                    </p:set>
                                    <p:animEffect transition="in" filter="wipe(left)">
                                      <p:cBhvr>
                                        <p:cTn id="42" dur="500"/>
                                        <p:tgtEl>
                                          <p:spTgt spid="447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Wingdings" charset="0"/>
              <a:buChar char="n"/>
              <a:defRPr/>
            </a:pPr>
            <a:r>
              <a:rPr lang="en-US" sz="2800" dirty="0" smtClean="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smtClean="0">
              <a:cs typeface="+mn-cs"/>
            </a:endParaRPr>
          </a:p>
          <a:p>
            <a:pPr eaLnBrk="1" hangingPunct="1">
              <a:buFont typeface="Wingdings" charset="0"/>
              <a:buChar char="n"/>
              <a:defRPr/>
            </a:pPr>
            <a:endParaRPr lang="en-US" sz="2800" dirty="0" smtClean="0">
              <a:cs typeface="+mn-cs"/>
            </a:endParaRPr>
          </a:p>
          <a:p>
            <a:pPr eaLnBrk="1" hangingPunct="1">
              <a:buFont typeface="Wingdings" charset="0"/>
              <a:buChar char="n"/>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49539" name="Object 3"/>
          <p:cNvGraphicFramePr>
            <a:graphicFrameLocks noChangeAspect="1"/>
          </p:cNvGraphicFramePr>
          <p:nvPr>
            <p:extLst>
              <p:ext uri="{D42A27DB-BD31-4B8C-83A1-F6EECF244321}">
                <p14:modId xmlns:p14="http://schemas.microsoft.com/office/powerpoint/2010/main" val="3152912090"/>
              </p:ext>
            </p:extLst>
          </p:nvPr>
        </p:nvGraphicFramePr>
        <p:xfrm>
          <a:off x="2767013" y="2338388"/>
          <a:ext cx="5111750" cy="1190625"/>
        </p:xfrm>
        <a:graphic>
          <a:graphicData uri="http://schemas.openxmlformats.org/presentationml/2006/ole">
            <mc:AlternateContent xmlns:mc="http://schemas.openxmlformats.org/markup-compatibility/2006">
              <mc:Choice xmlns:v="urn:schemas-microsoft-com:vml" Requires="v">
                <p:oleObj spid="_x0000_s11269" name="Equation" r:id="rId3" imgW="1358900" imgH="317500" progId="Equation.DSMT4">
                  <p:embed/>
                </p:oleObj>
              </mc:Choice>
              <mc:Fallback>
                <p:oleObj name="Equation" r:id="rId3" imgW="1358900" imgH="317500" progId="Equation.DSMT4">
                  <p:embed/>
                  <p:pic>
                    <p:nvPicPr>
                      <p:cNvPr id="0" name=""/>
                      <p:cNvPicPr>
                        <a:picLocks noChangeAspect="1" noChangeArrowheads="1"/>
                      </p:cNvPicPr>
                      <p:nvPr/>
                    </p:nvPicPr>
                    <p:blipFill>
                      <a:blip r:embed="rId4"/>
                      <a:srcRect/>
                      <a:stretch>
                        <a:fillRect/>
                      </a:stretch>
                    </p:blipFill>
                    <p:spPr bwMode="auto">
                      <a:xfrm>
                        <a:off x="2767013" y="2338388"/>
                        <a:ext cx="51117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49540" name="Object 4"/>
          <p:cNvGraphicFramePr>
            <a:graphicFrameLocks noChangeAspect="1"/>
          </p:cNvGraphicFramePr>
          <p:nvPr>
            <p:extLst>
              <p:ext uri="{D42A27DB-BD31-4B8C-83A1-F6EECF244321}">
                <p14:modId xmlns:p14="http://schemas.microsoft.com/office/powerpoint/2010/main" val="2393595616"/>
              </p:ext>
            </p:extLst>
          </p:nvPr>
        </p:nvGraphicFramePr>
        <p:xfrm>
          <a:off x="1209675" y="4724400"/>
          <a:ext cx="7027863" cy="1160463"/>
        </p:xfrm>
        <a:graphic>
          <a:graphicData uri="http://schemas.openxmlformats.org/presentationml/2006/ole">
            <mc:AlternateContent xmlns:mc="http://schemas.openxmlformats.org/markup-compatibility/2006">
              <mc:Choice xmlns:v="urn:schemas-microsoft-com:vml" Requires="v">
                <p:oleObj spid="_x0000_s11270" name="Equation" r:id="rId5" imgW="1993900" imgH="330200" progId="Equation.DSMT4">
                  <p:embed/>
                </p:oleObj>
              </mc:Choice>
              <mc:Fallback>
                <p:oleObj name="Equation" r:id="rId5" imgW="1993900" imgH="330200" progId="Equation.DSMT4">
                  <p:embed/>
                  <p:pic>
                    <p:nvPicPr>
                      <p:cNvPr id="0" name=""/>
                      <p:cNvPicPr>
                        <a:picLocks noChangeAspect="1" noChangeArrowheads="1"/>
                      </p:cNvPicPr>
                      <p:nvPr/>
                    </p:nvPicPr>
                    <p:blipFill>
                      <a:blip r:embed="rId6"/>
                      <a:srcRect/>
                      <a:stretch>
                        <a:fillRect/>
                      </a:stretch>
                    </p:blipFill>
                    <p:spPr bwMode="auto">
                      <a:xfrm>
                        <a:off x="1209675" y="4724400"/>
                        <a:ext cx="7027863"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0535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wipe(left)">
                                      <p:cBhvr>
                                        <p:cTn id="12" dur="500"/>
                                        <p:tgtEl>
                                          <p:spTgt spid="449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6259">
                                            <p:txEl>
                                              <p:pRg st="3" end="3"/>
                                            </p:txEl>
                                          </p:spTgt>
                                        </p:tgtEl>
                                        <p:attrNameLst>
                                          <p:attrName>style.visibility</p:attrName>
                                        </p:attrNameLst>
                                      </p:cBhvr>
                                      <p:to>
                                        <p:strVal val="visible"/>
                                      </p:to>
                                    </p:set>
                                    <p:animEffect transition="in" filter="wipe(left)">
                                      <p:cBhvr>
                                        <p:cTn id="17" dur="500"/>
                                        <p:tgtEl>
                                          <p:spTgt spid="96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9540"/>
                                        </p:tgtEl>
                                        <p:attrNameLst>
                                          <p:attrName>style.visibility</p:attrName>
                                        </p:attrNameLst>
                                      </p:cBhvr>
                                      <p:to>
                                        <p:strVal val="visible"/>
                                      </p:to>
                                    </p:set>
                                    <p:animEffect transition="in" filter="wipe(left)">
                                      <p:cBhvr>
                                        <p:cTn id="22"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marL="533400" indent="-533400" eaLnBrk="1" hangingPunct="1">
              <a:buFont typeface="Wingdings" charset="0"/>
              <a:buChar char="n"/>
              <a:defRPr/>
            </a:pPr>
            <a:r>
              <a:rPr lang="en-US" dirty="0" smtClean="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dirty="0" smtClean="0"/>
              <a:t>The uncertainty principle of Heisenberg</a:t>
            </a:r>
          </a:p>
          <a:p>
            <a:pPr marL="1295400" lvl="2" indent="-623888" eaLnBrk="1" hangingPunct="1">
              <a:buClr>
                <a:schemeClr val="tx1"/>
              </a:buClr>
              <a:buSzPct val="90000"/>
              <a:buFont typeface="Wingdings" charset="0"/>
              <a:buAutoNum type="arabicParen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Wingdings" charset="0"/>
              <a:buAutoNum type="arabicParenR"/>
              <a:defRPr/>
            </a:pPr>
            <a:r>
              <a:rPr lang="en-US" dirty="0" smtClean="0"/>
              <a:t>The statistical interpretation of Born, based on probabilities determined by the wave function</a:t>
            </a:r>
          </a:p>
          <a:p>
            <a:pPr marL="533400" indent="-533400" eaLnBrk="1" hangingPunct="1">
              <a:buFont typeface="Wingdings" charset="0"/>
              <a:buChar char="n"/>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82172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left)">
                                      <p:cBhvr>
                                        <p:cTn id="12" dur="500"/>
                                        <p:tgtEl>
                                          <p:spTgt spid="97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left)">
                                      <p:cBhvr>
                                        <p:cTn id="17" dur="500"/>
                                        <p:tgtEl>
                                          <p:spTgt spid="97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left)">
                                      <p:cBhvr>
                                        <p:cTn id="22" dur="500"/>
                                        <p:tgtEl>
                                          <p:spTgt spid="97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left)">
                                      <p:cBhvr>
                                        <p:cTn id="2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636587"/>
          </a:xfrm>
        </p:spPr>
        <p:txBody>
          <a:bodyPr/>
          <a:lstStyle/>
          <a:p>
            <a:pPr eaLnBrk="1" hangingPunct="1">
              <a:defRPr/>
            </a:pPr>
            <a:r>
              <a:rPr lang="en-US" sz="3400" dirty="0" smtClean="0">
                <a:cs typeface="+mj-cs"/>
              </a:rPr>
              <a:t>Particle in a Box</a:t>
            </a:r>
          </a:p>
        </p:txBody>
      </p:sp>
      <p:sp>
        <p:nvSpPr>
          <p:cNvPr id="99331" name="Rectangle 3"/>
          <p:cNvSpPr>
            <a:spLocks noGrp="1" noChangeArrowheads="1"/>
          </p:cNvSpPr>
          <p:nvPr>
            <p:ph type="body" sz="half" idx="1"/>
          </p:nvPr>
        </p:nvSpPr>
        <p:spPr>
          <a:xfrm>
            <a:off x="457200" y="685800"/>
            <a:ext cx="8383588" cy="5029200"/>
          </a:xfrm>
        </p:spPr>
        <p:txBody>
          <a:bodyPr/>
          <a:lstStyle/>
          <a:p>
            <a:pPr marL="533400" indent="-533400" eaLnBrk="1" hangingPunct="1">
              <a:buFont typeface="Wingdings" charset="0"/>
              <a:buChar char="n"/>
              <a:defRPr/>
            </a:pPr>
            <a:r>
              <a:rPr lang="en-US" sz="1800" dirty="0" smtClean="0">
                <a:cs typeface="+mn-cs"/>
              </a:rPr>
              <a:t>A particle of mass </a:t>
            </a:r>
            <a:r>
              <a:rPr lang="en-US" sz="2400" i="1" dirty="0" smtClean="0">
                <a:latin typeface="Times"/>
                <a:cs typeface="Times"/>
              </a:rPr>
              <a:t>m</a:t>
            </a:r>
            <a:r>
              <a:rPr lang="en-US" sz="1800" dirty="0" smtClean="0">
                <a:cs typeface="+mn-cs"/>
              </a:rPr>
              <a:t> is trapped in a one-dimensional box of width</a:t>
            </a:r>
            <a:r>
              <a:rPr lang="en-US" sz="1800" dirty="0" smtClean="0">
                <a:latin typeface="SchoolHouse Cursive B"/>
                <a:cs typeface="SchoolHouse Cursive B"/>
              </a:rPr>
              <a:t> </a:t>
            </a:r>
            <a:r>
              <a:rPr lang="en-US" sz="2400" dirty="0" smtClean="0">
                <a:latin typeface="SchoolHouse Cursive B"/>
                <a:cs typeface="SchoolHouse Cursive B"/>
              </a:rPr>
              <a:t>l</a:t>
            </a:r>
            <a:r>
              <a:rPr lang="en-US" sz="1800" dirty="0" smtClean="0">
                <a:latin typeface="SchoolHouse Cursive B"/>
                <a:cs typeface="SchoolHouse Cursive B"/>
              </a:rPr>
              <a:t>.</a:t>
            </a:r>
          </a:p>
          <a:p>
            <a:pPr marL="533400" indent="-533400" eaLnBrk="1" hangingPunct="1">
              <a:buFont typeface="Wingdings" charset="0"/>
              <a:buChar char="n"/>
              <a:defRPr/>
            </a:pPr>
            <a:r>
              <a:rPr lang="en-US" sz="1800" dirty="0" smtClean="0">
                <a:cs typeface="+mn-cs"/>
              </a:rPr>
              <a:t>The particle is treated as a wave. </a:t>
            </a:r>
          </a:p>
          <a:p>
            <a:pPr marL="533400" indent="-533400" eaLnBrk="1" hangingPunct="1">
              <a:buFont typeface="Wingdings" charset="0"/>
              <a:buChar char="n"/>
              <a:defRPr/>
            </a:pPr>
            <a:r>
              <a:rPr lang="en-US" sz="1800" dirty="0" smtClean="0">
                <a:cs typeface="+mn-cs"/>
              </a:rPr>
              <a:t>The box puts boundary conditions on the wave. The wave function must be zero at the walls of the box and on the outside.</a:t>
            </a:r>
          </a:p>
          <a:p>
            <a:pPr marL="533400" indent="-533400" eaLnBrk="1" hangingPunct="1">
              <a:buFont typeface="Wingdings" charset="0"/>
              <a:buChar char="n"/>
              <a:defRPr/>
            </a:pPr>
            <a:r>
              <a:rPr lang="en-US" sz="1800" dirty="0" smtClean="0">
                <a:cs typeface="+mn-cs"/>
              </a:rPr>
              <a:t>In order for the probability to vanish at the walls, we must have an integral number of half wavelengths in the box.</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energy of the particle is				 .</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wavelengths are quantized which yields the energy:</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None/>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energies of the particle are quantized.</a:t>
            </a:r>
          </a:p>
        </p:txBody>
      </p:sp>
      <p:pic>
        <p:nvPicPr>
          <p:cNvPr id="38916" name="Picture 19"/>
          <p:cNvPicPr preferRelativeResize="0">
            <a:picLocks noChangeAspect="1" noChangeArrowheads="1"/>
          </p:cNvPicPr>
          <p:nvPr/>
        </p:nvPicPr>
        <p:blipFill>
          <a:blip r:embed="rId2"/>
          <a:srcRect/>
          <a:stretch>
            <a:fillRect/>
          </a:stretch>
        </p:blipFill>
        <p:spPr bwMode="auto">
          <a:xfrm>
            <a:off x="2625725" y="2819400"/>
            <a:ext cx="3892550" cy="581025"/>
          </a:xfrm>
          <a:prstGeom prst="rect">
            <a:avLst/>
          </a:prstGeom>
          <a:noFill/>
          <a:ln w="9525">
            <a:noFill/>
            <a:miter lim="800000"/>
            <a:headEnd/>
            <a:tailEnd/>
          </a:ln>
        </p:spPr>
      </p:pic>
      <p:pic>
        <p:nvPicPr>
          <p:cNvPr id="38917" name="Picture 20"/>
          <p:cNvPicPr preferRelativeResize="0">
            <a:picLocks noChangeAspect="1" noChangeArrowheads="1"/>
          </p:cNvPicPr>
          <p:nvPr/>
        </p:nvPicPr>
        <p:blipFill>
          <a:blip r:embed="rId3"/>
          <a:srcRect/>
          <a:stretch>
            <a:fillRect/>
          </a:stretch>
        </p:blipFill>
        <p:spPr bwMode="auto">
          <a:xfrm>
            <a:off x="3810000" y="3505200"/>
            <a:ext cx="3187700" cy="647700"/>
          </a:xfrm>
          <a:prstGeom prst="rect">
            <a:avLst/>
          </a:prstGeom>
          <a:noFill/>
          <a:ln w="9525">
            <a:noFill/>
            <a:miter lim="800000"/>
            <a:headEnd/>
            <a:tailEnd/>
          </a:ln>
        </p:spPr>
      </p:pic>
      <p:pic>
        <p:nvPicPr>
          <p:cNvPr id="38918" name="Picture 21"/>
          <p:cNvPicPr preferRelativeResize="0">
            <a:picLocks noChangeAspect="1" noChangeArrowheads="1"/>
          </p:cNvPicPr>
          <p:nvPr/>
        </p:nvPicPr>
        <p:blipFill>
          <a:blip r:embed="rId4"/>
          <a:srcRect/>
          <a:stretch>
            <a:fillRect/>
          </a:stretch>
        </p:blipFill>
        <p:spPr bwMode="auto">
          <a:xfrm>
            <a:off x="2414588" y="4724400"/>
            <a:ext cx="4314825" cy="6921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418508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wipe(left)">
                                      <p:cBhvr>
                                        <p:cTn id="27" dur="500"/>
                                        <p:tgtEl>
                                          <p:spTgt spid="389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9331">
                                            <p:txEl>
                                              <p:pRg st="7" end="7"/>
                                            </p:txEl>
                                          </p:spTgt>
                                        </p:tgtEl>
                                        <p:attrNameLst>
                                          <p:attrName>style.visibility</p:attrName>
                                        </p:attrNameLst>
                                      </p:cBhvr>
                                      <p:to>
                                        <p:strVal val="visible"/>
                                      </p:to>
                                    </p:set>
                                    <p:animEffect transition="in" filter="wipe(left)">
                                      <p:cBhvr>
                                        <p:cTn id="32" dur="500"/>
                                        <p:tgtEl>
                                          <p:spTgt spid="993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917"/>
                                        </p:tgtEl>
                                        <p:attrNameLst>
                                          <p:attrName>style.visibility</p:attrName>
                                        </p:attrNameLst>
                                      </p:cBhvr>
                                      <p:to>
                                        <p:strVal val="visible"/>
                                      </p:to>
                                    </p:set>
                                    <p:animEffect transition="in" filter="wipe(left)">
                                      <p:cBhvr>
                                        <p:cTn id="37" dur="500"/>
                                        <p:tgtEl>
                                          <p:spTgt spid="389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9331">
                                            <p:txEl>
                                              <p:pRg st="9" end="9"/>
                                            </p:txEl>
                                          </p:spTgt>
                                        </p:tgtEl>
                                        <p:attrNameLst>
                                          <p:attrName>style.visibility</p:attrName>
                                        </p:attrNameLst>
                                      </p:cBhvr>
                                      <p:to>
                                        <p:strVal val="visible"/>
                                      </p:to>
                                    </p:set>
                                    <p:animEffect transition="in" filter="wipe(left)">
                                      <p:cBhvr>
                                        <p:cTn id="42" dur="500"/>
                                        <p:tgtEl>
                                          <p:spTgt spid="993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918"/>
                                        </p:tgtEl>
                                        <p:attrNameLst>
                                          <p:attrName>style.visibility</p:attrName>
                                        </p:attrNameLst>
                                      </p:cBhvr>
                                      <p:to>
                                        <p:strVal val="visible"/>
                                      </p:to>
                                    </p:set>
                                    <p:animEffect transition="in" filter="wipe(left)">
                                      <p:cBhvr>
                                        <p:cTn id="47" dur="500"/>
                                        <p:tgtEl>
                                          <p:spTgt spid="389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9331">
                                            <p:txEl>
                                              <p:pRg st="13" end="13"/>
                                            </p:txEl>
                                          </p:spTgt>
                                        </p:tgtEl>
                                        <p:attrNameLst>
                                          <p:attrName>style.visibility</p:attrName>
                                        </p:attrNameLst>
                                      </p:cBhvr>
                                      <p:to>
                                        <p:strVal val="visible"/>
                                      </p:to>
                                    </p:set>
                                    <p:animEffect transition="in" filter="wipe(left)">
                                      <p:cBhvr>
                                        <p:cTn id="52" dur="500"/>
                                        <p:tgtEl>
                                          <p:spTgt spid="993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7, 2013</a:t>
            </a:r>
            <a:endParaRPr lang="en-US"/>
          </a:p>
        </p:txBody>
      </p:sp>
      <p:sp>
        <p:nvSpPr>
          <p:cNvPr id="5" name="Footer Placeholder 4"/>
          <p:cNvSpPr>
            <a:spLocks noGrp="1"/>
          </p:cNvSpPr>
          <p:nvPr>
            <p:ph type="ftr" sz="quarter" idx="11"/>
          </p:nvPr>
        </p:nvSpPr>
        <p:spPr/>
        <p:txBody>
          <a:bodyPr/>
          <a:lstStyle/>
          <a:p>
            <a:pPr>
              <a:defRPr/>
            </a:pPr>
            <a:r>
              <a:rPr lang="en-US" smtClean="0"/>
              <a:t>PHYS 3313-001, Fall 2013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400" dirty="0"/>
              <a:t>Mid-term exam</a:t>
            </a:r>
          </a:p>
          <a:p>
            <a:pPr lvl="1" eaLnBrk="1" hangingPunct="1"/>
            <a:r>
              <a:rPr lang="en-US" sz="2400" dirty="0"/>
              <a:t>In class on Wednesday, Oct. 16</a:t>
            </a:r>
          </a:p>
          <a:p>
            <a:pPr lvl="1" eaLnBrk="1" hangingPunct="1"/>
            <a:r>
              <a:rPr lang="en-US" sz="2400" dirty="0"/>
              <a:t>Covers from CH1.1 through what we finish on Oct. 9 + appendices</a:t>
            </a:r>
          </a:p>
          <a:p>
            <a:pPr lvl="1" eaLnBrk="1" hangingPunct="1"/>
            <a:r>
              <a:rPr lang="en-US" sz="2400" dirty="0"/>
              <a:t>Mid-term exam constitutes 20% of the total</a:t>
            </a:r>
          </a:p>
          <a:p>
            <a:pPr lvl="1" eaLnBrk="1" hangingPunct="1"/>
            <a:r>
              <a:rPr lang="en-US" sz="2400" b="1" u="sng" dirty="0">
                <a:solidFill>
                  <a:srgbClr val="FF0000"/>
                </a:solidFill>
              </a:rPr>
              <a:t>Please do NOT miss the exam!  You will get an F if you miss it.</a:t>
            </a:r>
          </a:p>
          <a:p>
            <a:pPr lvl="1" eaLnBrk="1" hangingPunct="1"/>
            <a:r>
              <a:rPr lang="en-US" sz="2400" dirty="0"/>
              <a:t>Bring your own HANDWRITTEN formula sheet – one letter size sheet, front and back</a:t>
            </a:r>
          </a:p>
          <a:p>
            <a:pPr lvl="2" eaLnBrk="1" hangingPunct="1"/>
            <a:r>
              <a:rPr lang="en-US" sz="2000" dirty="0"/>
              <a:t>No solutions for any problems</a:t>
            </a:r>
          </a:p>
          <a:p>
            <a:pPr lvl="2" eaLnBrk="1" hangingPunct="1"/>
            <a:r>
              <a:rPr lang="en-US" sz="2000" dirty="0"/>
              <a:t>No derivations of any kind</a:t>
            </a:r>
          </a:p>
          <a:p>
            <a:pPr lvl="2" eaLnBrk="1" hangingPunct="1"/>
            <a:r>
              <a:rPr lang="en-US" sz="2000" dirty="0"/>
              <a:t>Can have values of constants</a:t>
            </a:r>
          </a:p>
          <a:p>
            <a:pPr eaLnBrk="1" hangingPunct="1"/>
            <a:r>
              <a:rPr lang="en-US" sz="2800" smtClean="0"/>
              <a:t>Reminder: Homework </a:t>
            </a:r>
            <a:r>
              <a:rPr lang="en-US" sz="2800" dirty="0" smtClean="0"/>
              <a:t>#3</a:t>
            </a:r>
          </a:p>
          <a:p>
            <a:pPr lvl="1" eaLnBrk="1" hangingPunct="1"/>
            <a:r>
              <a:rPr lang="en-US" sz="2000" dirty="0" smtClean="0"/>
              <a:t>End of chapter problems on CH4: 5, 14, 17, 21, 23 and 45</a:t>
            </a:r>
          </a:p>
          <a:p>
            <a:pPr lvl="1" eaLnBrk="1" hangingPunct="1"/>
            <a:r>
              <a:rPr lang="en-US" sz="2000" dirty="0" smtClean="0"/>
              <a:t>Due: Monday, Oct. 14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wipe(left)">
                                      <p:cBhvr>
                                        <p:cTn id="13" dur="500"/>
                                        <p:tgtEl>
                                          <p:spTgt spid="11161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1619">
                                            <p:txEl>
                                              <p:pRg st="3" end="3"/>
                                            </p:txEl>
                                          </p:spTgt>
                                        </p:tgtEl>
                                        <p:attrNameLst>
                                          <p:attrName>style.visibility</p:attrName>
                                        </p:attrNameLst>
                                      </p:cBhvr>
                                      <p:to>
                                        <p:strVal val="visible"/>
                                      </p:to>
                                    </p:set>
                                    <p:animEffect transition="in" filter="wipe(left)">
                                      <p:cBhvr>
                                        <p:cTn id="16" dur="500"/>
                                        <p:tgtEl>
                                          <p:spTgt spid="11161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Effect transition="in" filter="wipe(left)">
                                      <p:cBhvr>
                                        <p:cTn id="19" dur="500"/>
                                        <p:tgtEl>
                                          <p:spTgt spid="111619">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1619">
                                            <p:txEl>
                                              <p:pRg st="5" end="5"/>
                                            </p:txEl>
                                          </p:spTgt>
                                        </p:tgtEl>
                                        <p:attrNameLst>
                                          <p:attrName>style.visibility</p:attrName>
                                        </p:attrNameLst>
                                      </p:cBhvr>
                                      <p:to>
                                        <p:strVal val="visible"/>
                                      </p:to>
                                    </p:set>
                                    <p:animEffect transition="in" filter="wipe(left)">
                                      <p:cBhvr>
                                        <p:cTn id="22" dur="500"/>
                                        <p:tgtEl>
                                          <p:spTgt spid="111619">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1619">
                                            <p:txEl>
                                              <p:pRg st="6" end="6"/>
                                            </p:txEl>
                                          </p:spTgt>
                                        </p:tgtEl>
                                        <p:attrNameLst>
                                          <p:attrName>style.visibility</p:attrName>
                                        </p:attrNameLst>
                                      </p:cBhvr>
                                      <p:to>
                                        <p:strVal val="visible"/>
                                      </p:to>
                                    </p:set>
                                    <p:animEffect transition="in" filter="wipe(left)">
                                      <p:cBhvr>
                                        <p:cTn id="25" dur="500"/>
                                        <p:tgtEl>
                                          <p:spTgt spid="111619">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1619">
                                            <p:txEl>
                                              <p:pRg st="7" end="7"/>
                                            </p:txEl>
                                          </p:spTgt>
                                        </p:tgtEl>
                                        <p:attrNameLst>
                                          <p:attrName>style.visibility</p:attrName>
                                        </p:attrNameLst>
                                      </p:cBhvr>
                                      <p:to>
                                        <p:strVal val="visible"/>
                                      </p:to>
                                    </p:set>
                                    <p:animEffect transition="in" filter="wipe(left)">
                                      <p:cBhvr>
                                        <p:cTn id="28" dur="500"/>
                                        <p:tgtEl>
                                          <p:spTgt spid="111619">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1619">
                                            <p:txEl>
                                              <p:pRg st="8" end="8"/>
                                            </p:txEl>
                                          </p:spTgt>
                                        </p:tgtEl>
                                        <p:attrNameLst>
                                          <p:attrName>style.visibility</p:attrName>
                                        </p:attrNameLst>
                                      </p:cBhvr>
                                      <p:to>
                                        <p:strVal val="visible"/>
                                      </p:to>
                                    </p:set>
                                    <p:animEffect transition="in" filter="wipe(left)">
                                      <p:cBhvr>
                                        <p:cTn id="31" dur="500"/>
                                        <p:tgtEl>
                                          <p:spTgt spid="111619">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1619">
                                            <p:txEl>
                                              <p:pRg st="9" end="9"/>
                                            </p:txEl>
                                          </p:spTgt>
                                        </p:tgtEl>
                                        <p:attrNameLst>
                                          <p:attrName>style.visibility</p:attrName>
                                        </p:attrNameLst>
                                      </p:cBhvr>
                                      <p:to>
                                        <p:strVal val="visible"/>
                                      </p:to>
                                    </p:set>
                                    <p:animEffect transition="in" filter="wipe(left)">
                                      <p:cBhvr>
                                        <p:cTn id="36" dur="500"/>
                                        <p:tgtEl>
                                          <p:spTgt spid="11161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1619">
                                            <p:txEl>
                                              <p:pRg st="10" end="10"/>
                                            </p:txEl>
                                          </p:spTgt>
                                        </p:tgtEl>
                                        <p:attrNameLst>
                                          <p:attrName>style.visibility</p:attrName>
                                        </p:attrNameLst>
                                      </p:cBhvr>
                                      <p:to>
                                        <p:strVal val="visible"/>
                                      </p:to>
                                    </p:set>
                                    <p:animEffect transition="in" filter="wipe(left)">
                                      <p:cBhvr>
                                        <p:cTn id="41" dur="500"/>
                                        <p:tgtEl>
                                          <p:spTgt spid="11161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1619">
                                            <p:txEl>
                                              <p:pRg st="11" end="11"/>
                                            </p:txEl>
                                          </p:spTgt>
                                        </p:tgtEl>
                                        <p:attrNameLst>
                                          <p:attrName>style.visibility</p:attrName>
                                        </p:attrNameLst>
                                      </p:cBhvr>
                                      <p:to>
                                        <p:strVal val="visible"/>
                                      </p:to>
                                    </p:set>
                                    <p:animEffect transition="in" filter="wipe(left)">
                                      <p:cBhvr>
                                        <p:cTn id="46"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Rectangle 8"/>
          <p:cNvSpPr/>
          <p:nvPr/>
        </p:nvSpPr>
        <p:spPr bwMode="auto">
          <a:xfrm>
            <a:off x="44196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781800" y="914400"/>
            <a:ext cx="2286000" cy="525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16179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40">
                                            <p:txEl>
                                              <p:pRg st="2" end="2"/>
                                            </p:txEl>
                                          </p:spTgt>
                                        </p:tgtEl>
                                        <p:attrNameLst>
                                          <p:attrName>style.visibility</p:attrName>
                                        </p:attrNameLst>
                                      </p:cBhvr>
                                      <p:to>
                                        <p:strVal val="visible"/>
                                      </p:to>
                                    </p:set>
                                    <p:animEffect transition="in" filter="wipe(left)">
                                      <p:cBhvr>
                                        <p:cTn id="12" dur="500"/>
                                        <p:tgtEl>
                                          <p:spTgt spid="399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0"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9940">
                                            <p:txEl>
                                              <p:pRg st="3" end="3"/>
                                            </p:txEl>
                                          </p:spTgt>
                                        </p:tgtEl>
                                        <p:attrNameLst>
                                          <p:attrName>style.visibility</p:attrName>
                                        </p:attrNameLst>
                                      </p:cBhvr>
                                      <p:to>
                                        <p:strVal val="visible"/>
                                      </p:to>
                                    </p:set>
                                    <p:animEffect transition="in" filter="wipe(left)">
                                      <p:cBhvr>
                                        <p:cTn id="23" dur="500"/>
                                        <p:tgtEl>
                                          <p:spTgt spid="3994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3400" dirty="0" smtClean="0">
                <a:ea typeface="ＭＳ Ｐゴシック" pitchFamily="-84" charset="-128"/>
                <a:cs typeface="ＭＳ Ｐゴシック" pitchFamily="-84" charset="-128"/>
              </a:rPr>
              <a:t>The </a:t>
            </a:r>
            <a:r>
              <a:rPr lang="en-US" sz="3400" dirty="0">
                <a:ea typeface="ＭＳ Ｐゴシック" pitchFamily="-84" charset="-128"/>
                <a:cs typeface="ＭＳ Ｐゴシック" pitchFamily="-84" charset="-128"/>
              </a:rPr>
              <a:t>Schrödinger Wave Equation</a:t>
            </a:r>
          </a:p>
        </p:txBody>
      </p:sp>
      <p:sp>
        <p:nvSpPr>
          <p:cNvPr id="18434" name="Rectangle 3"/>
          <p:cNvSpPr>
            <a:spLocks noGrp="1" noChangeArrowheads="1"/>
          </p:cNvSpPr>
          <p:nvPr>
            <p:ph type="subTitle" idx="1"/>
          </p:nvPr>
        </p:nvSpPr>
        <p:spPr>
          <a:xfrm>
            <a:off x="457200" y="685800"/>
            <a:ext cx="8001000" cy="4114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Schrödinger wave equation in its time-dependent form for a particle of energy </a:t>
            </a:r>
            <a:r>
              <a:rPr lang="en-US" sz="2800" i="1" dirty="0">
                <a:ea typeface="ＭＳ Ｐゴシック" pitchFamily="-84" charset="-128"/>
                <a:cs typeface="ＭＳ Ｐゴシック" pitchFamily="-84" charset="-128"/>
              </a:rPr>
              <a:t>E</a:t>
            </a:r>
            <a:r>
              <a:rPr lang="en-US" sz="2800" dirty="0">
                <a:ea typeface="ＭＳ Ｐゴシック" pitchFamily="-84" charset="-128"/>
                <a:cs typeface="ＭＳ Ｐゴシック" pitchFamily="-84" charset="-128"/>
              </a:rPr>
              <a:t> moving in a potential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in one dimension is</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extension into three dimensions is</a:t>
            </a: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ea typeface="ＭＳ Ｐゴシック" pitchFamily="-84" charset="-128"/>
                <a:cs typeface="ＭＳ Ｐゴシック" pitchFamily="-84" charset="-128"/>
              </a:rPr>
              <a:t>where	     </a:t>
            </a:r>
            <a:r>
              <a:rPr lang="en-US" sz="2800" dirty="0">
                <a:ea typeface="ＭＳ Ｐゴシック" pitchFamily="-84" charset="-128"/>
                <a:cs typeface="ＭＳ Ｐゴシック" pitchFamily="-84" charset="-128"/>
              </a:rPr>
              <a:t>is an imaginary number</a:t>
            </a:r>
            <a:endParaRPr lang="en-US" sz="2800" i="1" dirty="0">
              <a:latin typeface="Harlow Solid Italic" pitchFamily="82" charset="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dirty="0">
              <a:ea typeface="ＭＳ Ｐゴシック" pitchFamily="-84" charset="-128"/>
              <a:cs typeface="ＭＳ Ｐゴシック" pitchFamily="-84" charset="-128"/>
            </a:endParaRPr>
          </a:p>
        </p:txBody>
      </p:sp>
      <p:pic>
        <p:nvPicPr>
          <p:cNvPr id="18437" name="Picture 15"/>
          <p:cNvPicPr preferRelativeResize="0">
            <a:picLocks noChangeAspect="1" noChangeArrowheads="1"/>
          </p:cNvPicPr>
          <p:nvPr/>
        </p:nvPicPr>
        <p:blipFill>
          <a:blip r:embed="rId3"/>
          <a:srcRect/>
          <a:stretch>
            <a:fillRect/>
          </a:stretch>
        </p:blipFill>
        <p:spPr bwMode="auto">
          <a:xfrm>
            <a:off x="1898650" y="5273675"/>
            <a:ext cx="768350" cy="2889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21</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0" name="Object 9"/>
          <p:cNvGraphicFramePr>
            <a:graphicFrameLocks noChangeAspect="1"/>
          </p:cNvGraphicFramePr>
          <p:nvPr/>
        </p:nvGraphicFramePr>
        <p:xfrm>
          <a:off x="2133600" y="2057400"/>
          <a:ext cx="5486400" cy="928468"/>
        </p:xfrm>
        <a:graphic>
          <a:graphicData uri="http://schemas.openxmlformats.org/presentationml/2006/ole">
            <mc:AlternateContent xmlns:mc="http://schemas.openxmlformats.org/markup-compatibility/2006">
              <mc:Choice xmlns:v="urn:schemas-microsoft-com:vml" Requires="v">
                <p:oleObj spid="_x0000_s12293" name="Equation" r:id="rId4" imgW="2476500" imgH="419100" progId="Equation.DSMT4">
                  <p:embed/>
                </p:oleObj>
              </mc:Choice>
              <mc:Fallback>
                <p:oleObj name="Equation" r:id="rId4" imgW="24765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57400"/>
                        <a:ext cx="5486400" cy="928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nvGraphicFramePr>
        <p:xfrm>
          <a:off x="1367883" y="3810000"/>
          <a:ext cx="7090317" cy="1066800"/>
        </p:xfrm>
        <a:graphic>
          <a:graphicData uri="http://schemas.openxmlformats.org/presentationml/2006/ole">
            <mc:AlternateContent xmlns:mc="http://schemas.openxmlformats.org/markup-compatibility/2006">
              <mc:Choice xmlns:v="urn:schemas-microsoft-com:vml" Requires="v">
                <p:oleObj spid="_x0000_s12294" name="Equation" r:id="rId6" imgW="3124200" imgH="469900" progId="Equation.DSMT4">
                  <p:embed/>
                </p:oleObj>
              </mc:Choice>
              <mc:Fallback>
                <p:oleObj name="Equation" r:id="rId6" imgW="3124200" imgH="469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7883" y="3810000"/>
                        <a:ext cx="709031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7192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wipe(left)">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Effect transition="in" filter="wipe(left)">
                                      <p:cBhvr>
                                        <p:cTn id="22" dur="500"/>
                                        <p:tgtEl>
                                          <p:spTgt spid="215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434">
                                            <p:txEl>
                                              <p:pRg st="7" end="7"/>
                                            </p:txEl>
                                          </p:spTgt>
                                        </p:tgtEl>
                                        <p:attrNameLst>
                                          <p:attrName>style.visibility</p:attrName>
                                        </p:attrNameLst>
                                      </p:cBhvr>
                                      <p:to>
                                        <p:strVal val="visible"/>
                                      </p:to>
                                    </p:set>
                                    <p:animEffect transition="in" filter="wipe(left)">
                                      <p:cBhvr>
                                        <p:cTn id="27" dur="500"/>
                                        <p:tgtEl>
                                          <p:spTgt spid="18434">
                                            <p:txEl>
                                              <p:pRg st="7" end="7"/>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8437"/>
                                        </p:tgtEl>
                                        <p:attrNameLst>
                                          <p:attrName>style.visibility</p:attrName>
                                        </p:attrNameLst>
                                      </p:cBhvr>
                                      <p:to>
                                        <p:strVal val="visible"/>
                                      </p:to>
                                    </p:set>
                                    <p:animEffect transition="in" filter="wipe(left)">
                                      <p:cBhvr>
                                        <p:cTn id="30"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152400"/>
            <a:ext cx="8226425" cy="1066800"/>
          </a:xfrm>
        </p:spPr>
        <p:txBody>
          <a:bodyPr/>
          <a:lstStyle/>
          <a:p>
            <a:pPr algn="ctr" eaLnBrk="1" hangingPunct="1"/>
            <a:r>
              <a:rPr lang="en-US" sz="3600" dirty="0">
                <a:ea typeface="ＭＳ Ｐゴシック" pitchFamily="-84" charset="-128"/>
                <a:cs typeface="ＭＳ Ｐゴシック" pitchFamily="-84" charset="-128"/>
              </a:rPr>
              <a:t>General Solution of the Schrödinger Wave Equation</a:t>
            </a:r>
          </a:p>
        </p:txBody>
      </p:sp>
      <p:sp>
        <p:nvSpPr>
          <p:cNvPr id="19458" name="Rectangle 3"/>
          <p:cNvSpPr>
            <a:spLocks noGrp="1" noChangeArrowheads="1"/>
          </p:cNvSpPr>
          <p:nvPr>
            <p:ph type="subTitle" idx="1"/>
          </p:nvPr>
        </p:nvSpPr>
        <p:spPr>
          <a:xfrm>
            <a:off x="457200" y="1295400"/>
            <a:ext cx="7543800" cy="4419600"/>
          </a:xfrm>
        </p:spPr>
        <p:txBody>
          <a:bodyPr/>
          <a:lstStyle/>
          <a:p>
            <a:pPr marL="342900" indent="-342900" algn="l" eaLnBrk="1" hangingPunct="1">
              <a:buFont typeface="Wingdings" pitchFamily="-84" charset="2"/>
              <a:buChar char="n"/>
            </a:pPr>
            <a:r>
              <a:rPr lang="en-US" sz="2400" dirty="0">
                <a:ea typeface="ＭＳ Ｐゴシック" pitchFamily="-84" charset="-128"/>
                <a:cs typeface="ＭＳ Ｐゴシック" pitchFamily="-84" charset="-128"/>
              </a:rPr>
              <a:t>The </a:t>
            </a:r>
            <a:r>
              <a:rPr lang="en-US" sz="2400" b="1" dirty="0">
                <a:ea typeface="ＭＳ Ｐゴシック" pitchFamily="-84" charset="-128"/>
                <a:cs typeface="ＭＳ Ｐゴシック" pitchFamily="-84" charset="-128"/>
              </a:rPr>
              <a:t>general form </a:t>
            </a:r>
            <a:r>
              <a:rPr lang="en-US" sz="2400" dirty="0">
                <a:ea typeface="ＭＳ Ｐゴシック" pitchFamily="-84" charset="-128"/>
                <a:cs typeface="ＭＳ Ｐゴシック" pitchFamily="-84" charset="-128"/>
              </a:rPr>
              <a:t>of the </a:t>
            </a:r>
            <a:r>
              <a:rPr lang="en-US" sz="2400" b="1" dirty="0">
                <a:solidFill>
                  <a:srgbClr val="FF0000"/>
                </a:solidFill>
                <a:ea typeface="ＭＳ Ｐゴシック" pitchFamily="-84" charset="-128"/>
                <a:cs typeface="ＭＳ Ｐゴシック" pitchFamily="-84" charset="-128"/>
              </a:rPr>
              <a:t>solution of the Schrödinger wave equation is given by:</a:t>
            </a:r>
          </a:p>
          <a:p>
            <a:pPr marL="342900" indent="-342900" algn="l" eaLnBrk="1" hangingPunct="1">
              <a:buFont typeface="Wingdings" pitchFamily="-84" charset="2"/>
              <a:buChar char="n"/>
            </a:pPr>
            <a:endParaRPr lang="en-US" sz="24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400" dirty="0" smtClean="0">
              <a:ea typeface="ＭＳ Ｐゴシック" pitchFamily="-84" charset="-128"/>
              <a:cs typeface="ＭＳ Ｐゴシック" pitchFamily="-84" charset="-128"/>
            </a:endParaRPr>
          </a:p>
          <a:p>
            <a:pPr marL="342900" indent="-342900" algn="l" eaLnBrk="1" hangingPunct="1"/>
            <a:r>
              <a:rPr lang="en-US" sz="2400" dirty="0" smtClean="0">
                <a:ea typeface="ＭＳ Ｐゴシック" pitchFamily="-84" charset="-128"/>
                <a:cs typeface="ＭＳ Ｐゴシック" pitchFamily="-84" charset="-128"/>
              </a:rPr>
              <a:t>which </a:t>
            </a:r>
            <a:r>
              <a:rPr lang="en-US" sz="2400" dirty="0">
                <a:ea typeface="ＭＳ Ｐゴシック" pitchFamily="-84" charset="-128"/>
                <a:cs typeface="ＭＳ Ｐゴシック" pitchFamily="-84" charset="-128"/>
              </a:rPr>
              <a:t>also describes a wave moving in the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direction. In general the amplitude may also be complex. </a:t>
            </a:r>
            <a:r>
              <a:rPr lang="en-US" sz="2400" i="1" dirty="0">
                <a:solidFill>
                  <a:srgbClr val="FF0000"/>
                </a:solidFill>
                <a:ea typeface="ＭＳ Ｐゴシック" pitchFamily="-84" charset="-128"/>
                <a:cs typeface="ＭＳ Ｐゴシック" pitchFamily="-84" charset="-128"/>
              </a:rPr>
              <a:t>This is called the wave function of the particle</a:t>
            </a:r>
            <a:r>
              <a:rPr lang="en-US" sz="2400" i="1" dirty="0" smtClean="0">
                <a:solidFill>
                  <a:srgbClr val="FF0000"/>
                </a:solidFill>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400" dirty="0">
                <a:ea typeface="ＭＳ Ｐゴシック" pitchFamily="-84" charset="-128"/>
                <a:cs typeface="ＭＳ Ｐゴシック" pitchFamily="-84" charset="-128"/>
              </a:rPr>
              <a:t>The wave function is also </a:t>
            </a:r>
            <a:r>
              <a:rPr lang="en-US" sz="2400" b="1" dirty="0">
                <a:ea typeface="ＭＳ Ｐゴシック" pitchFamily="-84" charset="-128"/>
                <a:cs typeface="ＭＳ Ｐゴシック" pitchFamily="-84" charset="-128"/>
              </a:rPr>
              <a:t>not</a:t>
            </a:r>
            <a:r>
              <a:rPr lang="en-US" sz="2400" dirty="0">
                <a:ea typeface="ＭＳ Ｐゴシック" pitchFamily="-84" charset="-128"/>
                <a:cs typeface="ＭＳ Ｐゴシック" pitchFamily="-84" charset="-128"/>
              </a:rPr>
              <a:t> restricted to being real. Notice that the sine term has an imaginary number. Only the physically measurable quantities must be real. These include the probability, momentum and energy.</a:t>
            </a: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2530" name="Object 2"/>
          <p:cNvGraphicFramePr>
            <a:graphicFrameLocks noChangeAspect="1"/>
          </p:cNvGraphicFramePr>
          <p:nvPr/>
        </p:nvGraphicFramePr>
        <p:xfrm>
          <a:off x="1066800" y="2286000"/>
          <a:ext cx="7286625" cy="592138"/>
        </p:xfrm>
        <a:graphic>
          <a:graphicData uri="http://schemas.openxmlformats.org/presentationml/2006/ole">
            <mc:AlternateContent xmlns:mc="http://schemas.openxmlformats.org/markup-compatibility/2006">
              <mc:Choice xmlns:v="urn:schemas-microsoft-com:vml" Requires="v">
                <p:oleObj spid="_x0000_s13315" name="Equation" r:id="rId3" imgW="3289300" imgH="266700" progId="Equation.DSMT4">
                  <p:embed/>
                </p:oleObj>
              </mc:Choice>
              <mc:Fallback>
                <p:oleObj name="Equation" r:id="rId3" imgW="3289300" imgH="266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86000"/>
                        <a:ext cx="728662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9480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left)">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wipe(left)">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8">
                                            <p:txEl>
                                              <p:pRg st="4" end="4"/>
                                            </p:txEl>
                                          </p:spTgt>
                                        </p:tgtEl>
                                        <p:attrNameLst>
                                          <p:attrName>style.visibility</p:attrName>
                                        </p:attrNameLst>
                                      </p:cBhvr>
                                      <p:to>
                                        <p:strVal val="visible"/>
                                      </p:to>
                                    </p:set>
                                    <p:animEffect transition="in" filter="wipe(left)">
                                      <p:cBhvr>
                                        <p:cTn id="22"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0"/>
            <a:ext cx="8226425" cy="712787"/>
          </a:xfrm>
        </p:spPr>
        <p:txBody>
          <a:bodyPr/>
          <a:lstStyle/>
          <a:p>
            <a:pPr eaLnBrk="1" hangingPunct="1"/>
            <a:r>
              <a:rPr lang="en-US" sz="4000" dirty="0">
                <a:ea typeface="ＭＳ Ｐゴシック" pitchFamily="-84" charset="-128"/>
                <a:cs typeface="ＭＳ Ｐゴシック" pitchFamily="-84" charset="-128"/>
              </a:rPr>
              <a:t>Normalization and Probability</a:t>
            </a:r>
          </a:p>
        </p:txBody>
      </p:sp>
      <p:sp>
        <p:nvSpPr>
          <p:cNvPr id="20482" name="Rectangle 3"/>
          <p:cNvSpPr>
            <a:spLocks noGrp="1" noChangeArrowheads="1"/>
          </p:cNvSpPr>
          <p:nvPr>
            <p:ph type="subTitle" idx="1"/>
          </p:nvPr>
        </p:nvSpPr>
        <p:spPr>
          <a:xfrm>
            <a:off x="533400" y="762000"/>
            <a:ext cx="7772400" cy="4876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of a particle being between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 </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was given in the equation</a:t>
            </a: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solidFill>
                  <a:srgbClr val="FF0000"/>
                </a:solidFill>
                <a:ea typeface="ＭＳ Ｐゴシック" pitchFamily="-84" charset="-128"/>
                <a:cs typeface="ＭＳ Ｐゴシック" pitchFamily="-84" charset="-128"/>
              </a:rPr>
              <a:t>Here </a:t>
            </a:r>
            <a:r>
              <a:rPr lang="en-US" sz="2800" dirty="0" err="1" smtClean="0">
                <a:solidFill>
                  <a:srgbClr val="FF0000"/>
                </a:solidFill>
                <a:latin typeface="Symbol" charset="2"/>
                <a:ea typeface="ＭＳ Ｐゴシック" pitchFamily="-84" charset="-128"/>
                <a:cs typeface="Symbol" charset="2"/>
              </a:rPr>
              <a:t>Ψ</a:t>
            </a:r>
            <a:r>
              <a:rPr lang="en-US" sz="2800" dirty="0" smtClean="0">
                <a:solidFill>
                  <a:srgbClr val="FF0000"/>
                </a:solidFill>
                <a:ea typeface="ＭＳ Ｐゴシック" pitchFamily="-84" charset="-128"/>
                <a:cs typeface="ＭＳ Ｐゴシック" pitchFamily="-84" charset="-128"/>
              </a:rPr>
              <a:t>* denotes </a:t>
            </a:r>
            <a:r>
              <a:rPr lang="en-US" sz="2800" dirty="0">
                <a:solidFill>
                  <a:srgbClr val="FF0000"/>
                </a:solidFill>
                <a:ea typeface="ＭＳ Ｐゴシック" pitchFamily="-84" charset="-128"/>
                <a:cs typeface="ＭＳ Ｐゴシック" pitchFamily="-84" charset="-128"/>
              </a:rPr>
              <a:t>the complex conjugate of</a:t>
            </a:r>
            <a:r>
              <a:rPr lang="en-US" sz="2800" dirty="0" smtClean="0">
                <a:solidFill>
                  <a:srgbClr val="FF0000"/>
                </a:solidFill>
                <a:ea typeface="ＭＳ Ｐゴシック" pitchFamily="-84" charset="-128"/>
                <a:cs typeface="ＭＳ Ｐゴシック" pitchFamily="-84" charset="-128"/>
              </a:rPr>
              <a:t> </a:t>
            </a:r>
            <a:r>
              <a:rPr lang="en-US" sz="2800" dirty="0" err="1" smtClean="0">
                <a:solidFill>
                  <a:srgbClr val="FF0000"/>
                </a:solidFill>
                <a:latin typeface="Symbol" charset="2"/>
                <a:ea typeface="ＭＳ Ｐゴシック" pitchFamily="-84" charset="-128"/>
                <a:cs typeface="Symbol" charset="2"/>
              </a:rPr>
              <a:t>Ψ</a:t>
            </a:r>
            <a:r>
              <a:rPr lang="en-US" sz="2800" dirty="0" smtClean="0">
                <a:solidFill>
                  <a:srgbClr val="FF0000"/>
                </a:solidFill>
                <a:ea typeface="ＭＳ Ｐゴシック" pitchFamily="-84" charset="-128"/>
                <a:cs typeface="ＭＳ Ｐゴシック" pitchFamily="-84" charset="-128"/>
              </a:rPr>
              <a:t>     </a:t>
            </a: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probability of the particle being between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1</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given by</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wave function must also be normalized so that the probability of the particle being somewhere on the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axis is 1.</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3DD774B2-BEFC-0F4C-8EFB-A9A3D81A594A}" type="slidenum">
              <a:rPr lang="en-US" smtClean="0"/>
              <a:pPr>
                <a:defRPr/>
              </a:pPr>
              <a:t>23</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3554" name="Object 2"/>
          <p:cNvGraphicFramePr>
            <a:graphicFrameLocks noChangeAspect="1"/>
          </p:cNvGraphicFramePr>
          <p:nvPr/>
        </p:nvGraphicFramePr>
        <p:xfrm>
          <a:off x="2489200" y="1749425"/>
          <a:ext cx="3911600" cy="536575"/>
        </p:xfrm>
        <a:graphic>
          <a:graphicData uri="http://schemas.openxmlformats.org/presentationml/2006/ole">
            <mc:AlternateContent xmlns:mc="http://schemas.openxmlformats.org/markup-compatibility/2006">
              <mc:Choice xmlns:v="urn:schemas-microsoft-com:vml" Requires="v">
                <p:oleObj spid="_x0000_s14343" name="Equation" r:id="rId3" imgW="1765300" imgH="241300" progId="Equation.DSMT4">
                  <p:embed/>
                </p:oleObj>
              </mc:Choice>
              <mc:Fallback>
                <p:oleObj name="Equation" r:id="rId3" imgW="17653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749425"/>
                        <a:ext cx="39116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3124200" y="3352800"/>
          <a:ext cx="2166937" cy="790575"/>
        </p:xfrm>
        <a:graphic>
          <a:graphicData uri="http://schemas.openxmlformats.org/presentationml/2006/ole">
            <mc:AlternateContent xmlns:mc="http://schemas.openxmlformats.org/markup-compatibility/2006">
              <mc:Choice xmlns:v="urn:schemas-microsoft-com:vml" Requires="v">
                <p:oleObj spid="_x0000_s14344" name="Equation" r:id="rId5" imgW="977900" imgH="355600" progId="Equation.DSMT4">
                  <p:embed/>
                </p:oleObj>
              </mc:Choice>
              <mc:Fallback>
                <p:oleObj name="Equation" r:id="rId5" imgW="9779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352800"/>
                        <a:ext cx="2166937"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3140075" y="5257800"/>
          <a:ext cx="3489325" cy="735012"/>
        </p:xfrm>
        <a:graphic>
          <a:graphicData uri="http://schemas.openxmlformats.org/presentationml/2006/ole">
            <mc:AlternateContent xmlns:mc="http://schemas.openxmlformats.org/markup-compatibility/2006">
              <mc:Choice xmlns:v="urn:schemas-microsoft-com:vml" Requires="v">
                <p:oleObj spid="_x0000_s14345" name="Equation" r:id="rId7" imgW="1574800" imgH="330200" progId="Equation.DSMT4">
                  <p:embed/>
                </p:oleObj>
              </mc:Choice>
              <mc:Fallback>
                <p:oleObj name="Equation" r:id="rId7" imgW="1574800" imgH="330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0075" y="5257800"/>
                        <a:ext cx="3489325" cy="73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152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left)">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left)">
                                      <p:cBhvr>
                                        <p:cTn id="17" dur="500"/>
                                        <p:tgtEl>
                                          <p:spTgt spid="20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left)">
                                      <p:cBhvr>
                                        <p:cTn id="22" dur="500"/>
                                        <p:tgtEl>
                                          <p:spTgt spid="20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Effect transition="in" filter="wipe(left)">
                                      <p:cBhvr>
                                        <p:cTn id="27" dur="500"/>
                                        <p:tgtEl>
                                          <p:spTgt spid="2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
                                            <p:txEl>
                                              <p:pRg st="5" end="5"/>
                                            </p:txEl>
                                          </p:spTgt>
                                        </p:tgtEl>
                                        <p:attrNameLst>
                                          <p:attrName>style.visibility</p:attrName>
                                        </p:attrNameLst>
                                      </p:cBhvr>
                                      <p:to>
                                        <p:strVal val="visible"/>
                                      </p:to>
                                    </p:set>
                                    <p:animEffect transition="in" filter="wipe(left)">
                                      <p:cBhvr>
                                        <p:cTn id="32" dur="500"/>
                                        <p:tgtEl>
                                          <p:spTgt spid="204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wipe(left)">
                                      <p:cBhvr>
                                        <p:cTn id="3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0"/>
            <a:ext cx="8229600" cy="609600"/>
          </a:xfrm>
        </p:spPr>
        <p:txBody>
          <a:bodyPr/>
          <a:lstStyle/>
          <a:p>
            <a:pPr eaLnBrk="1" hangingPunct="1"/>
            <a:r>
              <a:rPr lang="en-US" sz="4000" dirty="0">
                <a:ea typeface="ＭＳ Ｐゴシック" pitchFamily="-84" charset="-128"/>
                <a:cs typeface="ＭＳ Ｐゴシック" pitchFamily="-84" charset="-128"/>
              </a:rPr>
              <a:t>Properties of Valid Wave Functions</a:t>
            </a:r>
          </a:p>
        </p:txBody>
      </p:sp>
      <p:sp>
        <p:nvSpPr>
          <p:cNvPr id="21506" name="Rectangle 3"/>
          <p:cNvSpPr>
            <a:spLocks noGrp="1" noChangeArrowheads="1"/>
          </p:cNvSpPr>
          <p:nvPr>
            <p:ph type="body" sz="half" idx="1"/>
          </p:nvPr>
        </p:nvSpPr>
        <p:spPr>
          <a:xfrm>
            <a:off x="457200" y="685800"/>
            <a:ext cx="8382000" cy="5486400"/>
          </a:xfrm>
        </p:spPr>
        <p:txBody>
          <a:bodyPr/>
          <a:lstStyle/>
          <a:p>
            <a:pPr marL="495300" indent="-495300" eaLnBrk="1" hangingPunct="1">
              <a:buFont typeface="Wingdings" pitchFamily="-84" charset="2"/>
              <a:buNone/>
            </a:pPr>
            <a:r>
              <a:rPr lang="en-US" sz="2800" b="1" dirty="0">
                <a:ea typeface="ＭＳ Ｐゴシック" pitchFamily="-84" charset="-128"/>
                <a:cs typeface="ＭＳ Ｐゴシック" pitchFamily="-84" charset="-128"/>
              </a:rPr>
              <a:t>Boundary conditions</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avoid infinite probabilities, the wave function must be finite everywhere.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avoid multiple values of the probability, the wave function must be single valued.</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For finite potentials, the wave function and its derivative must be continuous. This is required because the second-order derivative term in the wave equation must be single valued. (There are exceptions to this rule when </a:t>
            </a:r>
            <a:r>
              <a:rPr lang="en-US" sz="2400" i="1" dirty="0">
                <a:ea typeface="ＭＳ Ｐゴシック" pitchFamily="-84" charset="-128"/>
                <a:cs typeface="ＭＳ Ｐゴシック" pitchFamily="-84" charset="-128"/>
              </a:rPr>
              <a:t>V</a:t>
            </a:r>
            <a:r>
              <a:rPr lang="en-US" sz="2400" dirty="0">
                <a:ea typeface="ＭＳ Ｐゴシック" pitchFamily="-84" charset="-128"/>
                <a:cs typeface="ＭＳ Ｐゴシック" pitchFamily="-84" charset="-128"/>
              </a:rPr>
              <a:t> is infinite.)</a:t>
            </a:r>
          </a:p>
          <a:p>
            <a:pPr marL="495300" indent="-495300" eaLnBrk="1" hangingPunct="1">
              <a:buClr>
                <a:schemeClr val="tx1"/>
              </a:buClr>
              <a:buSzPct val="90000"/>
              <a:buFont typeface="Wingdings" pitchFamily="-84" charset="2"/>
              <a:buAutoNum type="arabicParenR"/>
            </a:pPr>
            <a:r>
              <a:rPr lang="en-US" sz="2400" dirty="0">
                <a:ea typeface="ＭＳ Ｐゴシック" pitchFamily="-84" charset="-128"/>
                <a:cs typeface="ＭＳ Ｐゴシック" pitchFamily="-84" charset="-128"/>
              </a:rPr>
              <a:t>In order to normalize the wave functions, they must approach zero as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approaches infinity</a:t>
            </a:r>
            <a:r>
              <a:rPr lang="en-US" sz="2400" dirty="0" smtClean="0">
                <a:ea typeface="ＭＳ Ｐゴシック" pitchFamily="-84" charset="-128"/>
                <a:cs typeface="ＭＳ Ｐゴシック" pitchFamily="-84" charset="-128"/>
              </a:rPr>
              <a:t>.</a:t>
            </a:r>
          </a:p>
          <a:p>
            <a:pPr marL="495300" indent="-495300" eaLnBrk="1" hangingPunct="1">
              <a:buFont typeface="Wingdings" pitchFamily="-84" charset="2"/>
              <a:buNone/>
            </a:pPr>
            <a:r>
              <a:rPr lang="en-US" sz="2400" b="1" dirty="0">
                <a:ea typeface="ＭＳ Ｐゴシック" pitchFamily="-84" charset="-128"/>
                <a:cs typeface="ＭＳ Ｐゴシック" pitchFamily="-84" charset="-128"/>
              </a:rPr>
              <a:t>Solutions that do not satisfy these properties do not generally correspond to physically realizable circumstances</a:t>
            </a:r>
            <a:r>
              <a:rPr lang="en-US" sz="2400" dirty="0">
                <a:ea typeface="ＭＳ Ｐゴシック" pitchFamily="-84" charset="-128"/>
                <a:cs typeface="ＭＳ Ｐゴシック" pitchFamily="-84" charset="-128"/>
              </a:rPr>
              <a:t>.</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7242265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wipe(left)">
                                      <p:cBhvr>
                                        <p:cTn id="27" dur="500"/>
                                        <p:tgtEl>
                                          <p:spTgt spid="215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wipe(left)">
                                      <p:cBhvr>
                                        <p:cTn id="32" dur="500"/>
                                        <p:tgtEl>
                                          <p:spTgt spid="21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76200"/>
            <a:ext cx="8229600" cy="712787"/>
          </a:xfrm>
        </p:spPr>
        <p:txBody>
          <a:bodyPr/>
          <a:lstStyle/>
          <a:p>
            <a:pPr eaLnBrk="1" hangingPunct="1"/>
            <a:r>
              <a:rPr lang="en-US" sz="3400" dirty="0">
                <a:ea typeface="ＭＳ Ｐゴシック" pitchFamily="-84" charset="-128"/>
                <a:cs typeface="ＭＳ Ｐゴシック" pitchFamily="-84" charset="-128"/>
              </a:rPr>
              <a:t>Time-Independent Schrödinger Wave Equation</a:t>
            </a:r>
          </a:p>
        </p:txBody>
      </p:sp>
      <p:sp>
        <p:nvSpPr>
          <p:cNvPr id="22530" name="Rectangle 3"/>
          <p:cNvSpPr>
            <a:spLocks noGrp="1" noChangeArrowheads="1"/>
          </p:cNvSpPr>
          <p:nvPr>
            <p:ph type="body" sz="half" idx="1"/>
          </p:nvPr>
        </p:nvSpPr>
        <p:spPr>
          <a:xfrm>
            <a:off x="303213" y="762000"/>
            <a:ext cx="8688387" cy="4800600"/>
          </a:xfrm>
        </p:spPr>
        <p:txBody>
          <a:bodyPr/>
          <a:lstStyle/>
          <a:p>
            <a:pPr eaLnBrk="1" hangingPunct="1">
              <a:lnSpc>
                <a:spcPct val="90000"/>
              </a:lnSpc>
            </a:pPr>
            <a:r>
              <a:rPr lang="en-US" sz="2800" dirty="0">
                <a:ea typeface="ＭＳ Ｐゴシック" pitchFamily="-84" charset="-128"/>
                <a:cs typeface="ＭＳ Ｐゴシック" pitchFamily="-84" charset="-128"/>
              </a:rPr>
              <a:t>The potential in many cases will not depend explicitly on time.</a:t>
            </a:r>
          </a:p>
          <a:p>
            <a:pPr eaLnBrk="1" hangingPunct="1">
              <a:lnSpc>
                <a:spcPct val="90000"/>
              </a:lnSpc>
            </a:pPr>
            <a:r>
              <a:rPr lang="en-US" sz="2800" dirty="0">
                <a:ea typeface="ＭＳ Ｐゴシック" pitchFamily="-84" charset="-128"/>
                <a:cs typeface="ＭＳ Ｐゴシック" pitchFamily="-84" charset="-128"/>
              </a:rPr>
              <a:t>The dependence on time and position can then be separated in the Schrödinger wave equation. </a:t>
            </a:r>
            <a:r>
              <a:rPr lang="en-US" sz="2800" dirty="0" smtClean="0">
                <a:ea typeface="ＭＳ Ｐゴシック" pitchFamily="-84" charset="-128"/>
                <a:cs typeface="ＭＳ Ｐゴシック" pitchFamily="-84" charset="-128"/>
              </a:rPr>
              <a:t>Let,</a:t>
            </a: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which yields:</a:t>
            </a:r>
            <a:endParaRPr lang="en-US" sz="2800" dirty="0" smtClean="0">
              <a:ea typeface="ＭＳ Ｐゴシック" pitchFamily="-84" charset="-128"/>
              <a:cs typeface="ＭＳ Ｐゴシック" pitchFamily="-84" charset="-128"/>
            </a:endParaRPr>
          </a:p>
          <a:p>
            <a:pPr eaLnBrk="1" hangingPunct="1">
              <a:lnSpc>
                <a:spcPct val="90000"/>
              </a:lnSpc>
              <a:buNone/>
            </a:pPr>
            <a:endParaRPr lang="en-US" sz="2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2800" dirty="0">
                <a:ea typeface="ＭＳ Ｐゴシック" pitchFamily="-84" charset="-128"/>
                <a:cs typeface="ＭＳ Ｐゴシック" pitchFamily="-84" charset="-128"/>
              </a:rPr>
              <a:t>	Now divide by the wave function</a:t>
            </a:r>
            <a:r>
              <a:rPr lang="en-US" sz="2800" dirty="0" smtClean="0">
                <a:ea typeface="ＭＳ Ｐゴシック" pitchFamily="-84" charset="-128"/>
                <a:cs typeface="ＭＳ Ｐゴシック" pitchFamily="-84" charset="-128"/>
              </a:rPr>
              <a:t>:</a:t>
            </a:r>
          </a:p>
          <a:p>
            <a:pPr eaLnBrk="1" hangingPunct="1">
              <a:lnSpc>
                <a:spcPct val="90000"/>
              </a:lnSpc>
            </a:pPr>
            <a:r>
              <a:rPr lang="en-US" sz="2800" dirty="0">
                <a:ea typeface="ＭＳ Ｐゴシック" pitchFamily="-84" charset="-128"/>
                <a:cs typeface="ＭＳ Ｐゴシック" pitchFamily="-84" charset="-128"/>
              </a:rPr>
              <a:t>The </a:t>
            </a:r>
            <a:r>
              <a:rPr lang="en-US" sz="2800" i="1" dirty="0">
                <a:ea typeface="ＭＳ Ｐゴシック" pitchFamily="-84" charset="-128"/>
                <a:cs typeface="ＭＳ Ｐゴシック" pitchFamily="-84" charset="-128"/>
              </a:rPr>
              <a:t>left side </a:t>
            </a:r>
            <a:r>
              <a:rPr lang="en-US" sz="2800" dirty="0">
                <a:solidFill>
                  <a:srgbClr val="FF0000"/>
                </a:solidFill>
                <a:ea typeface="ＭＳ Ｐゴシック" pitchFamily="-84" charset="-128"/>
                <a:cs typeface="ＭＳ Ｐゴシック" pitchFamily="-84" charset="-128"/>
              </a:rPr>
              <a:t>of this last equation </a:t>
            </a:r>
            <a:r>
              <a:rPr lang="en-US" sz="2800" dirty="0">
                <a:ea typeface="ＭＳ Ｐゴシック" pitchFamily="-84" charset="-128"/>
                <a:cs typeface="ＭＳ Ｐゴシック" pitchFamily="-84" charset="-128"/>
              </a:rPr>
              <a:t>depends only on time, and </a:t>
            </a:r>
            <a:r>
              <a:rPr lang="en-US" sz="2800" i="1" dirty="0">
                <a:ea typeface="ＭＳ Ｐゴシック" pitchFamily="-84" charset="-128"/>
                <a:cs typeface="ＭＳ Ｐゴシック" pitchFamily="-84" charset="-128"/>
              </a:rPr>
              <a:t>the right side</a:t>
            </a:r>
            <a:r>
              <a:rPr lang="en-US" sz="2800" dirty="0">
                <a:ea typeface="ＭＳ Ｐゴシック" pitchFamily="-84" charset="-128"/>
                <a:cs typeface="ＭＳ Ｐゴシック" pitchFamily="-84" charset="-128"/>
              </a:rPr>
              <a:t> depends only on spatial coordinates. Hence each side must be equal to a constant. The time dependent side is</a:t>
            </a: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5602" name="Object 2"/>
          <p:cNvGraphicFramePr>
            <a:graphicFrameLocks noChangeAspect="1"/>
          </p:cNvGraphicFramePr>
          <p:nvPr/>
        </p:nvGraphicFramePr>
        <p:xfrm>
          <a:off x="5791200" y="1676400"/>
          <a:ext cx="2757488" cy="506412"/>
        </p:xfrm>
        <a:graphic>
          <a:graphicData uri="http://schemas.openxmlformats.org/presentationml/2006/ole">
            <mc:AlternateContent xmlns:mc="http://schemas.openxmlformats.org/markup-compatibility/2006">
              <mc:Choice xmlns:v="urn:schemas-microsoft-com:vml" Requires="v">
                <p:oleObj spid="_x0000_s15369" name="Equation" r:id="rId3" imgW="1244600" imgH="228600" progId="Equation.DSMT4">
                  <p:embed/>
                </p:oleObj>
              </mc:Choice>
              <mc:Fallback>
                <p:oleObj name="Equation" r:id="rId3" imgW="1244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2757488"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2514600" y="2400520"/>
          <a:ext cx="6477000" cy="876080"/>
        </p:xfrm>
        <a:graphic>
          <a:graphicData uri="http://schemas.openxmlformats.org/presentationml/2006/ole">
            <mc:AlternateContent xmlns:mc="http://schemas.openxmlformats.org/markup-compatibility/2006">
              <mc:Choice xmlns:v="urn:schemas-microsoft-com:vml" Requires="v">
                <p:oleObj spid="_x0000_s15370" name="Equation" r:id="rId5" imgW="3098800" imgH="419100" progId="Equation.DSMT4">
                  <p:embed/>
                </p:oleObj>
              </mc:Choice>
              <mc:Fallback>
                <p:oleObj name="Equation" r:id="rId5" imgW="30988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400520"/>
                        <a:ext cx="6477000" cy="87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nvGraphicFramePr>
        <p:xfrm>
          <a:off x="5029200" y="3429000"/>
          <a:ext cx="3886200" cy="630088"/>
        </p:xfrm>
        <a:graphic>
          <a:graphicData uri="http://schemas.openxmlformats.org/presentationml/2006/ole">
            <mc:AlternateContent xmlns:mc="http://schemas.openxmlformats.org/markup-compatibility/2006">
              <mc:Choice xmlns:v="urn:schemas-microsoft-com:vml" Requires="v">
                <p:oleObj spid="_x0000_s15371" name="Equation" r:id="rId7" imgW="2819400" imgH="457200" progId="Equation.DSMT4">
                  <p:embed/>
                </p:oleObj>
              </mc:Choice>
              <mc:Fallback>
                <p:oleObj name="Equation" r:id="rId7" imgW="28194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429000"/>
                        <a:ext cx="3886200" cy="63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3581400" y="5181600"/>
          <a:ext cx="1600200" cy="896112"/>
        </p:xfrm>
        <a:graphic>
          <a:graphicData uri="http://schemas.openxmlformats.org/presentationml/2006/ole">
            <mc:AlternateContent xmlns:mc="http://schemas.openxmlformats.org/markup-compatibility/2006">
              <mc:Choice xmlns:v="urn:schemas-microsoft-com:vml" Requires="v">
                <p:oleObj spid="_x0000_s15372" name="Equation" r:id="rId9" imgW="749300" imgH="419100" progId="Equation.DSMT4">
                  <p:embed/>
                </p:oleObj>
              </mc:Choice>
              <mc:Fallback>
                <p:oleObj name="Equation" r:id="rId9" imgW="7493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5181600"/>
                        <a:ext cx="1600200" cy="89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66671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wipe(left)">
                                      <p:cBhvr>
                                        <p:cTn id="22" dur="500"/>
                                        <p:tgtEl>
                                          <p:spTgt spid="225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603"/>
                                        </p:tgtEl>
                                        <p:attrNameLst>
                                          <p:attrName>style.visibility</p:attrName>
                                        </p:attrNameLst>
                                      </p:cBhvr>
                                      <p:to>
                                        <p:strVal val="visible"/>
                                      </p:to>
                                    </p:set>
                                    <p:animEffect transition="in" filter="wipe(left)">
                                      <p:cBhvr>
                                        <p:cTn id="27" dur="500"/>
                                        <p:tgtEl>
                                          <p:spTgt spid="256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30">
                                            <p:txEl>
                                              <p:pRg st="5" end="5"/>
                                            </p:txEl>
                                          </p:spTgt>
                                        </p:tgtEl>
                                        <p:attrNameLst>
                                          <p:attrName>style.visibility</p:attrName>
                                        </p:attrNameLst>
                                      </p:cBhvr>
                                      <p:to>
                                        <p:strVal val="visible"/>
                                      </p:to>
                                    </p:set>
                                    <p:animEffect transition="in" filter="wipe(left)">
                                      <p:cBhvr>
                                        <p:cTn id="32" dur="500"/>
                                        <p:tgtEl>
                                          <p:spTgt spid="225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604"/>
                                        </p:tgtEl>
                                        <p:attrNameLst>
                                          <p:attrName>style.visibility</p:attrName>
                                        </p:attrNameLst>
                                      </p:cBhvr>
                                      <p:to>
                                        <p:strVal val="visible"/>
                                      </p:to>
                                    </p:set>
                                    <p:animEffect transition="in" filter="wipe(left)">
                                      <p:cBhvr>
                                        <p:cTn id="37" dur="500"/>
                                        <p:tgtEl>
                                          <p:spTgt spid="256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530">
                                            <p:txEl>
                                              <p:pRg st="6" end="6"/>
                                            </p:txEl>
                                          </p:spTgt>
                                        </p:tgtEl>
                                        <p:attrNameLst>
                                          <p:attrName>style.visibility</p:attrName>
                                        </p:attrNameLst>
                                      </p:cBhvr>
                                      <p:to>
                                        <p:strVal val="visible"/>
                                      </p:to>
                                    </p:set>
                                    <p:animEffect transition="in" filter="wipe(left)">
                                      <p:cBhvr>
                                        <p:cTn id="42" dur="500"/>
                                        <p:tgtEl>
                                          <p:spTgt spid="2253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605"/>
                                        </p:tgtEl>
                                        <p:attrNameLst>
                                          <p:attrName>style.visibility</p:attrName>
                                        </p:attrNameLst>
                                      </p:cBhvr>
                                      <p:to>
                                        <p:strVal val="visible"/>
                                      </p:to>
                                    </p:set>
                                    <p:animEffect transition="in" filter="wipe(left)">
                                      <p:cBhvr>
                                        <p:cTn id="4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half" idx="1"/>
          </p:nvPr>
        </p:nvSpPr>
        <p:spPr>
          <a:xfrm>
            <a:off x="457200" y="838200"/>
            <a:ext cx="8305800" cy="5064125"/>
          </a:xfrm>
        </p:spPr>
        <p:txBody>
          <a:bodyPr/>
          <a:lstStyle/>
          <a:p>
            <a:pPr eaLnBrk="1" hangingPunct="1">
              <a:buClr>
                <a:srgbClr val="3333CC"/>
              </a:buClr>
              <a:buSzPct val="65000"/>
              <a:buFont typeface="Wingdings" pitchFamily="-84" charset="2"/>
              <a:buChar char="n"/>
            </a:pPr>
            <a:r>
              <a:rPr lang="en-US" sz="2400" dirty="0" smtClean="0"/>
              <a:t>We integrate both sides and find:</a:t>
            </a:r>
          </a:p>
          <a:p>
            <a:pPr eaLnBrk="1" hangingPunct="1">
              <a:buClr>
                <a:srgbClr val="3333CC"/>
              </a:buClr>
              <a:buSzPct val="65000"/>
              <a:buFont typeface="Wingdings" pitchFamily="-84" charset="2"/>
              <a:buChar char="n"/>
            </a:pPr>
            <a:endParaRPr lang="en-US" sz="2400" dirty="0" smtClean="0"/>
          </a:p>
          <a:p>
            <a:pPr eaLnBrk="1" hangingPunct="1">
              <a:buClr>
                <a:srgbClr val="3333CC"/>
              </a:buClr>
              <a:buSzPct val="65000"/>
              <a:buNone/>
            </a:pPr>
            <a:r>
              <a:rPr lang="en-US" sz="2400" dirty="0" smtClean="0"/>
              <a:t>	where </a:t>
            </a:r>
            <a:r>
              <a:rPr lang="en-US" sz="2400" i="1" dirty="0" smtClean="0"/>
              <a:t>C</a:t>
            </a:r>
            <a:r>
              <a:rPr lang="en-US" sz="2400" dirty="0" smtClean="0"/>
              <a:t> is an integration constant that we may choose to be 0. Therefore</a:t>
            </a:r>
          </a:p>
          <a:p>
            <a:pPr eaLnBrk="1" hangingPunct="1">
              <a:buClr>
                <a:srgbClr val="3333CC"/>
              </a:buClr>
              <a:buSzPct val="65000"/>
              <a:buNone/>
            </a:pPr>
            <a:endParaRPr lang="en-US" sz="2400" dirty="0" smtClean="0"/>
          </a:p>
          <a:p>
            <a:pPr eaLnBrk="1" hangingPunct="1">
              <a:buClr>
                <a:srgbClr val="3333CC"/>
              </a:buClr>
              <a:buSzPct val="65000"/>
              <a:buNone/>
            </a:pPr>
            <a:r>
              <a:rPr lang="en-US" sz="2400" dirty="0" smtClean="0"/>
              <a:t>	This determines </a:t>
            </a:r>
            <a:r>
              <a:rPr lang="en-US" sz="2400" i="1" dirty="0" err="1" smtClean="0"/>
              <a:t>f</a:t>
            </a:r>
            <a:r>
              <a:rPr lang="en-US" sz="2400" i="1" dirty="0" smtClean="0"/>
              <a:t> </a:t>
            </a:r>
            <a:r>
              <a:rPr lang="en-US" sz="2400" dirty="0" smtClean="0"/>
              <a:t>to be                                    where</a:t>
            </a:r>
          </a:p>
          <a:p>
            <a:pPr eaLnBrk="1" hangingPunct="1">
              <a:buClr>
                <a:srgbClr val="3333CC"/>
              </a:buClr>
              <a:buSzPct val="65000"/>
              <a:buNone/>
            </a:pPr>
            <a:endParaRPr lang="en-US" sz="2400" dirty="0" smtClean="0"/>
          </a:p>
          <a:p>
            <a:pPr eaLnBrk="1" hangingPunct="1">
              <a:buClr>
                <a:srgbClr val="3333CC"/>
              </a:buClr>
              <a:buSzPct val="65000"/>
              <a:buNone/>
            </a:pPr>
            <a:endParaRPr lang="en-US" sz="2400" dirty="0" smtClean="0"/>
          </a:p>
          <a:p>
            <a:pPr eaLnBrk="1" hangingPunct="1">
              <a:buClr>
                <a:srgbClr val="3333CC"/>
              </a:buClr>
              <a:buSzPct val="65000"/>
              <a:buFont typeface="Wingdings" pitchFamily="-84" charset="2"/>
              <a:buChar char="n"/>
            </a:pPr>
            <a:r>
              <a:rPr lang="en-US" sz="2400" dirty="0" smtClean="0"/>
              <a:t>This is known as the </a:t>
            </a:r>
            <a:r>
              <a:rPr lang="en-US" sz="2400" b="1" dirty="0" smtClean="0"/>
              <a:t>time-independent Schrödinger wave equation</a:t>
            </a:r>
            <a:r>
              <a:rPr lang="en-US" sz="2400" dirty="0" smtClean="0"/>
              <a:t>, and it is a fundamental equation in quantum mechanics.</a:t>
            </a:r>
          </a:p>
          <a:p>
            <a:endParaRPr lang="en-US" sz="2400" dirty="0"/>
          </a:p>
        </p:txBody>
      </p:sp>
      <p:sp>
        <p:nvSpPr>
          <p:cNvPr id="23554" name="Rectangle 9"/>
          <p:cNvSpPr>
            <a:spLocks noGrp="1" noChangeArrowheads="1"/>
          </p:cNvSpPr>
          <p:nvPr>
            <p:ph type="title"/>
          </p:nvPr>
        </p:nvSpPr>
        <p:spPr>
          <a:xfrm>
            <a:off x="304800" y="-76200"/>
            <a:ext cx="8686800" cy="990600"/>
          </a:xfrm>
        </p:spPr>
        <p:txBody>
          <a:bodyPr/>
          <a:lstStyle/>
          <a:p>
            <a:pPr algn="ctr" eaLnBrk="1" hangingPunct="1"/>
            <a:r>
              <a:rPr lang="en-US" sz="3400" dirty="0">
                <a:ea typeface="ＭＳ Ｐゴシック" pitchFamily="-84" charset="-128"/>
                <a:cs typeface="ＭＳ Ｐゴシック" pitchFamily="-84" charset="-128"/>
              </a:rPr>
              <a:t>Time-Independent Schrödinger Wave </a:t>
            </a:r>
            <a:r>
              <a:rPr lang="en-US" sz="3400" dirty="0" err="1" smtClean="0">
                <a:ea typeface="ＭＳ Ｐゴシック" pitchFamily="-84" charset="-128"/>
                <a:cs typeface="ＭＳ Ｐゴシック" pitchFamily="-84" charset="-128"/>
              </a:rPr>
              <a:t>Equation</a:t>
            </a:r>
            <a:r>
              <a:rPr lang="en-US" sz="3400" dirty="0" err="1" smtClean="0">
                <a:solidFill>
                  <a:srgbClr val="FF0000"/>
                </a:solidFill>
                <a:ea typeface="ＭＳ Ｐゴシック" pitchFamily="-84" charset="-128"/>
                <a:cs typeface="ＭＳ Ｐゴシック" pitchFamily="-84" charset="-128"/>
              </a:rPr>
              <a:t>(</a:t>
            </a:r>
            <a:r>
              <a:rPr lang="en-US" sz="3400" dirty="0" err="1">
                <a:solidFill>
                  <a:srgbClr val="FF0000"/>
                </a:solidFill>
                <a:ea typeface="ＭＳ Ｐゴシック" pitchFamily="-84" charset="-128"/>
                <a:cs typeface="ＭＳ Ｐゴシック" pitchFamily="-84" charset="-128"/>
              </a:rPr>
              <a:t>con</a:t>
            </a:r>
            <a:r>
              <a:rPr lang="ja-JP" altLang="en-US" sz="3400" dirty="0">
                <a:solidFill>
                  <a:srgbClr val="FF0000"/>
                </a:solidFill>
                <a:ea typeface="ＭＳ Ｐゴシック" pitchFamily="-84" charset="-128"/>
                <a:cs typeface="ＭＳ Ｐゴシック" pitchFamily="-84" charset="-128"/>
              </a:rPr>
              <a:t>’</a:t>
            </a:r>
            <a:r>
              <a:rPr lang="en-US" altLang="ja-JP" sz="3400" dirty="0" err="1">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graphicFrame>
        <p:nvGraphicFramePr>
          <p:cNvPr id="2356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397" name="Equation" r:id="rId3" imgW="101600" imgH="177800" progId="Equation.DSMT4">
                  <p:embed/>
                </p:oleObj>
              </mc:Choice>
              <mc:Fallback>
                <p:oleObj name="Equation" r:id="rId3" imgW="101600" imgH="177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 name="Date Placeholder 10"/>
          <p:cNvSpPr>
            <a:spLocks noGrp="1"/>
          </p:cNvSpPr>
          <p:nvPr>
            <p:ph type="dt" sz="half" idx="10"/>
          </p:nvPr>
        </p:nvSpPr>
        <p:spPr/>
        <p:txBody>
          <a:bodyPr/>
          <a:lstStyle/>
          <a:p>
            <a:pPr>
              <a:defRPr/>
            </a:pPr>
            <a:r>
              <a:rPr lang="en-US" smtClean="0"/>
              <a:t>Monday, Sept. 30, 2013</a:t>
            </a:r>
            <a:endParaRPr lang="en-US"/>
          </a:p>
        </p:txBody>
      </p:sp>
      <p:sp>
        <p:nvSpPr>
          <p:cNvPr id="12" name="Slide Number Placeholder 11"/>
          <p:cNvSpPr>
            <a:spLocks noGrp="1"/>
          </p:cNvSpPr>
          <p:nvPr>
            <p:ph type="sldNum" sz="quarter" idx="12"/>
          </p:nvPr>
        </p:nvSpPr>
        <p:spPr/>
        <p:txBody>
          <a:bodyPr/>
          <a:lstStyle/>
          <a:p>
            <a:pPr>
              <a:defRPr/>
            </a:pPr>
            <a:fld id="{6E4BFBEB-12DC-8949-B61D-A8F2554F50A6}" type="slidenum">
              <a:rPr lang="en-US" smtClean="0"/>
              <a:pPr>
                <a:defRPr/>
              </a:pPr>
              <a:t>26</a:t>
            </a:fld>
            <a:endParaRPr lang="en-US"/>
          </a:p>
        </p:txBody>
      </p:sp>
      <p:sp>
        <p:nvSpPr>
          <p:cNvPr id="13" name="Footer Placeholder 12"/>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7734" name="Object 6"/>
          <p:cNvGraphicFramePr>
            <a:graphicFrameLocks noChangeAspect="1"/>
          </p:cNvGraphicFramePr>
          <p:nvPr/>
        </p:nvGraphicFramePr>
        <p:xfrm>
          <a:off x="4648200" y="775488"/>
          <a:ext cx="4114800" cy="824712"/>
        </p:xfrm>
        <a:graphic>
          <a:graphicData uri="http://schemas.openxmlformats.org/presentationml/2006/ole">
            <mc:AlternateContent xmlns:mc="http://schemas.openxmlformats.org/markup-compatibility/2006">
              <mc:Choice xmlns:v="urn:schemas-microsoft-com:vml" Requires="v">
                <p:oleObj spid="_x0000_s16398" name="Equation" r:id="rId5" imgW="2095500" imgH="419100" progId="Equation.DSMT4">
                  <p:embed/>
                </p:oleObj>
              </mc:Choice>
              <mc:Fallback>
                <p:oleObj name="Equation" r:id="rId5" imgW="20955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775488"/>
                        <a:ext cx="4114800" cy="82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5" name="Object 7"/>
          <p:cNvGraphicFramePr>
            <a:graphicFrameLocks noChangeAspect="1"/>
          </p:cNvGraphicFramePr>
          <p:nvPr/>
        </p:nvGraphicFramePr>
        <p:xfrm>
          <a:off x="3352800" y="2109067"/>
          <a:ext cx="1219200" cy="786533"/>
        </p:xfrm>
        <a:graphic>
          <a:graphicData uri="http://schemas.openxmlformats.org/presentationml/2006/ole">
            <mc:AlternateContent xmlns:mc="http://schemas.openxmlformats.org/markup-compatibility/2006">
              <mc:Choice xmlns:v="urn:schemas-microsoft-com:vml" Requires="v">
                <p:oleObj spid="_x0000_s16399" name="Equation" r:id="rId7" imgW="609600" imgH="393700" progId="Equation.DSMT4">
                  <p:embed/>
                </p:oleObj>
              </mc:Choice>
              <mc:Fallback>
                <p:oleObj name="Equation" r:id="rId7" imgW="6096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109067"/>
                        <a:ext cx="1219200" cy="786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6" name="Object 8"/>
          <p:cNvGraphicFramePr>
            <a:graphicFrameLocks noChangeAspect="1"/>
          </p:cNvGraphicFramePr>
          <p:nvPr/>
        </p:nvGraphicFramePr>
        <p:xfrm>
          <a:off x="3657600" y="3026896"/>
          <a:ext cx="1981200" cy="384642"/>
        </p:xfrm>
        <a:graphic>
          <a:graphicData uri="http://schemas.openxmlformats.org/presentationml/2006/ole">
            <mc:AlternateContent xmlns:mc="http://schemas.openxmlformats.org/markup-compatibility/2006">
              <mc:Choice xmlns:v="urn:schemas-microsoft-com:vml" Requires="v">
                <p:oleObj spid="_x0000_s16400" name="Equation" r:id="rId9" imgW="1244600" imgH="241300" progId="Equation.DSMT4">
                  <p:embed/>
                </p:oleObj>
              </mc:Choice>
              <mc:Fallback>
                <p:oleObj name="Equation" r:id="rId9" imgW="12446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3026896"/>
                        <a:ext cx="1981200" cy="3846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7" name="Object 9"/>
          <p:cNvGraphicFramePr>
            <a:graphicFrameLocks noChangeAspect="1"/>
          </p:cNvGraphicFramePr>
          <p:nvPr/>
        </p:nvGraphicFramePr>
        <p:xfrm>
          <a:off x="3733800" y="3490893"/>
          <a:ext cx="1905000" cy="776307"/>
        </p:xfrm>
        <a:graphic>
          <a:graphicData uri="http://schemas.openxmlformats.org/presentationml/2006/ole">
            <mc:AlternateContent xmlns:mc="http://schemas.openxmlformats.org/markup-compatibility/2006">
              <mc:Choice xmlns:v="urn:schemas-microsoft-com:vml" Requires="v">
                <p:oleObj spid="_x0000_s16401" name="Equation" r:id="rId11" imgW="1092200" imgH="444500" progId="Equation.DSMT4">
                  <p:embed/>
                </p:oleObj>
              </mc:Choice>
              <mc:Fallback>
                <p:oleObj name="Equation" r:id="rId11" imgW="10922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490893"/>
                        <a:ext cx="1905000" cy="776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7738" name="Object 10"/>
          <p:cNvGraphicFramePr>
            <a:graphicFrameLocks noChangeAspect="1"/>
          </p:cNvGraphicFramePr>
          <p:nvPr/>
        </p:nvGraphicFramePr>
        <p:xfrm>
          <a:off x="2338387" y="5181600"/>
          <a:ext cx="4672013" cy="876300"/>
        </p:xfrm>
        <a:graphic>
          <a:graphicData uri="http://schemas.openxmlformats.org/presentationml/2006/ole">
            <mc:AlternateContent xmlns:mc="http://schemas.openxmlformats.org/markup-compatibility/2006">
              <mc:Choice xmlns:v="urn:schemas-microsoft-com:vml" Requires="v">
                <p:oleObj spid="_x0000_s16402" name="Equation" r:id="rId13" imgW="2235200" imgH="419100" progId="Equation.DSMT4">
                  <p:embed/>
                </p:oleObj>
              </mc:Choice>
              <mc:Fallback>
                <p:oleObj name="Equation" r:id="rId13" imgW="22352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8387" y="5181600"/>
                        <a:ext cx="4672013"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4497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4"/>
                                        </p:tgtEl>
                                        <p:attrNameLst>
                                          <p:attrName>style.visibility</p:attrName>
                                        </p:attrNameLst>
                                      </p:cBhvr>
                                      <p:to>
                                        <p:strVal val="visible"/>
                                      </p:to>
                                    </p:set>
                                    <p:animEffect transition="in" filter="wipe(left)">
                                      <p:cBhvr>
                                        <p:cTn id="12" dur="500"/>
                                        <p:tgtEl>
                                          <p:spTgt spid="457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7735"/>
                                        </p:tgtEl>
                                        <p:attrNameLst>
                                          <p:attrName>style.visibility</p:attrName>
                                        </p:attrNameLst>
                                      </p:cBhvr>
                                      <p:to>
                                        <p:strVal val="visible"/>
                                      </p:to>
                                    </p:set>
                                    <p:animEffect transition="in" filter="wipe(left)">
                                      <p:cBhvr>
                                        <p:cTn id="22" dur="500"/>
                                        <p:tgtEl>
                                          <p:spTgt spid="4577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wipe(left)">
                                      <p:cBhvr>
                                        <p:cTn id="27" dur="500"/>
                                        <p:tgtEl>
                                          <p:spTgt spid="19">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57736"/>
                                        </p:tgtEl>
                                        <p:attrNameLst>
                                          <p:attrName>style.visibility</p:attrName>
                                        </p:attrNameLst>
                                      </p:cBhvr>
                                      <p:to>
                                        <p:strVal val="visible"/>
                                      </p:to>
                                    </p:set>
                                    <p:animEffect transition="in" filter="wipe(left)">
                                      <p:cBhvr>
                                        <p:cTn id="30" dur="500"/>
                                        <p:tgtEl>
                                          <p:spTgt spid="4577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7737"/>
                                        </p:tgtEl>
                                        <p:attrNameLst>
                                          <p:attrName>style.visibility</p:attrName>
                                        </p:attrNameLst>
                                      </p:cBhvr>
                                      <p:to>
                                        <p:strVal val="visible"/>
                                      </p:to>
                                    </p:set>
                                    <p:animEffect transition="in" filter="wipe(left)">
                                      <p:cBhvr>
                                        <p:cTn id="35" dur="500"/>
                                        <p:tgtEl>
                                          <p:spTgt spid="4577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9">
                                            <p:txEl>
                                              <p:pRg st="7" end="7"/>
                                            </p:txEl>
                                          </p:spTgt>
                                        </p:tgtEl>
                                        <p:attrNameLst>
                                          <p:attrName>style.visibility</p:attrName>
                                        </p:attrNameLst>
                                      </p:cBhvr>
                                      <p:to>
                                        <p:strVal val="visible"/>
                                      </p:to>
                                    </p:set>
                                    <p:animEffect transition="in" filter="wipe(left)">
                                      <p:cBhvr>
                                        <p:cTn id="40" dur="500"/>
                                        <p:tgtEl>
                                          <p:spTgt spid="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7738"/>
                                        </p:tgtEl>
                                        <p:attrNameLst>
                                          <p:attrName>style.visibility</p:attrName>
                                        </p:attrNameLst>
                                      </p:cBhvr>
                                      <p:to>
                                        <p:strVal val="visible"/>
                                      </p:to>
                                    </p:set>
                                    <p:animEffect transition="in" filter="wipe(left)">
                                      <p:cBhvr>
                                        <p:cTn id="45" dur="500"/>
                                        <p:tgtEl>
                                          <p:spTgt spid="457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0"/>
            <a:ext cx="8229600" cy="712787"/>
          </a:xfrm>
        </p:spPr>
        <p:txBody>
          <a:bodyPr/>
          <a:lstStyle/>
          <a:p>
            <a:pPr algn="ctr" eaLnBrk="1" hangingPunct="1"/>
            <a:r>
              <a:rPr lang="en-US" dirty="0">
                <a:ea typeface="ＭＳ Ｐゴシック" pitchFamily="-84" charset="-128"/>
                <a:cs typeface="ＭＳ Ｐゴシック" pitchFamily="-84" charset="-128"/>
              </a:rPr>
              <a:t>Stationary State</a:t>
            </a:r>
          </a:p>
        </p:txBody>
      </p:sp>
      <p:sp>
        <p:nvSpPr>
          <p:cNvPr id="24578" name="AutoShape 3"/>
          <p:cNvSpPr>
            <a:spLocks noGrp="1" noChangeAspect="1" noChangeArrowheads="1"/>
          </p:cNvSpPr>
          <p:nvPr>
            <p:ph type="body" sz="half" idx="1"/>
          </p:nvPr>
        </p:nvSpPr>
        <p:spPr>
          <a:xfrm>
            <a:off x="227013" y="838200"/>
            <a:ext cx="8383587" cy="4878388"/>
          </a:xfrm>
        </p:spPr>
        <p:txBody>
          <a:bodyPr/>
          <a:lstStyle/>
          <a:p>
            <a:pPr eaLnBrk="1" hangingPunct="1"/>
            <a:r>
              <a:rPr lang="en-US" dirty="0" smtClean="0">
                <a:ea typeface="ＭＳ Ｐゴシック" pitchFamily="-84" charset="-128"/>
                <a:cs typeface="ＭＳ Ｐゴシック" pitchFamily="-84" charset="-128"/>
              </a:rPr>
              <a:t>Recalling </a:t>
            </a:r>
            <a:r>
              <a:rPr lang="en-US" dirty="0">
                <a:ea typeface="ＭＳ Ｐゴシック" pitchFamily="-84" charset="-128"/>
                <a:cs typeface="ＭＳ Ｐゴシック" pitchFamily="-84" charset="-128"/>
              </a:rPr>
              <a:t>the separation of variables: </a:t>
            </a:r>
          </a:p>
          <a:p>
            <a:pPr eaLnBrk="1" hangingPunct="1">
              <a:buFont typeface="Wingdings" pitchFamily="-84" charset="2"/>
              <a:buNone/>
            </a:pPr>
            <a:r>
              <a:rPr lang="en-US" dirty="0">
                <a:ea typeface="ＭＳ Ｐゴシック" pitchFamily="-84" charset="-128"/>
                <a:cs typeface="ＭＳ Ｐゴシック" pitchFamily="-84" charset="-128"/>
              </a:rPr>
              <a:t>     and with  </a:t>
            </a:r>
            <a:r>
              <a:rPr lang="en-US" dirty="0" err="1">
                <a:ea typeface="ＭＳ Ｐゴシック" pitchFamily="-84" charset="-128"/>
                <a:cs typeface="ＭＳ Ｐゴシック" pitchFamily="-84" charset="-128"/>
              </a:rPr>
              <a:t>f(t</a:t>
            </a:r>
            <a:r>
              <a:rPr lang="en-US" dirty="0">
                <a:ea typeface="ＭＳ Ｐゴシック" pitchFamily="-84" charset="-128"/>
                <a:cs typeface="ＭＳ Ｐゴシック" pitchFamily="-84" charset="-128"/>
              </a:rPr>
              <a:t>) =            the wave function can be written as</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The probability density becomes:</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The probability distributions are constant in time. This is a standing wave phenomena that is called the stationary state.</a:t>
            </a:r>
          </a:p>
        </p:txBody>
      </p:sp>
      <p:graphicFrame>
        <p:nvGraphicFramePr>
          <p:cNvPr id="24582" name="Object 3"/>
          <p:cNvGraphicFramePr>
            <a:graphicFrameLocks noChangeAspect="1"/>
          </p:cNvGraphicFramePr>
          <p:nvPr/>
        </p:nvGraphicFramePr>
        <p:xfrm>
          <a:off x="3048000" y="1433945"/>
          <a:ext cx="746125" cy="440893"/>
        </p:xfrm>
        <a:graphic>
          <a:graphicData uri="http://schemas.openxmlformats.org/presentationml/2006/ole">
            <mc:AlternateContent xmlns:mc="http://schemas.openxmlformats.org/markup-compatibility/2006">
              <mc:Choice xmlns:v="urn:schemas-microsoft-com:vml" Requires="v">
                <p:oleObj spid="_x0000_s17417" name="Equation" r:id="rId3" imgW="279400" imgH="165100" progId="Equation.DSMT4">
                  <p:embed/>
                </p:oleObj>
              </mc:Choice>
              <mc:Fallback>
                <p:oleObj name="Equation" r:id="rId3" imgW="2794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33945"/>
                        <a:ext cx="746125" cy="44089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fld id="{FDDAF44D-5BDC-464D-BFC2-357404B9B058}" type="slidenum">
              <a:rPr lang="en-US" smtClean="0"/>
              <a:pPr/>
              <a:t>27</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58758" name="Object 6"/>
          <p:cNvGraphicFramePr>
            <a:graphicFrameLocks noChangeAspect="1"/>
          </p:cNvGraphicFramePr>
          <p:nvPr/>
        </p:nvGraphicFramePr>
        <p:xfrm>
          <a:off x="6234112" y="907169"/>
          <a:ext cx="2528888" cy="464431"/>
        </p:xfrm>
        <a:graphic>
          <a:graphicData uri="http://schemas.openxmlformats.org/presentationml/2006/ole">
            <mc:AlternateContent xmlns:mc="http://schemas.openxmlformats.org/markup-compatibility/2006">
              <mc:Choice xmlns:v="urn:schemas-microsoft-com:vml" Requires="v">
                <p:oleObj spid="_x0000_s17418" name="Equation" r:id="rId5" imgW="1244600" imgH="228600" progId="Equation.DSMT4">
                  <p:embed/>
                </p:oleObj>
              </mc:Choice>
              <mc:Fallback>
                <p:oleObj name="Equation" r:id="rId5" imgW="12446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112" y="907169"/>
                        <a:ext cx="2528888" cy="4644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59" name="Object 7"/>
          <p:cNvGraphicFramePr>
            <a:graphicFrameLocks noChangeAspect="1"/>
          </p:cNvGraphicFramePr>
          <p:nvPr/>
        </p:nvGraphicFramePr>
        <p:xfrm>
          <a:off x="2743200" y="2012150"/>
          <a:ext cx="2706688" cy="535788"/>
        </p:xfrm>
        <a:graphic>
          <a:graphicData uri="http://schemas.openxmlformats.org/presentationml/2006/ole">
            <mc:AlternateContent xmlns:mc="http://schemas.openxmlformats.org/markup-compatibility/2006">
              <mc:Choice xmlns:v="urn:schemas-microsoft-com:vml" Requires="v">
                <p:oleObj spid="_x0000_s17419" name="Equation" r:id="rId7" imgW="1219200" imgH="241300" progId="Equation.DSMT4">
                  <p:embed/>
                </p:oleObj>
              </mc:Choice>
              <mc:Fallback>
                <p:oleObj name="Equation" r:id="rId7" imgW="12192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012150"/>
                        <a:ext cx="2706688" cy="53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8760" name="Object 8"/>
          <p:cNvGraphicFramePr>
            <a:graphicFrameLocks noChangeAspect="1"/>
          </p:cNvGraphicFramePr>
          <p:nvPr/>
        </p:nvGraphicFramePr>
        <p:xfrm>
          <a:off x="914400" y="3200400"/>
          <a:ext cx="6911474" cy="914400"/>
        </p:xfrm>
        <a:graphic>
          <a:graphicData uri="http://schemas.openxmlformats.org/presentationml/2006/ole">
            <mc:AlternateContent xmlns:mc="http://schemas.openxmlformats.org/markup-compatibility/2006">
              <mc:Choice xmlns:v="urn:schemas-microsoft-com:vml" Requires="v">
                <p:oleObj spid="_x0000_s17420" name="Equation" r:id="rId9" imgW="2019300" imgH="266700" progId="Equation.DSMT4">
                  <p:embed/>
                </p:oleObj>
              </mc:Choice>
              <mc:Fallback>
                <p:oleObj name="Equation" r:id="rId9" imgW="2019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200400"/>
                        <a:ext cx="6911474"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50666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8758"/>
                                        </p:tgtEl>
                                        <p:attrNameLst>
                                          <p:attrName>style.visibility</p:attrName>
                                        </p:attrNameLst>
                                      </p:cBhvr>
                                      <p:to>
                                        <p:strVal val="visible"/>
                                      </p:to>
                                    </p:set>
                                    <p:animEffect transition="in" filter="wipe(left)">
                                      <p:cBhvr>
                                        <p:cTn id="12" dur="500"/>
                                        <p:tgtEl>
                                          <p:spTgt spid="4587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wipe(left)">
                                      <p:cBhvr>
                                        <p:cTn id="17" dur="500"/>
                                        <p:tgtEl>
                                          <p:spTgt spid="24578">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wipe(down)">
                                      <p:cBhvr>
                                        <p:cTn id="20" dur="500"/>
                                        <p:tgtEl>
                                          <p:spTgt spid="245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8759"/>
                                        </p:tgtEl>
                                        <p:attrNameLst>
                                          <p:attrName>style.visibility</p:attrName>
                                        </p:attrNameLst>
                                      </p:cBhvr>
                                      <p:to>
                                        <p:strVal val="visible"/>
                                      </p:to>
                                    </p:set>
                                    <p:animEffect transition="in" filter="wipe(left)">
                                      <p:cBhvr>
                                        <p:cTn id="25" dur="500"/>
                                        <p:tgtEl>
                                          <p:spTgt spid="45875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4578">
                                            <p:txEl>
                                              <p:pRg st="2" end="2"/>
                                            </p:txEl>
                                          </p:spTgt>
                                        </p:tgtEl>
                                        <p:attrNameLst>
                                          <p:attrName>style.visibility</p:attrName>
                                        </p:attrNameLst>
                                      </p:cBhvr>
                                      <p:to>
                                        <p:strVal val="visible"/>
                                      </p:to>
                                    </p:set>
                                    <p:animEffect transition="in" filter="wipe(left)">
                                      <p:cBhvr>
                                        <p:cTn id="30" dur="500"/>
                                        <p:tgtEl>
                                          <p:spTgt spid="2457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8760"/>
                                        </p:tgtEl>
                                        <p:attrNameLst>
                                          <p:attrName>style.visibility</p:attrName>
                                        </p:attrNameLst>
                                      </p:cBhvr>
                                      <p:to>
                                        <p:strVal val="visible"/>
                                      </p:to>
                                    </p:set>
                                    <p:animEffect transition="in" filter="wipe(left)">
                                      <p:cBhvr>
                                        <p:cTn id="35" dur="500"/>
                                        <p:tgtEl>
                                          <p:spTgt spid="4587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4578">
                                            <p:txEl>
                                              <p:pRg st="5" end="5"/>
                                            </p:txEl>
                                          </p:spTgt>
                                        </p:tgtEl>
                                        <p:attrNameLst>
                                          <p:attrName>style.visibility</p:attrName>
                                        </p:attrNameLst>
                                      </p:cBhvr>
                                      <p:to>
                                        <p:strVal val="visible"/>
                                      </p:to>
                                    </p:set>
                                    <p:animEffect transition="in" filter="wipe(left)">
                                      <p:cBhvr>
                                        <p:cTn id="40"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200"/>
            <a:ext cx="7772400" cy="1143000"/>
          </a:xfrm>
        </p:spPr>
        <p:txBody>
          <a:bodyPr/>
          <a:lstStyle/>
          <a:p>
            <a:r>
              <a:rPr lang="en-US" dirty="0" smtClean="0">
                <a:ea typeface="ＭＳ Ｐゴシック" pitchFamily="-84" charset="-128"/>
                <a:cs typeface="ＭＳ Ｐゴシック" pitchFamily="-84" charset="-128"/>
              </a:rPr>
              <a:t>Comparison of Classical and Quantum Mechanics</a:t>
            </a:r>
            <a:endParaRPr lang="en-US" dirty="0"/>
          </a:p>
        </p:txBody>
      </p:sp>
      <p:sp>
        <p:nvSpPr>
          <p:cNvPr id="3" name="Content Placeholder 2"/>
          <p:cNvSpPr>
            <a:spLocks noGrp="1"/>
          </p:cNvSpPr>
          <p:nvPr>
            <p:ph sz="quarter" idx="1"/>
          </p:nvPr>
        </p:nvSpPr>
        <p:spPr>
          <a:xfrm>
            <a:off x="457200" y="1447800"/>
            <a:ext cx="8458200" cy="4800600"/>
          </a:xfrm>
        </p:spPr>
        <p:txBody>
          <a:bodyPr/>
          <a:lstStyle/>
          <a:p>
            <a:pPr>
              <a:spcBef>
                <a:spcPts val="0"/>
              </a:spcBef>
              <a:buClr>
                <a:srgbClr val="3333CC"/>
              </a:buClr>
              <a:buSzPct val="65000"/>
              <a:buFont typeface="Wingdings" pitchFamily="-84" charset="2"/>
              <a:buChar char="n"/>
            </a:pPr>
            <a:r>
              <a:rPr lang="en-US" dirty="0" smtClean="0">
                <a:solidFill>
                  <a:srgbClr val="3333CC"/>
                </a:solidFill>
              </a:rPr>
              <a:t>Newton’</a:t>
            </a:r>
            <a:r>
              <a:rPr lang="en-US" altLang="ja-JP" dirty="0" smtClean="0">
                <a:solidFill>
                  <a:srgbClr val="3333CC"/>
                </a:solidFill>
              </a:rPr>
              <a:t>s second law and Schrödinger’s wave equation are both differential equations.</a:t>
            </a:r>
          </a:p>
          <a:p>
            <a:pPr>
              <a:spcBef>
                <a:spcPts val="0"/>
              </a:spcBef>
              <a:buClr>
                <a:srgbClr val="3333CC"/>
              </a:buClr>
              <a:buSzPct val="65000"/>
              <a:buFont typeface="Wingdings" pitchFamily="-84" charset="2"/>
              <a:buChar char="n"/>
            </a:pPr>
            <a:r>
              <a:rPr lang="en-US" dirty="0" smtClean="0">
                <a:solidFill>
                  <a:srgbClr val="3333CC"/>
                </a:solidFill>
              </a:rPr>
              <a:t>Newton’</a:t>
            </a:r>
            <a:r>
              <a:rPr lang="en-US" altLang="ja-JP" dirty="0" smtClean="0">
                <a:solidFill>
                  <a:srgbClr val="3333CC"/>
                </a:solidFill>
              </a:rPr>
              <a:t>s second law can be derived from the Schrödinger wave equation, so the latter is the more fundamental.</a:t>
            </a:r>
          </a:p>
          <a:p>
            <a:pPr>
              <a:spcBef>
                <a:spcPts val="0"/>
              </a:spcBef>
              <a:buClr>
                <a:srgbClr val="3333CC"/>
              </a:buClr>
              <a:buSzPct val="65000"/>
              <a:buFont typeface="Wingdings" pitchFamily="-84" charset="2"/>
              <a:buChar char="n"/>
            </a:pPr>
            <a:r>
              <a:rPr lang="en-US" dirty="0" smtClean="0">
                <a:solidFill>
                  <a:srgbClr val="3333CC"/>
                </a:solidFill>
              </a:rPr>
              <a:t>Classical mechanics only appears to be more precise because it deals with macroscopic phenomena. The underlying uncertainties in macroscopic measurements are just too small to be significant.</a:t>
            </a:r>
          </a:p>
          <a:p>
            <a:endParaRPr lang="en-US" dirty="0"/>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28</a:t>
            </a:fld>
            <a:endParaRPr lang="en-US"/>
          </a:p>
        </p:txBody>
      </p:sp>
    </p:spTree>
    <p:extLst>
      <p:ext uri="{BB962C8B-B14F-4D97-AF65-F5344CB8AC3E}">
        <p14:creationId xmlns:p14="http://schemas.microsoft.com/office/powerpoint/2010/main" val="3099627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Grp="1" noChangeArrowheads="1"/>
          </p:cNvSpPr>
          <p:nvPr>
            <p:ph type="title"/>
          </p:nvPr>
        </p:nvSpPr>
        <p:spPr>
          <a:xfrm>
            <a:off x="457200" y="0"/>
            <a:ext cx="8229600" cy="788987"/>
          </a:xfrm>
        </p:spPr>
        <p:txBody>
          <a:bodyPr/>
          <a:lstStyle/>
          <a:p>
            <a:pPr eaLnBrk="1" hangingPunct="1"/>
            <a:r>
              <a:rPr lang="en-US" sz="4800" dirty="0" smtClean="0">
                <a:ea typeface="ＭＳ Ｐゴシック" pitchFamily="-84" charset="-128"/>
                <a:cs typeface="ＭＳ Ｐゴシック" pitchFamily="-84" charset="-128"/>
              </a:rPr>
              <a:t>Expectation </a:t>
            </a:r>
            <a:r>
              <a:rPr lang="en-US" sz="4800" dirty="0">
                <a:ea typeface="ＭＳ Ｐゴシック" pitchFamily="-84" charset="-128"/>
                <a:cs typeface="ＭＳ Ｐゴシック" pitchFamily="-84" charset="-128"/>
              </a:rPr>
              <a:t>Values</a:t>
            </a:r>
          </a:p>
        </p:txBody>
      </p:sp>
      <p:sp>
        <p:nvSpPr>
          <p:cNvPr id="26626" name="Rectangle 3"/>
          <p:cNvSpPr>
            <a:spLocks noGrp="1" noChangeArrowheads="1"/>
          </p:cNvSpPr>
          <p:nvPr>
            <p:ph type="body" sz="half" idx="1"/>
          </p:nvPr>
        </p:nvSpPr>
        <p:spPr>
          <a:xfrm>
            <a:off x="457200" y="914400"/>
            <a:ext cx="8383588" cy="4802188"/>
          </a:xfrm>
        </p:spPr>
        <p:txBody>
          <a:bodyPr/>
          <a:lstStyle/>
          <a:p>
            <a:pPr eaLnBrk="1" hangingPunct="1"/>
            <a:r>
              <a:rPr lang="en-US" sz="2800" dirty="0">
                <a:ea typeface="ＭＳ Ｐゴシック" pitchFamily="-84" charset="-128"/>
                <a:cs typeface="ＭＳ Ｐゴシック" pitchFamily="-84" charset="-128"/>
              </a:rPr>
              <a:t>The </a:t>
            </a:r>
            <a:r>
              <a:rPr lang="en-US" sz="2800" b="1" dirty="0">
                <a:ea typeface="ＭＳ Ｐゴシック" pitchFamily="-84" charset="-128"/>
                <a:cs typeface="ＭＳ Ｐゴシック" pitchFamily="-84" charset="-128"/>
              </a:rPr>
              <a:t>expectation value</a:t>
            </a:r>
            <a:r>
              <a:rPr lang="en-US" sz="2800" dirty="0">
                <a:ea typeface="ＭＳ Ｐゴシック" pitchFamily="-84" charset="-128"/>
                <a:cs typeface="ＭＳ Ｐゴシック" pitchFamily="-84" charset="-128"/>
              </a:rPr>
              <a:t> is the expected result of the average of many measurements of a given quantity. The expectation value of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is denoted by &lt;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&gt;</a:t>
            </a:r>
          </a:p>
          <a:p>
            <a:pPr eaLnBrk="1" hangingPunct="1"/>
            <a:r>
              <a:rPr lang="en-US" sz="2800" dirty="0">
                <a:ea typeface="ＭＳ Ｐゴシック" pitchFamily="-84" charset="-128"/>
                <a:cs typeface="ＭＳ Ｐゴシック" pitchFamily="-84" charset="-128"/>
              </a:rPr>
              <a:t>Any measurable quantity for which we can calculate the expectation value is called a </a:t>
            </a:r>
            <a:r>
              <a:rPr lang="en-US" sz="2800" b="1" dirty="0">
                <a:ea typeface="ＭＳ Ｐゴシック" pitchFamily="-84" charset="-128"/>
                <a:cs typeface="ＭＳ Ｐゴシック" pitchFamily="-84" charset="-128"/>
              </a:rPr>
              <a:t>physical observable</a:t>
            </a:r>
            <a:r>
              <a:rPr lang="en-US" sz="2800" dirty="0">
                <a:ea typeface="ＭＳ Ｐゴシック" pitchFamily="-84" charset="-128"/>
                <a:cs typeface="ＭＳ Ｐゴシック" pitchFamily="-84" charset="-128"/>
              </a:rPr>
              <a:t>. The expectation values of physical observables (for example, position, linear momentum, angular momentum, and energy) must be real, because the experimental results of measurements are real.</a:t>
            </a:r>
          </a:p>
          <a:p>
            <a:pPr eaLnBrk="1" hangingPunct="1"/>
            <a:r>
              <a:rPr lang="en-US" sz="2800" dirty="0">
                <a:ea typeface="ＭＳ Ｐゴシック" pitchFamily="-84" charset="-128"/>
                <a:cs typeface="ＭＳ Ｐゴシック" pitchFamily="-84" charset="-128"/>
              </a:rPr>
              <a:t>The average value of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is </a:t>
            </a: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29</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0802" name="Object 2"/>
          <p:cNvGraphicFramePr>
            <a:graphicFrameLocks noChangeAspect="1"/>
          </p:cNvGraphicFramePr>
          <p:nvPr/>
        </p:nvGraphicFramePr>
        <p:xfrm>
          <a:off x="4267200" y="4724400"/>
          <a:ext cx="4686300" cy="1115955"/>
        </p:xfrm>
        <a:graphic>
          <a:graphicData uri="http://schemas.openxmlformats.org/presentationml/2006/ole">
            <mc:AlternateContent xmlns:mc="http://schemas.openxmlformats.org/markup-compatibility/2006">
              <mc:Choice xmlns:v="urn:schemas-microsoft-com:vml" Requires="v">
                <p:oleObj spid="_x0000_s18435" name="Equation" r:id="rId3" imgW="2832100" imgH="673100" progId="Equation.DSMT4">
                  <p:embed/>
                </p:oleObj>
              </mc:Choice>
              <mc:Fallback>
                <p:oleObj name="Equation" r:id="rId3" imgW="2832100" imgH="673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724400"/>
                        <a:ext cx="4686300" cy="1115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6243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left)">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wipe(left)">
                                      <p:cBhvr>
                                        <p:cTn id="17" dur="5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0802"/>
                                        </p:tgtEl>
                                        <p:attrNameLst>
                                          <p:attrName>style.visibility</p:attrName>
                                        </p:attrNameLst>
                                      </p:cBhvr>
                                      <p:to>
                                        <p:strVal val="visible"/>
                                      </p:to>
                                    </p:set>
                                    <p:animEffect transition="in" filter="wipe(left)">
                                      <p:cBhvr>
                                        <p:cTn id="22" dur="500"/>
                                        <p:tgtEl>
                                          <p:spTgt spid="460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3</a:t>
            </a:fld>
            <a:endParaRPr lang="en-US"/>
          </a:p>
        </p:txBody>
      </p:sp>
    </p:spTree>
    <p:extLst>
      <p:ext uri="{BB962C8B-B14F-4D97-AF65-F5344CB8AC3E}">
        <p14:creationId xmlns:p14="http://schemas.microsoft.com/office/powerpoint/2010/main" val="1979259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712787"/>
          </a:xfrm>
        </p:spPr>
        <p:txBody>
          <a:bodyPr/>
          <a:lstStyle/>
          <a:p>
            <a:pPr eaLnBrk="1" hangingPunct="1"/>
            <a:r>
              <a:rPr lang="en-US" sz="3400" dirty="0">
                <a:ea typeface="ＭＳ Ｐゴシック" pitchFamily="-84" charset="-128"/>
                <a:cs typeface="ＭＳ Ｐゴシック" pitchFamily="-84" charset="-128"/>
              </a:rPr>
              <a:t>Continuous Expectation Values</a:t>
            </a:r>
          </a:p>
        </p:txBody>
      </p:sp>
      <p:sp>
        <p:nvSpPr>
          <p:cNvPr id="27650" name="Rectangle 3"/>
          <p:cNvSpPr>
            <a:spLocks noGrp="1" noChangeArrowheads="1"/>
          </p:cNvSpPr>
          <p:nvPr>
            <p:ph type="body" sz="half" idx="1"/>
          </p:nvPr>
        </p:nvSpPr>
        <p:spPr>
          <a:xfrm>
            <a:off x="381000" y="838200"/>
            <a:ext cx="4649788" cy="4725988"/>
          </a:xfrm>
        </p:spPr>
        <p:txBody>
          <a:bodyPr/>
          <a:lstStyle/>
          <a:p>
            <a:pPr eaLnBrk="1" hangingPunct="1"/>
            <a:r>
              <a:rPr lang="en-US" sz="2800" dirty="0">
                <a:ea typeface="ＭＳ Ｐゴシック" pitchFamily="-84" charset="-128"/>
                <a:cs typeface="ＭＳ Ｐゴシック" pitchFamily="-84" charset="-128"/>
              </a:rPr>
              <a:t>We can change from discrete to continuous variables by using 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of observing the particle at a particular </a:t>
            </a:r>
            <a:r>
              <a:rPr lang="en-US" sz="2800" i="1" dirty="0" err="1">
                <a:ea typeface="ＭＳ Ｐゴシック" pitchFamily="-84" charset="-128"/>
                <a:cs typeface="ＭＳ Ｐゴシック" pitchFamily="-84" charset="-128"/>
              </a:rPr>
              <a:t>x</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Using the wave function, the expectation value is</a:t>
            </a:r>
            <a:r>
              <a:rPr lang="en-US" sz="2800" dirty="0" smtClean="0">
                <a:ea typeface="ＭＳ Ｐゴシック" pitchFamily="-84" charset="-128"/>
                <a:cs typeface="ＭＳ Ｐゴシック" pitchFamily="-84" charset="-128"/>
              </a:rPr>
              <a:t>:</a:t>
            </a:r>
          </a:p>
          <a:p>
            <a:pPr eaLnBrk="1" hangingPunct="1"/>
            <a:r>
              <a:rPr lang="en-US" sz="2800" dirty="0">
                <a:ea typeface="ＭＳ Ｐゴシック" pitchFamily="-84" charset="-128"/>
                <a:cs typeface="ＭＳ Ｐゴシック" pitchFamily="-84" charset="-128"/>
              </a:rPr>
              <a:t>The expectation value of any function </a:t>
            </a:r>
            <a:r>
              <a:rPr lang="en-US" sz="2800" i="1" dirty="0" err="1">
                <a:ea typeface="ＭＳ Ｐゴシック" pitchFamily="-84" charset="-128"/>
                <a:cs typeface="ＭＳ Ｐゴシック" pitchFamily="-84" charset="-128"/>
              </a:rPr>
              <a:t>g</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for a normalized wave function:</a:t>
            </a:r>
          </a:p>
          <a:p>
            <a:pPr eaLnBrk="1" hangingPunct="1"/>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30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1826" name="Object 2"/>
          <p:cNvGraphicFramePr>
            <a:graphicFrameLocks noChangeAspect="1"/>
          </p:cNvGraphicFramePr>
          <p:nvPr/>
        </p:nvGraphicFramePr>
        <p:xfrm>
          <a:off x="5486400" y="914400"/>
          <a:ext cx="2398713" cy="1428750"/>
        </p:xfrm>
        <a:graphic>
          <a:graphicData uri="http://schemas.openxmlformats.org/presentationml/2006/ole">
            <mc:AlternateContent xmlns:mc="http://schemas.openxmlformats.org/markup-compatibility/2006">
              <mc:Choice xmlns:v="urn:schemas-microsoft-com:vml" Requires="v">
                <p:oleObj spid="_x0000_s19463" name="Equation" r:id="rId3" imgW="1066800" imgH="635000" progId="Equation.DSMT4">
                  <p:embed/>
                </p:oleObj>
              </mc:Choice>
              <mc:Fallback>
                <p:oleObj name="Equation" r:id="rId3" imgW="1066800" imgH="63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239871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1827" name="Object 3"/>
          <p:cNvGraphicFramePr>
            <a:graphicFrameLocks noChangeAspect="1"/>
          </p:cNvGraphicFramePr>
          <p:nvPr/>
        </p:nvGraphicFramePr>
        <p:xfrm>
          <a:off x="5105400" y="2667000"/>
          <a:ext cx="3827463" cy="1428750"/>
        </p:xfrm>
        <a:graphic>
          <a:graphicData uri="http://schemas.openxmlformats.org/presentationml/2006/ole">
            <mc:AlternateContent xmlns:mc="http://schemas.openxmlformats.org/markup-compatibility/2006">
              <mc:Choice xmlns:v="urn:schemas-microsoft-com:vml" Requires="v">
                <p:oleObj spid="_x0000_s19464" name="Equation" r:id="rId5" imgW="1701800" imgH="635000" progId="Equation.DSMT4">
                  <p:embed/>
                </p:oleObj>
              </mc:Choice>
              <mc:Fallback>
                <p:oleObj name="Equation" r:id="rId5" imgW="1701800" imgH="63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667000"/>
                        <a:ext cx="382746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61828" name="Object 4"/>
          <p:cNvGraphicFramePr>
            <a:graphicFrameLocks noChangeAspect="1"/>
          </p:cNvGraphicFramePr>
          <p:nvPr/>
        </p:nvGraphicFramePr>
        <p:xfrm>
          <a:off x="4432300" y="5059671"/>
          <a:ext cx="4559300" cy="655329"/>
        </p:xfrm>
        <a:graphic>
          <a:graphicData uri="http://schemas.openxmlformats.org/presentationml/2006/ole">
            <mc:AlternateContent xmlns:mc="http://schemas.openxmlformats.org/markup-compatibility/2006">
              <mc:Choice xmlns:v="urn:schemas-microsoft-com:vml" Requires="v">
                <p:oleObj spid="_x0000_s19465" name="Equation" r:id="rId7" imgW="2298700" imgH="330200" progId="Equation.DSMT4">
                  <p:embed/>
                </p:oleObj>
              </mc:Choice>
              <mc:Fallback>
                <p:oleObj name="Equation" r:id="rId7" imgW="2298700" imgH="330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300" y="5059671"/>
                        <a:ext cx="4559300" cy="65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41730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1826"/>
                                        </p:tgtEl>
                                        <p:attrNameLst>
                                          <p:attrName>style.visibility</p:attrName>
                                        </p:attrNameLst>
                                      </p:cBhvr>
                                      <p:to>
                                        <p:strVal val="visible"/>
                                      </p:to>
                                    </p:set>
                                    <p:animEffect transition="in" filter="wipe(left)">
                                      <p:cBhvr>
                                        <p:cTn id="12" dur="500"/>
                                        <p:tgtEl>
                                          <p:spTgt spid="4618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wipe(left)">
                                      <p:cBhvr>
                                        <p:cTn id="17" dur="500"/>
                                        <p:tgtEl>
                                          <p:spTgt spid="276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1827"/>
                                        </p:tgtEl>
                                        <p:attrNameLst>
                                          <p:attrName>style.visibility</p:attrName>
                                        </p:attrNameLst>
                                      </p:cBhvr>
                                      <p:to>
                                        <p:strVal val="visible"/>
                                      </p:to>
                                    </p:set>
                                    <p:animEffect transition="in" filter="wipe(left)">
                                      <p:cBhvr>
                                        <p:cTn id="22" dur="500"/>
                                        <p:tgtEl>
                                          <p:spTgt spid="4618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0">
                                            <p:txEl>
                                              <p:pRg st="2" end="2"/>
                                            </p:txEl>
                                          </p:spTgt>
                                        </p:tgtEl>
                                        <p:attrNameLst>
                                          <p:attrName>style.visibility</p:attrName>
                                        </p:attrNameLst>
                                      </p:cBhvr>
                                      <p:to>
                                        <p:strVal val="visible"/>
                                      </p:to>
                                    </p:set>
                                    <p:animEffect transition="in" filter="wipe(left)">
                                      <p:cBhvr>
                                        <p:cTn id="27" dur="500"/>
                                        <p:tgtEl>
                                          <p:spTgt spid="276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1828"/>
                                        </p:tgtEl>
                                        <p:attrNameLst>
                                          <p:attrName>style.visibility</p:attrName>
                                        </p:attrNameLst>
                                      </p:cBhvr>
                                      <p:to>
                                        <p:strVal val="visible"/>
                                      </p:to>
                                    </p:set>
                                    <p:animEffect transition="in" filter="wipe(left)">
                                      <p:cBhvr>
                                        <p:cTn id="32" dur="500"/>
                                        <p:tgtEl>
                                          <p:spTgt spid="4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0"/>
            <a:ext cx="8229600" cy="865187"/>
          </a:xfrm>
        </p:spPr>
        <p:txBody>
          <a:bodyPr/>
          <a:lstStyle/>
          <a:p>
            <a:pPr eaLnBrk="1" hangingPunct="1"/>
            <a:r>
              <a:rPr lang="en-US" sz="3400" dirty="0">
                <a:ea typeface="ＭＳ Ｐゴシック" pitchFamily="-84" charset="-128"/>
                <a:cs typeface="ＭＳ Ｐゴシック" pitchFamily="-84" charset="-128"/>
              </a:rPr>
              <a:t>Momentum Operator</a:t>
            </a:r>
          </a:p>
        </p:txBody>
      </p:sp>
      <p:sp>
        <p:nvSpPr>
          <p:cNvPr id="28674" name="Rectangle 3"/>
          <p:cNvSpPr>
            <a:spLocks noGrp="1" noChangeArrowheads="1"/>
          </p:cNvSpPr>
          <p:nvPr>
            <p:ph type="body" sz="half" idx="1"/>
          </p:nvPr>
        </p:nvSpPr>
        <p:spPr>
          <a:xfrm>
            <a:off x="457200" y="609600"/>
            <a:ext cx="8234363" cy="4530725"/>
          </a:xfrm>
        </p:spPr>
        <p:txBody>
          <a:bodyPr/>
          <a:lstStyle/>
          <a:p>
            <a:pPr eaLnBrk="1" hangingPunct="1"/>
            <a:r>
              <a:rPr lang="en-US" sz="2400" dirty="0">
                <a:ea typeface="ＭＳ Ｐゴシック" pitchFamily="-84" charset="-128"/>
                <a:cs typeface="ＭＳ Ｐゴシック" pitchFamily="-84" charset="-128"/>
              </a:rPr>
              <a:t>To find the expectation value of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we first need to represent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in terms of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and </a:t>
            </a:r>
            <a:r>
              <a:rPr lang="en-US" sz="2400" i="1" dirty="0" err="1">
                <a:ea typeface="ＭＳ Ｐゴシック" pitchFamily="-84" charset="-128"/>
                <a:cs typeface="ＭＳ Ｐゴシック" pitchFamily="-84" charset="-128"/>
              </a:rPr>
              <a:t>t</a:t>
            </a:r>
            <a:r>
              <a:rPr lang="en-US" sz="2400" dirty="0">
                <a:ea typeface="ＭＳ Ｐゴシック" pitchFamily="-84" charset="-128"/>
                <a:cs typeface="ＭＳ Ｐゴシック" pitchFamily="-84" charset="-128"/>
              </a:rPr>
              <a:t>. Consider the derivative of the wave function of a free particle with respect to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With </a:t>
            </a:r>
            <a:r>
              <a:rPr lang="en-US" sz="2400" i="1" dirty="0" err="1">
                <a:ea typeface="ＭＳ Ｐゴシック" pitchFamily="-84" charset="-128"/>
                <a:cs typeface="ＭＳ Ｐゴシック" pitchFamily="-84" charset="-128"/>
              </a:rPr>
              <a:t>k</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p</a:t>
            </a:r>
            <a:r>
              <a:rPr lang="en-US" sz="2400" dirty="0">
                <a:ea typeface="ＭＳ Ｐゴシック" pitchFamily="-84" charset="-128"/>
                <a:cs typeface="ＭＳ Ｐゴシック" pitchFamily="-84" charset="-128"/>
              </a:rPr>
              <a:t> / </a:t>
            </a:r>
            <a:r>
              <a:rPr lang="en-US" sz="2400" i="1" dirty="0" err="1">
                <a:ea typeface="Arial" pitchFamily="-84" charset="0"/>
                <a:cs typeface="Arial" pitchFamily="-84" charset="0"/>
              </a:rPr>
              <a:t>ħ</a:t>
            </a:r>
            <a:r>
              <a:rPr lang="en-US" sz="2400" i="1" dirty="0">
                <a:ea typeface="Arial" pitchFamily="-84" charset="0"/>
                <a:cs typeface="Arial" pitchFamily="-84" charset="0"/>
              </a:rPr>
              <a:t>  </a:t>
            </a:r>
            <a:r>
              <a:rPr lang="en-US" sz="2400" dirty="0">
                <a:ea typeface="ＭＳ Ｐゴシック" pitchFamily="-84" charset="-128"/>
                <a:cs typeface="ＭＳ Ｐゴシック" pitchFamily="-84" charset="-128"/>
              </a:rPr>
              <a:t>we have</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ea typeface="ＭＳ Ｐゴシック" pitchFamily="-84" charset="-128"/>
                <a:cs typeface="ＭＳ Ｐゴシック" pitchFamily="-84" charset="-128"/>
              </a:rPr>
              <a:t>	This yields</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This suggests we define the momentum operator as	           </a:t>
            </a:r>
            <a:r>
              <a:rPr lang="en-US" sz="2400" dirty="0" smtClean="0">
                <a:ea typeface="ＭＳ Ｐゴシック" pitchFamily="-84" charset="-128"/>
                <a:cs typeface="ＭＳ Ｐゴシック" pitchFamily="-84" charset="-128"/>
              </a:rPr>
              <a:t>.</a:t>
            </a:r>
          </a:p>
          <a:p>
            <a:pPr eaLnBrk="1" hangingPunct="1"/>
            <a:r>
              <a:rPr lang="en-US" sz="2400" dirty="0">
                <a:ea typeface="ＭＳ Ｐゴシック" pitchFamily="-84" charset="-128"/>
                <a:cs typeface="ＭＳ Ｐゴシック" pitchFamily="-84" charset="-128"/>
              </a:rPr>
              <a:t>The expectation value of the momentum is</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31</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3874" name="Object 2"/>
          <p:cNvGraphicFramePr>
            <a:graphicFrameLocks noChangeAspect="1"/>
          </p:cNvGraphicFramePr>
          <p:nvPr/>
        </p:nvGraphicFramePr>
        <p:xfrm>
          <a:off x="1697037" y="1828800"/>
          <a:ext cx="5008563" cy="871538"/>
        </p:xfrm>
        <a:graphic>
          <a:graphicData uri="http://schemas.openxmlformats.org/presentationml/2006/ole">
            <mc:AlternateContent xmlns:mc="http://schemas.openxmlformats.org/markup-compatibility/2006">
              <mc:Choice xmlns:v="urn:schemas-microsoft-com:vml" Requires="v">
                <p:oleObj spid="_x0000_s20491" name="Equation" r:id="rId3" imgW="2260600" imgH="393700" progId="Equation.DSMT4">
                  <p:embed/>
                </p:oleObj>
              </mc:Choice>
              <mc:Fallback>
                <p:oleObj name="Equation" r:id="rId3" imgW="2260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37" y="1828800"/>
                        <a:ext cx="5008563"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5" name="Object 3"/>
          <p:cNvGraphicFramePr>
            <a:graphicFrameLocks noChangeAspect="1"/>
          </p:cNvGraphicFramePr>
          <p:nvPr/>
        </p:nvGraphicFramePr>
        <p:xfrm>
          <a:off x="3657600" y="2514600"/>
          <a:ext cx="1660525" cy="873125"/>
        </p:xfrm>
        <a:graphic>
          <a:graphicData uri="http://schemas.openxmlformats.org/presentationml/2006/ole">
            <mc:AlternateContent xmlns:mc="http://schemas.openxmlformats.org/markup-compatibility/2006">
              <mc:Choice xmlns:v="urn:schemas-microsoft-com:vml" Requires="v">
                <p:oleObj spid="_x0000_s20492" name="Equation" r:id="rId5" imgW="749300" imgH="393700" progId="Equation.DSMT4">
                  <p:embed/>
                </p:oleObj>
              </mc:Choice>
              <mc:Fallback>
                <p:oleObj name="Equation" r:id="rId5" imgW="7493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514600"/>
                        <a:ext cx="16605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6" name="Object 4"/>
          <p:cNvGraphicFramePr>
            <a:graphicFrameLocks noChangeAspect="1"/>
          </p:cNvGraphicFramePr>
          <p:nvPr/>
        </p:nvGraphicFramePr>
        <p:xfrm>
          <a:off x="2590800" y="3352800"/>
          <a:ext cx="3629025" cy="900112"/>
        </p:xfrm>
        <a:graphic>
          <a:graphicData uri="http://schemas.openxmlformats.org/presentationml/2006/ole">
            <mc:AlternateContent xmlns:mc="http://schemas.openxmlformats.org/markup-compatibility/2006">
              <mc:Choice xmlns:v="urn:schemas-microsoft-com:vml" Requires="v">
                <p:oleObj spid="_x0000_s20493" name="Equation" r:id="rId7" imgW="1638300" imgH="406400" progId="Equation.DSMT4">
                  <p:embed/>
                </p:oleObj>
              </mc:Choice>
              <mc:Fallback>
                <p:oleObj name="Equation" r:id="rId7" imgW="1638300" imgH="40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352800"/>
                        <a:ext cx="3629025"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7" name="Object 5"/>
          <p:cNvGraphicFramePr>
            <a:graphicFrameLocks noChangeAspect="1"/>
          </p:cNvGraphicFramePr>
          <p:nvPr/>
        </p:nvGraphicFramePr>
        <p:xfrm>
          <a:off x="6934200" y="4267200"/>
          <a:ext cx="1547813" cy="873125"/>
        </p:xfrm>
        <a:graphic>
          <a:graphicData uri="http://schemas.openxmlformats.org/presentationml/2006/ole">
            <mc:AlternateContent xmlns:mc="http://schemas.openxmlformats.org/markup-compatibility/2006">
              <mc:Choice xmlns:v="urn:schemas-microsoft-com:vml" Requires="v">
                <p:oleObj spid="_x0000_s20494" name="Equation" r:id="rId9" imgW="698500" imgH="393700" progId="Equation.DSMT4">
                  <p:embed/>
                </p:oleObj>
              </mc:Choice>
              <mc:Fallback>
                <p:oleObj name="Equation" r:id="rId9" imgW="6985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4267200"/>
                        <a:ext cx="154781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878" name="Object 6"/>
          <p:cNvGraphicFramePr>
            <a:graphicFrameLocks noChangeAspect="1"/>
          </p:cNvGraphicFramePr>
          <p:nvPr/>
        </p:nvGraphicFramePr>
        <p:xfrm>
          <a:off x="2819400" y="5257800"/>
          <a:ext cx="4594538" cy="914400"/>
        </p:xfrm>
        <a:graphic>
          <a:graphicData uri="http://schemas.openxmlformats.org/presentationml/2006/ole">
            <mc:AlternateContent xmlns:mc="http://schemas.openxmlformats.org/markup-compatibility/2006">
              <mc:Choice xmlns:v="urn:schemas-microsoft-com:vml" Requires="v">
                <p:oleObj spid="_x0000_s20495" name="Equation" r:id="rId11" imgW="2044700" imgH="406400" progId="Equation.DSMT4">
                  <p:embed/>
                </p:oleObj>
              </mc:Choice>
              <mc:Fallback>
                <p:oleObj name="Equation" r:id="rId11" imgW="2044700" imgH="406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5257800"/>
                        <a:ext cx="45945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8804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3874"/>
                                        </p:tgtEl>
                                        <p:attrNameLst>
                                          <p:attrName>style.visibility</p:attrName>
                                        </p:attrNameLst>
                                      </p:cBhvr>
                                      <p:to>
                                        <p:strVal val="visible"/>
                                      </p:to>
                                    </p:set>
                                    <p:animEffect transition="in" filter="wipe(left)">
                                      <p:cBhvr>
                                        <p:cTn id="12" dur="500"/>
                                        <p:tgtEl>
                                          <p:spTgt spid="4638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4">
                                            <p:txEl>
                                              <p:pRg st="3" end="3"/>
                                            </p:txEl>
                                          </p:spTgt>
                                        </p:tgtEl>
                                        <p:attrNameLst>
                                          <p:attrName>style.visibility</p:attrName>
                                        </p:attrNameLst>
                                      </p:cBhvr>
                                      <p:to>
                                        <p:strVal val="visible"/>
                                      </p:to>
                                    </p:set>
                                    <p:animEffect transition="in" filter="wipe(left)">
                                      <p:cBhvr>
                                        <p:cTn id="17" dur="500"/>
                                        <p:tgtEl>
                                          <p:spTgt spid="286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3875"/>
                                        </p:tgtEl>
                                        <p:attrNameLst>
                                          <p:attrName>style.visibility</p:attrName>
                                        </p:attrNameLst>
                                      </p:cBhvr>
                                      <p:to>
                                        <p:strVal val="visible"/>
                                      </p:to>
                                    </p:set>
                                    <p:animEffect transition="in" filter="wipe(left)">
                                      <p:cBhvr>
                                        <p:cTn id="22" dur="500"/>
                                        <p:tgtEl>
                                          <p:spTgt spid="4638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wipe(left)">
                                      <p:cBhvr>
                                        <p:cTn id="27" dur="500"/>
                                        <p:tgtEl>
                                          <p:spTgt spid="286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3876"/>
                                        </p:tgtEl>
                                        <p:attrNameLst>
                                          <p:attrName>style.visibility</p:attrName>
                                        </p:attrNameLst>
                                      </p:cBhvr>
                                      <p:to>
                                        <p:strVal val="visible"/>
                                      </p:to>
                                    </p:set>
                                    <p:animEffect transition="in" filter="wipe(left)">
                                      <p:cBhvr>
                                        <p:cTn id="32" dur="500"/>
                                        <p:tgtEl>
                                          <p:spTgt spid="4638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4">
                                            <p:txEl>
                                              <p:pRg st="7" end="7"/>
                                            </p:txEl>
                                          </p:spTgt>
                                        </p:tgtEl>
                                        <p:attrNameLst>
                                          <p:attrName>style.visibility</p:attrName>
                                        </p:attrNameLst>
                                      </p:cBhvr>
                                      <p:to>
                                        <p:strVal val="visible"/>
                                      </p:to>
                                    </p:set>
                                    <p:animEffect transition="in" filter="wipe(left)">
                                      <p:cBhvr>
                                        <p:cTn id="37" dur="500"/>
                                        <p:tgtEl>
                                          <p:spTgt spid="2867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3877"/>
                                        </p:tgtEl>
                                        <p:attrNameLst>
                                          <p:attrName>style.visibility</p:attrName>
                                        </p:attrNameLst>
                                      </p:cBhvr>
                                      <p:to>
                                        <p:strVal val="visible"/>
                                      </p:to>
                                    </p:set>
                                    <p:animEffect transition="in" filter="wipe(left)">
                                      <p:cBhvr>
                                        <p:cTn id="42" dur="500"/>
                                        <p:tgtEl>
                                          <p:spTgt spid="463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4">
                                            <p:txEl>
                                              <p:pRg st="8" end="8"/>
                                            </p:txEl>
                                          </p:spTgt>
                                        </p:tgtEl>
                                        <p:attrNameLst>
                                          <p:attrName>style.visibility</p:attrName>
                                        </p:attrNameLst>
                                      </p:cBhvr>
                                      <p:to>
                                        <p:strVal val="visible"/>
                                      </p:to>
                                    </p:set>
                                    <p:animEffect transition="in" filter="wipe(left)">
                                      <p:cBhvr>
                                        <p:cTn id="47" dur="500"/>
                                        <p:tgtEl>
                                          <p:spTgt spid="2867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3878"/>
                                        </p:tgtEl>
                                        <p:attrNameLst>
                                          <p:attrName>style.visibility</p:attrName>
                                        </p:attrNameLst>
                                      </p:cBhvr>
                                      <p:to>
                                        <p:strVal val="visible"/>
                                      </p:to>
                                    </p:set>
                                    <p:animEffect transition="in" filter="wipe(left)">
                                      <p:cBhvr>
                                        <p:cTn id="52" dur="500"/>
                                        <p:tgtEl>
                                          <p:spTgt spid="463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8987"/>
          </a:xfrm>
        </p:spPr>
        <p:txBody>
          <a:bodyPr/>
          <a:lstStyle/>
          <a:p>
            <a:r>
              <a:rPr lang="en-US" dirty="0" smtClean="0">
                <a:ea typeface="ＭＳ Ｐゴシック" pitchFamily="-84" charset="-128"/>
                <a:cs typeface="ＭＳ Ｐゴシック" pitchFamily="-84" charset="-128"/>
              </a:rPr>
              <a:t>Position and Energy Operators</a:t>
            </a:r>
            <a:endParaRPr lang="en-US" dirty="0"/>
          </a:p>
        </p:txBody>
      </p:sp>
      <p:sp>
        <p:nvSpPr>
          <p:cNvPr id="3" name="Text Placeholder 2"/>
          <p:cNvSpPr>
            <a:spLocks noGrp="1"/>
          </p:cNvSpPr>
          <p:nvPr>
            <p:ph type="body" sz="half" idx="1"/>
          </p:nvPr>
        </p:nvSpPr>
        <p:spPr>
          <a:xfrm>
            <a:off x="457200" y="685800"/>
            <a:ext cx="8305800" cy="5140325"/>
          </a:xfrm>
        </p:spPr>
        <p:txBody>
          <a:bodyPr/>
          <a:lstStyle/>
          <a:p>
            <a:pPr eaLnBrk="1" hangingPunct="1">
              <a:buClr>
                <a:srgbClr val="3333CC"/>
              </a:buClr>
              <a:buSzPct val="65000"/>
              <a:buFont typeface="Wingdings" pitchFamily="-84" charset="2"/>
              <a:buChar char="n"/>
            </a:pPr>
            <a:r>
              <a:rPr lang="en-US" dirty="0" smtClean="0">
                <a:solidFill>
                  <a:srgbClr val="3333CC"/>
                </a:solidFill>
              </a:rPr>
              <a:t>The position </a:t>
            </a:r>
            <a:r>
              <a:rPr lang="en-US" i="1" dirty="0" err="1" smtClean="0">
                <a:solidFill>
                  <a:srgbClr val="3333CC"/>
                </a:solidFill>
              </a:rPr>
              <a:t>x</a:t>
            </a:r>
            <a:r>
              <a:rPr lang="en-US" dirty="0" smtClean="0">
                <a:solidFill>
                  <a:srgbClr val="3333CC"/>
                </a:solidFill>
              </a:rPr>
              <a:t> is its own operator as seen above.</a:t>
            </a:r>
          </a:p>
          <a:p>
            <a:pPr eaLnBrk="1" hangingPunct="1">
              <a:buClr>
                <a:srgbClr val="3333CC"/>
              </a:buClr>
              <a:buSzPct val="65000"/>
              <a:buFont typeface="Wingdings" pitchFamily="-84" charset="2"/>
              <a:buChar char="n"/>
            </a:pPr>
            <a:r>
              <a:rPr lang="en-US" dirty="0" smtClean="0">
                <a:solidFill>
                  <a:srgbClr val="3333CC"/>
                </a:solidFill>
              </a:rPr>
              <a:t>The time derivative of the free-particle wave function is</a:t>
            </a:r>
          </a:p>
          <a:p>
            <a:pPr eaLnBrk="1" hangingPunct="1">
              <a:buClr>
                <a:srgbClr val="3333CC"/>
              </a:buClr>
              <a:buSzPct val="65000"/>
              <a:buNone/>
            </a:pPr>
            <a:endParaRPr lang="en-US" dirty="0" smtClean="0">
              <a:solidFill>
                <a:srgbClr val="3333CC"/>
              </a:solidFill>
            </a:endParaRPr>
          </a:p>
          <a:p>
            <a:pPr eaLnBrk="1" hangingPunct="1">
              <a:buClr>
                <a:srgbClr val="3333CC"/>
              </a:buClr>
              <a:buSzPct val="65000"/>
              <a:buNone/>
            </a:pPr>
            <a:r>
              <a:rPr lang="en-US" dirty="0" smtClean="0">
                <a:solidFill>
                  <a:srgbClr val="3333CC"/>
                </a:solidFill>
              </a:rPr>
              <a:t>	Substituting </a:t>
            </a:r>
            <a:r>
              <a:rPr lang="el-GR" i="1" dirty="0" smtClean="0">
                <a:solidFill>
                  <a:srgbClr val="3333CC"/>
                </a:solidFill>
                <a:ea typeface="Arial" pitchFamily="-84" charset="0"/>
                <a:cs typeface="Arial" pitchFamily="-84" charset="0"/>
              </a:rPr>
              <a:t>ω</a:t>
            </a:r>
            <a:r>
              <a:rPr lang="en-US" dirty="0" smtClean="0">
                <a:solidFill>
                  <a:srgbClr val="3333CC"/>
                </a:solidFill>
                <a:ea typeface="Arial" pitchFamily="-84" charset="0"/>
                <a:cs typeface="Arial" pitchFamily="-84" charset="0"/>
              </a:rPr>
              <a:t> = </a:t>
            </a:r>
            <a:r>
              <a:rPr lang="en-US" i="1" dirty="0" smtClean="0">
                <a:solidFill>
                  <a:srgbClr val="3333CC"/>
                </a:solidFill>
                <a:ea typeface="Arial" pitchFamily="-84" charset="0"/>
                <a:cs typeface="Arial" pitchFamily="-84" charset="0"/>
              </a:rPr>
              <a:t>E</a:t>
            </a:r>
            <a:r>
              <a:rPr lang="en-US" dirty="0" smtClean="0">
                <a:solidFill>
                  <a:srgbClr val="3333CC"/>
                </a:solidFill>
                <a:ea typeface="Arial" pitchFamily="-84" charset="0"/>
                <a:cs typeface="Arial" pitchFamily="-84" charset="0"/>
              </a:rPr>
              <a:t> / </a:t>
            </a:r>
            <a:r>
              <a:rPr lang="en-US" i="1" dirty="0" err="1" smtClean="0">
                <a:solidFill>
                  <a:srgbClr val="3333CC"/>
                </a:solidFill>
                <a:ea typeface="Arial" pitchFamily="-84" charset="0"/>
                <a:cs typeface="Arial" pitchFamily="-84" charset="0"/>
              </a:rPr>
              <a:t>ħ</a:t>
            </a:r>
            <a:r>
              <a:rPr lang="en-US" dirty="0" smtClean="0">
                <a:solidFill>
                  <a:srgbClr val="3333CC"/>
                </a:solidFill>
                <a:ea typeface="Arial" pitchFamily="-84" charset="0"/>
                <a:cs typeface="Arial" pitchFamily="-84" charset="0"/>
              </a:rPr>
              <a:t>  yields		</a:t>
            </a:r>
          </a:p>
          <a:p>
            <a:pPr eaLnBrk="1" hangingPunct="1">
              <a:buClr>
                <a:srgbClr val="3333CC"/>
              </a:buClr>
              <a:buSzPct val="65000"/>
              <a:buNone/>
            </a:pPr>
            <a:endParaRPr lang="en-US" dirty="0" smtClean="0">
              <a:solidFill>
                <a:srgbClr val="3333CC"/>
              </a:solidFill>
              <a:ea typeface="Arial" pitchFamily="-84" charset="0"/>
              <a:cs typeface="Arial" pitchFamily="-84" charset="0"/>
            </a:endParaRP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energy operator is</a:t>
            </a:r>
          </a:p>
          <a:p>
            <a:pPr eaLnBrk="1" hangingPunct="1">
              <a:buClr>
                <a:srgbClr val="3333CC"/>
              </a:buClr>
              <a:buSzPct val="65000"/>
              <a:buFont typeface="Wingdings" pitchFamily="-84" charset="2"/>
              <a:buChar char="n"/>
            </a:pPr>
            <a:r>
              <a:rPr lang="en-US" dirty="0" smtClean="0">
                <a:solidFill>
                  <a:srgbClr val="3333CC"/>
                </a:solidFill>
                <a:ea typeface="Arial" pitchFamily="-84" charset="0"/>
                <a:cs typeface="Arial" pitchFamily="-84" charset="0"/>
              </a:rPr>
              <a:t>The expectation value of the energy is</a:t>
            </a:r>
            <a:endParaRPr lang="en-US" dirty="0"/>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32</a:t>
            </a:fld>
            <a:endParaRPr lang="en-US"/>
          </a:p>
        </p:txBody>
      </p:sp>
      <p:graphicFrame>
        <p:nvGraphicFramePr>
          <p:cNvPr id="26626" name="Object 2"/>
          <p:cNvGraphicFramePr>
            <a:graphicFrameLocks noChangeAspect="1"/>
          </p:cNvGraphicFramePr>
          <p:nvPr/>
        </p:nvGraphicFramePr>
        <p:xfrm>
          <a:off x="1722437" y="1947862"/>
          <a:ext cx="5516563" cy="871538"/>
        </p:xfrm>
        <a:graphic>
          <a:graphicData uri="http://schemas.openxmlformats.org/presentationml/2006/ole">
            <mc:AlternateContent xmlns:mc="http://schemas.openxmlformats.org/markup-compatibility/2006">
              <mc:Choice xmlns:v="urn:schemas-microsoft-com:vml" Requires="v">
                <p:oleObj spid="_x0000_s21513" name="Equation" r:id="rId3" imgW="2489200" imgH="393700" progId="Equation.DSMT4">
                  <p:embed/>
                </p:oleObj>
              </mc:Choice>
              <mc:Fallback>
                <p:oleObj name="Equation" r:id="rId3" imgW="24892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7" y="1947862"/>
                        <a:ext cx="5516563"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5181600" y="2819400"/>
          <a:ext cx="3460750" cy="900113"/>
        </p:xfrm>
        <a:graphic>
          <a:graphicData uri="http://schemas.openxmlformats.org/presentationml/2006/ole">
            <mc:AlternateContent xmlns:mc="http://schemas.openxmlformats.org/markup-compatibility/2006">
              <mc:Choice xmlns:v="urn:schemas-microsoft-com:vml" Requires="v">
                <p:oleObj spid="_x0000_s21514" name="Equation" r:id="rId5" imgW="1562100" imgH="406400" progId="Equation.DSMT4">
                  <p:embed/>
                </p:oleObj>
              </mc:Choice>
              <mc:Fallback>
                <p:oleObj name="Equation" r:id="rId5" imgW="1562100" imgH="40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19400"/>
                        <a:ext cx="346075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nvGraphicFramePr>
        <p:xfrm>
          <a:off x="4619625" y="3962400"/>
          <a:ext cx="1323975" cy="873125"/>
        </p:xfrm>
        <a:graphic>
          <a:graphicData uri="http://schemas.openxmlformats.org/presentationml/2006/ole">
            <mc:AlternateContent xmlns:mc="http://schemas.openxmlformats.org/markup-compatibility/2006">
              <mc:Choice xmlns:v="urn:schemas-microsoft-com:vml" Requires="v">
                <p:oleObj spid="_x0000_s21515" name="Equation" r:id="rId7" imgW="596900" imgH="393700" progId="Equation.DSMT4">
                  <p:embed/>
                </p:oleObj>
              </mc:Choice>
              <mc:Fallback>
                <p:oleObj name="Equation" r:id="rId7" imgW="5969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962400"/>
                        <a:ext cx="13239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nvGraphicFramePr>
        <p:xfrm>
          <a:off x="2209800" y="5334000"/>
          <a:ext cx="4395788" cy="914400"/>
        </p:xfrm>
        <a:graphic>
          <a:graphicData uri="http://schemas.openxmlformats.org/presentationml/2006/ole">
            <mc:AlternateContent xmlns:mc="http://schemas.openxmlformats.org/markup-compatibility/2006">
              <mc:Choice xmlns:v="urn:schemas-microsoft-com:vml" Requires="v">
                <p:oleObj spid="_x0000_s21516" name="Equation" r:id="rId9" imgW="1955800" imgH="406400" progId="Equation.DSMT4">
                  <p:embed/>
                </p:oleObj>
              </mc:Choice>
              <mc:Fallback>
                <p:oleObj name="Equation" r:id="rId9" imgW="1955800" imgH="406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334000"/>
                        <a:ext cx="43957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3622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wipe(left)">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627"/>
                                        </p:tgtEl>
                                        <p:attrNameLst>
                                          <p:attrName>style.visibility</p:attrName>
                                        </p:attrNameLst>
                                      </p:cBhvr>
                                      <p:to>
                                        <p:strVal val="visible"/>
                                      </p:to>
                                    </p:set>
                                    <p:animEffect transition="in" filter="wipe(left)">
                                      <p:cBhvr>
                                        <p:cTn id="27" dur="500"/>
                                        <p:tgtEl>
                                          <p:spTgt spid="266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628"/>
                                        </p:tgtEl>
                                        <p:attrNameLst>
                                          <p:attrName>style.visibility</p:attrName>
                                        </p:attrNameLst>
                                      </p:cBhvr>
                                      <p:to>
                                        <p:strVal val="visible"/>
                                      </p:to>
                                    </p:set>
                                    <p:animEffect transition="in" filter="wipe(left)">
                                      <p:cBhvr>
                                        <p:cTn id="37" dur="500"/>
                                        <p:tgtEl>
                                          <p:spTgt spid="266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629"/>
                                        </p:tgtEl>
                                        <p:attrNameLst>
                                          <p:attrName>style.visibility</p:attrName>
                                        </p:attrNameLst>
                                      </p:cBhvr>
                                      <p:to>
                                        <p:strVal val="visible"/>
                                      </p:to>
                                    </p:set>
                                    <p:animEffect transition="in" filter="wipe(left)">
                                      <p:cBhvr>
                                        <p:cTn id="4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0"/>
            <a:ext cx="8229600" cy="636587"/>
          </a:xfrm>
        </p:spPr>
        <p:txBody>
          <a:bodyPr/>
          <a:lstStyle/>
          <a:p>
            <a:pPr eaLnBrk="1" hangingPunct="1"/>
            <a:r>
              <a:rPr lang="en-US" dirty="0" smtClean="0">
                <a:ea typeface="ＭＳ Ｐゴシック" pitchFamily="-84" charset="-128"/>
                <a:cs typeface="ＭＳ Ｐゴシック" pitchFamily="-84" charset="-128"/>
              </a:rPr>
              <a:t>Infinite </a:t>
            </a:r>
            <a:r>
              <a:rPr lang="en-US" dirty="0">
                <a:ea typeface="ＭＳ Ｐゴシック" pitchFamily="-84" charset="-128"/>
                <a:cs typeface="ＭＳ Ｐゴシック" pitchFamily="-84" charset="-128"/>
              </a:rPr>
              <a:t>Square-Well Potential</a:t>
            </a:r>
          </a:p>
        </p:txBody>
      </p:sp>
      <p:sp>
        <p:nvSpPr>
          <p:cNvPr id="30722" name="Rectangle 3"/>
          <p:cNvSpPr>
            <a:spLocks noGrp="1" noChangeArrowheads="1"/>
          </p:cNvSpPr>
          <p:nvPr>
            <p:ph type="body" sz="half" idx="1"/>
          </p:nvPr>
        </p:nvSpPr>
        <p:spPr>
          <a:xfrm>
            <a:off x="457200" y="609600"/>
            <a:ext cx="8231188" cy="4725988"/>
          </a:xfrm>
        </p:spPr>
        <p:txBody>
          <a:bodyPr/>
          <a:lstStyle/>
          <a:p>
            <a:pPr eaLnBrk="1" hangingPunct="1">
              <a:spcBef>
                <a:spcPct val="0"/>
              </a:spcBef>
            </a:pPr>
            <a:r>
              <a:rPr lang="en-US" sz="2800" dirty="0">
                <a:ea typeface="ＭＳ Ｐゴシック" pitchFamily="-84" charset="-128"/>
                <a:cs typeface="ＭＳ Ｐゴシック" pitchFamily="-84" charset="-128"/>
              </a:rPr>
              <a:t>The simplest such system is that of a particle trapped in a box with infinitely hard walls that the particle cannot penetrate. This potential is called an infinite square well and is given by</a:t>
            </a:r>
          </a:p>
          <a:p>
            <a:pPr eaLnBrk="1" hangingPunct="1">
              <a:spcBef>
                <a:spcPct val="0"/>
              </a:spcBef>
            </a:pPr>
            <a:endParaRPr lang="en-US" sz="2800" dirty="0" smtClean="0">
              <a:ea typeface="ＭＳ Ｐゴシック" pitchFamily="-84" charset="-128"/>
              <a:cs typeface="ＭＳ Ｐゴシック" pitchFamily="-84" charset="-128"/>
            </a:endParaRPr>
          </a:p>
          <a:p>
            <a:pPr eaLnBrk="1" hangingPunct="1">
              <a:spcBef>
                <a:spcPct val="0"/>
              </a:spcBef>
              <a:buNone/>
            </a:pPr>
            <a:endParaRPr lang="en-US" sz="2800" dirty="0" smtClean="0">
              <a:ea typeface="ＭＳ Ｐゴシック" pitchFamily="-84" charset="-128"/>
              <a:cs typeface="ＭＳ Ｐゴシック" pitchFamily="-84" charset="-128"/>
            </a:endParaRPr>
          </a:p>
          <a:p>
            <a:pPr eaLnBrk="1" hangingPunct="1">
              <a:spcBef>
                <a:spcPct val="0"/>
              </a:spcBef>
            </a:pPr>
            <a:r>
              <a:rPr lang="en-US" sz="2800" dirty="0">
                <a:ea typeface="ＭＳ Ｐゴシック" pitchFamily="-84" charset="-128"/>
                <a:cs typeface="ＭＳ Ｐゴシック" pitchFamily="-84" charset="-128"/>
              </a:rPr>
              <a:t>Clearly the wave function must be zero where the potential is infinite</a:t>
            </a:r>
            <a:r>
              <a:rPr lang="en-US" sz="2800" dirty="0" smtClean="0">
                <a:ea typeface="ＭＳ Ｐゴシック" pitchFamily="-84" charset="-128"/>
                <a:cs typeface="ＭＳ Ｐゴシック" pitchFamily="-84" charset="-128"/>
              </a:rPr>
              <a:t>.</a:t>
            </a:r>
          </a:p>
          <a:p>
            <a:pPr eaLnBrk="1" hangingPunct="1">
              <a:spcBef>
                <a:spcPct val="0"/>
              </a:spcBef>
            </a:pPr>
            <a:r>
              <a:rPr lang="en-US" sz="2800" dirty="0">
                <a:ea typeface="ＭＳ Ｐゴシック" pitchFamily="-84" charset="-128"/>
                <a:cs typeface="ＭＳ Ｐゴシック" pitchFamily="-84" charset="-128"/>
              </a:rPr>
              <a:t>Where the potential is zero inside the box, the Schrödinger </a:t>
            </a:r>
            <a:r>
              <a:rPr lang="en-US" sz="2800" dirty="0" smtClean="0">
                <a:ea typeface="ＭＳ Ｐゴシック" pitchFamily="-84" charset="-128"/>
                <a:cs typeface="ＭＳ Ｐゴシック" pitchFamily="-84" charset="-128"/>
              </a:rPr>
              <a:t>wave equation </a:t>
            </a:r>
            <a:r>
              <a:rPr lang="en-US" sz="2800" dirty="0">
                <a:ea typeface="ＭＳ Ｐゴシック" pitchFamily="-84" charset="-128"/>
                <a:cs typeface="ＭＳ Ｐゴシック" pitchFamily="-84" charset="-128"/>
              </a:rPr>
              <a:t>becomes			        </a:t>
            </a:r>
            <a:r>
              <a:rPr lang="en-US" sz="2800" dirty="0" smtClean="0">
                <a:ea typeface="ＭＳ Ｐゴシック" pitchFamily="-84" charset="-128"/>
                <a:cs typeface="ＭＳ Ｐゴシック" pitchFamily="-84" charset="-128"/>
              </a:rPr>
              <a:t>     where</a:t>
            </a:r>
            <a:r>
              <a:rPr lang="en-US" sz="2800" dirty="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a:t>
            </a:r>
          </a:p>
          <a:p>
            <a:pPr eaLnBrk="1" hangingPunct="1">
              <a:spcBef>
                <a:spcPct val="0"/>
              </a:spcBef>
            </a:pPr>
            <a:r>
              <a:rPr lang="en-US" sz="2800" dirty="0">
                <a:ea typeface="ＭＳ Ｐゴシック" pitchFamily="-84" charset="-128"/>
                <a:cs typeface="ＭＳ Ｐゴシック" pitchFamily="-84" charset="-128"/>
              </a:rPr>
              <a:t>The general solution is 			.				</a:t>
            </a:r>
          </a:p>
        </p:txBody>
      </p:sp>
      <p:pic>
        <p:nvPicPr>
          <p:cNvPr id="30723" name="Picture 38"/>
          <p:cNvPicPr preferRelativeResize="0">
            <a:picLocks noChangeAspect="1" noChangeArrowheads="1"/>
          </p:cNvPicPr>
          <p:nvPr/>
        </p:nvPicPr>
        <p:blipFill>
          <a:blip r:embed="rId2"/>
          <a:srcRect/>
          <a:stretch>
            <a:fillRect/>
          </a:stretch>
        </p:blipFill>
        <p:spPr bwMode="auto">
          <a:xfrm>
            <a:off x="3182938" y="2286000"/>
            <a:ext cx="3623641" cy="762000"/>
          </a:xfrm>
          <a:prstGeom prst="rect">
            <a:avLst/>
          </a:prstGeom>
          <a:noFill/>
          <a:ln w="9525">
            <a:noFill/>
            <a:miter lim="800000"/>
            <a:headEnd/>
            <a:tailEnd/>
          </a:ln>
        </p:spPr>
      </p:pic>
      <p:pic>
        <p:nvPicPr>
          <p:cNvPr id="30724" name="Picture 39"/>
          <p:cNvPicPr preferRelativeResize="0">
            <a:picLocks noChangeAspect="1" noChangeArrowheads="1"/>
          </p:cNvPicPr>
          <p:nvPr/>
        </p:nvPicPr>
        <p:blipFill>
          <a:blip r:embed="rId3"/>
          <a:srcRect/>
          <a:stretch>
            <a:fillRect/>
          </a:stretch>
        </p:blipFill>
        <p:spPr bwMode="auto">
          <a:xfrm>
            <a:off x="990600" y="5029200"/>
            <a:ext cx="1476375" cy="349250"/>
          </a:xfrm>
          <a:prstGeom prst="rect">
            <a:avLst/>
          </a:prstGeom>
          <a:noFill/>
          <a:ln w="9525">
            <a:noFill/>
            <a:miter lim="800000"/>
            <a:headEnd/>
            <a:tailEnd/>
          </a:ln>
        </p:spPr>
      </p:pic>
      <p:pic>
        <p:nvPicPr>
          <p:cNvPr id="30725" name="Picture 40"/>
          <p:cNvPicPr preferRelativeResize="0">
            <a:picLocks noChangeAspect="1" noChangeArrowheads="1"/>
          </p:cNvPicPr>
          <p:nvPr/>
        </p:nvPicPr>
        <p:blipFill>
          <a:blip r:embed="rId4"/>
          <a:srcRect/>
          <a:stretch>
            <a:fillRect/>
          </a:stretch>
        </p:blipFill>
        <p:spPr bwMode="auto">
          <a:xfrm>
            <a:off x="4191000" y="4419600"/>
            <a:ext cx="2686050" cy="711200"/>
          </a:xfrm>
          <a:prstGeom prst="rect">
            <a:avLst/>
          </a:prstGeom>
          <a:noFill/>
          <a:ln w="9525">
            <a:noFill/>
            <a:miter lim="800000"/>
            <a:headEnd/>
            <a:tailEnd/>
          </a:ln>
        </p:spPr>
      </p:pic>
      <p:pic>
        <p:nvPicPr>
          <p:cNvPr id="30726" name="Picture 41"/>
          <p:cNvPicPr preferRelativeResize="0">
            <a:picLocks noChangeAspect="1" noChangeArrowheads="1"/>
          </p:cNvPicPr>
          <p:nvPr/>
        </p:nvPicPr>
        <p:blipFill>
          <a:blip r:embed="rId5"/>
          <a:srcRect/>
          <a:stretch>
            <a:fillRect/>
          </a:stretch>
        </p:blipFill>
        <p:spPr bwMode="auto">
          <a:xfrm>
            <a:off x="3991778" y="5410200"/>
            <a:ext cx="3704422" cy="381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33</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7192894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left)">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wipe(left)">
                                      <p:cBhvr>
                                        <p:cTn id="17" dur="500"/>
                                        <p:tgtEl>
                                          <p:spTgt spid="30722">
                                            <p:txEl>
                                              <p:pRg st="3" end="3"/>
                                            </p:txEl>
                                          </p:spTgt>
                                        </p:tgtEl>
                                      </p:cBhvr>
                                    </p:animEffect>
                                  </p:childTnLst>
                                </p:cTn>
                              </p:par>
                            </p:childTnLst>
                          </p:cTn>
                        </p:par>
                        <p:par>
                          <p:cTn id="18" fill="hold">
                            <p:stCondLst>
                              <p:cond delay="1100"/>
                            </p:stCondLst>
                            <p:childTnLst>
                              <p:par>
                                <p:cTn id="19" presetID="22" presetClass="entr" presetSubtype="4" fill="hold" nodeType="afterEffect">
                                  <p:stCondLst>
                                    <p:cond delay="0"/>
                                  </p:stCondLst>
                                  <p:childTnLst>
                                    <p:set>
                                      <p:cBhvr>
                                        <p:cTn id="20" dur="1" fill="hold">
                                          <p:stCondLst>
                                            <p:cond delay="0"/>
                                          </p:stCondLst>
                                        </p:cTn>
                                        <p:tgtEl>
                                          <p:spTgt spid="30725"/>
                                        </p:tgtEl>
                                        <p:attrNameLst>
                                          <p:attrName>style.visibility</p:attrName>
                                        </p:attrNameLst>
                                      </p:cBhvr>
                                      <p:to>
                                        <p:strVal val="visible"/>
                                      </p:to>
                                    </p:set>
                                    <p:animEffect transition="in" filter="wipe(down)">
                                      <p:cBhvr>
                                        <p:cTn id="21" dur="500"/>
                                        <p:tgtEl>
                                          <p:spTgt spid="307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0722">
                                            <p:txEl>
                                              <p:pRg st="4" end="4"/>
                                            </p:txEl>
                                          </p:spTgt>
                                        </p:tgtEl>
                                        <p:attrNameLst>
                                          <p:attrName>style.visibility</p:attrName>
                                        </p:attrNameLst>
                                      </p:cBhvr>
                                      <p:to>
                                        <p:strVal val="visible"/>
                                      </p:to>
                                    </p:set>
                                    <p:animEffect transition="in" filter="wipe(left)">
                                      <p:cBhvr>
                                        <p:cTn id="26" dur="500"/>
                                        <p:tgtEl>
                                          <p:spTgt spid="30722">
                                            <p:txEl>
                                              <p:pRg st="4" end="4"/>
                                            </p:txEl>
                                          </p:spTgt>
                                        </p:tgtEl>
                                      </p:cBhvr>
                                    </p:animEffect>
                                  </p:childTnLst>
                                </p:cTn>
                              </p:par>
                            </p:childTnLst>
                          </p:cTn>
                        </p:par>
                        <p:par>
                          <p:cTn id="27" fill="hold">
                            <p:stCondLst>
                              <p:cond delay="1600"/>
                            </p:stCondLst>
                            <p:childTnLst>
                              <p:par>
                                <p:cTn id="28" presetID="22" presetClass="entr" presetSubtype="4" fill="hold" nodeType="afterEffect">
                                  <p:stCondLst>
                                    <p:cond delay="0"/>
                                  </p:stCondLst>
                                  <p:childTnLst>
                                    <p:set>
                                      <p:cBhvr>
                                        <p:cTn id="29" dur="1" fill="hold">
                                          <p:stCondLst>
                                            <p:cond delay="0"/>
                                          </p:stCondLst>
                                        </p:cTn>
                                        <p:tgtEl>
                                          <p:spTgt spid="30724"/>
                                        </p:tgtEl>
                                        <p:attrNameLst>
                                          <p:attrName>style.visibility</p:attrName>
                                        </p:attrNameLst>
                                      </p:cBhvr>
                                      <p:to>
                                        <p:strVal val="visible"/>
                                      </p:to>
                                    </p:set>
                                    <p:animEffect transition="in" filter="wipe(down)">
                                      <p:cBhvr>
                                        <p:cTn id="30" dur="500"/>
                                        <p:tgtEl>
                                          <p:spTgt spid="307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722">
                                            <p:txEl>
                                              <p:pRg st="5" end="5"/>
                                            </p:txEl>
                                          </p:spTgt>
                                        </p:tgtEl>
                                        <p:attrNameLst>
                                          <p:attrName>style.visibility</p:attrName>
                                        </p:attrNameLst>
                                      </p:cBhvr>
                                      <p:to>
                                        <p:strVal val="visible"/>
                                      </p:to>
                                    </p:set>
                                    <p:animEffect transition="in" filter="wipe(left)">
                                      <p:cBhvr>
                                        <p:cTn id="35" dur="500"/>
                                        <p:tgtEl>
                                          <p:spTgt spid="3072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0726"/>
                                        </p:tgtEl>
                                        <p:attrNameLst>
                                          <p:attrName>style.visibility</p:attrName>
                                        </p:attrNameLst>
                                      </p:cBhvr>
                                      <p:to>
                                        <p:strVal val="visible"/>
                                      </p:to>
                                    </p:set>
                                    <p:animEffect transition="in" filter="wipe(left)">
                                      <p:cBhvr>
                                        <p:cTn id="40"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0"/>
            <a:ext cx="8229600" cy="636587"/>
          </a:xfrm>
        </p:spPr>
        <p:txBody>
          <a:bodyPr/>
          <a:lstStyle/>
          <a:p>
            <a:pPr algn="ctr" eaLnBrk="1" hangingPunct="1"/>
            <a:r>
              <a:rPr lang="en-US" sz="4800" dirty="0">
                <a:ea typeface="ＭＳ Ｐゴシック" pitchFamily="-84" charset="-128"/>
                <a:cs typeface="ＭＳ Ｐゴシック" pitchFamily="-84" charset="-128"/>
              </a:rPr>
              <a:t>Quantization</a:t>
            </a:r>
          </a:p>
        </p:txBody>
      </p:sp>
      <p:sp>
        <p:nvSpPr>
          <p:cNvPr id="31746" name="Rectangle 4"/>
          <p:cNvSpPr>
            <a:spLocks noGrp="1" noChangeArrowheads="1"/>
          </p:cNvSpPr>
          <p:nvPr>
            <p:ph type="body" sz="half" idx="1"/>
          </p:nvPr>
        </p:nvSpPr>
        <p:spPr>
          <a:xfrm>
            <a:off x="457200" y="685800"/>
            <a:ext cx="8307388" cy="5181600"/>
          </a:xfrm>
          <a:noFill/>
        </p:spPr>
        <p:txBody>
          <a:bodyPr/>
          <a:lstStyle/>
          <a:p>
            <a:pPr eaLnBrk="1" hangingPunct="1"/>
            <a:r>
              <a:rPr lang="en-US" sz="2400" dirty="0">
                <a:ea typeface="ＭＳ Ｐゴシック" pitchFamily="-84" charset="-128"/>
                <a:cs typeface="ＭＳ Ｐゴシック" pitchFamily="-84" charset="-128"/>
              </a:rPr>
              <a:t>Boundary conditions of the potential dictate that the wave function must be zero at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0 and </a:t>
            </a:r>
            <a:r>
              <a:rPr lang="en-US" sz="2400" i="1"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L</a:t>
            </a:r>
            <a:r>
              <a:rPr lang="en-US" sz="2400" dirty="0">
                <a:ea typeface="ＭＳ Ｐゴシック" pitchFamily="-84" charset="-128"/>
                <a:cs typeface="ＭＳ Ｐゴシック" pitchFamily="-84" charset="-128"/>
              </a:rPr>
              <a:t>. This yields valid solutions for </a:t>
            </a:r>
            <a:r>
              <a:rPr lang="en-US" sz="2400" b="1" dirty="0">
                <a:solidFill>
                  <a:srgbClr val="FF0000"/>
                </a:solidFill>
                <a:ea typeface="ＭＳ Ｐゴシック" pitchFamily="-84" charset="-128"/>
                <a:cs typeface="ＭＳ Ｐゴシック" pitchFamily="-84" charset="-128"/>
              </a:rPr>
              <a:t>integer values </a:t>
            </a:r>
            <a:r>
              <a:rPr lang="en-US" sz="2400" dirty="0">
                <a:ea typeface="ＭＳ Ｐゴシック" pitchFamily="-84" charset="-128"/>
                <a:cs typeface="ＭＳ Ｐゴシック" pitchFamily="-84" charset="-128"/>
              </a:rPr>
              <a:t>of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such that </a:t>
            </a:r>
            <a:r>
              <a:rPr lang="en-US" sz="2400" i="1" dirty="0" err="1">
                <a:ea typeface="ＭＳ Ｐゴシック" pitchFamily="-84" charset="-128"/>
                <a:cs typeface="ＭＳ Ｐゴシック" pitchFamily="-84" charset="-128"/>
              </a:rPr>
              <a:t>kL</a:t>
            </a:r>
            <a:r>
              <a:rPr lang="en-US" sz="2400" dirty="0">
                <a:ea typeface="ＭＳ Ｐゴシック" pitchFamily="-84" charset="-128"/>
                <a:cs typeface="ＭＳ Ｐゴシック" pitchFamily="-84" charset="-128"/>
              </a:rPr>
              <a:t> = </a:t>
            </a:r>
            <a:r>
              <a:rPr lang="en-US" sz="2400" i="1" dirty="0" err="1">
                <a:ea typeface="ＭＳ Ｐゴシック" pitchFamily="-84" charset="-128"/>
                <a:cs typeface="ＭＳ Ｐゴシック" pitchFamily="-84" charset="-128"/>
              </a:rPr>
              <a:t>n</a:t>
            </a:r>
            <a:r>
              <a:rPr lang="el-GR" sz="2400" i="1" dirty="0">
                <a:ea typeface="Arial" pitchFamily="-84" charset="0"/>
                <a:cs typeface="Arial" pitchFamily="-84" charset="0"/>
              </a:rPr>
              <a:t>π</a:t>
            </a:r>
            <a:r>
              <a:rPr lang="en-US" sz="2400" dirty="0" smtClean="0">
                <a:ea typeface="Arial" pitchFamily="-84" charset="0"/>
                <a:cs typeface="Arial" pitchFamily="-84" charset="0"/>
              </a:rPr>
              <a:t>.</a:t>
            </a:r>
            <a:endParaRPr lang="en-US" sz="2400" dirty="0" smtClean="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wave function is now</a:t>
            </a:r>
          </a:p>
          <a:p>
            <a:pPr eaLnBrk="1" hangingPunct="1"/>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We normalize the wave function</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normalized wave function becomes</a:t>
            </a:r>
          </a:p>
          <a:p>
            <a:pPr eaLnBrk="1" hangingPunct="1"/>
            <a:endParaRPr lang="en-US" sz="2400" dirty="0" smtClean="0">
              <a:ea typeface="ＭＳ Ｐゴシック" pitchFamily="-84" charset="-128"/>
              <a:cs typeface="ＭＳ Ｐゴシック" pitchFamily="-84" charset="-128"/>
            </a:endParaRPr>
          </a:p>
          <a:p>
            <a:pPr eaLnBrk="1" hangingPunct="1">
              <a:buNone/>
            </a:pPr>
            <a:endParaRPr lang="en-US" sz="2400" dirty="0" smtClean="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These functions are identical to those obtained for a vibrating string with fixed ends.</a:t>
            </a:r>
          </a:p>
        </p:txBody>
      </p:sp>
      <p:pic>
        <p:nvPicPr>
          <p:cNvPr id="31747" name="Picture 29"/>
          <p:cNvPicPr preferRelativeResize="0">
            <a:picLocks noChangeAspect="1" noChangeArrowheads="1"/>
          </p:cNvPicPr>
          <p:nvPr/>
        </p:nvPicPr>
        <p:blipFill>
          <a:blip r:embed="rId2"/>
          <a:srcRect/>
          <a:stretch>
            <a:fillRect/>
          </a:stretch>
        </p:blipFill>
        <p:spPr bwMode="auto">
          <a:xfrm>
            <a:off x="4190999" y="1905000"/>
            <a:ext cx="2551651" cy="762000"/>
          </a:xfrm>
          <a:prstGeom prst="rect">
            <a:avLst/>
          </a:prstGeom>
          <a:noFill/>
          <a:ln w="9525">
            <a:noFill/>
            <a:miter lim="800000"/>
            <a:headEnd/>
            <a:tailEnd/>
          </a:ln>
        </p:spPr>
      </p:pic>
      <p:pic>
        <p:nvPicPr>
          <p:cNvPr id="31748" name="Picture 30"/>
          <p:cNvPicPr preferRelativeResize="0">
            <a:picLocks noChangeAspect="1" noChangeArrowheads="1"/>
          </p:cNvPicPr>
          <p:nvPr/>
        </p:nvPicPr>
        <p:blipFill>
          <a:blip r:embed="rId3"/>
          <a:srcRect/>
          <a:stretch>
            <a:fillRect/>
          </a:stretch>
        </p:blipFill>
        <p:spPr bwMode="auto">
          <a:xfrm>
            <a:off x="4826000" y="3292475"/>
            <a:ext cx="2489200" cy="746125"/>
          </a:xfrm>
          <a:prstGeom prst="rect">
            <a:avLst/>
          </a:prstGeom>
          <a:noFill/>
          <a:ln w="9525">
            <a:noFill/>
            <a:miter lim="800000"/>
            <a:headEnd/>
            <a:tailEnd/>
          </a:ln>
        </p:spPr>
      </p:pic>
      <p:pic>
        <p:nvPicPr>
          <p:cNvPr id="31749" name="Picture 31"/>
          <p:cNvPicPr preferRelativeResize="0">
            <a:picLocks noChangeAspect="1" noChangeArrowheads="1"/>
          </p:cNvPicPr>
          <p:nvPr/>
        </p:nvPicPr>
        <p:blipFill>
          <a:blip r:embed="rId4"/>
          <a:srcRect/>
          <a:stretch>
            <a:fillRect/>
          </a:stretch>
        </p:blipFill>
        <p:spPr bwMode="auto">
          <a:xfrm>
            <a:off x="1909763" y="3340100"/>
            <a:ext cx="2479675" cy="622300"/>
          </a:xfrm>
          <a:prstGeom prst="rect">
            <a:avLst/>
          </a:prstGeom>
          <a:noFill/>
          <a:ln w="9525">
            <a:noFill/>
            <a:miter lim="800000"/>
            <a:headEnd/>
            <a:tailEnd/>
          </a:ln>
        </p:spPr>
      </p:pic>
      <p:pic>
        <p:nvPicPr>
          <p:cNvPr id="31750" name="Picture 32"/>
          <p:cNvPicPr preferRelativeResize="0">
            <a:picLocks noChangeAspect="1" noChangeArrowheads="1"/>
          </p:cNvPicPr>
          <p:nvPr/>
        </p:nvPicPr>
        <p:blipFill>
          <a:blip r:embed="rId5"/>
          <a:srcRect/>
          <a:stretch>
            <a:fillRect/>
          </a:stretch>
        </p:blipFill>
        <p:spPr bwMode="auto">
          <a:xfrm>
            <a:off x="3313113" y="4572000"/>
            <a:ext cx="2517775" cy="7493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34</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9771742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left)">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wipe(left)">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wipe(left)">
                                      <p:cBhvr>
                                        <p:cTn id="17" dur="500"/>
                                        <p:tgtEl>
                                          <p:spTgt spid="317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wipe(left)">
                                      <p:cBhvr>
                                        <p:cTn id="22" dur="500"/>
                                        <p:tgtEl>
                                          <p:spTgt spid="31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749"/>
                                        </p:tgtEl>
                                        <p:attrNameLst>
                                          <p:attrName>style.visibility</p:attrName>
                                        </p:attrNameLst>
                                      </p:cBhvr>
                                      <p:to>
                                        <p:strVal val="visible"/>
                                      </p:to>
                                    </p:set>
                                    <p:animEffect transition="in" filter="wipe(left)">
                                      <p:cBhvr>
                                        <p:cTn id="27" dur="500"/>
                                        <p:tgtEl>
                                          <p:spTgt spid="317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748"/>
                                        </p:tgtEl>
                                        <p:attrNameLst>
                                          <p:attrName>style.visibility</p:attrName>
                                        </p:attrNameLst>
                                      </p:cBhvr>
                                      <p:to>
                                        <p:strVal val="visible"/>
                                      </p:to>
                                    </p:set>
                                    <p:animEffect transition="in" filter="wipe(left)">
                                      <p:cBhvr>
                                        <p:cTn id="32" dur="500"/>
                                        <p:tgtEl>
                                          <p:spTgt spid="317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746">
                                            <p:txEl>
                                              <p:pRg st="6" end="6"/>
                                            </p:txEl>
                                          </p:spTgt>
                                        </p:tgtEl>
                                        <p:attrNameLst>
                                          <p:attrName>style.visibility</p:attrName>
                                        </p:attrNameLst>
                                      </p:cBhvr>
                                      <p:to>
                                        <p:strVal val="visible"/>
                                      </p:to>
                                    </p:set>
                                    <p:animEffect transition="in" filter="wipe(left)">
                                      <p:cBhvr>
                                        <p:cTn id="37" dur="500"/>
                                        <p:tgtEl>
                                          <p:spTgt spid="317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750"/>
                                        </p:tgtEl>
                                        <p:attrNameLst>
                                          <p:attrName>style.visibility</p:attrName>
                                        </p:attrNameLst>
                                      </p:cBhvr>
                                      <p:to>
                                        <p:strVal val="visible"/>
                                      </p:to>
                                    </p:set>
                                    <p:animEffect transition="in" filter="wipe(left)">
                                      <p:cBhvr>
                                        <p:cTn id="42" dur="500"/>
                                        <p:tgtEl>
                                          <p:spTgt spid="317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746">
                                            <p:txEl>
                                              <p:pRg st="9" end="9"/>
                                            </p:txEl>
                                          </p:spTgt>
                                        </p:tgtEl>
                                        <p:attrNameLst>
                                          <p:attrName>style.visibility</p:attrName>
                                        </p:attrNameLst>
                                      </p:cBhvr>
                                      <p:to>
                                        <p:strVal val="visible"/>
                                      </p:to>
                                    </p:set>
                                    <p:animEffect transition="in" filter="wipe(left)">
                                      <p:cBhvr>
                                        <p:cTn id="47" dur="500"/>
                                        <p:tgtEl>
                                          <p:spTgt spid="317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1"/>
            <a:ext cx="8229600" cy="838200"/>
          </a:xfrm>
        </p:spPr>
        <p:txBody>
          <a:bodyPr/>
          <a:lstStyle/>
          <a:p>
            <a:pPr algn="ctr" eaLnBrk="1" hangingPunct="1"/>
            <a:r>
              <a:rPr lang="en-US" dirty="0">
                <a:ea typeface="ＭＳ Ｐゴシック" pitchFamily="-84" charset="-128"/>
                <a:cs typeface="ＭＳ Ｐゴシック" pitchFamily="-84" charset="-128"/>
              </a:rPr>
              <a:t>Quantized Energy</a:t>
            </a:r>
          </a:p>
        </p:txBody>
      </p:sp>
      <p:sp>
        <p:nvSpPr>
          <p:cNvPr id="32770" name="Rectangle 5"/>
          <p:cNvSpPr>
            <a:spLocks noGrp="1" noChangeArrowheads="1"/>
          </p:cNvSpPr>
          <p:nvPr>
            <p:ph type="body" sz="half" idx="1"/>
          </p:nvPr>
        </p:nvSpPr>
        <p:spPr>
          <a:xfrm>
            <a:off x="304800" y="609600"/>
            <a:ext cx="8231188" cy="4497388"/>
          </a:xfrm>
          <a:noFill/>
        </p:spPr>
        <p:txBody>
          <a:bodyPr/>
          <a:lstStyle/>
          <a:p>
            <a:pPr eaLnBrk="1" hangingPunct="1"/>
            <a:r>
              <a:rPr lang="en-US" sz="2800" dirty="0">
                <a:ea typeface="ＭＳ Ｐゴシック" pitchFamily="-84" charset="-128"/>
                <a:cs typeface="ＭＳ Ｐゴシック" pitchFamily="-84" charset="-128"/>
              </a:rPr>
              <a:t>The quantized wave number now becomes</a:t>
            </a:r>
          </a:p>
          <a:p>
            <a:pPr eaLnBrk="1" hangingPunct="1"/>
            <a:r>
              <a:rPr lang="en-US" sz="2800" dirty="0">
                <a:ea typeface="ＭＳ Ｐゴシック" pitchFamily="-84" charset="-128"/>
                <a:cs typeface="ＭＳ Ｐゴシック" pitchFamily="-84" charset="-128"/>
              </a:rPr>
              <a:t>Solving for the energy yields</a:t>
            </a:r>
          </a:p>
          <a:p>
            <a:pPr eaLnBrk="1" hangingPunct="1"/>
            <a:endParaRPr lang="en-US" sz="2800" dirty="0">
              <a:ea typeface="ＭＳ Ｐゴシック" pitchFamily="-84" charset="-128"/>
              <a:cs typeface="ＭＳ Ｐゴシック" pitchFamily="-84" charset="-128"/>
            </a:endParaRPr>
          </a:p>
          <a:p>
            <a:pPr eaLnBrk="1" hangingPunct="1">
              <a:buFont typeface="Wingdings" pitchFamily="-84" charset="2"/>
              <a:buNone/>
            </a:pPr>
            <a:endParaRPr lang="en-US" sz="2800" dirty="0">
              <a:ea typeface="ＭＳ Ｐゴシック" pitchFamily="-84" charset="-128"/>
              <a:cs typeface="ＭＳ Ｐゴシック" pitchFamily="-84" charset="-128"/>
            </a:endParaRPr>
          </a:p>
          <a:p>
            <a:pPr eaLnBrk="1" hangingPunct="1"/>
            <a:r>
              <a:rPr lang="en-US" sz="2800" dirty="0">
                <a:ea typeface="ＭＳ Ｐゴシック" pitchFamily="-84" charset="-128"/>
                <a:cs typeface="ＭＳ Ｐゴシック" pitchFamily="-84" charset="-128"/>
              </a:rPr>
              <a:t>Note that the energy depends on the integer values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Hence the energy is quantized and nonzero. </a:t>
            </a:r>
          </a:p>
          <a:p>
            <a:pPr eaLnBrk="1" hangingPunct="1"/>
            <a:r>
              <a:rPr lang="en-US" sz="2800" dirty="0">
                <a:ea typeface="ＭＳ Ｐゴシック" pitchFamily="-84" charset="-128"/>
                <a:cs typeface="ＭＳ Ｐゴシック" pitchFamily="-84" charset="-128"/>
              </a:rPr>
              <a:t>The special case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a:t>
            </a:r>
            <a:r>
              <a:rPr lang="en-US" sz="2800" dirty="0">
                <a:solidFill>
                  <a:srgbClr val="FF0000"/>
                </a:solidFill>
                <a:ea typeface="ＭＳ Ｐゴシック" pitchFamily="-84" charset="-128"/>
                <a:cs typeface="ＭＳ Ｐゴシック" pitchFamily="-84" charset="-128"/>
              </a:rPr>
              <a:t>= 1</a:t>
            </a:r>
            <a:r>
              <a:rPr lang="en-US" sz="2800" dirty="0">
                <a:ea typeface="ＭＳ Ｐゴシック" pitchFamily="-84" charset="-128"/>
                <a:cs typeface="ＭＳ Ｐゴシック" pitchFamily="-84" charset="-128"/>
              </a:rPr>
              <a:t> is called the ground state energy.</a:t>
            </a:r>
          </a:p>
        </p:txBody>
      </p:sp>
      <p:pic>
        <p:nvPicPr>
          <p:cNvPr id="32771" name="Picture 20"/>
          <p:cNvPicPr preferRelativeResize="0">
            <a:picLocks noChangeAspect="1" noChangeArrowheads="1"/>
          </p:cNvPicPr>
          <p:nvPr/>
        </p:nvPicPr>
        <p:blipFill>
          <a:blip r:embed="rId2"/>
          <a:srcRect/>
          <a:stretch>
            <a:fillRect/>
          </a:stretch>
        </p:blipFill>
        <p:spPr bwMode="auto">
          <a:xfrm>
            <a:off x="6413500" y="609600"/>
            <a:ext cx="2044700" cy="727075"/>
          </a:xfrm>
          <a:prstGeom prst="rect">
            <a:avLst/>
          </a:prstGeom>
          <a:noFill/>
          <a:ln w="9525">
            <a:noFill/>
            <a:miter lim="800000"/>
            <a:headEnd/>
            <a:tailEnd/>
          </a:ln>
        </p:spPr>
      </p:pic>
      <p:pic>
        <p:nvPicPr>
          <p:cNvPr id="32772" name="Picture 21"/>
          <p:cNvPicPr preferRelativeResize="0">
            <a:picLocks noChangeAspect="1" noChangeArrowheads="1"/>
          </p:cNvPicPr>
          <p:nvPr/>
        </p:nvPicPr>
        <p:blipFill>
          <a:blip r:embed="rId3"/>
          <a:srcRect/>
          <a:stretch>
            <a:fillRect/>
          </a:stretch>
        </p:blipFill>
        <p:spPr bwMode="auto">
          <a:xfrm>
            <a:off x="6781800" y="3089275"/>
            <a:ext cx="1196975" cy="720725"/>
          </a:xfrm>
          <a:prstGeom prst="rect">
            <a:avLst/>
          </a:prstGeom>
          <a:noFill/>
          <a:ln w="9525">
            <a:noFill/>
            <a:miter lim="800000"/>
            <a:headEnd/>
            <a:tailEnd/>
          </a:ln>
        </p:spPr>
      </p:pic>
      <p:pic>
        <p:nvPicPr>
          <p:cNvPr id="32773" name="Picture 22"/>
          <p:cNvPicPr preferRelativeResize="0">
            <a:picLocks noChangeAspect="1" noChangeArrowheads="1"/>
          </p:cNvPicPr>
          <p:nvPr/>
        </p:nvPicPr>
        <p:blipFill>
          <a:blip r:embed="rId4"/>
          <a:srcRect/>
          <a:stretch>
            <a:fillRect/>
          </a:stretch>
        </p:blipFill>
        <p:spPr bwMode="auto">
          <a:xfrm>
            <a:off x="2949575" y="1830388"/>
            <a:ext cx="3244850" cy="647700"/>
          </a:xfrm>
          <a:prstGeom prst="rect">
            <a:avLst/>
          </a:prstGeom>
          <a:noFill/>
          <a:ln w="9525">
            <a:noFill/>
            <a:miter lim="800000"/>
            <a:headEnd/>
            <a:tailEnd/>
          </a:ln>
        </p:spPr>
      </p:pic>
      <p:pic>
        <p:nvPicPr>
          <p:cNvPr id="32774" name="Picture 1"/>
          <p:cNvPicPr>
            <a:picLocks/>
          </p:cNvPicPr>
          <p:nvPr/>
        </p:nvPicPr>
        <p:blipFill>
          <a:blip r:embed="rId5"/>
          <a:srcRect/>
          <a:stretch>
            <a:fillRect/>
          </a:stretch>
        </p:blipFill>
        <p:spPr bwMode="auto">
          <a:xfrm>
            <a:off x="1905000" y="4191000"/>
            <a:ext cx="5334000" cy="24384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35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028080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wipe(left)">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770">
                                            <p:txEl>
                                              <p:pRg st="4" end="4"/>
                                            </p:txEl>
                                          </p:spTgt>
                                        </p:tgtEl>
                                        <p:attrNameLst>
                                          <p:attrName>style.visibility</p:attrName>
                                        </p:attrNameLst>
                                      </p:cBhvr>
                                      <p:to>
                                        <p:strVal val="visible"/>
                                      </p:to>
                                    </p:set>
                                    <p:animEffect transition="in" filter="wipe(left)">
                                      <p:cBhvr>
                                        <p:cTn id="17" dur="500"/>
                                        <p:tgtEl>
                                          <p:spTgt spid="327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2770">
                                            <p:txEl>
                                              <p:pRg st="5" end="5"/>
                                            </p:txEl>
                                          </p:spTgt>
                                        </p:tgtEl>
                                        <p:attrNameLst>
                                          <p:attrName>style.visibility</p:attrName>
                                        </p:attrNameLst>
                                      </p:cBhvr>
                                      <p:to>
                                        <p:strVal val="visible"/>
                                      </p:to>
                                    </p:set>
                                    <p:animEffect transition="in" filter="wipe(left)">
                                      <p:cBhvr>
                                        <p:cTn id="22" dur="500"/>
                                        <p:tgtEl>
                                          <p:spTgt spid="327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2771"/>
                                        </p:tgtEl>
                                        <p:attrNameLst>
                                          <p:attrName>style.visibility</p:attrName>
                                        </p:attrNameLst>
                                      </p:cBhvr>
                                      <p:to>
                                        <p:strVal val="visible"/>
                                      </p:to>
                                    </p:set>
                                    <p:animEffect transition="in" filter="wipe(right)">
                                      <p:cBhvr>
                                        <p:cTn id="27" dur="500"/>
                                        <p:tgtEl>
                                          <p:spTgt spid="327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773"/>
                                        </p:tgtEl>
                                        <p:attrNameLst>
                                          <p:attrName>style.visibility</p:attrName>
                                        </p:attrNameLst>
                                      </p:cBhvr>
                                      <p:to>
                                        <p:strVal val="visible"/>
                                      </p:to>
                                    </p:set>
                                    <p:animEffect transition="in" filter="wipe(left)">
                                      <p:cBhvr>
                                        <p:cTn id="32" dur="500"/>
                                        <p:tgtEl>
                                          <p:spTgt spid="327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772"/>
                                        </p:tgtEl>
                                        <p:attrNameLst>
                                          <p:attrName>style.visibility</p:attrName>
                                        </p:attrNameLst>
                                      </p:cBhvr>
                                      <p:to>
                                        <p:strVal val="visible"/>
                                      </p:to>
                                    </p:set>
                                    <p:animEffect transition="in" filter="wipe(left)">
                                      <p:cBhvr>
                                        <p:cTn id="37" dur="500"/>
                                        <p:tgtEl>
                                          <p:spTgt spid="3277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2774"/>
                                        </p:tgtEl>
                                        <p:attrNameLst>
                                          <p:attrName>style.visibility</p:attrName>
                                        </p:attrNameLst>
                                      </p:cBhvr>
                                      <p:to>
                                        <p:strVal val="visible"/>
                                      </p:to>
                                    </p:set>
                                    <p:anim calcmode="lin" valueType="num">
                                      <p:cBhvr>
                                        <p:cTn id="42" dur="500" fill="hold"/>
                                        <p:tgtEl>
                                          <p:spTgt spid="32774"/>
                                        </p:tgtEl>
                                        <p:attrNameLst>
                                          <p:attrName>ppt_w</p:attrName>
                                        </p:attrNameLst>
                                      </p:cBhvr>
                                      <p:tavLst>
                                        <p:tav tm="0">
                                          <p:val>
                                            <p:fltVal val="0"/>
                                          </p:val>
                                        </p:tav>
                                        <p:tav tm="100000">
                                          <p:val>
                                            <p:strVal val="#ppt_w"/>
                                          </p:val>
                                        </p:tav>
                                      </p:tavLst>
                                    </p:anim>
                                    <p:anim calcmode="lin" valueType="num">
                                      <p:cBhvr>
                                        <p:cTn id="43" dur="500" fill="hold"/>
                                        <p:tgtEl>
                                          <p:spTgt spid="32774"/>
                                        </p:tgtEl>
                                        <p:attrNameLst>
                                          <p:attrName>ppt_h</p:attrName>
                                        </p:attrNameLst>
                                      </p:cBhvr>
                                      <p:tavLst>
                                        <p:tav tm="0">
                                          <p:val>
                                            <p:fltVal val="0"/>
                                          </p:val>
                                        </p:tav>
                                        <p:tav tm="100000">
                                          <p:val>
                                            <p:strVal val="#ppt_h"/>
                                          </p:val>
                                        </p:tav>
                                      </p:tavLst>
                                    </p:anim>
                                    <p:animEffect transition="in" filter="fade">
                                      <p:cBhvr>
                                        <p:cTn id="44"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2438400" y="4267200"/>
            <a:ext cx="2819400" cy="23622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09600"/>
            <a:ext cx="8307388"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000" dirty="0">
                <a:ea typeface="ＭＳ Ｐゴシック" pitchFamily="-84" charset="-128"/>
                <a:cs typeface="ＭＳ Ｐゴシック" pitchFamily="-84" charset="-128"/>
              </a:rPr>
              <a:t>or using</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a:t>
            </a:r>
            <a:r>
              <a:rPr lang="en-US" sz="2400" dirty="0">
                <a:solidFill>
                  <a:srgbClr val="FF0000"/>
                </a:solidFill>
                <a:ea typeface="ＭＳ Ｐゴシック" pitchFamily="-84" charset="-128"/>
                <a:cs typeface="ＭＳ Ｐゴシック" pitchFamily="-84" charset="-128"/>
              </a:rPr>
              <a:t>The solution to this differential has exponentials of the form </a:t>
            </a:r>
            <a:r>
              <a:rPr lang="en-US" sz="2400" dirty="0" err="1">
                <a:solidFill>
                  <a:srgbClr val="FF0000"/>
                </a:solidFill>
                <a:ea typeface="ＭＳ Ｐゴシック" pitchFamily="-84" charset="-128"/>
                <a:cs typeface="ＭＳ Ｐゴシック" pitchFamily="-84" charset="-128"/>
              </a:rPr>
              <a:t>e</a:t>
            </a:r>
            <a:r>
              <a:rPr lang="en-US" sz="2400" baseline="30000" dirty="0" err="1">
                <a:solidFill>
                  <a:srgbClr val="FF0000"/>
                </a:solidFill>
                <a:latin typeface="Lucida Grande" pitchFamily="-84" charset="0"/>
                <a:ea typeface="ＭＳ Ｐゴシック" pitchFamily="-84" charset="-128"/>
                <a:cs typeface="ＭＳ Ｐゴシック" pitchFamily="-84" charset="-128"/>
              </a:rPr>
              <a:t>α</a:t>
            </a:r>
            <a:r>
              <a:rPr lang="en-US" sz="2400" baseline="30000" dirty="0" err="1">
                <a:solidFill>
                  <a:srgbClr val="FF0000"/>
                </a:solidFill>
                <a:ea typeface="ＭＳ Ｐゴシック" pitchFamily="-84" charset="-128"/>
                <a:cs typeface="ＭＳ Ｐゴシック" pitchFamily="-84" charset="-128"/>
              </a:rPr>
              <a:t>x</a:t>
            </a:r>
            <a:r>
              <a:rPr lang="en-US" sz="2400" baseline="30000" dirty="0">
                <a:solidFill>
                  <a:srgbClr val="FF0000"/>
                </a:solidFill>
                <a:ea typeface="ＭＳ Ｐゴシック" pitchFamily="-84" charset="-128"/>
                <a:cs typeface="ＭＳ Ｐゴシック" pitchFamily="-84" charset="-128"/>
              </a:rPr>
              <a:t> </a:t>
            </a:r>
            <a:r>
              <a:rPr lang="en-US" sz="2400" dirty="0">
                <a:solidFill>
                  <a:srgbClr val="FF0000"/>
                </a:solidFill>
                <a:ea typeface="ＭＳ Ｐゴシック" pitchFamily="-84" charset="-128"/>
                <a:cs typeface="ＭＳ Ｐゴシック" pitchFamily="-84" charset="-128"/>
              </a:rPr>
              <a:t>and </a:t>
            </a:r>
            <a:r>
              <a:rPr lang="en-US" sz="2400" dirty="0" err="1">
                <a:solidFill>
                  <a:srgbClr val="FF0000"/>
                </a:solidFill>
                <a:ea typeface="ＭＳ Ｐゴシック" pitchFamily="-84" charset="-128"/>
                <a:cs typeface="ＭＳ Ｐゴシック" pitchFamily="-84" charset="-128"/>
              </a:rPr>
              <a:t>e</a:t>
            </a:r>
            <a:r>
              <a:rPr lang="en-US" sz="2400" baseline="30000" dirty="0" err="1">
                <a:solidFill>
                  <a:srgbClr val="FF0000"/>
                </a:solidFill>
                <a:ea typeface="ＭＳ Ｐゴシック" pitchFamily="-84" charset="-128"/>
                <a:cs typeface="ＭＳ Ｐゴシック" pitchFamily="-84" charset="-128"/>
              </a:rPr>
              <a:t>-</a:t>
            </a:r>
            <a:r>
              <a:rPr lang="en-US" sz="2400" baseline="30000" dirty="0" err="1">
                <a:solidFill>
                  <a:srgbClr val="FF0000"/>
                </a:solidFill>
                <a:latin typeface="Lucida Grande" pitchFamily="-84" charset="0"/>
                <a:ea typeface="ＭＳ Ｐゴシック" pitchFamily="-84" charset="-128"/>
                <a:cs typeface="ＭＳ Ｐゴシック" pitchFamily="-84" charset="-128"/>
              </a:rPr>
              <a:t>α</a:t>
            </a:r>
            <a:r>
              <a:rPr lang="en-US" sz="2400" baseline="30000" dirty="0" err="1">
                <a:solidFill>
                  <a:srgbClr val="FF0000"/>
                </a:solidFill>
                <a:ea typeface="ＭＳ Ｐゴシック" pitchFamily="-84" charset="-128"/>
                <a:cs typeface="ＭＳ Ｐゴシック" pitchFamily="-84" charset="-128"/>
              </a:rPr>
              <a:t>x</a:t>
            </a:r>
            <a:r>
              <a:rPr lang="en-US" sz="2400" dirty="0">
                <a:solidFill>
                  <a:srgbClr val="FF0000"/>
                </a:solidFill>
                <a:ea typeface="ＭＳ Ｐゴシック" pitchFamily="-84" charset="-128"/>
                <a:cs typeface="ＭＳ Ｐゴシック" pitchFamily="-84" charset="-128"/>
              </a:rPr>
              <a:t>.  In the region </a:t>
            </a:r>
            <a:r>
              <a:rPr lang="en-US" sz="2400" dirty="0" err="1">
                <a:solidFill>
                  <a:srgbClr val="FF0000"/>
                </a:solidFill>
                <a:ea typeface="ＭＳ Ｐゴシック" pitchFamily="-84" charset="-128"/>
                <a:cs typeface="ＭＳ Ｐゴシック" pitchFamily="-84" charset="-128"/>
              </a:rPr>
              <a:t>x</a:t>
            </a:r>
            <a:r>
              <a:rPr lang="en-US" sz="2400" dirty="0">
                <a:solidFill>
                  <a:srgbClr val="FF0000"/>
                </a:solidFill>
                <a:ea typeface="ＭＳ Ｐゴシック" pitchFamily="-84" charset="-128"/>
                <a:cs typeface="ＭＳ Ｐゴシック" pitchFamily="-84" charset="-128"/>
              </a:rPr>
              <a:t> &gt; L, we reject the positive exponential and in the region </a:t>
            </a:r>
            <a:r>
              <a:rPr lang="en-US" sz="2400" dirty="0" err="1">
                <a:solidFill>
                  <a:srgbClr val="FF0000"/>
                </a:solidFill>
                <a:ea typeface="ＭＳ Ｐゴシック" pitchFamily="-84" charset="-128"/>
                <a:cs typeface="ＭＳ Ｐゴシック" pitchFamily="-84" charset="-128"/>
              </a:rPr>
              <a:t>x</a:t>
            </a:r>
            <a:r>
              <a:rPr lang="en-US" sz="2400" dirty="0">
                <a:solidFill>
                  <a:srgbClr val="FF0000"/>
                </a:solidFill>
                <a:ea typeface="ＭＳ Ｐゴシック" pitchFamily="-84" charset="-128"/>
                <a:cs typeface="ＭＳ Ｐゴシック" pitchFamily="-84" charset="-128"/>
              </a:rPr>
              <a:t> &lt; L, we reject the negative exponential.</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pic>
        <p:nvPicPr>
          <p:cNvPr id="33796" name="Picture 34"/>
          <p:cNvPicPr preferRelativeResize="0">
            <a:picLocks noChangeAspect="1" noChangeArrowheads="1"/>
          </p:cNvPicPr>
          <p:nvPr/>
        </p:nvPicPr>
        <p:blipFill>
          <a:blip r:embed="rId5"/>
          <a:srcRect/>
          <a:stretch>
            <a:fillRect/>
          </a:stretch>
        </p:blipFill>
        <p:spPr bwMode="auto">
          <a:xfrm>
            <a:off x="4660900" y="685800"/>
            <a:ext cx="3317875" cy="854075"/>
          </a:xfrm>
          <a:prstGeom prst="rect">
            <a:avLst/>
          </a:prstGeom>
          <a:noFill/>
          <a:ln w="9525">
            <a:noFill/>
            <a:miter lim="800000"/>
            <a:headEnd/>
            <a:tailEnd/>
          </a:ln>
        </p:spPr>
      </p:pic>
      <p:pic>
        <p:nvPicPr>
          <p:cNvPr id="33797" name="Picture 35"/>
          <p:cNvPicPr preferRelativeResize="0">
            <a:picLocks noChangeAspect="1" noChangeArrowheads="1"/>
          </p:cNvPicPr>
          <p:nvPr/>
        </p:nvPicPr>
        <p:blipFill>
          <a:blip r:embed="rId6"/>
          <a:srcRect/>
          <a:stretch>
            <a:fillRect/>
          </a:stretch>
        </p:blipFill>
        <p:spPr bwMode="auto">
          <a:xfrm>
            <a:off x="5651500" y="2317750"/>
            <a:ext cx="2070100" cy="349250"/>
          </a:xfrm>
          <a:prstGeom prst="rect">
            <a:avLst/>
          </a:prstGeom>
          <a:noFill/>
          <a:ln w="9525">
            <a:noFill/>
            <a:miter lim="800000"/>
            <a:headEnd/>
            <a:tailEnd/>
          </a:ln>
        </p:spPr>
      </p:pic>
      <p:pic>
        <p:nvPicPr>
          <p:cNvPr id="33798" name="Picture 36"/>
          <p:cNvPicPr preferRelativeResize="0">
            <a:picLocks noChangeAspect="1" noChangeArrowheads="1"/>
          </p:cNvPicPr>
          <p:nvPr/>
        </p:nvPicPr>
        <p:blipFill>
          <a:blip r:embed="rId7"/>
          <a:srcRect/>
          <a:stretch>
            <a:fillRect/>
          </a:stretch>
        </p:blipFill>
        <p:spPr bwMode="auto">
          <a:xfrm>
            <a:off x="5435600" y="4876800"/>
            <a:ext cx="3175000" cy="704850"/>
          </a:xfrm>
          <a:prstGeom prst="rect">
            <a:avLst/>
          </a:prstGeom>
          <a:noFill/>
          <a:ln w="9525">
            <a:noFill/>
            <a:miter lim="800000"/>
            <a:headEnd/>
            <a:tailEnd/>
          </a:ln>
        </p:spPr>
      </p:pic>
      <p:pic>
        <p:nvPicPr>
          <p:cNvPr id="33799" name="Picture 37"/>
          <p:cNvPicPr preferRelativeResize="0">
            <a:picLocks noChangeAspect="1" noChangeArrowheads="1"/>
          </p:cNvPicPr>
          <p:nvPr/>
        </p:nvPicPr>
        <p:blipFill>
          <a:blip r:embed="rId8"/>
          <a:srcRect/>
          <a:stretch>
            <a:fillRect/>
          </a:stretch>
        </p:blipFill>
        <p:spPr bwMode="auto">
          <a:xfrm>
            <a:off x="873125" y="2133600"/>
            <a:ext cx="3749675" cy="673100"/>
          </a:xfrm>
          <a:prstGeom prst="rect">
            <a:avLst/>
          </a:prstGeom>
          <a:noFill/>
          <a:ln w="9525">
            <a:noFill/>
            <a:miter lim="800000"/>
            <a:headEnd/>
            <a:tailEnd/>
          </a:ln>
        </p:spPr>
      </p:pic>
      <p:pic>
        <p:nvPicPr>
          <p:cNvPr id="33800" name="Picture 38"/>
          <p:cNvPicPr preferRelativeResize="0">
            <a:picLocks noChangeAspect="1" noChangeArrowheads="1"/>
          </p:cNvPicPr>
          <p:nvPr/>
        </p:nvPicPr>
        <p:blipFill>
          <a:blip r:embed="rId9"/>
          <a:srcRect/>
          <a:stretch>
            <a:fillRect/>
          </a:stretch>
        </p:blipFill>
        <p:spPr bwMode="auto">
          <a:xfrm>
            <a:off x="1616075" y="2971800"/>
            <a:ext cx="1063625" cy="581025"/>
          </a:xfrm>
          <a:prstGeom prst="rect">
            <a:avLst/>
          </a:prstGeom>
          <a:noFill/>
          <a:ln w="9525">
            <a:noFill/>
            <a:miter lim="800000"/>
            <a:headEnd/>
            <a:tailEnd/>
          </a:ln>
        </p:spPr>
      </p:pic>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2533" name="Equation" r:id="rId10" imgW="101600" imgH="177800" progId="Equation.3">
                  <p:embed/>
                </p:oleObj>
              </mc:Choice>
              <mc:Fallback>
                <p:oleObj name="Equation" r:id="rId10" imgW="1016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22534" name="Equation" r:id="rId12" imgW="101600" imgH="177800" progId="Equation.DSMT4">
                  <p:embed/>
                </p:oleObj>
              </mc:Choice>
              <mc:Fallback>
                <p:oleObj name="Equation" r:id="rId12" imgW="101600" imgH="177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Monday, Sept. 30,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36</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5821039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left)">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transition="in" filter="wipe(left)">
                                      <p:cBhvr>
                                        <p:cTn id="22" dur="500"/>
                                        <p:tgtEl>
                                          <p:spTgt spid="337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wipe(left)">
                                      <p:cBhvr>
                                        <p:cTn id="27" dur="5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transition="in" filter="wipe(left)">
                                      <p:cBhvr>
                                        <p:cTn id="32" dur="500"/>
                                        <p:tgtEl>
                                          <p:spTgt spid="337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800"/>
                                        </p:tgtEl>
                                        <p:attrNameLst>
                                          <p:attrName>style.visibility</p:attrName>
                                        </p:attrNameLst>
                                      </p:cBhvr>
                                      <p:to>
                                        <p:strVal val="visible"/>
                                      </p:to>
                                    </p:set>
                                    <p:animEffect transition="in" filter="wipe(left)">
                                      <p:cBhvr>
                                        <p:cTn id="37" dur="500"/>
                                        <p:tgtEl>
                                          <p:spTgt spid="338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3795">
                                            <p:txEl>
                                              <p:pRg st="5" end="5"/>
                                            </p:txEl>
                                          </p:spTgt>
                                        </p:tgtEl>
                                        <p:attrNameLst>
                                          <p:attrName>style.visibility</p:attrName>
                                        </p:attrNameLst>
                                      </p:cBhvr>
                                      <p:to>
                                        <p:strVal val="visible"/>
                                      </p:to>
                                    </p:set>
                                    <p:animEffect transition="in" filter="wipe(left)">
                                      <p:cBhvr>
                                        <p:cTn id="42" dur="500"/>
                                        <p:tgtEl>
                                          <p:spTgt spid="3379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3795">
                                            <p:txEl>
                                              <p:pRg st="6" end="6"/>
                                            </p:txEl>
                                          </p:spTgt>
                                        </p:tgtEl>
                                        <p:attrNameLst>
                                          <p:attrName>style.visibility</p:attrName>
                                        </p:attrNameLst>
                                      </p:cBhvr>
                                      <p:to>
                                        <p:strVal val="visible"/>
                                      </p:to>
                                    </p:set>
                                    <p:animEffect transition="in" filter="wipe(left)">
                                      <p:cBhvr>
                                        <p:cTn id="47" dur="500"/>
                                        <p:tgtEl>
                                          <p:spTgt spid="3379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3793"/>
                                        </p:tgtEl>
                                        <p:attrNameLst>
                                          <p:attrName>style.visibility</p:attrName>
                                        </p:attrNameLst>
                                      </p:cBhvr>
                                      <p:to>
                                        <p:strVal val="visible"/>
                                      </p:to>
                                    </p:set>
                                    <p:anim calcmode="lin" valueType="num">
                                      <p:cBhvr>
                                        <p:cTn id="52" dur="500" fill="hold"/>
                                        <p:tgtEl>
                                          <p:spTgt spid="33793"/>
                                        </p:tgtEl>
                                        <p:attrNameLst>
                                          <p:attrName>ppt_w</p:attrName>
                                        </p:attrNameLst>
                                      </p:cBhvr>
                                      <p:tavLst>
                                        <p:tav tm="0">
                                          <p:val>
                                            <p:fltVal val="0"/>
                                          </p:val>
                                        </p:tav>
                                        <p:tav tm="100000">
                                          <p:val>
                                            <p:strVal val="#ppt_w"/>
                                          </p:val>
                                        </p:tav>
                                      </p:tavLst>
                                    </p:anim>
                                    <p:anim calcmode="lin" valueType="num">
                                      <p:cBhvr>
                                        <p:cTn id="53" dur="500" fill="hold"/>
                                        <p:tgtEl>
                                          <p:spTgt spid="33793"/>
                                        </p:tgtEl>
                                        <p:attrNameLst>
                                          <p:attrName>ppt_h</p:attrName>
                                        </p:attrNameLst>
                                      </p:cBhvr>
                                      <p:tavLst>
                                        <p:tav tm="0">
                                          <p:val>
                                            <p:fltVal val="0"/>
                                          </p:val>
                                        </p:tav>
                                        <p:tav tm="100000">
                                          <p:val>
                                            <p:strVal val="#ppt_h"/>
                                          </p:val>
                                        </p:tav>
                                      </p:tavLst>
                                    </p:anim>
                                    <p:animEffect transition="in" filter="fade">
                                      <p:cBhvr>
                                        <p:cTn id="54" dur="500"/>
                                        <p:tgtEl>
                                          <p:spTgt spid="3379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3798"/>
                                        </p:tgtEl>
                                        <p:attrNameLst>
                                          <p:attrName>style.visibility</p:attrName>
                                        </p:attrNameLst>
                                      </p:cBhvr>
                                      <p:to>
                                        <p:strVal val="visible"/>
                                      </p:to>
                                    </p:set>
                                    <p:animEffect transition="in" filter="wipe(left)">
                                      <p:cBhvr>
                                        <p:cTn id="59"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858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zero, the wave equation becomes		where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we have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 </a:t>
            </a:r>
          </a:p>
          <a:p>
            <a:pPr eaLnBrk="1" hangingPunct="1">
              <a:buFont typeface="Wingdings" pitchFamily="-84" charset="2"/>
              <a:buNone/>
            </a:pPr>
            <a:endParaRPr lang="en-US" sz="2000" dirty="0">
              <a:ea typeface="ＭＳ Ｐゴシック" pitchFamily="-84" charset="-128"/>
              <a:cs typeface="ＭＳ Ｐゴシック" pitchFamily="-84" charset="-128"/>
            </a:endParaRP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3" name="Picture 32"/>
          <p:cNvPicPr preferRelativeResize="0">
            <a:picLocks noChangeAspect="1" noChangeArrowheads="1"/>
          </p:cNvPicPr>
          <p:nvPr/>
        </p:nvPicPr>
        <p:blipFill>
          <a:blip r:embed="rId2"/>
          <a:srcRect/>
          <a:stretch>
            <a:fillRect/>
          </a:stretch>
        </p:blipFill>
        <p:spPr bwMode="auto">
          <a:xfrm>
            <a:off x="1936750" y="1266825"/>
            <a:ext cx="1276350" cy="638175"/>
          </a:xfrm>
          <a:prstGeom prst="rect">
            <a:avLst/>
          </a:prstGeom>
          <a:noFill/>
          <a:ln w="9525">
            <a:noFill/>
            <a:miter lim="800000"/>
            <a:headEnd/>
            <a:tailEnd/>
          </a:ln>
        </p:spPr>
      </p:pic>
      <p:pic>
        <p:nvPicPr>
          <p:cNvPr id="35844" name="Picture 33"/>
          <p:cNvPicPr preferRelativeResize="0">
            <a:picLocks noChangeAspect="1" noChangeArrowheads="1"/>
          </p:cNvPicPr>
          <p:nvPr/>
        </p:nvPicPr>
        <p:blipFill>
          <a:blip r:embed="rId3"/>
          <a:srcRect/>
          <a:stretch>
            <a:fillRect/>
          </a:stretch>
        </p:blipFill>
        <p:spPr bwMode="auto">
          <a:xfrm>
            <a:off x="2411413" y="2432050"/>
            <a:ext cx="4321175" cy="339725"/>
          </a:xfrm>
          <a:prstGeom prst="rect">
            <a:avLst/>
          </a:prstGeom>
          <a:noFill/>
          <a:ln w="9525">
            <a:noFill/>
            <a:miter lim="800000"/>
            <a:headEnd/>
            <a:tailEnd/>
          </a:ln>
        </p:spPr>
      </p:pic>
      <p:pic>
        <p:nvPicPr>
          <p:cNvPr id="35845" name="Picture 34"/>
          <p:cNvPicPr preferRelativeResize="0">
            <a:picLocks noChangeAspect="1" noChangeArrowheads="1"/>
          </p:cNvPicPr>
          <p:nvPr/>
        </p:nvPicPr>
        <p:blipFill>
          <a:blip r:embed="rId4"/>
          <a:srcRect/>
          <a:stretch>
            <a:fillRect/>
          </a:stretch>
        </p:blipFill>
        <p:spPr bwMode="auto">
          <a:xfrm>
            <a:off x="4025900" y="1295400"/>
            <a:ext cx="1647825" cy="400050"/>
          </a:xfrm>
          <a:prstGeom prst="rect">
            <a:avLst/>
          </a:prstGeom>
          <a:noFill/>
          <a:ln w="9525">
            <a:noFill/>
            <a:miter lim="800000"/>
            <a:headEnd/>
            <a:tailEnd/>
          </a:ln>
        </p:spPr>
      </p:pic>
      <p:pic>
        <p:nvPicPr>
          <p:cNvPr id="35846" name="Picture 35"/>
          <p:cNvPicPr preferRelativeResize="0">
            <a:picLocks noChangeAspect="1" noChangeArrowheads="1"/>
          </p:cNvPicPr>
          <p:nvPr/>
        </p:nvPicPr>
        <p:blipFill>
          <a:blip r:embed="rId5"/>
          <a:srcRect/>
          <a:stretch>
            <a:fillRect/>
          </a:stretch>
        </p:blipFill>
        <p:spPr bwMode="auto">
          <a:xfrm>
            <a:off x="2360613" y="3124200"/>
            <a:ext cx="4422775" cy="327025"/>
          </a:xfrm>
          <a:prstGeom prst="rect">
            <a:avLst/>
          </a:prstGeom>
          <a:noFill/>
          <a:ln w="9525">
            <a:noFill/>
            <a:miter lim="800000"/>
            <a:headEnd/>
            <a:tailEnd/>
          </a:ln>
        </p:spPr>
      </p:pic>
      <p:pic>
        <p:nvPicPr>
          <p:cNvPr id="35847" name="Picture 21" descr="0605"/>
          <p:cNvPicPr preferRelativeResize="0">
            <a:picLocks noChangeAspect="1" noChangeArrowheads="1"/>
          </p:cNvPicPr>
          <p:nvPr/>
        </p:nvPicPr>
        <p:blipFill>
          <a:blip r:embed="rId6"/>
          <a:srcRect b="10109"/>
          <a:stretch>
            <a:fillRect/>
          </a:stretch>
        </p:blipFill>
        <p:spPr bwMode="auto">
          <a:xfrm>
            <a:off x="2895600" y="3910012"/>
            <a:ext cx="4876800" cy="233838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37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379990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ipe(left)">
                                      <p:cBhvr>
                                        <p:cTn id="12" dur="5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left)">
                                      <p:cBhvr>
                                        <p:cTn id="17" dur="5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841">
                                            <p:txEl>
                                              <p:pRg st="2" end="2"/>
                                            </p:txEl>
                                          </p:spTgt>
                                        </p:tgtEl>
                                        <p:attrNameLst>
                                          <p:attrName>style.visibility</p:attrName>
                                        </p:attrNameLst>
                                      </p:cBhvr>
                                      <p:to>
                                        <p:strVal val="visible"/>
                                      </p:to>
                                    </p:set>
                                    <p:animEffect transition="in" filter="wipe(left)">
                                      <p:cBhvr>
                                        <p:cTn id="22" dur="500"/>
                                        <p:tgtEl>
                                          <p:spTgt spid="358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wipe(left)">
                                      <p:cBhvr>
                                        <p:cTn id="27" dur="500"/>
                                        <p:tgtEl>
                                          <p:spTgt spid="358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841">
                                            <p:txEl>
                                              <p:pRg st="4" end="4"/>
                                            </p:txEl>
                                          </p:spTgt>
                                        </p:tgtEl>
                                        <p:attrNameLst>
                                          <p:attrName>style.visibility</p:attrName>
                                        </p:attrNameLst>
                                      </p:cBhvr>
                                      <p:to>
                                        <p:strVal val="visible"/>
                                      </p:to>
                                    </p:set>
                                    <p:animEffect transition="in" filter="wipe(left)">
                                      <p:cBhvr>
                                        <p:cTn id="32" dur="500"/>
                                        <p:tgtEl>
                                          <p:spTgt spid="3584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46"/>
                                        </p:tgtEl>
                                        <p:attrNameLst>
                                          <p:attrName>style.visibility</p:attrName>
                                        </p:attrNameLst>
                                      </p:cBhvr>
                                      <p:to>
                                        <p:strVal val="visible"/>
                                      </p:to>
                                    </p:set>
                                    <p:animEffect transition="in" filter="wipe(left)">
                                      <p:cBhvr>
                                        <p:cTn id="37" dur="500"/>
                                        <p:tgtEl>
                                          <p:spTgt spid="358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841">
                                            <p:txEl>
                                              <p:pRg st="6" end="6"/>
                                            </p:txEl>
                                          </p:spTgt>
                                        </p:tgtEl>
                                        <p:attrNameLst>
                                          <p:attrName>style.visibility</p:attrName>
                                        </p:attrNameLst>
                                      </p:cBhvr>
                                      <p:to>
                                        <p:strVal val="visible"/>
                                      </p:to>
                                    </p:set>
                                    <p:animEffect transition="in" filter="wipe(left)">
                                      <p:cBhvr>
                                        <p:cTn id="42" dur="500"/>
                                        <p:tgtEl>
                                          <p:spTgt spid="3584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841">
                                            <p:txEl>
                                              <p:pRg st="8" end="8"/>
                                            </p:txEl>
                                          </p:spTgt>
                                        </p:tgtEl>
                                        <p:attrNameLst>
                                          <p:attrName>style.visibility</p:attrName>
                                        </p:attrNameLst>
                                      </p:cBhvr>
                                      <p:to>
                                        <p:strVal val="visible"/>
                                      </p:to>
                                    </p:set>
                                    <p:animEffect transition="in" filter="wipe(left)">
                                      <p:cBhvr>
                                        <p:cTn id="47" dur="500"/>
                                        <p:tgtEl>
                                          <p:spTgt spid="3584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5847"/>
                                        </p:tgtEl>
                                        <p:attrNameLst>
                                          <p:attrName>style.visibility</p:attrName>
                                        </p:attrNameLst>
                                      </p:cBhvr>
                                      <p:to>
                                        <p:strVal val="visible"/>
                                      </p:to>
                                    </p:set>
                                    <p:anim calcmode="lin" valueType="num">
                                      <p:cBhvr>
                                        <p:cTn id="52" dur="500" fill="hold"/>
                                        <p:tgtEl>
                                          <p:spTgt spid="35847"/>
                                        </p:tgtEl>
                                        <p:attrNameLst>
                                          <p:attrName>ppt_w</p:attrName>
                                        </p:attrNameLst>
                                      </p:cBhvr>
                                      <p:tavLst>
                                        <p:tav tm="0">
                                          <p:val>
                                            <p:fltVal val="0"/>
                                          </p:val>
                                        </p:tav>
                                        <p:tav tm="100000">
                                          <p:val>
                                            <p:strVal val="#ppt_w"/>
                                          </p:val>
                                        </p:tav>
                                      </p:tavLst>
                                    </p:anim>
                                    <p:anim calcmode="lin" valueType="num">
                                      <p:cBhvr>
                                        <p:cTn id="53" dur="500" fill="hold"/>
                                        <p:tgtEl>
                                          <p:spTgt spid="35847"/>
                                        </p:tgtEl>
                                        <p:attrNameLst>
                                          <p:attrName>ppt_h</p:attrName>
                                        </p:attrNameLst>
                                      </p:cBhvr>
                                      <p:tavLst>
                                        <p:tav tm="0">
                                          <p:val>
                                            <p:fltVal val="0"/>
                                          </p:val>
                                        </p:tav>
                                        <p:tav tm="100000">
                                          <p:val>
                                            <p:strVal val="#ppt_h"/>
                                          </p:val>
                                        </p:tav>
                                      </p:tavLst>
                                    </p:anim>
                                    <p:animEffect transition="in" filter="fade">
                                      <p:cBhvr>
                                        <p:cTn id="54"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8366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Planck</a:t>
            </a:r>
            <a:r>
              <a:rPr lang="ja-JP" altLang="en-US" dirty="0">
                <a:ea typeface="ＭＳ Ｐゴシック" pitchFamily="-84" charset="-128"/>
                <a:cs typeface="ＭＳ Ｐゴシック" pitchFamily="-84" charset="-128"/>
              </a:rPr>
              <a:t>’</a:t>
            </a:r>
            <a:r>
              <a:rPr lang="en-US" altLang="ja-JP" dirty="0" err="1">
                <a:ea typeface="ＭＳ Ｐゴシック" pitchFamily="-84" charset="-128"/>
                <a:cs typeface="ＭＳ Ｐゴシック" pitchFamily="-84" charset="-128"/>
              </a:rPr>
              <a:t>s</a:t>
            </a:r>
            <a:r>
              <a:rPr lang="en-US" altLang="ja-JP" dirty="0">
                <a:ea typeface="ＭＳ Ｐゴシック" pitchFamily="-84" charset="-128"/>
                <a:cs typeface="ＭＳ Ｐゴシック" pitchFamily="-84" charset="-128"/>
              </a:rPr>
              <a:t> 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pic>
        <p:nvPicPr>
          <p:cNvPr id="36867" name="Picture 27"/>
          <p:cNvPicPr preferRelativeResize="0">
            <a:picLocks noChangeAspect="1" noChangeArrowheads="1"/>
          </p:cNvPicPr>
          <p:nvPr/>
        </p:nvPicPr>
        <p:blipFill>
          <a:blip r:embed="rId2"/>
          <a:srcRect/>
          <a:stretch>
            <a:fillRect/>
          </a:stretch>
        </p:blipFill>
        <p:spPr bwMode="auto">
          <a:xfrm>
            <a:off x="3141663" y="2514600"/>
            <a:ext cx="3144559" cy="914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38</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866258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dow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ipe(left)">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wd">
                                    <p:tmPct val="10000"/>
                                  </p:iterate>
                                  <p:childTnLst>
                                    <p:set>
                                      <p:cBhvr>
                                        <p:cTn id="16" dur="1" fill="hold">
                                          <p:stCondLst>
                                            <p:cond delay="0"/>
                                          </p:stCondLst>
                                        </p:cTn>
                                        <p:tgtEl>
                                          <p:spTgt spid="36866">
                                            <p:txEl>
                                              <p:pRg st="3" end="3"/>
                                            </p:txEl>
                                          </p:spTgt>
                                        </p:tgtEl>
                                        <p:attrNameLst>
                                          <p:attrName>style.visibility</p:attrName>
                                        </p:attrNameLst>
                                      </p:cBhvr>
                                      <p:to>
                                        <p:strVal val="visible"/>
                                      </p:to>
                                    </p:set>
                                    <p:animEffect transition="in" filter="wipe(down)">
                                      <p:cBhvr>
                                        <p:cTn id="17"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We 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pic>
        <p:nvPicPr>
          <p:cNvPr id="37890" name="Picture 48"/>
          <p:cNvPicPr preferRelativeResize="0">
            <a:picLocks noChangeAspect="1" noChangeArrowheads="1"/>
          </p:cNvPicPr>
          <p:nvPr/>
        </p:nvPicPr>
        <p:blipFill>
          <a:blip r:embed="rId2"/>
          <a:srcRect/>
          <a:stretch>
            <a:fillRect/>
          </a:stretch>
        </p:blipFill>
        <p:spPr bwMode="auto">
          <a:xfrm>
            <a:off x="5619750" y="1143000"/>
            <a:ext cx="2038350" cy="631825"/>
          </a:xfrm>
          <a:prstGeom prst="rect">
            <a:avLst/>
          </a:prstGeom>
          <a:noFill/>
          <a:ln w="9525">
            <a:noFill/>
            <a:miter lim="800000"/>
            <a:headEnd/>
            <a:tailEnd/>
          </a:ln>
        </p:spPr>
      </p:pic>
      <p:sp>
        <p:nvSpPr>
          <p:cNvPr id="37891" name="Rectangle 2"/>
          <p:cNvSpPr>
            <a:spLocks noGrp="1" noChangeArrowheads="1"/>
          </p:cNvSpPr>
          <p:nvPr>
            <p:ph type="title"/>
          </p:nvPr>
        </p:nvSpPr>
        <p:spPr>
          <a:xfrm>
            <a:off x="457200" y="0"/>
            <a:ext cx="8229600" cy="865187"/>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pic>
        <p:nvPicPr>
          <p:cNvPr id="37892" name="Picture 44"/>
          <p:cNvPicPr preferRelativeResize="0">
            <a:picLocks noChangeAspect="1" noChangeArrowheads="1"/>
          </p:cNvPicPr>
          <p:nvPr/>
        </p:nvPicPr>
        <p:blipFill>
          <a:blip r:embed="rId3"/>
          <a:srcRect/>
          <a:stretch>
            <a:fillRect/>
          </a:stretch>
        </p:blipFill>
        <p:spPr bwMode="auto">
          <a:xfrm>
            <a:off x="3708400" y="2133600"/>
            <a:ext cx="2220686" cy="800100"/>
          </a:xfrm>
          <a:prstGeom prst="rect">
            <a:avLst/>
          </a:prstGeom>
          <a:noFill/>
          <a:ln w="9525">
            <a:noFill/>
            <a:miter lim="800000"/>
            <a:headEnd/>
            <a:tailEnd/>
          </a:ln>
        </p:spPr>
      </p:pic>
      <p:pic>
        <p:nvPicPr>
          <p:cNvPr id="37893" name="Picture 45"/>
          <p:cNvPicPr preferRelativeResize="0">
            <a:picLocks noChangeAspect="1" noChangeArrowheads="1"/>
          </p:cNvPicPr>
          <p:nvPr/>
        </p:nvPicPr>
        <p:blipFill>
          <a:blip r:embed="rId4"/>
          <a:srcRect/>
          <a:stretch>
            <a:fillRect/>
          </a:stretch>
        </p:blipFill>
        <p:spPr bwMode="auto">
          <a:xfrm>
            <a:off x="5283200" y="5165725"/>
            <a:ext cx="3149600" cy="701675"/>
          </a:xfrm>
          <a:prstGeom prst="rect">
            <a:avLst/>
          </a:prstGeom>
          <a:noFill/>
          <a:ln w="9525">
            <a:noFill/>
            <a:miter lim="800000"/>
            <a:headEnd/>
            <a:tailEnd/>
          </a:ln>
        </p:spPr>
      </p:pic>
      <p:pic>
        <p:nvPicPr>
          <p:cNvPr id="37894" name="Picture 50"/>
          <p:cNvPicPr preferRelativeResize="0">
            <a:picLocks noChangeAspect="1" noChangeArrowheads="1"/>
          </p:cNvPicPr>
          <p:nvPr/>
        </p:nvPicPr>
        <p:blipFill>
          <a:blip r:embed="rId5"/>
          <a:srcRect/>
          <a:stretch>
            <a:fillRect/>
          </a:stretch>
        </p:blipFill>
        <p:spPr bwMode="auto">
          <a:xfrm>
            <a:off x="711200" y="5216525"/>
            <a:ext cx="4146550" cy="803275"/>
          </a:xfrm>
          <a:prstGeom prst="rect">
            <a:avLst/>
          </a:prstGeom>
          <a:noFill/>
          <a:ln w="9525">
            <a:noFill/>
            <a:miter lim="800000"/>
            <a:headEnd/>
            <a:tailEnd/>
          </a:ln>
        </p:spPr>
      </p:pic>
      <p:pic>
        <p:nvPicPr>
          <p:cNvPr id="37895" name="Picture 46"/>
          <p:cNvPicPr preferRelativeResize="0">
            <a:picLocks noChangeAspect="1" noChangeArrowheads="1"/>
          </p:cNvPicPr>
          <p:nvPr/>
        </p:nvPicPr>
        <p:blipFill>
          <a:blip r:embed="rId6"/>
          <a:srcRect/>
          <a:stretch>
            <a:fillRect/>
          </a:stretch>
        </p:blipFill>
        <p:spPr bwMode="auto">
          <a:xfrm>
            <a:off x="3581400" y="3914775"/>
            <a:ext cx="1438275" cy="581025"/>
          </a:xfrm>
          <a:prstGeom prst="rect">
            <a:avLst/>
          </a:prstGeom>
          <a:noFill/>
          <a:ln w="9525">
            <a:noFill/>
            <a:miter lim="800000"/>
            <a:headEnd/>
            <a:tailEnd/>
          </a:ln>
        </p:spPr>
      </p:pic>
      <p:pic>
        <p:nvPicPr>
          <p:cNvPr id="37896" name="Picture 47"/>
          <p:cNvPicPr preferRelativeResize="0">
            <a:picLocks noChangeAspect="1" noChangeArrowheads="1"/>
          </p:cNvPicPr>
          <p:nvPr/>
        </p:nvPicPr>
        <p:blipFill>
          <a:blip r:embed="rId7"/>
          <a:srcRect/>
          <a:stretch>
            <a:fillRect/>
          </a:stretch>
        </p:blipFill>
        <p:spPr bwMode="auto">
          <a:xfrm>
            <a:off x="6858000" y="3962400"/>
            <a:ext cx="1431925" cy="581025"/>
          </a:xfrm>
          <a:prstGeom prst="rect">
            <a:avLst/>
          </a:prstGeom>
          <a:noFill/>
          <a:ln w="9525">
            <a:noFill/>
            <a:miter lim="800000"/>
            <a:headEnd/>
            <a:tailEnd/>
          </a:ln>
        </p:spPr>
      </p:pic>
      <p:pic>
        <p:nvPicPr>
          <p:cNvPr id="37897" name="Picture 49"/>
          <p:cNvPicPr preferRelativeResize="0">
            <a:picLocks noChangeAspect="1" noChangeArrowheads="1"/>
          </p:cNvPicPr>
          <p:nvPr/>
        </p:nvPicPr>
        <p:blipFill>
          <a:blip r:embed="rId8"/>
          <a:srcRect/>
          <a:stretch>
            <a:fillRect/>
          </a:stretch>
        </p:blipFill>
        <p:spPr bwMode="auto">
          <a:xfrm>
            <a:off x="742950" y="4038600"/>
            <a:ext cx="2651125" cy="377825"/>
          </a:xfrm>
          <a:prstGeom prst="rect">
            <a:avLst/>
          </a:prstGeom>
          <a:noFill/>
          <a:ln w="9525">
            <a:noFill/>
            <a:miter lim="800000"/>
            <a:headEnd/>
            <a:tailEnd/>
          </a:ln>
        </p:spPr>
      </p:pic>
      <p:pic>
        <p:nvPicPr>
          <p:cNvPr id="37898" name="Picture 51"/>
          <p:cNvPicPr preferRelativeResize="0">
            <a:picLocks noChangeAspect="1" noChangeArrowheads="1"/>
          </p:cNvPicPr>
          <p:nvPr/>
        </p:nvPicPr>
        <p:blipFill>
          <a:blip r:embed="rId9"/>
          <a:srcRect/>
          <a:stretch>
            <a:fillRect/>
          </a:stretch>
        </p:blipFill>
        <p:spPr bwMode="auto">
          <a:xfrm>
            <a:off x="5257800" y="3965575"/>
            <a:ext cx="1406525" cy="606425"/>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Sept. 30,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39</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083150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wipe(left)">
                                      <p:cBhvr>
                                        <p:cTn id="12" dur="500"/>
                                        <p:tgtEl>
                                          <p:spTgt spid="378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89">
                                            <p:txEl>
                                              <p:pRg st="1" end="1"/>
                                            </p:txEl>
                                          </p:spTgt>
                                        </p:tgtEl>
                                        <p:attrNameLst>
                                          <p:attrName>style.visibility</p:attrName>
                                        </p:attrNameLst>
                                      </p:cBhvr>
                                      <p:to>
                                        <p:strVal val="visible"/>
                                      </p:to>
                                    </p:set>
                                    <p:animEffect transition="in" filter="wipe(left)">
                                      <p:cBhvr>
                                        <p:cTn id="17" dur="500"/>
                                        <p:tgtEl>
                                          <p:spTgt spid="378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892"/>
                                        </p:tgtEl>
                                        <p:attrNameLst>
                                          <p:attrName>style.visibility</p:attrName>
                                        </p:attrNameLst>
                                      </p:cBhvr>
                                      <p:to>
                                        <p:strVal val="visible"/>
                                      </p:to>
                                    </p:set>
                                    <p:animEffect transition="in" filter="wipe(left)">
                                      <p:cBhvr>
                                        <p:cTn id="22" dur="500"/>
                                        <p:tgtEl>
                                          <p:spTgt spid="378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89">
                                            <p:txEl>
                                              <p:pRg st="4" end="4"/>
                                            </p:txEl>
                                          </p:spTgt>
                                        </p:tgtEl>
                                        <p:attrNameLst>
                                          <p:attrName>style.visibility</p:attrName>
                                        </p:attrNameLst>
                                      </p:cBhvr>
                                      <p:to>
                                        <p:strVal val="visible"/>
                                      </p:to>
                                    </p:set>
                                    <p:animEffect transition="in" filter="wipe(left)">
                                      <p:cBhvr>
                                        <p:cTn id="27" dur="500"/>
                                        <p:tgtEl>
                                          <p:spTgt spid="378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897"/>
                                        </p:tgtEl>
                                        <p:attrNameLst>
                                          <p:attrName>style.visibility</p:attrName>
                                        </p:attrNameLst>
                                      </p:cBhvr>
                                      <p:to>
                                        <p:strVal val="visible"/>
                                      </p:to>
                                    </p:set>
                                    <p:animEffect transition="in" filter="wipe(left)">
                                      <p:cBhvr>
                                        <p:cTn id="32" dur="500"/>
                                        <p:tgtEl>
                                          <p:spTgt spid="378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895"/>
                                        </p:tgtEl>
                                        <p:attrNameLst>
                                          <p:attrName>style.visibility</p:attrName>
                                        </p:attrNameLst>
                                      </p:cBhvr>
                                      <p:to>
                                        <p:strVal val="visible"/>
                                      </p:to>
                                    </p:set>
                                    <p:animEffect transition="in" filter="wipe(left)">
                                      <p:cBhvr>
                                        <p:cTn id="37" dur="500"/>
                                        <p:tgtEl>
                                          <p:spTgt spid="3789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898"/>
                                        </p:tgtEl>
                                        <p:attrNameLst>
                                          <p:attrName>style.visibility</p:attrName>
                                        </p:attrNameLst>
                                      </p:cBhvr>
                                      <p:to>
                                        <p:strVal val="visible"/>
                                      </p:to>
                                    </p:set>
                                    <p:animEffect transition="in" filter="wipe(left)">
                                      <p:cBhvr>
                                        <p:cTn id="42" dur="500"/>
                                        <p:tgtEl>
                                          <p:spTgt spid="3789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896"/>
                                        </p:tgtEl>
                                        <p:attrNameLst>
                                          <p:attrName>style.visibility</p:attrName>
                                        </p:attrNameLst>
                                      </p:cBhvr>
                                      <p:to>
                                        <p:strVal val="visible"/>
                                      </p:to>
                                    </p:set>
                                    <p:animEffect transition="in" filter="wipe(left)">
                                      <p:cBhvr>
                                        <p:cTn id="47" dur="500"/>
                                        <p:tgtEl>
                                          <p:spTgt spid="3789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7889">
                                            <p:txEl>
                                              <p:pRg st="7" end="7"/>
                                            </p:txEl>
                                          </p:spTgt>
                                        </p:tgtEl>
                                        <p:attrNameLst>
                                          <p:attrName>style.visibility</p:attrName>
                                        </p:attrNameLst>
                                      </p:cBhvr>
                                      <p:to>
                                        <p:strVal val="visible"/>
                                      </p:to>
                                    </p:set>
                                    <p:animEffect transition="in" filter="wipe(left)">
                                      <p:cBhvr>
                                        <p:cTn id="52" dur="500"/>
                                        <p:tgtEl>
                                          <p:spTgt spid="3788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7889">
                                            <p:txEl>
                                              <p:pRg st="10" end="10"/>
                                            </p:txEl>
                                          </p:spTgt>
                                        </p:tgtEl>
                                        <p:attrNameLst>
                                          <p:attrName>style.visibility</p:attrName>
                                        </p:attrNameLst>
                                      </p:cBhvr>
                                      <p:to>
                                        <p:strVal val="visible"/>
                                      </p:to>
                                    </p:set>
                                    <p:animEffect transition="in" filter="wipe(left)">
                                      <p:cBhvr>
                                        <p:cTn id="57" dur="500"/>
                                        <p:tgtEl>
                                          <p:spTgt spid="3788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894"/>
                                        </p:tgtEl>
                                        <p:attrNameLst>
                                          <p:attrName>style.visibility</p:attrName>
                                        </p:attrNameLst>
                                      </p:cBhvr>
                                      <p:to>
                                        <p:strVal val="visible"/>
                                      </p:to>
                                    </p:set>
                                    <p:animEffect transition="in" filter="wipe(left)">
                                      <p:cBhvr>
                                        <p:cTn id="62" dur="500"/>
                                        <p:tgtEl>
                                          <p:spTgt spid="378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7893"/>
                                        </p:tgtEl>
                                        <p:attrNameLst>
                                          <p:attrName>style.visibility</p:attrName>
                                        </p:attrNameLst>
                                      </p:cBhvr>
                                      <p:to>
                                        <p:strVal val="visible"/>
                                      </p:to>
                                    </p:set>
                                    <p:animEffect transition="in" filter="wipe(left)">
                                      <p:cBhvr>
                                        <p:cTn id="6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4178" name="Object 2"/>
          <p:cNvGraphicFramePr>
            <a:graphicFrameLocks noChangeAspect="1"/>
          </p:cNvGraphicFramePr>
          <p:nvPr>
            <p:extLst>
              <p:ext uri="{D42A27DB-BD31-4B8C-83A1-F6EECF244321}">
                <p14:modId xmlns:p14="http://schemas.microsoft.com/office/powerpoint/2010/main" val="447094887"/>
              </p:ext>
            </p:extLst>
          </p:nvPr>
        </p:nvGraphicFramePr>
        <p:xfrm>
          <a:off x="5207000" y="1400175"/>
          <a:ext cx="3544888" cy="885825"/>
        </p:xfrm>
        <a:graphic>
          <a:graphicData uri="http://schemas.openxmlformats.org/presentationml/2006/ole">
            <mc:AlternateContent xmlns:mc="http://schemas.openxmlformats.org/markup-compatibility/2006">
              <mc:Choice xmlns:v="urn:schemas-microsoft-com:vml" Requires="v">
                <p:oleObj spid="_x0000_s1037"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srcRect/>
                      <a:stretch>
                        <a:fillRect/>
                      </a:stretch>
                    </p:blipFill>
                    <p:spPr bwMode="auto">
                      <a:xfrm>
                        <a:off x="5207000" y="1400175"/>
                        <a:ext cx="35448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565148434"/>
              </p:ext>
            </p:extLst>
          </p:nvPr>
        </p:nvGraphicFramePr>
        <p:xfrm>
          <a:off x="4379913" y="2908300"/>
          <a:ext cx="2008187" cy="860425"/>
        </p:xfrm>
        <a:graphic>
          <a:graphicData uri="http://schemas.openxmlformats.org/presentationml/2006/ole">
            <mc:AlternateContent xmlns:mc="http://schemas.openxmlformats.org/markup-compatibility/2006">
              <mc:Choice xmlns:v="urn:schemas-microsoft-com:vml" Requires="v">
                <p:oleObj spid="_x0000_s1038" name="Equation" r:id="rId5" imgW="965200" imgH="419100" progId="Equation.DSMT4">
                  <p:embed/>
                </p:oleObj>
              </mc:Choice>
              <mc:Fallback>
                <p:oleObj name="Equation" r:id="rId5" imgW="965200" imgH="419100" progId="Equation.DSMT4">
                  <p:embed/>
                  <p:pic>
                    <p:nvPicPr>
                      <p:cNvPr id="0" name=""/>
                      <p:cNvPicPr>
                        <a:picLocks noChangeAspect="1" noChangeArrowheads="1"/>
                      </p:cNvPicPr>
                      <p:nvPr/>
                    </p:nvPicPr>
                    <p:blipFill>
                      <a:blip r:embed="rId6"/>
                      <a:srcRect/>
                      <a:stretch>
                        <a:fillRect/>
                      </a:stretch>
                    </p:blipFill>
                    <p:spPr bwMode="auto">
                      <a:xfrm>
                        <a:off x="4379913" y="2908300"/>
                        <a:ext cx="20081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905141077"/>
              </p:ext>
            </p:extLst>
          </p:nvPr>
        </p:nvGraphicFramePr>
        <p:xfrm>
          <a:off x="3363913" y="4419600"/>
          <a:ext cx="1655762" cy="776288"/>
        </p:xfrm>
        <a:graphic>
          <a:graphicData uri="http://schemas.openxmlformats.org/presentationml/2006/ole">
            <mc:AlternateContent xmlns:mc="http://schemas.openxmlformats.org/markup-compatibility/2006">
              <mc:Choice xmlns:v="urn:schemas-microsoft-com:vml" Requires="v">
                <p:oleObj spid="_x0000_s1039" name="Equation" r:id="rId7" imgW="838200" imgH="393700" progId="Equation.DSMT4">
                  <p:embed/>
                </p:oleObj>
              </mc:Choice>
              <mc:Fallback>
                <p:oleObj name="Equation" r:id="rId7" imgW="838200" imgH="393700" progId="Equation.DSMT4">
                  <p:embed/>
                  <p:pic>
                    <p:nvPicPr>
                      <p:cNvPr id="0" name=""/>
                      <p:cNvPicPr>
                        <a:picLocks noChangeAspect="1" noChangeArrowheads="1"/>
                      </p:cNvPicPr>
                      <p:nvPr/>
                    </p:nvPicPr>
                    <p:blipFill>
                      <a:blip r:embed="rId8"/>
                      <a:srcRect/>
                      <a:stretch>
                        <a:fillRect/>
                      </a:stretch>
                    </p:blipFill>
                    <p:spPr bwMode="auto">
                      <a:xfrm>
                        <a:off x="3363913" y="4419600"/>
                        <a:ext cx="165576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3992379808"/>
              </p:ext>
            </p:extLst>
          </p:nvPr>
        </p:nvGraphicFramePr>
        <p:xfrm>
          <a:off x="4586288" y="5397500"/>
          <a:ext cx="3514725" cy="546100"/>
        </p:xfrm>
        <a:graphic>
          <a:graphicData uri="http://schemas.openxmlformats.org/presentationml/2006/ole">
            <mc:AlternateContent xmlns:mc="http://schemas.openxmlformats.org/markup-compatibility/2006">
              <mc:Choice xmlns:v="urn:schemas-microsoft-com:vml" Requires="v">
                <p:oleObj spid="_x0000_s1040" name="Equation" r:id="rId9" imgW="1473200" imgH="228600" progId="Equation.DSMT4">
                  <p:embed/>
                </p:oleObj>
              </mc:Choice>
              <mc:Fallback>
                <p:oleObj name="Equation" r:id="rId9" imgW="1473200" imgH="228600" progId="Equation.DSMT4">
                  <p:embed/>
                  <p:pic>
                    <p:nvPicPr>
                      <p:cNvPr id="0" name=""/>
                      <p:cNvPicPr>
                        <a:picLocks noChangeAspect="1" noChangeArrowheads="1"/>
                      </p:cNvPicPr>
                      <p:nvPr/>
                    </p:nvPicPr>
                    <p:blipFill>
                      <a:blip r:embed="rId10"/>
                      <a:srcRect/>
                      <a:stretch>
                        <a:fillRect/>
                      </a:stretch>
                    </p:blipFill>
                    <p:spPr bwMode="auto">
                      <a:xfrm>
                        <a:off x="4586288" y="5397500"/>
                        <a:ext cx="35147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1254388599"/>
              </p:ext>
            </p:extLst>
          </p:nvPr>
        </p:nvGraphicFramePr>
        <p:xfrm>
          <a:off x="5068888" y="4419600"/>
          <a:ext cx="1027112" cy="776288"/>
        </p:xfrm>
        <a:graphic>
          <a:graphicData uri="http://schemas.openxmlformats.org/presentationml/2006/ole">
            <mc:AlternateContent xmlns:mc="http://schemas.openxmlformats.org/markup-compatibility/2006">
              <mc:Choice xmlns:v="urn:schemas-microsoft-com:vml" Requires="v">
                <p:oleObj spid="_x0000_s1041" name="Equation" r:id="rId11" imgW="520700" imgH="393700" progId="Equation.DSMT4">
                  <p:embed/>
                </p:oleObj>
              </mc:Choice>
              <mc:Fallback>
                <p:oleObj name="Equation" r:id="rId11" imgW="520700" imgH="393700" progId="Equation.DSMT4">
                  <p:embed/>
                  <p:pic>
                    <p:nvPicPr>
                      <p:cNvPr id="0" name=""/>
                      <p:cNvPicPr>
                        <a:picLocks noChangeAspect="1" noChangeArrowheads="1"/>
                      </p:cNvPicPr>
                      <p:nvPr/>
                    </p:nvPicPr>
                    <p:blipFill>
                      <a:blip r:embed="rId12"/>
                      <a:srcRect/>
                      <a:stretch>
                        <a:fillRect/>
                      </a:stretch>
                    </p:blipFill>
                    <p:spPr bwMode="auto">
                      <a:xfrm>
                        <a:off x="5068888" y="4419600"/>
                        <a:ext cx="102711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2046893836"/>
              </p:ext>
            </p:extLst>
          </p:nvPr>
        </p:nvGraphicFramePr>
        <p:xfrm>
          <a:off x="6616699" y="4572000"/>
          <a:ext cx="1208165" cy="457200"/>
        </p:xfrm>
        <a:graphic>
          <a:graphicData uri="http://schemas.openxmlformats.org/presentationml/2006/ole">
            <mc:AlternateContent xmlns:mc="http://schemas.openxmlformats.org/markup-compatibility/2006">
              <mc:Choice xmlns:v="urn:schemas-microsoft-com:vml" Requires="v">
                <p:oleObj spid="_x0000_s1042" name="Equation" r:id="rId13" imgW="469900" imgH="177800" progId="Equation.DSMT4">
                  <p:embed/>
                </p:oleObj>
              </mc:Choice>
              <mc:Fallback>
                <p:oleObj name="Equation" r:id="rId13" imgW="469900" imgH="177800" progId="Equation.DSMT4">
                  <p:embed/>
                  <p:pic>
                    <p:nvPicPr>
                      <p:cNvPr id="0" name=""/>
                      <p:cNvPicPr>
                        <a:picLocks noChangeAspect="1" noChangeArrowheads="1"/>
                      </p:cNvPicPr>
                      <p:nvPr/>
                    </p:nvPicPr>
                    <p:blipFill>
                      <a:blip r:embed="rId14"/>
                      <a:srcRect/>
                      <a:stretch>
                        <a:fillRect/>
                      </a:stretch>
                    </p:blipFill>
                    <p:spPr bwMode="auto">
                      <a:xfrm>
                        <a:off x="6616699" y="4572000"/>
                        <a:ext cx="12081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5717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a:ea typeface="ＭＳ Ｐゴシック" pitchFamily="-84" charset="-128"/>
                <a:cs typeface="ＭＳ Ｐゴシック" pitchFamily="-84" charset="-128"/>
              </a:rPr>
              <a:t>Degeneracy</a:t>
            </a:r>
          </a:p>
        </p:txBody>
      </p:sp>
      <p:sp>
        <p:nvSpPr>
          <p:cNvPr id="38914" name="Rectangle 3"/>
          <p:cNvSpPr>
            <a:spLocks noGrp="1" noChangeArrowheads="1"/>
          </p:cNvSpPr>
          <p:nvPr>
            <p:ph type="body" sz="half" idx="1"/>
          </p:nvPr>
        </p:nvSpPr>
        <p:spPr>
          <a:xfrm>
            <a:off x="457200" y="1295400"/>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energy 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40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9099520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left)">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wipe(left)">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wipe(left)">
                                      <p:cBhvr>
                                        <p:cTn id="17"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200"/>
            <a:ext cx="8229600" cy="1139825"/>
          </a:xfrm>
        </p:spPr>
        <p:txBody>
          <a:bodyPr/>
          <a:lstStyle/>
          <a:p>
            <a:pPr eaLnBrk="1" hangingPunct="1"/>
            <a:r>
              <a:rPr lang="en-US" sz="3200" dirty="0" smtClean="0">
                <a:ea typeface="ＭＳ Ｐゴシック" pitchFamily="-84" charset="-128"/>
                <a:cs typeface="ＭＳ Ｐゴシック" pitchFamily="-84" charset="-128"/>
              </a:rPr>
              <a:t>Simple </a:t>
            </a:r>
            <a:r>
              <a:rPr lang="en-US" sz="3200"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857250"/>
            <a:ext cx="8077200" cy="5334000"/>
          </a:xfrm>
        </p:spPr>
        <p:txBody>
          <a:bodyPr/>
          <a:lstStyle/>
          <a:p>
            <a:pPr eaLnBrk="1" hangingPunct="1">
              <a:lnSpc>
                <a:spcPct val="90000"/>
              </a:lnSpc>
            </a:pPr>
            <a:r>
              <a:rPr lang="en-US" sz="17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r>
              <a:rPr lang="en-US" sz="17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Redefining the minimum potential and the zero potential, we have</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Substituting this into the wave equation:</a:t>
            </a: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pPr>
            <a:endParaRPr lang="en-US" sz="17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a:t>
            </a:r>
          </a:p>
          <a:p>
            <a:pPr eaLnBrk="1" hangingPunct="1">
              <a:lnSpc>
                <a:spcPct val="90000"/>
              </a:lnSpc>
              <a:buFont typeface="Wingdings" pitchFamily="-84" charset="2"/>
              <a:buNone/>
            </a:pPr>
            <a:r>
              <a:rPr lang="en-US" sz="1700" dirty="0">
                <a:ea typeface="ＭＳ Ｐゴシック" pitchFamily="-84" charset="-128"/>
                <a:cs typeface="ＭＳ Ｐゴシック" pitchFamily="-84" charset="-128"/>
              </a:rPr>
              <a:t>	Let 	          and	 which yields		  .</a:t>
            </a:r>
          </a:p>
        </p:txBody>
      </p:sp>
      <p:pic>
        <p:nvPicPr>
          <p:cNvPr id="39939" name="Picture 40"/>
          <p:cNvPicPr preferRelativeResize="0">
            <a:picLocks noChangeAspect="1" noChangeArrowheads="1"/>
          </p:cNvPicPr>
          <p:nvPr/>
        </p:nvPicPr>
        <p:blipFill>
          <a:blip r:embed="rId2"/>
          <a:srcRect/>
          <a:stretch>
            <a:fillRect/>
          </a:stretch>
        </p:blipFill>
        <p:spPr bwMode="auto">
          <a:xfrm>
            <a:off x="3770313" y="4291013"/>
            <a:ext cx="1603375" cy="320675"/>
          </a:xfrm>
          <a:prstGeom prst="rect">
            <a:avLst/>
          </a:prstGeom>
          <a:noFill/>
          <a:ln w="9525">
            <a:noFill/>
            <a:miter lim="800000"/>
            <a:headEnd/>
            <a:tailEnd/>
          </a:ln>
        </p:spPr>
      </p:pic>
      <p:pic>
        <p:nvPicPr>
          <p:cNvPr id="39940" name="Picture 41"/>
          <p:cNvPicPr preferRelativeResize="0">
            <a:picLocks noChangeAspect="1" noChangeArrowheads="1"/>
          </p:cNvPicPr>
          <p:nvPr/>
        </p:nvPicPr>
        <p:blipFill>
          <a:blip r:embed="rId3"/>
          <a:srcRect/>
          <a:stretch>
            <a:fillRect/>
          </a:stretch>
        </p:blipFill>
        <p:spPr bwMode="auto">
          <a:xfrm>
            <a:off x="1285875" y="5653088"/>
            <a:ext cx="730250" cy="463550"/>
          </a:xfrm>
          <a:prstGeom prst="rect">
            <a:avLst/>
          </a:prstGeom>
          <a:noFill/>
          <a:ln w="9525">
            <a:noFill/>
            <a:miter lim="800000"/>
            <a:headEnd/>
            <a:tailEnd/>
          </a:ln>
        </p:spPr>
      </p:pic>
      <p:pic>
        <p:nvPicPr>
          <p:cNvPr id="39941" name="Picture 43"/>
          <p:cNvPicPr preferRelativeResize="0">
            <a:picLocks noChangeAspect="1" noChangeArrowheads="1"/>
          </p:cNvPicPr>
          <p:nvPr/>
        </p:nvPicPr>
        <p:blipFill>
          <a:blip r:embed="rId4"/>
          <a:srcRect/>
          <a:stretch>
            <a:fillRect/>
          </a:stretch>
        </p:blipFill>
        <p:spPr bwMode="auto">
          <a:xfrm>
            <a:off x="2900363" y="3719513"/>
            <a:ext cx="3343275" cy="320675"/>
          </a:xfrm>
          <a:prstGeom prst="rect">
            <a:avLst/>
          </a:prstGeom>
          <a:noFill/>
          <a:ln w="9525">
            <a:noFill/>
            <a:miter lim="800000"/>
            <a:headEnd/>
            <a:tailEnd/>
          </a:ln>
        </p:spPr>
      </p:pic>
      <p:pic>
        <p:nvPicPr>
          <p:cNvPr id="39942" name="Picture 44"/>
          <p:cNvPicPr preferRelativeResize="0">
            <a:picLocks noChangeAspect="1" noChangeArrowheads="1"/>
          </p:cNvPicPr>
          <p:nvPr/>
        </p:nvPicPr>
        <p:blipFill>
          <a:blip r:embed="rId5"/>
          <a:srcRect/>
          <a:stretch>
            <a:fillRect/>
          </a:stretch>
        </p:blipFill>
        <p:spPr bwMode="auto">
          <a:xfrm>
            <a:off x="2514600" y="5651500"/>
            <a:ext cx="768350" cy="469900"/>
          </a:xfrm>
          <a:prstGeom prst="rect">
            <a:avLst/>
          </a:prstGeom>
          <a:noFill/>
          <a:ln w="9525">
            <a:noFill/>
            <a:miter lim="800000"/>
            <a:headEnd/>
            <a:tailEnd/>
          </a:ln>
        </p:spPr>
      </p:pic>
      <p:pic>
        <p:nvPicPr>
          <p:cNvPr id="39943" name="Picture 45"/>
          <p:cNvPicPr preferRelativeResize="0">
            <a:picLocks noChangeAspect="1" noChangeArrowheads="1"/>
          </p:cNvPicPr>
          <p:nvPr/>
        </p:nvPicPr>
        <p:blipFill>
          <a:blip r:embed="rId6"/>
          <a:srcRect/>
          <a:stretch>
            <a:fillRect/>
          </a:stretch>
        </p:blipFill>
        <p:spPr bwMode="auto">
          <a:xfrm>
            <a:off x="2439988" y="4941888"/>
            <a:ext cx="4264025" cy="647700"/>
          </a:xfrm>
          <a:prstGeom prst="rect">
            <a:avLst/>
          </a:prstGeom>
          <a:noFill/>
          <a:ln w="9525">
            <a:noFill/>
            <a:miter lim="800000"/>
            <a:headEnd/>
            <a:tailEnd/>
          </a:ln>
        </p:spPr>
      </p:pic>
      <p:pic>
        <p:nvPicPr>
          <p:cNvPr id="39944" name="Picture 42"/>
          <p:cNvPicPr preferRelativeResize="0">
            <a:picLocks noChangeAspect="1" noChangeArrowheads="1"/>
          </p:cNvPicPr>
          <p:nvPr/>
        </p:nvPicPr>
        <p:blipFill>
          <a:blip r:embed="rId7"/>
          <a:srcRect/>
          <a:stretch>
            <a:fillRect/>
          </a:stretch>
        </p:blipFill>
        <p:spPr bwMode="auto">
          <a:xfrm>
            <a:off x="4575175" y="5605463"/>
            <a:ext cx="1612900" cy="511175"/>
          </a:xfrm>
          <a:prstGeom prst="rect">
            <a:avLst/>
          </a:prstGeom>
          <a:noFill/>
          <a:ln w="9525">
            <a:noFill/>
            <a:miter lim="800000"/>
            <a:headEnd/>
            <a:tailEnd/>
          </a:ln>
        </p:spPr>
      </p:pic>
      <p:pic>
        <p:nvPicPr>
          <p:cNvPr id="39945" name="Picture 1"/>
          <p:cNvPicPr>
            <a:picLocks/>
          </p:cNvPicPr>
          <p:nvPr/>
        </p:nvPicPr>
        <p:blipFill>
          <a:blip r:embed="rId8"/>
          <a:srcRect/>
          <a:stretch>
            <a:fillRect/>
          </a:stretch>
        </p:blipFill>
        <p:spPr bwMode="auto">
          <a:xfrm>
            <a:off x="609600" y="1371600"/>
            <a:ext cx="4800600" cy="1981200"/>
          </a:xfrm>
          <a:prstGeom prst="rect">
            <a:avLst/>
          </a:prstGeom>
          <a:noFill/>
          <a:ln w="9525">
            <a:noFill/>
            <a:miter lim="800000"/>
            <a:headEnd/>
            <a:tailEnd/>
          </a:ln>
        </p:spPr>
      </p:pic>
      <p:pic>
        <p:nvPicPr>
          <p:cNvPr id="39946" name="Picture 1"/>
          <p:cNvPicPr>
            <a:picLocks/>
          </p:cNvPicPr>
          <p:nvPr/>
        </p:nvPicPr>
        <p:blipFill>
          <a:blip r:embed="rId9"/>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Sept. 30,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41</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6887097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p:cTn id="12" dur="500" fill="hold"/>
                                        <p:tgtEl>
                                          <p:spTgt spid="39945"/>
                                        </p:tgtEl>
                                        <p:attrNameLst>
                                          <p:attrName>ppt_w</p:attrName>
                                        </p:attrNameLst>
                                      </p:cBhvr>
                                      <p:tavLst>
                                        <p:tav tm="0">
                                          <p:val>
                                            <p:fltVal val="0"/>
                                          </p:val>
                                        </p:tav>
                                        <p:tav tm="100000">
                                          <p:val>
                                            <p:strVal val="#ppt_w"/>
                                          </p:val>
                                        </p:tav>
                                      </p:tavLst>
                                    </p:anim>
                                    <p:anim calcmode="lin" valueType="num">
                                      <p:cBhvr>
                                        <p:cTn id="13" dur="500" fill="hold"/>
                                        <p:tgtEl>
                                          <p:spTgt spid="39945"/>
                                        </p:tgtEl>
                                        <p:attrNameLst>
                                          <p:attrName>ppt_h</p:attrName>
                                        </p:attrNameLst>
                                      </p:cBhvr>
                                      <p:tavLst>
                                        <p:tav tm="0">
                                          <p:val>
                                            <p:fltVal val="0"/>
                                          </p:val>
                                        </p:tav>
                                        <p:tav tm="100000">
                                          <p:val>
                                            <p:strVal val="#ppt_h"/>
                                          </p:val>
                                        </p:tav>
                                      </p:tavLst>
                                    </p:anim>
                                    <p:animEffect transition="in" filter="fade">
                                      <p:cBhvr>
                                        <p:cTn id="14" dur="500"/>
                                        <p:tgtEl>
                                          <p:spTgt spid="399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9946"/>
                                        </p:tgtEl>
                                        <p:attrNameLst>
                                          <p:attrName>style.visibility</p:attrName>
                                        </p:attrNameLst>
                                      </p:cBhvr>
                                      <p:to>
                                        <p:strVal val="visible"/>
                                      </p:to>
                                    </p:set>
                                    <p:anim calcmode="lin" valueType="num">
                                      <p:cBhvr>
                                        <p:cTn id="19" dur="500" fill="hold"/>
                                        <p:tgtEl>
                                          <p:spTgt spid="39946"/>
                                        </p:tgtEl>
                                        <p:attrNameLst>
                                          <p:attrName>ppt_w</p:attrName>
                                        </p:attrNameLst>
                                      </p:cBhvr>
                                      <p:tavLst>
                                        <p:tav tm="0">
                                          <p:val>
                                            <p:fltVal val="0"/>
                                          </p:val>
                                        </p:tav>
                                        <p:tav tm="100000">
                                          <p:val>
                                            <p:strVal val="#ppt_w"/>
                                          </p:val>
                                        </p:tav>
                                      </p:tavLst>
                                    </p:anim>
                                    <p:anim calcmode="lin" valueType="num">
                                      <p:cBhvr>
                                        <p:cTn id="20" dur="500" fill="hold"/>
                                        <p:tgtEl>
                                          <p:spTgt spid="39946"/>
                                        </p:tgtEl>
                                        <p:attrNameLst>
                                          <p:attrName>ppt_h</p:attrName>
                                        </p:attrNameLst>
                                      </p:cBhvr>
                                      <p:tavLst>
                                        <p:tav tm="0">
                                          <p:val>
                                            <p:fltVal val="0"/>
                                          </p:val>
                                        </p:tav>
                                        <p:tav tm="100000">
                                          <p:val>
                                            <p:strVal val="#ppt_h"/>
                                          </p:val>
                                        </p:tav>
                                      </p:tavLst>
                                    </p:anim>
                                    <p:animEffect transition="in" filter="fade">
                                      <p:cBhvr>
                                        <p:cTn id="21" dur="500"/>
                                        <p:tgtEl>
                                          <p:spTgt spid="399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9938">
                                            <p:txEl>
                                              <p:pRg st="8" end="8"/>
                                            </p:txEl>
                                          </p:spTgt>
                                        </p:tgtEl>
                                        <p:attrNameLst>
                                          <p:attrName>style.visibility</p:attrName>
                                        </p:attrNameLst>
                                      </p:cBhvr>
                                      <p:to>
                                        <p:strVal val="visible"/>
                                      </p:to>
                                    </p:set>
                                    <p:animEffect transition="in" filter="wipe(left)">
                                      <p:cBhvr>
                                        <p:cTn id="26" dur="500"/>
                                        <p:tgtEl>
                                          <p:spTgt spid="39938">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9938">
                                            <p:txEl>
                                              <p:pRg st="10" end="10"/>
                                            </p:txEl>
                                          </p:spTgt>
                                        </p:tgtEl>
                                        <p:attrNameLst>
                                          <p:attrName>style.visibility</p:attrName>
                                        </p:attrNameLst>
                                      </p:cBhvr>
                                      <p:to>
                                        <p:strVal val="visible"/>
                                      </p:to>
                                    </p:set>
                                    <p:animEffect transition="in" filter="wipe(left)">
                                      <p:cBhvr>
                                        <p:cTn id="31" dur="500"/>
                                        <p:tgtEl>
                                          <p:spTgt spid="39938">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9938">
                                            <p:txEl>
                                              <p:pRg st="12" end="12"/>
                                            </p:txEl>
                                          </p:spTgt>
                                        </p:tgtEl>
                                        <p:attrNameLst>
                                          <p:attrName>style.visibility</p:attrName>
                                        </p:attrNameLst>
                                      </p:cBhvr>
                                      <p:to>
                                        <p:strVal val="visible"/>
                                      </p:to>
                                    </p:set>
                                    <p:animEffect transition="in" filter="wipe(left)">
                                      <p:cBhvr>
                                        <p:cTn id="36" dur="500"/>
                                        <p:tgtEl>
                                          <p:spTgt spid="39938">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9938">
                                            <p:txEl>
                                              <p:pRg st="15" end="15"/>
                                            </p:txEl>
                                          </p:spTgt>
                                        </p:tgtEl>
                                        <p:attrNameLst>
                                          <p:attrName>style.visibility</p:attrName>
                                        </p:attrNameLst>
                                      </p:cBhvr>
                                      <p:to>
                                        <p:strVal val="visible"/>
                                      </p:to>
                                    </p:set>
                                    <p:animEffect transition="in" filter="wipe(left)">
                                      <p:cBhvr>
                                        <p:cTn id="41" dur="500"/>
                                        <p:tgtEl>
                                          <p:spTgt spid="39938">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9938">
                                            <p:txEl>
                                              <p:pRg st="16" end="16"/>
                                            </p:txEl>
                                          </p:spTgt>
                                        </p:tgtEl>
                                        <p:attrNameLst>
                                          <p:attrName>style.visibility</p:attrName>
                                        </p:attrNameLst>
                                      </p:cBhvr>
                                      <p:to>
                                        <p:strVal val="visible"/>
                                      </p:to>
                                    </p:set>
                                    <p:animEffect transition="in" filter="wipe(left)">
                                      <p:cBhvr>
                                        <p:cTn id="46" dur="500"/>
                                        <p:tgtEl>
                                          <p:spTgt spid="39938">
                                            <p:txEl>
                                              <p:pRg st="16" end="1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9941"/>
                                        </p:tgtEl>
                                        <p:attrNameLst>
                                          <p:attrName>style.visibility</p:attrName>
                                        </p:attrNameLst>
                                      </p:cBhvr>
                                      <p:to>
                                        <p:strVal val="visible"/>
                                      </p:to>
                                    </p:set>
                                    <p:animEffect transition="in" filter="wipe(left)">
                                      <p:cBhvr>
                                        <p:cTn id="51" dur="500"/>
                                        <p:tgtEl>
                                          <p:spTgt spid="399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9939"/>
                                        </p:tgtEl>
                                        <p:attrNameLst>
                                          <p:attrName>style.visibility</p:attrName>
                                        </p:attrNameLst>
                                      </p:cBhvr>
                                      <p:to>
                                        <p:strVal val="visible"/>
                                      </p:to>
                                    </p:set>
                                    <p:animEffect transition="in" filter="wipe(left)">
                                      <p:cBhvr>
                                        <p:cTn id="56" dur="500"/>
                                        <p:tgtEl>
                                          <p:spTgt spid="3993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9943"/>
                                        </p:tgtEl>
                                        <p:attrNameLst>
                                          <p:attrName>style.visibility</p:attrName>
                                        </p:attrNameLst>
                                      </p:cBhvr>
                                      <p:to>
                                        <p:strVal val="visible"/>
                                      </p:to>
                                    </p:set>
                                    <p:animEffect transition="in" filter="wipe(left)">
                                      <p:cBhvr>
                                        <p:cTn id="61"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eaLnBrk="1" hangingPunct="1"/>
            <a:r>
              <a:rPr lang="en-US" sz="1700">
                <a:ea typeface="ＭＳ Ｐゴシック" pitchFamily="-84" charset="-128"/>
                <a:cs typeface="ＭＳ Ｐゴシック" pitchFamily="-84" charset="-128"/>
              </a:rPr>
              <a:t>If the lowest energy level is zero, this violates the uncertainty principle.</a:t>
            </a:r>
          </a:p>
          <a:p>
            <a:pPr eaLnBrk="1" hangingPunct="1"/>
            <a:r>
              <a:rPr lang="en-US" sz="1700">
                <a:ea typeface="ＭＳ Ｐゴシック" pitchFamily="-84" charset="-128"/>
                <a:cs typeface="ＭＳ Ｐゴシック" pitchFamily="-84" charset="-128"/>
              </a:rPr>
              <a:t>The wave function solutions are		          where </a:t>
            </a:r>
            <a:r>
              <a:rPr lang="en-US" sz="1700" i="1">
                <a:ea typeface="ＭＳ Ｐゴシック" pitchFamily="-84" charset="-128"/>
                <a:cs typeface="ＭＳ Ｐゴシック" pitchFamily="-84" charset="-128"/>
              </a:rPr>
              <a:t>H</a:t>
            </a:r>
            <a:r>
              <a:rPr lang="en-US" sz="1700" i="1" baseline="-25000">
                <a:ea typeface="ＭＳ Ｐゴシック" pitchFamily="-84" charset="-128"/>
                <a:cs typeface="ＭＳ Ｐゴシック" pitchFamily="-84" charset="-128"/>
              </a:rPr>
              <a:t>n</a:t>
            </a:r>
            <a:r>
              <a:rPr lang="en-US" sz="1700">
                <a:ea typeface="ＭＳ Ｐゴシック" pitchFamily="-84" charset="-128"/>
                <a:cs typeface="ＭＳ Ｐゴシック" pitchFamily="-84" charset="-128"/>
              </a:rPr>
              <a:t>(</a:t>
            </a:r>
            <a:r>
              <a:rPr lang="en-US" sz="1700" i="1">
                <a:ea typeface="ＭＳ Ｐゴシック" pitchFamily="-84" charset="-128"/>
                <a:cs typeface="ＭＳ Ｐゴシック" pitchFamily="-84" charset="-128"/>
              </a:rPr>
              <a:t>x</a:t>
            </a:r>
            <a:r>
              <a:rPr lang="en-US" sz="1700">
                <a:ea typeface="ＭＳ Ｐゴシック" pitchFamily="-84" charset="-128"/>
                <a:cs typeface="ＭＳ Ｐゴシック" pitchFamily="-84" charset="-128"/>
              </a:rPr>
              <a:t>) are Hermite polynomials of order </a:t>
            </a:r>
            <a:r>
              <a:rPr lang="en-US" sz="1700" i="1">
                <a:ea typeface="ＭＳ Ｐゴシック" pitchFamily="-84" charset="-128"/>
                <a:cs typeface="ＭＳ Ｐゴシック" pitchFamily="-84" charset="-128"/>
              </a:rPr>
              <a:t>n</a:t>
            </a:r>
            <a:r>
              <a:rPr lang="en-US" sz="1700">
                <a:ea typeface="ＭＳ Ｐゴシック" pitchFamily="-84" charset="-128"/>
                <a:cs typeface="ＭＳ Ｐゴシック" pitchFamily="-84" charset="-128"/>
              </a:rPr>
              <a:t>.</a:t>
            </a:r>
          </a:p>
          <a:p>
            <a:pPr eaLnBrk="1" hangingPunct="1"/>
            <a:endParaRPr lang="en-US" sz="1700">
              <a:ea typeface="ＭＳ Ｐゴシック" pitchFamily="-84" charset="-128"/>
              <a:cs typeface="ＭＳ Ｐゴシック" pitchFamily="-84" charset="-128"/>
            </a:endParaRPr>
          </a:p>
          <a:p>
            <a:pPr eaLnBrk="1" hangingPunct="1"/>
            <a:r>
              <a:rPr lang="en-US" sz="170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1700" i="1">
                <a:ea typeface="ＭＳ Ｐゴシック" pitchFamily="-84" charset="-128"/>
                <a:cs typeface="ＭＳ Ｐゴシック" pitchFamily="-84" charset="-128"/>
              </a:rPr>
              <a:t>x</a:t>
            </a:r>
            <a:r>
              <a:rPr lang="en-US" sz="1700">
                <a:ea typeface="ＭＳ Ｐゴシック" pitchFamily="-84" charset="-128"/>
                <a:cs typeface="ＭＳ Ｐゴシック" pitchFamily="-84" charset="-128"/>
              </a:rPr>
              <a:t>. The exponential tail is provided by the Gaussian function, which dominates at large </a:t>
            </a:r>
            <a:r>
              <a:rPr lang="en-US" sz="1700" i="1">
                <a:ea typeface="ＭＳ Ｐゴシック" pitchFamily="-84" charset="-128"/>
                <a:cs typeface="ＭＳ Ｐゴシック" pitchFamily="-84" charset="-128"/>
              </a:rPr>
              <a:t>x</a:t>
            </a:r>
            <a:r>
              <a:rPr lang="en-US" sz="170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2"/>
          <a:srcRect b="16310"/>
          <a:stretch>
            <a:fillRect/>
          </a:stretch>
        </p:blipFill>
        <p:spPr bwMode="auto">
          <a:xfrm>
            <a:off x="1724025" y="914400"/>
            <a:ext cx="5694363" cy="2944813"/>
          </a:xfrm>
          <a:prstGeom prst="rect">
            <a:avLst/>
          </a:prstGeom>
          <a:noFill/>
          <a:ln w="9525">
            <a:noFill/>
            <a:miter lim="800000"/>
            <a:headEnd/>
            <a:tailEnd/>
          </a:ln>
        </p:spPr>
      </p:pic>
      <p:pic>
        <p:nvPicPr>
          <p:cNvPr id="40964" name="Picture 20"/>
          <p:cNvPicPr preferRelativeResize="0">
            <a:picLocks noChangeAspect="1" noChangeArrowheads="1"/>
          </p:cNvPicPr>
          <p:nvPr/>
        </p:nvPicPr>
        <p:blipFill>
          <a:blip r:embed="rId3"/>
          <a:srcRect/>
          <a:stretch>
            <a:fillRect/>
          </a:stretch>
        </p:blipFill>
        <p:spPr bwMode="auto">
          <a:xfrm>
            <a:off x="4000500" y="4098925"/>
            <a:ext cx="1676400" cy="3524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42</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0947405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600">
                <a:ea typeface="ＭＳ Ｐゴシック" pitchFamily="-84" charset="-128"/>
                <a:cs typeface="ＭＳ Ｐゴシック" pitchFamily="-84" charset="-128"/>
              </a:rPr>
              <a:t>The energy levels are given by</a:t>
            </a:r>
          </a:p>
          <a:p>
            <a:pPr eaLnBrk="1" hangingPunct="1"/>
            <a:endParaRPr lang="en-US" sz="1600">
              <a:ea typeface="ＭＳ Ｐゴシック" pitchFamily="-84" charset="-128"/>
              <a:cs typeface="ＭＳ Ｐゴシック" pitchFamily="-84" charset="-128"/>
            </a:endParaRPr>
          </a:p>
          <a:p>
            <a:pPr eaLnBrk="1" hangingPunct="1"/>
            <a:r>
              <a:rPr lang="en-US" sz="1600">
                <a:ea typeface="ＭＳ Ｐゴシック" pitchFamily="-84" charset="-128"/>
                <a:cs typeface="ＭＳ Ｐゴシック" pitchFamily="-84" charset="-128"/>
              </a:rPr>
              <a:t>The zero point energy is called the Heisenberg limit:</a:t>
            </a:r>
          </a:p>
          <a:p>
            <a:pPr eaLnBrk="1" hangingPunct="1"/>
            <a:endParaRPr lang="en-US" sz="1600">
              <a:ea typeface="ＭＳ Ｐゴシック" pitchFamily="-84" charset="-128"/>
              <a:cs typeface="ＭＳ Ｐゴシック" pitchFamily="-84" charset="-128"/>
            </a:endParaRPr>
          </a:p>
          <a:p>
            <a:pPr eaLnBrk="1" hangingPunct="1"/>
            <a:r>
              <a:rPr lang="en-US" sz="1600">
                <a:ea typeface="ＭＳ Ｐゴシック" pitchFamily="-84" charset="-128"/>
                <a:cs typeface="ＭＳ Ｐゴシック" pitchFamily="-84" charset="-128"/>
              </a:rPr>
              <a:t>Classically, the probability of finding the mass is greatest at the ends of motion and smallest at the center (that is, proportional to the amount of time the mass spends at each position).</a:t>
            </a:r>
          </a:p>
          <a:p>
            <a:pPr eaLnBrk="1" hangingPunct="1"/>
            <a:r>
              <a:rPr lang="en-US" sz="160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7" name="Picture 21"/>
          <p:cNvPicPr preferRelativeResize="0">
            <a:picLocks noChangeAspect="1" noChangeArrowheads="1"/>
          </p:cNvPicPr>
          <p:nvPr/>
        </p:nvPicPr>
        <p:blipFill>
          <a:blip r:embed="rId2"/>
          <a:srcRect/>
          <a:stretch>
            <a:fillRect/>
          </a:stretch>
        </p:blipFill>
        <p:spPr bwMode="auto">
          <a:xfrm>
            <a:off x="5010150" y="3109913"/>
            <a:ext cx="2886075" cy="358775"/>
          </a:xfrm>
          <a:prstGeom prst="rect">
            <a:avLst/>
          </a:prstGeom>
          <a:noFill/>
          <a:ln w="9525">
            <a:noFill/>
            <a:miter lim="800000"/>
            <a:headEnd/>
            <a:tailEnd/>
          </a:ln>
        </p:spPr>
      </p:pic>
      <p:pic>
        <p:nvPicPr>
          <p:cNvPr id="41988" name="Picture 22"/>
          <p:cNvPicPr preferRelativeResize="0">
            <a:picLocks noChangeAspect="1" noChangeArrowheads="1"/>
          </p:cNvPicPr>
          <p:nvPr/>
        </p:nvPicPr>
        <p:blipFill>
          <a:blip r:embed="rId3"/>
          <a:srcRect/>
          <a:stretch>
            <a:fillRect/>
          </a:stretch>
        </p:blipFill>
        <p:spPr bwMode="auto">
          <a:xfrm>
            <a:off x="5821363" y="3709988"/>
            <a:ext cx="920750" cy="520700"/>
          </a:xfrm>
          <a:prstGeom prst="rect">
            <a:avLst/>
          </a:prstGeom>
          <a:noFill/>
          <a:ln w="9525">
            <a:noFill/>
            <a:miter lim="800000"/>
            <a:headEnd/>
            <a:tailEnd/>
          </a:ln>
        </p:spPr>
      </p:pic>
      <p:pic>
        <p:nvPicPr>
          <p:cNvPr id="41989" name="Picture 1"/>
          <p:cNvPicPr>
            <a:picLocks/>
          </p:cNvPicPr>
          <p:nvPr/>
        </p:nvPicPr>
        <p:blipFill>
          <a:blip r:embed="rId4"/>
          <a:srcRect/>
          <a:stretch>
            <a:fillRect/>
          </a:stretch>
        </p:blipFill>
        <p:spPr bwMode="auto">
          <a:xfrm>
            <a:off x="228600" y="990600"/>
            <a:ext cx="3352800" cy="5715000"/>
          </a:xfrm>
          <a:prstGeom prst="rect">
            <a:avLst/>
          </a:prstGeom>
          <a:noFill/>
          <a:ln w="9525">
            <a:noFill/>
            <a:miter lim="800000"/>
            <a:headEnd/>
            <a:tailEnd/>
          </a:ln>
        </p:spPr>
      </p:pic>
      <p:pic>
        <p:nvPicPr>
          <p:cNvPr id="41990" name="Picture 1"/>
          <p:cNvPicPr>
            <a:picLocks/>
          </p:cNvPicPr>
          <p:nvPr/>
        </p:nvPicPr>
        <p:blipFill>
          <a:blip r:embed="rId5"/>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43</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274553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6.7: Barriers and Tunneling</a:t>
            </a:r>
          </a:p>
        </p:txBody>
      </p:sp>
      <p:sp>
        <p:nvSpPr>
          <p:cNvPr id="43010" name="Rectangle 3"/>
          <p:cNvSpPr>
            <a:spLocks noGrp="1" noChangeArrowheads="1"/>
          </p:cNvSpPr>
          <p:nvPr>
            <p:ph type="body" sz="half" idx="1"/>
          </p:nvPr>
        </p:nvSpPr>
        <p:spPr>
          <a:xfrm>
            <a:off x="457200" y="990600"/>
            <a:ext cx="8383588" cy="5029200"/>
          </a:xfrm>
        </p:spPr>
        <p:txBody>
          <a:bodyPr/>
          <a:lstStyle/>
          <a:p>
            <a:pPr eaLnBrk="1" hangingPunct="1"/>
            <a:r>
              <a:rPr lang="en-US" sz="1700">
                <a:ea typeface="ＭＳ Ｐゴシック" pitchFamily="-84" charset="-128"/>
                <a:cs typeface="ＭＳ Ｐゴシック" pitchFamily="-84" charset="-128"/>
              </a:rPr>
              <a:t>Consider a particle of energy </a:t>
            </a:r>
            <a:r>
              <a:rPr lang="en-US" sz="1700" i="1">
                <a:ea typeface="ＭＳ Ｐゴシック" pitchFamily="-84" charset="-128"/>
                <a:cs typeface="ＭＳ Ｐゴシック" pitchFamily="-84" charset="-128"/>
              </a:rPr>
              <a:t>E</a:t>
            </a:r>
            <a:r>
              <a:rPr lang="en-US" sz="1700">
                <a:ea typeface="ＭＳ Ｐゴシック" pitchFamily="-84" charset="-128"/>
                <a:cs typeface="ＭＳ Ｐゴシック" pitchFamily="-84" charset="-128"/>
              </a:rPr>
              <a:t> approaching a potential barrier of height </a:t>
            </a:r>
            <a:r>
              <a:rPr lang="en-US" sz="1700" i="1">
                <a:ea typeface="ＭＳ Ｐゴシック" pitchFamily="-84" charset="-128"/>
                <a:cs typeface="ＭＳ Ｐゴシック" pitchFamily="-84" charset="-128"/>
              </a:rPr>
              <a:t>V</a:t>
            </a:r>
            <a:r>
              <a:rPr lang="en-US" sz="1700" baseline="-25000">
                <a:ea typeface="ＭＳ Ｐゴシック" pitchFamily="-84" charset="-128"/>
                <a:cs typeface="ＭＳ Ｐゴシック" pitchFamily="-84" charset="-128"/>
              </a:rPr>
              <a:t>0 </a:t>
            </a:r>
            <a:r>
              <a:rPr lang="en-US" sz="1700">
                <a:ea typeface="ＭＳ Ｐゴシック" pitchFamily="-84" charset="-128"/>
                <a:cs typeface="ＭＳ Ｐゴシック" pitchFamily="-84" charset="-128"/>
              </a:rPr>
              <a:t>and the potential everywhere else is zero.</a:t>
            </a:r>
          </a:p>
          <a:p>
            <a:pPr eaLnBrk="1" hangingPunct="1"/>
            <a:r>
              <a:rPr lang="en-US" sz="1700">
                <a:ea typeface="ＭＳ Ｐゴシック" pitchFamily="-84" charset="-128"/>
                <a:cs typeface="ＭＳ Ｐゴシック" pitchFamily="-84" charset="-128"/>
              </a:rPr>
              <a:t>We will first consider the case when the energy is greater than the potential barrier.</a:t>
            </a:r>
          </a:p>
          <a:p>
            <a:pPr eaLnBrk="1" hangingPunct="1"/>
            <a:r>
              <a:rPr lang="en-US" sz="1700">
                <a:ea typeface="ＭＳ Ｐゴシック" pitchFamily="-84" charset="-128"/>
                <a:cs typeface="ＭＳ Ｐゴシック" pitchFamily="-84" charset="-128"/>
              </a:rPr>
              <a:t>In regions I and III the wave numbers are:</a:t>
            </a:r>
          </a:p>
          <a:p>
            <a:pPr eaLnBrk="1" hangingPunct="1"/>
            <a:endParaRPr lang="en-US" sz="1700">
              <a:ea typeface="ＭＳ Ｐゴシック" pitchFamily="-84" charset="-128"/>
              <a:cs typeface="ＭＳ Ｐゴシック" pitchFamily="-84" charset="-128"/>
            </a:endParaRPr>
          </a:p>
          <a:p>
            <a:pPr eaLnBrk="1" hangingPunct="1"/>
            <a:r>
              <a:rPr lang="en-US" sz="1700">
                <a:ea typeface="ＭＳ Ｐゴシック" pitchFamily="-84" charset="-128"/>
                <a:cs typeface="ＭＳ Ｐゴシック" pitchFamily="-84" charset="-128"/>
              </a:rPr>
              <a:t>In the barrier region we have</a:t>
            </a:r>
          </a:p>
        </p:txBody>
      </p:sp>
      <p:pic>
        <p:nvPicPr>
          <p:cNvPr id="43011" name="Picture 28"/>
          <p:cNvPicPr preferRelativeResize="0">
            <a:picLocks noChangeAspect="1" noChangeArrowheads="1"/>
          </p:cNvPicPr>
          <p:nvPr/>
        </p:nvPicPr>
        <p:blipFill>
          <a:blip r:embed="rId2"/>
          <a:srcRect/>
          <a:stretch>
            <a:fillRect/>
          </a:stretch>
        </p:blipFill>
        <p:spPr bwMode="auto">
          <a:xfrm>
            <a:off x="3721100" y="2616200"/>
            <a:ext cx="3241675" cy="577850"/>
          </a:xfrm>
          <a:prstGeom prst="rect">
            <a:avLst/>
          </a:prstGeom>
          <a:noFill/>
          <a:ln w="9525">
            <a:noFill/>
            <a:miter lim="800000"/>
            <a:headEnd/>
            <a:tailEnd/>
          </a:ln>
        </p:spPr>
      </p:pic>
      <p:pic>
        <p:nvPicPr>
          <p:cNvPr id="43012" name="Picture 29"/>
          <p:cNvPicPr preferRelativeResize="0">
            <a:picLocks noChangeAspect="1" noChangeArrowheads="1"/>
          </p:cNvPicPr>
          <p:nvPr/>
        </p:nvPicPr>
        <p:blipFill>
          <a:blip r:embed="rId3"/>
          <a:srcRect/>
          <a:stretch>
            <a:fillRect/>
          </a:stretch>
        </p:blipFill>
        <p:spPr bwMode="auto">
          <a:xfrm>
            <a:off x="4940300" y="1974850"/>
            <a:ext cx="1711325" cy="631825"/>
          </a:xfrm>
          <a:prstGeom prst="rect">
            <a:avLst/>
          </a:prstGeom>
          <a:noFill/>
          <a:ln w="9525">
            <a:noFill/>
            <a:miter lim="800000"/>
            <a:headEnd/>
            <a:tailEnd/>
          </a:ln>
        </p:spPr>
      </p:pic>
      <p:pic>
        <p:nvPicPr>
          <p:cNvPr id="43013" name="Picture 1"/>
          <p:cNvPicPr>
            <a:picLocks/>
          </p:cNvPicPr>
          <p:nvPr/>
        </p:nvPicPr>
        <p:blipFill>
          <a:blip r:embed="rId4"/>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5"/>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44</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883882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7813"/>
            <a:ext cx="8229600" cy="1779587"/>
          </a:xfrm>
        </p:spPr>
        <p:txBody>
          <a:bodyPr/>
          <a:lstStyle/>
          <a:p>
            <a:pPr algn="ctr"/>
            <a:r>
              <a:rPr lang="en-US">
                <a:ea typeface="ＭＳ Ｐゴシック" pitchFamily="-84" charset="-128"/>
                <a:cs typeface="ＭＳ Ｐゴシック" pitchFamily="-84" charset="-128"/>
              </a:rPr>
              <a:t>At The Barrier an Incident Particle Experiences Reflection and Transmission</a:t>
            </a:r>
          </a:p>
        </p:txBody>
      </p:sp>
      <p:pic>
        <p:nvPicPr>
          <p:cNvPr id="44034" name="Picture 1"/>
          <p:cNvPicPr>
            <a:picLocks/>
          </p:cNvPicPr>
          <p:nvPr/>
        </p:nvPicPr>
        <p:blipFill>
          <a:blip r:embed="rId2"/>
          <a:srcRect/>
          <a:stretch>
            <a:fillRect/>
          </a:stretch>
        </p:blipFill>
        <p:spPr bwMode="auto">
          <a:xfrm>
            <a:off x="228600" y="2209800"/>
            <a:ext cx="4114800" cy="2819400"/>
          </a:xfrm>
          <a:prstGeom prst="rect">
            <a:avLst/>
          </a:prstGeom>
          <a:noFill/>
          <a:ln w="9525">
            <a:noFill/>
            <a:miter lim="800000"/>
            <a:headEnd/>
            <a:tailEnd/>
          </a:ln>
        </p:spPr>
      </p:pic>
      <p:pic>
        <p:nvPicPr>
          <p:cNvPr id="44035" name="Picture 1"/>
          <p:cNvPicPr>
            <a:picLocks/>
          </p:cNvPicPr>
          <p:nvPr/>
        </p:nvPicPr>
        <p:blipFill>
          <a:blip r:embed="rId3"/>
          <a:srcRect/>
          <a:stretch>
            <a:fillRect/>
          </a:stretch>
        </p:blipFill>
        <p:spPr bwMode="auto">
          <a:xfrm>
            <a:off x="4953000" y="2362200"/>
            <a:ext cx="3733800" cy="2667000"/>
          </a:xfrm>
          <a:prstGeom prst="rect">
            <a:avLst/>
          </a:prstGeom>
          <a:noFill/>
          <a:ln w="9525">
            <a:noFill/>
            <a:miter lim="800000"/>
            <a:headEnd/>
            <a:tailEnd/>
          </a:ln>
        </p:spPr>
      </p:pic>
      <p:sp>
        <p:nvSpPr>
          <p:cNvPr id="44039" name="Rectangle 7"/>
          <p:cNvSpPr>
            <a:spLocks noChangeArrowheads="1"/>
          </p:cNvSpPr>
          <p:nvPr/>
        </p:nvSpPr>
        <p:spPr bwMode="auto">
          <a:xfrm>
            <a:off x="155575" y="5653088"/>
            <a:ext cx="879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solidFill>
                  <a:schemeClr val="tx1"/>
                </a:solidFill>
                <a:latin typeface="Arial" charset="0"/>
                <a:ea typeface="ＭＳ Ｐゴシック" charset="0"/>
                <a:cs typeface="ＭＳ Ｐゴシック" charset="0"/>
              </a:rPr>
              <a:t>Figure 6.13 The incident particle in Figure 6.12 can be either transmitted or re</a:t>
            </a:r>
            <a:r>
              <a:rPr lang="en-US" sz="1800">
                <a:solidFill>
                  <a:schemeClr val="tx1"/>
                </a:solidFill>
                <a:latin typeface="Lucida Grande" charset="0"/>
                <a:ea typeface="ＭＳ Ｐゴシック" charset="0"/>
                <a:cs typeface="ＭＳ Ｐゴシック" charset="0"/>
              </a:rPr>
              <a:t>fl</a:t>
            </a:r>
            <a:r>
              <a:rPr lang="en-US" sz="1800">
                <a:solidFill>
                  <a:schemeClr val="tx1"/>
                </a:solidFill>
                <a:latin typeface="Arial" charset="0"/>
                <a:ea typeface="ＭＳ Ｐゴシック" charset="0"/>
                <a:cs typeface="ＭＳ Ｐゴシック" charset="0"/>
              </a:rPr>
              <a:t>ected.</a:t>
            </a: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45</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359353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290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914400"/>
            <a:ext cx="8383588" cy="5029200"/>
          </a:xfrm>
        </p:spPr>
        <p:txBody>
          <a:bodyPr/>
          <a:lstStyle/>
          <a:p>
            <a:pPr eaLnBrk="1" hangingPunct="1"/>
            <a:r>
              <a:rPr lang="en-US" sz="1800">
                <a:ea typeface="ＭＳ Ｐゴシック" pitchFamily="-84" charset="-128"/>
                <a:cs typeface="ＭＳ Ｐゴシック" pitchFamily="-84" charset="-128"/>
              </a:rPr>
              <a:t>The wave function will consist of an incident wave, a reflected wave, and a transmitted wave.</a:t>
            </a:r>
          </a:p>
          <a:p>
            <a:pPr eaLnBrk="1" hangingPunct="1"/>
            <a:r>
              <a:rPr lang="en-US" sz="180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r>
              <a:rPr lang="en-US" sz="180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buFont typeface="Wingdings" pitchFamily="-84" charset="2"/>
              <a:buNone/>
            </a:pPr>
            <a:endParaRPr lang="en-US" sz="1800">
              <a:ea typeface="ＭＳ Ｐゴシック" pitchFamily="-84" charset="-128"/>
              <a:cs typeface="ＭＳ Ｐゴシック" pitchFamily="-84" charset="-128"/>
            </a:endParaRPr>
          </a:p>
          <a:p>
            <a:pPr eaLnBrk="1" hangingPunct="1"/>
            <a:r>
              <a:rPr lang="en-US" sz="1800">
                <a:ea typeface="ＭＳ Ｐゴシック" pitchFamily="-84" charset="-128"/>
                <a:cs typeface="ＭＳ Ｐゴシック" pitchFamily="-84" charset="-128"/>
              </a:rPr>
              <a:t>As the wave moves from left to right, we can simplify the wave functions to:</a:t>
            </a:r>
          </a:p>
        </p:txBody>
      </p:sp>
      <p:pic>
        <p:nvPicPr>
          <p:cNvPr id="45059" name="Picture 22"/>
          <p:cNvPicPr preferRelativeResize="0">
            <a:picLocks noChangeAspect="1" noChangeArrowheads="1"/>
          </p:cNvPicPr>
          <p:nvPr/>
        </p:nvPicPr>
        <p:blipFill>
          <a:blip r:embed="rId2"/>
          <a:srcRect/>
          <a:stretch>
            <a:fillRect/>
          </a:stretch>
        </p:blipFill>
        <p:spPr bwMode="auto">
          <a:xfrm>
            <a:off x="2743200" y="3838575"/>
            <a:ext cx="3355975" cy="898525"/>
          </a:xfrm>
          <a:prstGeom prst="rect">
            <a:avLst/>
          </a:prstGeom>
          <a:noFill/>
          <a:ln w="9525">
            <a:noFill/>
            <a:miter lim="800000"/>
            <a:headEnd/>
            <a:tailEnd/>
          </a:ln>
        </p:spPr>
      </p:pic>
      <p:pic>
        <p:nvPicPr>
          <p:cNvPr id="45060" name="Picture 23"/>
          <p:cNvPicPr preferRelativeResize="0">
            <a:picLocks noChangeAspect="1" noChangeArrowheads="1"/>
          </p:cNvPicPr>
          <p:nvPr/>
        </p:nvPicPr>
        <p:blipFill>
          <a:blip r:embed="rId3"/>
          <a:srcRect/>
          <a:stretch>
            <a:fillRect/>
          </a:stretch>
        </p:blipFill>
        <p:spPr bwMode="auto">
          <a:xfrm>
            <a:off x="2743200" y="1876425"/>
            <a:ext cx="4479925" cy="1552575"/>
          </a:xfrm>
          <a:prstGeom prst="rect">
            <a:avLst/>
          </a:prstGeom>
          <a:noFill/>
          <a:ln w="9525">
            <a:noFill/>
            <a:miter lim="800000"/>
            <a:headEnd/>
            <a:tailEnd/>
          </a:ln>
        </p:spPr>
      </p:pic>
      <p:pic>
        <p:nvPicPr>
          <p:cNvPr id="45061" name="Picture 24"/>
          <p:cNvPicPr preferRelativeResize="0">
            <a:picLocks noChangeAspect="1" noChangeArrowheads="1"/>
          </p:cNvPicPr>
          <p:nvPr/>
        </p:nvPicPr>
        <p:blipFill>
          <a:blip r:embed="rId4"/>
          <a:srcRect/>
          <a:stretch>
            <a:fillRect/>
          </a:stretch>
        </p:blipFill>
        <p:spPr bwMode="auto">
          <a:xfrm>
            <a:off x="2743200" y="5172075"/>
            <a:ext cx="3733800" cy="8985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46</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579102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300">
                <a:ea typeface="ＭＳ Ｐゴシック" pitchFamily="-84" charset="-128"/>
                <a:cs typeface="ＭＳ Ｐゴシック" pitchFamily="-84" charset="-128"/>
              </a:rPr>
              <a:t>Probability of Reflection and Transmission</a:t>
            </a:r>
          </a:p>
        </p:txBody>
      </p:sp>
      <p:sp>
        <p:nvSpPr>
          <p:cNvPr id="46082" name="Rectangle 3"/>
          <p:cNvSpPr>
            <a:spLocks noGrp="1" noChangeArrowheads="1"/>
          </p:cNvSpPr>
          <p:nvPr>
            <p:ph type="body" sz="half" idx="1"/>
          </p:nvPr>
        </p:nvSpPr>
        <p:spPr>
          <a:xfrm>
            <a:off x="457200" y="990600"/>
            <a:ext cx="8686800" cy="5029200"/>
          </a:xfrm>
        </p:spPr>
        <p:txBody>
          <a:bodyPr/>
          <a:lstStyle/>
          <a:p>
            <a:pPr eaLnBrk="1" hangingPunct="1">
              <a:lnSpc>
                <a:spcPct val="90000"/>
              </a:lnSpc>
            </a:pPr>
            <a:r>
              <a:rPr lang="en-US" sz="2000">
                <a:ea typeface="ＭＳ Ｐゴシック" pitchFamily="-84" charset="-128"/>
                <a:cs typeface="ＭＳ Ｐゴシック" pitchFamily="-84" charset="-128"/>
              </a:rPr>
              <a:t>The probability of the particles being reflected </a:t>
            </a:r>
            <a:r>
              <a:rPr lang="en-US" sz="2000" i="1">
                <a:ea typeface="ＭＳ Ｐゴシック" pitchFamily="-84" charset="-128"/>
                <a:cs typeface="ＭＳ Ｐゴシック" pitchFamily="-84" charset="-128"/>
              </a:rPr>
              <a:t>R</a:t>
            </a:r>
            <a:r>
              <a:rPr lang="en-US" sz="2000">
                <a:ea typeface="ＭＳ Ｐゴシック" pitchFamily="-84" charset="-128"/>
                <a:cs typeface="ＭＳ Ｐゴシック" pitchFamily="-84" charset="-128"/>
              </a:rPr>
              <a:t> or transmitted </a:t>
            </a:r>
            <a:r>
              <a:rPr lang="en-US" sz="2000" i="1">
                <a:ea typeface="ＭＳ Ｐゴシック" pitchFamily="-84" charset="-128"/>
                <a:cs typeface="ＭＳ Ｐゴシック" pitchFamily="-84" charset="-128"/>
              </a:rPr>
              <a:t>T</a:t>
            </a:r>
            <a:r>
              <a:rPr lang="en-US" sz="2000">
                <a:ea typeface="ＭＳ Ｐゴシック" pitchFamily="-84" charset="-128"/>
                <a:cs typeface="ＭＳ Ｐゴシック" pitchFamily="-84" charset="-128"/>
              </a:rPr>
              <a:t> is:</a:t>
            </a: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r>
              <a:rPr lang="en-US" sz="2000">
                <a:ea typeface="ＭＳ Ｐゴシック" pitchFamily="-84" charset="-128"/>
                <a:cs typeface="ＭＳ Ｐゴシック" pitchFamily="-84" charset="-128"/>
              </a:rPr>
              <a:t>The maximum kinetic energy of the photoelectrons depends on the value of the light frequency </a:t>
            </a:r>
            <a:r>
              <a:rPr lang="en-US" sz="2000" i="1">
                <a:ea typeface="ＭＳ Ｐゴシック" pitchFamily="-84" charset="-128"/>
                <a:cs typeface="ＭＳ Ｐゴシック" pitchFamily="-84" charset="-128"/>
              </a:rPr>
              <a:t>f</a:t>
            </a:r>
            <a:r>
              <a:rPr lang="en-US" sz="2000">
                <a:ea typeface="ＭＳ Ｐゴシック" pitchFamily="-84" charset="-128"/>
                <a:cs typeface="ＭＳ Ｐゴシック" pitchFamily="-84" charset="-128"/>
              </a:rPr>
              <a:t> and not on the intensity.</a:t>
            </a:r>
          </a:p>
          <a:p>
            <a:pPr eaLnBrk="1" hangingPunct="1">
              <a:lnSpc>
                <a:spcPct val="90000"/>
              </a:lnSpc>
            </a:pPr>
            <a:r>
              <a:rPr lang="en-US" sz="2000">
                <a:ea typeface="ＭＳ Ｐゴシック" pitchFamily="-84" charset="-128"/>
                <a:cs typeface="ＭＳ Ｐゴシック" pitchFamily="-84" charset="-128"/>
              </a:rPr>
              <a:t>Because the particles must be either reflected or transmitted we have:  </a:t>
            </a:r>
            <a:r>
              <a:rPr lang="en-US" sz="2000" i="1">
                <a:ea typeface="ＭＳ Ｐゴシック" pitchFamily="-84" charset="-128"/>
                <a:cs typeface="ＭＳ Ｐゴシック" pitchFamily="-84" charset="-128"/>
              </a:rPr>
              <a:t>R</a:t>
            </a:r>
            <a:r>
              <a:rPr lang="en-US" sz="2000">
                <a:ea typeface="ＭＳ Ｐゴシック" pitchFamily="-84" charset="-128"/>
                <a:cs typeface="ＭＳ Ｐゴシック" pitchFamily="-84" charset="-128"/>
              </a:rPr>
              <a:t> + </a:t>
            </a:r>
            <a:r>
              <a:rPr lang="en-US" sz="2000" i="1">
                <a:ea typeface="ＭＳ Ｐゴシック" pitchFamily="-84" charset="-128"/>
                <a:cs typeface="ＭＳ Ｐゴシック" pitchFamily="-84" charset="-128"/>
              </a:rPr>
              <a:t>T</a:t>
            </a:r>
            <a:r>
              <a:rPr lang="en-US" sz="2000">
                <a:ea typeface="ＭＳ Ｐゴシック" pitchFamily="-84" charset="-128"/>
                <a:cs typeface="ＭＳ Ｐゴシック" pitchFamily="-84" charset="-128"/>
              </a:rPr>
              <a:t> = 1</a:t>
            </a:r>
          </a:p>
          <a:p>
            <a:pPr eaLnBrk="1" hangingPunct="1">
              <a:lnSpc>
                <a:spcPct val="90000"/>
              </a:lnSpc>
            </a:pPr>
            <a:r>
              <a:rPr lang="en-US" sz="2000">
                <a:ea typeface="ＭＳ Ｐゴシック" pitchFamily="-84" charset="-128"/>
                <a:cs typeface="ＭＳ Ｐゴシック" pitchFamily="-84" charset="-128"/>
              </a:rPr>
              <a:t>By applying the boundary conditions </a:t>
            </a:r>
            <a:r>
              <a:rPr lang="en-US" sz="2000" i="1">
                <a:ea typeface="ＭＳ Ｐゴシック" pitchFamily="-84" charset="-128"/>
                <a:cs typeface="ＭＳ Ｐゴシック" pitchFamily="-84" charset="-128"/>
              </a:rPr>
              <a:t>x</a:t>
            </a:r>
            <a:r>
              <a:rPr lang="en-US" sz="2000">
                <a:ea typeface="ＭＳ Ｐゴシック" pitchFamily="-84" charset="-128"/>
                <a:cs typeface="ＭＳ Ｐゴシック" pitchFamily="-84" charset="-128"/>
              </a:rPr>
              <a:t> </a:t>
            </a:r>
            <a:r>
              <a:rPr lang="en-US" sz="2000">
                <a:ea typeface="Lucida Grande" pitchFamily="-84" charset="0"/>
                <a:cs typeface="Lucida Grande" pitchFamily="-84" charset="0"/>
              </a:rPr>
              <a:t>→</a:t>
            </a:r>
            <a:r>
              <a:rPr lang="en-US" sz="2000">
                <a:ea typeface="Arial" pitchFamily="-84" charset="0"/>
                <a:cs typeface="Arial" pitchFamily="-84" charset="0"/>
              </a:rPr>
              <a:t> ±∞, </a:t>
            </a:r>
            <a:r>
              <a:rPr lang="en-US" sz="2000" i="1">
                <a:ea typeface="Arial" pitchFamily="-84" charset="0"/>
                <a:cs typeface="Arial" pitchFamily="-84" charset="0"/>
              </a:rPr>
              <a:t>x</a:t>
            </a:r>
            <a:r>
              <a:rPr lang="en-US" sz="2000">
                <a:ea typeface="Arial" pitchFamily="-84" charset="0"/>
                <a:cs typeface="Arial" pitchFamily="-84" charset="0"/>
              </a:rPr>
              <a:t> = 0, and </a:t>
            </a:r>
            <a:r>
              <a:rPr lang="en-US" sz="2000" i="1">
                <a:ea typeface="Arial" pitchFamily="-84" charset="0"/>
                <a:cs typeface="Arial" pitchFamily="-84" charset="0"/>
              </a:rPr>
              <a:t>x</a:t>
            </a:r>
            <a:r>
              <a:rPr lang="en-US" sz="2000">
                <a:ea typeface="Arial" pitchFamily="-84" charset="0"/>
                <a:cs typeface="Arial" pitchFamily="-84" charset="0"/>
              </a:rPr>
              <a:t> = </a:t>
            </a:r>
            <a:r>
              <a:rPr lang="en-US" sz="2000" i="1">
                <a:ea typeface="Arial" pitchFamily="-84" charset="0"/>
                <a:cs typeface="Arial" pitchFamily="-84" charset="0"/>
              </a:rPr>
              <a:t>L</a:t>
            </a:r>
            <a:r>
              <a:rPr lang="en-US" sz="2000">
                <a:ea typeface="Arial" pitchFamily="-84" charset="0"/>
                <a:cs typeface="Arial" pitchFamily="-84" charset="0"/>
              </a:rPr>
              <a:t>, </a:t>
            </a:r>
            <a:r>
              <a:rPr lang="en-US" sz="2000">
                <a:ea typeface="ＭＳ Ｐゴシック" pitchFamily="-84" charset="-128"/>
                <a:cs typeface="ＭＳ Ｐゴシック" pitchFamily="-84" charset="-128"/>
              </a:rPr>
              <a:t>we arrive at the transmission probability:</a:t>
            </a: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endParaRPr lang="en-US" sz="2000">
              <a:ea typeface="ＭＳ Ｐゴシック" pitchFamily="-84" charset="-128"/>
              <a:cs typeface="ＭＳ Ｐゴシック" pitchFamily="-84" charset="-128"/>
            </a:endParaRPr>
          </a:p>
          <a:p>
            <a:pPr eaLnBrk="1" hangingPunct="1">
              <a:lnSpc>
                <a:spcPct val="90000"/>
              </a:lnSpc>
            </a:pPr>
            <a:r>
              <a:rPr lang="en-US" sz="2000">
                <a:ea typeface="ＭＳ Ｐゴシック" pitchFamily="-84" charset="-128"/>
                <a:cs typeface="ＭＳ Ｐゴシック" pitchFamily="-84" charset="-128"/>
              </a:rPr>
              <a:t>Notice that there is a situation in which the transmission probability is 1.  </a:t>
            </a:r>
          </a:p>
          <a:p>
            <a:pPr eaLnBrk="1" hangingPunct="1">
              <a:lnSpc>
                <a:spcPct val="90000"/>
              </a:lnSpc>
            </a:pPr>
            <a:endParaRPr lang="en-US" sz="1700">
              <a:ea typeface="ＭＳ Ｐゴシック" pitchFamily="-84" charset="-128"/>
              <a:cs typeface="ＭＳ Ｐゴシック" pitchFamily="-84" charset="-128"/>
            </a:endParaRPr>
          </a:p>
        </p:txBody>
      </p:sp>
      <p:pic>
        <p:nvPicPr>
          <p:cNvPr id="46083" name="Picture 22"/>
          <p:cNvPicPr preferRelativeResize="0">
            <a:picLocks noChangeAspect="1" noChangeArrowheads="1"/>
          </p:cNvPicPr>
          <p:nvPr/>
        </p:nvPicPr>
        <p:blipFill>
          <a:blip r:embed="rId2"/>
          <a:srcRect/>
          <a:stretch>
            <a:fillRect/>
          </a:stretch>
        </p:blipFill>
        <p:spPr bwMode="auto">
          <a:xfrm>
            <a:off x="3298825" y="1425575"/>
            <a:ext cx="2546350" cy="1317625"/>
          </a:xfrm>
          <a:prstGeom prst="rect">
            <a:avLst/>
          </a:prstGeom>
          <a:noFill/>
          <a:ln w="9525">
            <a:noFill/>
            <a:miter lim="800000"/>
            <a:headEnd/>
            <a:tailEnd/>
          </a:ln>
        </p:spPr>
      </p:pic>
      <p:pic>
        <p:nvPicPr>
          <p:cNvPr id="46084" name="Picture 23"/>
          <p:cNvPicPr preferRelativeResize="0">
            <a:picLocks noChangeAspect="1" noChangeArrowheads="1"/>
          </p:cNvPicPr>
          <p:nvPr/>
        </p:nvPicPr>
        <p:blipFill>
          <a:blip r:embed="rId3"/>
          <a:srcRect/>
          <a:stretch>
            <a:fillRect/>
          </a:stretch>
        </p:blipFill>
        <p:spPr bwMode="auto">
          <a:xfrm>
            <a:off x="3441700" y="4824413"/>
            <a:ext cx="2260600" cy="711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47</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04195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Tunneling</a:t>
            </a:r>
          </a:p>
        </p:txBody>
      </p:sp>
      <p:sp>
        <p:nvSpPr>
          <p:cNvPr id="47106" name="Rectangle 3"/>
          <p:cNvSpPr>
            <a:spLocks noGrp="1" noChangeArrowheads="1"/>
          </p:cNvSpPr>
          <p:nvPr>
            <p:ph type="body" sz="half" idx="1"/>
          </p:nvPr>
        </p:nvSpPr>
        <p:spPr>
          <a:xfrm>
            <a:off x="457200" y="914400"/>
            <a:ext cx="8383588" cy="5486400"/>
          </a:xfrm>
        </p:spPr>
        <p:txBody>
          <a:bodyPr/>
          <a:lstStyle/>
          <a:p>
            <a:pPr eaLnBrk="1" hangingPunct="1">
              <a:lnSpc>
                <a:spcPct val="90000"/>
              </a:lnSpc>
            </a:pPr>
            <a:r>
              <a:rPr lang="en-US" sz="1700">
                <a:ea typeface="ＭＳ Ｐゴシック" pitchFamily="-84" charset="-128"/>
                <a:cs typeface="ＭＳ Ｐゴシック" pitchFamily="-84" charset="-128"/>
              </a:rPr>
              <a:t>Now we consider the situation where classically the particle does not have enough energy to surmount the potential barrier, </a:t>
            </a:r>
            <a:r>
              <a:rPr lang="en-US" sz="1700" i="1">
                <a:ea typeface="ＭＳ Ｐゴシック" pitchFamily="-84" charset="-128"/>
                <a:cs typeface="ＭＳ Ｐゴシック" pitchFamily="-84" charset="-128"/>
              </a:rPr>
              <a:t>E</a:t>
            </a:r>
            <a:r>
              <a:rPr lang="en-US" sz="1700">
                <a:ea typeface="ＭＳ Ｐゴシック" pitchFamily="-84" charset="-128"/>
                <a:cs typeface="ＭＳ Ｐゴシック" pitchFamily="-84" charset="-128"/>
              </a:rPr>
              <a:t> &lt; </a:t>
            </a:r>
            <a:r>
              <a:rPr lang="en-US" sz="1700" i="1">
                <a:ea typeface="ＭＳ Ｐゴシック" pitchFamily="-84" charset="-128"/>
                <a:cs typeface="ＭＳ Ｐゴシック" pitchFamily="-84" charset="-128"/>
              </a:rPr>
              <a:t>V</a:t>
            </a:r>
            <a:r>
              <a:rPr lang="en-US" sz="1700" baseline="-25000">
                <a:ea typeface="ＭＳ Ｐゴシック" pitchFamily="-84" charset="-128"/>
                <a:cs typeface="ＭＳ Ｐゴシック" pitchFamily="-84" charset="-128"/>
              </a:rPr>
              <a:t>0</a:t>
            </a:r>
            <a:r>
              <a:rPr lang="en-US" sz="1700">
                <a:ea typeface="ＭＳ Ｐゴシック" pitchFamily="-84" charset="-128"/>
                <a:cs typeface="ＭＳ Ｐゴシック" pitchFamily="-84" charset="-128"/>
              </a:rPr>
              <a:t>.</a:t>
            </a:r>
            <a:endParaRPr lang="en-US" sz="1700" baseline="-25000">
              <a:ea typeface="ＭＳ Ｐゴシック" pitchFamily="-84" charset="-128"/>
              <a:cs typeface="ＭＳ Ｐゴシック" pitchFamily="-84" charset="-128"/>
            </a:endParaRPr>
          </a:p>
          <a:p>
            <a:pPr eaLnBrk="1" hangingPunct="1">
              <a:lnSpc>
                <a:spcPct val="90000"/>
              </a:lnSpc>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pPr>
            <a:endParaRPr lang="en-US" sz="1700">
              <a:ea typeface="ＭＳ Ｐゴシック" pitchFamily="-84" charset="-128"/>
              <a:cs typeface="ＭＳ Ｐゴシック" pitchFamily="-84" charset="-128"/>
            </a:endParaRPr>
          </a:p>
          <a:p>
            <a:pPr eaLnBrk="1" hangingPunct="1">
              <a:lnSpc>
                <a:spcPct val="90000"/>
              </a:lnSpc>
            </a:pPr>
            <a:r>
              <a:rPr lang="en-US" sz="1700">
                <a:ea typeface="ＭＳ Ｐゴシック" pitchFamily="-84" charset="-128"/>
                <a:cs typeface="ＭＳ Ｐゴシック" pitchFamily="-84" charset="-128"/>
              </a:rPr>
              <a:t>The quantum mechanical result, however, is one of the most remarkable features of modern physics, and there is ample experimental proof of its existence. There is a small, but finite, probability that the particle can penetrate the barrier and even emerge on the other side.</a:t>
            </a:r>
          </a:p>
          <a:p>
            <a:pPr eaLnBrk="1" hangingPunct="1">
              <a:lnSpc>
                <a:spcPct val="90000"/>
              </a:lnSpc>
            </a:pPr>
            <a:r>
              <a:rPr lang="en-US" sz="1700">
                <a:ea typeface="ＭＳ Ｐゴシック" pitchFamily="-84" charset="-128"/>
                <a:cs typeface="ＭＳ Ｐゴシック" pitchFamily="-84" charset="-128"/>
              </a:rPr>
              <a:t>The wave function in region II becomes</a:t>
            </a:r>
          </a:p>
          <a:p>
            <a:pPr eaLnBrk="1" hangingPunct="1">
              <a:lnSpc>
                <a:spcPct val="90000"/>
              </a:lnSpc>
              <a:buFont typeface="Wingdings" pitchFamily="-84" charset="2"/>
              <a:buNone/>
            </a:pPr>
            <a:endParaRPr lang="en-US" sz="1700">
              <a:ea typeface="ＭＳ Ｐゴシック" pitchFamily="-84" charset="-128"/>
              <a:cs typeface="ＭＳ Ｐゴシック" pitchFamily="-84" charset="-128"/>
            </a:endParaRPr>
          </a:p>
          <a:p>
            <a:pPr eaLnBrk="1" hangingPunct="1">
              <a:lnSpc>
                <a:spcPct val="90000"/>
              </a:lnSpc>
            </a:pPr>
            <a:r>
              <a:rPr lang="en-US" sz="1700">
                <a:ea typeface="ＭＳ Ｐゴシック" pitchFamily="-84" charset="-128"/>
                <a:cs typeface="ＭＳ Ｐゴシック" pitchFamily="-84" charset="-128"/>
              </a:rPr>
              <a:t>The transmission probability that </a:t>
            </a:r>
            <a:br>
              <a:rPr lang="en-US" sz="1700">
                <a:ea typeface="ＭＳ Ｐゴシック" pitchFamily="-84" charset="-128"/>
                <a:cs typeface="ＭＳ Ｐゴシック" pitchFamily="-84" charset="-128"/>
              </a:rPr>
            </a:br>
            <a:r>
              <a:rPr lang="en-US" sz="1700">
                <a:ea typeface="ＭＳ Ｐゴシック" pitchFamily="-84" charset="-128"/>
                <a:cs typeface="ＭＳ Ｐゴシック" pitchFamily="-84" charset="-128"/>
              </a:rPr>
              <a:t>describes the phenomenon of</a:t>
            </a:r>
            <a:r>
              <a:rPr lang="en-US" sz="1700" b="1">
                <a:ea typeface="ＭＳ Ｐゴシック" pitchFamily="-84" charset="-128"/>
                <a:cs typeface="ＭＳ Ｐゴシック" pitchFamily="-84" charset="-128"/>
              </a:rPr>
              <a:t> tunneling</a:t>
            </a:r>
            <a:r>
              <a:rPr lang="en-US" sz="1700">
                <a:ea typeface="ＭＳ Ｐゴシック" pitchFamily="-84" charset="-128"/>
                <a:cs typeface="ＭＳ Ｐゴシック" pitchFamily="-84" charset="-128"/>
              </a:rPr>
              <a:t> is</a:t>
            </a:r>
          </a:p>
        </p:txBody>
      </p:sp>
      <p:pic>
        <p:nvPicPr>
          <p:cNvPr id="47107" name="Picture 26"/>
          <p:cNvPicPr preferRelativeResize="0">
            <a:picLocks noChangeAspect="1" noChangeArrowheads="1"/>
          </p:cNvPicPr>
          <p:nvPr/>
        </p:nvPicPr>
        <p:blipFill>
          <a:blip r:embed="rId2"/>
          <a:srcRect/>
          <a:stretch>
            <a:fillRect/>
          </a:stretch>
        </p:blipFill>
        <p:spPr bwMode="auto">
          <a:xfrm>
            <a:off x="5076825" y="5549900"/>
            <a:ext cx="1857375" cy="574675"/>
          </a:xfrm>
          <a:prstGeom prst="rect">
            <a:avLst/>
          </a:prstGeom>
          <a:noFill/>
          <a:ln w="9525">
            <a:noFill/>
            <a:miter lim="800000"/>
            <a:headEnd/>
            <a:tailEnd/>
          </a:ln>
        </p:spPr>
      </p:pic>
      <p:pic>
        <p:nvPicPr>
          <p:cNvPr id="47108" name="Picture 27"/>
          <p:cNvPicPr preferRelativeResize="0">
            <a:picLocks noChangeAspect="1" noChangeArrowheads="1"/>
          </p:cNvPicPr>
          <p:nvPr/>
        </p:nvPicPr>
        <p:blipFill>
          <a:blip r:embed="rId3"/>
          <a:srcRect/>
          <a:stretch>
            <a:fillRect/>
          </a:stretch>
        </p:blipFill>
        <p:spPr bwMode="auto">
          <a:xfrm>
            <a:off x="4724400" y="4864100"/>
            <a:ext cx="3806825" cy="520700"/>
          </a:xfrm>
          <a:prstGeom prst="rect">
            <a:avLst/>
          </a:prstGeom>
          <a:noFill/>
          <a:ln w="9525">
            <a:noFill/>
            <a:miter lim="800000"/>
            <a:headEnd/>
            <a:tailEnd/>
          </a:ln>
        </p:spPr>
      </p:pic>
      <p:pic>
        <p:nvPicPr>
          <p:cNvPr id="47109" name="Picture 1"/>
          <p:cNvPicPr>
            <a:picLocks/>
          </p:cNvPicPr>
          <p:nvPr/>
        </p:nvPicPr>
        <p:blipFill>
          <a:blip r:embed="rId4"/>
          <a:srcRect/>
          <a:stretch>
            <a:fillRect/>
          </a:stretch>
        </p:blipFill>
        <p:spPr bwMode="auto">
          <a:xfrm>
            <a:off x="2733675" y="1524000"/>
            <a:ext cx="3675063" cy="2438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48</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57192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Grp="1" noChangeArrowheads="1"/>
          </p:cNvSpPr>
          <p:nvPr>
            <p:ph type="title"/>
          </p:nvPr>
        </p:nvSpPr>
        <p:spPr>
          <a:xfrm>
            <a:off x="457200" y="-26987"/>
            <a:ext cx="8229600" cy="636587"/>
          </a:xfrm>
        </p:spPr>
        <p:txBody>
          <a:bodyPr/>
          <a:lstStyle/>
          <a:p>
            <a:pPr eaLnBrk="1" hangingPunct="1"/>
            <a:r>
              <a:rPr lang="en-US" sz="3200" dirty="0">
                <a:ea typeface="ＭＳ Ｐゴシック" pitchFamily="-84" charset="-128"/>
                <a:cs typeface="ＭＳ Ｐゴシック" pitchFamily="-84" charset="-128"/>
              </a:rPr>
              <a:t>Uncertainty Explanation</a:t>
            </a:r>
          </a:p>
        </p:txBody>
      </p:sp>
      <p:sp>
        <p:nvSpPr>
          <p:cNvPr id="48130" name="Rectangle 8"/>
          <p:cNvSpPr>
            <a:spLocks noGrp="1" noChangeArrowheads="1"/>
          </p:cNvSpPr>
          <p:nvPr>
            <p:ph type="body" sz="half" idx="1"/>
          </p:nvPr>
        </p:nvSpPr>
        <p:spPr>
          <a:xfrm>
            <a:off x="457200" y="914400"/>
            <a:ext cx="8234363" cy="5029200"/>
          </a:xfrm>
        </p:spPr>
        <p:txBody>
          <a:bodyPr/>
          <a:lstStyle/>
          <a:p>
            <a:pPr eaLnBrk="1" hangingPunct="1"/>
            <a:r>
              <a:rPr lang="en-US" sz="1900">
                <a:ea typeface="ＭＳ Ｐゴシック" pitchFamily="-84" charset="-128"/>
                <a:cs typeface="ＭＳ Ｐゴシック" pitchFamily="-84" charset="-128"/>
              </a:rPr>
              <a:t>Consider when </a:t>
            </a:r>
            <a:r>
              <a:rPr lang="el-GR" sz="1900" i="1">
                <a:latin typeface="Lucida Grande" pitchFamily="-84" charset="0"/>
                <a:ea typeface="Arial" pitchFamily="-84" charset="0"/>
                <a:cs typeface="Arial" pitchFamily="-84" charset="0"/>
              </a:rPr>
              <a:t>κ</a:t>
            </a:r>
            <a:r>
              <a:rPr lang="en-US" sz="1900" i="1">
                <a:ea typeface="Arial" pitchFamily="-84" charset="0"/>
                <a:cs typeface="Arial" pitchFamily="-84" charset="0"/>
              </a:rPr>
              <a:t>L</a:t>
            </a:r>
            <a:r>
              <a:rPr lang="en-US" sz="1900">
                <a:ea typeface="Arial" pitchFamily="-84" charset="0"/>
                <a:cs typeface="Arial" pitchFamily="-84" charset="0"/>
              </a:rPr>
              <a:t> &gt;&gt; 1 </a:t>
            </a:r>
            <a:r>
              <a:rPr lang="en-US" sz="1900">
                <a:ea typeface="ＭＳ Ｐゴシック" pitchFamily="-84" charset="-128"/>
                <a:cs typeface="ＭＳ Ｐゴシック" pitchFamily="-84" charset="-128"/>
              </a:rPr>
              <a:t>then the transmission probability becomes:</a:t>
            </a: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endParaRPr lang="en-US" sz="1900">
              <a:ea typeface="ＭＳ Ｐゴシック" pitchFamily="-84" charset="-128"/>
              <a:cs typeface="ＭＳ Ｐゴシック" pitchFamily="-84" charset="-128"/>
            </a:endParaRPr>
          </a:p>
          <a:p>
            <a:pPr eaLnBrk="1" hangingPunct="1"/>
            <a:r>
              <a:rPr lang="en-US" sz="1900">
                <a:ea typeface="ＭＳ Ｐゴシック" pitchFamily="-84" charset="-128"/>
                <a:cs typeface="ＭＳ Ｐゴシック" pitchFamily="-84" charset="-128"/>
              </a:rPr>
              <a:t>This violation allowed by the uncertainty principle is equal to the negative kinetic energy required! The particle is allowed by quantum mechanics and the uncertainty principle to penetrate into a classically forbidden region. The minimum such kinetic energy is:</a:t>
            </a:r>
          </a:p>
        </p:txBody>
      </p:sp>
      <p:pic>
        <p:nvPicPr>
          <p:cNvPr id="48131" name="Picture 29" descr="0615"/>
          <p:cNvPicPr preferRelativeResize="0">
            <a:picLocks noChangeAspect="1" noChangeArrowheads="1"/>
          </p:cNvPicPr>
          <p:nvPr/>
        </p:nvPicPr>
        <p:blipFill>
          <a:blip r:embed="rId2"/>
          <a:srcRect b="6714"/>
          <a:stretch>
            <a:fillRect/>
          </a:stretch>
        </p:blipFill>
        <p:spPr bwMode="auto">
          <a:xfrm>
            <a:off x="2190750" y="2057400"/>
            <a:ext cx="4762500" cy="2263775"/>
          </a:xfrm>
          <a:prstGeom prst="rect">
            <a:avLst/>
          </a:prstGeom>
          <a:noFill/>
          <a:ln w="9525">
            <a:noFill/>
            <a:miter lim="800000"/>
            <a:headEnd/>
            <a:tailEnd/>
          </a:ln>
        </p:spPr>
      </p:pic>
      <p:pic>
        <p:nvPicPr>
          <p:cNvPr id="48132" name="Picture 30"/>
          <p:cNvPicPr preferRelativeResize="0">
            <a:picLocks noChangeAspect="1" noChangeArrowheads="1"/>
          </p:cNvPicPr>
          <p:nvPr/>
        </p:nvPicPr>
        <p:blipFill>
          <a:blip r:embed="rId3"/>
          <a:srcRect/>
          <a:stretch>
            <a:fillRect/>
          </a:stretch>
        </p:blipFill>
        <p:spPr bwMode="auto">
          <a:xfrm>
            <a:off x="3540125" y="1306513"/>
            <a:ext cx="2063750" cy="638175"/>
          </a:xfrm>
          <a:prstGeom prst="rect">
            <a:avLst/>
          </a:prstGeom>
          <a:noFill/>
          <a:ln w="9525">
            <a:noFill/>
            <a:miter lim="800000"/>
            <a:headEnd/>
            <a:tailEnd/>
          </a:ln>
        </p:spPr>
      </p:pic>
      <p:pic>
        <p:nvPicPr>
          <p:cNvPr id="48133" name="Picture 31"/>
          <p:cNvPicPr preferRelativeResize="0">
            <a:picLocks noChangeAspect="1" noChangeArrowheads="1"/>
          </p:cNvPicPr>
          <p:nvPr/>
        </p:nvPicPr>
        <p:blipFill>
          <a:blip r:embed="rId4"/>
          <a:srcRect/>
          <a:stretch>
            <a:fillRect/>
          </a:stretch>
        </p:blipFill>
        <p:spPr bwMode="auto">
          <a:xfrm>
            <a:off x="3195638" y="5553075"/>
            <a:ext cx="2752725" cy="5683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49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13034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5202" name="Object 2"/>
          <p:cNvGraphicFramePr>
            <a:graphicFrameLocks noChangeAspect="1"/>
          </p:cNvGraphicFramePr>
          <p:nvPr>
            <p:extLst>
              <p:ext uri="{D42A27DB-BD31-4B8C-83A1-F6EECF244321}">
                <p14:modId xmlns:p14="http://schemas.microsoft.com/office/powerpoint/2010/main" val="4188729807"/>
              </p:ext>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2061" name="Equation" r:id="rId4" imgW="622300" imgH="393700" progId="Equation.DSMT4">
                  <p:embed/>
                </p:oleObj>
              </mc:Choice>
              <mc:Fallback>
                <p:oleObj name="Equation" r:id="rId4" imgW="622300" imgH="393700" progId="Equation.DSMT4">
                  <p:embed/>
                  <p:pic>
                    <p:nvPicPr>
                      <p:cNvPr id="0" name=""/>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ext uri="{D42A27DB-BD31-4B8C-83A1-F6EECF244321}">
                <p14:modId xmlns:p14="http://schemas.microsoft.com/office/powerpoint/2010/main" val="4256279961"/>
              </p:ext>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2062"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ext uri="{D42A27DB-BD31-4B8C-83A1-F6EECF244321}">
                <p14:modId xmlns:p14="http://schemas.microsoft.com/office/powerpoint/2010/main" val="3922195938"/>
              </p:ext>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2063" name="Equation" r:id="rId8" imgW="190500" imgH="393700" progId="Equation.DSMT4">
                  <p:embed/>
                </p:oleObj>
              </mc:Choice>
              <mc:Fallback>
                <p:oleObj name="Equation" r:id="rId8" imgW="190500" imgH="393700" progId="Equation.DSMT4">
                  <p:embed/>
                  <p:pic>
                    <p:nvPicPr>
                      <p:cNvPr id="0" name=""/>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ext uri="{D42A27DB-BD31-4B8C-83A1-F6EECF244321}">
                <p14:modId xmlns:p14="http://schemas.microsoft.com/office/powerpoint/2010/main" val="3173601780"/>
              </p:ext>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2064" name="Equation" r:id="rId10" imgW="469900" imgH="228600" progId="Equation.DSMT4">
                  <p:embed/>
                </p:oleObj>
              </mc:Choice>
              <mc:Fallback>
                <p:oleObj name="Equation" r:id="rId10" imgW="469900" imgH="228600" progId="Equation.DSMT4">
                  <p:embed/>
                  <p:pic>
                    <p:nvPicPr>
                      <p:cNvPr id="0" name=""/>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ext uri="{D42A27DB-BD31-4B8C-83A1-F6EECF244321}">
                <p14:modId xmlns:p14="http://schemas.microsoft.com/office/powerpoint/2010/main" val="3065972617"/>
              </p:ext>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2065" name="Equation" r:id="rId12" imgW="1231900" imgH="228600" progId="Equation.DSMT4">
                  <p:embed/>
                </p:oleObj>
              </mc:Choice>
              <mc:Fallback>
                <p:oleObj name="Equation" r:id="rId12" imgW="1231900" imgH="228600" progId="Equation.DSMT4">
                  <p:embed/>
                  <p:pic>
                    <p:nvPicPr>
                      <p:cNvPr id="0" name=""/>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ext uri="{D42A27DB-BD31-4B8C-83A1-F6EECF244321}">
                <p14:modId xmlns:p14="http://schemas.microsoft.com/office/powerpoint/2010/main" val="548128834"/>
              </p:ext>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2066" name="Equation" r:id="rId14" imgW="1041400" imgH="228600" progId="Equation.DSMT4">
                  <p:embed/>
                </p:oleObj>
              </mc:Choice>
              <mc:Fallback>
                <p:oleObj name="Equation" r:id="rId14" imgW="1041400" imgH="228600" progId="Equation.DSMT4">
                  <p:embed/>
                  <p:pic>
                    <p:nvPicPr>
                      <p:cNvPr id="0" name=""/>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extLst>
      <p:ext uri="{BB962C8B-B14F-4D97-AF65-F5344CB8AC3E}">
        <p14:creationId xmlns:p14="http://schemas.microsoft.com/office/powerpoint/2010/main" val="15426260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Analogy with Wave Optics</a:t>
            </a:r>
          </a:p>
        </p:txBody>
      </p:sp>
      <p:sp>
        <p:nvSpPr>
          <p:cNvPr id="49154" name="Rectangle 3"/>
          <p:cNvSpPr>
            <a:spLocks noGrp="1" noChangeArrowheads="1"/>
          </p:cNvSpPr>
          <p:nvPr>
            <p:ph type="body" sz="half" idx="1"/>
          </p:nvPr>
        </p:nvSpPr>
        <p:spPr>
          <a:xfrm>
            <a:off x="457200" y="1143000"/>
            <a:ext cx="8534400" cy="5029200"/>
          </a:xfrm>
        </p:spPr>
        <p:txBody>
          <a:bodyPr/>
          <a:lstStyle/>
          <a:p>
            <a:pPr eaLnBrk="1" hangingPunct="1"/>
            <a:r>
              <a:rPr lang="en-US" sz="1900">
                <a:ea typeface="ＭＳ Ｐゴシック" pitchFamily="-84" charset="-128"/>
                <a:cs typeface="ＭＳ Ｐゴシック" pitchFamily="-84" charset="-128"/>
              </a:rPr>
              <a:t>If light passing through a glass prism reflects from an internal surface with an angle greater than the critical angle, total internal reflection occurs. However, the electromagnetic field is not exactly zero just outside the prism. If we bring another prism very close to the first one, experiments show that the electromagnetic wave (light) appears in the second prism  The situation is analogous to the tunneling described here. This effect was observed by Newton and can be demonstrated with two prisms and a laser. The intensity of the second light beam decreases exponentially as the distance between the two prisms increases.</a:t>
            </a:r>
          </a:p>
        </p:txBody>
      </p:sp>
      <p:pic>
        <p:nvPicPr>
          <p:cNvPr id="49155" name="Picture 1"/>
          <p:cNvPicPr>
            <a:picLocks/>
          </p:cNvPicPr>
          <p:nvPr/>
        </p:nvPicPr>
        <p:blipFill>
          <a:blip r:embed="rId2"/>
          <a:srcRect/>
          <a:stretch>
            <a:fillRect/>
          </a:stretch>
        </p:blipFill>
        <p:spPr bwMode="auto">
          <a:xfrm>
            <a:off x="2247900" y="3962400"/>
            <a:ext cx="4648200" cy="2590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183490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Potential Well</a:t>
            </a:r>
          </a:p>
        </p:txBody>
      </p:sp>
      <p:sp>
        <p:nvSpPr>
          <p:cNvPr id="50178" name="Rectangle 3"/>
          <p:cNvSpPr>
            <a:spLocks noGrp="1" noChangeArrowheads="1"/>
          </p:cNvSpPr>
          <p:nvPr>
            <p:ph type="body" sz="half" idx="1"/>
          </p:nvPr>
        </p:nvSpPr>
        <p:spPr>
          <a:xfrm>
            <a:off x="455613" y="2895600"/>
            <a:ext cx="8383587" cy="3429000"/>
          </a:xfrm>
        </p:spPr>
        <p:txBody>
          <a:bodyPr/>
          <a:lstStyle/>
          <a:p>
            <a:pPr eaLnBrk="1" hangingPunct="1">
              <a:spcBef>
                <a:spcPct val="0"/>
              </a:spcBef>
            </a:pPr>
            <a:r>
              <a:rPr lang="en-US" sz="1600">
                <a:ea typeface="ＭＳ Ｐゴシック" pitchFamily="-84" charset="-128"/>
                <a:cs typeface="ＭＳ Ｐゴシック" pitchFamily="-84" charset="-128"/>
              </a:rPr>
              <a:t>Consider a particle passing through a potential well region rather than through a potential barrier.</a:t>
            </a:r>
          </a:p>
          <a:p>
            <a:pPr eaLnBrk="1" hangingPunct="1">
              <a:spcBef>
                <a:spcPct val="0"/>
              </a:spcBef>
            </a:pPr>
            <a:r>
              <a:rPr lang="en-US" sz="1600">
                <a:ea typeface="ＭＳ Ｐゴシック" pitchFamily="-84" charset="-128"/>
                <a:cs typeface="ＭＳ Ｐゴシック" pitchFamily="-84" charset="-128"/>
              </a:rPr>
              <a:t>Classically, the particle would speed up passing the well region, because </a:t>
            </a:r>
            <a:r>
              <a:rPr lang="en-US" sz="1600" i="1">
                <a:ea typeface="ＭＳ Ｐゴシック" pitchFamily="-84" charset="-128"/>
                <a:cs typeface="ＭＳ Ｐゴシック" pitchFamily="-84" charset="-128"/>
              </a:rPr>
              <a:t>K</a:t>
            </a:r>
            <a:r>
              <a:rPr lang="en-US" sz="1600">
                <a:ea typeface="ＭＳ Ｐゴシック" pitchFamily="-84" charset="-128"/>
                <a:cs typeface="ＭＳ Ｐゴシック" pitchFamily="-84" charset="-128"/>
              </a:rPr>
              <a:t> = </a:t>
            </a:r>
            <a:r>
              <a:rPr lang="en-US" sz="1600" i="1">
                <a:ea typeface="ＭＳ Ｐゴシック" pitchFamily="-84" charset="-128"/>
                <a:cs typeface="ＭＳ Ｐゴシック" pitchFamily="-84" charset="-128"/>
              </a:rPr>
              <a:t>mv</a:t>
            </a:r>
            <a:r>
              <a:rPr lang="en-US" sz="1600" baseline="30000">
                <a:ea typeface="ＭＳ Ｐゴシック" pitchFamily="-84" charset="-128"/>
                <a:cs typeface="ＭＳ Ｐゴシック" pitchFamily="-84" charset="-128"/>
              </a:rPr>
              <a:t>2</a:t>
            </a:r>
            <a:r>
              <a:rPr lang="en-US" sz="1600">
                <a:ea typeface="ＭＳ Ｐゴシック" pitchFamily="-84" charset="-128"/>
                <a:cs typeface="ＭＳ Ｐゴシック" pitchFamily="-84" charset="-128"/>
              </a:rPr>
              <a:t> / 2 = </a:t>
            </a:r>
            <a:r>
              <a:rPr lang="en-US" sz="1600" i="1">
                <a:ea typeface="ＭＳ Ｐゴシック" pitchFamily="-84" charset="-128"/>
                <a:cs typeface="ＭＳ Ｐゴシック" pitchFamily="-84" charset="-128"/>
              </a:rPr>
              <a:t>E</a:t>
            </a:r>
            <a:r>
              <a:rPr lang="en-US" sz="1600">
                <a:ea typeface="ＭＳ Ｐゴシック" pitchFamily="-84" charset="-128"/>
                <a:cs typeface="ＭＳ Ｐゴシック" pitchFamily="-84" charset="-128"/>
              </a:rPr>
              <a:t> + </a:t>
            </a:r>
            <a:r>
              <a:rPr lang="en-US" sz="1600" i="1">
                <a:ea typeface="ＭＳ Ｐゴシック" pitchFamily="-84" charset="-128"/>
                <a:cs typeface="ＭＳ Ｐゴシック" pitchFamily="-84" charset="-128"/>
              </a:rPr>
              <a:t>V</a:t>
            </a:r>
            <a:r>
              <a:rPr lang="en-US" sz="1600" baseline="-25000">
                <a:ea typeface="ＭＳ Ｐゴシック" pitchFamily="-84" charset="-128"/>
                <a:cs typeface="ＭＳ Ｐゴシック" pitchFamily="-84" charset="-128"/>
              </a:rPr>
              <a:t>0</a:t>
            </a:r>
            <a:r>
              <a:rPr lang="en-US" sz="1600">
                <a:ea typeface="ＭＳ Ｐゴシック" pitchFamily="-84" charset="-128"/>
                <a:cs typeface="ＭＳ Ｐゴシック" pitchFamily="-84" charset="-128"/>
              </a:rPr>
              <a:t>.</a:t>
            </a:r>
          </a:p>
          <a:p>
            <a:pPr eaLnBrk="1" hangingPunct="1">
              <a:spcBef>
                <a:spcPct val="0"/>
              </a:spcBef>
              <a:buFont typeface="Wingdings" pitchFamily="-84" charset="2"/>
              <a:buNone/>
            </a:pPr>
            <a:r>
              <a:rPr lang="en-US" sz="1600">
                <a:ea typeface="ＭＳ Ｐゴシック" pitchFamily="-84" charset="-128"/>
                <a:cs typeface="ＭＳ Ｐゴシック" pitchFamily="-84" charset="-128"/>
              </a:rPr>
              <a:t>	</a:t>
            </a:r>
          </a:p>
          <a:p>
            <a:pPr eaLnBrk="1" hangingPunct="1">
              <a:spcBef>
                <a:spcPct val="0"/>
              </a:spcBef>
              <a:buFont typeface="Wingdings" pitchFamily="-84" charset="2"/>
              <a:buNone/>
            </a:pPr>
            <a:r>
              <a:rPr lang="en-US" sz="1600">
                <a:ea typeface="ＭＳ Ｐゴシック" pitchFamily="-84" charset="-128"/>
                <a:cs typeface="ＭＳ Ｐゴシック" pitchFamily="-84" charset="-128"/>
              </a:rPr>
              <a:t>	According to quantum mechanics, reflection and transmission may occur, but the wavelength inside the potential well is smaller than outside. When the width of the potential well is precisely equal to half-integral or integral units of the wavelength, the reflected waves may be out of phase or in phase with the original wave, and cancellations or resonances may occur. The reflection/cancellation effects can lead to almost pure transmission or pure reflection for certain wavelengths. For example, at the second boundary (</a:t>
            </a:r>
            <a:r>
              <a:rPr lang="en-US" sz="1600" i="1">
                <a:ea typeface="ＭＳ Ｐゴシック" pitchFamily="-84" charset="-128"/>
                <a:cs typeface="ＭＳ Ｐゴシック" pitchFamily="-84" charset="-128"/>
              </a:rPr>
              <a:t>x </a:t>
            </a:r>
            <a:r>
              <a:rPr lang="en-US" sz="1600">
                <a:ea typeface="ＭＳ Ｐゴシック" pitchFamily="-84" charset="-128"/>
                <a:cs typeface="ＭＳ Ｐゴシック" pitchFamily="-84" charset="-128"/>
              </a:rPr>
              <a:t>= </a:t>
            </a:r>
            <a:r>
              <a:rPr lang="en-US" sz="1600" i="1">
                <a:ea typeface="ＭＳ Ｐゴシック" pitchFamily="-84" charset="-128"/>
                <a:cs typeface="ＭＳ Ｐゴシック" pitchFamily="-84" charset="-128"/>
              </a:rPr>
              <a:t>L</a:t>
            </a:r>
            <a:r>
              <a:rPr lang="en-US" sz="1600">
                <a:ea typeface="ＭＳ Ｐゴシック" pitchFamily="-84" charset="-128"/>
                <a:cs typeface="ＭＳ Ｐゴシック" pitchFamily="-84" charset="-128"/>
              </a:rPr>
              <a:t>) for a wave passing to the right, the wave may reflect and be out of phase with the incident wave. The effect would be a cancellation inside the well.</a:t>
            </a:r>
          </a:p>
        </p:txBody>
      </p:sp>
      <p:pic>
        <p:nvPicPr>
          <p:cNvPr id="50179" name="Picture 1"/>
          <p:cNvPicPr>
            <a:picLocks/>
          </p:cNvPicPr>
          <p:nvPr/>
        </p:nvPicPr>
        <p:blipFill>
          <a:blip r:embed="rId2"/>
          <a:srcRect/>
          <a:stretch>
            <a:fillRect/>
          </a:stretch>
        </p:blipFill>
        <p:spPr bwMode="auto">
          <a:xfrm>
            <a:off x="3048000" y="914400"/>
            <a:ext cx="3124200" cy="1905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685118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z="3400">
                <a:ea typeface="ＭＳ Ｐゴシック" pitchFamily="-84" charset="-128"/>
                <a:cs typeface="ＭＳ Ｐゴシック" pitchFamily="-84" charset="-128"/>
              </a:rPr>
              <a:t>Alpha-Particle Decay</a:t>
            </a:r>
          </a:p>
        </p:txBody>
      </p:sp>
      <p:sp>
        <p:nvSpPr>
          <p:cNvPr id="51202" name="Rectangle 3"/>
          <p:cNvSpPr>
            <a:spLocks noGrp="1" noChangeArrowheads="1"/>
          </p:cNvSpPr>
          <p:nvPr>
            <p:ph type="body" sz="half" idx="1"/>
          </p:nvPr>
        </p:nvSpPr>
        <p:spPr>
          <a:xfrm>
            <a:off x="457200" y="990600"/>
            <a:ext cx="8383588" cy="5029200"/>
          </a:xfrm>
        </p:spPr>
        <p:txBody>
          <a:bodyPr/>
          <a:lstStyle/>
          <a:p>
            <a:pPr eaLnBrk="1" hangingPunct="1"/>
            <a:r>
              <a:rPr lang="en-US" sz="1800">
                <a:ea typeface="ＭＳ Ｐゴシック" pitchFamily="-84" charset="-128"/>
                <a:cs typeface="ＭＳ Ｐゴシック" pitchFamily="-84" charset="-128"/>
              </a:rPr>
              <a:t>The phenomenon of tunneling explains the alpha-particle decay of heavy, radioactive nuclei.</a:t>
            </a:r>
          </a:p>
          <a:p>
            <a:pPr eaLnBrk="1" hangingPunct="1"/>
            <a:r>
              <a:rPr lang="en-US" sz="1800">
                <a:ea typeface="ＭＳ Ｐゴシック" pitchFamily="-84" charset="-128"/>
                <a:cs typeface="ＭＳ Ｐゴシック" pitchFamily="-84" charset="-128"/>
              </a:rPr>
              <a:t>Inside the nucleus, an alpha particle feels the strong, short-range attractive nuclear force as well as the repulsive Coulomb force.</a:t>
            </a:r>
          </a:p>
          <a:p>
            <a:pPr eaLnBrk="1" hangingPunct="1"/>
            <a:r>
              <a:rPr lang="en-US" sz="1800">
                <a:ea typeface="ＭＳ Ｐゴシック" pitchFamily="-84" charset="-128"/>
                <a:cs typeface="ＭＳ Ｐゴシック" pitchFamily="-84" charset="-128"/>
              </a:rPr>
              <a:t>The nuclear force dominates inside the nuclear radius where the potential is approximately a square well.</a:t>
            </a:r>
          </a:p>
          <a:p>
            <a:pPr eaLnBrk="1" hangingPunct="1"/>
            <a:r>
              <a:rPr lang="en-US" sz="1800">
                <a:ea typeface="ＭＳ Ｐゴシック" pitchFamily="-84" charset="-128"/>
                <a:cs typeface="ＭＳ Ｐゴシック" pitchFamily="-84" charset="-128"/>
              </a:rPr>
              <a:t>The Coulomb force dominates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outside the nuclear radius.</a:t>
            </a:r>
          </a:p>
          <a:p>
            <a:pPr eaLnBrk="1" hangingPunct="1"/>
            <a:r>
              <a:rPr lang="en-US" sz="1800">
                <a:ea typeface="ＭＳ Ｐゴシック" pitchFamily="-84" charset="-128"/>
                <a:cs typeface="ＭＳ Ｐゴシック" pitchFamily="-84" charset="-128"/>
              </a:rPr>
              <a:t>The potential barrier at the nuclear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radius is several times greater than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the energy of an alpha particle.</a:t>
            </a:r>
          </a:p>
          <a:p>
            <a:pPr eaLnBrk="1" hangingPunct="1"/>
            <a:r>
              <a:rPr lang="en-US" sz="1800">
                <a:ea typeface="ＭＳ Ｐゴシック" pitchFamily="-84" charset="-128"/>
                <a:cs typeface="ＭＳ Ｐゴシック" pitchFamily="-84" charset="-128"/>
              </a:rPr>
              <a:t>According to quantum mechanics, </a:t>
            </a:r>
            <a:br>
              <a:rPr lang="en-US" sz="1800">
                <a:ea typeface="ＭＳ Ｐゴシック" pitchFamily="-84" charset="-128"/>
                <a:cs typeface="ＭＳ Ｐゴシック" pitchFamily="-84" charset="-128"/>
              </a:rPr>
            </a:br>
            <a:r>
              <a:rPr lang="en-US" sz="1800">
                <a:ea typeface="ＭＳ Ｐゴシック" pitchFamily="-84" charset="-128"/>
                <a:cs typeface="ＭＳ Ｐゴシック" pitchFamily="-84" charset="-128"/>
              </a:rPr>
              <a:t>however, the alpha particle can </a:t>
            </a:r>
            <a:br>
              <a:rPr lang="en-US" sz="1800">
                <a:ea typeface="ＭＳ Ｐゴシック" pitchFamily="-84" charset="-128"/>
                <a:cs typeface="ＭＳ Ｐゴシック" pitchFamily="-84" charset="-128"/>
              </a:rPr>
            </a:br>
            <a:r>
              <a:rPr lang="ja-JP" altLang="en-US" sz="1800">
                <a:ea typeface="ＭＳ Ｐゴシック" pitchFamily="-84" charset="-128"/>
                <a:cs typeface="ＭＳ Ｐゴシック" pitchFamily="-84" charset="-128"/>
              </a:rPr>
              <a:t>“</a:t>
            </a:r>
            <a:r>
              <a:rPr lang="en-US" altLang="ja-JP" sz="1800">
                <a:ea typeface="ＭＳ Ｐゴシック" pitchFamily="-84" charset="-128"/>
                <a:cs typeface="ＭＳ Ｐゴシック" pitchFamily="-84" charset="-128"/>
              </a:rPr>
              <a:t>tunnel</a:t>
            </a:r>
            <a:r>
              <a:rPr lang="ja-JP" altLang="en-US" sz="1800">
                <a:ea typeface="ＭＳ Ｐゴシック" pitchFamily="-84" charset="-128"/>
                <a:cs typeface="ＭＳ Ｐゴシック" pitchFamily="-84" charset="-128"/>
              </a:rPr>
              <a:t>”</a:t>
            </a:r>
            <a:r>
              <a:rPr lang="en-US" altLang="ja-JP" sz="1800">
                <a:ea typeface="ＭＳ Ｐゴシック" pitchFamily="-84" charset="-128"/>
                <a:cs typeface="ＭＳ Ｐゴシック" pitchFamily="-84" charset="-128"/>
              </a:rPr>
              <a:t> through the barrier. Hence </a:t>
            </a:r>
            <a:br>
              <a:rPr lang="en-US" altLang="ja-JP" sz="1800">
                <a:ea typeface="ＭＳ Ｐゴシック" pitchFamily="-84" charset="-128"/>
                <a:cs typeface="ＭＳ Ｐゴシック" pitchFamily="-84" charset="-128"/>
              </a:rPr>
            </a:br>
            <a:r>
              <a:rPr lang="en-US" altLang="ja-JP" sz="1800">
                <a:ea typeface="ＭＳ Ｐゴシック" pitchFamily="-84" charset="-128"/>
                <a:cs typeface="ＭＳ Ｐゴシック" pitchFamily="-84" charset="-128"/>
              </a:rPr>
              <a:t>this is observed as radioactive decay.</a:t>
            </a:r>
            <a:endParaRPr lang="en-US" sz="1800">
              <a:ea typeface="ＭＳ Ｐゴシック" pitchFamily="-84" charset="-128"/>
              <a:cs typeface="ＭＳ Ｐゴシック" pitchFamily="-84" charset="-128"/>
            </a:endParaRPr>
          </a:p>
        </p:txBody>
      </p:sp>
      <p:pic>
        <p:nvPicPr>
          <p:cNvPr id="51203" name="Picture 11" descr="0619"/>
          <p:cNvPicPr preferRelativeResize="0">
            <a:picLocks noChangeAspect="1" noChangeArrowheads="1"/>
          </p:cNvPicPr>
          <p:nvPr/>
        </p:nvPicPr>
        <p:blipFill>
          <a:blip r:embed="rId2"/>
          <a:srcRect b="4256"/>
          <a:stretch>
            <a:fillRect/>
          </a:stretch>
        </p:blipFill>
        <p:spPr bwMode="auto">
          <a:xfrm>
            <a:off x="4724400" y="2590800"/>
            <a:ext cx="3962400" cy="39306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52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621759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ext uri="{D42A27DB-BD31-4B8C-83A1-F6EECF244321}">
                <p14:modId xmlns:p14="http://schemas.microsoft.com/office/powerpoint/2010/main" val="3535376737"/>
              </p:ext>
            </p:extLst>
          </p:nvPr>
        </p:nvGraphicFramePr>
        <p:xfrm>
          <a:off x="685800" y="2073275"/>
          <a:ext cx="1082675" cy="400050"/>
        </p:xfrm>
        <a:graphic>
          <a:graphicData uri="http://schemas.openxmlformats.org/presentationml/2006/ole">
            <mc:AlternateContent xmlns:mc="http://schemas.openxmlformats.org/markup-compatibility/2006">
              <mc:Choice xmlns:v="urn:schemas-microsoft-com:vml" Requires="v">
                <p:oleObj spid="_x0000_s3081" name="Equation" r:id="rId4" imgW="596900" imgH="228600" progId="Equation.DSMT4">
                  <p:embed/>
                </p:oleObj>
              </mc:Choice>
              <mc:Fallback>
                <p:oleObj name="Equation" r:id="rId4" imgW="596900" imgH="228600" progId="Equation.DSMT4">
                  <p:embed/>
                  <p:pic>
                    <p:nvPicPr>
                      <p:cNvPr id="0" name=""/>
                      <p:cNvPicPr>
                        <a:picLocks noChangeAspect="1" noChangeArrowheads="1"/>
                      </p:cNvPicPr>
                      <p:nvPr/>
                    </p:nvPicPr>
                    <p:blipFill>
                      <a:blip r:embed="rId5"/>
                      <a:srcRect/>
                      <a:stretch>
                        <a:fillRect/>
                      </a:stretch>
                    </p:blipFill>
                    <p:spPr bwMode="auto">
                      <a:xfrm>
                        <a:off x="685800" y="2073275"/>
                        <a:ext cx="1082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1311145612"/>
              </p:ext>
            </p:extLst>
          </p:nvPr>
        </p:nvGraphicFramePr>
        <p:xfrm>
          <a:off x="1577975" y="4943475"/>
          <a:ext cx="1177925" cy="781050"/>
        </p:xfrm>
        <a:graphic>
          <a:graphicData uri="http://schemas.openxmlformats.org/presentationml/2006/ole">
            <mc:AlternateContent xmlns:mc="http://schemas.openxmlformats.org/markup-compatibility/2006">
              <mc:Choice xmlns:v="urn:schemas-microsoft-com:vml" Requires="v">
                <p:oleObj spid="_x0000_s3082" name="Equation" r:id="rId6" imgW="609600" imgH="393700" progId="Equation.DSMT4">
                  <p:embed/>
                </p:oleObj>
              </mc:Choice>
              <mc:Fallback>
                <p:oleObj name="Equation" r:id="rId6" imgW="609600" imgH="393700" progId="Equation.DSMT4">
                  <p:embed/>
                  <p:pic>
                    <p:nvPicPr>
                      <p:cNvPr id="0" name=""/>
                      <p:cNvPicPr>
                        <a:picLocks noChangeAspect="1" noChangeArrowheads="1"/>
                      </p:cNvPicPr>
                      <p:nvPr/>
                    </p:nvPicPr>
                    <p:blipFill>
                      <a:blip r:embed="rId7"/>
                      <a:srcRect/>
                      <a:stretch>
                        <a:fillRect/>
                      </a:stretch>
                    </p:blipFill>
                    <p:spPr bwMode="auto">
                      <a:xfrm>
                        <a:off x="1577975" y="4943475"/>
                        <a:ext cx="1177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6118" name="Object 1"/>
          <p:cNvGraphicFramePr>
            <a:graphicFrameLocks noChangeAspect="1"/>
          </p:cNvGraphicFramePr>
          <p:nvPr>
            <p:extLst>
              <p:ext uri="{D42A27DB-BD31-4B8C-83A1-F6EECF244321}">
                <p14:modId xmlns:p14="http://schemas.microsoft.com/office/powerpoint/2010/main" val="3951330686"/>
              </p:ext>
            </p:extLst>
          </p:nvPr>
        </p:nvGraphicFramePr>
        <p:xfrm>
          <a:off x="1774825" y="2057400"/>
          <a:ext cx="2305050" cy="400050"/>
        </p:xfrm>
        <a:graphic>
          <a:graphicData uri="http://schemas.openxmlformats.org/presentationml/2006/ole">
            <mc:AlternateContent xmlns:mc="http://schemas.openxmlformats.org/markup-compatibility/2006">
              <mc:Choice xmlns:v="urn:schemas-microsoft-com:vml" Requires="v">
                <p:oleObj spid="_x0000_s3083" name="Equation" r:id="rId8" imgW="1270000" imgH="228600" progId="Equation.DSMT4">
                  <p:embed/>
                </p:oleObj>
              </mc:Choice>
              <mc:Fallback>
                <p:oleObj name="Equation" r:id="rId8" imgW="1270000" imgH="228600" progId="Equation.DSMT4">
                  <p:embed/>
                  <p:pic>
                    <p:nvPicPr>
                      <p:cNvPr id="0" name=""/>
                      <p:cNvPicPr>
                        <a:picLocks noChangeAspect="1" noChangeArrowheads="1"/>
                      </p:cNvPicPr>
                      <p:nvPr/>
                    </p:nvPicPr>
                    <p:blipFill>
                      <a:blip r:embed="rId9"/>
                      <a:srcRect/>
                      <a:stretch>
                        <a:fillRect/>
                      </a:stretch>
                    </p:blipFill>
                    <p:spPr bwMode="auto">
                      <a:xfrm>
                        <a:off x="1774825" y="2057400"/>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ext uri="{D42A27DB-BD31-4B8C-83A1-F6EECF244321}">
                <p14:modId xmlns:p14="http://schemas.microsoft.com/office/powerpoint/2010/main" val="3488046314"/>
              </p:ext>
            </p:extLst>
          </p:nvPr>
        </p:nvGraphicFramePr>
        <p:xfrm>
          <a:off x="4086225" y="1905000"/>
          <a:ext cx="4195763" cy="755650"/>
        </p:xfrm>
        <a:graphic>
          <a:graphicData uri="http://schemas.openxmlformats.org/presentationml/2006/ole">
            <mc:AlternateContent xmlns:mc="http://schemas.openxmlformats.org/markup-compatibility/2006">
              <mc:Choice xmlns:v="urn:schemas-microsoft-com:vml" Requires="v">
                <p:oleObj spid="_x0000_s3084" name="Equation" r:id="rId10" imgW="2311400" imgH="431800" progId="Equation.DSMT4">
                  <p:embed/>
                </p:oleObj>
              </mc:Choice>
              <mc:Fallback>
                <p:oleObj name="Equation" r:id="rId10" imgW="2311400" imgH="431800" progId="Equation.DSMT4">
                  <p:embed/>
                  <p:pic>
                    <p:nvPicPr>
                      <p:cNvPr id="0" name=""/>
                      <p:cNvPicPr>
                        <a:picLocks noChangeAspect="1" noChangeArrowheads="1"/>
                      </p:cNvPicPr>
                      <p:nvPr/>
                    </p:nvPicPr>
                    <p:blipFill>
                      <a:blip r:embed="rId11"/>
                      <a:srcRect/>
                      <a:stretch>
                        <a:fillRect/>
                      </a:stretch>
                    </p:blipFill>
                    <p:spPr bwMode="auto">
                      <a:xfrm>
                        <a:off x="4086225" y="1905000"/>
                        <a:ext cx="41957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6036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val="3777814894"/>
              </p:ext>
            </p:extLst>
          </p:nvPr>
        </p:nvGraphicFramePr>
        <p:xfrm>
          <a:off x="2165350" y="2895600"/>
          <a:ext cx="4503738" cy="914400"/>
        </p:xfrm>
        <a:graphic>
          <a:graphicData uri="http://schemas.openxmlformats.org/presentationml/2006/ole">
            <mc:AlternateContent xmlns:mc="http://schemas.openxmlformats.org/markup-compatibility/2006">
              <mc:Choice xmlns:v="urn:schemas-microsoft-com:vml" Requires="v">
                <p:oleObj spid="_x0000_s4101" name="Equation" r:id="rId3" imgW="1752600" imgH="355600" progId="Equation.DSMT4">
                  <p:embed/>
                </p:oleObj>
              </mc:Choice>
              <mc:Fallback>
                <p:oleObj name="Equation" r:id="rId3" imgW="1752600" imgH="355600" progId="Equation.DSMT4">
                  <p:embed/>
                  <p:pic>
                    <p:nvPicPr>
                      <p:cNvPr id="0" name=""/>
                      <p:cNvPicPr>
                        <a:picLocks noChangeAspect="1" noChangeArrowheads="1"/>
                      </p:cNvPicPr>
                      <p:nvPr/>
                    </p:nvPicPr>
                    <p:blipFill>
                      <a:blip r:embed="rId4"/>
                      <a:srcRect/>
                      <a:stretch>
                        <a:fillRect/>
                      </a:stretch>
                    </p:blipFill>
                    <p:spPr bwMode="auto">
                      <a:xfrm>
                        <a:off x="2165350" y="2895600"/>
                        <a:ext cx="4503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126589587"/>
              </p:ext>
            </p:extLst>
          </p:nvPr>
        </p:nvGraphicFramePr>
        <p:xfrm>
          <a:off x="1390650" y="4953000"/>
          <a:ext cx="6065838" cy="914400"/>
        </p:xfrm>
        <a:graphic>
          <a:graphicData uri="http://schemas.openxmlformats.org/presentationml/2006/ole">
            <mc:AlternateContent xmlns:mc="http://schemas.openxmlformats.org/markup-compatibility/2006">
              <mc:Choice xmlns:v="urn:schemas-microsoft-com:vml" Requires="v">
                <p:oleObj spid="_x0000_s4102" name="Equation" r:id="rId5" imgW="1943100" imgH="292100" progId="Equation.DSMT4">
                  <p:embed/>
                </p:oleObj>
              </mc:Choice>
              <mc:Fallback>
                <p:oleObj name="Equation" r:id="rId5" imgW="1943100" imgH="292100" progId="Equation.DSMT4">
                  <p:embed/>
                  <p:pic>
                    <p:nvPicPr>
                      <p:cNvPr id="0" name=""/>
                      <p:cNvPicPr>
                        <a:picLocks noChangeAspect="1" noChangeArrowheads="1"/>
                      </p:cNvPicPr>
                      <p:nvPr/>
                    </p:nvPicPr>
                    <p:blipFill>
                      <a:blip r:embed="rId6"/>
                      <a:srcRect/>
                      <a:stretch>
                        <a:fillRect/>
                      </a:stretch>
                    </p:blipFill>
                    <p:spPr bwMode="auto">
                      <a:xfrm>
                        <a:off x="1390650" y="4953000"/>
                        <a:ext cx="6065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88641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7250"/>
                                        </p:tgtEl>
                                        <p:attrNameLst>
                                          <p:attrName>style.visibility</p:attrName>
                                        </p:attrNameLst>
                                      </p:cBhvr>
                                      <p:to>
                                        <p:strVal val="visible"/>
                                      </p:to>
                                    </p:set>
                                    <p:animEffect transition="in" filter="wipe(left)">
                                      <p:cBhvr>
                                        <p:cTn id="17" dur="500"/>
                                        <p:tgtEl>
                                          <p:spTgt spid="437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7251"/>
                                        </p:tgtEl>
                                        <p:attrNameLst>
                                          <p:attrName>style.visibility</p:attrName>
                                        </p:attrNameLst>
                                      </p:cBhvr>
                                      <p:to>
                                        <p:strVal val="visible"/>
                                      </p:to>
                                    </p:set>
                                    <p:animEffect transition="in" filter="wipe(left)">
                                      <p:cBhvr>
                                        <p:cTn id="2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8165" name="Object 2"/>
          <p:cNvGraphicFramePr>
            <a:graphicFrameLocks noChangeAspect="1"/>
          </p:cNvGraphicFramePr>
          <p:nvPr>
            <p:extLst>
              <p:ext uri="{D42A27DB-BD31-4B8C-83A1-F6EECF244321}">
                <p14:modId xmlns:p14="http://schemas.microsoft.com/office/powerpoint/2010/main" val="2499085379"/>
              </p:ext>
            </p:extLst>
          </p:nvPr>
        </p:nvGraphicFramePr>
        <p:xfrm>
          <a:off x="5348288" y="1143000"/>
          <a:ext cx="1647825" cy="936625"/>
        </p:xfrm>
        <a:graphic>
          <a:graphicData uri="http://schemas.openxmlformats.org/presentationml/2006/ole">
            <mc:AlternateContent xmlns:mc="http://schemas.openxmlformats.org/markup-compatibility/2006">
              <mc:Choice xmlns:v="urn:schemas-microsoft-com:vml" Requires="v">
                <p:oleObj spid="_x0000_s5131"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5348288" y="1143000"/>
                        <a:ext cx="16478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2"/>
          <p:cNvGraphicFramePr>
            <a:graphicFrameLocks noChangeAspect="1"/>
          </p:cNvGraphicFramePr>
          <p:nvPr>
            <p:extLst>
              <p:ext uri="{D42A27DB-BD31-4B8C-83A1-F6EECF244321}">
                <p14:modId xmlns:p14="http://schemas.microsoft.com/office/powerpoint/2010/main" val="132867942"/>
              </p:ext>
            </p:extLst>
          </p:nvPr>
        </p:nvGraphicFramePr>
        <p:xfrm>
          <a:off x="2376488" y="3124200"/>
          <a:ext cx="1646237" cy="423863"/>
        </p:xfrm>
        <a:graphic>
          <a:graphicData uri="http://schemas.openxmlformats.org/presentationml/2006/ole">
            <mc:AlternateContent xmlns:mc="http://schemas.openxmlformats.org/markup-compatibility/2006">
              <mc:Choice xmlns:v="urn:schemas-microsoft-com:vml" Requires="v">
                <p:oleObj spid="_x0000_s5132" name="Equation" r:id="rId5" imgW="711200" imgH="177800" progId="Equation.DSMT4">
                  <p:embed/>
                </p:oleObj>
              </mc:Choice>
              <mc:Fallback>
                <p:oleObj name="Equation" r:id="rId5" imgW="711200" imgH="177800" progId="Equation.DSMT4">
                  <p:embed/>
                  <p:pic>
                    <p:nvPicPr>
                      <p:cNvPr id="0" name=""/>
                      <p:cNvPicPr>
                        <a:picLocks noChangeAspect="1" noChangeArrowheads="1"/>
                      </p:cNvPicPr>
                      <p:nvPr/>
                    </p:nvPicPr>
                    <p:blipFill>
                      <a:blip r:embed="rId6"/>
                      <a:srcRect/>
                      <a:stretch>
                        <a:fillRect/>
                      </a:stretch>
                    </p:blipFill>
                    <p:spPr bwMode="auto">
                      <a:xfrm>
                        <a:off x="2376488" y="3124200"/>
                        <a:ext cx="16462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2"/>
          <p:cNvGraphicFramePr>
            <a:graphicFrameLocks noChangeAspect="1"/>
          </p:cNvGraphicFramePr>
          <p:nvPr>
            <p:extLst>
              <p:ext uri="{D42A27DB-BD31-4B8C-83A1-F6EECF244321}">
                <p14:modId xmlns:p14="http://schemas.microsoft.com/office/powerpoint/2010/main" val="3713566490"/>
              </p:ext>
            </p:extLst>
          </p:nvPr>
        </p:nvGraphicFramePr>
        <p:xfrm>
          <a:off x="4800600" y="3124200"/>
          <a:ext cx="1676400" cy="423863"/>
        </p:xfrm>
        <a:graphic>
          <a:graphicData uri="http://schemas.openxmlformats.org/presentationml/2006/ole">
            <mc:AlternateContent xmlns:mc="http://schemas.openxmlformats.org/markup-compatibility/2006">
              <mc:Choice xmlns:v="urn:schemas-microsoft-com:vml" Requires="v">
                <p:oleObj spid="_x0000_s5133" name="Equation" r:id="rId7" imgW="723900" imgH="177800" progId="Equation.DSMT4">
                  <p:embed/>
                </p:oleObj>
              </mc:Choice>
              <mc:Fallback>
                <p:oleObj name="Equation" r:id="rId7" imgW="723900" imgH="177800" progId="Equation.DSMT4">
                  <p:embed/>
                  <p:pic>
                    <p:nvPicPr>
                      <p:cNvPr id="0" name=""/>
                      <p:cNvPicPr>
                        <a:picLocks noChangeAspect="1" noChangeArrowheads="1"/>
                      </p:cNvPicPr>
                      <p:nvPr/>
                    </p:nvPicPr>
                    <p:blipFill>
                      <a:blip r:embed="rId8"/>
                      <a:srcRect/>
                      <a:stretch>
                        <a:fillRect/>
                      </a:stretch>
                    </p:blipFill>
                    <p:spPr bwMode="auto">
                      <a:xfrm>
                        <a:off x="4800600" y="3124200"/>
                        <a:ext cx="16764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2"/>
          <p:cNvGraphicFramePr>
            <a:graphicFrameLocks noChangeAspect="1"/>
          </p:cNvGraphicFramePr>
          <p:nvPr>
            <p:extLst>
              <p:ext uri="{D42A27DB-BD31-4B8C-83A1-F6EECF244321}">
                <p14:modId xmlns:p14="http://schemas.microsoft.com/office/powerpoint/2010/main" val="2897946197"/>
              </p:ext>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5134" name="Equation" r:id="rId9" imgW="635000" imgH="393700" progId="Equation.DSMT4">
                  <p:embed/>
                </p:oleObj>
              </mc:Choice>
              <mc:Fallback>
                <p:oleObj name="Equation" r:id="rId9" imgW="635000" imgH="393700" progId="Equation.DSMT4">
                  <p:embed/>
                  <p:pic>
                    <p:nvPicPr>
                      <p:cNvPr id="0" name=""/>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ext uri="{D42A27DB-BD31-4B8C-83A1-F6EECF244321}">
                <p14:modId xmlns:p14="http://schemas.microsoft.com/office/powerpoint/2010/main" val="3272160471"/>
              </p:ext>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5135" name="Equation" r:id="rId11" imgW="647700" imgH="393700" progId="Equation.DSMT4">
                  <p:embed/>
                </p:oleObj>
              </mc:Choice>
              <mc:Fallback>
                <p:oleObj name="Equation" r:id="rId11" imgW="647700" imgH="393700" progId="Equation.DSMT4">
                  <p:embed/>
                  <p:pic>
                    <p:nvPicPr>
                      <p:cNvPr id="0" name=""/>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1823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Sept. 30, 2013</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1353297338"/>
              </p:ext>
            </p:extLst>
          </p:nvPr>
        </p:nvGraphicFramePr>
        <p:xfrm>
          <a:off x="2087563" y="1066800"/>
          <a:ext cx="5121275" cy="636588"/>
        </p:xfrm>
        <a:graphic>
          <a:graphicData uri="http://schemas.openxmlformats.org/presentationml/2006/ole">
            <mc:AlternateContent xmlns:mc="http://schemas.openxmlformats.org/markup-compatibility/2006">
              <mc:Choice xmlns:v="urn:schemas-microsoft-com:vml" Requires="v">
                <p:oleObj spid="_x0000_s6149" name="Equation" r:id="rId4" imgW="2146300" imgH="266700" progId="Equation.DSMT4">
                  <p:embed/>
                </p:oleObj>
              </mc:Choice>
              <mc:Fallback>
                <p:oleObj name="Equation" r:id="rId4" imgW="2146300" imgH="266700" progId="Equation.DSMT4">
                  <p:embed/>
                  <p:pic>
                    <p:nvPicPr>
                      <p:cNvPr id="0" name=""/>
                      <p:cNvPicPr>
                        <a:picLocks noChangeAspect="1" noChangeArrowheads="1"/>
                      </p:cNvPicPr>
                      <p:nvPr/>
                    </p:nvPicPr>
                    <p:blipFill>
                      <a:blip r:embed="rId5"/>
                      <a:srcRect/>
                      <a:stretch>
                        <a:fillRect/>
                      </a:stretch>
                    </p:blipFill>
                    <p:spPr bwMode="auto">
                      <a:xfrm>
                        <a:off x="2087563" y="1066800"/>
                        <a:ext cx="5121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6150"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8078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32117</TotalTime>
  <Words>4018</Words>
  <Application>Microsoft Macintosh PowerPoint</Application>
  <PresentationFormat>On-screen Show (4:3)</PresentationFormat>
  <Paragraphs>575</Paragraphs>
  <Slides>52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phys1443-spring02</vt:lpstr>
      <vt:lpstr>Equation</vt:lpstr>
      <vt:lpstr>PHYS 3313 – Section 001 Lecture #12</vt:lpstr>
      <vt:lpstr>Announcements</vt:lpstr>
      <vt:lpstr>PowerPoint Presentation</vt:lpstr>
      <vt:lpstr>Wave Motion</vt:lpstr>
      <vt:lpstr>Wave Properties</vt:lpstr>
      <vt:lpstr>Principle of Superposition</vt:lpstr>
      <vt:lpstr>Fourier Series</vt:lpstr>
      <vt:lpstr>Wave Packet Envelope</vt:lpstr>
      <vt:lpstr>Gaussian Function</vt:lpstr>
      <vt:lpstr>Dispersion</vt:lpstr>
      <vt:lpstr>Waves or Particles?</vt:lpstr>
      <vt:lpstr>Electron Double-Slit Experiment</vt:lpstr>
      <vt:lpstr>Which slit?</vt:lpstr>
      <vt:lpstr>Wave particle duality solution</vt:lpstr>
      <vt:lpstr>Uncertainty Principle</vt:lpstr>
      <vt:lpstr>Energy Uncertainty</vt:lpstr>
      <vt:lpstr>Probability, Wave Functions, and the Copenhagen Interpretation</vt:lpstr>
      <vt:lpstr>The Copenhagen Interpretation</vt:lpstr>
      <vt:lpstr>Particle in a Box</vt:lpstr>
      <vt:lpstr>Probability of the Particle</vt:lpstr>
      <vt:lpstr>The Schrödinger Wave Equation</vt:lpstr>
      <vt:lpstr>General Solution of the Schrödinger Wave Equation</vt:lpstr>
      <vt:lpstr>Normalization and Probability</vt:lpstr>
      <vt:lpstr>Properties of Valid Wave Functions</vt:lpstr>
      <vt:lpstr>Time-Independent Schrödinger Wave Equation</vt:lpstr>
      <vt:lpstr>Time-Independent Schrödinger Wave Equation(con’t)</vt:lpstr>
      <vt:lpstr>Stationary State</vt:lpstr>
      <vt:lpstr>Comparison of Classical and Quantum Mechanics</vt:lpstr>
      <vt:lpstr>Expectation Values</vt:lpstr>
      <vt:lpstr>Continuous Expectation Values</vt:lpstr>
      <vt:lpstr>Momentum Operator</vt:lpstr>
      <vt:lpstr>Position and Energy Operators</vt:lpstr>
      <vt:lpstr>Infinite Square-Well Potential</vt:lpstr>
      <vt:lpstr>Quantization</vt:lpstr>
      <vt:lpstr>Quantized Energy</vt:lpstr>
      <vt:lpstr>Finite Square-Well Potential</vt:lpstr>
      <vt:lpstr>Finite Square-Well Solution</vt:lpstr>
      <vt:lpstr>Penetration Depth</vt:lpstr>
      <vt:lpstr>Three-Dimensional Infinite-Potential Well</vt:lpstr>
      <vt:lpstr>Degeneracy</vt:lpstr>
      <vt:lpstr>Simple Harmonic Oscillator</vt:lpstr>
      <vt:lpstr>Parabolic Potential Well</vt:lpstr>
      <vt:lpstr>Analysis of the Parabolic Potential Well</vt:lpstr>
      <vt:lpstr>6.7: Barriers and Tunneling</vt:lpstr>
      <vt:lpstr>At The Barrier an Incident Particle Experiences Reflection and Transmission</vt:lpstr>
      <vt:lpstr>Reflection and Transmission</vt:lpstr>
      <vt:lpstr>Probability of Reflection and Transmission</vt:lpstr>
      <vt:lpstr>Tunneling</vt:lpstr>
      <vt:lpstr>Uncertainty Explanation</vt:lpstr>
      <vt:lpstr>Analogy with Wave Optics</vt:lpstr>
      <vt:lpstr>Potential Well</vt:lpstr>
      <vt:lpstr>Alpha-Particle Decay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Amir Farbin</cp:lastModifiedBy>
  <cp:revision>1695</cp:revision>
  <dcterms:created xsi:type="dcterms:W3CDTF">2012-10-03T23:19:48Z</dcterms:created>
  <dcterms:modified xsi:type="dcterms:W3CDTF">2013-10-08T16:04:51Z</dcterms:modified>
</cp:coreProperties>
</file>