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notesSlides/notesSlide1.xml" ContentType="application/vnd.openxmlformats-officedocument.presentationml.notesSlide+xml"/>
  <Override PartName="/ppt/embeddings/oleObject74.bin" ContentType="application/vnd.openxmlformats-officedocument.oleObject"/>
  <Override PartName="/ppt/embeddings/oleObject7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256" r:id="rId2"/>
    <p:sldId id="335" r:id="rId3"/>
    <p:sldId id="336" r:id="rId4"/>
    <p:sldId id="337" r:id="rId5"/>
    <p:sldId id="338" r:id="rId6"/>
    <p:sldId id="339" r:id="rId7"/>
    <p:sldId id="340" r:id="rId8"/>
    <p:sldId id="341" r:id="rId9"/>
    <p:sldId id="342" r:id="rId10"/>
    <p:sldId id="343" r:id="rId11"/>
    <p:sldId id="344" r:id="rId12"/>
    <p:sldId id="345" r:id="rId13"/>
    <p:sldId id="346" r:id="rId14"/>
    <p:sldId id="347" r:id="rId15"/>
    <p:sldId id="348" r:id="rId16"/>
    <p:sldId id="349" r:id="rId17"/>
    <p:sldId id="350" r:id="rId18"/>
    <p:sldId id="351" r:id="rId19"/>
    <p:sldId id="352" r:id="rId20"/>
    <p:sldId id="353" r:id="rId21"/>
    <p:sldId id="354" r:id="rId22"/>
    <p:sldId id="355" r:id="rId23"/>
    <p:sldId id="356" r:id="rId24"/>
    <p:sldId id="357" r:id="rId25"/>
    <p:sldId id="358" r:id="rId26"/>
    <p:sldId id="359" r:id="rId27"/>
    <p:sldId id="360" r:id="rId28"/>
    <p:sldId id="361" r:id="rId29"/>
    <p:sldId id="362" r:id="rId30"/>
    <p:sldId id="363" r:id="rId31"/>
    <p:sldId id="364" r:id="rId32"/>
    <p:sldId id="365" r:id="rId33"/>
    <p:sldId id="366" r:id="rId34"/>
    <p:sldId id="367" r:id="rId35"/>
    <p:sldId id="368" r:id="rId36"/>
    <p:sldId id="369" r:id="rId37"/>
    <p:sldId id="370" r:id="rId38"/>
    <p:sldId id="371" r:id="rId39"/>
    <p:sldId id="372" r:id="rId40"/>
    <p:sldId id="373" r:id="rId41"/>
    <p:sldId id="374" r:id="rId42"/>
    <p:sldId id="375" r:id="rId43"/>
    <p:sldId id="376" r:id="rId44"/>
    <p:sldId id="377" r:id="rId45"/>
    <p:sldId id="378" r:id="rId46"/>
    <p:sldId id="379" r:id="rId47"/>
    <p:sldId id="380" r:id="rId48"/>
    <p:sldId id="381" r:id="rId49"/>
    <p:sldId id="382" r:id="rId50"/>
    <p:sldId id="383" r:id="rId51"/>
    <p:sldId id="384" r:id="rId52"/>
    <p:sldId id="385" r:id="rId53"/>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4" d="100"/>
          <a:sy n="64" d="100"/>
        </p:scale>
        <p:origin x="-112" y="-1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6" Type="http://schemas.openxmlformats.org/officeDocument/2006/relationships/image" Target="../media/image7.emf"/><Relationship Id="rId1" Type="http://schemas.openxmlformats.org/officeDocument/2006/relationships/image" Target="../media/image2.emf"/><Relationship Id="rId2"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8.emf"/><Relationship Id="rId4" Type="http://schemas.openxmlformats.org/officeDocument/2006/relationships/image" Target="../media/image49.emf"/><Relationship Id="rId1" Type="http://schemas.openxmlformats.org/officeDocument/2006/relationships/image" Target="../media/image46.emf"/><Relationship Id="rId2" Type="http://schemas.openxmlformats.org/officeDocument/2006/relationships/image" Target="../media/image4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0.emf"/><Relationship Id="rId2" Type="http://schemas.openxmlformats.org/officeDocument/2006/relationships/image" Target="../media/image5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7.emf"/><Relationship Id="rId2" Type="http://schemas.openxmlformats.org/officeDocument/2006/relationships/image" Target="../media/image5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1.emf"/><Relationship Id="rId2" Type="http://schemas.openxmlformats.org/officeDocument/2006/relationships/image" Target="../media/image62.emf"/><Relationship Id="rId3" Type="http://schemas.openxmlformats.org/officeDocument/2006/relationships/image" Target="../media/image63.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6.emf"/><Relationship Id="rId4" Type="http://schemas.openxmlformats.org/officeDocument/2006/relationships/image" Target="../media/image67.emf"/><Relationship Id="rId1" Type="http://schemas.openxmlformats.org/officeDocument/2006/relationships/image" Target="../media/image64.emf"/><Relationship Id="rId2" Type="http://schemas.openxmlformats.org/officeDocument/2006/relationships/image" Target="../media/image65.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0.emf"/><Relationship Id="rId4" Type="http://schemas.openxmlformats.org/officeDocument/2006/relationships/image" Target="../media/image71.emf"/><Relationship Id="rId5" Type="http://schemas.openxmlformats.org/officeDocument/2006/relationships/image" Target="../media/image72.emf"/><Relationship Id="rId6" Type="http://schemas.openxmlformats.org/officeDocument/2006/relationships/image" Target="../media/image73.emf"/><Relationship Id="rId1" Type="http://schemas.openxmlformats.org/officeDocument/2006/relationships/image" Target="../media/image68.emf"/><Relationship Id="rId2" Type="http://schemas.openxmlformats.org/officeDocument/2006/relationships/image" Target="../media/image69.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6.emf"/><Relationship Id="rId4" Type="http://schemas.openxmlformats.org/officeDocument/2006/relationships/image" Target="../media/image77.emf"/><Relationship Id="rId1" Type="http://schemas.openxmlformats.org/officeDocument/2006/relationships/image" Target="../media/image74.emf"/><Relationship Id="rId2" Type="http://schemas.openxmlformats.org/officeDocument/2006/relationships/image" Target="../media/image7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9.emf"/><Relationship Id="rId2" Type="http://schemas.openxmlformats.org/officeDocument/2006/relationships/image" Target="../media/image80.emf"/><Relationship Id="rId3" Type="http://schemas.openxmlformats.org/officeDocument/2006/relationships/image" Target="../media/image8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12.emf"/><Relationship Id="rId6" Type="http://schemas.openxmlformats.org/officeDocument/2006/relationships/image" Target="../media/image13.emf"/><Relationship Id="rId1" Type="http://schemas.openxmlformats.org/officeDocument/2006/relationships/image" Target="../media/image8.emf"/><Relationship Id="rId2" Type="http://schemas.openxmlformats.org/officeDocument/2006/relationships/image" Target="../media/image9.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4.emf"/><Relationship Id="rId4" Type="http://schemas.openxmlformats.org/officeDocument/2006/relationships/image" Target="../media/image85.emf"/><Relationship Id="rId5" Type="http://schemas.openxmlformats.org/officeDocument/2006/relationships/image" Target="../media/image86.emf"/><Relationship Id="rId1" Type="http://schemas.openxmlformats.org/officeDocument/2006/relationships/image" Target="../media/image82.emf"/><Relationship Id="rId2" Type="http://schemas.openxmlformats.org/officeDocument/2006/relationships/image" Target="../media/image83.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89.emf"/><Relationship Id="rId4" Type="http://schemas.openxmlformats.org/officeDocument/2006/relationships/image" Target="../media/image90.emf"/><Relationship Id="rId1" Type="http://schemas.openxmlformats.org/officeDocument/2006/relationships/image" Target="../media/image87.emf"/><Relationship Id="rId2" Type="http://schemas.openxmlformats.org/officeDocument/2006/relationships/image" Target="../media/image8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03.emf"/><Relationship Id="rId2" Type="http://schemas.openxmlformats.org/officeDocument/2006/relationships/image" Target="../media/image10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1" Type="http://schemas.openxmlformats.org/officeDocument/2006/relationships/image" Target="../media/image15.emf"/><Relationship Id="rId2"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 Id="rId2"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emf"/><Relationship Id="rId5" Type="http://schemas.openxmlformats.org/officeDocument/2006/relationships/image" Target="../media/image26.emf"/><Relationship Id="rId1" Type="http://schemas.openxmlformats.org/officeDocument/2006/relationships/image" Target="../media/image22.emf"/><Relationship Id="rId2"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emf"/><Relationship Id="rId2" Type="http://schemas.openxmlformats.org/officeDocument/2006/relationships/image" Target="../media/image28.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1" Type="http://schemas.openxmlformats.org/officeDocument/2006/relationships/image" Target="../media/image30.emf"/><Relationship Id="rId2"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0.emf"/><Relationship Id="rId2" Type="http://schemas.openxmlformats.org/officeDocument/2006/relationships/image" Target="../media/image4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2.emf"/><Relationship Id="rId2" Type="http://schemas.openxmlformats.org/officeDocument/2006/relationships/image" Target="../media/image43.emf"/><Relationship Id="rId3" Type="http://schemas.openxmlformats.org/officeDocument/2006/relationships/image" Target="../media/image4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31114877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31639773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84" charset="-128"/>
              <a:cs typeface="ＭＳ Ｐゴシック" pitchFamily="-84" charset="-128"/>
            </a:endParaRPr>
          </a:p>
        </p:txBody>
      </p:sp>
      <p:sp>
        <p:nvSpPr>
          <p:cNvPr id="34819" name="Slide Number Placeholder 3"/>
          <p:cNvSpPr>
            <a:spLocks noGrp="1"/>
          </p:cNvSpPr>
          <p:nvPr>
            <p:ph type="sldNum" sz="quarter" idx="5"/>
          </p:nvPr>
        </p:nvSpPr>
        <p:spPr bwMode="auto">
          <a:noFill/>
          <a:ln>
            <a:miter lim="800000"/>
            <a:headEnd/>
            <a:tailEnd/>
          </a:ln>
        </p:spPr>
        <p:txBody>
          <a:bodyPr/>
          <a:lstStyle/>
          <a:p>
            <a:fld id="{478E05E0-8736-0F4D-A724-73FFBDAA481C}" type="slidenum">
              <a:rPr lang="en-US"/>
              <a:pPr/>
              <a:t>36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Monday, Oct. 7, 2013</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smtClean="0"/>
              <a:t>PHYS 3313-001, Fall 2013                      Dr. Amir Farbin</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Oct. 7,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2013                      Dr. Amir Farbin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Oct. 7,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2013                      Dr. Amir Farbin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Oct. 7, 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PHYS 3313-001, Fall 2013                      Dr. Amir Farbin</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Monday, Sept. 30, 2013</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E4BFBEB-12DC-8949-B61D-A8F2554F50A6}" type="slidenum">
              <a:rPr lang="en-US"/>
              <a:pPr>
                <a:defRPr/>
              </a:pPr>
              <a:t>‹#›</a:t>
            </a:fld>
            <a:endParaRPr lang="en-US"/>
          </a:p>
        </p:txBody>
      </p:sp>
    </p:spTree>
    <p:extLst>
      <p:ext uri="{BB962C8B-B14F-4D97-AF65-F5344CB8AC3E}">
        <p14:creationId xmlns:p14="http://schemas.microsoft.com/office/powerpoint/2010/main" val="2856585088"/>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Sept. 30,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fld id="{FDDAF44D-5BDC-464D-BFC2-357404B9B058}" type="slidenum">
              <a:rPr lang="en-US"/>
              <a:pPr/>
              <a:t>‹#›</a:t>
            </a:fld>
            <a:endParaRPr lang="en-US"/>
          </a:p>
        </p:txBody>
      </p:sp>
    </p:spTree>
    <p:extLst>
      <p:ext uri="{BB962C8B-B14F-4D97-AF65-F5344CB8AC3E}">
        <p14:creationId xmlns:p14="http://schemas.microsoft.com/office/powerpoint/2010/main" val="3208922386"/>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Oct. 7,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2013                      Dr. Amir Farbin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Oct. 7,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2013                      Dr. Amir Farbin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Oct. 7,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2013                      Dr. Amir Farbin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Oct. 7, 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PHYS 3313-001, Fall 2013                      Dr. Amir Farbin</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Monday, Oct. 7, 2013</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PHYS 3313-001, Fall 2013                      Dr. Amir Farbin</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Monday, Oct. 7, 2013</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PHYS 3313-001, Fall 2013                      Dr. Amir Farbin</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Oct. 7,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2013                      Dr. Amir Farbin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Oct. 7,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2013                      Dr. Amir Farbin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Monday, Oct. 7, 2013</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en-US" smtClean="0"/>
              <a:t>PHYS 3313-001, Fall 2013                      Dr. Amir Farbin</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6"/>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0" r:id="rId13"/>
    <p:sldLayoutId id="2147483721" r:id="rId14"/>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6.bin"/><Relationship Id="rId4" Type="http://schemas.openxmlformats.org/officeDocument/2006/relationships/image" Target="../media/image30.emf"/><Relationship Id="rId5" Type="http://schemas.openxmlformats.org/officeDocument/2006/relationships/oleObject" Target="../embeddings/oleObject27.bin"/><Relationship Id="rId6" Type="http://schemas.openxmlformats.org/officeDocument/2006/relationships/image" Target="../media/image31.emf"/><Relationship Id="rId7" Type="http://schemas.openxmlformats.org/officeDocument/2006/relationships/oleObject" Target="../embeddings/oleObject28.bin"/><Relationship Id="rId8" Type="http://schemas.openxmlformats.org/officeDocument/2006/relationships/image" Target="../media/image32.emf"/><Relationship Id="rId9" Type="http://schemas.openxmlformats.org/officeDocument/2006/relationships/oleObject" Target="../embeddings/oleObject29.bin"/><Relationship Id="rId10" Type="http://schemas.openxmlformats.org/officeDocument/2006/relationships/image" Target="../media/image33.emf"/><Relationship Id="rId1" Type="http://schemas.openxmlformats.org/officeDocument/2006/relationships/vmlDrawing" Target="../drawings/vmlDrawing7.vml"/><Relationship Id="rId2"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jpeg"/><Relationship Id="rId6" Type="http://schemas.openxmlformats.org/officeDocument/2006/relationships/image" Target="../media/image38.jpeg"/><Relationship Id="rId1" Type="http://schemas.openxmlformats.org/officeDocument/2006/relationships/slideLayout" Target="../slideLayouts/slideLayout13.xml"/><Relationship Id="rId2" Type="http://schemas.openxmlformats.org/officeDocument/2006/relationships/image" Target="../media/image3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0.bin"/><Relationship Id="rId4" Type="http://schemas.openxmlformats.org/officeDocument/2006/relationships/image" Target="../media/image40.emf"/><Relationship Id="rId5" Type="http://schemas.openxmlformats.org/officeDocument/2006/relationships/oleObject" Target="../embeddings/oleObject31.bin"/><Relationship Id="rId6" Type="http://schemas.openxmlformats.org/officeDocument/2006/relationships/image" Target="../media/image41.emf"/><Relationship Id="rId1" Type="http://schemas.openxmlformats.org/officeDocument/2006/relationships/vmlDrawing" Target="../drawings/vmlDrawing8.vml"/><Relationship Id="rId2"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oleObject" Target="../embeddings/oleObject32.bin"/><Relationship Id="rId5" Type="http://schemas.openxmlformats.org/officeDocument/2006/relationships/image" Target="../media/image42.emf"/><Relationship Id="rId6" Type="http://schemas.openxmlformats.org/officeDocument/2006/relationships/oleObject" Target="../embeddings/oleObject33.bin"/><Relationship Id="rId7" Type="http://schemas.openxmlformats.org/officeDocument/2006/relationships/image" Target="../media/image43.emf"/><Relationship Id="rId8" Type="http://schemas.openxmlformats.org/officeDocument/2006/relationships/oleObject" Target="../embeddings/oleObject34.bin"/><Relationship Id="rId9" Type="http://schemas.openxmlformats.org/officeDocument/2006/relationships/image" Target="../media/image44.emf"/><Relationship Id="rId1" Type="http://schemas.openxmlformats.org/officeDocument/2006/relationships/vmlDrawing" Target="../drawings/vmlDrawing9.vml"/><Relationship Id="rId2"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oleObject" Target="../embeddings/oleObject35.bin"/><Relationship Id="rId5" Type="http://schemas.openxmlformats.org/officeDocument/2006/relationships/image" Target="../media/image46.emf"/><Relationship Id="rId6" Type="http://schemas.openxmlformats.org/officeDocument/2006/relationships/oleObject" Target="../embeddings/oleObject36.bin"/><Relationship Id="rId7" Type="http://schemas.openxmlformats.org/officeDocument/2006/relationships/image" Target="../media/image47.emf"/><Relationship Id="rId8" Type="http://schemas.openxmlformats.org/officeDocument/2006/relationships/oleObject" Target="../embeddings/oleObject37.bin"/><Relationship Id="rId9" Type="http://schemas.openxmlformats.org/officeDocument/2006/relationships/image" Target="../media/image48.emf"/><Relationship Id="rId10" Type="http://schemas.openxmlformats.org/officeDocument/2006/relationships/oleObject" Target="../embeddings/oleObject38.bin"/><Relationship Id="rId11" Type="http://schemas.openxmlformats.org/officeDocument/2006/relationships/image" Target="../media/image49.emf"/><Relationship Id="rId1" Type="http://schemas.openxmlformats.org/officeDocument/2006/relationships/vmlDrawing" Target="../drawings/vmlDrawing10.vml"/><Relationship Id="rId2"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9.bin"/><Relationship Id="rId4" Type="http://schemas.openxmlformats.org/officeDocument/2006/relationships/image" Target="../media/image50.emf"/><Relationship Id="rId5" Type="http://schemas.openxmlformats.org/officeDocument/2006/relationships/oleObject" Target="../embeddings/oleObject40.bin"/><Relationship Id="rId6" Type="http://schemas.openxmlformats.org/officeDocument/2006/relationships/image" Target="../media/image51.emf"/><Relationship Id="rId1" Type="http://schemas.openxmlformats.org/officeDocument/2006/relationships/vmlDrawing" Target="../drawings/vmlDrawing11.vml"/><Relationship Id="rId2"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jpeg"/><Relationship Id="rId1" Type="http://schemas.openxmlformats.org/officeDocument/2006/relationships/slideLayout" Target="../slideLayouts/slideLayout13.xml"/><Relationship Id="rId2" Type="http://schemas.openxmlformats.org/officeDocument/2006/relationships/image" Target="../media/image5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5.jpeg"/><Relationship Id="rId3" Type="http://schemas.openxmlformats.org/officeDocument/2006/relationships/image" Target="../media/image56.jpeg"/></Relationships>
</file>

<file path=ppt/slides/_rels/slide21.xml.rels><?xml version="1.0" encoding="UTF-8" standalone="yes"?>
<Relationships xmlns="http://schemas.openxmlformats.org/package/2006/relationships"><Relationship Id="rId3" Type="http://schemas.openxmlformats.org/officeDocument/2006/relationships/image" Target="../media/image59.jpeg"/><Relationship Id="rId4" Type="http://schemas.openxmlformats.org/officeDocument/2006/relationships/oleObject" Target="../embeddings/oleObject41.bin"/><Relationship Id="rId5" Type="http://schemas.openxmlformats.org/officeDocument/2006/relationships/image" Target="../media/image57.emf"/><Relationship Id="rId6" Type="http://schemas.openxmlformats.org/officeDocument/2006/relationships/oleObject" Target="../embeddings/oleObject42.bin"/><Relationship Id="rId7" Type="http://schemas.openxmlformats.org/officeDocument/2006/relationships/image" Target="../media/image58.emf"/><Relationship Id="rId1" Type="http://schemas.openxmlformats.org/officeDocument/2006/relationships/vmlDrawing" Target="../drawings/vmlDrawing12.vml"/><Relationship Id="rId2"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3.bin"/><Relationship Id="rId4" Type="http://schemas.openxmlformats.org/officeDocument/2006/relationships/image" Target="../media/image60.emf"/><Relationship Id="rId1" Type="http://schemas.openxmlformats.org/officeDocument/2006/relationships/vmlDrawing" Target="../drawings/vmlDrawing13.vml"/><Relationship Id="rId2"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4.bin"/><Relationship Id="rId4" Type="http://schemas.openxmlformats.org/officeDocument/2006/relationships/image" Target="../media/image61.emf"/><Relationship Id="rId5" Type="http://schemas.openxmlformats.org/officeDocument/2006/relationships/oleObject" Target="../embeddings/oleObject45.bin"/><Relationship Id="rId6" Type="http://schemas.openxmlformats.org/officeDocument/2006/relationships/image" Target="../media/image62.emf"/><Relationship Id="rId7" Type="http://schemas.openxmlformats.org/officeDocument/2006/relationships/oleObject" Target="../embeddings/oleObject46.bin"/><Relationship Id="rId8" Type="http://schemas.openxmlformats.org/officeDocument/2006/relationships/image" Target="../media/image63.emf"/><Relationship Id="rId1" Type="http://schemas.openxmlformats.org/officeDocument/2006/relationships/vmlDrawing" Target="../drawings/vmlDrawing14.vml"/><Relationship Id="rId2"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7.bin"/><Relationship Id="rId4" Type="http://schemas.openxmlformats.org/officeDocument/2006/relationships/image" Target="../media/image64.emf"/><Relationship Id="rId5" Type="http://schemas.openxmlformats.org/officeDocument/2006/relationships/oleObject" Target="../embeddings/oleObject48.bin"/><Relationship Id="rId6" Type="http://schemas.openxmlformats.org/officeDocument/2006/relationships/image" Target="../media/image65.emf"/><Relationship Id="rId7" Type="http://schemas.openxmlformats.org/officeDocument/2006/relationships/oleObject" Target="../embeddings/oleObject49.bin"/><Relationship Id="rId8" Type="http://schemas.openxmlformats.org/officeDocument/2006/relationships/image" Target="../media/image66.emf"/><Relationship Id="rId9" Type="http://schemas.openxmlformats.org/officeDocument/2006/relationships/oleObject" Target="../embeddings/oleObject50.bin"/><Relationship Id="rId10" Type="http://schemas.openxmlformats.org/officeDocument/2006/relationships/image" Target="../media/image67.emf"/><Relationship Id="rId1" Type="http://schemas.openxmlformats.org/officeDocument/2006/relationships/vmlDrawing" Target="../drawings/vmlDrawing15.vml"/><Relationship Id="rId2"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1" Type="http://schemas.openxmlformats.org/officeDocument/2006/relationships/oleObject" Target="../embeddings/oleObject55.bin"/><Relationship Id="rId12" Type="http://schemas.openxmlformats.org/officeDocument/2006/relationships/image" Target="../media/image72.emf"/><Relationship Id="rId13" Type="http://schemas.openxmlformats.org/officeDocument/2006/relationships/oleObject" Target="../embeddings/oleObject56.bin"/><Relationship Id="rId14" Type="http://schemas.openxmlformats.org/officeDocument/2006/relationships/image" Target="../media/image73.emf"/><Relationship Id="rId1" Type="http://schemas.openxmlformats.org/officeDocument/2006/relationships/vmlDrawing" Target="../drawings/vmlDrawing16.vml"/><Relationship Id="rId2" Type="http://schemas.openxmlformats.org/officeDocument/2006/relationships/slideLayout" Target="../slideLayouts/slideLayout13.xml"/><Relationship Id="rId3" Type="http://schemas.openxmlformats.org/officeDocument/2006/relationships/oleObject" Target="../embeddings/oleObject51.bin"/><Relationship Id="rId4" Type="http://schemas.openxmlformats.org/officeDocument/2006/relationships/image" Target="../media/image68.emf"/><Relationship Id="rId5" Type="http://schemas.openxmlformats.org/officeDocument/2006/relationships/oleObject" Target="../embeddings/oleObject52.bin"/><Relationship Id="rId6" Type="http://schemas.openxmlformats.org/officeDocument/2006/relationships/image" Target="../media/image69.emf"/><Relationship Id="rId7" Type="http://schemas.openxmlformats.org/officeDocument/2006/relationships/oleObject" Target="../embeddings/oleObject53.bin"/><Relationship Id="rId8" Type="http://schemas.openxmlformats.org/officeDocument/2006/relationships/image" Target="../media/image70.emf"/><Relationship Id="rId9" Type="http://schemas.openxmlformats.org/officeDocument/2006/relationships/oleObject" Target="../embeddings/oleObject54.bin"/><Relationship Id="rId10" Type="http://schemas.openxmlformats.org/officeDocument/2006/relationships/image" Target="../media/image71.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7.bin"/><Relationship Id="rId4" Type="http://schemas.openxmlformats.org/officeDocument/2006/relationships/image" Target="../media/image74.emf"/><Relationship Id="rId5" Type="http://schemas.openxmlformats.org/officeDocument/2006/relationships/oleObject" Target="../embeddings/oleObject58.bin"/><Relationship Id="rId6" Type="http://schemas.openxmlformats.org/officeDocument/2006/relationships/image" Target="../media/image75.emf"/><Relationship Id="rId7" Type="http://schemas.openxmlformats.org/officeDocument/2006/relationships/oleObject" Target="../embeddings/oleObject59.bin"/><Relationship Id="rId8" Type="http://schemas.openxmlformats.org/officeDocument/2006/relationships/image" Target="../media/image76.emf"/><Relationship Id="rId9" Type="http://schemas.openxmlformats.org/officeDocument/2006/relationships/oleObject" Target="../embeddings/oleObject60.bin"/><Relationship Id="rId10" Type="http://schemas.openxmlformats.org/officeDocument/2006/relationships/image" Target="../media/image77.emf"/><Relationship Id="rId1" Type="http://schemas.openxmlformats.org/officeDocument/2006/relationships/vmlDrawing" Target="../drawings/vmlDrawing17.vml"/><Relationship Id="rId2"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1.bin"/><Relationship Id="rId4" Type="http://schemas.openxmlformats.org/officeDocument/2006/relationships/image" Target="../media/image78.emf"/><Relationship Id="rId1" Type="http://schemas.openxmlformats.org/officeDocument/2006/relationships/vmlDrawing" Target="../drawings/vmlDrawing18.vml"/><Relationship Id="rId2"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2.bin"/><Relationship Id="rId4" Type="http://schemas.openxmlformats.org/officeDocument/2006/relationships/image" Target="../media/image79.emf"/><Relationship Id="rId5" Type="http://schemas.openxmlformats.org/officeDocument/2006/relationships/oleObject" Target="../embeddings/oleObject63.bin"/><Relationship Id="rId6" Type="http://schemas.openxmlformats.org/officeDocument/2006/relationships/image" Target="../media/image80.emf"/><Relationship Id="rId7" Type="http://schemas.openxmlformats.org/officeDocument/2006/relationships/oleObject" Target="../embeddings/oleObject64.bin"/><Relationship Id="rId8" Type="http://schemas.openxmlformats.org/officeDocument/2006/relationships/image" Target="../media/image81.emf"/><Relationship Id="rId1" Type="http://schemas.openxmlformats.org/officeDocument/2006/relationships/vmlDrawing" Target="../drawings/vmlDrawing19.vml"/><Relationship Id="rId2"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1" Type="http://schemas.openxmlformats.org/officeDocument/2006/relationships/oleObject" Target="../embeddings/oleObject69.bin"/><Relationship Id="rId12" Type="http://schemas.openxmlformats.org/officeDocument/2006/relationships/image" Target="../media/image86.emf"/><Relationship Id="rId1" Type="http://schemas.openxmlformats.org/officeDocument/2006/relationships/vmlDrawing" Target="../drawings/vmlDrawing20.vml"/><Relationship Id="rId2" Type="http://schemas.openxmlformats.org/officeDocument/2006/relationships/slideLayout" Target="../slideLayouts/slideLayout13.xml"/><Relationship Id="rId3" Type="http://schemas.openxmlformats.org/officeDocument/2006/relationships/oleObject" Target="../embeddings/oleObject65.bin"/><Relationship Id="rId4" Type="http://schemas.openxmlformats.org/officeDocument/2006/relationships/image" Target="../media/image82.emf"/><Relationship Id="rId5" Type="http://schemas.openxmlformats.org/officeDocument/2006/relationships/oleObject" Target="../embeddings/oleObject66.bin"/><Relationship Id="rId6" Type="http://schemas.openxmlformats.org/officeDocument/2006/relationships/image" Target="../media/image83.emf"/><Relationship Id="rId7" Type="http://schemas.openxmlformats.org/officeDocument/2006/relationships/oleObject" Target="../embeddings/oleObject67.bin"/><Relationship Id="rId8" Type="http://schemas.openxmlformats.org/officeDocument/2006/relationships/image" Target="../media/image84.emf"/><Relationship Id="rId9" Type="http://schemas.openxmlformats.org/officeDocument/2006/relationships/oleObject" Target="../embeddings/oleObject68.bin"/><Relationship Id="rId10" Type="http://schemas.openxmlformats.org/officeDocument/2006/relationships/image" Target="../media/image85.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70.bin"/><Relationship Id="rId4" Type="http://schemas.openxmlformats.org/officeDocument/2006/relationships/image" Target="../media/image87.emf"/><Relationship Id="rId5" Type="http://schemas.openxmlformats.org/officeDocument/2006/relationships/oleObject" Target="../embeddings/oleObject71.bin"/><Relationship Id="rId6" Type="http://schemas.openxmlformats.org/officeDocument/2006/relationships/image" Target="../media/image88.emf"/><Relationship Id="rId7" Type="http://schemas.openxmlformats.org/officeDocument/2006/relationships/oleObject" Target="../embeddings/oleObject72.bin"/><Relationship Id="rId8" Type="http://schemas.openxmlformats.org/officeDocument/2006/relationships/image" Target="../media/image89.emf"/><Relationship Id="rId9" Type="http://schemas.openxmlformats.org/officeDocument/2006/relationships/oleObject" Target="../embeddings/oleObject73.bin"/><Relationship Id="rId10" Type="http://schemas.openxmlformats.org/officeDocument/2006/relationships/image" Target="../media/image90.emf"/><Relationship Id="rId1" Type="http://schemas.openxmlformats.org/officeDocument/2006/relationships/vmlDrawing" Target="../drawings/vmlDrawing21.vml"/><Relationship Id="rId2"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92.jpeg"/><Relationship Id="rId4" Type="http://schemas.openxmlformats.org/officeDocument/2006/relationships/image" Target="../media/image93.jpeg"/><Relationship Id="rId5" Type="http://schemas.openxmlformats.org/officeDocument/2006/relationships/image" Target="../media/image94.jpeg"/><Relationship Id="rId1" Type="http://schemas.openxmlformats.org/officeDocument/2006/relationships/slideLayout" Target="../slideLayouts/slideLayout13.xml"/><Relationship Id="rId2" Type="http://schemas.openxmlformats.org/officeDocument/2006/relationships/image" Target="../media/image91.jpeg"/></Relationships>
</file>

<file path=ppt/slides/_rels/slide34.xml.rels><?xml version="1.0" encoding="UTF-8" standalone="yes"?>
<Relationships xmlns="http://schemas.openxmlformats.org/package/2006/relationships"><Relationship Id="rId3" Type="http://schemas.openxmlformats.org/officeDocument/2006/relationships/image" Target="../media/image96.jpeg"/><Relationship Id="rId4" Type="http://schemas.openxmlformats.org/officeDocument/2006/relationships/image" Target="../media/image97.jpeg"/><Relationship Id="rId5" Type="http://schemas.openxmlformats.org/officeDocument/2006/relationships/image" Target="../media/image98.jpeg"/><Relationship Id="rId1" Type="http://schemas.openxmlformats.org/officeDocument/2006/relationships/slideLayout" Target="../slideLayouts/slideLayout13.xml"/><Relationship Id="rId2" Type="http://schemas.openxmlformats.org/officeDocument/2006/relationships/image" Target="../media/image95.jpeg"/></Relationships>
</file>

<file path=ppt/slides/_rels/slide35.xml.rels><?xml version="1.0" encoding="UTF-8" standalone="yes"?>
<Relationships xmlns="http://schemas.openxmlformats.org/package/2006/relationships"><Relationship Id="rId3" Type="http://schemas.openxmlformats.org/officeDocument/2006/relationships/image" Target="../media/image100.jpeg"/><Relationship Id="rId4" Type="http://schemas.openxmlformats.org/officeDocument/2006/relationships/image" Target="../media/image101.jpeg"/><Relationship Id="rId5" Type="http://schemas.openxmlformats.org/officeDocument/2006/relationships/image" Target="../media/image102.jpeg"/><Relationship Id="rId1" Type="http://schemas.openxmlformats.org/officeDocument/2006/relationships/slideLayout" Target="../slideLayouts/slideLayout13.xml"/><Relationship Id="rId2" Type="http://schemas.openxmlformats.org/officeDocument/2006/relationships/image" Target="../media/image99.jpeg"/></Relationships>
</file>

<file path=ppt/slides/_rels/slide36.xml.rels><?xml version="1.0" encoding="UTF-8" standalone="yes"?>
<Relationships xmlns="http://schemas.openxmlformats.org/package/2006/relationships"><Relationship Id="rId11" Type="http://schemas.openxmlformats.org/officeDocument/2006/relationships/image" Target="../media/image103.emf"/><Relationship Id="rId12" Type="http://schemas.openxmlformats.org/officeDocument/2006/relationships/oleObject" Target="../embeddings/oleObject75.bin"/><Relationship Id="rId13" Type="http://schemas.openxmlformats.org/officeDocument/2006/relationships/image" Target="../media/image104.emf"/><Relationship Id="rId1" Type="http://schemas.openxmlformats.org/officeDocument/2006/relationships/vmlDrawing" Target="../drawings/vmlDrawing22.vml"/><Relationship Id="rId2" Type="http://schemas.openxmlformats.org/officeDocument/2006/relationships/slideLayout" Target="../slideLayouts/slideLayout13.xml"/><Relationship Id="rId3" Type="http://schemas.openxmlformats.org/officeDocument/2006/relationships/notesSlide" Target="../notesSlides/notesSlide1.xml"/><Relationship Id="rId4" Type="http://schemas.openxmlformats.org/officeDocument/2006/relationships/image" Target="../media/image105.jpeg"/><Relationship Id="rId5" Type="http://schemas.openxmlformats.org/officeDocument/2006/relationships/image" Target="../media/image106.jpeg"/><Relationship Id="rId6" Type="http://schemas.openxmlformats.org/officeDocument/2006/relationships/image" Target="../media/image107.jpeg"/><Relationship Id="rId7" Type="http://schemas.openxmlformats.org/officeDocument/2006/relationships/image" Target="../media/image108.jpeg"/><Relationship Id="rId8" Type="http://schemas.openxmlformats.org/officeDocument/2006/relationships/image" Target="../media/image109.jpeg"/><Relationship Id="rId9" Type="http://schemas.openxmlformats.org/officeDocument/2006/relationships/image" Target="../media/image110.jpeg"/><Relationship Id="rId10" Type="http://schemas.openxmlformats.org/officeDocument/2006/relationships/oleObject" Target="../embeddings/oleObject74.bin"/></Relationships>
</file>

<file path=ppt/slides/_rels/slide37.xml.rels><?xml version="1.0" encoding="UTF-8" standalone="yes"?>
<Relationships xmlns="http://schemas.openxmlformats.org/package/2006/relationships"><Relationship Id="rId3" Type="http://schemas.openxmlformats.org/officeDocument/2006/relationships/image" Target="../media/image112.jpeg"/><Relationship Id="rId4" Type="http://schemas.openxmlformats.org/officeDocument/2006/relationships/image" Target="../media/image113.jpeg"/><Relationship Id="rId5" Type="http://schemas.openxmlformats.org/officeDocument/2006/relationships/image" Target="../media/image114.jpeg"/><Relationship Id="rId6" Type="http://schemas.openxmlformats.org/officeDocument/2006/relationships/image" Target="../media/image115.jpeg"/><Relationship Id="rId1" Type="http://schemas.openxmlformats.org/officeDocument/2006/relationships/slideLayout" Target="../slideLayouts/slideLayout13.xml"/><Relationship Id="rId2" Type="http://schemas.openxmlformats.org/officeDocument/2006/relationships/image" Target="../media/image11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6.jpeg"/></Relationships>
</file>

<file path=ppt/slides/_rels/slide39.xml.rels><?xml version="1.0" encoding="UTF-8" standalone="yes"?>
<Relationships xmlns="http://schemas.openxmlformats.org/package/2006/relationships"><Relationship Id="rId3" Type="http://schemas.openxmlformats.org/officeDocument/2006/relationships/image" Target="../media/image118.jpeg"/><Relationship Id="rId4" Type="http://schemas.openxmlformats.org/officeDocument/2006/relationships/image" Target="../media/image119.jpeg"/><Relationship Id="rId5" Type="http://schemas.openxmlformats.org/officeDocument/2006/relationships/image" Target="../media/image120.jpeg"/><Relationship Id="rId6" Type="http://schemas.openxmlformats.org/officeDocument/2006/relationships/image" Target="../media/image121.jpeg"/><Relationship Id="rId7" Type="http://schemas.openxmlformats.org/officeDocument/2006/relationships/image" Target="../media/image122.jpeg"/><Relationship Id="rId8" Type="http://schemas.openxmlformats.org/officeDocument/2006/relationships/image" Target="../media/image123.jpeg"/><Relationship Id="rId9" Type="http://schemas.openxmlformats.org/officeDocument/2006/relationships/image" Target="../media/image124.jpeg"/><Relationship Id="rId1" Type="http://schemas.openxmlformats.org/officeDocument/2006/relationships/slideLayout" Target="../slideLayouts/slideLayout13.xml"/><Relationship Id="rId2" Type="http://schemas.openxmlformats.org/officeDocument/2006/relationships/image" Target="../media/image117.jpeg"/></Relationships>
</file>

<file path=ppt/slides/_rels/slide4.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6.emf"/><Relationship Id="rId13" Type="http://schemas.openxmlformats.org/officeDocument/2006/relationships/oleObject" Target="../embeddings/oleObject6.bin"/><Relationship Id="rId14"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12.xml"/><Relationship Id="rId3" Type="http://schemas.openxmlformats.org/officeDocument/2006/relationships/oleObject" Target="../embeddings/oleObject1.bin"/><Relationship Id="rId4" Type="http://schemas.openxmlformats.org/officeDocument/2006/relationships/image" Target="../media/image2.emf"/><Relationship Id="rId5" Type="http://schemas.openxmlformats.org/officeDocument/2006/relationships/oleObject" Target="../embeddings/oleObject2.bin"/><Relationship Id="rId6" Type="http://schemas.openxmlformats.org/officeDocument/2006/relationships/image" Target="../media/image3.emf"/><Relationship Id="rId7" Type="http://schemas.openxmlformats.org/officeDocument/2006/relationships/oleObject" Target="../embeddings/oleObject3.bin"/><Relationship Id="rId8" Type="http://schemas.openxmlformats.org/officeDocument/2006/relationships/image" Target="../media/image4.emf"/><Relationship Id="rId9" Type="http://schemas.openxmlformats.org/officeDocument/2006/relationships/oleObject" Target="../embeddings/oleObject4.bin"/><Relationship Id="rId10" Type="http://schemas.openxmlformats.org/officeDocument/2006/relationships/image" Target="../media/image5.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26.jpeg"/><Relationship Id="rId4" Type="http://schemas.openxmlformats.org/officeDocument/2006/relationships/image" Target="../media/image127.jpeg"/><Relationship Id="rId5" Type="http://schemas.openxmlformats.org/officeDocument/2006/relationships/image" Target="../media/image128.jpeg"/><Relationship Id="rId6" Type="http://schemas.openxmlformats.org/officeDocument/2006/relationships/image" Target="../media/image129.jpeg"/><Relationship Id="rId7" Type="http://schemas.openxmlformats.org/officeDocument/2006/relationships/image" Target="../media/image130.jpeg"/><Relationship Id="rId8" Type="http://schemas.openxmlformats.org/officeDocument/2006/relationships/image" Target="../media/image131.jpeg"/><Relationship Id="rId9" Type="http://schemas.openxmlformats.org/officeDocument/2006/relationships/image" Target="../media/image132.jpeg"/><Relationship Id="rId1" Type="http://schemas.openxmlformats.org/officeDocument/2006/relationships/slideLayout" Target="../slideLayouts/slideLayout13.xml"/><Relationship Id="rId2" Type="http://schemas.openxmlformats.org/officeDocument/2006/relationships/image" Target="../media/image12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3.jpeg"/><Relationship Id="rId3" Type="http://schemas.openxmlformats.org/officeDocument/2006/relationships/image" Target="../media/image134.jpeg"/></Relationships>
</file>

<file path=ppt/slides/_rels/slide43.xml.rels><?xml version="1.0" encoding="UTF-8" standalone="yes"?>
<Relationships xmlns="http://schemas.openxmlformats.org/package/2006/relationships"><Relationship Id="rId3" Type="http://schemas.openxmlformats.org/officeDocument/2006/relationships/image" Target="../media/image136.jpeg"/><Relationship Id="rId4" Type="http://schemas.openxmlformats.org/officeDocument/2006/relationships/image" Target="../media/image137.jpeg"/><Relationship Id="rId5" Type="http://schemas.openxmlformats.org/officeDocument/2006/relationships/image" Target="../media/image138.jpeg"/><Relationship Id="rId1" Type="http://schemas.openxmlformats.org/officeDocument/2006/relationships/slideLayout" Target="../slideLayouts/slideLayout13.xml"/><Relationship Id="rId2" Type="http://schemas.openxmlformats.org/officeDocument/2006/relationships/image" Target="../media/image135.jpeg"/></Relationships>
</file>

<file path=ppt/slides/_rels/slide44.xml.rels><?xml version="1.0" encoding="UTF-8" standalone="yes"?>
<Relationships xmlns="http://schemas.openxmlformats.org/package/2006/relationships"><Relationship Id="rId3" Type="http://schemas.openxmlformats.org/officeDocument/2006/relationships/image" Target="../media/image140.jpeg"/><Relationship Id="rId4" Type="http://schemas.openxmlformats.org/officeDocument/2006/relationships/image" Target="../media/image141.jpeg"/><Relationship Id="rId5" Type="http://schemas.openxmlformats.org/officeDocument/2006/relationships/image" Target="../media/image142.jpeg"/><Relationship Id="rId1" Type="http://schemas.openxmlformats.org/officeDocument/2006/relationships/slideLayout" Target="../slideLayouts/slideLayout13.xml"/><Relationship Id="rId2" Type="http://schemas.openxmlformats.org/officeDocument/2006/relationships/image" Target="../media/image139.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1.jpeg"/><Relationship Id="rId3" Type="http://schemas.openxmlformats.org/officeDocument/2006/relationships/image" Target="../media/image142.jpeg"/></Relationships>
</file>

<file path=ppt/slides/_rels/slide46.xml.rels><?xml version="1.0" encoding="UTF-8" standalone="yes"?>
<Relationships xmlns="http://schemas.openxmlformats.org/package/2006/relationships"><Relationship Id="rId3" Type="http://schemas.openxmlformats.org/officeDocument/2006/relationships/image" Target="../media/image144.jpeg"/><Relationship Id="rId4" Type="http://schemas.openxmlformats.org/officeDocument/2006/relationships/image" Target="../media/image145.jpeg"/><Relationship Id="rId1" Type="http://schemas.openxmlformats.org/officeDocument/2006/relationships/slideLayout" Target="../slideLayouts/slideLayout13.xml"/><Relationship Id="rId2" Type="http://schemas.openxmlformats.org/officeDocument/2006/relationships/image" Target="../media/image14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6.jpeg"/><Relationship Id="rId3" Type="http://schemas.openxmlformats.org/officeDocument/2006/relationships/image" Target="../media/image147.jpeg"/></Relationships>
</file>

<file path=ppt/slides/_rels/slide48.xml.rels><?xml version="1.0" encoding="UTF-8" standalone="yes"?>
<Relationships xmlns="http://schemas.openxmlformats.org/package/2006/relationships"><Relationship Id="rId3" Type="http://schemas.openxmlformats.org/officeDocument/2006/relationships/image" Target="../media/image149.jpeg"/><Relationship Id="rId4" Type="http://schemas.openxmlformats.org/officeDocument/2006/relationships/image" Target="../media/image150.jpeg"/><Relationship Id="rId1" Type="http://schemas.openxmlformats.org/officeDocument/2006/relationships/slideLayout" Target="../slideLayouts/slideLayout13.xml"/><Relationship Id="rId2" Type="http://schemas.openxmlformats.org/officeDocument/2006/relationships/image" Target="../media/image148.jpeg"/></Relationships>
</file>

<file path=ppt/slides/_rels/slide49.xml.rels><?xml version="1.0" encoding="UTF-8" standalone="yes"?>
<Relationships xmlns="http://schemas.openxmlformats.org/package/2006/relationships"><Relationship Id="rId3" Type="http://schemas.openxmlformats.org/officeDocument/2006/relationships/image" Target="../media/image152.jpeg"/><Relationship Id="rId4" Type="http://schemas.openxmlformats.org/officeDocument/2006/relationships/image" Target="../media/image153.jpeg"/><Relationship Id="rId1" Type="http://schemas.openxmlformats.org/officeDocument/2006/relationships/slideLayout" Target="../slideLayouts/slideLayout13.xml"/><Relationship Id="rId2" Type="http://schemas.openxmlformats.org/officeDocument/2006/relationships/image" Target="../media/image151.jpeg"/></Relationships>
</file>

<file path=ppt/slides/_rels/slide5.xml.rels><?xml version="1.0" encoding="UTF-8" standalone="yes"?>
<Relationships xmlns="http://schemas.openxmlformats.org/package/2006/relationships"><Relationship Id="rId11" Type="http://schemas.openxmlformats.org/officeDocument/2006/relationships/image" Target="../media/image11.emf"/><Relationship Id="rId12" Type="http://schemas.openxmlformats.org/officeDocument/2006/relationships/oleObject" Target="../embeddings/oleObject11.bin"/><Relationship Id="rId13" Type="http://schemas.openxmlformats.org/officeDocument/2006/relationships/image" Target="../media/image12.emf"/><Relationship Id="rId14" Type="http://schemas.openxmlformats.org/officeDocument/2006/relationships/oleObject" Target="../embeddings/oleObject12.bin"/><Relationship Id="rId15" Type="http://schemas.openxmlformats.org/officeDocument/2006/relationships/image" Target="../media/image13.emf"/><Relationship Id="rId1" Type="http://schemas.openxmlformats.org/officeDocument/2006/relationships/vmlDrawing" Target="../drawings/vmlDrawing2.vml"/><Relationship Id="rId2" Type="http://schemas.openxmlformats.org/officeDocument/2006/relationships/slideLayout" Target="../slideLayouts/slideLayout13.xml"/><Relationship Id="rId3" Type="http://schemas.openxmlformats.org/officeDocument/2006/relationships/image" Target="../media/image14.jpeg"/><Relationship Id="rId4" Type="http://schemas.openxmlformats.org/officeDocument/2006/relationships/oleObject" Target="../embeddings/oleObject7.bin"/><Relationship Id="rId5" Type="http://schemas.openxmlformats.org/officeDocument/2006/relationships/image" Target="../media/image8.emf"/><Relationship Id="rId6" Type="http://schemas.openxmlformats.org/officeDocument/2006/relationships/oleObject" Target="../embeddings/oleObject8.bin"/><Relationship Id="rId7" Type="http://schemas.openxmlformats.org/officeDocument/2006/relationships/image" Target="../media/image9.emf"/><Relationship Id="rId8" Type="http://schemas.openxmlformats.org/officeDocument/2006/relationships/oleObject" Target="../embeddings/oleObject9.bin"/><Relationship Id="rId9" Type="http://schemas.openxmlformats.org/officeDocument/2006/relationships/image" Target="../media/image10.emf"/><Relationship Id="rId10" Type="http://schemas.openxmlformats.org/officeDocument/2006/relationships/oleObject" Target="../embeddings/oleObject10.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4.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5.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6.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oleObject" Target="../embeddings/oleObject13.bin"/><Relationship Id="rId5" Type="http://schemas.openxmlformats.org/officeDocument/2006/relationships/image" Target="../media/image15.emf"/><Relationship Id="rId6" Type="http://schemas.openxmlformats.org/officeDocument/2006/relationships/oleObject" Target="../embeddings/oleObject14.bin"/><Relationship Id="rId7" Type="http://schemas.openxmlformats.org/officeDocument/2006/relationships/image" Target="../media/image16.emf"/><Relationship Id="rId8" Type="http://schemas.openxmlformats.org/officeDocument/2006/relationships/oleObject" Target="../embeddings/oleObject15.bin"/><Relationship Id="rId9" Type="http://schemas.openxmlformats.org/officeDocument/2006/relationships/image" Target="../media/image17.emf"/><Relationship Id="rId10" Type="http://schemas.openxmlformats.org/officeDocument/2006/relationships/oleObject" Target="../embeddings/oleObject16.bin"/><Relationship Id="rId11" Type="http://schemas.openxmlformats.org/officeDocument/2006/relationships/image" Target="../media/image18.emf"/><Relationship Id="rId1" Type="http://schemas.openxmlformats.org/officeDocument/2006/relationships/vmlDrawing" Target="../drawings/vmlDrawing3.vml"/><Relationship Id="rId2"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image" Target="../media/image20.emf"/><Relationship Id="rId5" Type="http://schemas.openxmlformats.org/officeDocument/2006/relationships/oleObject" Target="../embeddings/oleObject18.bin"/><Relationship Id="rId6" Type="http://schemas.openxmlformats.org/officeDocument/2006/relationships/image" Target="../media/image21.emf"/><Relationship Id="rId1" Type="http://schemas.openxmlformats.org/officeDocument/2006/relationships/vmlDrawing" Target="../drawings/vmlDrawing4.vml"/><Relationship Id="rId2"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1" Type="http://schemas.openxmlformats.org/officeDocument/2006/relationships/oleObject" Target="../embeddings/oleObject23.bin"/><Relationship Id="rId12" Type="http://schemas.openxmlformats.org/officeDocument/2006/relationships/image" Target="../media/image26.emf"/><Relationship Id="rId1" Type="http://schemas.openxmlformats.org/officeDocument/2006/relationships/vmlDrawing" Target="../drawings/vmlDrawing5.vml"/><Relationship Id="rId2" Type="http://schemas.openxmlformats.org/officeDocument/2006/relationships/slideLayout" Target="../slideLayouts/slideLayout13.xml"/><Relationship Id="rId3" Type="http://schemas.openxmlformats.org/officeDocument/2006/relationships/oleObject" Target="../embeddings/oleObject19.bin"/><Relationship Id="rId4" Type="http://schemas.openxmlformats.org/officeDocument/2006/relationships/image" Target="../media/image22.emf"/><Relationship Id="rId5" Type="http://schemas.openxmlformats.org/officeDocument/2006/relationships/oleObject" Target="../embeddings/oleObject20.bin"/><Relationship Id="rId6" Type="http://schemas.openxmlformats.org/officeDocument/2006/relationships/image" Target="../media/image23.emf"/><Relationship Id="rId7" Type="http://schemas.openxmlformats.org/officeDocument/2006/relationships/oleObject" Target="../embeddings/oleObject21.bin"/><Relationship Id="rId8" Type="http://schemas.openxmlformats.org/officeDocument/2006/relationships/image" Target="../media/image24.emf"/><Relationship Id="rId9" Type="http://schemas.openxmlformats.org/officeDocument/2006/relationships/oleObject" Target="../embeddings/oleObject22.bin"/><Relationship Id="rId10" Type="http://schemas.openxmlformats.org/officeDocument/2006/relationships/image" Target="../media/image25.emf"/></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oleObject" Target="../embeddings/oleObject24.bin"/><Relationship Id="rId5" Type="http://schemas.openxmlformats.org/officeDocument/2006/relationships/image" Target="../media/image27.emf"/><Relationship Id="rId6" Type="http://schemas.openxmlformats.org/officeDocument/2006/relationships/oleObject" Target="../embeddings/oleObject25.bin"/><Relationship Id="rId7" Type="http://schemas.openxmlformats.org/officeDocument/2006/relationships/image" Target="../media/image28.emf"/><Relationship Id="rId1" Type="http://schemas.openxmlformats.org/officeDocument/2006/relationships/vmlDrawing" Target="../drawings/vmlDrawing6.vml"/><Relationship Id="rId2"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Oct. 7, 2013</a:t>
            </a:r>
            <a:endParaRPr lang="en-US"/>
          </a:p>
        </p:txBody>
      </p:sp>
      <p:sp>
        <p:nvSpPr>
          <p:cNvPr id="7" name="Rectangle 5"/>
          <p:cNvSpPr>
            <a:spLocks noGrp="1" noChangeArrowheads="1"/>
          </p:cNvSpPr>
          <p:nvPr>
            <p:ph type="ftr" sz="quarter" idx="11"/>
          </p:nvPr>
        </p:nvSpPr>
        <p:spPr/>
        <p:txBody>
          <a:bodyPr/>
          <a:lstStyle/>
          <a:p>
            <a:pPr>
              <a:defRPr/>
            </a:pPr>
            <a:r>
              <a:rPr lang="en-US" smtClean="0"/>
              <a:t>PHYS 3313-001, Fall 2013                      Dr. Amir Farbin</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3313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#12</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91277" y="1447800"/>
            <a:ext cx="2653475"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 Oct. 7, 2013</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a:t>
            </a:r>
            <a:r>
              <a:rPr lang="en-US" dirty="0" smtClean="0">
                <a:solidFill>
                  <a:schemeClr val="accent2"/>
                </a:solidFill>
                <a:latin typeface="Monotype Corsiva" pitchFamily="-84" charset="0"/>
              </a:rPr>
              <a:t> </a:t>
            </a:r>
            <a:r>
              <a:rPr lang="en-US" b="1" dirty="0" smtClean="0">
                <a:solidFill>
                  <a:srgbClr val="FF0066"/>
                </a:solidFill>
                <a:latin typeface="Monotype Corsiva" pitchFamily="-84" charset="0"/>
              </a:rPr>
              <a:t>Amir </a:t>
            </a:r>
            <a:r>
              <a:rPr lang="en-US" b="1" dirty="0" err="1" smtClean="0">
                <a:solidFill>
                  <a:srgbClr val="FF0066"/>
                </a:solidFill>
                <a:latin typeface="Monotype Corsiva" pitchFamily="-84" charset="0"/>
              </a:rPr>
              <a:t>Farbin</a:t>
            </a:r>
            <a:endParaRPr lang="en-US" b="1" dirty="0">
              <a:solidFill>
                <a:srgbClr val="FF0066"/>
              </a:solidFill>
              <a:latin typeface="Monotype Corsiva" pitchFamily="-84" charset="0"/>
            </a:endParaRPr>
          </a:p>
        </p:txBody>
      </p:sp>
      <p:sp>
        <p:nvSpPr>
          <p:cNvPr id="2058" name="Rectangle 10"/>
          <p:cNvSpPr>
            <a:spLocks noChangeArrowheads="1"/>
          </p:cNvSpPr>
          <p:nvPr/>
        </p:nvSpPr>
        <p:spPr bwMode="auto">
          <a:xfrm>
            <a:off x="1524000" y="2209800"/>
            <a:ext cx="6248400" cy="37338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2800" dirty="0" smtClean="0">
                <a:solidFill>
                  <a:schemeClr val="accent2"/>
                </a:solidFill>
                <a:latin typeface="Arial Narrow" pitchFamily="-84" charset="0"/>
              </a:rPr>
              <a:t>Wave Motion &amp; Properties</a:t>
            </a:r>
          </a:p>
          <a:p>
            <a:pPr marL="609600" indent="-609600">
              <a:spcBef>
                <a:spcPct val="20000"/>
              </a:spcBef>
              <a:buFontTx/>
              <a:buChar char="•"/>
            </a:pPr>
            <a:r>
              <a:rPr lang="en-US" sz="2800" dirty="0" smtClean="0">
                <a:solidFill>
                  <a:schemeClr val="accent2"/>
                </a:solidFill>
                <a:latin typeface="Arial Narrow" pitchFamily="-84" charset="0"/>
              </a:rPr>
              <a:t>Superposition Principle</a:t>
            </a:r>
          </a:p>
          <a:p>
            <a:pPr marL="609600" indent="-609600">
              <a:spcBef>
                <a:spcPct val="20000"/>
              </a:spcBef>
              <a:buFontTx/>
              <a:buChar char="•"/>
            </a:pPr>
            <a:r>
              <a:rPr lang="en-US" sz="2800" dirty="0" smtClean="0">
                <a:solidFill>
                  <a:schemeClr val="accent2"/>
                </a:solidFill>
                <a:latin typeface="Arial Narrow" pitchFamily="-84" charset="0"/>
              </a:rPr>
              <a:t>Wave Packets</a:t>
            </a:r>
          </a:p>
          <a:p>
            <a:pPr marL="609600" indent="-609600">
              <a:spcBef>
                <a:spcPct val="20000"/>
              </a:spcBef>
              <a:buFontTx/>
              <a:buChar char="•"/>
            </a:pPr>
            <a:r>
              <a:rPr lang="en-US" sz="2800" dirty="0" smtClean="0">
                <a:solidFill>
                  <a:schemeClr val="accent2"/>
                </a:solidFill>
                <a:latin typeface="Arial Narrow" pitchFamily="-84" charset="0"/>
              </a:rPr>
              <a:t>Gaussian Wave Packets</a:t>
            </a:r>
          </a:p>
          <a:p>
            <a:pPr marL="609600" indent="-609600">
              <a:spcBef>
                <a:spcPct val="20000"/>
              </a:spcBef>
              <a:buFontTx/>
              <a:buChar char="•"/>
            </a:pPr>
            <a:r>
              <a:rPr lang="en-US" sz="2800" dirty="0" smtClean="0">
                <a:solidFill>
                  <a:schemeClr val="accent2"/>
                </a:solidFill>
                <a:latin typeface="Arial Narrow" pitchFamily="-84" charset="0"/>
              </a:rPr>
              <a:t>Dispersion</a:t>
            </a:r>
          </a:p>
          <a:p>
            <a:pPr marL="609600" indent="-609600">
              <a:spcBef>
                <a:spcPct val="20000"/>
              </a:spcBef>
              <a:buFontTx/>
              <a:buChar char="•"/>
            </a:pPr>
            <a:r>
              <a:rPr lang="en-US" sz="2800" dirty="0" smtClean="0">
                <a:solidFill>
                  <a:schemeClr val="accent2"/>
                </a:solidFill>
                <a:latin typeface="Arial Narrow" pitchFamily="-84" charset="0"/>
              </a:rPr>
              <a:t>Wave–Particle Duality</a:t>
            </a:r>
          </a:p>
          <a:p>
            <a:pPr marL="609600" indent="-609600">
              <a:spcBef>
                <a:spcPct val="20000"/>
              </a:spcBef>
              <a:buFontTx/>
              <a:buChar char="•"/>
            </a:pPr>
            <a:r>
              <a:rPr lang="en-US" sz="2800" dirty="0" smtClean="0">
                <a:solidFill>
                  <a:schemeClr val="accent2"/>
                </a:solidFill>
                <a:latin typeface="Arial Narrow" pitchFamily="-84" charset="0"/>
              </a:rPr>
              <a:t>Uncertainty Principle</a:t>
            </a:r>
          </a:p>
          <a:p>
            <a:pPr marL="609600" indent="-609600">
              <a:spcBef>
                <a:spcPct val="20000"/>
              </a:spcBef>
              <a:buFontTx/>
              <a:buChar char="•"/>
            </a:pPr>
            <a:r>
              <a:rPr lang="en-US" sz="2800" dirty="0" smtClean="0">
                <a:solidFill>
                  <a:schemeClr val="accent2"/>
                </a:solidFill>
                <a:latin typeface="Arial Narrow" pitchFamily="-84" charset="0"/>
              </a:rPr>
              <a:t> Schrodinger Equation</a:t>
            </a:r>
          </a:p>
          <a:p>
            <a:pPr marL="609600" indent="-609600">
              <a:spcBef>
                <a:spcPct val="20000"/>
              </a:spcBef>
              <a:buFontTx/>
              <a:buChar char="•"/>
            </a:pPr>
            <a:endParaRPr lang="en-US" sz="2800" dirty="0" smtClean="0">
              <a:solidFill>
                <a:schemeClr val="accent2"/>
              </a:solidFill>
              <a:latin typeface="Arial Narrow" pitchFamily="-84" charset="0"/>
            </a:endParaRPr>
          </a:p>
          <a:p>
            <a:pPr marL="609600" indent="-609600">
              <a:spcBef>
                <a:spcPct val="20000"/>
              </a:spcBef>
              <a:buFontTx/>
              <a:buChar char="•"/>
            </a:pPr>
            <a:endParaRPr lang="en-US" sz="2800" dirty="0" smtClean="0">
              <a:solidFill>
                <a:schemeClr val="accent2"/>
              </a:solidFill>
              <a:latin typeface="Arial Narrow" pitchFamily="-84" charset="0"/>
            </a:endParaRPr>
          </a:p>
          <a:p>
            <a:pPr marL="609600" indent="-609600">
              <a:spcBef>
                <a:spcPct val="20000"/>
              </a:spcBef>
              <a:buFontTx/>
              <a:buChar char="•"/>
            </a:pPr>
            <a:endParaRPr lang="en-US" sz="2800" dirty="0">
              <a:solidFill>
                <a:schemeClr val="accent2"/>
              </a:solidFill>
              <a:latin typeface="Arial Narrow" pitchFamily="-8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wipe(left)">
                                      <p:cBhvr>
                                        <p:cTn id="22" dur="500"/>
                                        <p:tgtEl>
                                          <p:spTgt spid="2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58">
                                            <p:txEl>
                                              <p:pRg st="4" end="4"/>
                                            </p:txEl>
                                          </p:spTgt>
                                        </p:tgtEl>
                                        <p:attrNameLst>
                                          <p:attrName>style.visibility</p:attrName>
                                        </p:attrNameLst>
                                      </p:cBhvr>
                                      <p:to>
                                        <p:strVal val="visible"/>
                                      </p:to>
                                    </p:set>
                                    <p:animEffect transition="in" filter="wipe(left)">
                                      <p:cBhvr>
                                        <p:cTn id="27" dur="500"/>
                                        <p:tgtEl>
                                          <p:spTgt spid="20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58">
                                            <p:txEl>
                                              <p:pRg st="5" end="5"/>
                                            </p:txEl>
                                          </p:spTgt>
                                        </p:tgtEl>
                                        <p:attrNameLst>
                                          <p:attrName>style.visibility</p:attrName>
                                        </p:attrNameLst>
                                      </p:cBhvr>
                                      <p:to>
                                        <p:strVal val="visible"/>
                                      </p:to>
                                    </p:set>
                                    <p:animEffect transition="in" filter="wipe(left)">
                                      <p:cBhvr>
                                        <p:cTn id="32" dur="500"/>
                                        <p:tgtEl>
                                          <p:spTgt spid="20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58">
                                            <p:txEl>
                                              <p:pRg st="6" end="6"/>
                                            </p:txEl>
                                          </p:spTgt>
                                        </p:tgtEl>
                                        <p:attrNameLst>
                                          <p:attrName>style.visibility</p:attrName>
                                        </p:attrNameLst>
                                      </p:cBhvr>
                                      <p:to>
                                        <p:strVal val="visible"/>
                                      </p:to>
                                    </p:set>
                                    <p:animEffect transition="in" filter="wipe(left)">
                                      <p:cBhvr>
                                        <p:cTn id="37" dur="500"/>
                                        <p:tgtEl>
                                          <p:spTgt spid="20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58">
                                            <p:txEl>
                                              <p:pRg st="7" end="7"/>
                                            </p:txEl>
                                          </p:spTgt>
                                        </p:tgtEl>
                                        <p:attrNameLst>
                                          <p:attrName>style.visibility</p:attrName>
                                        </p:attrNameLst>
                                      </p:cBhvr>
                                      <p:to>
                                        <p:strVal val="visible"/>
                                      </p:to>
                                    </p:set>
                                    <p:animEffect transition="in" filter="wipe(left)">
                                      <p:cBhvr>
                                        <p:cTn id="42" dur="500"/>
                                        <p:tgtEl>
                                          <p:spTgt spid="20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0"/>
            <a:ext cx="8229600" cy="712787"/>
          </a:xfrm>
        </p:spPr>
        <p:txBody>
          <a:bodyPr/>
          <a:lstStyle/>
          <a:p>
            <a:pPr eaLnBrk="1" hangingPunct="1">
              <a:defRPr/>
            </a:pPr>
            <a:r>
              <a:rPr lang="en-US" sz="3400" dirty="0" smtClean="0">
                <a:cs typeface="+mj-cs"/>
              </a:rPr>
              <a:t>Dispersion</a:t>
            </a:r>
          </a:p>
        </p:txBody>
      </p:sp>
      <p:sp>
        <p:nvSpPr>
          <p:cNvPr id="60419" name="Rectangle 3"/>
          <p:cNvSpPr>
            <a:spLocks noGrp="1" noChangeArrowheads="1"/>
          </p:cNvSpPr>
          <p:nvPr>
            <p:ph type="body" sz="half" idx="1"/>
          </p:nvPr>
        </p:nvSpPr>
        <p:spPr>
          <a:xfrm>
            <a:off x="457200" y="685800"/>
            <a:ext cx="8307388" cy="4649788"/>
          </a:xfrm>
        </p:spPr>
        <p:txBody>
          <a:bodyPr/>
          <a:lstStyle/>
          <a:p>
            <a:pPr eaLnBrk="1" hangingPunct="1">
              <a:buFont typeface="Wingdings" charset="0"/>
              <a:buChar char="n"/>
              <a:defRPr/>
            </a:pPr>
            <a:r>
              <a:rPr lang="en-US" sz="2800" dirty="0" smtClean="0">
                <a:cs typeface="+mn-cs"/>
              </a:rPr>
              <a:t>Considering the group velocity of a de Broglie wave packet yields:</a:t>
            </a:r>
          </a:p>
          <a:p>
            <a:pPr eaLnBrk="1" hangingPunct="1">
              <a:buFont typeface="Wingdings" charset="0"/>
              <a:buChar char="n"/>
              <a:defRPr/>
            </a:pPr>
            <a:endParaRPr lang="en-US" sz="2800" dirty="0" smtClean="0">
              <a:cs typeface="+mn-cs"/>
            </a:endParaRPr>
          </a:p>
          <a:p>
            <a:pPr eaLnBrk="1" hangingPunct="1">
              <a:buFont typeface="Wingdings" charset="0"/>
              <a:buNone/>
              <a:defRPr/>
            </a:pPr>
            <a:r>
              <a:rPr lang="en-US" sz="2800" dirty="0" smtClean="0">
                <a:cs typeface="+mn-cs"/>
              </a:rPr>
              <a:t>							</a:t>
            </a:r>
          </a:p>
          <a:p>
            <a:pPr eaLnBrk="1" hangingPunct="1">
              <a:buFont typeface="Wingdings" charset="0"/>
              <a:buChar char="n"/>
              <a:defRPr/>
            </a:pPr>
            <a:r>
              <a:rPr lang="en-US" sz="2800" dirty="0" smtClean="0">
                <a:cs typeface="+mn-cs"/>
              </a:rPr>
              <a:t>The relationship between the phase velocity and the group velocity is    </a:t>
            </a:r>
          </a:p>
          <a:p>
            <a:pPr eaLnBrk="1" hangingPunct="1">
              <a:buFont typeface="Wingdings" charset="0"/>
              <a:buNone/>
              <a:defRPr/>
            </a:pPr>
            <a:endParaRPr lang="en-US" sz="2800" dirty="0" smtClean="0">
              <a:cs typeface="+mn-cs"/>
            </a:endParaRPr>
          </a:p>
          <a:p>
            <a:pPr eaLnBrk="1" hangingPunct="1">
              <a:buFont typeface="Wingdings" charset="0"/>
              <a:buChar char="n"/>
              <a:defRPr/>
            </a:pPr>
            <a:r>
              <a:rPr lang="en-US" sz="2800" dirty="0" smtClean="0">
                <a:cs typeface="+mn-cs"/>
              </a:rPr>
              <a:t>Hence the group velocity may be greater or less than the phase velocity. A medium is called </a:t>
            </a:r>
            <a:r>
              <a:rPr lang="en-US" sz="2800" b="1" dirty="0" err="1" smtClean="0">
                <a:cs typeface="+mn-cs"/>
              </a:rPr>
              <a:t>nondispersive</a:t>
            </a:r>
            <a:r>
              <a:rPr lang="en-US" sz="2800" dirty="0" smtClean="0">
                <a:cs typeface="+mn-cs"/>
              </a:rPr>
              <a:t> when the phase velocity is the same for all frequencies and equal to the group velocity.							</a:t>
            </a:r>
          </a:p>
        </p:txBody>
      </p:sp>
      <p:sp>
        <p:nvSpPr>
          <p:cNvPr id="6" name="Date Placeholder 5"/>
          <p:cNvSpPr>
            <a:spLocks noGrp="1"/>
          </p:cNvSpPr>
          <p:nvPr>
            <p:ph type="dt" sz="half" idx="10"/>
          </p:nvPr>
        </p:nvSpPr>
        <p:spPr/>
        <p:txBody>
          <a:bodyPr/>
          <a:lstStyle/>
          <a:p>
            <a:pPr>
              <a:defRPr/>
            </a:pPr>
            <a:r>
              <a:rPr lang="en-US" smtClean="0"/>
              <a:t>Monday, Sept. 30, 2013</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10</a:t>
            </a:fld>
            <a:endParaRPr lang="en-US"/>
          </a:p>
        </p:txBody>
      </p:sp>
      <p:sp>
        <p:nvSpPr>
          <p:cNvPr id="8" name="Footer Placeholder 7"/>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40322" name="Object 2"/>
          <p:cNvGraphicFramePr>
            <a:graphicFrameLocks noChangeAspect="1"/>
          </p:cNvGraphicFramePr>
          <p:nvPr>
            <p:extLst>
              <p:ext uri="{D42A27DB-BD31-4B8C-83A1-F6EECF244321}">
                <p14:modId xmlns:p14="http://schemas.microsoft.com/office/powerpoint/2010/main" val="890856142"/>
              </p:ext>
            </p:extLst>
          </p:nvPr>
        </p:nvGraphicFramePr>
        <p:xfrm>
          <a:off x="2654300" y="3255963"/>
          <a:ext cx="1538288" cy="858837"/>
        </p:xfrm>
        <a:graphic>
          <a:graphicData uri="http://schemas.openxmlformats.org/presentationml/2006/ole">
            <mc:AlternateContent xmlns:mc="http://schemas.openxmlformats.org/markup-compatibility/2006">
              <mc:Choice xmlns:v="urn:schemas-microsoft-com:vml" Requires="v">
                <p:oleObj spid="_x0000_s7173" name="Equation" r:id="rId3" imgW="711200" imgH="393700" progId="Equation.DSMT4">
                  <p:embed/>
                </p:oleObj>
              </mc:Choice>
              <mc:Fallback>
                <p:oleObj name="Equation" r:id="rId3" imgW="711200" imgH="393700" progId="Equation.DSMT4">
                  <p:embed/>
                  <p:pic>
                    <p:nvPicPr>
                      <p:cNvPr id="0" name=""/>
                      <p:cNvPicPr>
                        <a:picLocks noChangeAspect="1" noChangeArrowheads="1"/>
                      </p:cNvPicPr>
                      <p:nvPr/>
                    </p:nvPicPr>
                    <p:blipFill>
                      <a:blip r:embed="rId4"/>
                      <a:srcRect/>
                      <a:stretch>
                        <a:fillRect/>
                      </a:stretch>
                    </p:blipFill>
                    <p:spPr bwMode="auto">
                      <a:xfrm>
                        <a:off x="2654300" y="3255963"/>
                        <a:ext cx="1538288" cy="858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24" name="Object 2"/>
          <p:cNvGraphicFramePr>
            <a:graphicFrameLocks noChangeAspect="1"/>
          </p:cNvGraphicFramePr>
          <p:nvPr>
            <p:extLst>
              <p:ext uri="{D42A27DB-BD31-4B8C-83A1-F6EECF244321}">
                <p14:modId xmlns:p14="http://schemas.microsoft.com/office/powerpoint/2010/main" val="2349971903"/>
              </p:ext>
            </p:extLst>
          </p:nvPr>
        </p:nvGraphicFramePr>
        <p:xfrm>
          <a:off x="3594100" y="1468438"/>
          <a:ext cx="2051050" cy="969962"/>
        </p:xfrm>
        <a:graphic>
          <a:graphicData uri="http://schemas.openxmlformats.org/presentationml/2006/ole">
            <mc:AlternateContent xmlns:mc="http://schemas.openxmlformats.org/markup-compatibility/2006">
              <mc:Choice xmlns:v="urn:schemas-microsoft-com:vml" Requires="v">
                <p:oleObj spid="_x0000_s7174" name="Equation" r:id="rId5" imgW="965200" imgH="444500" progId="Equation.DSMT4">
                  <p:embed/>
                </p:oleObj>
              </mc:Choice>
              <mc:Fallback>
                <p:oleObj name="Equation" r:id="rId5" imgW="965200" imgH="444500" progId="Equation.DSMT4">
                  <p:embed/>
                  <p:pic>
                    <p:nvPicPr>
                      <p:cNvPr id="0" name=""/>
                      <p:cNvPicPr>
                        <a:picLocks noChangeAspect="1" noChangeArrowheads="1"/>
                      </p:cNvPicPr>
                      <p:nvPr/>
                    </p:nvPicPr>
                    <p:blipFill>
                      <a:blip r:embed="rId6"/>
                      <a:srcRect/>
                      <a:stretch>
                        <a:fillRect/>
                      </a:stretch>
                    </p:blipFill>
                    <p:spPr bwMode="auto">
                      <a:xfrm>
                        <a:off x="3594100" y="1468438"/>
                        <a:ext cx="2051050" cy="969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27" name="Object 2"/>
          <p:cNvGraphicFramePr>
            <a:graphicFrameLocks noChangeAspect="1"/>
          </p:cNvGraphicFramePr>
          <p:nvPr>
            <p:extLst>
              <p:ext uri="{D42A27DB-BD31-4B8C-83A1-F6EECF244321}">
                <p14:modId xmlns:p14="http://schemas.microsoft.com/office/powerpoint/2010/main" val="1047780195"/>
              </p:ext>
            </p:extLst>
          </p:nvPr>
        </p:nvGraphicFramePr>
        <p:xfrm>
          <a:off x="4189413" y="3276600"/>
          <a:ext cx="1511300" cy="858838"/>
        </p:xfrm>
        <a:graphic>
          <a:graphicData uri="http://schemas.openxmlformats.org/presentationml/2006/ole">
            <mc:AlternateContent xmlns:mc="http://schemas.openxmlformats.org/markup-compatibility/2006">
              <mc:Choice xmlns:v="urn:schemas-microsoft-com:vml" Requires="v">
                <p:oleObj spid="_x0000_s7175" name="Equation" r:id="rId7" imgW="711200" imgH="393700" progId="Equation.DSMT4">
                  <p:embed/>
                </p:oleObj>
              </mc:Choice>
              <mc:Fallback>
                <p:oleObj name="Equation" r:id="rId7" imgW="711200" imgH="393700" progId="Equation.DSMT4">
                  <p:embed/>
                  <p:pic>
                    <p:nvPicPr>
                      <p:cNvPr id="0" name=""/>
                      <p:cNvPicPr>
                        <a:picLocks noChangeAspect="1" noChangeArrowheads="1"/>
                      </p:cNvPicPr>
                      <p:nvPr/>
                    </p:nvPicPr>
                    <p:blipFill>
                      <a:blip r:embed="rId8"/>
                      <a:srcRect/>
                      <a:stretch>
                        <a:fillRect/>
                      </a:stretch>
                    </p:blipFill>
                    <p:spPr bwMode="auto">
                      <a:xfrm>
                        <a:off x="4189413" y="3276600"/>
                        <a:ext cx="1511300" cy="858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28" name="Object 2"/>
          <p:cNvGraphicFramePr>
            <a:graphicFrameLocks noChangeAspect="1"/>
          </p:cNvGraphicFramePr>
          <p:nvPr>
            <p:extLst>
              <p:ext uri="{D42A27DB-BD31-4B8C-83A1-F6EECF244321}">
                <p14:modId xmlns:p14="http://schemas.microsoft.com/office/powerpoint/2010/main" val="1580839926"/>
              </p:ext>
            </p:extLst>
          </p:nvPr>
        </p:nvGraphicFramePr>
        <p:xfrm>
          <a:off x="5661025" y="3214688"/>
          <a:ext cx="1563688" cy="885825"/>
        </p:xfrm>
        <a:graphic>
          <a:graphicData uri="http://schemas.openxmlformats.org/presentationml/2006/ole">
            <mc:AlternateContent xmlns:mc="http://schemas.openxmlformats.org/markup-compatibility/2006">
              <mc:Choice xmlns:v="urn:schemas-microsoft-com:vml" Requires="v">
                <p:oleObj spid="_x0000_s7176" name="Equation" r:id="rId9" imgW="736600" imgH="406400" progId="Equation.DSMT4">
                  <p:embed/>
                </p:oleObj>
              </mc:Choice>
              <mc:Fallback>
                <p:oleObj name="Equation" r:id="rId9" imgW="736600" imgH="406400" progId="Equation.DSMT4">
                  <p:embed/>
                  <p:pic>
                    <p:nvPicPr>
                      <p:cNvPr id="0" name=""/>
                      <p:cNvPicPr>
                        <a:picLocks noChangeAspect="1" noChangeArrowheads="1"/>
                      </p:cNvPicPr>
                      <p:nvPr/>
                    </p:nvPicPr>
                    <p:blipFill>
                      <a:blip r:embed="rId10"/>
                      <a:srcRect/>
                      <a:stretch>
                        <a:fillRect/>
                      </a:stretch>
                    </p:blipFill>
                    <p:spPr bwMode="auto">
                      <a:xfrm>
                        <a:off x="5661025" y="3214688"/>
                        <a:ext cx="1563688"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949803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wipe(left)">
                                      <p:cBhvr>
                                        <p:cTn id="7" dur="5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0324"/>
                                        </p:tgtEl>
                                        <p:attrNameLst>
                                          <p:attrName>style.visibility</p:attrName>
                                        </p:attrNameLst>
                                      </p:cBhvr>
                                      <p:to>
                                        <p:strVal val="visible"/>
                                      </p:to>
                                    </p:set>
                                    <p:animEffect transition="in" filter="wipe(left)">
                                      <p:cBhvr>
                                        <p:cTn id="12" dur="500"/>
                                        <p:tgtEl>
                                          <p:spTgt spid="4403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60419">
                                            <p:txEl>
                                              <p:pRg st="3" end="3"/>
                                            </p:txEl>
                                          </p:spTgt>
                                        </p:tgtEl>
                                        <p:attrNameLst>
                                          <p:attrName>style.visibility</p:attrName>
                                        </p:attrNameLst>
                                      </p:cBhvr>
                                      <p:to>
                                        <p:strVal val="visible"/>
                                      </p:to>
                                    </p:set>
                                    <p:animEffect transition="in" filter="wipe(left)">
                                      <p:cBhvr>
                                        <p:cTn id="17" dur="500"/>
                                        <p:tgtEl>
                                          <p:spTgt spid="604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40322"/>
                                        </p:tgtEl>
                                        <p:attrNameLst>
                                          <p:attrName>style.visibility</p:attrName>
                                        </p:attrNameLst>
                                      </p:cBhvr>
                                      <p:to>
                                        <p:strVal val="visible"/>
                                      </p:to>
                                    </p:set>
                                    <p:animEffect transition="in" filter="wipe(left)">
                                      <p:cBhvr>
                                        <p:cTn id="22" dur="500"/>
                                        <p:tgtEl>
                                          <p:spTgt spid="4403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40327"/>
                                        </p:tgtEl>
                                        <p:attrNameLst>
                                          <p:attrName>style.visibility</p:attrName>
                                        </p:attrNameLst>
                                      </p:cBhvr>
                                      <p:to>
                                        <p:strVal val="visible"/>
                                      </p:to>
                                    </p:set>
                                    <p:animEffect transition="in" filter="wipe(left)">
                                      <p:cBhvr>
                                        <p:cTn id="27" dur="500"/>
                                        <p:tgtEl>
                                          <p:spTgt spid="4403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40328"/>
                                        </p:tgtEl>
                                        <p:attrNameLst>
                                          <p:attrName>style.visibility</p:attrName>
                                        </p:attrNameLst>
                                      </p:cBhvr>
                                      <p:to>
                                        <p:strVal val="visible"/>
                                      </p:to>
                                    </p:set>
                                    <p:animEffect transition="in" filter="wipe(left)">
                                      <p:cBhvr>
                                        <p:cTn id="32" dur="500"/>
                                        <p:tgtEl>
                                          <p:spTgt spid="4403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60419">
                                            <p:txEl>
                                              <p:pRg st="5" end="5"/>
                                            </p:txEl>
                                          </p:spTgt>
                                        </p:tgtEl>
                                        <p:attrNameLst>
                                          <p:attrName>style.visibility</p:attrName>
                                        </p:attrNameLst>
                                      </p:cBhvr>
                                      <p:to>
                                        <p:strVal val="visible"/>
                                      </p:to>
                                    </p:set>
                                    <p:animEffect transition="in" filter="wipe(left)">
                                      <p:cBhvr>
                                        <p:cTn id="37" dur="500"/>
                                        <p:tgtEl>
                                          <p:spTgt spid="604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28600" y="0"/>
            <a:ext cx="6705600" cy="838200"/>
          </a:xfrm>
        </p:spPr>
        <p:txBody>
          <a:bodyPr/>
          <a:lstStyle/>
          <a:p>
            <a:pPr eaLnBrk="1" hangingPunct="1">
              <a:defRPr/>
            </a:pPr>
            <a:r>
              <a:rPr lang="en-US" sz="3400" dirty="0" smtClean="0">
                <a:cs typeface="+mj-cs"/>
              </a:rPr>
              <a:t>Waves or Particles?</a:t>
            </a:r>
          </a:p>
        </p:txBody>
      </p:sp>
      <p:sp>
        <p:nvSpPr>
          <p:cNvPr id="61444" name="Rectangle 4"/>
          <p:cNvSpPr>
            <a:spLocks noGrp="1" noChangeArrowheads="1"/>
          </p:cNvSpPr>
          <p:nvPr>
            <p:ph type="body" sz="half" idx="1"/>
          </p:nvPr>
        </p:nvSpPr>
        <p:spPr>
          <a:xfrm>
            <a:off x="457200" y="685800"/>
            <a:ext cx="5257800" cy="4878387"/>
          </a:xfrm>
        </p:spPr>
        <p:txBody>
          <a:bodyPr/>
          <a:lstStyle/>
          <a:p>
            <a:pPr eaLnBrk="1" hangingPunct="1">
              <a:buFont typeface="Wingdings" charset="0"/>
              <a:buChar char="n"/>
              <a:defRPr/>
            </a:pPr>
            <a:r>
              <a:rPr lang="en-US" sz="2800" dirty="0" smtClean="0">
                <a:cs typeface="+mn-cs"/>
              </a:rPr>
              <a:t>Young’s double-slit diffraction experiment demonstrates the wave property of light.</a:t>
            </a:r>
          </a:p>
          <a:p>
            <a:pPr eaLnBrk="1" hangingPunct="1">
              <a:buFont typeface="Wingdings" charset="0"/>
              <a:buChar char="n"/>
              <a:defRPr/>
            </a:pPr>
            <a:r>
              <a:rPr lang="en-US" sz="2800" dirty="0" smtClean="0">
                <a:cs typeface="+mn-cs"/>
              </a:rPr>
              <a:t>However, dimming the light results in single flashes on the screen representative of particles.</a:t>
            </a:r>
          </a:p>
        </p:txBody>
      </p:sp>
      <p:pic>
        <p:nvPicPr>
          <p:cNvPr id="30730" name="Picture 1"/>
          <p:cNvPicPr>
            <a:picLocks/>
          </p:cNvPicPr>
          <p:nvPr/>
        </p:nvPicPr>
        <p:blipFill>
          <a:blip r:embed="rId2"/>
          <a:srcRect/>
          <a:stretch>
            <a:fillRect/>
          </a:stretch>
        </p:blipFill>
        <p:spPr bwMode="auto">
          <a:xfrm>
            <a:off x="457200" y="3352800"/>
            <a:ext cx="5257800" cy="3276600"/>
          </a:xfrm>
          <a:prstGeom prst="rect">
            <a:avLst/>
          </a:prstGeom>
          <a:noFill/>
          <a:ln w="9525">
            <a:noFill/>
            <a:miter lim="800000"/>
            <a:headEnd/>
            <a:tailEnd/>
          </a:ln>
        </p:spPr>
      </p:pic>
      <p:pic>
        <p:nvPicPr>
          <p:cNvPr id="30731" name="Picture 1"/>
          <p:cNvPicPr>
            <a:picLocks/>
          </p:cNvPicPr>
          <p:nvPr/>
        </p:nvPicPr>
        <p:blipFill>
          <a:blip r:embed="rId3"/>
          <a:srcRect/>
          <a:stretch>
            <a:fillRect/>
          </a:stretch>
        </p:blipFill>
        <p:spPr bwMode="auto">
          <a:xfrm>
            <a:off x="5943600" y="381000"/>
            <a:ext cx="2895600" cy="1447800"/>
          </a:xfrm>
          <a:prstGeom prst="rect">
            <a:avLst/>
          </a:prstGeom>
          <a:noFill/>
          <a:ln w="9525">
            <a:noFill/>
            <a:miter lim="800000"/>
            <a:headEnd/>
            <a:tailEnd/>
          </a:ln>
        </p:spPr>
      </p:pic>
      <p:pic>
        <p:nvPicPr>
          <p:cNvPr id="30732" name="Picture 1"/>
          <p:cNvPicPr>
            <a:picLocks/>
          </p:cNvPicPr>
          <p:nvPr/>
        </p:nvPicPr>
        <p:blipFill>
          <a:blip r:embed="rId4"/>
          <a:srcRect/>
          <a:stretch>
            <a:fillRect/>
          </a:stretch>
        </p:blipFill>
        <p:spPr bwMode="auto">
          <a:xfrm>
            <a:off x="5943600" y="1905000"/>
            <a:ext cx="2895600" cy="1524000"/>
          </a:xfrm>
          <a:prstGeom prst="rect">
            <a:avLst/>
          </a:prstGeom>
          <a:noFill/>
          <a:ln w="9525">
            <a:noFill/>
            <a:miter lim="800000"/>
            <a:headEnd/>
            <a:tailEnd/>
          </a:ln>
        </p:spPr>
      </p:pic>
      <p:pic>
        <p:nvPicPr>
          <p:cNvPr id="30733" name="Picture 1"/>
          <p:cNvPicPr>
            <a:picLocks/>
          </p:cNvPicPr>
          <p:nvPr/>
        </p:nvPicPr>
        <p:blipFill>
          <a:blip r:embed="rId5"/>
          <a:srcRect/>
          <a:stretch>
            <a:fillRect/>
          </a:stretch>
        </p:blipFill>
        <p:spPr bwMode="auto">
          <a:xfrm>
            <a:off x="5943600" y="3467100"/>
            <a:ext cx="2971800" cy="1600200"/>
          </a:xfrm>
          <a:prstGeom prst="rect">
            <a:avLst/>
          </a:prstGeom>
          <a:noFill/>
          <a:ln w="9525">
            <a:noFill/>
            <a:miter lim="800000"/>
            <a:headEnd/>
            <a:tailEnd/>
          </a:ln>
        </p:spPr>
      </p:pic>
      <p:pic>
        <p:nvPicPr>
          <p:cNvPr id="30734" name="Picture 1"/>
          <p:cNvPicPr>
            <a:picLocks/>
          </p:cNvPicPr>
          <p:nvPr/>
        </p:nvPicPr>
        <p:blipFill>
          <a:blip r:embed="rId6"/>
          <a:srcRect/>
          <a:stretch>
            <a:fillRect/>
          </a:stretch>
        </p:blipFill>
        <p:spPr bwMode="auto">
          <a:xfrm>
            <a:off x="5943600" y="5086350"/>
            <a:ext cx="2971800" cy="1447800"/>
          </a:xfrm>
          <a:prstGeom prst="rect">
            <a:avLst/>
          </a:prstGeom>
          <a:noFill/>
          <a:ln w="9525">
            <a:noFill/>
            <a:miter lim="800000"/>
            <a:headEnd/>
            <a:tailEnd/>
          </a:ln>
        </p:spPr>
      </p:pic>
      <p:sp>
        <p:nvSpPr>
          <p:cNvPr id="9" name="Date Placeholder 8"/>
          <p:cNvSpPr>
            <a:spLocks noGrp="1"/>
          </p:cNvSpPr>
          <p:nvPr>
            <p:ph type="dt" sz="half" idx="10"/>
          </p:nvPr>
        </p:nvSpPr>
        <p:spPr/>
        <p:txBody>
          <a:bodyPr/>
          <a:lstStyle/>
          <a:p>
            <a:pPr>
              <a:defRPr/>
            </a:pPr>
            <a:r>
              <a:rPr lang="en-US" smtClean="0"/>
              <a:t>Monday, Sept. 30, 2013</a:t>
            </a:r>
            <a:endParaRPr lang="en-US"/>
          </a:p>
        </p:txBody>
      </p:sp>
      <p:sp>
        <p:nvSpPr>
          <p:cNvPr id="10" name="Slide Number Placeholder 9"/>
          <p:cNvSpPr>
            <a:spLocks noGrp="1"/>
          </p:cNvSpPr>
          <p:nvPr>
            <p:ph type="sldNum" sz="quarter" idx="12"/>
          </p:nvPr>
        </p:nvSpPr>
        <p:spPr/>
        <p:txBody>
          <a:bodyPr/>
          <a:lstStyle/>
          <a:p>
            <a:pPr>
              <a:defRPr/>
            </a:pPr>
            <a:fld id="{6E4BFBEB-12DC-8949-B61D-A8F2554F50A6}" type="slidenum">
              <a:rPr lang="en-US" smtClean="0"/>
              <a:pPr>
                <a:defRPr/>
              </a:pPr>
              <a:t>11</a:t>
            </a:fld>
            <a:endParaRPr lang="en-US"/>
          </a:p>
        </p:txBody>
      </p:sp>
      <p:sp>
        <p:nvSpPr>
          <p:cNvPr id="11" name="Footer Placeholder 10"/>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42942495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44">
                                            <p:txEl>
                                              <p:pRg st="0" end="0"/>
                                            </p:txEl>
                                          </p:spTgt>
                                        </p:tgtEl>
                                        <p:attrNameLst>
                                          <p:attrName>style.visibility</p:attrName>
                                        </p:attrNameLst>
                                      </p:cBhvr>
                                      <p:to>
                                        <p:strVal val="visible"/>
                                      </p:to>
                                    </p:set>
                                    <p:animEffect transition="in" filter="wipe(left)">
                                      <p:cBhvr>
                                        <p:cTn id="7" dur="500"/>
                                        <p:tgtEl>
                                          <p:spTgt spid="614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44">
                                            <p:txEl>
                                              <p:pRg st="1" end="1"/>
                                            </p:txEl>
                                          </p:spTgt>
                                        </p:tgtEl>
                                        <p:attrNameLst>
                                          <p:attrName>style.visibility</p:attrName>
                                        </p:attrNameLst>
                                      </p:cBhvr>
                                      <p:to>
                                        <p:strVal val="visible"/>
                                      </p:to>
                                    </p:set>
                                    <p:animEffect transition="in" filter="wipe(left)">
                                      <p:cBhvr>
                                        <p:cTn id="12" dur="500"/>
                                        <p:tgtEl>
                                          <p:spTgt spid="614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730"/>
                                        </p:tgtEl>
                                        <p:attrNameLst>
                                          <p:attrName>style.visibility</p:attrName>
                                        </p:attrNameLst>
                                      </p:cBhvr>
                                      <p:to>
                                        <p:strVal val="visible"/>
                                      </p:to>
                                    </p:set>
                                    <p:animEffect transition="in" filter="wipe(left)">
                                      <p:cBhvr>
                                        <p:cTn id="17" dur="500"/>
                                        <p:tgtEl>
                                          <p:spTgt spid="3073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30731"/>
                                        </p:tgtEl>
                                        <p:attrNameLst>
                                          <p:attrName>style.visibility</p:attrName>
                                        </p:attrNameLst>
                                      </p:cBhvr>
                                      <p:to>
                                        <p:strVal val="visible"/>
                                      </p:to>
                                    </p:set>
                                    <p:anim calcmode="lin" valueType="num">
                                      <p:cBhvr>
                                        <p:cTn id="22" dur="500" fill="hold"/>
                                        <p:tgtEl>
                                          <p:spTgt spid="30731"/>
                                        </p:tgtEl>
                                        <p:attrNameLst>
                                          <p:attrName>ppt_w</p:attrName>
                                        </p:attrNameLst>
                                      </p:cBhvr>
                                      <p:tavLst>
                                        <p:tav tm="0">
                                          <p:val>
                                            <p:fltVal val="0"/>
                                          </p:val>
                                        </p:tav>
                                        <p:tav tm="100000">
                                          <p:val>
                                            <p:strVal val="#ppt_w"/>
                                          </p:val>
                                        </p:tav>
                                      </p:tavLst>
                                    </p:anim>
                                    <p:anim calcmode="lin" valueType="num">
                                      <p:cBhvr>
                                        <p:cTn id="23" dur="500" fill="hold"/>
                                        <p:tgtEl>
                                          <p:spTgt spid="30731"/>
                                        </p:tgtEl>
                                        <p:attrNameLst>
                                          <p:attrName>ppt_h</p:attrName>
                                        </p:attrNameLst>
                                      </p:cBhvr>
                                      <p:tavLst>
                                        <p:tav tm="0">
                                          <p:val>
                                            <p:fltVal val="0"/>
                                          </p:val>
                                        </p:tav>
                                        <p:tav tm="100000">
                                          <p:val>
                                            <p:strVal val="#ppt_h"/>
                                          </p:val>
                                        </p:tav>
                                      </p:tavLst>
                                    </p:anim>
                                    <p:animEffect transition="in" filter="fade">
                                      <p:cBhvr>
                                        <p:cTn id="24" dur="500"/>
                                        <p:tgtEl>
                                          <p:spTgt spid="3073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30732"/>
                                        </p:tgtEl>
                                        <p:attrNameLst>
                                          <p:attrName>style.visibility</p:attrName>
                                        </p:attrNameLst>
                                      </p:cBhvr>
                                      <p:to>
                                        <p:strVal val="visible"/>
                                      </p:to>
                                    </p:set>
                                    <p:anim calcmode="lin" valueType="num">
                                      <p:cBhvr>
                                        <p:cTn id="29" dur="500" fill="hold"/>
                                        <p:tgtEl>
                                          <p:spTgt spid="30732"/>
                                        </p:tgtEl>
                                        <p:attrNameLst>
                                          <p:attrName>ppt_w</p:attrName>
                                        </p:attrNameLst>
                                      </p:cBhvr>
                                      <p:tavLst>
                                        <p:tav tm="0">
                                          <p:val>
                                            <p:fltVal val="0"/>
                                          </p:val>
                                        </p:tav>
                                        <p:tav tm="100000">
                                          <p:val>
                                            <p:strVal val="#ppt_w"/>
                                          </p:val>
                                        </p:tav>
                                      </p:tavLst>
                                    </p:anim>
                                    <p:anim calcmode="lin" valueType="num">
                                      <p:cBhvr>
                                        <p:cTn id="30" dur="500" fill="hold"/>
                                        <p:tgtEl>
                                          <p:spTgt spid="30732"/>
                                        </p:tgtEl>
                                        <p:attrNameLst>
                                          <p:attrName>ppt_h</p:attrName>
                                        </p:attrNameLst>
                                      </p:cBhvr>
                                      <p:tavLst>
                                        <p:tav tm="0">
                                          <p:val>
                                            <p:fltVal val="0"/>
                                          </p:val>
                                        </p:tav>
                                        <p:tav tm="100000">
                                          <p:val>
                                            <p:strVal val="#ppt_h"/>
                                          </p:val>
                                        </p:tav>
                                      </p:tavLst>
                                    </p:anim>
                                    <p:animEffect transition="in" filter="fade">
                                      <p:cBhvr>
                                        <p:cTn id="31" dur="500"/>
                                        <p:tgtEl>
                                          <p:spTgt spid="30732"/>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nodeType="clickEffect">
                                  <p:stCondLst>
                                    <p:cond delay="0"/>
                                  </p:stCondLst>
                                  <p:childTnLst>
                                    <p:set>
                                      <p:cBhvr>
                                        <p:cTn id="35" dur="1" fill="hold">
                                          <p:stCondLst>
                                            <p:cond delay="0"/>
                                          </p:stCondLst>
                                        </p:cTn>
                                        <p:tgtEl>
                                          <p:spTgt spid="30733"/>
                                        </p:tgtEl>
                                        <p:attrNameLst>
                                          <p:attrName>style.visibility</p:attrName>
                                        </p:attrNameLst>
                                      </p:cBhvr>
                                      <p:to>
                                        <p:strVal val="visible"/>
                                      </p:to>
                                    </p:set>
                                    <p:anim calcmode="lin" valueType="num">
                                      <p:cBhvr>
                                        <p:cTn id="36" dur="500" fill="hold"/>
                                        <p:tgtEl>
                                          <p:spTgt spid="30733"/>
                                        </p:tgtEl>
                                        <p:attrNameLst>
                                          <p:attrName>ppt_w</p:attrName>
                                        </p:attrNameLst>
                                      </p:cBhvr>
                                      <p:tavLst>
                                        <p:tav tm="0">
                                          <p:val>
                                            <p:fltVal val="0"/>
                                          </p:val>
                                        </p:tav>
                                        <p:tav tm="100000">
                                          <p:val>
                                            <p:strVal val="#ppt_w"/>
                                          </p:val>
                                        </p:tav>
                                      </p:tavLst>
                                    </p:anim>
                                    <p:anim calcmode="lin" valueType="num">
                                      <p:cBhvr>
                                        <p:cTn id="37" dur="500" fill="hold"/>
                                        <p:tgtEl>
                                          <p:spTgt spid="30733"/>
                                        </p:tgtEl>
                                        <p:attrNameLst>
                                          <p:attrName>ppt_h</p:attrName>
                                        </p:attrNameLst>
                                      </p:cBhvr>
                                      <p:tavLst>
                                        <p:tav tm="0">
                                          <p:val>
                                            <p:fltVal val="0"/>
                                          </p:val>
                                        </p:tav>
                                        <p:tav tm="100000">
                                          <p:val>
                                            <p:strVal val="#ppt_h"/>
                                          </p:val>
                                        </p:tav>
                                      </p:tavLst>
                                    </p:anim>
                                    <p:animEffect transition="in" filter="fade">
                                      <p:cBhvr>
                                        <p:cTn id="38" dur="500"/>
                                        <p:tgtEl>
                                          <p:spTgt spid="30733"/>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30734"/>
                                        </p:tgtEl>
                                        <p:attrNameLst>
                                          <p:attrName>style.visibility</p:attrName>
                                        </p:attrNameLst>
                                      </p:cBhvr>
                                      <p:to>
                                        <p:strVal val="visible"/>
                                      </p:to>
                                    </p:set>
                                    <p:anim calcmode="lin" valueType="num">
                                      <p:cBhvr>
                                        <p:cTn id="43" dur="500" fill="hold"/>
                                        <p:tgtEl>
                                          <p:spTgt spid="30734"/>
                                        </p:tgtEl>
                                        <p:attrNameLst>
                                          <p:attrName>ppt_w</p:attrName>
                                        </p:attrNameLst>
                                      </p:cBhvr>
                                      <p:tavLst>
                                        <p:tav tm="0">
                                          <p:val>
                                            <p:fltVal val="0"/>
                                          </p:val>
                                        </p:tav>
                                        <p:tav tm="100000">
                                          <p:val>
                                            <p:strVal val="#ppt_w"/>
                                          </p:val>
                                        </p:tav>
                                      </p:tavLst>
                                    </p:anim>
                                    <p:anim calcmode="lin" valueType="num">
                                      <p:cBhvr>
                                        <p:cTn id="44" dur="500" fill="hold"/>
                                        <p:tgtEl>
                                          <p:spTgt spid="30734"/>
                                        </p:tgtEl>
                                        <p:attrNameLst>
                                          <p:attrName>ppt_h</p:attrName>
                                        </p:attrNameLst>
                                      </p:cBhvr>
                                      <p:tavLst>
                                        <p:tav tm="0">
                                          <p:val>
                                            <p:fltVal val="0"/>
                                          </p:val>
                                        </p:tav>
                                        <p:tav tm="100000">
                                          <p:val>
                                            <p:strVal val="#ppt_h"/>
                                          </p:val>
                                        </p:tav>
                                      </p:tavLst>
                                    </p:anim>
                                    <p:animEffect transition="in" filter="fade">
                                      <p:cBhvr>
                                        <p:cTn id="45" dur="500"/>
                                        <p:tgtEl>
                                          <p:spTgt spid="30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09600" y="0"/>
            <a:ext cx="7772400" cy="914400"/>
          </a:xfrm>
        </p:spPr>
        <p:txBody>
          <a:bodyPr/>
          <a:lstStyle/>
          <a:p>
            <a:pPr eaLnBrk="1" hangingPunct="1">
              <a:defRPr/>
            </a:pPr>
            <a:r>
              <a:rPr lang="en-US" sz="3400" dirty="0" smtClean="0">
                <a:cs typeface="+mj-cs"/>
              </a:rPr>
              <a:t>Electron Double-Slit Experiment</a:t>
            </a:r>
          </a:p>
        </p:txBody>
      </p:sp>
      <p:sp>
        <p:nvSpPr>
          <p:cNvPr id="62469" name="Rectangle 5"/>
          <p:cNvSpPr>
            <a:spLocks noGrp="1" noChangeArrowheads="1"/>
          </p:cNvSpPr>
          <p:nvPr>
            <p:ph type="body" sz="half" idx="1"/>
          </p:nvPr>
        </p:nvSpPr>
        <p:spPr>
          <a:xfrm>
            <a:off x="457200" y="836613"/>
            <a:ext cx="3963988" cy="4878387"/>
          </a:xfrm>
        </p:spPr>
        <p:txBody>
          <a:bodyPr/>
          <a:lstStyle/>
          <a:p>
            <a:pPr eaLnBrk="1" hangingPunct="1">
              <a:buFont typeface="Wingdings" charset="0"/>
              <a:buChar char="n"/>
              <a:defRPr/>
            </a:pPr>
            <a:r>
              <a:rPr lang="en-US" sz="2400" dirty="0" smtClean="0">
                <a:cs typeface="+mn-cs"/>
              </a:rPr>
              <a:t>C. </a:t>
            </a:r>
            <a:r>
              <a:rPr lang="en-US" sz="2400" dirty="0" err="1" smtClean="0">
                <a:cs typeface="+mn-cs"/>
              </a:rPr>
              <a:t>Jönsson</a:t>
            </a:r>
            <a:r>
              <a:rPr lang="en-US" sz="2400" dirty="0" smtClean="0">
                <a:cs typeface="+mn-cs"/>
              </a:rPr>
              <a:t> of </a:t>
            </a:r>
            <a:r>
              <a:rPr lang="en-US" sz="2400" dirty="0" err="1" smtClean="0">
                <a:cs typeface="+mn-cs"/>
              </a:rPr>
              <a:t>Tübingen</a:t>
            </a:r>
            <a:r>
              <a:rPr lang="en-US" sz="2400" dirty="0" smtClean="0">
                <a:cs typeface="+mn-cs"/>
              </a:rPr>
              <a:t>, Germany, succeeded in 1961 in showing double-slit interference effects for electrons by constructing very narrow slits and using relatively large distances between the slits and the observation screen.</a:t>
            </a:r>
          </a:p>
          <a:p>
            <a:pPr eaLnBrk="1" hangingPunct="1">
              <a:buFont typeface="Wingdings" charset="0"/>
              <a:buChar char="n"/>
              <a:defRPr/>
            </a:pPr>
            <a:r>
              <a:rPr lang="en-US" sz="2400" dirty="0" smtClean="0">
                <a:cs typeface="+mn-cs"/>
              </a:rPr>
              <a:t>This experiment demonstrated that precisely the same behavior occurs for both light (waves) and electrons (particles).</a:t>
            </a:r>
          </a:p>
        </p:txBody>
      </p:sp>
      <p:pic>
        <p:nvPicPr>
          <p:cNvPr id="31749" name="Picture 1"/>
          <p:cNvPicPr>
            <a:picLocks/>
          </p:cNvPicPr>
          <p:nvPr/>
        </p:nvPicPr>
        <p:blipFill>
          <a:blip r:embed="rId2"/>
          <a:srcRect/>
          <a:stretch>
            <a:fillRect/>
          </a:stretch>
        </p:blipFill>
        <p:spPr bwMode="auto">
          <a:xfrm>
            <a:off x="4953000" y="1066800"/>
            <a:ext cx="3886200" cy="48768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r>
              <a:rPr lang="en-US" smtClean="0"/>
              <a:t>Monday, Sept. 30, 2013</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12</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13882765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62469">
                                            <p:txEl>
                                              <p:pRg st="0" end="0"/>
                                            </p:txEl>
                                          </p:spTgt>
                                        </p:tgtEl>
                                        <p:attrNameLst>
                                          <p:attrName>style.visibility</p:attrName>
                                        </p:attrNameLst>
                                      </p:cBhvr>
                                      <p:to>
                                        <p:strVal val="visible"/>
                                      </p:to>
                                    </p:set>
                                    <p:animEffect transition="in" filter="wipe(left)">
                                      <p:cBhvr>
                                        <p:cTn id="7" dur="500"/>
                                        <p:tgtEl>
                                          <p:spTgt spid="624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62469">
                                            <p:txEl>
                                              <p:pRg st="1" end="1"/>
                                            </p:txEl>
                                          </p:spTgt>
                                        </p:tgtEl>
                                        <p:attrNameLst>
                                          <p:attrName>style.visibility</p:attrName>
                                        </p:attrNameLst>
                                      </p:cBhvr>
                                      <p:to>
                                        <p:strVal val="visible"/>
                                      </p:to>
                                    </p:set>
                                    <p:animEffect transition="in" filter="wipe(left)">
                                      <p:cBhvr>
                                        <p:cTn id="12" dur="500"/>
                                        <p:tgtEl>
                                          <p:spTgt spid="624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31749"/>
                                        </p:tgtEl>
                                        <p:attrNameLst>
                                          <p:attrName>style.visibility</p:attrName>
                                        </p:attrNameLst>
                                      </p:cBhvr>
                                      <p:to>
                                        <p:strVal val="visible"/>
                                      </p:to>
                                    </p:set>
                                    <p:anim calcmode="lin" valueType="num">
                                      <p:cBhvr>
                                        <p:cTn id="17" dur="500" fill="hold"/>
                                        <p:tgtEl>
                                          <p:spTgt spid="31749"/>
                                        </p:tgtEl>
                                        <p:attrNameLst>
                                          <p:attrName>ppt_w</p:attrName>
                                        </p:attrNameLst>
                                      </p:cBhvr>
                                      <p:tavLst>
                                        <p:tav tm="0">
                                          <p:val>
                                            <p:fltVal val="0"/>
                                          </p:val>
                                        </p:tav>
                                        <p:tav tm="100000">
                                          <p:val>
                                            <p:strVal val="#ppt_w"/>
                                          </p:val>
                                        </p:tav>
                                      </p:tavLst>
                                    </p:anim>
                                    <p:anim calcmode="lin" valueType="num">
                                      <p:cBhvr>
                                        <p:cTn id="18" dur="500" fill="hold"/>
                                        <p:tgtEl>
                                          <p:spTgt spid="31749"/>
                                        </p:tgtEl>
                                        <p:attrNameLst>
                                          <p:attrName>ppt_h</p:attrName>
                                        </p:attrNameLst>
                                      </p:cBhvr>
                                      <p:tavLst>
                                        <p:tav tm="0">
                                          <p:val>
                                            <p:fltVal val="0"/>
                                          </p:val>
                                        </p:tav>
                                        <p:tav tm="100000">
                                          <p:val>
                                            <p:strVal val="#ppt_h"/>
                                          </p:val>
                                        </p:tav>
                                      </p:tavLst>
                                    </p:anim>
                                    <p:animEffect transition="in" filter="fade">
                                      <p:cBhvr>
                                        <p:cTn id="19" dur="5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0"/>
            <a:ext cx="8229600" cy="636587"/>
          </a:xfrm>
        </p:spPr>
        <p:txBody>
          <a:bodyPr/>
          <a:lstStyle/>
          <a:p>
            <a:pPr eaLnBrk="1" hangingPunct="1">
              <a:defRPr/>
            </a:pPr>
            <a:r>
              <a:rPr lang="en-US" sz="4000" dirty="0" smtClean="0">
                <a:cs typeface="+mj-cs"/>
              </a:rPr>
              <a:t>Which slit?</a:t>
            </a:r>
          </a:p>
        </p:txBody>
      </p:sp>
      <p:sp>
        <p:nvSpPr>
          <p:cNvPr id="57348" name="Rectangle 4"/>
          <p:cNvSpPr>
            <a:spLocks noGrp="1" noChangeArrowheads="1"/>
          </p:cNvSpPr>
          <p:nvPr>
            <p:ph type="body" sz="half" idx="1"/>
          </p:nvPr>
        </p:nvSpPr>
        <p:spPr>
          <a:xfrm>
            <a:off x="457200" y="533400"/>
            <a:ext cx="8231188" cy="5486400"/>
          </a:xfrm>
        </p:spPr>
        <p:txBody>
          <a:bodyPr/>
          <a:lstStyle/>
          <a:p>
            <a:pPr eaLnBrk="1" hangingPunct="1">
              <a:lnSpc>
                <a:spcPct val="90000"/>
              </a:lnSpc>
              <a:buFont typeface="Wingdings" charset="0"/>
              <a:buChar char="n"/>
              <a:defRPr/>
            </a:pPr>
            <a:r>
              <a:rPr lang="en-US" sz="2400" dirty="0" smtClean="0">
                <a:cs typeface="+mn-cs"/>
              </a:rPr>
              <a:t>To determine which slit the electron went through: We set up a light shining on the double slit and use a powerful microscope to look at the region. After the electron passes through one of the slits, light bounces off the electron; we observe the reflected light, so we know which slit the electron came through.</a:t>
            </a:r>
          </a:p>
          <a:p>
            <a:pPr eaLnBrk="1" hangingPunct="1">
              <a:lnSpc>
                <a:spcPct val="90000"/>
              </a:lnSpc>
              <a:buFont typeface="Wingdings" charset="0"/>
              <a:buChar char="n"/>
              <a:defRPr/>
            </a:pPr>
            <a:r>
              <a:rPr lang="en-US" sz="2400" dirty="0" smtClean="0">
                <a:cs typeface="+mn-cs"/>
              </a:rPr>
              <a:t>Use a subscript </a:t>
            </a:r>
            <a:r>
              <a:rPr lang="ja-JP" altLang="en-US" sz="2400" dirty="0" smtClean="0">
                <a:cs typeface="+mn-cs"/>
              </a:rPr>
              <a:t>“</a:t>
            </a:r>
            <a:r>
              <a:rPr lang="en-US" sz="2400" dirty="0" smtClean="0">
                <a:cs typeface="+mn-cs"/>
              </a:rPr>
              <a:t>ph</a:t>
            </a:r>
            <a:r>
              <a:rPr lang="ja-JP" altLang="en-US" sz="2400" dirty="0" smtClean="0">
                <a:cs typeface="+mn-cs"/>
              </a:rPr>
              <a:t>”</a:t>
            </a:r>
            <a:r>
              <a:rPr lang="en-US" sz="2400" dirty="0" smtClean="0">
                <a:cs typeface="+mn-cs"/>
              </a:rPr>
              <a:t> to denote variables for light (photon). Therefore the momentum of the photon is</a:t>
            </a:r>
          </a:p>
          <a:p>
            <a:pPr eaLnBrk="1" hangingPunct="1">
              <a:lnSpc>
                <a:spcPct val="90000"/>
              </a:lnSpc>
              <a:buFont typeface="Wingdings" charset="0"/>
              <a:buChar char="n"/>
              <a:defRPr/>
            </a:pPr>
            <a:endParaRPr lang="en-US" sz="2400" dirty="0" smtClean="0">
              <a:cs typeface="+mn-cs"/>
            </a:endParaRPr>
          </a:p>
          <a:p>
            <a:pPr eaLnBrk="1" hangingPunct="1">
              <a:lnSpc>
                <a:spcPct val="90000"/>
              </a:lnSpc>
              <a:buNone/>
              <a:defRPr/>
            </a:pPr>
            <a:endParaRPr lang="en-US" sz="2400" dirty="0" smtClean="0">
              <a:cs typeface="+mn-cs"/>
            </a:endParaRPr>
          </a:p>
          <a:p>
            <a:pPr eaLnBrk="1" hangingPunct="1">
              <a:lnSpc>
                <a:spcPct val="90000"/>
              </a:lnSpc>
              <a:buFont typeface="Wingdings" charset="0"/>
              <a:buChar char="n"/>
              <a:defRPr/>
            </a:pPr>
            <a:r>
              <a:rPr lang="en-US" sz="2400" dirty="0" smtClean="0">
                <a:cs typeface="+mn-cs"/>
              </a:rPr>
              <a:t>The momentum of the electrons will be on the order of		         .</a:t>
            </a:r>
          </a:p>
          <a:p>
            <a:pPr eaLnBrk="1" hangingPunct="1">
              <a:lnSpc>
                <a:spcPct val="90000"/>
              </a:lnSpc>
              <a:buFont typeface="Wingdings" charset="0"/>
              <a:buNone/>
              <a:defRPr/>
            </a:pPr>
            <a:endParaRPr lang="en-US" sz="2400" dirty="0" smtClean="0">
              <a:cs typeface="+mn-cs"/>
            </a:endParaRPr>
          </a:p>
          <a:p>
            <a:pPr eaLnBrk="1" hangingPunct="1">
              <a:lnSpc>
                <a:spcPct val="90000"/>
              </a:lnSpc>
              <a:buFont typeface="Wingdings" charset="0"/>
              <a:buChar char="n"/>
              <a:defRPr/>
            </a:pPr>
            <a:r>
              <a:rPr lang="en-US" sz="2400" dirty="0" smtClean="0">
                <a:cs typeface="+mn-cs"/>
              </a:rPr>
              <a:t>The difficulty is that the momentum of the photons used to determine which slit the electron went through is sufficiently great to strongly modify the momentum of the electron itself, thus changing the direction of the electron! The attempt to identify which slit the electron is passing through will in itself change the interference pattern.</a:t>
            </a:r>
          </a:p>
        </p:txBody>
      </p:sp>
      <p:sp>
        <p:nvSpPr>
          <p:cNvPr id="6" name="Date Placeholder 5"/>
          <p:cNvSpPr>
            <a:spLocks noGrp="1"/>
          </p:cNvSpPr>
          <p:nvPr>
            <p:ph type="dt" sz="half" idx="10"/>
          </p:nvPr>
        </p:nvSpPr>
        <p:spPr/>
        <p:txBody>
          <a:bodyPr/>
          <a:lstStyle/>
          <a:p>
            <a:pPr>
              <a:defRPr/>
            </a:pPr>
            <a:r>
              <a:rPr lang="en-US" smtClean="0"/>
              <a:t>Monday, Sept. 30, 2013</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13</a:t>
            </a:fld>
            <a:endParaRPr lang="en-US"/>
          </a:p>
        </p:txBody>
      </p:sp>
      <p:sp>
        <p:nvSpPr>
          <p:cNvPr id="8" name="Footer Placeholder 7"/>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44418" name="Object 2"/>
          <p:cNvGraphicFramePr>
            <a:graphicFrameLocks noChangeAspect="1"/>
          </p:cNvGraphicFramePr>
          <p:nvPr>
            <p:extLst>
              <p:ext uri="{D42A27DB-BD31-4B8C-83A1-F6EECF244321}">
                <p14:modId xmlns:p14="http://schemas.microsoft.com/office/powerpoint/2010/main" val="121107949"/>
              </p:ext>
            </p:extLst>
          </p:nvPr>
        </p:nvGraphicFramePr>
        <p:xfrm>
          <a:off x="4903788" y="2743200"/>
          <a:ext cx="1927225" cy="990600"/>
        </p:xfrm>
        <a:graphic>
          <a:graphicData uri="http://schemas.openxmlformats.org/presentationml/2006/ole">
            <mc:AlternateContent xmlns:mc="http://schemas.openxmlformats.org/markup-compatibility/2006">
              <mc:Choice xmlns:v="urn:schemas-microsoft-com:vml" Requires="v">
                <p:oleObj spid="_x0000_s8195" name="Equation" r:id="rId3" imgW="863600" imgH="444500" progId="Equation.DSMT4">
                  <p:embed/>
                </p:oleObj>
              </mc:Choice>
              <mc:Fallback>
                <p:oleObj name="Equation" r:id="rId3" imgW="863600" imgH="444500" progId="Equation.DSMT4">
                  <p:embed/>
                  <p:pic>
                    <p:nvPicPr>
                      <p:cNvPr id="0" name=""/>
                      <p:cNvPicPr>
                        <a:picLocks noChangeAspect="1" noChangeArrowheads="1"/>
                      </p:cNvPicPr>
                      <p:nvPr/>
                    </p:nvPicPr>
                    <p:blipFill>
                      <a:blip r:embed="rId4"/>
                      <a:srcRect/>
                      <a:stretch>
                        <a:fillRect/>
                      </a:stretch>
                    </p:blipFill>
                    <p:spPr bwMode="auto">
                      <a:xfrm>
                        <a:off x="4903788" y="2743200"/>
                        <a:ext cx="1927225"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44419" name="Object 3"/>
          <p:cNvGraphicFramePr>
            <a:graphicFrameLocks noChangeAspect="1"/>
          </p:cNvGraphicFramePr>
          <p:nvPr>
            <p:extLst>
              <p:ext uri="{D42A27DB-BD31-4B8C-83A1-F6EECF244321}">
                <p14:modId xmlns:p14="http://schemas.microsoft.com/office/powerpoint/2010/main" val="3788988377"/>
              </p:ext>
            </p:extLst>
          </p:nvPr>
        </p:nvGraphicFramePr>
        <p:xfrm>
          <a:off x="6872288" y="3581400"/>
          <a:ext cx="1670050" cy="962025"/>
        </p:xfrm>
        <a:graphic>
          <a:graphicData uri="http://schemas.openxmlformats.org/presentationml/2006/ole">
            <mc:AlternateContent xmlns:mc="http://schemas.openxmlformats.org/markup-compatibility/2006">
              <mc:Choice xmlns:v="urn:schemas-microsoft-com:vml" Requires="v">
                <p:oleObj spid="_x0000_s8196" name="Equation" r:id="rId5" imgW="749300" imgH="431800" progId="Equation.DSMT4">
                  <p:embed/>
                </p:oleObj>
              </mc:Choice>
              <mc:Fallback>
                <p:oleObj name="Equation" r:id="rId5" imgW="749300" imgH="431800" progId="Equation.DSMT4">
                  <p:embed/>
                  <p:pic>
                    <p:nvPicPr>
                      <p:cNvPr id="0" name=""/>
                      <p:cNvPicPr>
                        <a:picLocks noChangeAspect="1" noChangeArrowheads="1"/>
                      </p:cNvPicPr>
                      <p:nvPr/>
                    </p:nvPicPr>
                    <p:blipFill>
                      <a:blip r:embed="rId6"/>
                      <a:srcRect/>
                      <a:stretch>
                        <a:fillRect/>
                      </a:stretch>
                    </p:blipFill>
                    <p:spPr bwMode="auto">
                      <a:xfrm>
                        <a:off x="6872288" y="3581400"/>
                        <a:ext cx="167005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9676637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7348">
                                            <p:txEl>
                                              <p:pRg st="0" end="0"/>
                                            </p:txEl>
                                          </p:spTgt>
                                        </p:tgtEl>
                                        <p:attrNameLst>
                                          <p:attrName>style.visibility</p:attrName>
                                        </p:attrNameLst>
                                      </p:cBhvr>
                                      <p:to>
                                        <p:strVal val="visible"/>
                                      </p:to>
                                    </p:set>
                                    <p:animEffect transition="in" filter="wipe(left)">
                                      <p:cBhvr>
                                        <p:cTn id="7" dur="500"/>
                                        <p:tgtEl>
                                          <p:spTgt spid="573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57348">
                                            <p:txEl>
                                              <p:pRg st="1" end="1"/>
                                            </p:txEl>
                                          </p:spTgt>
                                        </p:tgtEl>
                                        <p:attrNameLst>
                                          <p:attrName>style.visibility</p:attrName>
                                        </p:attrNameLst>
                                      </p:cBhvr>
                                      <p:to>
                                        <p:strVal val="visible"/>
                                      </p:to>
                                    </p:set>
                                    <p:animEffect transition="in" filter="wipe(left)">
                                      <p:cBhvr>
                                        <p:cTn id="12" dur="500"/>
                                        <p:tgtEl>
                                          <p:spTgt spid="573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44418"/>
                                        </p:tgtEl>
                                        <p:attrNameLst>
                                          <p:attrName>style.visibility</p:attrName>
                                        </p:attrNameLst>
                                      </p:cBhvr>
                                      <p:to>
                                        <p:strVal val="visible"/>
                                      </p:to>
                                    </p:set>
                                    <p:animEffect transition="in" filter="wipe(left)">
                                      <p:cBhvr>
                                        <p:cTn id="17" dur="500"/>
                                        <p:tgtEl>
                                          <p:spTgt spid="4444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57348">
                                            <p:txEl>
                                              <p:pRg st="4" end="4"/>
                                            </p:txEl>
                                          </p:spTgt>
                                        </p:tgtEl>
                                        <p:attrNameLst>
                                          <p:attrName>style.visibility</p:attrName>
                                        </p:attrNameLst>
                                      </p:cBhvr>
                                      <p:to>
                                        <p:strVal val="visible"/>
                                      </p:to>
                                    </p:set>
                                    <p:animEffect transition="in" filter="wipe(left)">
                                      <p:cBhvr>
                                        <p:cTn id="22" dur="500"/>
                                        <p:tgtEl>
                                          <p:spTgt spid="5734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44419"/>
                                        </p:tgtEl>
                                        <p:attrNameLst>
                                          <p:attrName>style.visibility</p:attrName>
                                        </p:attrNameLst>
                                      </p:cBhvr>
                                      <p:to>
                                        <p:strVal val="visible"/>
                                      </p:to>
                                    </p:set>
                                    <p:animEffect transition="in" filter="wipe(left)">
                                      <p:cBhvr>
                                        <p:cTn id="27" dur="500"/>
                                        <p:tgtEl>
                                          <p:spTgt spid="4444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57348">
                                            <p:txEl>
                                              <p:pRg st="6" end="6"/>
                                            </p:txEl>
                                          </p:spTgt>
                                        </p:tgtEl>
                                        <p:attrNameLst>
                                          <p:attrName>style.visibility</p:attrName>
                                        </p:attrNameLst>
                                      </p:cBhvr>
                                      <p:to>
                                        <p:strVal val="visible"/>
                                      </p:to>
                                    </p:set>
                                    <p:animEffect transition="in" filter="wipe(left)">
                                      <p:cBhvr>
                                        <p:cTn id="32" dur="500"/>
                                        <p:tgtEl>
                                          <p:spTgt spid="5734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5" name="Rectangle 7"/>
          <p:cNvSpPr>
            <a:spLocks noGrp="1" noChangeArrowheads="1"/>
          </p:cNvSpPr>
          <p:nvPr>
            <p:ph type="title"/>
          </p:nvPr>
        </p:nvSpPr>
        <p:spPr>
          <a:xfrm>
            <a:off x="457200" y="76200"/>
            <a:ext cx="8229600" cy="788987"/>
          </a:xfrm>
        </p:spPr>
        <p:txBody>
          <a:bodyPr/>
          <a:lstStyle/>
          <a:p>
            <a:pPr eaLnBrk="1" hangingPunct="1">
              <a:defRPr/>
            </a:pPr>
            <a:r>
              <a:rPr lang="en-US" dirty="0" smtClean="0">
                <a:cs typeface="+mj-cs"/>
              </a:rPr>
              <a:t>Wave particle duality solution</a:t>
            </a:r>
          </a:p>
        </p:txBody>
      </p:sp>
      <p:sp>
        <p:nvSpPr>
          <p:cNvPr id="33795" name="Rectangle 5"/>
          <p:cNvSpPr>
            <a:spLocks noGrp="1" noChangeArrowheads="1"/>
          </p:cNvSpPr>
          <p:nvPr>
            <p:ph type="body" sz="half" idx="1"/>
          </p:nvPr>
        </p:nvSpPr>
        <p:spPr>
          <a:xfrm>
            <a:off x="457200" y="914400"/>
            <a:ext cx="8305800" cy="5181600"/>
          </a:xfrm>
        </p:spPr>
        <p:txBody>
          <a:bodyPr/>
          <a:lstStyle/>
          <a:p>
            <a:pPr eaLnBrk="1" hangingPunct="1"/>
            <a:r>
              <a:rPr lang="en-US" dirty="0">
                <a:cs typeface="ＭＳ Ｐゴシック" pitchFamily="-84" charset="-128"/>
              </a:rPr>
              <a:t>The solution to the wave particle duality of an event is given by the following principle.</a:t>
            </a:r>
          </a:p>
          <a:p>
            <a:pPr eaLnBrk="1" hangingPunct="1"/>
            <a:r>
              <a:rPr lang="en-US" b="1" dirty="0" smtClean="0">
                <a:cs typeface="ＭＳ Ｐゴシック" pitchFamily="-84" charset="-128"/>
              </a:rPr>
              <a:t>Bohr’</a:t>
            </a:r>
            <a:r>
              <a:rPr lang="en-US" altLang="ja-JP" b="1" dirty="0" smtClean="0">
                <a:cs typeface="ＭＳ Ｐゴシック" pitchFamily="-84" charset="-128"/>
              </a:rPr>
              <a:t>s </a:t>
            </a:r>
            <a:r>
              <a:rPr lang="en-US" altLang="ja-JP" b="1" dirty="0">
                <a:cs typeface="ＭＳ Ｐゴシック" pitchFamily="-84" charset="-128"/>
              </a:rPr>
              <a:t>principle of </a:t>
            </a:r>
            <a:r>
              <a:rPr lang="en-US" altLang="ja-JP" b="1" dirty="0" err="1">
                <a:cs typeface="ＭＳ Ｐゴシック" pitchFamily="-84" charset="-128"/>
              </a:rPr>
              <a:t>complementarity</a:t>
            </a:r>
            <a:r>
              <a:rPr lang="en-US" altLang="ja-JP" dirty="0">
                <a:cs typeface="ＭＳ Ｐゴシック" pitchFamily="-84" charset="-128"/>
              </a:rPr>
              <a:t>: It is not possible to describe physical observables simultaneously in terms of both particles and waves.</a:t>
            </a:r>
          </a:p>
          <a:p>
            <a:pPr eaLnBrk="1" hangingPunct="1"/>
            <a:r>
              <a:rPr lang="en-US" b="1" dirty="0">
                <a:cs typeface="ＭＳ Ｐゴシック" pitchFamily="-84" charset="-128"/>
              </a:rPr>
              <a:t>Physical observables</a:t>
            </a:r>
            <a:r>
              <a:rPr lang="en-US" dirty="0">
                <a:cs typeface="ＭＳ Ｐゴシック" pitchFamily="-84" charset="-128"/>
              </a:rPr>
              <a:t> are </a:t>
            </a:r>
            <a:r>
              <a:rPr lang="en-US" dirty="0" smtClean="0">
                <a:cs typeface="ＭＳ Ｐゴシック" pitchFamily="-84" charset="-128"/>
              </a:rPr>
              <a:t>the </a:t>
            </a:r>
            <a:r>
              <a:rPr lang="en-US" dirty="0">
                <a:cs typeface="ＭＳ Ｐゴシック" pitchFamily="-84" charset="-128"/>
              </a:rPr>
              <a:t>quantities such as position, velocity, momentum, and energy that can be experimentally measured. In any given instance we must use either the particle description or the wave description.</a:t>
            </a:r>
          </a:p>
          <a:p>
            <a:pPr eaLnBrk="1" hangingPunct="1">
              <a:buFont typeface="Wingdings" pitchFamily="-84" charset="2"/>
              <a:buNone/>
            </a:pPr>
            <a:endParaRPr lang="en-US" dirty="0">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Sept. 30, 2013</a:t>
            </a:r>
            <a:endParaRPr lang="en-US"/>
          </a:p>
        </p:txBody>
      </p:sp>
      <p:sp>
        <p:nvSpPr>
          <p:cNvPr id="5" name="Slide Number Placeholder 4"/>
          <p:cNvSpPr>
            <a:spLocks noGrp="1"/>
          </p:cNvSpPr>
          <p:nvPr>
            <p:ph type="sldNum" sz="quarter" idx="12"/>
          </p:nvPr>
        </p:nvSpPr>
        <p:spPr/>
        <p:txBody>
          <a:bodyPr/>
          <a:lstStyle/>
          <a:p>
            <a:pPr>
              <a:defRPr/>
            </a:pPr>
            <a:fld id="{6E4BFBEB-12DC-8949-B61D-A8F2554F50A6}" type="slidenum">
              <a:rPr lang="en-US" smtClean="0"/>
              <a:pPr>
                <a:defRPr/>
              </a:pPr>
              <a:t>14</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1858828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wipe(left)">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wipe(left)">
                                      <p:cBhvr>
                                        <p:cTn id="12" dur="500"/>
                                        <p:tgtEl>
                                          <p:spTgt spid="33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wipe(left)">
                                      <p:cBhvr>
                                        <p:cTn id="17" dur="500"/>
                                        <p:tgtEl>
                                          <p:spTgt spid="33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0"/>
            <a:ext cx="8229600" cy="712787"/>
          </a:xfrm>
        </p:spPr>
        <p:txBody>
          <a:bodyPr/>
          <a:lstStyle/>
          <a:p>
            <a:pPr eaLnBrk="1" hangingPunct="1">
              <a:defRPr/>
            </a:pPr>
            <a:r>
              <a:rPr lang="en-US" sz="4800" dirty="0" smtClean="0">
                <a:cs typeface="+mj-cs"/>
              </a:rPr>
              <a:t>Uncertainty Principle</a:t>
            </a:r>
          </a:p>
        </p:txBody>
      </p:sp>
      <p:sp>
        <p:nvSpPr>
          <p:cNvPr id="34819" name="Rectangle 7"/>
          <p:cNvSpPr>
            <a:spLocks noGrp="1" noChangeArrowheads="1"/>
          </p:cNvSpPr>
          <p:nvPr>
            <p:ph type="body" sz="half" idx="1"/>
          </p:nvPr>
        </p:nvSpPr>
        <p:spPr>
          <a:xfrm>
            <a:off x="457200" y="838200"/>
            <a:ext cx="8383588" cy="4497388"/>
          </a:xfrm>
        </p:spPr>
        <p:txBody>
          <a:bodyPr/>
          <a:lstStyle/>
          <a:p>
            <a:pPr eaLnBrk="1" hangingPunct="1"/>
            <a:r>
              <a:rPr lang="en-US" sz="2800" dirty="0">
                <a:cs typeface="ＭＳ Ｐゴシック" pitchFamily="-84" charset="-128"/>
              </a:rPr>
              <a:t>It is impossible to measure simultaneously, with no uncertainty, the precise values of </a:t>
            </a:r>
            <a:r>
              <a:rPr lang="en-US" sz="2800" i="1" dirty="0" err="1">
                <a:cs typeface="ＭＳ Ｐゴシック" pitchFamily="-84" charset="-128"/>
              </a:rPr>
              <a:t>k</a:t>
            </a:r>
            <a:r>
              <a:rPr lang="en-US" sz="2800" dirty="0">
                <a:cs typeface="ＭＳ Ｐゴシック" pitchFamily="-84" charset="-128"/>
              </a:rPr>
              <a:t> and </a:t>
            </a:r>
            <a:r>
              <a:rPr lang="en-US" sz="2800" i="1" dirty="0" err="1">
                <a:cs typeface="ＭＳ Ｐゴシック" pitchFamily="-84" charset="-128"/>
              </a:rPr>
              <a:t>x</a:t>
            </a:r>
            <a:r>
              <a:rPr lang="en-US" sz="2800" dirty="0">
                <a:cs typeface="ＭＳ Ｐゴシック" pitchFamily="-84" charset="-128"/>
              </a:rPr>
              <a:t> for the same particle. The wave number </a:t>
            </a:r>
            <a:r>
              <a:rPr lang="en-US" sz="2800" i="1" dirty="0" err="1">
                <a:cs typeface="ＭＳ Ｐゴシック" pitchFamily="-84" charset="-128"/>
              </a:rPr>
              <a:t>k</a:t>
            </a:r>
            <a:r>
              <a:rPr lang="en-US" sz="2800" dirty="0">
                <a:cs typeface="ＭＳ Ｐゴシック" pitchFamily="-84" charset="-128"/>
              </a:rPr>
              <a:t> may be rewritten as</a:t>
            </a:r>
          </a:p>
          <a:p>
            <a:pPr eaLnBrk="1" hangingPunct="1"/>
            <a:endParaRPr lang="en-US" sz="2800" dirty="0">
              <a:cs typeface="ＭＳ Ｐゴシック" pitchFamily="-84" charset="-128"/>
            </a:endParaRPr>
          </a:p>
          <a:p>
            <a:pPr eaLnBrk="1" hangingPunct="1"/>
            <a:endParaRPr lang="en-US" sz="2800" dirty="0">
              <a:cs typeface="ＭＳ Ｐゴシック" pitchFamily="-84" charset="-128"/>
            </a:endParaRPr>
          </a:p>
          <a:p>
            <a:pPr eaLnBrk="1" hangingPunct="1"/>
            <a:r>
              <a:rPr lang="en-US" sz="2800" dirty="0">
                <a:cs typeface="ＭＳ Ｐゴシック" pitchFamily="-84" charset="-128"/>
              </a:rPr>
              <a:t>For the case of a Gaussian wave packet we have</a:t>
            </a:r>
          </a:p>
          <a:p>
            <a:pPr eaLnBrk="1" hangingPunct="1">
              <a:buFont typeface="Wingdings" pitchFamily="-84" charset="2"/>
              <a:buNone/>
            </a:pPr>
            <a:endParaRPr lang="en-US" sz="2800" dirty="0" smtClean="0">
              <a:cs typeface="ＭＳ Ｐゴシック" pitchFamily="-84" charset="-128"/>
            </a:endParaRPr>
          </a:p>
          <a:p>
            <a:pPr eaLnBrk="1" hangingPunct="1">
              <a:buFont typeface="Wingdings" pitchFamily="-84" charset="2"/>
              <a:buNone/>
            </a:pPr>
            <a:endParaRPr lang="en-US" sz="2800" dirty="0" smtClean="0">
              <a:cs typeface="ＭＳ Ｐゴシック" pitchFamily="-84" charset="-128"/>
            </a:endParaRPr>
          </a:p>
          <a:p>
            <a:pPr eaLnBrk="1" hangingPunct="1">
              <a:buFont typeface="Wingdings" pitchFamily="-84" charset="2"/>
              <a:buNone/>
            </a:pPr>
            <a:r>
              <a:rPr lang="en-US" sz="2800" dirty="0">
                <a:cs typeface="ＭＳ Ｐゴシック" pitchFamily="-84" charset="-128"/>
              </a:rPr>
              <a:t>	Thus for a single particle we have </a:t>
            </a:r>
            <a:r>
              <a:rPr lang="en-US" sz="2800" dirty="0" smtClean="0">
                <a:cs typeface="ＭＳ Ｐゴシック" pitchFamily="-84" charset="-128"/>
              </a:rPr>
              <a:t>Heisenberg’</a:t>
            </a:r>
            <a:r>
              <a:rPr lang="en-US" altLang="ja-JP" sz="2800" dirty="0" smtClean="0">
                <a:cs typeface="ＭＳ Ｐゴシック" pitchFamily="-84" charset="-128"/>
              </a:rPr>
              <a:t>s </a:t>
            </a:r>
            <a:r>
              <a:rPr lang="en-US" altLang="ja-JP" sz="2800" b="1" dirty="0">
                <a:cs typeface="ＭＳ Ｐゴシック" pitchFamily="-84" charset="-128"/>
              </a:rPr>
              <a:t>uncertainty principle</a:t>
            </a:r>
            <a:r>
              <a:rPr lang="en-US" altLang="ja-JP" sz="2800" dirty="0">
                <a:cs typeface="ＭＳ Ｐゴシック" pitchFamily="-84" charset="-128"/>
              </a:rPr>
              <a:t>:</a:t>
            </a:r>
          </a:p>
          <a:p>
            <a:pPr eaLnBrk="1" hangingPunct="1">
              <a:buFont typeface="Wingdings" pitchFamily="-84" charset="2"/>
              <a:buNone/>
            </a:pPr>
            <a:endParaRPr lang="en-US" sz="2800" dirty="0">
              <a:cs typeface="ＭＳ Ｐゴシック" pitchFamily="-84" charset="-128"/>
            </a:endParaRPr>
          </a:p>
        </p:txBody>
      </p:sp>
      <p:pic>
        <p:nvPicPr>
          <p:cNvPr id="34820" name="Picture 27"/>
          <p:cNvPicPr>
            <a:picLocks noChangeAspect="1" noChangeArrowheads="1"/>
          </p:cNvPicPr>
          <p:nvPr/>
        </p:nvPicPr>
        <p:blipFill>
          <a:blip r:embed="rId3"/>
          <a:srcRect/>
          <a:stretch>
            <a:fillRect/>
          </a:stretch>
        </p:blipFill>
        <p:spPr bwMode="auto">
          <a:xfrm>
            <a:off x="6208713" y="2586038"/>
            <a:ext cx="914400" cy="20955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Monday, Sept. 30, 2013</a:t>
            </a:r>
            <a:endParaRPr lang="en-US"/>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15</a:t>
            </a:fld>
            <a:endParaRPr lang="en-US"/>
          </a:p>
        </p:txBody>
      </p:sp>
      <p:sp>
        <p:nvSpPr>
          <p:cNvPr id="10" name="Footer Placeholder 9"/>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46466" name="Object 2"/>
          <p:cNvGraphicFramePr>
            <a:graphicFrameLocks noChangeAspect="1"/>
          </p:cNvGraphicFramePr>
          <p:nvPr>
            <p:extLst>
              <p:ext uri="{D42A27DB-BD31-4B8C-83A1-F6EECF244321}">
                <p14:modId xmlns:p14="http://schemas.microsoft.com/office/powerpoint/2010/main" val="4053768944"/>
              </p:ext>
            </p:extLst>
          </p:nvPr>
        </p:nvGraphicFramePr>
        <p:xfrm>
          <a:off x="2390775" y="2286000"/>
          <a:ext cx="3625850" cy="962025"/>
        </p:xfrm>
        <a:graphic>
          <a:graphicData uri="http://schemas.openxmlformats.org/presentationml/2006/ole">
            <mc:AlternateContent xmlns:mc="http://schemas.openxmlformats.org/markup-compatibility/2006">
              <mc:Choice xmlns:v="urn:schemas-microsoft-com:vml" Requires="v">
                <p:oleObj spid="_x0000_s9220" name="Equation" r:id="rId4" imgW="1625600" imgH="431800" progId="Equation.DSMT4">
                  <p:embed/>
                </p:oleObj>
              </mc:Choice>
              <mc:Fallback>
                <p:oleObj name="Equation" r:id="rId4" imgW="1625600" imgH="431800" progId="Equation.DSMT4">
                  <p:embed/>
                  <p:pic>
                    <p:nvPicPr>
                      <p:cNvPr id="0" name=""/>
                      <p:cNvPicPr>
                        <a:picLocks noChangeAspect="1" noChangeArrowheads="1"/>
                      </p:cNvPicPr>
                      <p:nvPr/>
                    </p:nvPicPr>
                    <p:blipFill>
                      <a:blip r:embed="rId5"/>
                      <a:srcRect/>
                      <a:stretch>
                        <a:fillRect/>
                      </a:stretch>
                    </p:blipFill>
                    <p:spPr bwMode="auto">
                      <a:xfrm>
                        <a:off x="2390775" y="2286000"/>
                        <a:ext cx="362585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46467" name="Object 3"/>
          <p:cNvGraphicFramePr>
            <a:graphicFrameLocks noChangeAspect="1"/>
          </p:cNvGraphicFramePr>
          <p:nvPr>
            <p:extLst>
              <p:ext uri="{D42A27DB-BD31-4B8C-83A1-F6EECF244321}">
                <p14:modId xmlns:p14="http://schemas.microsoft.com/office/powerpoint/2010/main" val="2384002552"/>
              </p:ext>
            </p:extLst>
          </p:nvPr>
        </p:nvGraphicFramePr>
        <p:xfrm>
          <a:off x="2908300" y="3886200"/>
          <a:ext cx="2608263" cy="877888"/>
        </p:xfrm>
        <a:graphic>
          <a:graphicData uri="http://schemas.openxmlformats.org/presentationml/2006/ole">
            <mc:AlternateContent xmlns:mc="http://schemas.openxmlformats.org/markup-compatibility/2006">
              <mc:Choice xmlns:v="urn:schemas-microsoft-com:vml" Requires="v">
                <p:oleObj spid="_x0000_s9221" name="Equation" r:id="rId6" imgW="1168400" imgH="393700" progId="Equation.DSMT4">
                  <p:embed/>
                </p:oleObj>
              </mc:Choice>
              <mc:Fallback>
                <p:oleObj name="Equation" r:id="rId6" imgW="1168400" imgH="393700" progId="Equation.DSMT4">
                  <p:embed/>
                  <p:pic>
                    <p:nvPicPr>
                      <p:cNvPr id="0" name=""/>
                      <p:cNvPicPr>
                        <a:picLocks noChangeAspect="1" noChangeArrowheads="1"/>
                      </p:cNvPicPr>
                      <p:nvPr/>
                    </p:nvPicPr>
                    <p:blipFill>
                      <a:blip r:embed="rId7"/>
                      <a:srcRect/>
                      <a:stretch>
                        <a:fillRect/>
                      </a:stretch>
                    </p:blipFill>
                    <p:spPr bwMode="auto">
                      <a:xfrm>
                        <a:off x="2908300" y="3886200"/>
                        <a:ext cx="2608263" cy="87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46468" name="Object 4"/>
          <p:cNvGraphicFramePr>
            <a:graphicFrameLocks noChangeAspect="1"/>
          </p:cNvGraphicFramePr>
          <p:nvPr>
            <p:extLst>
              <p:ext uri="{D42A27DB-BD31-4B8C-83A1-F6EECF244321}">
                <p14:modId xmlns:p14="http://schemas.microsoft.com/office/powerpoint/2010/main" val="9758380"/>
              </p:ext>
            </p:extLst>
          </p:nvPr>
        </p:nvGraphicFramePr>
        <p:xfrm>
          <a:off x="3595688" y="5334000"/>
          <a:ext cx="1528762" cy="877888"/>
        </p:xfrm>
        <a:graphic>
          <a:graphicData uri="http://schemas.openxmlformats.org/presentationml/2006/ole">
            <mc:AlternateContent xmlns:mc="http://schemas.openxmlformats.org/markup-compatibility/2006">
              <mc:Choice xmlns:v="urn:schemas-microsoft-com:vml" Requires="v">
                <p:oleObj spid="_x0000_s9222" name="Equation" r:id="rId8" imgW="685800" imgH="393700" progId="Equation.DSMT4">
                  <p:embed/>
                </p:oleObj>
              </mc:Choice>
              <mc:Fallback>
                <p:oleObj name="Equation" r:id="rId8" imgW="685800" imgH="393700" progId="Equation.DSMT4">
                  <p:embed/>
                  <p:pic>
                    <p:nvPicPr>
                      <p:cNvPr id="0" name=""/>
                      <p:cNvPicPr>
                        <a:picLocks noChangeAspect="1" noChangeArrowheads="1"/>
                      </p:cNvPicPr>
                      <p:nvPr/>
                    </p:nvPicPr>
                    <p:blipFill>
                      <a:blip r:embed="rId9"/>
                      <a:srcRect/>
                      <a:stretch>
                        <a:fillRect/>
                      </a:stretch>
                    </p:blipFill>
                    <p:spPr bwMode="auto">
                      <a:xfrm>
                        <a:off x="3595688" y="5334000"/>
                        <a:ext cx="1528762" cy="87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400804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wipe(left)">
                                      <p:cBhvr>
                                        <p:cTn id="7" dur="5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6466"/>
                                        </p:tgtEl>
                                        <p:attrNameLst>
                                          <p:attrName>style.visibility</p:attrName>
                                        </p:attrNameLst>
                                      </p:cBhvr>
                                      <p:to>
                                        <p:strVal val="visible"/>
                                      </p:to>
                                    </p:set>
                                    <p:animEffect transition="in" filter="wipe(left)">
                                      <p:cBhvr>
                                        <p:cTn id="12" dur="500"/>
                                        <p:tgtEl>
                                          <p:spTgt spid="44646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4819">
                                            <p:txEl>
                                              <p:pRg st="3" end="3"/>
                                            </p:txEl>
                                          </p:spTgt>
                                        </p:tgtEl>
                                        <p:attrNameLst>
                                          <p:attrName>style.visibility</p:attrName>
                                        </p:attrNameLst>
                                      </p:cBhvr>
                                      <p:to>
                                        <p:strVal val="visible"/>
                                      </p:to>
                                    </p:set>
                                    <p:animEffect transition="in" filter="wipe(left)">
                                      <p:cBhvr>
                                        <p:cTn id="17" dur="500"/>
                                        <p:tgtEl>
                                          <p:spTgt spid="348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46467"/>
                                        </p:tgtEl>
                                        <p:attrNameLst>
                                          <p:attrName>style.visibility</p:attrName>
                                        </p:attrNameLst>
                                      </p:cBhvr>
                                      <p:to>
                                        <p:strVal val="visible"/>
                                      </p:to>
                                    </p:set>
                                    <p:animEffect transition="in" filter="wipe(left)">
                                      <p:cBhvr>
                                        <p:cTn id="22" dur="500"/>
                                        <p:tgtEl>
                                          <p:spTgt spid="44646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4819">
                                            <p:txEl>
                                              <p:pRg st="6" end="6"/>
                                            </p:txEl>
                                          </p:spTgt>
                                        </p:tgtEl>
                                        <p:attrNameLst>
                                          <p:attrName>style.visibility</p:attrName>
                                        </p:attrNameLst>
                                      </p:cBhvr>
                                      <p:to>
                                        <p:strVal val="visible"/>
                                      </p:to>
                                    </p:set>
                                    <p:animEffect transition="in" filter="wipe(left)">
                                      <p:cBhvr>
                                        <p:cTn id="27" dur="500"/>
                                        <p:tgtEl>
                                          <p:spTgt spid="3481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46468"/>
                                        </p:tgtEl>
                                        <p:attrNameLst>
                                          <p:attrName>style.visibility</p:attrName>
                                        </p:attrNameLst>
                                      </p:cBhvr>
                                      <p:to>
                                        <p:strVal val="visible"/>
                                      </p:to>
                                    </p:set>
                                    <p:animEffect transition="in" filter="wipe(left)">
                                      <p:cBhvr>
                                        <p:cTn id="32" dur="500"/>
                                        <p:tgtEl>
                                          <p:spTgt spid="446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0"/>
            <a:ext cx="8229600" cy="712787"/>
          </a:xfrm>
        </p:spPr>
        <p:txBody>
          <a:bodyPr/>
          <a:lstStyle/>
          <a:p>
            <a:pPr eaLnBrk="1" hangingPunct="1">
              <a:defRPr/>
            </a:pPr>
            <a:r>
              <a:rPr lang="en-US" sz="4800" dirty="0" smtClean="0">
                <a:cs typeface="+mj-cs"/>
              </a:rPr>
              <a:t>Energy Uncertainty</a:t>
            </a:r>
          </a:p>
        </p:txBody>
      </p:sp>
      <p:sp>
        <p:nvSpPr>
          <p:cNvPr id="35843" name="Rectangle 3"/>
          <p:cNvSpPr>
            <a:spLocks noGrp="1" noChangeArrowheads="1"/>
          </p:cNvSpPr>
          <p:nvPr>
            <p:ph type="body" sz="half" idx="1"/>
          </p:nvPr>
        </p:nvSpPr>
        <p:spPr>
          <a:xfrm>
            <a:off x="381000" y="762000"/>
            <a:ext cx="8383588" cy="4878388"/>
          </a:xfrm>
        </p:spPr>
        <p:txBody>
          <a:bodyPr/>
          <a:lstStyle/>
          <a:p>
            <a:pPr eaLnBrk="1" hangingPunct="1"/>
            <a:r>
              <a:rPr lang="en-US" sz="2800" dirty="0">
                <a:cs typeface="ＭＳ Ｐゴシック" pitchFamily="-84" charset="-128"/>
              </a:rPr>
              <a:t>If we are uncertain as to the exact position of a particle, for example an electron somewhere inside an atom, the particle </a:t>
            </a:r>
            <a:r>
              <a:rPr lang="en-US" sz="2800" dirty="0" smtClean="0">
                <a:cs typeface="ＭＳ Ｐゴシック" pitchFamily="-84" charset="-128"/>
              </a:rPr>
              <a:t>can’</a:t>
            </a:r>
            <a:r>
              <a:rPr lang="en-US" altLang="ja-JP" sz="2800" dirty="0" smtClean="0">
                <a:cs typeface="ＭＳ Ｐゴシック" pitchFamily="-84" charset="-128"/>
              </a:rPr>
              <a:t>t </a:t>
            </a:r>
            <a:r>
              <a:rPr lang="en-US" altLang="ja-JP" sz="2800" dirty="0">
                <a:cs typeface="ＭＳ Ｐゴシック" pitchFamily="-84" charset="-128"/>
              </a:rPr>
              <a:t>have zero kinetic energy</a:t>
            </a:r>
            <a:r>
              <a:rPr lang="en-US" altLang="ja-JP" sz="2800" dirty="0" smtClean="0">
                <a:cs typeface="ＭＳ Ｐゴシック" pitchFamily="-84" charset="-128"/>
              </a:rPr>
              <a:t>.</a:t>
            </a:r>
            <a:endParaRPr lang="en-US" sz="2800" dirty="0" smtClean="0">
              <a:cs typeface="ＭＳ Ｐゴシック" pitchFamily="-84" charset="-128"/>
            </a:endParaRPr>
          </a:p>
          <a:p>
            <a:pPr eaLnBrk="1" hangingPunct="1"/>
            <a:endParaRPr lang="en-US" sz="2800" dirty="0">
              <a:cs typeface="ＭＳ Ｐゴシック" pitchFamily="-84" charset="-128"/>
            </a:endParaRPr>
          </a:p>
          <a:p>
            <a:pPr eaLnBrk="1" hangingPunct="1"/>
            <a:r>
              <a:rPr lang="en-US" sz="2800" dirty="0">
                <a:cs typeface="ＭＳ Ｐゴシック" pitchFamily="-84" charset="-128"/>
              </a:rPr>
              <a:t>The energy uncertainty of a Gaussian wave packet </a:t>
            </a:r>
            <a:r>
              <a:rPr lang="en-US" sz="2800" dirty="0" smtClean="0">
                <a:cs typeface="ＭＳ Ｐゴシック" pitchFamily="-84" charset="-128"/>
              </a:rPr>
              <a:t>is</a:t>
            </a:r>
          </a:p>
          <a:p>
            <a:pPr eaLnBrk="1" hangingPunct="1"/>
            <a:endParaRPr lang="en-US" sz="2800" dirty="0">
              <a:cs typeface="ＭＳ Ｐゴシック" pitchFamily="-84" charset="-128"/>
            </a:endParaRPr>
          </a:p>
          <a:p>
            <a:pPr eaLnBrk="1" hangingPunct="1">
              <a:buFont typeface="Wingdings" pitchFamily="-84" charset="2"/>
              <a:buNone/>
            </a:pPr>
            <a:r>
              <a:rPr lang="en-US" sz="2800" dirty="0">
                <a:cs typeface="ＭＳ Ｐゴシック" pitchFamily="-84" charset="-128"/>
              </a:rPr>
              <a:t>	combined with the angular frequency </a:t>
            </a:r>
            <a:r>
              <a:rPr lang="en-US" sz="2800" dirty="0" smtClean="0">
                <a:cs typeface="ＭＳ Ｐゴシック" pitchFamily="-84" charset="-128"/>
              </a:rPr>
              <a:t>relation</a:t>
            </a:r>
          </a:p>
          <a:p>
            <a:pPr eaLnBrk="1" hangingPunct="1">
              <a:buFont typeface="Wingdings" pitchFamily="-84" charset="2"/>
              <a:buNone/>
            </a:pPr>
            <a:endParaRPr lang="en-US" sz="2800" dirty="0" smtClean="0">
              <a:cs typeface="ＭＳ Ｐゴシック" pitchFamily="-84" charset="-128"/>
            </a:endParaRPr>
          </a:p>
          <a:p>
            <a:pPr eaLnBrk="1" hangingPunct="1"/>
            <a:r>
              <a:rPr lang="en-US" sz="2800" dirty="0">
                <a:cs typeface="ＭＳ Ｐゴシック" pitchFamily="-84" charset="-128"/>
              </a:rPr>
              <a:t>Energy-Time Uncertainty Principle:		  .</a:t>
            </a:r>
          </a:p>
          <a:p>
            <a:pPr eaLnBrk="1" hangingPunct="1"/>
            <a:endParaRPr lang="en-US" sz="2800" dirty="0">
              <a:cs typeface="ＭＳ Ｐゴシック" pitchFamily="-84" charset="-128"/>
            </a:endParaRPr>
          </a:p>
          <a:p>
            <a:pPr eaLnBrk="1" hangingPunct="1">
              <a:buFont typeface="Wingdings" pitchFamily="-84" charset="2"/>
              <a:buNone/>
            </a:pPr>
            <a:endParaRPr lang="en-US" sz="2800" dirty="0">
              <a:cs typeface="ＭＳ Ｐゴシック" pitchFamily="-84" charset="-128"/>
            </a:endParaRPr>
          </a:p>
        </p:txBody>
      </p:sp>
      <p:pic>
        <p:nvPicPr>
          <p:cNvPr id="35844" name="Picture 24"/>
          <p:cNvPicPr>
            <a:picLocks noChangeAspect="1" noChangeArrowheads="1"/>
          </p:cNvPicPr>
          <p:nvPr/>
        </p:nvPicPr>
        <p:blipFill>
          <a:blip r:embed="rId3"/>
          <a:srcRect/>
          <a:stretch>
            <a:fillRect/>
          </a:stretch>
        </p:blipFill>
        <p:spPr bwMode="auto">
          <a:xfrm>
            <a:off x="6208713" y="2586038"/>
            <a:ext cx="914400" cy="209550"/>
          </a:xfrm>
          <a:prstGeom prst="rect">
            <a:avLst/>
          </a:prstGeom>
          <a:noFill/>
          <a:ln w="9525">
            <a:noFill/>
            <a:miter lim="800000"/>
            <a:headEnd/>
            <a:tailEnd/>
          </a:ln>
        </p:spPr>
      </p:pic>
      <p:sp>
        <p:nvSpPr>
          <p:cNvPr id="9" name="Date Placeholder 8"/>
          <p:cNvSpPr>
            <a:spLocks noGrp="1"/>
          </p:cNvSpPr>
          <p:nvPr>
            <p:ph type="dt" sz="half" idx="10"/>
          </p:nvPr>
        </p:nvSpPr>
        <p:spPr/>
        <p:txBody>
          <a:bodyPr/>
          <a:lstStyle/>
          <a:p>
            <a:pPr>
              <a:defRPr/>
            </a:pPr>
            <a:r>
              <a:rPr lang="en-US" smtClean="0"/>
              <a:t>Monday, Sept. 30, 2013</a:t>
            </a:r>
            <a:endParaRPr lang="en-US"/>
          </a:p>
        </p:txBody>
      </p:sp>
      <p:sp>
        <p:nvSpPr>
          <p:cNvPr id="10" name="Slide Number Placeholder 9"/>
          <p:cNvSpPr>
            <a:spLocks noGrp="1"/>
          </p:cNvSpPr>
          <p:nvPr>
            <p:ph type="sldNum" sz="quarter" idx="12"/>
          </p:nvPr>
        </p:nvSpPr>
        <p:spPr/>
        <p:txBody>
          <a:bodyPr/>
          <a:lstStyle/>
          <a:p>
            <a:pPr>
              <a:defRPr/>
            </a:pPr>
            <a:fld id="{6E4BFBEB-12DC-8949-B61D-A8F2554F50A6}" type="slidenum">
              <a:rPr lang="en-US" smtClean="0"/>
              <a:pPr>
                <a:defRPr/>
              </a:pPr>
              <a:t>16</a:t>
            </a:fld>
            <a:endParaRPr lang="en-US"/>
          </a:p>
        </p:txBody>
      </p:sp>
      <p:sp>
        <p:nvSpPr>
          <p:cNvPr id="11" name="Footer Placeholder 10"/>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47490" name="Object 2"/>
          <p:cNvGraphicFramePr>
            <a:graphicFrameLocks noChangeAspect="1"/>
          </p:cNvGraphicFramePr>
          <p:nvPr>
            <p:extLst>
              <p:ext uri="{D42A27DB-BD31-4B8C-83A1-F6EECF244321}">
                <p14:modId xmlns:p14="http://schemas.microsoft.com/office/powerpoint/2010/main" val="2904567988"/>
              </p:ext>
            </p:extLst>
          </p:nvPr>
        </p:nvGraphicFramePr>
        <p:xfrm>
          <a:off x="4903788" y="1676400"/>
          <a:ext cx="3854450" cy="990600"/>
        </p:xfrm>
        <a:graphic>
          <a:graphicData uri="http://schemas.openxmlformats.org/presentationml/2006/ole">
            <mc:AlternateContent xmlns:mc="http://schemas.openxmlformats.org/markup-compatibility/2006">
              <mc:Choice xmlns:v="urn:schemas-microsoft-com:vml" Requires="v">
                <p:oleObj spid="_x0000_s10245" name="Equation" r:id="rId4" imgW="1727200" imgH="444500" progId="Equation.DSMT4">
                  <p:embed/>
                </p:oleObj>
              </mc:Choice>
              <mc:Fallback>
                <p:oleObj name="Equation" r:id="rId4" imgW="1727200" imgH="444500" progId="Equation.DSMT4">
                  <p:embed/>
                  <p:pic>
                    <p:nvPicPr>
                      <p:cNvPr id="0" name=""/>
                      <p:cNvPicPr>
                        <a:picLocks noChangeAspect="1" noChangeArrowheads="1"/>
                      </p:cNvPicPr>
                      <p:nvPr/>
                    </p:nvPicPr>
                    <p:blipFill>
                      <a:blip r:embed="rId5"/>
                      <a:srcRect/>
                      <a:stretch>
                        <a:fillRect/>
                      </a:stretch>
                    </p:blipFill>
                    <p:spPr bwMode="auto">
                      <a:xfrm>
                        <a:off x="4903788" y="1676400"/>
                        <a:ext cx="385445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47492" name="Object 4"/>
          <p:cNvGraphicFramePr>
            <a:graphicFrameLocks noChangeAspect="1"/>
          </p:cNvGraphicFramePr>
          <p:nvPr>
            <p:extLst>
              <p:ext uri="{D42A27DB-BD31-4B8C-83A1-F6EECF244321}">
                <p14:modId xmlns:p14="http://schemas.microsoft.com/office/powerpoint/2010/main" val="947753276"/>
              </p:ext>
            </p:extLst>
          </p:nvPr>
        </p:nvGraphicFramePr>
        <p:xfrm>
          <a:off x="4813300" y="3048000"/>
          <a:ext cx="3249613" cy="811213"/>
        </p:xfrm>
        <a:graphic>
          <a:graphicData uri="http://schemas.openxmlformats.org/presentationml/2006/ole">
            <mc:AlternateContent xmlns:mc="http://schemas.openxmlformats.org/markup-compatibility/2006">
              <mc:Choice xmlns:v="urn:schemas-microsoft-com:vml" Requires="v">
                <p:oleObj spid="_x0000_s10246" name="Equation" r:id="rId6" imgW="1574800" imgH="393700" progId="Equation.DSMT4">
                  <p:embed/>
                </p:oleObj>
              </mc:Choice>
              <mc:Fallback>
                <p:oleObj name="Equation" r:id="rId6" imgW="1574800" imgH="393700" progId="Equation.DSMT4">
                  <p:embed/>
                  <p:pic>
                    <p:nvPicPr>
                      <p:cNvPr id="0" name=""/>
                      <p:cNvPicPr>
                        <a:picLocks noChangeAspect="1" noChangeArrowheads="1"/>
                      </p:cNvPicPr>
                      <p:nvPr/>
                    </p:nvPicPr>
                    <p:blipFill>
                      <a:blip r:embed="rId7"/>
                      <a:srcRect/>
                      <a:stretch>
                        <a:fillRect/>
                      </a:stretch>
                    </p:blipFill>
                    <p:spPr bwMode="auto">
                      <a:xfrm>
                        <a:off x="4813300" y="3048000"/>
                        <a:ext cx="3249613" cy="811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47493" name="Object 5"/>
          <p:cNvGraphicFramePr>
            <a:graphicFrameLocks noChangeAspect="1"/>
          </p:cNvGraphicFramePr>
          <p:nvPr>
            <p:extLst>
              <p:ext uri="{D42A27DB-BD31-4B8C-83A1-F6EECF244321}">
                <p14:modId xmlns:p14="http://schemas.microsoft.com/office/powerpoint/2010/main" val="3123106346"/>
              </p:ext>
            </p:extLst>
          </p:nvPr>
        </p:nvGraphicFramePr>
        <p:xfrm>
          <a:off x="4889500" y="4065588"/>
          <a:ext cx="2438400" cy="811212"/>
        </p:xfrm>
        <a:graphic>
          <a:graphicData uri="http://schemas.openxmlformats.org/presentationml/2006/ole">
            <mc:AlternateContent xmlns:mc="http://schemas.openxmlformats.org/markup-compatibility/2006">
              <mc:Choice xmlns:v="urn:schemas-microsoft-com:vml" Requires="v">
                <p:oleObj spid="_x0000_s10247" name="Equation" r:id="rId8" imgW="1181100" imgH="393700" progId="Equation.DSMT4">
                  <p:embed/>
                </p:oleObj>
              </mc:Choice>
              <mc:Fallback>
                <p:oleObj name="Equation" r:id="rId8" imgW="1181100" imgH="393700" progId="Equation.DSMT4">
                  <p:embed/>
                  <p:pic>
                    <p:nvPicPr>
                      <p:cNvPr id="0" name=""/>
                      <p:cNvPicPr>
                        <a:picLocks noChangeAspect="1" noChangeArrowheads="1"/>
                      </p:cNvPicPr>
                      <p:nvPr/>
                    </p:nvPicPr>
                    <p:blipFill>
                      <a:blip r:embed="rId9"/>
                      <a:srcRect/>
                      <a:stretch>
                        <a:fillRect/>
                      </a:stretch>
                    </p:blipFill>
                    <p:spPr bwMode="auto">
                      <a:xfrm>
                        <a:off x="4889500" y="4065588"/>
                        <a:ext cx="2438400" cy="81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47494" name="Object 6"/>
          <p:cNvGraphicFramePr>
            <a:graphicFrameLocks noChangeAspect="1"/>
          </p:cNvGraphicFramePr>
          <p:nvPr>
            <p:extLst>
              <p:ext uri="{D42A27DB-BD31-4B8C-83A1-F6EECF244321}">
                <p14:modId xmlns:p14="http://schemas.microsoft.com/office/powerpoint/2010/main" val="2941195841"/>
              </p:ext>
            </p:extLst>
          </p:nvPr>
        </p:nvGraphicFramePr>
        <p:xfrm>
          <a:off x="5029200" y="5092277"/>
          <a:ext cx="1905000" cy="1156123"/>
        </p:xfrm>
        <a:graphic>
          <a:graphicData uri="http://schemas.openxmlformats.org/presentationml/2006/ole">
            <mc:AlternateContent xmlns:mc="http://schemas.openxmlformats.org/markup-compatibility/2006">
              <mc:Choice xmlns:v="urn:schemas-microsoft-com:vml" Requires="v">
                <p:oleObj spid="_x0000_s10248" name="Equation" r:id="rId10" imgW="647700" imgH="393700" progId="Equation.DSMT4">
                  <p:embed/>
                </p:oleObj>
              </mc:Choice>
              <mc:Fallback>
                <p:oleObj name="Equation" r:id="rId10" imgW="647700" imgH="393700" progId="Equation.DSMT4">
                  <p:embed/>
                  <p:pic>
                    <p:nvPicPr>
                      <p:cNvPr id="0" name=""/>
                      <p:cNvPicPr>
                        <a:picLocks noChangeAspect="1" noChangeArrowheads="1"/>
                      </p:cNvPicPr>
                      <p:nvPr/>
                    </p:nvPicPr>
                    <p:blipFill>
                      <a:blip r:embed="rId11"/>
                      <a:srcRect/>
                      <a:stretch>
                        <a:fillRect/>
                      </a:stretch>
                    </p:blipFill>
                    <p:spPr bwMode="auto">
                      <a:xfrm>
                        <a:off x="5029200" y="5092277"/>
                        <a:ext cx="1905000" cy="1156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0765095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wipe(left)">
                                      <p:cBhvr>
                                        <p:cTn id="7" dur="500"/>
                                        <p:tgtEl>
                                          <p:spTgt spid="35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7490"/>
                                        </p:tgtEl>
                                        <p:attrNameLst>
                                          <p:attrName>style.visibility</p:attrName>
                                        </p:attrNameLst>
                                      </p:cBhvr>
                                      <p:to>
                                        <p:strVal val="visible"/>
                                      </p:to>
                                    </p:set>
                                    <p:animEffect transition="in" filter="wipe(left)">
                                      <p:cBhvr>
                                        <p:cTn id="12" dur="500"/>
                                        <p:tgtEl>
                                          <p:spTgt spid="44749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wipe(left)">
                                      <p:cBhvr>
                                        <p:cTn id="17" dur="500"/>
                                        <p:tgtEl>
                                          <p:spTgt spid="35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47492"/>
                                        </p:tgtEl>
                                        <p:attrNameLst>
                                          <p:attrName>style.visibility</p:attrName>
                                        </p:attrNameLst>
                                      </p:cBhvr>
                                      <p:to>
                                        <p:strVal val="visible"/>
                                      </p:to>
                                    </p:set>
                                    <p:animEffect transition="in" filter="wipe(left)">
                                      <p:cBhvr>
                                        <p:cTn id="22" dur="500"/>
                                        <p:tgtEl>
                                          <p:spTgt spid="44749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843">
                                            <p:txEl>
                                              <p:pRg st="4" end="4"/>
                                            </p:txEl>
                                          </p:spTgt>
                                        </p:tgtEl>
                                        <p:attrNameLst>
                                          <p:attrName>style.visibility</p:attrName>
                                        </p:attrNameLst>
                                      </p:cBhvr>
                                      <p:to>
                                        <p:strVal val="visible"/>
                                      </p:to>
                                    </p:set>
                                    <p:animEffect transition="in" filter="wipe(left)">
                                      <p:cBhvr>
                                        <p:cTn id="27" dur="500"/>
                                        <p:tgtEl>
                                          <p:spTgt spid="35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47493"/>
                                        </p:tgtEl>
                                        <p:attrNameLst>
                                          <p:attrName>style.visibility</p:attrName>
                                        </p:attrNameLst>
                                      </p:cBhvr>
                                      <p:to>
                                        <p:strVal val="visible"/>
                                      </p:to>
                                    </p:set>
                                    <p:animEffect transition="in" filter="wipe(left)">
                                      <p:cBhvr>
                                        <p:cTn id="32" dur="500"/>
                                        <p:tgtEl>
                                          <p:spTgt spid="44749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5843">
                                            <p:txEl>
                                              <p:pRg st="6" end="6"/>
                                            </p:txEl>
                                          </p:spTgt>
                                        </p:tgtEl>
                                        <p:attrNameLst>
                                          <p:attrName>style.visibility</p:attrName>
                                        </p:attrNameLst>
                                      </p:cBhvr>
                                      <p:to>
                                        <p:strVal val="visible"/>
                                      </p:to>
                                    </p:set>
                                    <p:animEffect transition="in" filter="wipe(left)">
                                      <p:cBhvr>
                                        <p:cTn id="37" dur="500"/>
                                        <p:tgtEl>
                                          <p:spTgt spid="358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47494"/>
                                        </p:tgtEl>
                                        <p:attrNameLst>
                                          <p:attrName>style.visibility</p:attrName>
                                        </p:attrNameLst>
                                      </p:cBhvr>
                                      <p:to>
                                        <p:strVal val="visible"/>
                                      </p:to>
                                    </p:set>
                                    <p:animEffect transition="in" filter="wipe(left)">
                                      <p:cBhvr>
                                        <p:cTn id="42" dur="500"/>
                                        <p:tgtEl>
                                          <p:spTgt spid="447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0"/>
            <a:ext cx="8226425" cy="1479550"/>
          </a:xfrm>
        </p:spPr>
        <p:txBody>
          <a:bodyPr/>
          <a:lstStyle/>
          <a:p>
            <a:pPr eaLnBrk="1" hangingPunct="1">
              <a:defRPr/>
            </a:pPr>
            <a:r>
              <a:rPr lang="en-US" sz="3400" dirty="0" smtClean="0">
                <a:cs typeface="+mj-cs"/>
              </a:rPr>
              <a:t>Probability, Wave Functions, and the Copenhagen Interpretation</a:t>
            </a:r>
          </a:p>
        </p:txBody>
      </p:sp>
      <p:sp>
        <p:nvSpPr>
          <p:cNvPr id="96259" name="Rectangle 3"/>
          <p:cNvSpPr>
            <a:spLocks noGrp="1" noChangeArrowheads="1"/>
          </p:cNvSpPr>
          <p:nvPr>
            <p:ph type="body" sz="half" idx="1"/>
          </p:nvPr>
        </p:nvSpPr>
        <p:spPr>
          <a:xfrm>
            <a:off x="457200" y="1295400"/>
            <a:ext cx="8383588" cy="4497387"/>
          </a:xfrm>
        </p:spPr>
        <p:txBody>
          <a:bodyPr/>
          <a:lstStyle/>
          <a:p>
            <a:pPr eaLnBrk="1" hangingPunct="1">
              <a:buFont typeface="Wingdings" charset="0"/>
              <a:buChar char="n"/>
              <a:defRPr/>
            </a:pPr>
            <a:r>
              <a:rPr lang="en-US" sz="2800" dirty="0" smtClean="0">
                <a:cs typeface="+mn-cs"/>
              </a:rPr>
              <a:t>The wave function determines the likelihood (or probability) of finding a particle at a particular position in space at a given time.</a:t>
            </a:r>
          </a:p>
          <a:p>
            <a:pPr eaLnBrk="1" hangingPunct="1">
              <a:buFont typeface="Wingdings" charset="0"/>
              <a:buChar char="n"/>
              <a:defRPr/>
            </a:pPr>
            <a:endParaRPr lang="en-US" sz="2800" dirty="0" smtClean="0">
              <a:cs typeface="+mn-cs"/>
            </a:endParaRPr>
          </a:p>
          <a:p>
            <a:pPr eaLnBrk="1" hangingPunct="1">
              <a:buFont typeface="Wingdings" charset="0"/>
              <a:buChar char="n"/>
              <a:defRPr/>
            </a:pPr>
            <a:endParaRPr lang="en-US" sz="2800" dirty="0" smtClean="0">
              <a:cs typeface="+mn-cs"/>
            </a:endParaRPr>
          </a:p>
          <a:p>
            <a:pPr eaLnBrk="1" hangingPunct="1">
              <a:buFont typeface="Wingdings" charset="0"/>
              <a:buChar char="n"/>
              <a:defRPr/>
            </a:pPr>
            <a:r>
              <a:rPr lang="en-US" sz="2800" dirty="0" smtClean="0">
                <a:cs typeface="+mn-cs"/>
              </a:rPr>
              <a:t>The total probability of finding the electron is 1. Forcing this condition on the wave function is called normalization. </a:t>
            </a:r>
          </a:p>
        </p:txBody>
      </p:sp>
      <p:sp>
        <p:nvSpPr>
          <p:cNvPr id="6" name="Date Placeholder 5"/>
          <p:cNvSpPr>
            <a:spLocks noGrp="1"/>
          </p:cNvSpPr>
          <p:nvPr>
            <p:ph type="dt" sz="half" idx="10"/>
          </p:nvPr>
        </p:nvSpPr>
        <p:spPr/>
        <p:txBody>
          <a:bodyPr/>
          <a:lstStyle/>
          <a:p>
            <a:pPr>
              <a:defRPr/>
            </a:pPr>
            <a:r>
              <a:rPr lang="en-US" smtClean="0"/>
              <a:t>Monday, Sept. 30, 2013</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17</a:t>
            </a:fld>
            <a:endParaRPr lang="en-US"/>
          </a:p>
        </p:txBody>
      </p:sp>
      <p:sp>
        <p:nvSpPr>
          <p:cNvPr id="8" name="Footer Placeholder 7"/>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49539" name="Object 3"/>
          <p:cNvGraphicFramePr>
            <a:graphicFrameLocks noChangeAspect="1"/>
          </p:cNvGraphicFramePr>
          <p:nvPr>
            <p:extLst>
              <p:ext uri="{D42A27DB-BD31-4B8C-83A1-F6EECF244321}">
                <p14:modId xmlns:p14="http://schemas.microsoft.com/office/powerpoint/2010/main" val="3152912090"/>
              </p:ext>
            </p:extLst>
          </p:nvPr>
        </p:nvGraphicFramePr>
        <p:xfrm>
          <a:off x="2767013" y="2338388"/>
          <a:ext cx="5111750" cy="1190625"/>
        </p:xfrm>
        <a:graphic>
          <a:graphicData uri="http://schemas.openxmlformats.org/presentationml/2006/ole">
            <mc:AlternateContent xmlns:mc="http://schemas.openxmlformats.org/markup-compatibility/2006">
              <mc:Choice xmlns:v="urn:schemas-microsoft-com:vml" Requires="v">
                <p:oleObj spid="_x0000_s11267" name="Equation" r:id="rId3" imgW="1358900" imgH="317500" progId="Equation.DSMT4">
                  <p:embed/>
                </p:oleObj>
              </mc:Choice>
              <mc:Fallback>
                <p:oleObj name="Equation" r:id="rId3" imgW="1358900" imgH="317500" progId="Equation.DSMT4">
                  <p:embed/>
                  <p:pic>
                    <p:nvPicPr>
                      <p:cNvPr id="0" name=""/>
                      <p:cNvPicPr>
                        <a:picLocks noChangeAspect="1" noChangeArrowheads="1"/>
                      </p:cNvPicPr>
                      <p:nvPr/>
                    </p:nvPicPr>
                    <p:blipFill>
                      <a:blip r:embed="rId4"/>
                      <a:srcRect/>
                      <a:stretch>
                        <a:fillRect/>
                      </a:stretch>
                    </p:blipFill>
                    <p:spPr bwMode="auto">
                      <a:xfrm>
                        <a:off x="2767013" y="2338388"/>
                        <a:ext cx="5111750"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49540" name="Object 4"/>
          <p:cNvGraphicFramePr>
            <a:graphicFrameLocks noChangeAspect="1"/>
          </p:cNvGraphicFramePr>
          <p:nvPr>
            <p:extLst>
              <p:ext uri="{D42A27DB-BD31-4B8C-83A1-F6EECF244321}">
                <p14:modId xmlns:p14="http://schemas.microsoft.com/office/powerpoint/2010/main" val="2393595616"/>
              </p:ext>
            </p:extLst>
          </p:nvPr>
        </p:nvGraphicFramePr>
        <p:xfrm>
          <a:off x="1209675" y="4724400"/>
          <a:ext cx="7027863" cy="1160463"/>
        </p:xfrm>
        <a:graphic>
          <a:graphicData uri="http://schemas.openxmlformats.org/presentationml/2006/ole">
            <mc:AlternateContent xmlns:mc="http://schemas.openxmlformats.org/markup-compatibility/2006">
              <mc:Choice xmlns:v="urn:schemas-microsoft-com:vml" Requires="v">
                <p:oleObj spid="_x0000_s11268" name="Equation" r:id="rId5" imgW="1993900" imgH="330200" progId="Equation.DSMT4">
                  <p:embed/>
                </p:oleObj>
              </mc:Choice>
              <mc:Fallback>
                <p:oleObj name="Equation" r:id="rId5" imgW="1993900" imgH="330200" progId="Equation.DSMT4">
                  <p:embed/>
                  <p:pic>
                    <p:nvPicPr>
                      <p:cNvPr id="0" name=""/>
                      <p:cNvPicPr>
                        <a:picLocks noChangeAspect="1" noChangeArrowheads="1"/>
                      </p:cNvPicPr>
                      <p:nvPr/>
                    </p:nvPicPr>
                    <p:blipFill>
                      <a:blip r:embed="rId6"/>
                      <a:srcRect/>
                      <a:stretch>
                        <a:fillRect/>
                      </a:stretch>
                    </p:blipFill>
                    <p:spPr bwMode="auto">
                      <a:xfrm>
                        <a:off x="1209675" y="4724400"/>
                        <a:ext cx="7027863" cy="1160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005359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wipe(left)">
                                      <p:cBhvr>
                                        <p:cTn id="7" dur="500"/>
                                        <p:tgtEl>
                                          <p:spTgt spid="96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9539"/>
                                        </p:tgtEl>
                                        <p:attrNameLst>
                                          <p:attrName>style.visibility</p:attrName>
                                        </p:attrNameLst>
                                      </p:cBhvr>
                                      <p:to>
                                        <p:strVal val="visible"/>
                                      </p:to>
                                    </p:set>
                                    <p:animEffect transition="in" filter="wipe(left)">
                                      <p:cBhvr>
                                        <p:cTn id="12" dur="500"/>
                                        <p:tgtEl>
                                          <p:spTgt spid="4495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96259">
                                            <p:txEl>
                                              <p:pRg st="3" end="3"/>
                                            </p:txEl>
                                          </p:spTgt>
                                        </p:tgtEl>
                                        <p:attrNameLst>
                                          <p:attrName>style.visibility</p:attrName>
                                        </p:attrNameLst>
                                      </p:cBhvr>
                                      <p:to>
                                        <p:strVal val="visible"/>
                                      </p:to>
                                    </p:set>
                                    <p:animEffect transition="in" filter="wipe(left)">
                                      <p:cBhvr>
                                        <p:cTn id="17" dur="500"/>
                                        <p:tgtEl>
                                          <p:spTgt spid="9625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49540"/>
                                        </p:tgtEl>
                                        <p:attrNameLst>
                                          <p:attrName>style.visibility</p:attrName>
                                        </p:attrNameLst>
                                      </p:cBhvr>
                                      <p:to>
                                        <p:strVal val="visible"/>
                                      </p:to>
                                    </p:set>
                                    <p:animEffect transition="in" filter="wipe(left)">
                                      <p:cBhvr>
                                        <p:cTn id="22" dur="500"/>
                                        <p:tgtEl>
                                          <p:spTgt spid="449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81000" y="1"/>
            <a:ext cx="8229600" cy="838200"/>
          </a:xfrm>
        </p:spPr>
        <p:txBody>
          <a:bodyPr/>
          <a:lstStyle/>
          <a:p>
            <a:pPr eaLnBrk="1" hangingPunct="1">
              <a:defRPr/>
            </a:pPr>
            <a:r>
              <a:rPr lang="en-US" sz="4000" dirty="0" smtClean="0">
                <a:cs typeface="+mj-cs"/>
              </a:rPr>
              <a:t>The Copenhagen Interpretation</a:t>
            </a:r>
          </a:p>
        </p:txBody>
      </p:sp>
      <p:sp>
        <p:nvSpPr>
          <p:cNvPr id="97283" name="Rectangle 3"/>
          <p:cNvSpPr>
            <a:spLocks noGrp="1" noChangeArrowheads="1"/>
          </p:cNvSpPr>
          <p:nvPr>
            <p:ph type="body" sz="half" idx="1"/>
          </p:nvPr>
        </p:nvSpPr>
        <p:spPr>
          <a:xfrm>
            <a:off x="381000" y="914400"/>
            <a:ext cx="8305800" cy="5029200"/>
          </a:xfrm>
        </p:spPr>
        <p:txBody>
          <a:bodyPr/>
          <a:lstStyle/>
          <a:p>
            <a:pPr marL="533400" indent="-533400" eaLnBrk="1" hangingPunct="1">
              <a:buFont typeface="Wingdings" charset="0"/>
              <a:buChar char="n"/>
              <a:defRPr/>
            </a:pPr>
            <a:r>
              <a:rPr lang="en-US" dirty="0" smtClean="0">
                <a:cs typeface="+mn-cs"/>
              </a:rPr>
              <a:t>Bohr’s interpretation of the wave function consisted of 3 principles:</a:t>
            </a:r>
          </a:p>
          <a:p>
            <a:pPr marL="1295400" lvl="2" indent="-623888" eaLnBrk="1" hangingPunct="1">
              <a:buClr>
                <a:schemeClr val="tx1"/>
              </a:buClr>
              <a:buSzPct val="90000"/>
              <a:buFont typeface="Wingdings" charset="0"/>
              <a:buAutoNum type="arabicParenR"/>
              <a:defRPr/>
            </a:pPr>
            <a:r>
              <a:rPr lang="en-US" dirty="0" smtClean="0"/>
              <a:t>The uncertainty principle of Heisenberg</a:t>
            </a:r>
          </a:p>
          <a:p>
            <a:pPr marL="1295400" lvl="2" indent="-623888" eaLnBrk="1" hangingPunct="1">
              <a:buClr>
                <a:schemeClr val="tx1"/>
              </a:buClr>
              <a:buSzPct val="90000"/>
              <a:buFont typeface="Wingdings" charset="0"/>
              <a:buAutoNum type="arabicParenR"/>
              <a:defRPr/>
            </a:pPr>
            <a:r>
              <a:rPr lang="en-US" dirty="0" smtClean="0"/>
              <a:t>The </a:t>
            </a:r>
            <a:r>
              <a:rPr lang="en-US" dirty="0" err="1" smtClean="0"/>
              <a:t>complementarity</a:t>
            </a:r>
            <a:r>
              <a:rPr lang="en-US" dirty="0" smtClean="0"/>
              <a:t> principle of Bohr</a:t>
            </a:r>
          </a:p>
          <a:p>
            <a:pPr marL="1295400" lvl="2" indent="-623888" eaLnBrk="1" hangingPunct="1">
              <a:buClr>
                <a:schemeClr val="tx1"/>
              </a:buClr>
              <a:buSzPct val="90000"/>
              <a:buFont typeface="Wingdings" charset="0"/>
              <a:buAutoNum type="arabicParenR"/>
              <a:defRPr/>
            </a:pPr>
            <a:r>
              <a:rPr lang="en-US" dirty="0" smtClean="0"/>
              <a:t>The statistical interpretation of Born, based on probabilities determined by the wave function</a:t>
            </a:r>
          </a:p>
          <a:p>
            <a:pPr marL="533400" indent="-533400" eaLnBrk="1" hangingPunct="1">
              <a:buFont typeface="Wingdings" charset="0"/>
              <a:buChar char="n"/>
              <a:defRPr/>
            </a:pPr>
            <a:r>
              <a:rPr lang="en-US" dirty="0" smtClean="0">
                <a:cs typeface="+mn-cs"/>
              </a:rPr>
              <a:t>Together these three concepts form a logical interpretation of the physical meaning of quantum theory. According to the Copenhagen interpretation, physics depends on the outcomes of measurement.</a:t>
            </a:r>
          </a:p>
        </p:txBody>
      </p:sp>
      <p:sp>
        <p:nvSpPr>
          <p:cNvPr id="4" name="Date Placeholder 3"/>
          <p:cNvSpPr>
            <a:spLocks noGrp="1"/>
          </p:cNvSpPr>
          <p:nvPr>
            <p:ph type="dt" sz="half" idx="10"/>
          </p:nvPr>
        </p:nvSpPr>
        <p:spPr/>
        <p:txBody>
          <a:bodyPr/>
          <a:lstStyle/>
          <a:p>
            <a:pPr>
              <a:defRPr/>
            </a:pPr>
            <a:r>
              <a:rPr lang="en-US" smtClean="0"/>
              <a:t>Monday, Sept. 30, 2013</a:t>
            </a:r>
            <a:endParaRPr lang="en-US"/>
          </a:p>
        </p:txBody>
      </p:sp>
      <p:sp>
        <p:nvSpPr>
          <p:cNvPr id="5" name="Slide Number Placeholder 4"/>
          <p:cNvSpPr>
            <a:spLocks noGrp="1"/>
          </p:cNvSpPr>
          <p:nvPr>
            <p:ph type="sldNum" sz="quarter" idx="12"/>
          </p:nvPr>
        </p:nvSpPr>
        <p:spPr/>
        <p:txBody>
          <a:bodyPr/>
          <a:lstStyle/>
          <a:p>
            <a:pPr>
              <a:defRPr/>
            </a:pPr>
            <a:fld id="{6E4BFBEB-12DC-8949-B61D-A8F2554F50A6}" type="slidenum">
              <a:rPr lang="en-US" smtClean="0"/>
              <a:pPr>
                <a:defRPr/>
              </a:pPr>
              <a:t>18</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28217234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wipe(left)">
                                      <p:cBhvr>
                                        <p:cTn id="7" dur="500"/>
                                        <p:tgtEl>
                                          <p:spTgt spid="972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97283">
                                            <p:txEl>
                                              <p:pRg st="1" end="1"/>
                                            </p:txEl>
                                          </p:spTgt>
                                        </p:tgtEl>
                                        <p:attrNameLst>
                                          <p:attrName>style.visibility</p:attrName>
                                        </p:attrNameLst>
                                      </p:cBhvr>
                                      <p:to>
                                        <p:strVal val="visible"/>
                                      </p:to>
                                    </p:set>
                                    <p:animEffect transition="in" filter="wipe(left)">
                                      <p:cBhvr>
                                        <p:cTn id="12" dur="500"/>
                                        <p:tgtEl>
                                          <p:spTgt spid="972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97283">
                                            <p:txEl>
                                              <p:pRg st="2" end="2"/>
                                            </p:txEl>
                                          </p:spTgt>
                                        </p:tgtEl>
                                        <p:attrNameLst>
                                          <p:attrName>style.visibility</p:attrName>
                                        </p:attrNameLst>
                                      </p:cBhvr>
                                      <p:to>
                                        <p:strVal val="visible"/>
                                      </p:to>
                                    </p:set>
                                    <p:animEffect transition="in" filter="wipe(left)">
                                      <p:cBhvr>
                                        <p:cTn id="17" dur="500"/>
                                        <p:tgtEl>
                                          <p:spTgt spid="972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97283">
                                            <p:txEl>
                                              <p:pRg st="3" end="3"/>
                                            </p:txEl>
                                          </p:spTgt>
                                        </p:tgtEl>
                                        <p:attrNameLst>
                                          <p:attrName>style.visibility</p:attrName>
                                        </p:attrNameLst>
                                      </p:cBhvr>
                                      <p:to>
                                        <p:strVal val="visible"/>
                                      </p:to>
                                    </p:set>
                                    <p:animEffect transition="in" filter="wipe(left)">
                                      <p:cBhvr>
                                        <p:cTn id="22" dur="500"/>
                                        <p:tgtEl>
                                          <p:spTgt spid="972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97283">
                                            <p:txEl>
                                              <p:pRg st="4" end="4"/>
                                            </p:txEl>
                                          </p:spTgt>
                                        </p:tgtEl>
                                        <p:attrNameLst>
                                          <p:attrName>style.visibility</p:attrName>
                                        </p:attrNameLst>
                                      </p:cBhvr>
                                      <p:to>
                                        <p:strVal val="visible"/>
                                      </p:to>
                                    </p:set>
                                    <p:animEffect transition="in" filter="wipe(left)">
                                      <p:cBhvr>
                                        <p:cTn id="27" dur="500"/>
                                        <p:tgtEl>
                                          <p:spTgt spid="972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76200"/>
            <a:ext cx="8229600" cy="636587"/>
          </a:xfrm>
        </p:spPr>
        <p:txBody>
          <a:bodyPr/>
          <a:lstStyle/>
          <a:p>
            <a:pPr eaLnBrk="1" hangingPunct="1">
              <a:defRPr/>
            </a:pPr>
            <a:r>
              <a:rPr lang="en-US" sz="3400" dirty="0" smtClean="0">
                <a:cs typeface="+mj-cs"/>
              </a:rPr>
              <a:t>Particle in a Box</a:t>
            </a:r>
          </a:p>
        </p:txBody>
      </p:sp>
      <p:sp>
        <p:nvSpPr>
          <p:cNvPr id="99331" name="Rectangle 3"/>
          <p:cNvSpPr>
            <a:spLocks noGrp="1" noChangeArrowheads="1"/>
          </p:cNvSpPr>
          <p:nvPr>
            <p:ph type="body" sz="half" idx="1"/>
          </p:nvPr>
        </p:nvSpPr>
        <p:spPr>
          <a:xfrm>
            <a:off x="457200" y="685800"/>
            <a:ext cx="8383588" cy="5029200"/>
          </a:xfrm>
        </p:spPr>
        <p:txBody>
          <a:bodyPr/>
          <a:lstStyle/>
          <a:p>
            <a:pPr marL="533400" indent="-533400" eaLnBrk="1" hangingPunct="1">
              <a:buFont typeface="Wingdings" charset="0"/>
              <a:buChar char="n"/>
              <a:defRPr/>
            </a:pPr>
            <a:r>
              <a:rPr lang="en-US" sz="1800" dirty="0" smtClean="0">
                <a:cs typeface="+mn-cs"/>
              </a:rPr>
              <a:t>A particle of mass </a:t>
            </a:r>
            <a:r>
              <a:rPr lang="en-US" sz="2400" i="1" dirty="0" smtClean="0">
                <a:latin typeface="Times"/>
                <a:cs typeface="Times"/>
              </a:rPr>
              <a:t>m</a:t>
            </a:r>
            <a:r>
              <a:rPr lang="en-US" sz="1800" dirty="0" smtClean="0">
                <a:cs typeface="+mn-cs"/>
              </a:rPr>
              <a:t> is trapped in a one-dimensional box of width</a:t>
            </a:r>
            <a:r>
              <a:rPr lang="en-US" sz="1800" dirty="0" smtClean="0">
                <a:latin typeface="SchoolHouse Cursive B"/>
                <a:cs typeface="SchoolHouse Cursive B"/>
              </a:rPr>
              <a:t> </a:t>
            </a:r>
            <a:r>
              <a:rPr lang="en-US" sz="2400" dirty="0" smtClean="0">
                <a:latin typeface="SchoolHouse Cursive B"/>
                <a:cs typeface="SchoolHouse Cursive B"/>
              </a:rPr>
              <a:t>l</a:t>
            </a:r>
            <a:r>
              <a:rPr lang="en-US" sz="1800" dirty="0" smtClean="0">
                <a:latin typeface="SchoolHouse Cursive B"/>
                <a:cs typeface="SchoolHouse Cursive B"/>
              </a:rPr>
              <a:t>.</a:t>
            </a:r>
          </a:p>
          <a:p>
            <a:pPr marL="533400" indent="-533400" eaLnBrk="1" hangingPunct="1">
              <a:buFont typeface="Wingdings" charset="0"/>
              <a:buChar char="n"/>
              <a:defRPr/>
            </a:pPr>
            <a:r>
              <a:rPr lang="en-US" sz="1800" dirty="0" smtClean="0">
                <a:cs typeface="+mn-cs"/>
              </a:rPr>
              <a:t>The particle is treated as a wave. </a:t>
            </a:r>
          </a:p>
          <a:p>
            <a:pPr marL="533400" indent="-533400" eaLnBrk="1" hangingPunct="1">
              <a:buFont typeface="Wingdings" charset="0"/>
              <a:buChar char="n"/>
              <a:defRPr/>
            </a:pPr>
            <a:r>
              <a:rPr lang="en-US" sz="1800" dirty="0" smtClean="0">
                <a:cs typeface="+mn-cs"/>
              </a:rPr>
              <a:t>The box puts boundary conditions on the wave. The wave function must be zero at the walls of the box and on the outside.</a:t>
            </a:r>
          </a:p>
          <a:p>
            <a:pPr marL="533400" indent="-533400" eaLnBrk="1" hangingPunct="1">
              <a:buFont typeface="Wingdings" charset="0"/>
              <a:buChar char="n"/>
              <a:defRPr/>
            </a:pPr>
            <a:r>
              <a:rPr lang="en-US" sz="1800" dirty="0" smtClean="0">
                <a:cs typeface="+mn-cs"/>
              </a:rPr>
              <a:t>In order for the probability to vanish at the walls, we must have an integral number of half wavelengths in the box.</a:t>
            </a:r>
          </a:p>
          <a:p>
            <a:pPr marL="533400" indent="-533400" eaLnBrk="1" hangingPunct="1">
              <a:buFont typeface="Wingdings" charset="0"/>
              <a:buChar char="n"/>
              <a:defRPr/>
            </a:pPr>
            <a:endParaRPr lang="en-US" sz="1800" dirty="0" smtClean="0">
              <a:cs typeface="+mn-cs"/>
            </a:endParaRPr>
          </a:p>
          <a:p>
            <a:pPr marL="533400" indent="-533400" eaLnBrk="1" hangingPunct="1">
              <a:buFont typeface="Wingdings" charset="0"/>
              <a:buChar char="n"/>
              <a:defRPr/>
            </a:pPr>
            <a:endParaRPr lang="en-US" sz="1800" dirty="0" smtClean="0">
              <a:cs typeface="+mn-cs"/>
            </a:endParaRPr>
          </a:p>
          <a:p>
            <a:pPr marL="533400" indent="-533400" eaLnBrk="1" hangingPunct="1">
              <a:buFont typeface="Wingdings" charset="0"/>
              <a:buChar char="n"/>
              <a:defRPr/>
            </a:pPr>
            <a:endParaRPr lang="en-US" sz="1800" dirty="0" smtClean="0">
              <a:cs typeface="+mn-cs"/>
            </a:endParaRPr>
          </a:p>
          <a:p>
            <a:pPr marL="533400" indent="-533400" eaLnBrk="1" hangingPunct="1">
              <a:buFont typeface="Wingdings" charset="0"/>
              <a:buChar char="n"/>
              <a:defRPr/>
            </a:pPr>
            <a:r>
              <a:rPr lang="en-US" sz="1800" dirty="0" smtClean="0">
                <a:cs typeface="+mn-cs"/>
              </a:rPr>
              <a:t>The energy of the particle is				 .</a:t>
            </a:r>
          </a:p>
          <a:p>
            <a:pPr marL="533400" indent="-533400" eaLnBrk="1" hangingPunct="1">
              <a:buFont typeface="Wingdings" charset="0"/>
              <a:buChar char="n"/>
              <a:defRPr/>
            </a:pPr>
            <a:endParaRPr lang="en-US" sz="1800" dirty="0" smtClean="0">
              <a:cs typeface="+mn-cs"/>
            </a:endParaRPr>
          </a:p>
          <a:p>
            <a:pPr marL="533400" indent="-533400" eaLnBrk="1" hangingPunct="1">
              <a:buFont typeface="Wingdings" charset="0"/>
              <a:buChar char="n"/>
              <a:defRPr/>
            </a:pPr>
            <a:r>
              <a:rPr lang="en-US" sz="1800" dirty="0" smtClean="0">
                <a:cs typeface="+mn-cs"/>
              </a:rPr>
              <a:t>The possible wavelengths are quantized which yields the energy:</a:t>
            </a:r>
          </a:p>
          <a:p>
            <a:pPr marL="533400" indent="-533400" eaLnBrk="1" hangingPunct="1">
              <a:buFont typeface="Wingdings" charset="0"/>
              <a:buChar char="n"/>
              <a:defRPr/>
            </a:pPr>
            <a:endParaRPr lang="en-US" sz="1800" dirty="0" smtClean="0">
              <a:cs typeface="+mn-cs"/>
            </a:endParaRPr>
          </a:p>
          <a:p>
            <a:pPr marL="533400" indent="-533400" eaLnBrk="1" hangingPunct="1">
              <a:buFont typeface="Wingdings" charset="0"/>
              <a:buChar char="n"/>
              <a:defRPr/>
            </a:pPr>
            <a:endParaRPr lang="en-US" sz="1800" dirty="0" smtClean="0">
              <a:cs typeface="+mn-cs"/>
            </a:endParaRPr>
          </a:p>
          <a:p>
            <a:pPr marL="533400" indent="-533400" eaLnBrk="1" hangingPunct="1">
              <a:buFont typeface="Wingdings" charset="0"/>
              <a:buNone/>
              <a:defRPr/>
            </a:pPr>
            <a:endParaRPr lang="en-US" sz="1800" dirty="0" smtClean="0">
              <a:cs typeface="+mn-cs"/>
            </a:endParaRPr>
          </a:p>
          <a:p>
            <a:pPr marL="533400" indent="-533400" eaLnBrk="1" hangingPunct="1">
              <a:buFont typeface="Wingdings" charset="0"/>
              <a:buChar char="n"/>
              <a:defRPr/>
            </a:pPr>
            <a:r>
              <a:rPr lang="en-US" sz="1800" dirty="0" smtClean="0">
                <a:cs typeface="+mn-cs"/>
              </a:rPr>
              <a:t>The possible energies of the particle are quantized.</a:t>
            </a:r>
          </a:p>
        </p:txBody>
      </p:sp>
      <p:pic>
        <p:nvPicPr>
          <p:cNvPr id="38916" name="Picture 19"/>
          <p:cNvPicPr preferRelativeResize="0">
            <a:picLocks noChangeAspect="1" noChangeArrowheads="1"/>
          </p:cNvPicPr>
          <p:nvPr/>
        </p:nvPicPr>
        <p:blipFill>
          <a:blip r:embed="rId2"/>
          <a:srcRect/>
          <a:stretch>
            <a:fillRect/>
          </a:stretch>
        </p:blipFill>
        <p:spPr bwMode="auto">
          <a:xfrm>
            <a:off x="2625725" y="2819400"/>
            <a:ext cx="3892550" cy="581025"/>
          </a:xfrm>
          <a:prstGeom prst="rect">
            <a:avLst/>
          </a:prstGeom>
          <a:noFill/>
          <a:ln w="9525">
            <a:noFill/>
            <a:miter lim="800000"/>
            <a:headEnd/>
            <a:tailEnd/>
          </a:ln>
        </p:spPr>
      </p:pic>
      <p:pic>
        <p:nvPicPr>
          <p:cNvPr id="38917" name="Picture 20"/>
          <p:cNvPicPr preferRelativeResize="0">
            <a:picLocks noChangeAspect="1" noChangeArrowheads="1"/>
          </p:cNvPicPr>
          <p:nvPr/>
        </p:nvPicPr>
        <p:blipFill>
          <a:blip r:embed="rId3"/>
          <a:srcRect/>
          <a:stretch>
            <a:fillRect/>
          </a:stretch>
        </p:blipFill>
        <p:spPr bwMode="auto">
          <a:xfrm>
            <a:off x="3810000" y="3505200"/>
            <a:ext cx="3187700" cy="647700"/>
          </a:xfrm>
          <a:prstGeom prst="rect">
            <a:avLst/>
          </a:prstGeom>
          <a:noFill/>
          <a:ln w="9525">
            <a:noFill/>
            <a:miter lim="800000"/>
            <a:headEnd/>
            <a:tailEnd/>
          </a:ln>
        </p:spPr>
      </p:pic>
      <p:pic>
        <p:nvPicPr>
          <p:cNvPr id="38918" name="Picture 21"/>
          <p:cNvPicPr preferRelativeResize="0">
            <a:picLocks noChangeAspect="1" noChangeArrowheads="1"/>
          </p:cNvPicPr>
          <p:nvPr/>
        </p:nvPicPr>
        <p:blipFill>
          <a:blip r:embed="rId4"/>
          <a:srcRect/>
          <a:stretch>
            <a:fillRect/>
          </a:stretch>
        </p:blipFill>
        <p:spPr bwMode="auto">
          <a:xfrm>
            <a:off x="2414588" y="4724400"/>
            <a:ext cx="4314825" cy="69215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Monday, Sept. 30, 2013</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19</a:t>
            </a:fld>
            <a:endParaRPr lang="en-US"/>
          </a:p>
        </p:txBody>
      </p:sp>
      <p:sp>
        <p:nvSpPr>
          <p:cNvPr id="9" name="Footer Placeholder 8"/>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141850883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wipe(left)">
                                      <p:cBhvr>
                                        <p:cTn id="7" dur="500"/>
                                        <p:tgtEl>
                                          <p:spTgt spid="99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99331">
                                            <p:txEl>
                                              <p:pRg st="1" end="1"/>
                                            </p:txEl>
                                          </p:spTgt>
                                        </p:tgtEl>
                                        <p:attrNameLst>
                                          <p:attrName>style.visibility</p:attrName>
                                        </p:attrNameLst>
                                      </p:cBhvr>
                                      <p:to>
                                        <p:strVal val="visible"/>
                                      </p:to>
                                    </p:set>
                                    <p:animEffect transition="in" filter="wipe(left)">
                                      <p:cBhvr>
                                        <p:cTn id="12" dur="500"/>
                                        <p:tgtEl>
                                          <p:spTgt spid="993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99331">
                                            <p:txEl>
                                              <p:pRg st="2" end="2"/>
                                            </p:txEl>
                                          </p:spTgt>
                                        </p:tgtEl>
                                        <p:attrNameLst>
                                          <p:attrName>style.visibility</p:attrName>
                                        </p:attrNameLst>
                                      </p:cBhvr>
                                      <p:to>
                                        <p:strVal val="visible"/>
                                      </p:to>
                                    </p:set>
                                    <p:animEffect transition="in" filter="wipe(left)">
                                      <p:cBhvr>
                                        <p:cTn id="17" dur="500"/>
                                        <p:tgtEl>
                                          <p:spTgt spid="993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99331">
                                            <p:txEl>
                                              <p:pRg st="3" end="3"/>
                                            </p:txEl>
                                          </p:spTgt>
                                        </p:tgtEl>
                                        <p:attrNameLst>
                                          <p:attrName>style.visibility</p:attrName>
                                        </p:attrNameLst>
                                      </p:cBhvr>
                                      <p:to>
                                        <p:strVal val="visible"/>
                                      </p:to>
                                    </p:set>
                                    <p:animEffect transition="in" filter="wipe(left)">
                                      <p:cBhvr>
                                        <p:cTn id="22" dur="500"/>
                                        <p:tgtEl>
                                          <p:spTgt spid="993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8916"/>
                                        </p:tgtEl>
                                        <p:attrNameLst>
                                          <p:attrName>style.visibility</p:attrName>
                                        </p:attrNameLst>
                                      </p:cBhvr>
                                      <p:to>
                                        <p:strVal val="visible"/>
                                      </p:to>
                                    </p:set>
                                    <p:animEffect transition="in" filter="wipe(left)">
                                      <p:cBhvr>
                                        <p:cTn id="27" dur="500"/>
                                        <p:tgtEl>
                                          <p:spTgt spid="389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99331">
                                            <p:txEl>
                                              <p:pRg st="7" end="7"/>
                                            </p:txEl>
                                          </p:spTgt>
                                        </p:tgtEl>
                                        <p:attrNameLst>
                                          <p:attrName>style.visibility</p:attrName>
                                        </p:attrNameLst>
                                      </p:cBhvr>
                                      <p:to>
                                        <p:strVal val="visible"/>
                                      </p:to>
                                    </p:set>
                                    <p:animEffect transition="in" filter="wipe(left)">
                                      <p:cBhvr>
                                        <p:cTn id="32" dur="500"/>
                                        <p:tgtEl>
                                          <p:spTgt spid="9933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8917"/>
                                        </p:tgtEl>
                                        <p:attrNameLst>
                                          <p:attrName>style.visibility</p:attrName>
                                        </p:attrNameLst>
                                      </p:cBhvr>
                                      <p:to>
                                        <p:strVal val="visible"/>
                                      </p:to>
                                    </p:set>
                                    <p:animEffect transition="in" filter="wipe(left)">
                                      <p:cBhvr>
                                        <p:cTn id="37" dur="500"/>
                                        <p:tgtEl>
                                          <p:spTgt spid="389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99331">
                                            <p:txEl>
                                              <p:pRg st="9" end="9"/>
                                            </p:txEl>
                                          </p:spTgt>
                                        </p:tgtEl>
                                        <p:attrNameLst>
                                          <p:attrName>style.visibility</p:attrName>
                                        </p:attrNameLst>
                                      </p:cBhvr>
                                      <p:to>
                                        <p:strVal val="visible"/>
                                      </p:to>
                                    </p:set>
                                    <p:animEffect transition="in" filter="wipe(left)">
                                      <p:cBhvr>
                                        <p:cTn id="42" dur="500"/>
                                        <p:tgtEl>
                                          <p:spTgt spid="99331">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8918"/>
                                        </p:tgtEl>
                                        <p:attrNameLst>
                                          <p:attrName>style.visibility</p:attrName>
                                        </p:attrNameLst>
                                      </p:cBhvr>
                                      <p:to>
                                        <p:strVal val="visible"/>
                                      </p:to>
                                    </p:set>
                                    <p:animEffect transition="in" filter="wipe(left)">
                                      <p:cBhvr>
                                        <p:cTn id="47" dur="500"/>
                                        <p:tgtEl>
                                          <p:spTgt spid="389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99331">
                                            <p:txEl>
                                              <p:pRg st="13" end="13"/>
                                            </p:txEl>
                                          </p:spTgt>
                                        </p:tgtEl>
                                        <p:attrNameLst>
                                          <p:attrName>style.visibility</p:attrName>
                                        </p:attrNameLst>
                                      </p:cBhvr>
                                      <p:to>
                                        <p:strVal val="visible"/>
                                      </p:to>
                                    </p:set>
                                    <p:animEffect transition="in" filter="wipe(left)">
                                      <p:cBhvr>
                                        <p:cTn id="52" dur="500"/>
                                        <p:tgtEl>
                                          <p:spTgt spid="9933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Monday, Oct. 7, 2013</a:t>
            </a:r>
            <a:endParaRPr lang="en-US"/>
          </a:p>
        </p:txBody>
      </p:sp>
      <p:sp>
        <p:nvSpPr>
          <p:cNvPr id="5" name="Footer Placeholder 4"/>
          <p:cNvSpPr>
            <a:spLocks noGrp="1"/>
          </p:cNvSpPr>
          <p:nvPr>
            <p:ph type="ftr" sz="quarter" idx="11"/>
          </p:nvPr>
        </p:nvSpPr>
        <p:spPr/>
        <p:txBody>
          <a:bodyPr/>
          <a:lstStyle/>
          <a:p>
            <a:pPr>
              <a:defRPr/>
            </a:pPr>
            <a:r>
              <a:rPr lang="en-US" smtClean="0"/>
              <a:t>PHYS 3313-001, Fall 2013                      Dr. Amir Farbin</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914400" y="0"/>
            <a:ext cx="7772400" cy="8382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685800"/>
            <a:ext cx="8305800" cy="5257800"/>
          </a:xfrm>
        </p:spPr>
        <p:txBody>
          <a:bodyPr/>
          <a:lstStyle/>
          <a:p>
            <a:pPr eaLnBrk="1" hangingPunct="1"/>
            <a:r>
              <a:rPr lang="en-US" sz="2400" dirty="0"/>
              <a:t>Mid-term exam</a:t>
            </a:r>
          </a:p>
          <a:p>
            <a:pPr lvl="1" eaLnBrk="1" hangingPunct="1"/>
            <a:r>
              <a:rPr lang="en-US" sz="2400" dirty="0"/>
              <a:t>In class on Wednesday, Oct. 16</a:t>
            </a:r>
          </a:p>
          <a:p>
            <a:pPr lvl="1" eaLnBrk="1" hangingPunct="1"/>
            <a:r>
              <a:rPr lang="en-US" sz="2400" dirty="0"/>
              <a:t>Covers from CH1.1 through what we finish on Oct. 9 + appendices</a:t>
            </a:r>
          </a:p>
          <a:p>
            <a:pPr lvl="1" eaLnBrk="1" hangingPunct="1"/>
            <a:r>
              <a:rPr lang="en-US" sz="2400" dirty="0"/>
              <a:t>Mid-term exam constitutes 20% of the total</a:t>
            </a:r>
          </a:p>
          <a:p>
            <a:pPr lvl="1" eaLnBrk="1" hangingPunct="1"/>
            <a:r>
              <a:rPr lang="en-US" sz="2400" b="1" u="sng" dirty="0">
                <a:solidFill>
                  <a:srgbClr val="FF0000"/>
                </a:solidFill>
              </a:rPr>
              <a:t>Please do NOT miss the exam!  You will get an F if you miss it.</a:t>
            </a:r>
          </a:p>
          <a:p>
            <a:pPr lvl="1" eaLnBrk="1" hangingPunct="1"/>
            <a:r>
              <a:rPr lang="en-US" sz="2400" dirty="0"/>
              <a:t>Bring your own HANDWRITTEN formula sheet – one letter size sheet, front and back</a:t>
            </a:r>
          </a:p>
          <a:p>
            <a:pPr lvl="2" eaLnBrk="1" hangingPunct="1"/>
            <a:r>
              <a:rPr lang="en-US" sz="2000" dirty="0"/>
              <a:t>No solutions for any problems</a:t>
            </a:r>
          </a:p>
          <a:p>
            <a:pPr lvl="2" eaLnBrk="1" hangingPunct="1"/>
            <a:r>
              <a:rPr lang="en-US" sz="2000" dirty="0"/>
              <a:t>No derivations of any kind</a:t>
            </a:r>
          </a:p>
          <a:p>
            <a:pPr lvl="2" eaLnBrk="1" hangingPunct="1"/>
            <a:r>
              <a:rPr lang="en-US" sz="2000" dirty="0"/>
              <a:t>Can have values of constants</a:t>
            </a:r>
          </a:p>
          <a:p>
            <a:pPr eaLnBrk="1" hangingPunct="1"/>
            <a:r>
              <a:rPr lang="en-US" sz="2800" smtClean="0"/>
              <a:t>Reminder: Homework </a:t>
            </a:r>
            <a:r>
              <a:rPr lang="en-US" sz="2800" dirty="0" smtClean="0"/>
              <a:t>#3</a:t>
            </a:r>
          </a:p>
          <a:p>
            <a:pPr lvl="1" eaLnBrk="1" hangingPunct="1"/>
            <a:r>
              <a:rPr lang="en-US" sz="2000" dirty="0" smtClean="0"/>
              <a:t>End of chapter problems on CH4: 5, 14, 17, 21, 23 and 45</a:t>
            </a:r>
          </a:p>
          <a:p>
            <a:pPr lvl="1" eaLnBrk="1" hangingPunct="1"/>
            <a:r>
              <a:rPr lang="en-US" sz="2000" dirty="0" smtClean="0"/>
              <a:t>Due: Monday, Oct. 14</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1619">
                                            <p:txEl>
                                              <p:pRg st="1" end="1"/>
                                            </p:txEl>
                                          </p:spTgt>
                                        </p:tgtEl>
                                        <p:attrNameLst>
                                          <p:attrName>style.visibility</p:attrName>
                                        </p:attrNameLst>
                                      </p:cBhvr>
                                      <p:to>
                                        <p:strVal val="visible"/>
                                      </p:to>
                                    </p:set>
                                    <p:animEffect transition="in" filter="wipe(left)">
                                      <p:cBhvr>
                                        <p:cTn id="10" dur="500"/>
                                        <p:tgtEl>
                                          <p:spTgt spid="111619">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1619">
                                            <p:txEl>
                                              <p:pRg st="2" end="2"/>
                                            </p:txEl>
                                          </p:spTgt>
                                        </p:tgtEl>
                                        <p:attrNameLst>
                                          <p:attrName>style.visibility</p:attrName>
                                        </p:attrNameLst>
                                      </p:cBhvr>
                                      <p:to>
                                        <p:strVal val="visible"/>
                                      </p:to>
                                    </p:set>
                                    <p:animEffect transition="in" filter="wipe(left)">
                                      <p:cBhvr>
                                        <p:cTn id="13" dur="500"/>
                                        <p:tgtEl>
                                          <p:spTgt spid="111619">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1619">
                                            <p:txEl>
                                              <p:pRg st="3" end="3"/>
                                            </p:txEl>
                                          </p:spTgt>
                                        </p:tgtEl>
                                        <p:attrNameLst>
                                          <p:attrName>style.visibility</p:attrName>
                                        </p:attrNameLst>
                                      </p:cBhvr>
                                      <p:to>
                                        <p:strVal val="visible"/>
                                      </p:to>
                                    </p:set>
                                    <p:animEffect transition="in" filter="wipe(left)">
                                      <p:cBhvr>
                                        <p:cTn id="16" dur="500"/>
                                        <p:tgtEl>
                                          <p:spTgt spid="111619">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11619">
                                            <p:txEl>
                                              <p:pRg st="4" end="4"/>
                                            </p:txEl>
                                          </p:spTgt>
                                        </p:tgtEl>
                                        <p:attrNameLst>
                                          <p:attrName>style.visibility</p:attrName>
                                        </p:attrNameLst>
                                      </p:cBhvr>
                                      <p:to>
                                        <p:strVal val="visible"/>
                                      </p:to>
                                    </p:set>
                                    <p:animEffect transition="in" filter="wipe(left)">
                                      <p:cBhvr>
                                        <p:cTn id="19" dur="500"/>
                                        <p:tgtEl>
                                          <p:spTgt spid="111619">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11619">
                                            <p:txEl>
                                              <p:pRg st="5" end="5"/>
                                            </p:txEl>
                                          </p:spTgt>
                                        </p:tgtEl>
                                        <p:attrNameLst>
                                          <p:attrName>style.visibility</p:attrName>
                                        </p:attrNameLst>
                                      </p:cBhvr>
                                      <p:to>
                                        <p:strVal val="visible"/>
                                      </p:to>
                                    </p:set>
                                    <p:animEffect transition="in" filter="wipe(left)">
                                      <p:cBhvr>
                                        <p:cTn id="22" dur="500"/>
                                        <p:tgtEl>
                                          <p:spTgt spid="111619">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1619">
                                            <p:txEl>
                                              <p:pRg st="6" end="6"/>
                                            </p:txEl>
                                          </p:spTgt>
                                        </p:tgtEl>
                                        <p:attrNameLst>
                                          <p:attrName>style.visibility</p:attrName>
                                        </p:attrNameLst>
                                      </p:cBhvr>
                                      <p:to>
                                        <p:strVal val="visible"/>
                                      </p:to>
                                    </p:set>
                                    <p:animEffect transition="in" filter="wipe(left)">
                                      <p:cBhvr>
                                        <p:cTn id="25" dur="500"/>
                                        <p:tgtEl>
                                          <p:spTgt spid="111619">
                                            <p:txEl>
                                              <p:pRg st="6" end="6"/>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1619">
                                            <p:txEl>
                                              <p:pRg st="7" end="7"/>
                                            </p:txEl>
                                          </p:spTgt>
                                        </p:tgtEl>
                                        <p:attrNameLst>
                                          <p:attrName>style.visibility</p:attrName>
                                        </p:attrNameLst>
                                      </p:cBhvr>
                                      <p:to>
                                        <p:strVal val="visible"/>
                                      </p:to>
                                    </p:set>
                                    <p:animEffect transition="in" filter="wipe(left)">
                                      <p:cBhvr>
                                        <p:cTn id="28" dur="500"/>
                                        <p:tgtEl>
                                          <p:spTgt spid="111619">
                                            <p:txEl>
                                              <p:pRg st="7" end="7"/>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11619">
                                            <p:txEl>
                                              <p:pRg st="8" end="8"/>
                                            </p:txEl>
                                          </p:spTgt>
                                        </p:tgtEl>
                                        <p:attrNameLst>
                                          <p:attrName>style.visibility</p:attrName>
                                        </p:attrNameLst>
                                      </p:cBhvr>
                                      <p:to>
                                        <p:strVal val="visible"/>
                                      </p:to>
                                    </p:set>
                                    <p:animEffect transition="in" filter="wipe(left)">
                                      <p:cBhvr>
                                        <p:cTn id="31" dur="500"/>
                                        <p:tgtEl>
                                          <p:spTgt spid="111619">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1619">
                                            <p:txEl>
                                              <p:pRg st="9" end="9"/>
                                            </p:txEl>
                                          </p:spTgt>
                                        </p:tgtEl>
                                        <p:attrNameLst>
                                          <p:attrName>style.visibility</p:attrName>
                                        </p:attrNameLst>
                                      </p:cBhvr>
                                      <p:to>
                                        <p:strVal val="visible"/>
                                      </p:to>
                                    </p:set>
                                    <p:animEffect transition="in" filter="wipe(left)">
                                      <p:cBhvr>
                                        <p:cTn id="36" dur="500"/>
                                        <p:tgtEl>
                                          <p:spTgt spid="111619">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11619">
                                            <p:txEl>
                                              <p:pRg st="10" end="10"/>
                                            </p:txEl>
                                          </p:spTgt>
                                        </p:tgtEl>
                                        <p:attrNameLst>
                                          <p:attrName>style.visibility</p:attrName>
                                        </p:attrNameLst>
                                      </p:cBhvr>
                                      <p:to>
                                        <p:strVal val="visible"/>
                                      </p:to>
                                    </p:set>
                                    <p:animEffect transition="in" filter="wipe(left)">
                                      <p:cBhvr>
                                        <p:cTn id="41" dur="500"/>
                                        <p:tgtEl>
                                          <p:spTgt spid="111619">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1619">
                                            <p:txEl>
                                              <p:pRg st="11" end="11"/>
                                            </p:txEl>
                                          </p:spTgt>
                                        </p:tgtEl>
                                        <p:attrNameLst>
                                          <p:attrName>style.visibility</p:attrName>
                                        </p:attrNameLst>
                                      </p:cBhvr>
                                      <p:to>
                                        <p:strVal val="visible"/>
                                      </p:to>
                                    </p:set>
                                    <p:animEffect transition="in" filter="wipe(left)">
                                      <p:cBhvr>
                                        <p:cTn id="46" dur="500"/>
                                        <p:tgtEl>
                                          <p:spTgt spid="11161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8" descr="0523"/>
          <p:cNvPicPr>
            <a:picLocks noChangeAspect="1" noChangeArrowheads="1"/>
          </p:cNvPicPr>
          <p:nvPr/>
        </p:nvPicPr>
        <p:blipFill>
          <a:blip r:embed="rId2"/>
          <a:srcRect b="2507"/>
          <a:stretch>
            <a:fillRect/>
          </a:stretch>
        </p:blipFill>
        <p:spPr bwMode="auto">
          <a:xfrm>
            <a:off x="4419600" y="1219200"/>
            <a:ext cx="4546600" cy="4876800"/>
          </a:xfrm>
          <a:prstGeom prst="rect">
            <a:avLst/>
          </a:prstGeom>
          <a:noFill/>
          <a:ln w="9525">
            <a:noFill/>
            <a:miter lim="800000"/>
            <a:headEnd/>
            <a:tailEnd/>
          </a:ln>
        </p:spPr>
      </p:pic>
      <p:sp>
        <p:nvSpPr>
          <p:cNvPr id="100354" name="Rectangle 2"/>
          <p:cNvSpPr>
            <a:spLocks noGrp="1" noChangeArrowheads="1"/>
          </p:cNvSpPr>
          <p:nvPr>
            <p:ph type="title"/>
          </p:nvPr>
        </p:nvSpPr>
        <p:spPr>
          <a:xfrm>
            <a:off x="457200" y="76200"/>
            <a:ext cx="8229600" cy="712787"/>
          </a:xfrm>
        </p:spPr>
        <p:txBody>
          <a:bodyPr/>
          <a:lstStyle/>
          <a:p>
            <a:pPr eaLnBrk="1" hangingPunct="1">
              <a:defRPr/>
            </a:pPr>
            <a:r>
              <a:rPr lang="en-US" sz="4000" dirty="0" smtClean="0">
                <a:cs typeface="+mj-cs"/>
              </a:rPr>
              <a:t>Probability of the Particle</a:t>
            </a:r>
          </a:p>
        </p:txBody>
      </p:sp>
      <p:sp>
        <p:nvSpPr>
          <p:cNvPr id="39940" name="Rectangle 3"/>
          <p:cNvSpPr>
            <a:spLocks noGrp="1" noChangeArrowheads="1"/>
          </p:cNvSpPr>
          <p:nvPr>
            <p:ph type="body" sz="half" idx="1"/>
          </p:nvPr>
        </p:nvSpPr>
        <p:spPr>
          <a:xfrm>
            <a:off x="457200" y="685800"/>
            <a:ext cx="3887788" cy="4800600"/>
          </a:xfrm>
        </p:spPr>
        <p:txBody>
          <a:bodyPr/>
          <a:lstStyle/>
          <a:p>
            <a:pPr marL="533400" indent="-533400" eaLnBrk="1" hangingPunct="1"/>
            <a:r>
              <a:rPr lang="en-US" sz="2800" dirty="0" smtClean="0">
                <a:cs typeface="ＭＳ Ｐゴシック" pitchFamily="-84" charset="-128"/>
              </a:rPr>
              <a:t>The </a:t>
            </a:r>
            <a:r>
              <a:rPr lang="en-US" sz="2800" dirty="0">
                <a:cs typeface="ＭＳ Ｐゴシック" pitchFamily="-84" charset="-128"/>
              </a:rPr>
              <a:t>probability of observing the particle between </a:t>
            </a:r>
            <a:r>
              <a:rPr lang="en-US" sz="2800" i="1" dirty="0" err="1">
                <a:cs typeface="ＭＳ Ｐゴシック" pitchFamily="-84" charset="-128"/>
              </a:rPr>
              <a:t>x</a:t>
            </a:r>
            <a:r>
              <a:rPr lang="en-US" sz="2800" dirty="0">
                <a:cs typeface="ＭＳ Ｐゴシック" pitchFamily="-84" charset="-128"/>
              </a:rPr>
              <a:t> and </a:t>
            </a:r>
            <a:r>
              <a:rPr lang="en-US" sz="2800" i="1" dirty="0" err="1">
                <a:cs typeface="ＭＳ Ｐゴシック" pitchFamily="-84" charset="-128"/>
              </a:rPr>
              <a:t>x</a:t>
            </a:r>
            <a:r>
              <a:rPr lang="en-US" sz="2800" dirty="0">
                <a:cs typeface="ＭＳ Ｐゴシック" pitchFamily="-84" charset="-128"/>
              </a:rPr>
              <a:t> + </a:t>
            </a:r>
            <a:r>
              <a:rPr lang="en-US" sz="2800" i="1" dirty="0" err="1">
                <a:cs typeface="ＭＳ Ｐゴシック" pitchFamily="-84" charset="-128"/>
              </a:rPr>
              <a:t>dx</a:t>
            </a:r>
            <a:r>
              <a:rPr lang="en-US" sz="2800" dirty="0">
                <a:cs typeface="ＭＳ Ｐゴシック" pitchFamily="-84" charset="-128"/>
              </a:rPr>
              <a:t> in each state </a:t>
            </a:r>
            <a:r>
              <a:rPr lang="en-US" sz="2800" dirty="0" smtClean="0">
                <a:cs typeface="ＭＳ Ｐゴシック" pitchFamily="-84" charset="-128"/>
              </a:rPr>
              <a:t>is</a:t>
            </a:r>
          </a:p>
          <a:p>
            <a:pPr marL="533400" indent="-533400" eaLnBrk="1" hangingPunct="1">
              <a:buNone/>
            </a:pPr>
            <a:endParaRPr lang="en-US" sz="2800" dirty="0" smtClean="0">
              <a:cs typeface="ＭＳ Ｐゴシック" pitchFamily="-84" charset="-128"/>
            </a:endParaRPr>
          </a:p>
          <a:p>
            <a:pPr marL="533400" indent="-533400" eaLnBrk="1" hangingPunct="1"/>
            <a:r>
              <a:rPr lang="en-US" sz="2800" dirty="0" smtClean="0">
                <a:cs typeface="ＭＳ Ｐゴシック" pitchFamily="-84" charset="-128"/>
              </a:rPr>
              <a:t>Note </a:t>
            </a:r>
            <a:r>
              <a:rPr lang="en-US" sz="2800" dirty="0">
                <a:cs typeface="ＭＳ Ｐゴシック" pitchFamily="-84" charset="-128"/>
              </a:rPr>
              <a:t>that </a:t>
            </a:r>
            <a:r>
              <a:rPr lang="en-US" sz="2800" i="1" dirty="0">
                <a:cs typeface="ＭＳ Ｐゴシック" pitchFamily="-84" charset="-128"/>
              </a:rPr>
              <a:t>E</a:t>
            </a:r>
            <a:r>
              <a:rPr lang="en-US" sz="2800" baseline="-25000" dirty="0">
                <a:cs typeface="ＭＳ Ｐゴシック" pitchFamily="-84" charset="-128"/>
              </a:rPr>
              <a:t>0</a:t>
            </a:r>
            <a:r>
              <a:rPr lang="en-US" sz="2800" dirty="0">
                <a:cs typeface="ＭＳ Ｐゴシック" pitchFamily="-84" charset="-128"/>
              </a:rPr>
              <a:t> = 0 is not a possible energy </a:t>
            </a:r>
            <a:r>
              <a:rPr lang="en-US" sz="2800" dirty="0" smtClean="0">
                <a:cs typeface="ＭＳ Ｐゴシック" pitchFamily="-84" charset="-128"/>
              </a:rPr>
              <a:t>level.</a:t>
            </a:r>
          </a:p>
          <a:p>
            <a:pPr marL="533400" indent="-533400" eaLnBrk="1" hangingPunct="1"/>
            <a:r>
              <a:rPr lang="en-US" sz="2800" dirty="0" smtClean="0">
                <a:cs typeface="ＭＳ Ｐゴシック" pitchFamily="-84" charset="-128"/>
              </a:rPr>
              <a:t>The </a:t>
            </a:r>
            <a:r>
              <a:rPr lang="en-US" sz="2800" dirty="0">
                <a:cs typeface="ＭＳ Ｐゴシック" pitchFamily="-84" charset="-128"/>
              </a:rPr>
              <a:t>concept of energy levels, as first discussed in the Bohr model, has surfaced in a natural way by using waves.</a:t>
            </a:r>
          </a:p>
        </p:txBody>
      </p:sp>
      <p:pic>
        <p:nvPicPr>
          <p:cNvPr id="39941" name="Picture 14"/>
          <p:cNvPicPr preferRelativeResize="0">
            <a:picLocks noChangeAspect="1" noChangeArrowheads="1"/>
          </p:cNvPicPr>
          <p:nvPr/>
        </p:nvPicPr>
        <p:blipFill>
          <a:blip r:embed="rId3"/>
          <a:srcRect/>
          <a:stretch>
            <a:fillRect/>
          </a:stretch>
        </p:blipFill>
        <p:spPr bwMode="auto">
          <a:xfrm>
            <a:off x="1222375" y="2514600"/>
            <a:ext cx="2435225" cy="466725"/>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Monday, Sept. 30, 2013</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20</a:t>
            </a:fld>
            <a:endParaRPr lang="en-US"/>
          </a:p>
        </p:txBody>
      </p:sp>
      <p:sp>
        <p:nvSpPr>
          <p:cNvPr id="8" name="Footer Placeholder 7"/>
          <p:cNvSpPr>
            <a:spLocks noGrp="1"/>
          </p:cNvSpPr>
          <p:nvPr>
            <p:ph type="ftr" sz="quarter" idx="11"/>
          </p:nvPr>
        </p:nvSpPr>
        <p:spPr/>
        <p:txBody>
          <a:bodyPr/>
          <a:lstStyle/>
          <a:p>
            <a:pPr>
              <a:defRPr/>
            </a:pPr>
            <a:r>
              <a:rPr lang="nl-NL" smtClean="0"/>
              <a:t>PHYS 3313-001, Fall 2013                      Dr. Jaehoon Yu</a:t>
            </a:r>
            <a:endParaRPr lang="en-US"/>
          </a:p>
        </p:txBody>
      </p:sp>
      <p:sp>
        <p:nvSpPr>
          <p:cNvPr id="9" name="Rectangle 8"/>
          <p:cNvSpPr/>
          <p:nvPr/>
        </p:nvSpPr>
        <p:spPr bwMode="auto">
          <a:xfrm>
            <a:off x="4419600" y="914400"/>
            <a:ext cx="2286000" cy="52578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 name="Rectangle 9"/>
          <p:cNvSpPr/>
          <p:nvPr/>
        </p:nvSpPr>
        <p:spPr bwMode="auto">
          <a:xfrm>
            <a:off x="6781800" y="914400"/>
            <a:ext cx="2286000" cy="52578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14161798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940">
                                            <p:txEl>
                                              <p:pRg st="0" end="0"/>
                                            </p:txEl>
                                          </p:spTgt>
                                        </p:tgtEl>
                                        <p:attrNameLst>
                                          <p:attrName>style.visibility</p:attrName>
                                        </p:attrNameLst>
                                      </p:cBhvr>
                                      <p:to>
                                        <p:strVal val="visible"/>
                                      </p:to>
                                    </p:set>
                                    <p:animEffect transition="in" filter="wipe(left)">
                                      <p:cBhvr>
                                        <p:cTn id="7" dur="500"/>
                                        <p:tgtEl>
                                          <p:spTgt spid="399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9940">
                                            <p:txEl>
                                              <p:pRg st="2" end="2"/>
                                            </p:txEl>
                                          </p:spTgt>
                                        </p:tgtEl>
                                        <p:attrNameLst>
                                          <p:attrName>style.visibility</p:attrName>
                                        </p:attrNameLst>
                                      </p:cBhvr>
                                      <p:to>
                                        <p:strVal val="visible"/>
                                      </p:to>
                                    </p:set>
                                    <p:animEffect transition="in" filter="wipe(left)">
                                      <p:cBhvr>
                                        <p:cTn id="12" dur="500"/>
                                        <p:tgtEl>
                                          <p:spTgt spid="3994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xit" presetSubtype="32" fill="hold" grpId="0" nodeType="clickEffect">
                                  <p:stCondLst>
                                    <p:cond delay="0"/>
                                  </p:stCondLst>
                                  <p:childTnLst>
                                    <p:anim calcmode="lin" valueType="num">
                                      <p:cBhvr>
                                        <p:cTn id="16" dur="500"/>
                                        <p:tgtEl>
                                          <p:spTgt spid="9"/>
                                        </p:tgtEl>
                                        <p:attrNameLst>
                                          <p:attrName>ppt_w</p:attrName>
                                        </p:attrNameLst>
                                      </p:cBhvr>
                                      <p:tavLst>
                                        <p:tav tm="0">
                                          <p:val>
                                            <p:strVal val="ppt_w"/>
                                          </p:val>
                                        </p:tav>
                                        <p:tav tm="100000">
                                          <p:val>
                                            <p:fltVal val="0"/>
                                          </p:val>
                                        </p:tav>
                                      </p:tavLst>
                                    </p:anim>
                                    <p:anim calcmode="lin" valueType="num">
                                      <p:cBhvr>
                                        <p:cTn id="17" dur="500"/>
                                        <p:tgtEl>
                                          <p:spTgt spid="9"/>
                                        </p:tgtEl>
                                        <p:attrNameLst>
                                          <p:attrName>ppt_h</p:attrName>
                                        </p:attrNameLst>
                                      </p:cBhvr>
                                      <p:tavLst>
                                        <p:tav tm="0">
                                          <p:val>
                                            <p:strVal val="ppt_h"/>
                                          </p:val>
                                        </p:tav>
                                        <p:tav tm="100000">
                                          <p:val>
                                            <p:fltVal val="0"/>
                                          </p:val>
                                        </p:tav>
                                      </p:tavLst>
                                    </p:anim>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39940">
                                            <p:txEl>
                                              <p:pRg st="3" end="3"/>
                                            </p:txEl>
                                          </p:spTgt>
                                        </p:tgtEl>
                                        <p:attrNameLst>
                                          <p:attrName>style.visibility</p:attrName>
                                        </p:attrNameLst>
                                      </p:cBhvr>
                                      <p:to>
                                        <p:strVal val="visible"/>
                                      </p:to>
                                    </p:set>
                                    <p:animEffect transition="in" filter="wipe(left)">
                                      <p:cBhvr>
                                        <p:cTn id="23" dur="500"/>
                                        <p:tgtEl>
                                          <p:spTgt spid="39940">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xit" presetSubtype="32" fill="hold" grpId="0" nodeType="clickEffect">
                                  <p:stCondLst>
                                    <p:cond delay="0"/>
                                  </p:stCondLst>
                                  <p:childTnLst>
                                    <p:anim calcmode="lin" valueType="num">
                                      <p:cBhvr>
                                        <p:cTn id="27" dur="500"/>
                                        <p:tgtEl>
                                          <p:spTgt spid="10"/>
                                        </p:tgtEl>
                                        <p:attrNameLst>
                                          <p:attrName>ppt_w</p:attrName>
                                        </p:attrNameLst>
                                      </p:cBhvr>
                                      <p:tavLst>
                                        <p:tav tm="0">
                                          <p:val>
                                            <p:strVal val="ppt_w"/>
                                          </p:val>
                                        </p:tav>
                                        <p:tav tm="100000">
                                          <p:val>
                                            <p:fltVal val="0"/>
                                          </p:val>
                                        </p:tav>
                                      </p:tavLst>
                                    </p:anim>
                                    <p:anim calcmode="lin" valueType="num">
                                      <p:cBhvr>
                                        <p:cTn id="28" dur="500"/>
                                        <p:tgtEl>
                                          <p:spTgt spid="10"/>
                                        </p:tgtEl>
                                        <p:attrNameLst>
                                          <p:attrName>ppt_h</p:attrName>
                                        </p:attrNameLst>
                                      </p:cBhvr>
                                      <p:tavLst>
                                        <p:tav tm="0">
                                          <p:val>
                                            <p:strVal val="ppt_h"/>
                                          </p:val>
                                        </p:tav>
                                        <p:tav tm="100000">
                                          <p:val>
                                            <p:fltVal val="0"/>
                                          </p:val>
                                        </p:tav>
                                      </p:tavLst>
                                    </p:anim>
                                    <p:set>
                                      <p:cBhvr>
                                        <p:cTn id="29"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build="p"/>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a:xfrm>
            <a:off x="457200" y="0"/>
            <a:ext cx="8226425" cy="636587"/>
          </a:xfrm>
        </p:spPr>
        <p:txBody>
          <a:bodyPr/>
          <a:lstStyle/>
          <a:p>
            <a:pPr eaLnBrk="1" hangingPunct="1"/>
            <a:r>
              <a:rPr lang="en-US" sz="3400" dirty="0" smtClean="0">
                <a:ea typeface="ＭＳ Ｐゴシック" pitchFamily="-84" charset="-128"/>
                <a:cs typeface="ＭＳ Ｐゴシック" pitchFamily="-84" charset="-128"/>
              </a:rPr>
              <a:t>The </a:t>
            </a:r>
            <a:r>
              <a:rPr lang="en-US" sz="3400" dirty="0">
                <a:ea typeface="ＭＳ Ｐゴシック" pitchFamily="-84" charset="-128"/>
                <a:cs typeface="ＭＳ Ｐゴシック" pitchFamily="-84" charset="-128"/>
              </a:rPr>
              <a:t>Schrödinger Wave Equation</a:t>
            </a:r>
          </a:p>
        </p:txBody>
      </p:sp>
      <p:sp>
        <p:nvSpPr>
          <p:cNvPr id="18434" name="Rectangle 3"/>
          <p:cNvSpPr>
            <a:spLocks noGrp="1" noChangeArrowheads="1"/>
          </p:cNvSpPr>
          <p:nvPr>
            <p:ph type="subTitle" idx="1"/>
          </p:nvPr>
        </p:nvSpPr>
        <p:spPr>
          <a:xfrm>
            <a:off x="457200" y="685800"/>
            <a:ext cx="8001000" cy="4114800"/>
          </a:xfrm>
        </p:spPr>
        <p:txBody>
          <a:bodyPr/>
          <a:lstStyle/>
          <a:p>
            <a:pPr marL="342900" indent="-342900" algn="l" eaLnBrk="1" hangingPunct="1">
              <a:buFont typeface="Wingdings" pitchFamily="-84" charset="2"/>
              <a:buChar char="n"/>
            </a:pPr>
            <a:r>
              <a:rPr lang="en-US" sz="2800" dirty="0">
                <a:ea typeface="ＭＳ Ｐゴシック" pitchFamily="-84" charset="-128"/>
                <a:cs typeface="ＭＳ Ｐゴシック" pitchFamily="-84" charset="-128"/>
              </a:rPr>
              <a:t>The Schrödinger wave equation in its time-dependent form for a particle of energy </a:t>
            </a:r>
            <a:r>
              <a:rPr lang="en-US" sz="2800" i="1" dirty="0">
                <a:ea typeface="ＭＳ Ｐゴシック" pitchFamily="-84" charset="-128"/>
                <a:cs typeface="ＭＳ Ｐゴシック" pitchFamily="-84" charset="-128"/>
              </a:rPr>
              <a:t>E</a:t>
            </a:r>
            <a:r>
              <a:rPr lang="en-US" sz="2800" dirty="0">
                <a:ea typeface="ＭＳ Ｐゴシック" pitchFamily="-84" charset="-128"/>
                <a:cs typeface="ＭＳ Ｐゴシック" pitchFamily="-84" charset="-128"/>
              </a:rPr>
              <a:t> moving in a potential </a:t>
            </a:r>
            <a:r>
              <a:rPr lang="en-US" sz="2800" i="1" dirty="0">
                <a:ea typeface="ＭＳ Ｐゴシック" pitchFamily="-84" charset="-128"/>
                <a:cs typeface="ＭＳ Ｐゴシック" pitchFamily="-84" charset="-128"/>
              </a:rPr>
              <a:t>V</a:t>
            </a:r>
            <a:r>
              <a:rPr lang="en-US" sz="2800" dirty="0">
                <a:ea typeface="ＭＳ Ｐゴシック" pitchFamily="-84" charset="-128"/>
                <a:cs typeface="ＭＳ Ｐゴシック" pitchFamily="-84" charset="-128"/>
              </a:rPr>
              <a:t> in one dimension is</a:t>
            </a:r>
            <a:endParaRPr lang="en-US" sz="2800" dirty="0" smtClean="0">
              <a:ea typeface="ＭＳ Ｐゴシック" pitchFamily="-84" charset="-128"/>
              <a:cs typeface="ＭＳ Ｐゴシック" pitchFamily="-84" charset="-128"/>
            </a:endParaRPr>
          </a:p>
          <a:p>
            <a:pPr marL="342900" indent="-342900" algn="l" eaLnBrk="1" hangingPunct="1">
              <a:buNone/>
            </a:pPr>
            <a:endParaRPr lang="en-US" sz="2800" dirty="0" smtClean="0">
              <a:ea typeface="ＭＳ Ｐゴシック" pitchFamily="-84" charset="-128"/>
              <a:cs typeface="ＭＳ Ｐゴシック" pitchFamily="-84" charset="-128"/>
            </a:endParaRPr>
          </a:p>
          <a:p>
            <a:pPr marL="342900" indent="-342900" algn="l" eaLnBrk="1" hangingPunct="1">
              <a:buFont typeface="Wingdings" pitchFamily="-84" charset="2"/>
              <a:buChar char="n"/>
            </a:pPr>
            <a:endParaRPr lang="en-US" sz="2800" dirty="0">
              <a:ea typeface="ＭＳ Ｐゴシック" pitchFamily="-84" charset="-128"/>
              <a:cs typeface="ＭＳ Ｐゴシック" pitchFamily="-84" charset="-128"/>
            </a:endParaRPr>
          </a:p>
          <a:p>
            <a:pPr marL="342900" indent="-342900" algn="l" eaLnBrk="1" hangingPunct="1">
              <a:buFont typeface="Wingdings" pitchFamily="-84" charset="2"/>
              <a:buChar char="n"/>
            </a:pPr>
            <a:r>
              <a:rPr lang="en-US" sz="2800" dirty="0">
                <a:ea typeface="ＭＳ Ｐゴシック" pitchFamily="-84" charset="-128"/>
                <a:cs typeface="ＭＳ Ｐゴシック" pitchFamily="-84" charset="-128"/>
              </a:rPr>
              <a:t>The extension into three dimensions is</a:t>
            </a:r>
          </a:p>
          <a:p>
            <a:pPr marL="342900" indent="-342900" algn="l" eaLnBrk="1" hangingPunct="1">
              <a:buFont typeface="Wingdings" pitchFamily="-84" charset="2"/>
              <a:buChar char="n"/>
            </a:pPr>
            <a:endParaRPr lang="en-US" sz="2800" dirty="0">
              <a:ea typeface="ＭＳ Ｐゴシック" pitchFamily="-84" charset="-128"/>
              <a:cs typeface="ＭＳ Ｐゴシック" pitchFamily="-84" charset="-128"/>
            </a:endParaRPr>
          </a:p>
          <a:p>
            <a:pPr marL="342900" indent="-342900" algn="l" eaLnBrk="1" hangingPunct="1">
              <a:buFont typeface="Wingdings" pitchFamily="-84" charset="2"/>
              <a:buChar char="n"/>
            </a:pPr>
            <a:endParaRPr lang="en-US" sz="2800" dirty="0">
              <a:ea typeface="ＭＳ Ｐゴシック" pitchFamily="-84" charset="-128"/>
              <a:cs typeface="ＭＳ Ｐゴシック" pitchFamily="-84" charset="-128"/>
            </a:endParaRPr>
          </a:p>
          <a:p>
            <a:pPr marL="342900" indent="-342900" algn="l" eaLnBrk="1" hangingPunct="1">
              <a:buFont typeface="Wingdings" pitchFamily="-84" charset="2"/>
              <a:buChar char="n"/>
            </a:pPr>
            <a:endParaRPr lang="en-US" sz="2800" dirty="0" smtClean="0">
              <a:ea typeface="ＭＳ Ｐゴシック" pitchFamily="-84" charset="-128"/>
              <a:cs typeface="ＭＳ Ｐゴシック" pitchFamily="-84" charset="-128"/>
            </a:endParaRPr>
          </a:p>
          <a:p>
            <a:pPr marL="342900" indent="-342900" algn="l" eaLnBrk="1" hangingPunct="1"/>
            <a:r>
              <a:rPr lang="en-US" sz="2800" dirty="0" smtClean="0">
                <a:ea typeface="ＭＳ Ｐゴシック" pitchFamily="-84" charset="-128"/>
                <a:cs typeface="ＭＳ Ｐゴシック" pitchFamily="-84" charset="-128"/>
              </a:rPr>
              <a:t>where	     </a:t>
            </a:r>
            <a:r>
              <a:rPr lang="en-US" sz="2800" dirty="0">
                <a:ea typeface="ＭＳ Ｐゴシック" pitchFamily="-84" charset="-128"/>
                <a:cs typeface="ＭＳ Ｐゴシック" pitchFamily="-84" charset="-128"/>
              </a:rPr>
              <a:t>is an imaginary number</a:t>
            </a:r>
            <a:endParaRPr lang="en-US" sz="2800" i="1" dirty="0">
              <a:latin typeface="Harlow Solid Italic" pitchFamily="82" charset="0"/>
              <a:ea typeface="ＭＳ Ｐゴシック" pitchFamily="-84" charset="-128"/>
              <a:cs typeface="ＭＳ Ｐゴシック" pitchFamily="-84" charset="-128"/>
            </a:endParaRPr>
          </a:p>
          <a:p>
            <a:pPr marL="342900" indent="-342900" algn="l" eaLnBrk="1" hangingPunct="1">
              <a:buFont typeface="Wingdings" pitchFamily="-84" charset="2"/>
              <a:buChar char="n"/>
            </a:pPr>
            <a:endParaRPr lang="en-US" sz="2800" dirty="0">
              <a:ea typeface="ＭＳ Ｐゴシック" pitchFamily="-84" charset="-128"/>
              <a:cs typeface="ＭＳ Ｐゴシック" pitchFamily="-84" charset="-128"/>
            </a:endParaRPr>
          </a:p>
          <a:p>
            <a:pPr marL="342900" indent="-342900" algn="l" eaLnBrk="1" hangingPunct="1">
              <a:buFont typeface="Wingdings" pitchFamily="-84" charset="2"/>
              <a:buChar char="n"/>
            </a:pPr>
            <a:endParaRPr lang="en-US" dirty="0">
              <a:ea typeface="ＭＳ Ｐゴシック" pitchFamily="-84" charset="-128"/>
              <a:cs typeface="ＭＳ Ｐゴシック" pitchFamily="-84" charset="-128"/>
            </a:endParaRPr>
          </a:p>
        </p:txBody>
      </p:sp>
      <p:pic>
        <p:nvPicPr>
          <p:cNvPr id="18437" name="Picture 15"/>
          <p:cNvPicPr preferRelativeResize="0">
            <a:picLocks noChangeAspect="1" noChangeArrowheads="1"/>
          </p:cNvPicPr>
          <p:nvPr/>
        </p:nvPicPr>
        <p:blipFill>
          <a:blip r:embed="rId3"/>
          <a:srcRect/>
          <a:stretch>
            <a:fillRect/>
          </a:stretch>
        </p:blipFill>
        <p:spPr bwMode="auto">
          <a:xfrm>
            <a:off x="1898650" y="5273675"/>
            <a:ext cx="768350" cy="288925"/>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Monday, Sept. 30, 2013</a:t>
            </a:r>
            <a:endParaRPr lang="en-US"/>
          </a:p>
        </p:txBody>
      </p:sp>
      <p:sp>
        <p:nvSpPr>
          <p:cNvPr id="8" name="Slide Number Placeholder 7"/>
          <p:cNvSpPr>
            <a:spLocks noGrp="1"/>
          </p:cNvSpPr>
          <p:nvPr>
            <p:ph type="sldNum" sz="quarter" idx="12"/>
          </p:nvPr>
        </p:nvSpPr>
        <p:spPr/>
        <p:txBody>
          <a:bodyPr/>
          <a:lstStyle/>
          <a:p>
            <a:pPr>
              <a:defRPr/>
            </a:pPr>
            <a:fld id="{3DD774B2-BEFC-0F4C-8EFB-A9A3D81A594A}" type="slidenum">
              <a:rPr lang="en-US" smtClean="0"/>
              <a:pPr>
                <a:defRPr/>
              </a:pPr>
              <a:t>21</a:t>
            </a:fld>
            <a:endParaRPr lang="en-US"/>
          </a:p>
        </p:txBody>
      </p:sp>
      <p:sp>
        <p:nvSpPr>
          <p:cNvPr id="9" name="Footer Placeholder 8"/>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10" name="Object 9"/>
          <p:cNvGraphicFramePr>
            <a:graphicFrameLocks noChangeAspect="1"/>
          </p:cNvGraphicFramePr>
          <p:nvPr/>
        </p:nvGraphicFramePr>
        <p:xfrm>
          <a:off x="2133600" y="2057400"/>
          <a:ext cx="5486400" cy="928468"/>
        </p:xfrm>
        <a:graphic>
          <a:graphicData uri="http://schemas.openxmlformats.org/presentationml/2006/ole">
            <mc:AlternateContent xmlns:mc="http://schemas.openxmlformats.org/markup-compatibility/2006">
              <mc:Choice xmlns:v="urn:schemas-microsoft-com:vml" Requires="v">
                <p:oleObj spid="_x0000_s12291" name="Equation" r:id="rId4" imgW="2476500" imgH="419100" progId="Equation.DSMT4">
                  <p:embed/>
                </p:oleObj>
              </mc:Choice>
              <mc:Fallback>
                <p:oleObj name="Equation" r:id="rId4" imgW="2476500" imgH="4191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057400"/>
                        <a:ext cx="5486400" cy="9284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7" name="Object 3"/>
          <p:cNvGraphicFramePr>
            <a:graphicFrameLocks noChangeAspect="1"/>
          </p:cNvGraphicFramePr>
          <p:nvPr/>
        </p:nvGraphicFramePr>
        <p:xfrm>
          <a:off x="1367883" y="3810000"/>
          <a:ext cx="7090317" cy="1066800"/>
        </p:xfrm>
        <a:graphic>
          <a:graphicData uri="http://schemas.openxmlformats.org/presentationml/2006/ole">
            <mc:AlternateContent xmlns:mc="http://schemas.openxmlformats.org/markup-compatibility/2006">
              <mc:Choice xmlns:v="urn:schemas-microsoft-com:vml" Requires="v">
                <p:oleObj spid="_x0000_s12292" name="Equation" r:id="rId6" imgW="3124200" imgH="469900" progId="Equation.DSMT4">
                  <p:embed/>
                </p:oleObj>
              </mc:Choice>
              <mc:Fallback>
                <p:oleObj name="Equation" r:id="rId6" imgW="3124200" imgH="4699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7883" y="3810000"/>
                        <a:ext cx="7090317"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1719254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wipe(left)">
                                      <p:cBhvr>
                                        <p:cTn id="7" dur="500"/>
                                        <p:tgtEl>
                                          <p:spTgt spid="184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8434">
                                            <p:txEl>
                                              <p:pRg st="3" end="3"/>
                                            </p:txEl>
                                          </p:spTgt>
                                        </p:tgtEl>
                                        <p:attrNameLst>
                                          <p:attrName>style.visibility</p:attrName>
                                        </p:attrNameLst>
                                      </p:cBhvr>
                                      <p:to>
                                        <p:strVal val="visible"/>
                                      </p:to>
                                    </p:set>
                                    <p:animEffect transition="in" filter="wipe(left)">
                                      <p:cBhvr>
                                        <p:cTn id="17" dur="500"/>
                                        <p:tgtEl>
                                          <p:spTgt spid="1843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07"/>
                                        </p:tgtEl>
                                        <p:attrNameLst>
                                          <p:attrName>style.visibility</p:attrName>
                                        </p:attrNameLst>
                                      </p:cBhvr>
                                      <p:to>
                                        <p:strVal val="visible"/>
                                      </p:to>
                                    </p:set>
                                    <p:animEffect transition="in" filter="wipe(left)">
                                      <p:cBhvr>
                                        <p:cTn id="22" dur="500"/>
                                        <p:tgtEl>
                                          <p:spTgt spid="2150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8434">
                                            <p:txEl>
                                              <p:pRg st="7" end="7"/>
                                            </p:txEl>
                                          </p:spTgt>
                                        </p:tgtEl>
                                        <p:attrNameLst>
                                          <p:attrName>style.visibility</p:attrName>
                                        </p:attrNameLst>
                                      </p:cBhvr>
                                      <p:to>
                                        <p:strVal val="visible"/>
                                      </p:to>
                                    </p:set>
                                    <p:animEffect transition="in" filter="wipe(left)">
                                      <p:cBhvr>
                                        <p:cTn id="27" dur="500"/>
                                        <p:tgtEl>
                                          <p:spTgt spid="18434">
                                            <p:txEl>
                                              <p:pRg st="7" end="7"/>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18437"/>
                                        </p:tgtEl>
                                        <p:attrNameLst>
                                          <p:attrName>style.visibility</p:attrName>
                                        </p:attrNameLst>
                                      </p:cBhvr>
                                      <p:to>
                                        <p:strVal val="visible"/>
                                      </p:to>
                                    </p:set>
                                    <p:animEffect transition="in" filter="wipe(left)">
                                      <p:cBhvr>
                                        <p:cTn id="30"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ctrTitle"/>
          </p:nvPr>
        </p:nvSpPr>
        <p:spPr>
          <a:xfrm>
            <a:off x="457200" y="152400"/>
            <a:ext cx="8226425" cy="1066800"/>
          </a:xfrm>
        </p:spPr>
        <p:txBody>
          <a:bodyPr/>
          <a:lstStyle/>
          <a:p>
            <a:pPr algn="ctr" eaLnBrk="1" hangingPunct="1"/>
            <a:r>
              <a:rPr lang="en-US" sz="3600" dirty="0">
                <a:ea typeface="ＭＳ Ｐゴシック" pitchFamily="-84" charset="-128"/>
                <a:cs typeface="ＭＳ Ｐゴシック" pitchFamily="-84" charset="-128"/>
              </a:rPr>
              <a:t>General Solution of the Schrödinger Wave Equation</a:t>
            </a:r>
          </a:p>
        </p:txBody>
      </p:sp>
      <p:sp>
        <p:nvSpPr>
          <p:cNvPr id="19458" name="Rectangle 3"/>
          <p:cNvSpPr>
            <a:spLocks noGrp="1" noChangeArrowheads="1"/>
          </p:cNvSpPr>
          <p:nvPr>
            <p:ph type="subTitle" idx="1"/>
          </p:nvPr>
        </p:nvSpPr>
        <p:spPr>
          <a:xfrm>
            <a:off x="457200" y="1295400"/>
            <a:ext cx="7543800" cy="4419600"/>
          </a:xfrm>
        </p:spPr>
        <p:txBody>
          <a:bodyPr/>
          <a:lstStyle/>
          <a:p>
            <a:pPr marL="342900" indent="-342900" algn="l" eaLnBrk="1" hangingPunct="1">
              <a:buFont typeface="Wingdings" pitchFamily="-84" charset="2"/>
              <a:buChar char="n"/>
            </a:pPr>
            <a:r>
              <a:rPr lang="en-US" sz="2400" dirty="0">
                <a:ea typeface="ＭＳ Ｐゴシック" pitchFamily="-84" charset="-128"/>
                <a:cs typeface="ＭＳ Ｐゴシック" pitchFamily="-84" charset="-128"/>
              </a:rPr>
              <a:t>The </a:t>
            </a:r>
            <a:r>
              <a:rPr lang="en-US" sz="2400" b="1" dirty="0">
                <a:ea typeface="ＭＳ Ｐゴシック" pitchFamily="-84" charset="-128"/>
                <a:cs typeface="ＭＳ Ｐゴシック" pitchFamily="-84" charset="-128"/>
              </a:rPr>
              <a:t>general form </a:t>
            </a:r>
            <a:r>
              <a:rPr lang="en-US" sz="2400" dirty="0">
                <a:ea typeface="ＭＳ Ｐゴシック" pitchFamily="-84" charset="-128"/>
                <a:cs typeface="ＭＳ Ｐゴシック" pitchFamily="-84" charset="-128"/>
              </a:rPr>
              <a:t>of the </a:t>
            </a:r>
            <a:r>
              <a:rPr lang="en-US" sz="2400" b="1" dirty="0">
                <a:solidFill>
                  <a:srgbClr val="FF0000"/>
                </a:solidFill>
                <a:ea typeface="ＭＳ Ｐゴシック" pitchFamily="-84" charset="-128"/>
                <a:cs typeface="ＭＳ Ｐゴシック" pitchFamily="-84" charset="-128"/>
              </a:rPr>
              <a:t>solution of the Schrödinger wave equation is given by:</a:t>
            </a:r>
          </a:p>
          <a:p>
            <a:pPr marL="342900" indent="-342900" algn="l" eaLnBrk="1" hangingPunct="1">
              <a:buFont typeface="Wingdings" pitchFamily="-84" charset="2"/>
              <a:buChar char="n"/>
            </a:pPr>
            <a:endParaRPr lang="en-US" sz="2400" dirty="0">
              <a:ea typeface="ＭＳ Ｐゴシック" pitchFamily="-84" charset="-128"/>
              <a:cs typeface="ＭＳ Ｐゴシック" pitchFamily="-84" charset="-128"/>
            </a:endParaRPr>
          </a:p>
          <a:p>
            <a:pPr marL="342900" indent="-342900" algn="l" eaLnBrk="1" hangingPunct="1">
              <a:buFont typeface="Wingdings" pitchFamily="-84" charset="2"/>
              <a:buChar char="n"/>
            </a:pPr>
            <a:endParaRPr lang="en-US" sz="2400" dirty="0" smtClean="0">
              <a:ea typeface="ＭＳ Ｐゴシック" pitchFamily="-84" charset="-128"/>
              <a:cs typeface="ＭＳ Ｐゴシック" pitchFamily="-84" charset="-128"/>
            </a:endParaRPr>
          </a:p>
          <a:p>
            <a:pPr marL="342900" indent="-342900" algn="l" eaLnBrk="1" hangingPunct="1"/>
            <a:r>
              <a:rPr lang="en-US" sz="2400" dirty="0" smtClean="0">
                <a:ea typeface="ＭＳ Ｐゴシック" pitchFamily="-84" charset="-128"/>
                <a:cs typeface="ＭＳ Ｐゴシック" pitchFamily="-84" charset="-128"/>
              </a:rPr>
              <a:t>which </a:t>
            </a:r>
            <a:r>
              <a:rPr lang="en-US" sz="2400" dirty="0">
                <a:ea typeface="ＭＳ Ｐゴシック" pitchFamily="-84" charset="-128"/>
                <a:cs typeface="ＭＳ Ｐゴシック" pitchFamily="-84" charset="-128"/>
              </a:rPr>
              <a:t>also describes a wave moving in the </a:t>
            </a:r>
            <a:r>
              <a:rPr lang="en-US" sz="2400" i="1"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direction. In general the amplitude may also be complex. </a:t>
            </a:r>
            <a:r>
              <a:rPr lang="en-US" sz="2400" i="1" dirty="0">
                <a:solidFill>
                  <a:srgbClr val="FF0000"/>
                </a:solidFill>
                <a:ea typeface="ＭＳ Ｐゴシック" pitchFamily="-84" charset="-128"/>
                <a:cs typeface="ＭＳ Ｐゴシック" pitchFamily="-84" charset="-128"/>
              </a:rPr>
              <a:t>This is called the wave function of the particle</a:t>
            </a:r>
            <a:r>
              <a:rPr lang="en-US" sz="2400" i="1" dirty="0" smtClean="0">
                <a:solidFill>
                  <a:srgbClr val="FF0000"/>
                </a:solidFill>
                <a:ea typeface="ＭＳ Ｐゴシック" pitchFamily="-84" charset="-128"/>
                <a:cs typeface="ＭＳ Ｐゴシック" pitchFamily="-84" charset="-128"/>
              </a:rPr>
              <a:t>.</a:t>
            </a:r>
            <a:endParaRPr lang="en-US" sz="2400" dirty="0" smtClean="0">
              <a:ea typeface="ＭＳ Ｐゴシック" pitchFamily="-84" charset="-128"/>
              <a:cs typeface="ＭＳ Ｐゴシック" pitchFamily="-84" charset="-128"/>
            </a:endParaRPr>
          </a:p>
          <a:p>
            <a:pPr marL="342900" indent="-342900" algn="l" eaLnBrk="1" hangingPunct="1">
              <a:buFont typeface="Wingdings" pitchFamily="-84" charset="2"/>
              <a:buChar char="n"/>
            </a:pPr>
            <a:r>
              <a:rPr lang="en-US" sz="2400" dirty="0">
                <a:ea typeface="ＭＳ Ｐゴシック" pitchFamily="-84" charset="-128"/>
                <a:cs typeface="ＭＳ Ｐゴシック" pitchFamily="-84" charset="-128"/>
              </a:rPr>
              <a:t>The wave function is also </a:t>
            </a:r>
            <a:r>
              <a:rPr lang="en-US" sz="2400" b="1" dirty="0">
                <a:ea typeface="ＭＳ Ｐゴシック" pitchFamily="-84" charset="-128"/>
                <a:cs typeface="ＭＳ Ｐゴシック" pitchFamily="-84" charset="-128"/>
              </a:rPr>
              <a:t>not</a:t>
            </a:r>
            <a:r>
              <a:rPr lang="en-US" sz="2400" dirty="0">
                <a:ea typeface="ＭＳ Ｐゴシック" pitchFamily="-84" charset="-128"/>
                <a:cs typeface="ＭＳ Ｐゴシック" pitchFamily="-84" charset="-128"/>
              </a:rPr>
              <a:t> restricted to being real. Notice that the sine term has an imaginary number. Only the physically measurable quantities must be real. These include the probability, momentum and energy.</a:t>
            </a:r>
          </a:p>
        </p:txBody>
      </p:sp>
      <p:sp>
        <p:nvSpPr>
          <p:cNvPr id="5" name="Date Placeholder 4"/>
          <p:cNvSpPr>
            <a:spLocks noGrp="1"/>
          </p:cNvSpPr>
          <p:nvPr>
            <p:ph type="dt" sz="half" idx="10"/>
          </p:nvPr>
        </p:nvSpPr>
        <p:spPr/>
        <p:txBody>
          <a:bodyPr/>
          <a:lstStyle/>
          <a:p>
            <a:pPr>
              <a:defRPr/>
            </a:pPr>
            <a:r>
              <a:rPr lang="en-US" smtClean="0"/>
              <a:t>Monday, Sept. 30, 2013</a:t>
            </a:r>
            <a:endParaRPr lang="en-US"/>
          </a:p>
        </p:txBody>
      </p:sp>
      <p:sp>
        <p:nvSpPr>
          <p:cNvPr id="6" name="Slide Number Placeholder 5"/>
          <p:cNvSpPr>
            <a:spLocks noGrp="1"/>
          </p:cNvSpPr>
          <p:nvPr>
            <p:ph type="sldNum" sz="quarter" idx="12"/>
          </p:nvPr>
        </p:nvSpPr>
        <p:spPr/>
        <p:txBody>
          <a:bodyPr/>
          <a:lstStyle/>
          <a:p>
            <a:pPr>
              <a:defRPr/>
            </a:pPr>
            <a:fld id="{3DD774B2-BEFC-0F4C-8EFB-A9A3D81A594A}" type="slidenum">
              <a:rPr lang="en-US" smtClean="0"/>
              <a:pPr>
                <a:defRPr/>
              </a:pPr>
              <a:t>22</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22530" name="Object 2"/>
          <p:cNvGraphicFramePr>
            <a:graphicFrameLocks noChangeAspect="1"/>
          </p:cNvGraphicFramePr>
          <p:nvPr/>
        </p:nvGraphicFramePr>
        <p:xfrm>
          <a:off x="1066800" y="2286000"/>
          <a:ext cx="7286625" cy="592138"/>
        </p:xfrm>
        <a:graphic>
          <a:graphicData uri="http://schemas.openxmlformats.org/presentationml/2006/ole">
            <mc:AlternateContent xmlns:mc="http://schemas.openxmlformats.org/markup-compatibility/2006">
              <mc:Choice xmlns:v="urn:schemas-microsoft-com:vml" Requires="v">
                <p:oleObj spid="_x0000_s13314" name="Equation" r:id="rId3" imgW="3289300" imgH="266700" progId="Equation.DSMT4">
                  <p:embed/>
                </p:oleObj>
              </mc:Choice>
              <mc:Fallback>
                <p:oleObj name="Equation" r:id="rId3" imgW="3289300" imgH="2667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286000"/>
                        <a:ext cx="7286625" cy="592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494801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wipe(left)">
                                      <p:cBhvr>
                                        <p:cTn id="7" dur="500"/>
                                        <p:tgtEl>
                                          <p:spTgt spid="194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530"/>
                                        </p:tgtEl>
                                        <p:attrNameLst>
                                          <p:attrName>style.visibility</p:attrName>
                                        </p:attrNameLst>
                                      </p:cBhvr>
                                      <p:to>
                                        <p:strVal val="visible"/>
                                      </p:to>
                                    </p:set>
                                    <p:animEffect transition="in" filter="wipe(left)">
                                      <p:cBhvr>
                                        <p:cTn id="12" dur="500"/>
                                        <p:tgtEl>
                                          <p:spTgt spid="225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9458">
                                            <p:txEl>
                                              <p:pRg st="3" end="3"/>
                                            </p:txEl>
                                          </p:spTgt>
                                        </p:tgtEl>
                                        <p:attrNameLst>
                                          <p:attrName>style.visibility</p:attrName>
                                        </p:attrNameLst>
                                      </p:cBhvr>
                                      <p:to>
                                        <p:strVal val="visible"/>
                                      </p:to>
                                    </p:set>
                                    <p:animEffect transition="in" filter="wipe(left)">
                                      <p:cBhvr>
                                        <p:cTn id="17" dur="500"/>
                                        <p:tgtEl>
                                          <p:spTgt spid="194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9458">
                                            <p:txEl>
                                              <p:pRg st="4" end="4"/>
                                            </p:txEl>
                                          </p:spTgt>
                                        </p:tgtEl>
                                        <p:attrNameLst>
                                          <p:attrName>style.visibility</p:attrName>
                                        </p:attrNameLst>
                                      </p:cBhvr>
                                      <p:to>
                                        <p:strVal val="visible"/>
                                      </p:to>
                                    </p:set>
                                    <p:animEffect transition="in" filter="wipe(left)">
                                      <p:cBhvr>
                                        <p:cTn id="22" dur="500"/>
                                        <p:tgtEl>
                                          <p:spTgt spid="194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ctrTitle"/>
          </p:nvPr>
        </p:nvSpPr>
        <p:spPr>
          <a:xfrm>
            <a:off x="457200" y="0"/>
            <a:ext cx="8226425" cy="712787"/>
          </a:xfrm>
        </p:spPr>
        <p:txBody>
          <a:bodyPr/>
          <a:lstStyle/>
          <a:p>
            <a:pPr eaLnBrk="1" hangingPunct="1"/>
            <a:r>
              <a:rPr lang="en-US" sz="4000" dirty="0">
                <a:ea typeface="ＭＳ Ｐゴシック" pitchFamily="-84" charset="-128"/>
                <a:cs typeface="ＭＳ Ｐゴシック" pitchFamily="-84" charset="-128"/>
              </a:rPr>
              <a:t>Normalization and Probability</a:t>
            </a:r>
          </a:p>
        </p:txBody>
      </p:sp>
      <p:sp>
        <p:nvSpPr>
          <p:cNvPr id="20482" name="Rectangle 3"/>
          <p:cNvSpPr>
            <a:spLocks noGrp="1" noChangeArrowheads="1"/>
          </p:cNvSpPr>
          <p:nvPr>
            <p:ph type="subTitle" idx="1"/>
          </p:nvPr>
        </p:nvSpPr>
        <p:spPr>
          <a:xfrm>
            <a:off x="533400" y="762000"/>
            <a:ext cx="7772400" cy="4876800"/>
          </a:xfrm>
        </p:spPr>
        <p:txBody>
          <a:bodyPr/>
          <a:lstStyle/>
          <a:p>
            <a:pPr marL="342900" indent="-342900" algn="l" eaLnBrk="1" hangingPunct="1">
              <a:buFont typeface="Wingdings" pitchFamily="-84" charset="2"/>
              <a:buChar char="n"/>
            </a:pPr>
            <a:r>
              <a:rPr lang="en-US" sz="2800" dirty="0">
                <a:ea typeface="ＭＳ Ｐゴシック" pitchFamily="-84" charset="-128"/>
                <a:cs typeface="ＭＳ Ｐゴシック" pitchFamily="-84" charset="-128"/>
              </a:rPr>
              <a:t>The probability </a:t>
            </a:r>
            <a:r>
              <a:rPr lang="en-US" sz="2800" i="1" dirty="0" err="1">
                <a:ea typeface="ＭＳ Ｐゴシック" pitchFamily="-84" charset="-128"/>
                <a:cs typeface="ＭＳ Ｐゴシック" pitchFamily="-84" charset="-128"/>
              </a:rPr>
              <a:t>P</a:t>
            </a:r>
            <a:r>
              <a:rPr lang="en-US" sz="2800" dirty="0" err="1">
                <a:ea typeface="ＭＳ Ｐゴシック" pitchFamily="-84" charset="-128"/>
                <a:cs typeface="ＭＳ Ｐゴシック" pitchFamily="-84" charset="-128"/>
              </a:rPr>
              <a:t>(</a:t>
            </a:r>
            <a:r>
              <a:rPr lang="en-US" sz="2800" i="1" dirty="0" err="1">
                <a:ea typeface="ＭＳ Ｐゴシック" pitchFamily="-84" charset="-128"/>
                <a:cs typeface="ＭＳ Ｐゴシック" pitchFamily="-84" charset="-128"/>
              </a:rPr>
              <a:t>x</a:t>
            </a:r>
            <a:r>
              <a:rPr lang="en-US" sz="2800" dirty="0">
                <a:ea typeface="ＭＳ Ｐゴシック" pitchFamily="-84" charset="-128"/>
                <a:cs typeface="ＭＳ Ｐゴシック" pitchFamily="-84" charset="-128"/>
              </a:rPr>
              <a:t>) </a:t>
            </a:r>
            <a:r>
              <a:rPr lang="en-US" sz="2800" i="1" dirty="0" err="1">
                <a:ea typeface="ＭＳ Ｐゴシック" pitchFamily="-84" charset="-128"/>
                <a:cs typeface="ＭＳ Ｐゴシック" pitchFamily="-84" charset="-128"/>
              </a:rPr>
              <a:t>dx</a:t>
            </a:r>
            <a:r>
              <a:rPr lang="en-US" sz="2800" dirty="0">
                <a:ea typeface="ＭＳ Ｐゴシック" pitchFamily="-84" charset="-128"/>
                <a:cs typeface="ＭＳ Ｐゴシック" pitchFamily="-84" charset="-128"/>
              </a:rPr>
              <a:t> of a particle being between </a:t>
            </a:r>
            <a:r>
              <a:rPr lang="en-US" sz="2800" i="1" dirty="0" err="1">
                <a:ea typeface="ＭＳ Ｐゴシック" pitchFamily="-84" charset="-128"/>
                <a:cs typeface="ＭＳ Ｐゴシック" pitchFamily="-84" charset="-128"/>
              </a:rPr>
              <a:t>x</a:t>
            </a:r>
            <a:r>
              <a:rPr lang="en-US" sz="2800" dirty="0">
                <a:ea typeface="ＭＳ Ｐゴシック" pitchFamily="-84" charset="-128"/>
                <a:cs typeface="ＭＳ Ｐゴシック" pitchFamily="-84" charset="-128"/>
              </a:rPr>
              <a:t> and </a:t>
            </a:r>
            <a:r>
              <a:rPr lang="en-US" sz="2800" i="1" dirty="0">
                <a:ea typeface="ＭＳ Ｐゴシック" pitchFamily="-84" charset="-128"/>
                <a:cs typeface="ＭＳ Ｐゴシック" pitchFamily="-84" charset="-128"/>
              </a:rPr>
              <a:t>X </a:t>
            </a:r>
            <a:r>
              <a:rPr lang="en-US" sz="2800" dirty="0">
                <a:ea typeface="ＭＳ Ｐゴシック" pitchFamily="-84" charset="-128"/>
                <a:cs typeface="ＭＳ Ｐゴシック" pitchFamily="-84" charset="-128"/>
              </a:rPr>
              <a:t>+ </a:t>
            </a:r>
            <a:r>
              <a:rPr lang="en-US" sz="2800" i="1" dirty="0" err="1">
                <a:ea typeface="ＭＳ Ｐゴシック" pitchFamily="-84" charset="-128"/>
                <a:cs typeface="ＭＳ Ｐゴシック" pitchFamily="-84" charset="-128"/>
              </a:rPr>
              <a:t>dx</a:t>
            </a:r>
            <a:r>
              <a:rPr lang="en-US" sz="2800" dirty="0">
                <a:ea typeface="ＭＳ Ｐゴシック" pitchFamily="-84" charset="-128"/>
                <a:cs typeface="ＭＳ Ｐゴシック" pitchFamily="-84" charset="-128"/>
              </a:rPr>
              <a:t> was given in the equation</a:t>
            </a:r>
          </a:p>
          <a:p>
            <a:pPr marL="342900" indent="-342900" algn="l" eaLnBrk="1" hangingPunct="1">
              <a:buFont typeface="Wingdings" pitchFamily="-84" charset="2"/>
              <a:buChar char="n"/>
            </a:pPr>
            <a:endParaRPr lang="en-US" sz="2800" dirty="0" smtClean="0">
              <a:ea typeface="ＭＳ Ｐゴシック" pitchFamily="-84" charset="-128"/>
              <a:cs typeface="ＭＳ Ｐゴシック" pitchFamily="-84" charset="-128"/>
            </a:endParaRPr>
          </a:p>
          <a:p>
            <a:pPr marL="342900" indent="-342900" algn="l" eaLnBrk="1" hangingPunct="1"/>
            <a:r>
              <a:rPr lang="en-US" sz="2800" dirty="0" smtClean="0">
                <a:solidFill>
                  <a:srgbClr val="FF0000"/>
                </a:solidFill>
                <a:ea typeface="ＭＳ Ｐゴシック" pitchFamily="-84" charset="-128"/>
                <a:cs typeface="ＭＳ Ｐゴシック" pitchFamily="-84" charset="-128"/>
              </a:rPr>
              <a:t>Here </a:t>
            </a:r>
            <a:r>
              <a:rPr lang="en-US" sz="2800" dirty="0" err="1" smtClean="0">
                <a:solidFill>
                  <a:srgbClr val="FF0000"/>
                </a:solidFill>
                <a:latin typeface="Symbol" charset="2"/>
                <a:ea typeface="ＭＳ Ｐゴシック" pitchFamily="-84" charset="-128"/>
                <a:cs typeface="Symbol" charset="2"/>
              </a:rPr>
              <a:t>Ψ</a:t>
            </a:r>
            <a:r>
              <a:rPr lang="en-US" sz="2800" dirty="0" smtClean="0">
                <a:solidFill>
                  <a:srgbClr val="FF0000"/>
                </a:solidFill>
                <a:ea typeface="ＭＳ Ｐゴシック" pitchFamily="-84" charset="-128"/>
                <a:cs typeface="ＭＳ Ｐゴシック" pitchFamily="-84" charset="-128"/>
              </a:rPr>
              <a:t>* denotes </a:t>
            </a:r>
            <a:r>
              <a:rPr lang="en-US" sz="2800" dirty="0">
                <a:solidFill>
                  <a:srgbClr val="FF0000"/>
                </a:solidFill>
                <a:ea typeface="ＭＳ Ｐゴシック" pitchFamily="-84" charset="-128"/>
                <a:cs typeface="ＭＳ Ｐゴシック" pitchFamily="-84" charset="-128"/>
              </a:rPr>
              <a:t>the complex conjugate of</a:t>
            </a:r>
            <a:r>
              <a:rPr lang="en-US" sz="2800" dirty="0" smtClean="0">
                <a:solidFill>
                  <a:srgbClr val="FF0000"/>
                </a:solidFill>
                <a:ea typeface="ＭＳ Ｐゴシック" pitchFamily="-84" charset="-128"/>
                <a:cs typeface="ＭＳ Ｐゴシック" pitchFamily="-84" charset="-128"/>
              </a:rPr>
              <a:t> </a:t>
            </a:r>
            <a:r>
              <a:rPr lang="en-US" sz="2800" dirty="0" err="1" smtClean="0">
                <a:solidFill>
                  <a:srgbClr val="FF0000"/>
                </a:solidFill>
                <a:latin typeface="Symbol" charset="2"/>
                <a:ea typeface="ＭＳ Ｐゴシック" pitchFamily="-84" charset="-128"/>
                <a:cs typeface="Symbol" charset="2"/>
              </a:rPr>
              <a:t>Ψ</a:t>
            </a:r>
            <a:r>
              <a:rPr lang="en-US" sz="2800" dirty="0" smtClean="0">
                <a:solidFill>
                  <a:srgbClr val="FF0000"/>
                </a:solidFill>
                <a:ea typeface="ＭＳ Ｐゴシック" pitchFamily="-84" charset="-128"/>
                <a:cs typeface="ＭＳ Ｐゴシック" pitchFamily="-84" charset="-128"/>
              </a:rPr>
              <a:t>     </a:t>
            </a:r>
            <a:endParaRPr lang="en-US" sz="2800" dirty="0" smtClean="0">
              <a:ea typeface="ＭＳ Ｐゴシック" pitchFamily="-84" charset="-128"/>
              <a:cs typeface="ＭＳ Ｐゴシック" pitchFamily="-84" charset="-128"/>
            </a:endParaRPr>
          </a:p>
          <a:p>
            <a:pPr marL="342900" indent="-342900" algn="l" eaLnBrk="1" hangingPunct="1">
              <a:buFont typeface="Wingdings" pitchFamily="-84" charset="2"/>
              <a:buChar char="n"/>
            </a:pPr>
            <a:r>
              <a:rPr lang="en-US" sz="2800" dirty="0">
                <a:ea typeface="ＭＳ Ｐゴシック" pitchFamily="-84" charset="-128"/>
                <a:cs typeface="ＭＳ Ｐゴシック" pitchFamily="-84" charset="-128"/>
              </a:rPr>
              <a:t>The probability of the particle being between </a:t>
            </a:r>
            <a:r>
              <a:rPr lang="en-US" sz="2800" i="1" dirty="0">
                <a:ea typeface="ＭＳ Ｐゴシック" pitchFamily="-84" charset="-128"/>
                <a:cs typeface="ＭＳ Ｐゴシック" pitchFamily="-84" charset="-128"/>
              </a:rPr>
              <a:t>x</a:t>
            </a:r>
            <a:r>
              <a:rPr lang="en-US" sz="2800" baseline="-25000" dirty="0">
                <a:ea typeface="ＭＳ Ｐゴシック" pitchFamily="-84" charset="-128"/>
                <a:cs typeface="ＭＳ Ｐゴシック" pitchFamily="-84" charset="-128"/>
              </a:rPr>
              <a:t>1</a:t>
            </a:r>
            <a:r>
              <a:rPr lang="en-US" sz="2800" dirty="0">
                <a:ea typeface="ＭＳ Ｐゴシック" pitchFamily="-84" charset="-128"/>
                <a:cs typeface="ＭＳ Ｐゴシック" pitchFamily="-84" charset="-128"/>
              </a:rPr>
              <a:t> and </a:t>
            </a:r>
            <a:r>
              <a:rPr lang="en-US" sz="2800" i="1" dirty="0">
                <a:ea typeface="ＭＳ Ｐゴシック" pitchFamily="-84" charset="-128"/>
                <a:cs typeface="ＭＳ Ｐゴシック" pitchFamily="-84" charset="-128"/>
              </a:rPr>
              <a:t>x</a:t>
            </a:r>
            <a:r>
              <a:rPr lang="en-US" sz="2800" baseline="-25000" dirty="0">
                <a:ea typeface="ＭＳ Ｐゴシック" pitchFamily="-84" charset="-128"/>
                <a:cs typeface="ＭＳ Ｐゴシック" pitchFamily="-84" charset="-128"/>
              </a:rPr>
              <a:t>2</a:t>
            </a:r>
            <a:r>
              <a:rPr lang="en-US" sz="2800" dirty="0">
                <a:ea typeface="ＭＳ Ｐゴシック" pitchFamily="-84" charset="-128"/>
                <a:cs typeface="ＭＳ Ｐゴシック" pitchFamily="-84" charset="-128"/>
              </a:rPr>
              <a:t> is given by</a:t>
            </a:r>
            <a:endParaRPr lang="en-US" sz="2800" dirty="0" smtClean="0">
              <a:ea typeface="ＭＳ Ｐゴシック" pitchFamily="-84" charset="-128"/>
              <a:cs typeface="ＭＳ Ｐゴシック" pitchFamily="-84" charset="-128"/>
            </a:endParaRPr>
          </a:p>
          <a:p>
            <a:pPr marL="342900" indent="-342900" algn="l" eaLnBrk="1" hangingPunct="1">
              <a:buNone/>
            </a:pPr>
            <a:endParaRPr lang="en-US" sz="2800" dirty="0" smtClean="0">
              <a:ea typeface="ＭＳ Ｐゴシック" pitchFamily="-84" charset="-128"/>
              <a:cs typeface="ＭＳ Ｐゴシック" pitchFamily="-84" charset="-128"/>
            </a:endParaRPr>
          </a:p>
          <a:p>
            <a:pPr marL="342900" indent="-342900" algn="l" eaLnBrk="1" hangingPunct="1">
              <a:buFont typeface="Wingdings" pitchFamily="-84" charset="2"/>
              <a:buChar char="n"/>
            </a:pPr>
            <a:r>
              <a:rPr lang="en-US" sz="2800" dirty="0">
                <a:ea typeface="ＭＳ Ｐゴシック" pitchFamily="-84" charset="-128"/>
                <a:cs typeface="ＭＳ Ｐゴシック" pitchFamily="-84" charset="-128"/>
              </a:rPr>
              <a:t>The wave function must also be normalized so that the probability of the particle being somewhere on the </a:t>
            </a:r>
            <a:r>
              <a:rPr lang="en-US" sz="2800" i="1" dirty="0" err="1">
                <a:ea typeface="ＭＳ Ｐゴシック" pitchFamily="-84" charset="-128"/>
                <a:cs typeface="ＭＳ Ｐゴシック" pitchFamily="-84" charset="-128"/>
              </a:rPr>
              <a:t>x</a:t>
            </a:r>
            <a:r>
              <a:rPr lang="en-US" sz="2800" dirty="0">
                <a:ea typeface="ＭＳ Ｐゴシック" pitchFamily="-84" charset="-128"/>
                <a:cs typeface="ＭＳ Ｐゴシック" pitchFamily="-84" charset="-128"/>
              </a:rPr>
              <a:t> axis is 1.</a:t>
            </a:r>
          </a:p>
        </p:txBody>
      </p:sp>
      <p:sp>
        <p:nvSpPr>
          <p:cNvPr id="9" name="Date Placeholder 8"/>
          <p:cNvSpPr>
            <a:spLocks noGrp="1"/>
          </p:cNvSpPr>
          <p:nvPr>
            <p:ph type="dt" sz="half" idx="10"/>
          </p:nvPr>
        </p:nvSpPr>
        <p:spPr/>
        <p:txBody>
          <a:bodyPr/>
          <a:lstStyle/>
          <a:p>
            <a:pPr>
              <a:defRPr/>
            </a:pPr>
            <a:r>
              <a:rPr lang="en-US" smtClean="0"/>
              <a:t>Monday, Sept. 30, 2013</a:t>
            </a:r>
            <a:endParaRPr lang="en-US"/>
          </a:p>
        </p:txBody>
      </p:sp>
      <p:sp>
        <p:nvSpPr>
          <p:cNvPr id="10" name="Slide Number Placeholder 9"/>
          <p:cNvSpPr>
            <a:spLocks noGrp="1"/>
          </p:cNvSpPr>
          <p:nvPr>
            <p:ph type="sldNum" sz="quarter" idx="12"/>
          </p:nvPr>
        </p:nvSpPr>
        <p:spPr/>
        <p:txBody>
          <a:bodyPr/>
          <a:lstStyle/>
          <a:p>
            <a:pPr>
              <a:defRPr/>
            </a:pPr>
            <a:fld id="{3DD774B2-BEFC-0F4C-8EFB-A9A3D81A594A}" type="slidenum">
              <a:rPr lang="en-US" smtClean="0"/>
              <a:pPr>
                <a:defRPr/>
              </a:pPr>
              <a:t>23</a:t>
            </a:fld>
            <a:endParaRPr lang="en-US"/>
          </a:p>
        </p:txBody>
      </p:sp>
      <p:sp>
        <p:nvSpPr>
          <p:cNvPr id="11" name="Footer Placeholder 10"/>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23554" name="Object 2"/>
          <p:cNvGraphicFramePr>
            <a:graphicFrameLocks noChangeAspect="1"/>
          </p:cNvGraphicFramePr>
          <p:nvPr/>
        </p:nvGraphicFramePr>
        <p:xfrm>
          <a:off x="2489200" y="1749425"/>
          <a:ext cx="3911600" cy="536575"/>
        </p:xfrm>
        <a:graphic>
          <a:graphicData uri="http://schemas.openxmlformats.org/presentationml/2006/ole">
            <mc:AlternateContent xmlns:mc="http://schemas.openxmlformats.org/markup-compatibility/2006">
              <mc:Choice xmlns:v="urn:schemas-microsoft-com:vml" Requires="v">
                <p:oleObj spid="_x0000_s14340" name="Equation" r:id="rId3" imgW="1765300" imgH="241300" progId="Equation.DSMT4">
                  <p:embed/>
                </p:oleObj>
              </mc:Choice>
              <mc:Fallback>
                <p:oleObj name="Equation" r:id="rId3" imgW="1765300" imgH="241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9200" y="1749425"/>
                        <a:ext cx="3911600" cy="53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5" name="Object 3"/>
          <p:cNvGraphicFramePr>
            <a:graphicFrameLocks noChangeAspect="1"/>
          </p:cNvGraphicFramePr>
          <p:nvPr/>
        </p:nvGraphicFramePr>
        <p:xfrm>
          <a:off x="3124200" y="3352800"/>
          <a:ext cx="2166937" cy="790575"/>
        </p:xfrm>
        <a:graphic>
          <a:graphicData uri="http://schemas.openxmlformats.org/presentationml/2006/ole">
            <mc:AlternateContent xmlns:mc="http://schemas.openxmlformats.org/markup-compatibility/2006">
              <mc:Choice xmlns:v="urn:schemas-microsoft-com:vml" Requires="v">
                <p:oleObj spid="_x0000_s14341" name="Equation" r:id="rId5" imgW="977900" imgH="355600" progId="Equation.DSMT4">
                  <p:embed/>
                </p:oleObj>
              </mc:Choice>
              <mc:Fallback>
                <p:oleObj name="Equation" r:id="rId5" imgW="977900" imgH="355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3352800"/>
                        <a:ext cx="2166937"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6" name="Object 4"/>
          <p:cNvGraphicFramePr>
            <a:graphicFrameLocks noChangeAspect="1"/>
          </p:cNvGraphicFramePr>
          <p:nvPr/>
        </p:nvGraphicFramePr>
        <p:xfrm>
          <a:off x="3140075" y="5257800"/>
          <a:ext cx="3489325" cy="735012"/>
        </p:xfrm>
        <a:graphic>
          <a:graphicData uri="http://schemas.openxmlformats.org/presentationml/2006/ole">
            <mc:AlternateContent xmlns:mc="http://schemas.openxmlformats.org/markup-compatibility/2006">
              <mc:Choice xmlns:v="urn:schemas-microsoft-com:vml" Requires="v">
                <p:oleObj spid="_x0000_s14342" name="Equation" r:id="rId7" imgW="1574800" imgH="330200" progId="Equation.DSMT4">
                  <p:embed/>
                </p:oleObj>
              </mc:Choice>
              <mc:Fallback>
                <p:oleObj name="Equation" r:id="rId7" imgW="1574800" imgH="330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0075" y="5257800"/>
                        <a:ext cx="3489325" cy="735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215290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wipe(left)">
                                      <p:cBhvr>
                                        <p:cTn id="7" dur="500"/>
                                        <p:tgtEl>
                                          <p:spTgt spid="204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554"/>
                                        </p:tgtEl>
                                        <p:attrNameLst>
                                          <p:attrName>style.visibility</p:attrName>
                                        </p:attrNameLst>
                                      </p:cBhvr>
                                      <p:to>
                                        <p:strVal val="visible"/>
                                      </p:to>
                                    </p:set>
                                    <p:animEffect transition="in" filter="wipe(left)">
                                      <p:cBhvr>
                                        <p:cTn id="12" dur="500"/>
                                        <p:tgtEl>
                                          <p:spTgt spid="235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482">
                                            <p:txEl>
                                              <p:pRg st="2" end="2"/>
                                            </p:txEl>
                                          </p:spTgt>
                                        </p:tgtEl>
                                        <p:attrNameLst>
                                          <p:attrName>style.visibility</p:attrName>
                                        </p:attrNameLst>
                                      </p:cBhvr>
                                      <p:to>
                                        <p:strVal val="visible"/>
                                      </p:to>
                                    </p:set>
                                    <p:animEffect transition="in" filter="wipe(left)">
                                      <p:cBhvr>
                                        <p:cTn id="17" dur="500"/>
                                        <p:tgtEl>
                                          <p:spTgt spid="204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482">
                                            <p:txEl>
                                              <p:pRg st="3" end="3"/>
                                            </p:txEl>
                                          </p:spTgt>
                                        </p:tgtEl>
                                        <p:attrNameLst>
                                          <p:attrName>style.visibility</p:attrName>
                                        </p:attrNameLst>
                                      </p:cBhvr>
                                      <p:to>
                                        <p:strVal val="visible"/>
                                      </p:to>
                                    </p:set>
                                    <p:animEffect transition="in" filter="wipe(left)">
                                      <p:cBhvr>
                                        <p:cTn id="22" dur="500"/>
                                        <p:tgtEl>
                                          <p:spTgt spid="2048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3555"/>
                                        </p:tgtEl>
                                        <p:attrNameLst>
                                          <p:attrName>style.visibility</p:attrName>
                                        </p:attrNameLst>
                                      </p:cBhvr>
                                      <p:to>
                                        <p:strVal val="visible"/>
                                      </p:to>
                                    </p:set>
                                    <p:animEffect transition="in" filter="wipe(left)">
                                      <p:cBhvr>
                                        <p:cTn id="27" dur="500"/>
                                        <p:tgtEl>
                                          <p:spTgt spid="2355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482">
                                            <p:txEl>
                                              <p:pRg st="5" end="5"/>
                                            </p:txEl>
                                          </p:spTgt>
                                        </p:tgtEl>
                                        <p:attrNameLst>
                                          <p:attrName>style.visibility</p:attrName>
                                        </p:attrNameLst>
                                      </p:cBhvr>
                                      <p:to>
                                        <p:strVal val="visible"/>
                                      </p:to>
                                    </p:set>
                                    <p:animEffect transition="in" filter="wipe(left)">
                                      <p:cBhvr>
                                        <p:cTn id="32" dur="500"/>
                                        <p:tgtEl>
                                          <p:spTgt spid="2048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3556"/>
                                        </p:tgtEl>
                                        <p:attrNameLst>
                                          <p:attrName>style.visibility</p:attrName>
                                        </p:attrNameLst>
                                      </p:cBhvr>
                                      <p:to>
                                        <p:strVal val="visible"/>
                                      </p:to>
                                    </p:set>
                                    <p:animEffect transition="in" filter="wipe(left)">
                                      <p:cBhvr>
                                        <p:cTn id="37"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457200" y="0"/>
            <a:ext cx="8229600" cy="609600"/>
          </a:xfrm>
        </p:spPr>
        <p:txBody>
          <a:bodyPr/>
          <a:lstStyle/>
          <a:p>
            <a:pPr eaLnBrk="1" hangingPunct="1"/>
            <a:r>
              <a:rPr lang="en-US" sz="4000" dirty="0">
                <a:ea typeface="ＭＳ Ｐゴシック" pitchFamily="-84" charset="-128"/>
                <a:cs typeface="ＭＳ Ｐゴシック" pitchFamily="-84" charset="-128"/>
              </a:rPr>
              <a:t>Properties of Valid Wave Functions</a:t>
            </a:r>
          </a:p>
        </p:txBody>
      </p:sp>
      <p:sp>
        <p:nvSpPr>
          <p:cNvPr id="21506" name="Rectangle 3"/>
          <p:cNvSpPr>
            <a:spLocks noGrp="1" noChangeArrowheads="1"/>
          </p:cNvSpPr>
          <p:nvPr>
            <p:ph type="body" sz="half" idx="1"/>
          </p:nvPr>
        </p:nvSpPr>
        <p:spPr>
          <a:xfrm>
            <a:off x="457200" y="685800"/>
            <a:ext cx="8382000" cy="5486400"/>
          </a:xfrm>
        </p:spPr>
        <p:txBody>
          <a:bodyPr/>
          <a:lstStyle/>
          <a:p>
            <a:pPr marL="495300" indent="-495300" eaLnBrk="1" hangingPunct="1">
              <a:buFont typeface="Wingdings" pitchFamily="-84" charset="2"/>
              <a:buNone/>
            </a:pPr>
            <a:r>
              <a:rPr lang="en-US" sz="2800" b="1" dirty="0">
                <a:ea typeface="ＭＳ Ｐゴシック" pitchFamily="-84" charset="-128"/>
                <a:cs typeface="ＭＳ Ｐゴシック" pitchFamily="-84" charset="-128"/>
              </a:rPr>
              <a:t>Boundary conditions</a:t>
            </a:r>
          </a:p>
          <a:p>
            <a:pPr marL="495300" indent="-495300" eaLnBrk="1" hangingPunct="1">
              <a:buClr>
                <a:schemeClr val="tx1"/>
              </a:buClr>
              <a:buSzPct val="90000"/>
              <a:buFont typeface="Wingdings" pitchFamily="-84" charset="2"/>
              <a:buAutoNum type="arabicParenR"/>
            </a:pPr>
            <a:r>
              <a:rPr lang="en-US" sz="2400" dirty="0">
                <a:ea typeface="ＭＳ Ｐゴシック" pitchFamily="-84" charset="-128"/>
                <a:cs typeface="ＭＳ Ｐゴシック" pitchFamily="-84" charset="-128"/>
              </a:rPr>
              <a:t>In order to avoid infinite probabilities, the wave function must be finite everywhere.</a:t>
            </a:r>
          </a:p>
          <a:p>
            <a:pPr marL="495300" indent="-495300" eaLnBrk="1" hangingPunct="1">
              <a:buClr>
                <a:schemeClr val="tx1"/>
              </a:buClr>
              <a:buSzPct val="90000"/>
              <a:buFont typeface="Wingdings" pitchFamily="-84" charset="2"/>
              <a:buAutoNum type="arabicParenR"/>
            </a:pPr>
            <a:r>
              <a:rPr lang="en-US" sz="2400" dirty="0">
                <a:ea typeface="ＭＳ Ｐゴシック" pitchFamily="-84" charset="-128"/>
                <a:cs typeface="ＭＳ Ｐゴシック" pitchFamily="-84" charset="-128"/>
              </a:rPr>
              <a:t>In order to avoid multiple values of the probability, the wave function must be single valued.</a:t>
            </a:r>
          </a:p>
          <a:p>
            <a:pPr marL="495300" indent="-495300" eaLnBrk="1" hangingPunct="1">
              <a:buClr>
                <a:schemeClr val="tx1"/>
              </a:buClr>
              <a:buSzPct val="90000"/>
              <a:buFont typeface="Wingdings" pitchFamily="-84" charset="2"/>
              <a:buAutoNum type="arabicParenR"/>
            </a:pPr>
            <a:r>
              <a:rPr lang="en-US" sz="2400" dirty="0">
                <a:ea typeface="ＭＳ Ｐゴシック" pitchFamily="-84" charset="-128"/>
                <a:cs typeface="ＭＳ Ｐゴシック" pitchFamily="-84" charset="-128"/>
              </a:rPr>
              <a:t>For finite potentials, the wave function and its derivative must be continuous. This is required because the second-order derivative term in the wave equation must be single valued. (There are exceptions to this rule when </a:t>
            </a:r>
            <a:r>
              <a:rPr lang="en-US" sz="2400" i="1" dirty="0">
                <a:ea typeface="ＭＳ Ｐゴシック" pitchFamily="-84" charset="-128"/>
                <a:cs typeface="ＭＳ Ｐゴシック" pitchFamily="-84" charset="-128"/>
              </a:rPr>
              <a:t>V</a:t>
            </a:r>
            <a:r>
              <a:rPr lang="en-US" sz="2400" dirty="0">
                <a:ea typeface="ＭＳ Ｐゴシック" pitchFamily="-84" charset="-128"/>
                <a:cs typeface="ＭＳ Ｐゴシック" pitchFamily="-84" charset="-128"/>
              </a:rPr>
              <a:t> is infinite.)</a:t>
            </a:r>
          </a:p>
          <a:p>
            <a:pPr marL="495300" indent="-495300" eaLnBrk="1" hangingPunct="1">
              <a:buClr>
                <a:schemeClr val="tx1"/>
              </a:buClr>
              <a:buSzPct val="90000"/>
              <a:buFont typeface="Wingdings" pitchFamily="-84" charset="2"/>
              <a:buAutoNum type="arabicParenR"/>
            </a:pPr>
            <a:r>
              <a:rPr lang="en-US" sz="2400" dirty="0">
                <a:ea typeface="ＭＳ Ｐゴシック" pitchFamily="-84" charset="-128"/>
                <a:cs typeface="ＭＳ Ｐゴシック" pitchFamily="-84" charset="-128"/>
              </a:rPr>
              <a:t>In order to normalize the wave functions, they must approach zero as </a:t>
            </a:r>
            <a:r>
              <a:rPr lang="en-US" sz="2400" i="1"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approaches infinity</a:t>
            </a:r>
            <a:r>
              <a:rPr lang="en-US" sz="2400" dirty="0" smtClean="0">
                <a:ea typeface="ＭＳ Ｐゴシック" pitchFamily="-84" charset="-128"/>
                <a:cs typeface="ＭＳ Ｐゴシック" pitchFamily="-84" charset="-128"/>
              </a:rPr>
              <a:t>.</a:t>
            </a:r>
          </a:p>
          <a:p>
            <a:pPr marL="495300" indent="-495300" eaLnBrk="1" hangingPunct="1">
              <a:buFont typeface="Wingdings" pitchFamily="-84" charset="2"/>
              <a:buNone/>
            </a:pPr>
            <a:r>
              <a:rPr lang="en-US" sz="2400" b="1" dirty="0">
                <a:ea typeface="ＭＳ Ｐゴシック" pitchFamily="-84" charset="-128"/>
                <a:cs typeface="ＭＳ Ｐゴシック" pitchFamily="-84" charset="-128"/>
              </a:rPr>
              <a:t>Solutions that do not satisfy these properties do not generally correspond to physically realizable circumstances</a:t>
            </a:r>
            <a:r>
              <a:rPr lang="en-US" sz="2400" dirty="0">
                <a:ea typeface="ＭＳ Ｐゴシック" pitchFamily="-84" charset="-128"/>
                <a:cs typeface="ＭＳ Ｐゴシック" pitchFamily="-84" charset="-128"/>
              </a:rPr>
              <a:t>.</a:t>
            </a:r>
          </a:p>
        </p:txBody>
      </p:sp>
      <p:sp>
        <p:nvSpPr>
          <p:cNvPr id="4" name="Date Placeholder 3"/>
          <p:cNvSpPr>
            <a:spLocks noGrp="1"/>
          </p:cNvSpPr>
          <p:nvPr>
            <p:ph type="dt" sz="half" idx="10"/>
          </p:nvPr>
        </p:nvSpPr>
        <p:spPr/>
        <p:txBody>
          <a:bodyPr/>
          <a:lstStyle/>
          <a:p>
            <a:pPr>
              <a:defRPr/>
            </a:pPr>
            <a:r>
              <a:rPr lang="en-US" smtClean="0"/>
              <a:t>Monday, Sept. 30, 2013</a:t>
            </a:r>
            <a:endParaRPr lang="en-US"/>
          </a:p>
        </p:txBody>
      </p:sp>
      <p:sp>
        <p:nvSpPr>
          <p:cNvPr id="5" name="Slide Number Placeholder 4"/>
          <p:cNvSpPr>
            <a:spLocks noGrp="1"/>
          </p:cNvSpPr>
          <p:nvPr>
            <p:ph type="sldNum" sz="quarter" idx="12"/>
          </p:nvPr>
        </p:nvSpPr>
        <p:spPr/>
        <p:txBody>
          <a:bodyPr/>
          <a:lstStyle/>
          <a:p>
            <a:pPr>
              <a:defRPr/>
            </a:pPr>
            <a:fld id="{6E4BFBEB-12DC-8949-B61D-A8F2554F50A6}" type="slidenum">
              <a:rPr lang="en-US" smtClean="0"/>
              <a:pPr>
                <a:defRPr/>
              </a:pPr>
              <a:t>24</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372422651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wipe(left)">
                                      <p:cBhvr>
                                        <p:cTn id="7" dur="500"/>
                                        <p:tgtEl>
                                          <p:spTgt spid="215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1506">
                                            <p:txEl>
                                              <p:pRg st="1" end="1"/>
                                            </p:txEl>
                                          </p:spTgt>
                                        </p:tgtEl>
                                        <p:attrNameLst>
                                          <p:attrName>style.visibility</p:attrName>
                                        </p:attrNameLst>
                                      </p:cBhvr>
                                      <p:to>
                                        <p:strVal val="visible"/>
                                      </p:to>
                                    </p:set>
                                    <p:animEffect transition="in" filter="wipe(left)">
                                      <p:cBhvr>
                                        <p:cTn id="12" dur="500"/>
                                        <p:tgtEl>
                                          <p:spTgt spid="215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1506">
                                            <p:txEl>
                                              <p:pRg st="2" end="2"/>
                                            </p:txEl>
                                          </p:spTgt>
                                        </p:tgtEl>
                                        <p:attrNameLst>
                                          <p:attrName>style.visibility</p:attrName>
                                        </p:attrNameLst>
                                      </p:cBhvr>
                                      <p:to>
                                        <p:strVal val="visible"/>
                                      </p:to>
                                    </p:set>
                                    <p:animEffect transition="in" filter="wipe(left)">
                                      <p:cBhvr>
                                        <p:cTn id="17" dur="500"/>
                                        <p:tgtEl>
                                          <p:spTgt spid="215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1506">
                                            <p:txEl>
                                              <p:pRg st="3" end="3"/>
                                            </p:txEl>
                                          </p:spTgt>
                                        </p:tgtEl>
                                        <p:attrNameLst>
                                          <p:attrName>style.visibility</p:attrName>
                                        </p:attrNameLst>
                                      </p:cBhvr>
                                      <p:to>
                                        <p:strVal val="visible"/>
                                      </p:to>
                                    </p:set>
                                    <p:animEffect transition="in" filter="wipe(left)">
                                      <p:cBhvr>
                                        <p:cTn id="22" dur="500"/>
                                        <p:tgtEl>
                                          <p:spTgt spid="2150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1506">
                                            <p:txEl>
                                              <p:pRg st="4" end="4"/>
                                            </p:txEl>
                                          </p:spTgt>
                                        </p:tgtEl>
                                        <p:attrNameLst>
                                          <p:attrName>style.visibility</p:attrName>
                                        </p:attrNameLst>
                                      </p:cBhvr>
                                      <p:to>
                                        <p:strVal val="visible"/>
                                      </p:to>
                                    </p:set>
                                    <p:animEffect transition="in" filter="wipe(left)">
                                      <p:cBhvr>
                                        <p:cTn id="27" dur="500"/>
                                        <p:tgtEl>
                                          <p:spTgt spid="2150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1506">
                                            <p:txEl>
                                              <p:pRg st="5" end="5"/>
                                            </p:txEl>
                                          </p:spTgt>
                                        </p:tgtEl>
                                        <p:attrNameLst>
                                          <p:attrName>style.visibility</p:attrName>
                                        </p:attrNameLst>
                                      </p:cBhvr>
                                      <p:to>
                                        <p:strVal val="visible"/>
                                      </p:to>
                                    </p:set>
                                    <p:animEffect transition="in" filter="wipe(left)">
                                      <p:cBhvr>
                                        <p:cTn id="32" dur="500"/>
                                        <p:tgtEl>
                                          <p:spTgt spid="2150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57200" y="76200"/>
            <a:ext cx="8229600" cy="712787"/>
          </a:xfrm>
        </p:spPr>
        <p:txBody>
          <a:bodyPr/>
          <a:lstStyle/>
          <a:p>
            <a:pPr eaLnBrk="1" hangingPunct="1"/>
            <a:r>
              <a:rPr lang="en-US" sz="3400" dirty="0">
                <a:ea typeface="ＭＳ Ｐゴシック" pitchFamily="-84" charset="-128"/>
                <a:cs typeface="ＭＳ Ｐゴシック" pitchFamily="-84" charset="-128"/>
              </a:rPr>
              <a:t>Time-Independent Schrödinger Wave Equation</a:t>
            </a:r>
          </a:p>
        </p:txBody>
      </p:sp>
      <p:sp>
        <p:nvSpPr>
          <p:cNvPr id="22530" name="Rectangle 3"/>
          <p:cNvSpPr>
            <a:spLocks noGrp="1" noChangeArrowheads="1"/>
          </p:cNvSpPr>
          <p:nvPr>
            <p:ph type="body" sz="half" idx="1"/>
          </p:nvPr>
        </p:nvSpPr>
        <p:spPr>
          <a:xfrm>
            <a:off x="303213" y="762000"/>
            <a:ext cx="8688387" cy="4800600"/>
          </a:xfrm>
        </p:spPr>
        <p:txBody>
          <a:bodyPr/>
          <a:lstStyle/>
          <a:p>
            <a:pPr eaLnBrk="1" hangingPunct="1">
              <a:lnSpc>
                <a:spcPct val="90000"/>
              </a:lnSpc>
            </a:pPr>
            <a:r>
              <a:rPr lang="en-US" sz="2800" dirty="0">
                <a:ea typeface="ＭＳ Ｐゴシック" pitchFamily="-84" charset="-128"/>
                <a:cs typeface="ＭＳ Ｐゴシック" pitchFamily="-84" charset="-128"/>
              </a:rPr>
              <a:t>The potential in many cases will not depend explicitly on time.</a:t>
            </a:r>
          </a:p>
          <a:p>
            <a:pPr eaLnBrk="1" hangingPunct="1">
              <a:lnSpc>
                <a:spcPct val="90000"/>
              </a:lnSpc>
            </a:pPr>
            <a:r>
              <a:rPr lang="en-US" sz="2800" dirty="0">
                <a:ea typeface="ＭＳ Ｐゴシック" pitchFamily="-84" charset="-128"/>
                <a:cs typeface="ＭＳ Ｐゴシック" pitchFamily="-84" charset="-128"/>
              </a:rPr>
              <a:t>The dependence on time and position can then be separated in the Schrödinger wave equation. </a:t>
            </a:r>
            <a:r>
              <a:rPr lang="en-US" sz="2800" dirty="0" smtClean="0">
                <a:ea typeface="ＭＳ Ｐゴシック" pitchFamily="-84" charset="-128"/>
                <a:cs typeface="ＭＳ Ｐゴシック" pitchFamily="-84" charset="-128"/>
              </a:rPr>
              <a:t>Let,</a:t>
            </a:r>
          </a:p>
          <a:p>
            <a:pPr eaLnBrk="1" hangingPunct="1">
              <a:lnSpc>
                <a:spcPct val="90000"/>
              </a:lnSpc>
              <a:buNone/>
            </a:pPr>
            <a:endParaRPr lang="en-US" sz="2800" dirty="0" smtClean="0">
              <a:ea typeface="ＭＳ Ｐゴシック" pitchFamily="-84" charset="-128"/>
              <a:cs typeface="ＭＳ Ｐゴシック" pitchFamily="-84" charset="-128"/>
            </a:endParaRPr>
          </a:p>
          <a:p>
            <a:pPr eaLnBrk="1" hangingPunct="1">
              <a:lnSpc>
                <a:spcPct val="90000"/>
              </a:lnSpc>
              <a:buFont typeface="Wingdings" pitchFamily="-84" charset="2"/>
              <a:buNone/>
            </a:pPr>
            <a:r>
              <a:rPr lang="en-US" sz="2800" dirty="0">
                <a:ea typeface="ＭＳ Ｐゴシック" pitchFamily="-84" charset="-128"/>
                <a:cs typeface="ＭＳ Ｐゴシック" pitchFamily="-84" charset="-128"/>
              </a:rPr>
              <a:t>	which yields:</a:t>
            </a:r>
            <a:endParaRPr lang="en-US" sz="2800" dirty="0" smtClean="0">
              <a:ea typeface="ＭＳ Ｐゴシック" pitchFamily="-84" charset="-128"/>
              <a:cs typeface="ＭＳ Ｐゴシック" pitchFamily="-84" charset="-128"/>
            </a:endParaRPr>
          </a:p>
          <a:p>
            <a:pPr eaLnBrk="1" hangingPunct="1">
              <a:lnSpc>
                <a:spcPct val="90000"/>
              </a:lnSpc>
              <a:buNone/>
            </a:pPr>
            <a:endParaRPr lang="en-US" sz="2800" dirty="0" smtClean="0">
              <a:ea typeface="ＭＳ Ｐゴシック" pitchFamily="-84" charset="-128"/>
              <a:cs typeface="ＭＳ Ｐゴシック" pitchFamily="-84" charset="-128"/>
            </a:endParaRPr>
          </a:p>
          <a:p>
            <a:pPr eaLnBrk="1" hangingPunct="1">
              <a:lnSpc>
                <a:spcPct val="90000"/>
              </a:lnSpc>
              <a:buFont typeface="Wingdings" pitchFamily="-84" charset="2"/>
              <a:buNone/>
            </a:pPr>
            <a:r>
              <a:rPr lang="en-US" sz="2800" dirty="0">
                <a:ea typeface="ＭＳ Ｐゴシック" pitchFamily="-84" charset="-128"/>
                <a:cs typeface="ＭＳ Ｐゴシック" pitchFamily="-84" charset="-128"/>
              </a:rPr>
              <a:t>	Now divide by the wave function</a:t>
            </a:r>
            <a:r>
              <a:rPr lang="en-US" sz="2800" dirty="0" smtClean="0">
                <a:ea typeface="ＭＳ Ｐゴシック" pitchFamily="-84" charset="-128"/>
                <a:cs typeface="ＭＳ Ｐゴシック" pitchFamily="-84" charset="-128"/>
              </a:rPr>
              <a:t>:</a:t>
            </a:r>
          </a:p>
          <a:p>
            <a:pPr eaLnBrk="1" hangingPunct="1">
              <a:lnSpc>
                <a:spcPct val="90000"/>
              </a:lnSpc>
            </a:pPr>
            <a:r>
              <a:rPr lang="en-US" sz="2800" dirty="0">
                <a:ea typeface="ＭＳ Ｐゴシック" pitchFamily="-84" charset="-128"/>
                <a:cs typeface="ＭＳ Ｐゴシック" pitchFamily="-84" charset="-128"/>
              </a:rPr>
              <a:t>The </a:t>
            </a:r>
            <a:r>
              <a:rPr lang="en-US" sz="2800" i="1" dirty="0">
                <a:ea typeface="ＭＳ Ｐゴシック" pitchFamily="-84" charset="-128"/>
                <a:cs typeface="ＭＳ Ｐゴシック" pitchFamily="-84" charset="-128"/>
              </a:rPr>
              <a:t>left side </a:t>
            </a:r>
            <a:r>
              <a:rPr lang="en-US" sz="2800" dirty="0">
                <a:solidFill>
                  <a:srgbClr val="FF0000"/>
                </a:solidFill>
                <a:ea typeface="ＭＳ Ｐゴシック" pitchFamily="-84" charset="-128"/>
                <a:cs typeface="ＭＳ Ｐゴシック" pitchFamily="-84" charset="-128"/>
              </a:rPr>
              <a:t>of this last equation </a:t>
            </a:r>
            <a:r>
              <a:rPr lang="en-US" sz="2800" dirty="0">
                <a:ea typeface="ＭＳ Ｐゴシック" pitchFamily="-84" charset="-128"/>
                <a:cs typeface="ＭＳ Ｐゴシック" pitchFamily="-84" charset="-128"/>
              </a:rPr>
              <a:t>depends only on time, and </a:t>
            </a:r>
            <a:r>
              <a:rPr lang="en-US" sz="2800" i="1" dirty="0">
                <a:ea typeface="ＭＳ Ｐゴシック" pitchFamily="-84" charset="-128"/>
                <a:cs typeface="ＭＳ Ｐゴシック" pitchFamily="-84" charset="-128"/>
              </a:rPr>
              <a:t>the right side</a:t>
            </a:r>
            <a:r>
              <a:rPr lang="en-US" sz="2800" dirty="0">
                <a:ea typeface="ＭＳ Ｐゴシック" pitchFamily="-84" charset="-128"/>
                <a:cs typeface="ＭＳ Ｐゴシック" pitchFamily="-84" charset="-128"/>
              </a:rPr>
              <a:t> depends only on spatial coordinates. Hence each side must be equal to a constant. The time dependent side is</a:t>
            </a: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p:txBody>
      </p:sp>
      <p:sp>
        <p:nvSpPr>
          <p:cNvPr id="8" name="Date Placeholder 7"/>
          <p:cNvSpPr>
            <a:spLocks noGrp="1"/>
          </p:cNvSpPr>
          <p:nvPr>
            <p:ph type="dt" sz="half" idx="10"/>
          </p:nvPr>
        </p:nvSpPr>
        <p:spPr/>
        <p:txBody>
          <a:bodyPr/>
          <a:lstStyle/>
          <a:p>
            <a:pPr>
              <a:defRPr/>
            </a:pPr>
            <a:r>
              <a:rPr lang="en-US" smtClean="0"/>
              <a:t>Monday, Sept. 30, 2013</a:t>
            </a:r>
            <a:endParaRPr lang="en-US"/>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25</a:t>
            </a:fld>
            <a:endParaRPr lang="en-US"/>
          </a:p>
        </p:txBody>
      </p:sp>
      <p:sp>
        <p:nvSpPr>
          <p:cNvPr id="10" name="Footer Placeholder 9"/>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25602" name="Object 2"/>
          <p:cNvGraphicFramePr>
            <a:graphicFrameLocks noChangeAspect="1"/>
          </p:cNvGraphicFramePr>
          <p:nvPr/>
        </p:nvGraphicFramePr>
        <p:xfrm>
          <a:off x="5791200" y="1676400"/>
          <a:ext cx="2757488" cy="506412"/>
        </p:xfrm>
        <a:graphic>
          <a:graphicData uri="http://schemas.openxmlformats.org/presentationml/2006/ole">
            <mc:AlternateContent xmlns:mc="http://schemas.openxmlformats.org/markup-compatibility/2006">
              <mc:Choice xmlns:v="urn:schemas-microsoft-com:vml" Requires="v">
                <p:oleObj spid="_x0000_s15365" name="Equation" r:id="rId3" imgW="1244600" imgH="228600" progId="Equation.DSMT4">
                  <p:embed/>
                </p:oleObj>
              </mc:Choice>
              <mc:Fallback>
                <p:oleObj name="Equation" r:id="rId3" imgW="12446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676400"/>
                        <a:ext cx="2757488" cy="506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3" name="Object 3"/>
          <p:cNvGraphicFramePr>
            <a:graphicFrameLocks noChangeAspect="1"/>
          </p:cNvGraphicFramePr>
          <p:nvPr/>
        </p:nvGraphicFramePr>
        <p:xfrm>
          <a:off x="2514600" y="2400520"/>
          <a:ext cx="6477000" cy="876080"/>
        </p:xfrm>
        <a:graphic>
          <a:graphicData uri="http://schemas.openxmlformats.org/presentationml/2006/ole">
            <mc:AlternateContent xmlns:mc="http://schemas.openxmlformats.org/markup-compatibility/2006">
              <mc:Choice xmlns:v="urn:schemas-microsoft-com:vml" Requires="v">
                <p:oleObj spid="_x0000_s15366" name="Equation" r:id="rId5" imgW="3098800" imgH="419100" progId="Equation.DSMT4">
                  <p:embed/>
                </p:oleObj>
              </mc:Choice>
              <mc:Fallback>
                <p:oleObj name="Equation" r:id="rId5" imgW="3098800" imgH="4191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2400520"/>
                        <a:ext cx="6477000" cy="876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4" name="Object 4"/>
          <p:cNvGraphicFramePr>
            <a:graphicFrameLocks noChangeAspect="1"/>
          </p:cNvGraphicFramePr>
          <p:nvPr/>
        </p:nvGraphicFramePr>
        <p:xfrm>
          <a:off x="5029200" y="3429000"/>
          <a:ext cx="3886200" cy="630088"/>
        </p:xfrm>
        <a:graphic>
          <a:graphicData uri="http://schemas.openxmlformats.org/presentationml/2006/ole">
            <mc:AlternateContent xmlns:mc="http://schemas.openxmlformats.org/markup-compatibility/2006">
              <mc:Choice xmlns:v="urn:schemas-microsoft-com:vml" Requires="v">
                <p:oleObj spid="_x0000_s15367" name="Equation" r:id="rId7" imgW="2819400" imgH="457200" progId="Equation.DSMT4">
                  <p:embed/>
                </p:oleObj>
              </mc:Choice>
              <mc:Fallback>
                <p:oleObj name="Equation" r:id="rId7" imgW="2819400" imgH="457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3429000"/>
                        <a:ext cx="3886200" cy="630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5" name="Object 5"/>
          <p:cNvGraphicFramePr>
            <a:graphicFrameLocks noChangeAspect="1"/>
          </p:cNvGraphicFramePr>
          <p:nvPr/>
        </p:nvGraphicFramePr>
        <p:xfrm>
          <a:off x="3581400" y="5181600"/>
          <a:ext cx="1600200" cy="896112"/>
        </p:xfrm>
        <a:graphic>
          <a:graphicData uri="http://schemas.openxmlformats.org/presentationml/2006/ole">
            <mc:AlternateContent xmlns:mc="http://schemas.openxmlformats.org/markup-compatibility/2006">
              <mc:Choice xmlns:v="urn:schemas-microsoft-com:vml" Requires="v">
                <p:oleObj spid="_x0000_s15368" name="Equation" r:id="rId9" imgW="749300" imgH="419100" progId="Equation.DSMT4">
                  <p:embed/>
                </p:oleObj>
              </mc:Choice>
              <mc:Fallback>
                <p:oleObj name="Equation" r:id="rId9" imgW="749300" imgH="4191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81400" y="5181600"/>
                        <a:ext cx="1600200" cy="896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366671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530">
                                            <p:txEl>
                                              <p:pRg st="1" end="1"/>
                                            </p:txEl>
                                          </p:spTgt>
                                        </p:tgtEl>
                                        <p:attrNameLst>
                                          <p:attrName>style.visibility</p:attrName>
                                        </p:attrNameLst>
                                      </p:cBhvr>
                                      <p:to>
                                        <p:strVal val="visible"/>
                                      </p:to>
                                    </p:set>
                                    <p:animEffect transition="in" filter="wipe(left)">
                                      <p:cBhvr>
                                        <p:cTn id="12" dur="500"/>
                                        <p:tgtEl>
                                          <p:spTgt spid="225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602"/>
                                        </p:tgtEl>
                                        <p:attrNameLst>
                                          <p:attrName>style.visibility</p:attrName>
                                        </p:attrNameLst>
                                      </p:cBhvr>
                                      <p:to>
                                        <p:strVal val="visible"/>
                                      </p:to>
                                    </p:set>
                                    <p:animEffect transition="in" filter="wipe(left)">
                                      <p:cBhvr>
                                        <p:cTn id="17" dur="500"/>
                                        <p:tgtEl>
                                          <p:spTgt spid="2560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530">
                                            <p:txEl>
                                              <p:pRg st="3" end="3"/>
                                            </p:txEl>
                                          </p:spTgt>
                                        </p:tgtEl>
                                        <p:attrNameLst>
                                          <p:attrName>style.visibility</p:attrName>
                                        </p:attrNameLst>
                                      </p:cBhvr>
                                      <p:to>
                                        <p:strVal val="visible"/>
                                      </p:to>
                                    </p:set>
                                    <p:animEffect transition="in" filter="wipe(left)">
                                      <p:cBhvr>
                                        <p:cTn id="22" dur="500"/>
                                        <p:tgtEl>
                                          <p:spTgt spid="225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603"/>
                                        </p:tgtEl>
                                        <p:attrNameLst>
                                          <p:attrName>style.visibility</p:attrName>
                                        </p:attrNameLst>
                                      </p:cBhvr>
                                      <p:to>
                                        <p:strVal val="visible"/>
                                      </p:to>
                                    </p:set>
                                    <p:animEffect transition="in" filter="wipe(left)">
                                      <p:cBhvr>
                                        <p:cTn id="27" dur="500"/>
                                        <p:tgtEl>
                                          <p:spTgt spid="2560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530">
                                            <p:txEl>
                                              <p:pRg st="5" end="5"/>
                                            </p:txEl>
                                          </p:spTgt>
                                        </p:tgtEl>
                                        <p:attrNameLst>
                                          <p:attrName>style.visibility</p:attrName>
                                        </p:attrNameLst>
                                      </p:cBhvr>
                                      <p:to>
                                        <p:strVal val="visible"/>
                                      </p:to>
                                    </p:set>
                                    <p:animEffect transition="in" filter="wipe(left)">
                                      <p:cBhvr>
                                        <p:cTn id="32" dur="500"/>
                                        <p:tgtEl>
                                          <p:spTgt spid="2253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5604"/>
                                        </p:tgtEl>
                                        <p:attrNameLst>
                                          <p:attrName>style.visibility</p:attrName>
                                        </p:attrNameLst>
                                      </p:cBhvr>
                                      <p:to>
                                        <p:strVal val="visible"/>
                                      </p:to>
                                    </p:set>
                                    <p:animEffect transition="in" filter="wipe(left)">
                                      <p:cBhvr>
                                        <p:cTn id="37" dur="500"/>
                                        <p:tgtEl>
                                          <p:spTgt spid="2560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2530">
                                            <p:txEl>
                                              <p:pRg st="6" end="6"/>
                                            </p:txEl>
                                          </p:spTgt>
                                        </p:tgtEl>
                                        <p:attrNameLst>
                                          <p:attrName>style.visibility</p:attrName>
                                        </p:attrNameLst>
                                      </p:cBhvr>
                                      <p:to>
                                        <p:strVal val="visible"/>
                                      </p:to>
                                    </p:set>
                                    <p:animEffect transition="in" filter="wipe(left)">
                                      <p:cBhvr>
                                        <p:cTn id="42" dur="500"/>
                                        <p:tgtEl>
                                          <p:spTgt spid="22530">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5605"/>
                                        </p:tgtEl>
                                        <p:attrNameLst>
                                          <p:attrName>style.visibility</p:attrName>
                                        </p:attrNameLst>
                                      </p:cBhvr>
                                      <p:to>
                                        <p:strVal val="visible"/>
                                      </p:to>
                                    </p:set>
                                    <p:animEffect transition="in" filter="wipe(left)">
                                      <p:cBhvr>
                                        <p:cTn id="47" dur="5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2"/>
          <p:cNvSpPr>
            <a:spLocks noGrp="1"/>
          </p:cNvSpPr>
          <p:nvPr>
            <p:ph type="body" sz="half" idx="1"/>
          </p:nvPr>
        </p:nvSpPr>
        <p:spPr>
          <a:xfrm>
            <a:off x="457200" y="838200"/>
            <a:ext cx="8305800" cy="5064125"/>
          </a:xfrm>
        </p:spPr>
        <p:txBody>
          <a:bodyPr/>
          <a:lstStyle/>
          <a:p>
            <a:pPr eaLnBrk="1" hangingPunct="1">
              <a:buClr>
                <a:srgbClr val="3333CC"/>
              </a:buClr>
              <a:buSzPct val="65000"/>
              <a:buFont typeface="Wingdings" pitchFamily="-84" charset="2"/>
              <a:buChar char="n"/>
            </a:pPr>
            <a:r>
              <a:rPr lang="en-US" sz="2400" dirty="0" smtClean="0"/>
              <a:t>We integrate both sides and find:</a:t>
            </a:r>
          </a:p>
          <a:p>
            <a:pPr eaLnBrk="1" hangingPunct="1">
              <a:buClr>
                <a:srgbClr val="3333CC"/>
              </a:buClr>
              <a:buSzPct val="65000"/>
              <a:buFont typeface="Wingdings" pitchFamily="-84" charset="2"/>
              <a:buChar char="n"/>
            </a:pPr>
            <a:endParaRPr lang="en-US" sz="2400" dirty="0" smtClean="0"/>
          </a:p>
          <a:p>
            <a:pPr eaLnBrk="1" hangingPunct="1">
              <a:buClr>
                <a:srgbClr val="3333CC"/>
              </a:buClr>
              <a:buSzPct val="65000"/>
              <a:buNone/>
            </a:pPr>
            <a:r>
              <a:rPr lang="en-US" sz="2400" dirty="0" smtClean="0"/>
              <a:t>	where </a:t>
            </a:r>
            <a:r>
              <a:rPr lang="en-US" sz="2400" i="1" dirty="0" smtClean="0"/>
              <a:t>C</a:t>
            </a:r>
            <a:r>
              <a:rPr lang="en-US" sz="2400" dirty="0" smtClean="0"/>
              <a:t> is an integration constant that we may choose to be 0. Therefore</a:t>
            </a:r>
          </a:p>
          <a:p>
            <a:pPr eaLnBrk="1" hangingPunct="1">
              <a:buClr>
                <a:srgbClr val="3333CC"/>
              </a:buClr>
              <a:buSzPct val="65000"/>
              <a:buNone/>
            </a:pPr>
            <a:endParaRPr lang="en-US" sz="2400" dirty="0" smtClean="0"/>
          </a:p>
          <a:p>
            <a:pPr eaLnBrk="1" hangingPunct="1">
              <a:buClr>
                <a:srgbClr val="3333CC"/>
              </a:buClr>
              <a:buSzPct val="65000"/>
              <a:buNone/>
            </a:pPr>
            <a:r>
              <a:rPr lang="en-US" sz="2400" dirty="0" smtClean="0"/>
              <a:t>	This determines </a:t>
            </a:r>
            <a:r>
              <a:rPr lang="en-US" sz="2400" i="1" dirty="0" err="1" smtClean="0"/>
              <a:t>f</a:t>
            </a:r>
            <a:r>
              <a:rPr lang="en-US" sz="2400" i="1" dirty="0" smtClean="0"/>
              <a:t> </a:t>
            </a:r>
            <a:r>
              <a:rPr lang="en-US" sz="2400" dirty="0" smtClean="0"/>
              <a:t>to be                                    where</a:t>
            </a:r>
          </a:p>
          <a:p>
            <a:pPr eaLnBrk="1" hangingPunct="1">
              <a:buClr>
                <a:srgbClr val="3333CC"/>
              </a:buClr>
              <a:buSzPct val="65000"/>
              <a:buNone/>
            </a:pPr>
            <a:endParaRPr lang="en-US" sz="2400" dirty="0" smtClean="0"/>
          </a:p>
          <a:p>
            <a:pPr eaLnBrk="1" hangingPunct="1">
              <a:buClr>
                <a:srgbClr val="3333CC"/>
              </a:buClr>
              <a:buSzPct val="65000"/>
              <a:buNone/>
            </a:pPr>
            <a:endParaRPr lang="en-US" sz="2400" dirty="0" smtClean="0"/>
          </a:p>
          <a:p>
            <a:pPr eaLnBrk="1" hangingPunct="1">
              <a:buClr>
                <a:srgbClr val="3333CC"/>
              </a:buClr>
              <a:buSzPct val="65000"/>
              <a:buFont typeface="Wingdings" pitchFamily="-84" charset="2"/>
              <a:buChar char="n"/>
            </a:pPr>
            <a:r>
              <a:rPr lang="en-US" sz="2400" dirty="0" smtClean="0"/>
              <a:t>This is known as the </a:t>
            </a:r>
            <a:r>
              <a:rPr lang="en-US" sz="2400" b="1" dirty="0" smtClean="0"/>
              <a:t>time-independent Schrödinger wave equation</a:t>
            </a:r>
            <a:r>
              <a:rPr lang="en-US" sz="2400" dirty="0" smtClean="0"/>
              <a:t>, and it is a fundamental equation in quantum mechanics.</a:t>
            </a:r>
          </a:p>
          <a:p>
            <a:endParaRPr lang="en-US" sz="2400" dirty="0"/>
          </a:p>
        </p:txBody>
      </p:sp>
      <p:sp>
        <p:nvSpPr>
          <p:cNvPr id="23554" name="Rectangle 9"/>
          <p:cNvSpPr>
            <a:spLocks noGrp="1" noChangeArrowheads="1"/>
          </p:cNvSpPr>
          <p:nvPr>
            <p:ph type="title"/>
          </p:nvPr>
        </p:nvSpPr>
        <p:spPr>
          <a:xfrm>
            <a:off x="304800" y="-76200"/>
            <a:ext cx="8686800" cy="990600"/>
          </a:xfrm>
        </p:spPr>
        <p:txBody>
          <a:bodyPr/>
          <a:lstStyle/>
          <a:p>
            <a:pPr algn="ctr" eaLnBrk="1" hangingPunct="1"/>
            <a:r>
              <a:rPr lang="en-US" sz="3400" dirty="0">
                <a:ea typeface="ＭＳ Ｐゴシック" pitchFamily="-84" charset="-128"/>
                <a:cs typeface="ＭＳ Ｐゴシック" pitchFamily="-84" charset="-128"/>
              </a:rPr>
              <a:t>Time-Independent Schrödinger Wave </a:t>
            </a:r>
            <a:r>
              <a:rPr lang="en-US" sz="3400" dirty="0" err="1" smtClean="0">
                <a:ea typeface="ＭＳ Ｐゴシック" pitchFamily="-84" charset="-128"/>
                <a:cs typeface="ＭＳ Ｐゴシック" pitchFamily="-84" charset="-128"/>
              </a:rPr>
              <a:t>Equation</a:t>
            </a:r>
            <a:r>
              <a:rPr lang="en-US" sz="3400" dirty="0" err="1" smtClean="0">
                <a:solidFill>
                  <a:srgbClr val="FF0000"/>
                </a:solidFill>
                <a:ea typeface="ＭＳ Ｐゴシック" pitchFamily="-84" charset="-128"/>
                <a:cs typeface="ＭＳ Ｐゴシック" pitchFamily="-84" charset="-128"/>
              </a:rPr>
              <a:t>(</a:t>
            </a:r>
            <a:r>
              <a:rPr lang="en-US" sz="3400" dirty="0" err="1">
                <a:solidFill>
                  <a:srgbClr val="FF0000"/>
                </a:solidFill>
                <a:ea typeface="ＭＳ Ｐゴシック" pitchFamily="-84" charset="-128"/>
                <a:cs typeface="ＭＳ Ｐゴシック" pitchFamily="-84" charset="-128"/>
              </a:rPr>
              <a:t>con</a:t>
            </a:r>
            <a:r>
              <a:rPr lang="ja-JP" altLang="en-US" sz="3400" dirty="0">
                <a:solidFill>
                  <a:srgbClr val="FF0000"/>
                </a:solidFill>
                <a:ea typeface="ＭＳ Ｐゴシック" pitchFamily="-84" charset="-128"/>
                <a:cs typeface="ＭＳ Ｐゴシック" pitchFamily="-84" charset="-128"/>
              </a:rPr>
              <a:t>’</a:t>
            </a:r>
            <a:r>
              <a:rPr lang="en-US" altLang="ja-JP" sz="3400" dirty="0" err="1">
                <a:solidFill>
                  <a:srgbClr val="FF0000"/>
                </a:solidFill>
                <a:ea typeface="ＭＳ Ｐゴシック" pitchFamily="-84" charset="-128"/>
                <a:cs typeface="ＭＳ Ｐゴシック" pitchFamily="-84" charset="-128"/>
              </a:rPr>
              <a:t>t</a:t>
            </a:r>
            <a:r>
              <a:rPr lang="en-US" altLang="ja-JP" sz="3400" dirty="0">
                <a:solidFill>
                  <a:srgbClr val="FF0000"/>
                </a:solidFill>
                <a:ea typeface="ＭＳ Ｐゴシック" pitchFamily="-84" charset="-128"/>
                <a:cs typeface="ＭＳ Ｐゴシック" pitchFamily="-84" charset="-128"/>
              </a:rPr>
              <a:t>)</a:t>
            </a:r>
            <a:endParaRPr lang="en-US" sz="3400" dirty="0">
              <a:solidFill>
                <a:srgbClr val="FF0000"/>
              </a:solidFill>
              <a:ea typeface="ＭＳ Ｐゴシック" pitchFamily="-84" charset="-128"/>
              <a:cs typeface="ＭＳ Ｐゴシック" pitchFamily="-84" charset="-128"/>
            </a:endParaRPr>
          </a:p>
        </p:txBody>
      </p:sp>
      <p:graphicFrame>
        <p:nvGraphicFramePr>
          <p:cNvPr id="23561" name="Object 2"/>
          <p:cNvGraphicFramePr>
            <a:graphicFrameLocks noChangeAspect="1"/>
          </p:cNvGraphicFramePr>
          <p:nvPr/>
        </p:nvGraphicFramePr>
        <p:xfrm>
          <a:off x="4521200" y="3340100"/>
          <a:ext cx="101600" cy="177800"/>
        </p:xfrm>
        <a:graphic>
          <a:graphicData uri="http://schemas.openxmlformats.org/presentationml/2006/ole">
            <mc:AlternateContent xmlns:mc="http://schemas.openxmlformats.org/markup-compatibility/2006">
              <mc:Choice xmlns:v="urn:schemas-microsoft-com:vml" Requires="v">
                <p:oleObj spid="_x0000_s16391" name="Equation" r:id="rId3" imgW="101600" imgH="177800" progId="Equation.DSMT4">
                  <p:embed/>
                </p:oleObj>
              </mc:Choice>
              <mc:Fallback>
                <p:oleObj name="Equation" r:id="rId3" imgW="101600" imgH="177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1200" y="3340100"/>
                        <a:ext cx="101600" cy="1778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1" name="Date Placeholder 10"/>
          <p:cNvSpPr>
            <a:spLocks noGrp="1"/>
          </p:cNvSpPr>
          <p:nvPr>
            <p:ph type="dt" sz="half" idx="10"/>
          </p:nvPr>
        </p:nvSpPr>
        <p:spPr/>
        <p:txBody>
          <a:bodyPr/>
          <a:lstStyle/>
          <a:p>
            <a:pPr>
              <a:defRPr/>
            </a:pPr>
            <a:r>
              <a:rPr lang="en-US" smtClean="0"/>
              <a:t>Monday, Sept. 30, 2013</a:t>
            </a:r>
            <a:endParaRPr lang="en-US"/>
          </a:p>
        </p:txBody>
      </p:sp>
      <p:sp>
        <p:nvSpPr>
          <p:cNvPr id="12" name="Slide Number Placeholder 11"/>
          <p:cNvSpPr>
            <a:spLocks noGrp="1"/>
          </p:cNvSpPr>
          <p:nvPr>
            <p:ph type="sldNum" sz="quarter" idx="12"/>
          </p:nvPr>
        </p:nvSpPr>
        <p:spPr/>
        <p:txBody>
          <a:bodyPr/>
          <a:lstStyle/>
          <a:p>
            <a:pPr>
              <a:defRPr/>
            </a:pPr>
            <a:fld id="{6E4BFBEB-12DC-8949-B61D-A8F2554F50A6}" type="slidenum">
              <a:rPr lang="en-US" smtClean="0"/>
              <a:pPr>
                <a:defRPr/>
              </a:pPr>
              <a:t>26</a:t>
            </a:fld>
            <a:endParaRPr lang="en-US"/>
          </a:p>
        </p:txBody>
      </p:sp>
      <p:sp>
        <p:nvSpPr>
          <p:cNvPr id="13" name="Footer Placeholder 12"/>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57734" name="Object 6"/>
          <p:cNvGraphicFramePr>
            <a:graphicFrameLocks noChangeAspect="1"/>
          </p:cNvGraphicFramePr>
          <p:nvPr/>
        </p:nvGraphicFramePr>
        <p:xfrm>
          <a:off x="4648200" y="775488"/>
          <a:ext cx="4114800" cy="824712"/>
        </p:xfrm>
        <a:graphic>
          <a:graphicData uri="http://schemas.openxmlformats.org/presentationml/2006/ole">
            <mc:AlternateContent xmlns:mc="http://schemas.openxmlformats.org/markup-compatibility/2006">
              <mc:Choice xmlns:v="urn:schemas-microsoft-com:vml" Requires="v">
                <p:oleObj spid="_x0000_s16392" name="Equation" r:id="rId5" imgW="2095500" imgH="419100" progId="Equation.DSMT4">
                  <p:embed/>
                </p:oleObj>
              </mc:Choice>
              <mc:Fallback>
                <p:oleObj name="Equation" r:id="rId5" imgW="2095500" imgH="4191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775488"/>
                        <a:ext cx="4114800" cy="824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7735" name="Object 7"/>
          <p:cNvGraphicFramePr>
            <a:graphicFrameLocks noChangeAspect="1"/>
          </p:cNvGraphicFramePr>
          <p:nvPr/>
        </p:nvGraphicFramePr>
        <p:xfrm>
          <a:off x="3352800" y="2109067"/>
          <a:ext cx="1219200" cy="786533"/>
        </p:xfrm>
        <a:graphic>
          <a:graphicData uri="http://schemas.openxmlformats.org/presentationml/2006/ole">
            <mc:AlternateContent xmlns:mc="http://schemas.openxmlformats.org/markup-compatibility/2006">
              <mc:Choice xmlns:v="urn:schemas-microsoft-com:vml" Requires="v">
                <p:oleObj spid="_x0000_s16393" name="Equation" r:id="rId7" imgW="609600" imgH="393700" progId="Equation.DSMT4">
                  <p:embed/>
                </p:oleObj>
              </mc:Choice>
              <mc:Fallback>
                <p:oleObj name="Equation" r:id="rId7" imgW="609600" imgH="3937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2800" y="2109067"/>
                        <a:ext cx="1219200" cy="7865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7736" name="Object 8"/>
          <p:cNvGraphicFramePr>
            <a:graphicFrameLocks noChangeAspect="1"/>
          </p:cNvGraphicFramePr>
          <p:nvPr/>
        </p:nvGraphicFramePr>
        <p:xfrm>
          <a:off x="3657600" y="3026896"/>
          <a:ext cx="1981200" cy="384642"/>
        </p:xfrm>
        <a:graphic>
          <a:graphicData uri="http://schemas.openxmlformats.org/presentationml/2006/ole">
            <mc:AlternateContent xmlns:mc="http://schemas.openxmlformats.org/markup-compatibility/2006">
              <mc:Choice xmlns:v="urn:schemas-microsoft-com:vml" Requires="v">
                <p:oleObj spid="_x0000_s16394" name="Equation" r:id="rId9" imgW="1244600" imgH="241300" progId="Equation.DSMT4">
                  <p:embed/>
                </p:oleObj>
              </mc:Choice>
              <mc:Fallback>
                <p:oleObj name="Equation" r:id="rId9" imgW="1244600" imgH="2413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57600" y="3026896"/>
                        <a:ext cx="1981200" cy="3846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7737" name="Object 9"/>
          <p:cNvGraphicFramePr>
            <a:graphicFrameLocks noChangeAspect="1"/>
          </p:cNvGraphicFramePr>
          <p:nvPr/>
        </p:nvGraphicFramePr>
        <p:xfrm>
          <a:off x="3733800" y="3490893"/>
          <a:ext cx="1905000" cy="776307"/>
        </p:xfrm>
        <a:graphic>
          <a:graphicData uri="http://schemas.openxmlformats.org/presentationml/2006/ole">
            <mc:AlternateContent xmlns:mc="http://schemas.openxmlformats.org/markup-compatibility/2006">
              <mc:Choice xmlns:v="urn:schemas-microsoft-com:vml" Requires="v">
                <p:oleObj spid="_x0000_s16395" name="Equation" r:id="rId11" imgW="1092200" imgH="444500" progId="Equation.DSMT4">
                  <p:embed/>
                </p:oleObj>
              </mc:Choice>
              <mc:Fallback>
                <p:oleObj name="Equation" r:id="rId11" imgW="1092200" imgH="4445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33800" y="3490893"/>
                        <a:ext cx="1905000" cy="7763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7738" name="Object 10"/>
          <p:cNvGraphicFramePr>
            <a:graphicFrameLocks noChangeAspect="1"/>
          </p:cNvGraphicFramePr>
          <p:nvPr/>
        </p:nvGraphicFramePr>
        <p:xfrm>
          <a:off x="2338387" y="5181600"/>
          <a:ext cx="4672013" cy="876300"/>
        </p:xfrm>
        <a:graphic>
          <a:graphicData uri="http://schemas.openxmlformats.org/presentationml/2006/ole">
            <mc:AlternateContent xmlns:mc="http://schemas.openxmlformats.org/markup-compatibility/2006">
              <mc:Choice xmlns:v="urn:schemas-microsoft-com:vml" Requires="v">
                <p:oleObj spid="_x0000_s16396" name="Equation" r:id="rId13" imgW="2235200" imgH="419100" progId="Equation.DSMT4">
                  <p:embed/>
                </p:oleObj>
              </mc:Choice>
              <mc:Fallback>
                <p:oleObj name="Equation" r:id="rId13" imgW="2235200" imgH="4191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38387" y="5181600"/>
                        <a:ext cx="4672013"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444970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left)">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57734"/>
                                        </p:tgtEl>
                                        <p:attrNameLst>
                                          <p:attrName>style.visibility</p:attrName>
                                        </p:attrNameLst>
                                      </p:cBhvr>
                                      <p:to>
                                        <p:strVal val="visible"/>
                                      </p:to>
                                    </p:set>
                                    <p:animEffect transition="in" filter="wipe(left)">
                                      <p:cBhvr>
                                        <p:cTn id="12" dur="500"/>
                                        <p:tgtEl>
                                          <p:spTgt spid="4577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wipe(left)">
                                      <p:cBhvr>
                                        <p:cTn id="17" dur="5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57735"/>
                                        </p:tgtEl>
                                        <p:attrNameLst>
                                          <p:attrName>style.visibility</p:attrName>
                                        </p:attrNameLst>
                                      </p:cBhvr>
                                      <p:to>
                                        <p:strVal val="visible"/>
                                      </p:to>
                                    </p:set>
                                    <p:animEffect transition="in" filter="wipe(left)">
                                      <p:cBhvr>
                                        <p:cTn id="22" dur="500"/>
                                        <p:tgtEl>
                                          <p:spTgt spid="45773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9">
                                            <p:txEl>
                                              <p:pRg st="4" end="4"/>
                                            </p:txEl>
                                          </p:spTgt>
                                        </p:tgtEl>
                                        <p:attrNameLst>
                                          <p:attrName>style.visibility</p:attrName>
                                        </p:attrNameLst>
                                      </p:cBhvr>
                                      <p:to>
                                        <p:strVal val="visible"/>
                                      </p:to>
                                    </p:set>
                                    <p:animEffect transition="in" filter="wipe(left)">
                                      <p:cBhvr>
                                        <p:cTn id="27" dur="500"/>
                                        <p:tgtEl>
                                          <p:spTgt spid="19">
                                            <p:txEl>
                                              <p:pRg st="4" end="4"/>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457736"/>
                                        </p:tgtEl>
                                        <p:attrNameLst>
                                          <p:attrName>style.visibility</p:attrName>
                                        </p:attrNameLst>
                                      </p:cBhvr>
                                      <p:to>
                                        <p:strVal val="visible"/>
                                      </p:to>
                                    </p:set>
                                    <p:animEffect transition="in" filter="wipe(left)">
                                      <p:cBhvr>
                                        <p:cTn id="30" dur="500"/>
                                        <p:tgtEl>
                                          <p:spTgt spid="45773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57737"/>
                                        </p:tgtEl>
                                        <p:attrNameLst>
                                          <p:attrName>style.visibility</p:attrName>
                                        </p:attrNameLst>
                                      </p:cBhvr>
                                      <p:to>
                                        <p:strVal val="visible"/>
                                      </p:to>
                                    </p:set>
                                    <p:animEffect transition="in" filter="wipe(left)">
                                      <p:cBhvr>
                                        <p:cTn id="35" dur="500"/>
                                        <p:tgtEl>
                                          <p:spTgt spid="45773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19">
                                            <p:txEl>
                                              <p:pRg st="7" end="7"/>
                                            </p:txEl>
                                          </p:spTgt>
                                        </p:tgtEl>
                                        <p:attrNameLst>
                                          <p:attrName>style.visibility</p:attrName>
                                        </p:attrNameLst>
                                      </p:cBhvr>
                                      <p:to>
                                        <p:strVal val="visible"/>
                                      </p:to>
                                    </p:set>
                                    <p:animEffect transition="in" filter="wipe(left)">
                                      <p:cBhvr>
                                        <p:cTn id="40" dur="500"/>
                                        <p:tgtEl>
                                          <p:spTgt spid="19">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57738"/>
                                        </p:tgtEl>
                                        <p:attrNameLst>
                                          <p:attrName>style.visibility</p:attrName>
                                        </p:attrNameLst>
                                      </p:cBhvr>
                                      <p:to>
                                        <p:strVal val="visible"/>
                                      </p:to>
                                    </p:set>
                                    <p:animEffect transition="in" filter="wipe(left)">
                                      <p:cBhvr>
                                        <p:cTn id="45" dur="500"/>
                                        <p:tgtEl>
                                          <p:spTgt spid="457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457200" y="0"/>
            <a:ext cx="8229600" cy="712787"/>
          </a:xfrm>
        </p:spPr>
        <p:txBody>
          <a:bodyPr/>
          <a:lstStyle/>
          <a:p>
            <a:pPr algn="ctr" eaLnBrk="1" hangingPunct="1"/>
            <a:r>
              <a:rPr lang="en-US" dirty="0">
                <a:ea typeface="ＭＳ Ｐゴシック" pitchFamily="-84" charset="-128"/>
                <a:cs typeface="ＭＳ Ｐゴシック" pitchFamily="-84" charset="-128"/>
              </a:rPr>
              <a:t>Stationary State</a:t>
            </a:r>
          </a:p>
        </p:txBody>
      </p:sp>
      <p:sp>
        <p:nvSpPr>
          <p:cNvPr id="24578" name="AutoShape 3"/>
          <p:cNvSpPr>
            <a:spLocks noGrp="1" noChangeAspect="1" noChangeArrowheads="1"/>
          </p:cNvSpPr>
          <p:nvPr>
            <p:ph type="body" sz="half" idx="1"/>
          </p:nvPr>
        </p:nvSpPr>
        <p:spPr>
          <a:xfrm>
            <a:off x="227013" y="838200"/>
            <a:ext cx="8383587" cy="4878388"/>
          </a:xfrm>
        </p:spPr>
        <p:txBody>
          <a:bodyPr/>
          <a:lstStyle/>
          <a:p>
            <a:pPr eaLnBrk="1" hangingPunct="1"/>
            <a:r>
              <a:rPr lang="en-US" dirty="0" smtClean="0">
                <a:ea typeface="ＭＳ Ｐゴシック" pitchFamily="-84" charset="-128"/>
                <a:cs typeface="ＭＳ Ｐゴシック" pitchFamily="-84" charset="-128"/>
              </a:rPr>
              <a:t>Recalling </a:t>
            </a:r>
            <a:r>
              <a:rPr lang="en-US" dirty="0">
                <a:ea typeface="ＭＳ Ｐゴシック" pitchFamily="-84" charset="-128"/>
                <a:cs typeface="ＭＳ Ｐゴシック" pitchFamily="-84" charset="-128"/>
              </a:rPr>
              <a:t>the separation of variables: </a:t>
            </a:r>
          </a:p>
          <a:p>
            <a:pPr eaLnBrk="1" hangingPunct="1">
              <a:buFont typeface="Wingdings" pitchFamily="-84" charset="2"/>
              <a:buNone/>
            </a:pPr>
            <a:r>
              <a:rPr lang="en-US" dirty="0">
                <a:ea typeface="ＭＳ Ｐゴシック" pitchFamily="-84" charset="-128"/>
                <a:cs typeface="ＭＳ Ｐゴシック" pitchFamily="-84" charset="-128"/>
              </a:rPr>
              <a:t>     and with  </a:t>
            </a:r>
            <a:r>
              <a:rPr lang="en-US" dirty="0" err="1">
                <a:ea typeface="ＭＳ Ｐゴシック" pitchFamily="-84" charset="-128"/>
                <a:cs typeface="ＭＳ Ｐゴシック" pitchFamily="-84" charset="-128"/>
              </a:rPr>
              <a:t>f(t</a:t>
            </a:r>
            <a:r>
              <a:rPr lang="en-US" dirty="0">
                <a:ea typeface="ＭＳ Ｐゴシック" pitchFamily="-84" charset="-128"/>
                <a:cs typeface="ＭＳ Ｐゴシック" pitchFamily="-84" charset="-128"/>
              </a:rPr>
              <a:t>) =            the wave function can be written as</a:t>
            </a:r>
            <a:r>
              <a:rPr lang="en-US" dirty="0" smtClean="0">
                <a:ea typeface="ＭＳ Ｐゴシック" pitchFamily="-84" charset="-128"/>
                <a:cs typeface="ＭＳ Ｐゴシック" pitchFamily="-84" charset="-128"/>
              </a:rPr>
              <a:t>:</a:t>
            </a:r>
          </a:p>
          <a:p>
            <a:pPr eaLnBrk="1" hangingPunct="1"/>
            <a:r>
              <a:rPr lang="en-US" dirty="0">
                <a:ea typeface="ＭＳ Ｐゴシック" pitchFamily="-84" charset="-128"/>
                <a:cs typeface="ＭＳ Ｐゴシック" pitchFamily="-84" charset="-128"/>
              </a:rPr>
              <a:t>The probability density becomes:</a:t>
            </a:r>
          </a:p>
          <a:p>
            <a:pPr eaLnBrk="1" hangingPunct="1"/>
            <a:endParaRPr lang="en-US" dirty="0" smtClean="0">
              <a:ea typeface="ＭＳ Ｐゴシック" pitchFamily="-84" charset="-128"/>
              <a:cs typeface="ＭＳ Ｐゴシック" pitchFamily="-84" charset="-128"/>
            </a:endParaRPr>
          </a:p>
          <a:p>
            <a:pPr eaLnBrk="1" hangingPunct="1">
              <a:buNone/>
            </a:pPr>
            <a:endParaRPr lang="en-US" dirty="0" smtClean="0">
              <a:ea typeface="ＭＳ Ｐゴシック" pitchFamily="-84" charset="-128"/>
              <a:cs typeface="ＭＳ Ｐゴシック" pitchFamily="-84" charset="-128"/>
            </a:endParaRPr>
          </a:p>
          <a:p>
            <a:pPr eaLnBrk="1" hangingPunct="1"/>
            <a:r>
              <a:rPr lang="en-US" dirty="0">
                <a:ea typeface="ＭＳ Ｐゴシック" pitchFamily="-84" charset="-128"/>
                <a:cs typeface="ＭＳ Ｐゴシック" pitchFamily="-84" charset="-128"/>
              </a:rPr>
              <a:t>The probability distributions are constant in time. This is a standing wave phenomena that is called the stationary state.</a:t>
            </a:r>
          </a:p>
        </p:txBody>
      </p:sp>
      <p:graphicFrame>
        <p:nvGraphicFramePr>
          <p:cNvPr id="24582" name="Object 3"/>
          <p:cNvGraphicFramePr>
            <a:graphicFrameLocks noChangeAspect="1"/>
          </p:cNvGraphicFramePr>
          <p:nvPr/>
        </p:nvGraphicFramePr>
        <p:xfrm>
          <a:off x="3048000" y="1433945"/>
          <a:ext cx="746125" cy="440893"/>
        </p:xfrm>
        <a:graphic>
          <a:graphicData uri="http://schemas.openxmlformats.org/presentationml/2006/ole">
            <mc:AlternateContent xmlns:mc="http://schemas.openxmlformats.org/markup-compatibility/2006">
              <mc:Choice xmlns:v="urn:schemas-microsoft-com:vml" Requires="v">
                <p:oleObj spid="_x0000_s17413" name="Equation" r:id="rId3" imgW="279400" imgH="165100" progId="Equation.DSMT4">
                  <p:embed/>
                </p:oleObj>
              </mc:Choice>
              <mc:Fallback>
                <p:oleObj name="Equation" r:id="rId3" imgW="279400" imgH="1651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433945"/>
                        <a:ext cx="746125" cy="440893"/>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 name="Date Placeholder 7"/>
          <p:cNvSpPr>
            <a:spLocks noGrp="1"/>
          </p:cNvSpPr>
          <p:nvPr>
            <p:ph type="dt" sz="half" idx="10"/>
          </p:nvPr>
        </p:nvSpPr>
        <p:spPr/>
        <p:txBody>
          <a:bodyPr/>
          <a:lstStyle/>
          <a:p>
            <a:pPr>
              <a:defRPr/>
            </a:pPr>
            <a:r>
              <a:rPr lang="en-US" smtClean="0"/>
              <a:t>Monday, Sept. 30, 2013</a:t>
            </a:r>
            <a:endParaRPr lang="en-US"/>
          </a:p>
        </p:txBody>
      </p:sp>
      <p:sp>
        <p:nvSpPr>
          <p:cNvPr id="9" name="Slide Number Placeholder 8"/>
          <p:cNvSpPr>
            <a:spLocks noGrp="1"/>
          </p:cNvSpPr>
          <p:nvPr>
            <p:ph type="sldNum" sz="quarter" idx="12"/>
          </p:nvPr>
        </p:nvSpPr>
        <p:spPr/>
        <p:txBody>
          <a:bodyPr/>
          <a:lstStyle/>
          <a:p>
            <a:fld id="{FDDAF44D-5BDC-464D-BFC2-357404B9B058}" type="slidenum">
              <a:rPr lang="en-US" smtClean="0"/>
              <a:pPr/>
              <a:t>27</a:t>
            </a:fld>
            <a:endParaRPr lang="en-US"/>
          </a:p>
        </p:txBody>
      </p:sp>
      <p:sp>
        <p:nvSpPr>
          <p:cNvPr id="10" name="Footer Placeholder 9"/>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58758" name="Object 6"/>
          <p:cNvGraphicFramePr>
            <a:graphicFrameLocks noChangeAspect="1"/>
          </p:cNvGraphicFramePr>
          <p:nvPr/>
        </p:nvGraphicFramePr>
        <p:xfrm>
          <a:off x="6234112" y="907169"/>
          <a:ext cx="2528888" cy="464431"/>
        </p:xfrm>
        <a:graphic>
          <a:graphicData uri="http://schemas.openxmlformats.org/presentationml/2006/ole">
            <mc:AlternateContent xmlns:mc="http://schemas.openxmlformats.org/markup-compatibility/2006">
              <mc:Choice xmlns:v="urn:schemas-microsoft-com:vml" Requires="v">
                <p:oleObj spid="_x0000_s17414" name="Equation" r:id="rId5" imgW="1244600" imgH="228600" progId="Equation.DSMT4">
                  <p:embed/>
                </p:oleObj>
              </mc:Choice>
              <mc:Fallback>
                <p:oleObj name="Equation" r:id="rId5" imgW="12446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4112" y="907169"/>
                        <a:ext cx="2528888" cy="4644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8759" name="Object 7"/>
          <p:cNvGraphicFramePr>
            <a:graphicFrameLocks noChangeAspect="1"/>
          </p:cNvGraphicFramePr>
          <p:nvPr/>
        </p:nvGraphicFramePr>
        <p:xfrm>
          <a:off x="2743200" y="2012150"/>
          <a:ext cx="2706688" cy="535788"/>
        </p:xfrm>
        <a:graphic>
          <a:graphicData uri="http://schemas.openxmlformats.org/presentationml/2006/ole">
            <mc:AlternateContent xmlns:mc="http://schemas.openxmlformats.org/markup-compatibility/2006">
              <mc:Choice xmlns:v="urn:schemas-microsoft-com:vml" Requires="v">
                <p:oleObj spid="_x0000_s17415" name="Equation" r:id="rId7" imgW="1219200" imgH="241300" progId="Equation.DSMT4">
                  <p:embed/>
                </p:oleObj>
              </mc:Choice>
              <mc:Fallback>
                <p:oleObj name="Equation" r:id="rId7" imgW="1219200" imgH="2413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2012150"/>
                        <a:ext cx="2706688" cy="535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8760" name="Object 8"/>
          <p:cNvGraphicFramePr>
            <a:graphicFrameLocks noChangeAspect="1"/>
          </p:cNvGraphicFramePr>
          <p:nvPr/>
        </p:nvGraphicFramePr>
        <p:xfrm>
          <a:off x="914400" y="3200400"/>
          <a:ext cx="6911474" cy="914400"/>
        </p:xfrm>
        <a:graphic>
          <a:graphicData uri="http://schemas.openxmlformats.org/presentationml/2006/ole">
            <mc:AlternateContent xmlns:mc="http://schemas.openxmlformats.org/markup-compatibility/2006">
              <mc:Choice xmlns:v="urn:schemas-microsoft-com:vml" Requires="v">
                <p:oleObj spid="_x0000_s17416" name="Equation" r:id="rId9" imgW="2019300" imgH="266700" progId="Equation.DSMT4">
                  <p:embed/>
                </p:oleObj>
              </mc:Choice>
              <mc:Fallback>
                <p:oleObj name="Equation" r:id="rId9" imgW="2019300" imgH="2667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400" y="3200400"/>
                        <a:ext cx="6911474"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350666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wipe(left)">
                                      <p:cBhvr>
                                        <p:cTn id="7" dur="500"/>
                                        <p:tgtEl>
                                          <p:spTgt spid="245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58758"/>
                                        </p:tgtEl>
                                        <p:attrNameLst>
                                          <p:attrName>style.visibility</p:attrName>
                                        </p:attrNameLst>
                                      </p:cBhvr>
                                      <p:to>
                                        <p:strVal val="visible"/>
                                      </p:to>
                                    </p:set>
                                    <p:animEffect transition="in" filter="wipe(left)">
                                      <p:cBhvr>
                                        <p:cTn id="12" dur="500"/>
                                        <p:tgtEl>
                                          <p:spTgt spid="45875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4578">
                                            <p:txEl>
                                              <p:pRg st="1" end="1"/>
                                            </p:txEl>
                                          </p:spTgt>
                                        </p:tgtEl>
                                        <p:attrNameLst>
                                          <p:attrName>style.visibility</p:attrName>
                                        </p:attrNameLst>
                                      </p:cBhvr>
                                      <p:to>
                                        <p:strVal val="visible"/>
                                      </p:to>
                                    </p:set>
                                    <p:animEffect transition="in" filter="wipe(left)">
                                      <p:cBhvr>
                                        <p:cTn id="17" dur="500"/>
                                        <p:tgtEl>
                                          <p:spTgt spid="24578">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24582"/>
                                        </p:tgtEl>
                                        <p:attrNameLst>
                                          <p:attrName>style.visibility</p:attrName>
                                        </p:attrNameLst>
                                      </p:cBhvr>
                                      <p:to>
                                        <p:strVal val="visible"/>
                                      </p:to>
                                    </p:set>
                                    <p:animEffect transition="in" filter="wipe(down)">
                                      <p:cBhvr>
                                        <p:cTn id="20" dur="500"/>
                                        <p:tgtEl>
                                          <p:spTgt spid="2458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58759"/>
                                        </p:tgtEl>
                                        <p:attrNameLst>
                                          <p:attrName>style.visibility</p:attrName>
                                        </p:attrNameLst>
                                      </p:cBhvr>
                                      <p:to>
                                        <p:strVal val="visible"/>
                                      </p:to>
                                    </p:set>
                                    <p:animEffect transition="in" filter="wipe(left)">
                                      <p:cBhvr>
                                        <p:cTn id="25" dur="500"/>
                                        <p:tgtEl>
                                          <p:spTgt spid="45875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4578">
                                            <p:txEl>
                                              <p:pRg st="2" end="2"/>
                                            </p:txEl>
                                          </p:spTgt>
                                        </p:tgtEl>
                                        <p:attrNameLst>
                                          <p:attrName>style.visibility</p:attrName>
                                        </p:attrNameLst>
                                      </p:cBhvr>
                                      <p:to>
                                        <p:strVal val="visible"/>
                                      </p:to>
                                    </p:set>
                                    <p:animEffect transition="in" filter="wipe(left)">
                                      <p:cBhvr>
                                        <p:cTn id="30" dur="500"/>
                                        <p:tgtEl>
                                          <p:spTgt spid="2457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58760"/>
                                        </p:tgtEl>
                                        <p:attrNameLst>
                                          <p:attrName>style.visibility</p:attrName>
                                        </p:attrNameLst>
                                      </p:cBhvr>
                                      <p:to>
                                        <p:strVal val="visible"/>
                                      </p:to>
                                    </p:set>
                                    <p:animEffect transition="in" filter="wipe(left)">
                                      <p:cBhvr>
                                        <p:cTn id="35" dur="500"/>
                                        <p:tgtEl>
                                          <p:spTgt spid="45876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24578">
                                            <p:txEl>
                                              <p:pRg st="5" end="5"/>
                                            </p:txEl>
                                          </p:spTgt>
                                        </p:tgtEl>
                                        <p:attrNameLst>
                                          <p:attrName>style.visibility</p:attrName>
                                        </p:attrNameLst>
                                      </p:cBhvr>
                                      <p:to>
                                        <p:strVal val="visible"/>
                                      </p:to>
                                    </p:set>
                                    <p:animEffect transition="in" filter="wipe(left)">
                                      <p:cBhvr>
                                        <p:cTn id="40" dur="500"/>
                                        <p:tgtEl>
                                          <p:spTgt spid="2457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76200"/>
            <a:ext cx="7772400" cy="1143000"/>
          </a:xfrm>
        </p:spPr>
        <p:txBody>
          <a:bodyPr/>
          <a:lstStyle/>
          <a:p>
            <a:r>
              <a:rPr lang="en-US" dirty="0" smtClean="0">
                <a:ea typeface="ＭＳ Ｐゴシック" pitchFamily="-84" charset="-128"/>
                <a:cs typeface="ＭＳ Ｐゴシック" pitchFamily="-84" charset="-128"/>
              </a:rPr>
              <a:t>Comparison of Classical and Quantum Mechanics</a:t>
            </a:r>
            <a:endParaRPr lang="en-US" dirty="0"/>
          </a:p>
        </p:txBody>
      </p:sp>
      <p:sp>
        <p:nvSpPr>
          <p:cNvPr id="3" name="Content Placeholder 2"/>
          <p:cNvSpPr>
            <a:spLocks noGrp="1"/>
          </p:cNvSpPr>
          <p:nvPr>
            <p:ph sz="quarter" idx="1"/>
          </p:nvPr>
        </p:nvSpPr>
        <p:spPr>
          <a:xfrm>
            <a:off x="457200" y="1447800"/>
            <a:ext cx="8458200" cy="4800600"/>
          </a:xfrm>
        </p:spPr>
        <p:txBody>
          <a:bodyPr/>
          <a:lstStyle/>
          <a:p>
            <a:pPr>
              <a:spcBef>
                <a:spcPts val="0"/>
              </a:spcBef>
              <a:buClr>
                <a:srgbClr val="3333CC"/>
              </a:buClr>
              <a:buSzPct val="65000"/>
              <a:buFont typeface="Wingdings" pitchFamily="-84" charset="2"/>
              <a:buChar char="n"/>
            </a:pPr>
            <a:r>
              <a:rPr lang="en-US" dirty="0" smtClean="0">
                <a:solidFill>
                  <a:srgbClr val="3333CC"/>
                </a:solidFill>
              </a:rPr>
              <a:t>Newton’</a:t>
            </a:r>
            <a:r>
              <a:rPr lang="en-US" altLang="ja-JP" dirty="0" smtClean="0">
                <a:solidFill>
                  <a:srgbClr val="3333CC"/>
                </a:solidFill>
              </a:rPr>
              <a:t>s second law and Schrödinger’s wave equation are both differential equations.</a:t>
            </a:r>
          </a:p>
          <a:p>
            <a:pPr>
              <a:spcBef>
                <a:spcPts val="0"/>
              </a:spcBef>
              <a:buClr>
                <a:srgbClr val="3333CC"/>
              </a:buClr>
              <a:buSzPct val="65000"/>
              <a:buFont typeface="Wingdings" pitchFamily="-84" charset="2"/>
              <a:buChar char="n"/>
            </a:pPr>
            <a:r>
              <a:rPr lang="en-US" dirty="0" smtClean="0">
                <a:solidFill>
                  <a:srgbClr val="3333CC"/>
                </a:solidFill>
              </a:rPr>
              <a:t>Newton’</a:t>
            </a:r>
            <a:r>
              <a:rPr lang="en-US" altLang="ja-JP" dirty="0" smtClean="0">
                <a:solidFill>
                  <a:srgbClr val="3333CC"/>
                </a:solidFill>
              </a:rPr>
              <a:t>s second law can be derived from the Schrödinger wave equation, so the latter is the more fundamental.</a:t>
            </a:r>
          </a:p>
          <a:p>
            <a:pPr>
              <a:spcBef>
                <a:spcPts val="0"/>
              </a:spcBef>
              <a:buClr>
                <a:srgbClr val="3333CC"/>
              </a:buClr>
              <a:buSzPct val="65000"/>
              <a:buFont typeface="Wingdings" pitchFamily="-84" charset="2"/>
              <a:buChar char="n"/>
            </a:pPr>
            <a:r>
              <a:rPr lang="en-US" dirty="0" smtClean="0">
                <a:solidFill>
                  <a:srgbClr val="3333CC"/>
                </a:solidFill>
              </a:rPr>
              <a:t>Classical mechanics only appears to be more precise because it deals with macroscopic phenomena. The underlying uncertainties in macroscopic measurements are just too small to be significant.</a:t>
            </a:r>
          </a:p>
          <a:p>
            <a:endParaRPr lang="en-US" dirty="0"/>
          </a:p>
        </p:txBody>
      </p:sp>
      <p:sp>
        <p:nvSpPr>
          <p:cNvPr id="7" name="Date Placeholder 6"/>
          <p:cNvSpPr>
            <a:spLocks noGrp="1"/>
          </p:cNvSpPr>
          <p:nvPr>
            <p:ph type="dt" sz="half" idx="10"/>
          </p:nvPr>
        </p:nvSpPr>
        <p:spPr/>
        <p:txBody>
          <a:bodyPr/>
          <a:lstStyle/>
          <a:p>
            <a:pPr>
              <a:defRPr/>
            </a:pPr>
            <a:r>
              <a:rPr lang="en-US" smtClean="0"/>
              <a:t>Monday, Sept. 30, 2013</a:t>
            </a:r>
            <a:endParaRPr lang="en-US"/>
          </a:p>
        </p:txBody>
      </p:sp>
      <p:sp>
        <p:nvSpPr>
          <p:cNvPr id="8" name="Footer Placeholder 7"/>
          <p:cNvSpPr>
            <a:spLocks noGrp="1"/>
          </p:cNvSpPr>
          <p:nvPr>
            <p:ph type="ftr" sz="quarter" idx="11"/>
          </p:nvPr>
        </p:nvSpPr>
        <p:spPr/>
        <p:txBody>
          <a:bodyPr/>
          <a:lstStyle/>
          <a:p>
            <a:pPr>
              <a:defRPr/>
            </a:pPr>
            <a:r>
              <a:rPr lang="nl-NL" smtClean="0"/>
              <a:t>PHYS 3313-001, Fall 2013                      Dr. Jaehoon Yu</a:t>
            </a:r>
            <a:endParaRPr lang="en-US"/>
          </a:p>
        </p:txBody>
      </p:sp>
      <p:sp>
        <p:nvSpPr>
          <p:cNvPr id="9" name="Slide Number Placeholder 8"/>
          <p:cNvSpPr>
            <a:spLocks noGrp="1"/>
          </p:cNvSpPr>
          <p:nvPr>
            <p:ph type="sldNum" sz="quarter" idx="12"/>
          </p:nvPr>
        </p:nvSpPr>
        <p:spPr/>
        <p:txBody>
          <a:bodyPr/>
          <a:lstStyle/>
          <a:p>
            <a:pPr>
              <a:defRPr/>
            </a:pPr>
            <a:fld id="{633D2C0A-C00C-6D49-85C5-A00CF6C3B057}" type="slidenum">
              <a:rPr lang="en-US" smtClean="0"/>
              <a:pPr>
                <a:defRPr/>
              </a:pPr>
              <a:t>28</a:t>
            </a:fld>
            <a:endParaRPr lang="en-US"/>
          </a:p>
        </p:txBody>
      </p:sp>
    </p:spTree>
    <p:extLst>
      <p:ext uri="{BB962C8B-B14F-4D97-AF65-F5344CB8AC3E}">
        <p14:creationId xmlns:p14="http://schemas.microsoft.com/office/powerpoint/2010/main" val="30996278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5"/>
          <p:cNvSpPr>
            <a:spLocks noGrp="1" noChangeArrowheads="1"/>
          </p:cNvSpPr>
          <p:nvPr>
            <p:ph type="title"/>
          </p:nvPr>
        </p:nvSpPr>
        <p:spPr>
          <a:xfrm>
            <a:off x="457200" y="0"/>
            <a:ext cx="8229600" cy="788987"/>
          </a:xfrm>
        </p:spPr>
        <p:txBody>
          <a:bodyPr/>
          <a:lstStyle/>
          <a:p>
            <a:pPr eaLnBrk="1" hangingPunct="1"/>
            <a:r>
              <a:rPr lang="en-US" sz="4800" dirty="0" smtClean="0">
                <a:ea typeface="ＭＳ Ｐゴシック" pitchFamily="-84" charset="-128"/>
                <a:cs typeface="ＭＳ Ｐゴシック" pitchFamily="-84" charset="-128"/>
              </a:rPr>
              <a:t>Expectation </a:t>
            </a:r>
            <a:r>
              <a:rPr lang="en-US" sz="4800" dirty="0">
                <a:ea typeface="ＭＳ Ｐゴシック" pitchFamily="-84" charset="-128"/>
                <a:cs typeface="ＭＳ Ｐゴシック" pitchFamily="-84" charset="-128"/>
              </a:rPr>
              <a:t>Values</a:t>
            </a:r>
          </a:p>
        </p:txBody>
      </p:sp>
      <p:sp>
        <p:nvSpPr>
          <p:cNvPr id="26626" name="Rectangle 3"/>
          <p:cNvSpPr>
            <a:spLocks noGrp="1" noChangeArrowheads="1"/>
          </p:cNvSpPr>
          <p:nvPr>
            <p:ph type="body" sz="half" idx="1"/>
          </p:nvPr>
        </p:nvSpPr>
        <p:spPr>
          <a:xfrm>
            <a:off x="457200" y="914400"/>
            <a:ext cx="8383588" cy="4802188"/>
          </a:xfrm>
        </p:spPr>
        <p:txBody>
          <a:bodyPr/>
          <a:lstStyle/>
          <a:p>
            <a:pPr eaLnBrk="1" hangingPunct="1"/>
            <a:r>
              <a:rPr lang="en-US" sz="2800" dirty="0">
                <a:ea typeface="ＭＳ Ｐゴシック" pitchFamily="-84" charset="-128"/>
                <a:cs typeface="ＭＳ Ｐゴシック" pitchFamily="-84" charset="-128"/>
              </a:rPr>
              <a:t>The </a:t>
            </a:r>
            <a:r>
              <a:rPr lang="en-US" sz="2800" b="1" dirty="0">
                <a:ea typeface="ＭＳ Ｐゴシック" pitchFamily="-84" charset="-128"/>
                <a:cs typeface="ＭＳ Ｐゴシック" pitchFamily="-84" charset="-128"/>
              </a:rPr>
              <a:t>expectation value</a:t>
            </a:r>
            <a:r>
              <a:rPr lang="en-US" sz="2800" dirty="0">
                <a:ea typeface="ＭＳ Ｐゴシック" pitchFamily="-84" charset="-128"/>
                <a:cs typeface="ＭＳ Ｐゴシック" pitchFamily="-84" charset="-128"/>
              </a:rPr>
              <a:t> is the expected result of the average of many measurements of a given quantity. The expectation value of </a:t>
            </a:r>
            <a:r>
              <a:rPr lang="en-US" sz="2800" i="1" dirty="0" err="1">
                <a:ea typeface="ＭＳ Ｐゴシック" pitchFamily="-84" charset="-128"/>
                <a:cs typeface="ＭＳ Ｐゴシック" pitchFamily="-84" charset="-128"/>
              </a:rPr>
              <a:t>x</a:t>
            </a:r>
            <a:r>
              <a:rPr lang="en-US" sz="2800" dirty="0">
                <a:ea typeface="ＭＳ Ｐゴシック" pitchFamily="-84" charset="-128"/>
                <a:cs typeface="ＭＳ Ｐゴシック" pitchFamily="-84" charset="-128"/>
              </a:rPr>
              <a:t> is denoted by &lt;</a:t>
            </a:r>
            <a:r>
              <a:rPr lang="en-US" sz="2800" i="1" dirty="0" err="1">
                <a:ea typeface="ＭＳ Ｐゴシック" pitchFamily="-84" charset="-128"/>
                <a:cs typeface="ＭＳ Ｐゴシック" pitchFamily="-84" charset="-128"/>
              </a:rPr>
              <a:t>x</a:t>
            </a:r>
            <a:r>
              <a:rPr lang="en-US" sz="2800" dirty="0">
                <a:ea typeface="ＭＳ Ｐゴシック" pitchFamily="-84" charset="-128"/>
                <a:cs typeface="ＭＳ Ｐゴシック" pitchFamily="-84" charset="-128"/>
              </a:rPr>
              <a:t>&gt;</a:t>
            </a:r>
          </a:p>
          <a:p>
            <a:pPr eaLnBrk="1" hangingPunct="1"/>
            <a:r>
              <a:rPr lang="en-US" sz="2800" dirty="0">
                <a:ea typeface="ＭＳ Ｐゴシック" pitchFamily="-84" charset="-128"/>
                <a:cs typeface="ＭＳ Ｐゴシック" pitchFamily="-84" charset="-128"/>
              </a:rPr>
              <a:t>Any measurable quantity for which we can calculate the expectation value is called a </a:t>
            </a:r>
            <a:r>
              <a:rPr lang="en-US" sz="2800" b="1" dirty="0">
                <a:ea typeface="ＭＳ Ｐゴシック" pitchFamily="-84" charset="-128"/>
                <a:cs typeface="ＭＳ Ｐゴシック" pitchFamily="-84" charset="-128"/>
              </a:rPr>
              <a:t>physical observable</a:t>
            </a:r>
            <a:r>
              <a:rPr lang="en-US" sz="2800" dirty="0">
                <a:ea typeface="ＭＳ Ｐゴシック" pitchFamily="-84" charset="-128"/>
                <a:cs typeface="ＭＳ Ｐゴシック" pitchFamily="-84" charset="-128"/>
              </a:rPr>
              <a:t>. The expectation values of physical observables (for example, position, linear momentum, angular momentum, and energy) must be real, because the experimental results of measurements are real.</a:t>
            </a:r>
          </a:p>
          <a:p>
            <a:pPr eaLnBrk="1" hangingPunct="1"/>
            <a:r>
              <a:rPr lang="en-US" sz="2800" dirty="0">
                <a:ea typeface="ＭＳ Ｐゴシック" pitchFamily="-84" charset="-128"/>
                <a:cs typeface="ＭＳ Ｐゴシック" pitchFamily="-84" charset="-128"/>
              </a:rPr>
              <a:t>The average value of </a:t>
            </a:r>
            <a:r>
              <a:rPr lang="en-US" sz="2800" i="1" dirty="0" err="1">
                <a:ea typeface="ＭＳ Ｐゴシック" pitchFamily="-84" charset="-128"/>
                <a:cs typeface="ＭＳ Ｐゴシック" pitchFamily="-84" charset="-128"/>
              </a:rPr>
              <a:t>x</a:t>
            </a:r>
            <a:r>
              <a:rPr lang="en-US" sz="2800" dirty="0">
                <a:ea typeface="ＭＳ Ｐゴシック" pitchFamily="-84" charset="-128"/>
                <a:cs typeface="ＭＳ Ｐゴシック" pitchFamily="-84" charset="-128"/>
              </a:rPr>
              <a:t> is </a:t>
            </a:r>
          </a:p>
        </p:txBody>
      </p:sp>
      <p:sp>
        <p:nvSpPr>
          <p:cNvPr id="5" name="Date Placeholder 4"/>
          <p:cNvSpPr>
            <a:spLocks noGrp="1"/>
          </p:cNvSpPr>
          <p:nvPr>
            <p:ph type="dt" sz="half" idx="10"/>
          </p:nvPr>
        </p:nvSpPr>
        <p:spPr/>
        <p:txBody>
          <a:bodyPr/>
          <a:lstStyle/>
          <a:p>
            <a:pPr>
              <a:defRPr/>
            </a:pPr>
            <a:r>
              <a:rPr lang="en-US" smtClean="0"/>
              <a:t>Monday, Sept. 30, 2013</a:t>
            </a:r>
            <a:endParaRPr lang="en-US"/>
          </a:p>
        </p:txBody>
      </p:sp>
      <p:sp>
        <p:nvSpPr>
          <p:cNvPr id="6" name="Slide Number Placeholder 5"/>
          <p:cNvSpPr>
            <a:spLocks noGrp="1"/>
          </p:cNvSpPr>
          <p:nvPr>
            <p:ph type="sldNum" sz="quarter" idx="12"/>
          </p:nvPr>
        </p:nvSpPr>
        <p:spPr/>
        <p:txBody>
          <a:bodyPr/>
          <a:lstStyle/>
          <a:p>
            <a:fld id="{FDDAF44D-5BDC-464D-BFC2-357404B9B058}" type="slidenum">
              <a:rPr lang="en-US" smtClean="0"/>
              <a:pPr/>
              <a:t>29</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60802" name="Object 2"/>
          <p:cNvGraphicFramePr>
            <a:graphicFrameLocks noChangeAspect="1"/>
          </p:cNvGraphicFramePr>
          <p:nvPr/>
        </p:nvGraphicFramePr>
        <p:xfrm>
          <a:off x="4267200" y="4724400"/>
          <a:ext cx="4686300" cy="1115955"/>
        </p:xfrm>
        <a:graphic>
          <a:graphicData uri="http://schemas.openxmlformats.org/presentationml/2006/ole">
            <mc:AlternateContent xmlns:mc="http://schemas.openxmlformats.org/markup-compatibility/2006">
              <mc:Choice xmlns:v="urn:schemas-microsoft-com:vml" Requires="v">
                <p:oleObj spid="_x0000_s18434" name="Equation" r:id="rId3" imgW="2832100" imgH="673100" progId="Equation.DSMT4">
                  <p:embed/>
                </p:oleObj>
              </mc:Choice>
              <mc:Fallback>
                <p:oleObj name="Equation" r:id="rId3" imgW="2832100" imgH="6731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724400"/>
                        <a:ext cx="4686300" cy="11159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5624312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6626">
                                            <p:txEl>
                                              <p:pRg st="0" end="0"/>
                                            </p:txEl>
                                          </p:spTgt>
                                        </p:tgtEl>
                                        <p:attrNameLst>
                                          <p:attrName>style.visibility</p:attrName>
                                        </p:attrNameLst>
                                      </p:cBhvr>
                                      <p:to>
                                        <p:strVal val="visible"/>
                                      </p:to>
                                    </p:set>
                                    <p:animEffect transition="in" filter="wipe(left)">
                                      <p:cBhvr>
                                        <p:cTn id="7" dur="500"/>
                                        <p:tgtEl>
                                          <p:spTgt spid="266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6626">
                                            <p:txEl>
                                              <p:pRg st="1" end="1"/>
                                            </p:txEl>
                                          </p:spTgt>
                                        </p:tgtEl>
                                        <p:attrNameLst>
                                          <p:attrName>style.visibility</p:attrName>
                                        </p:attrNameLst>
                                      </p:cBhvr>
                                      <p:to>
                                        <p:strVal val="visible"/>
                                      </p:to>
                                    </p:set>
                                    <p:animEffect transition="in" filter="wipe(left)">
                                      <p:cBhvr>
                                        <p:cTn id="12" dur="500"/>
                                        <p:tgtEl>
                                          <p:spTgt spid="266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6626">
                                            <p:txEl>
                                              <p:pRg st="2" end="2"/>
                                            </p:txEl>
                                          </p:spTgt>
                                        </p:tgtEl>
                                        <p:attrNameLst>
                                          <p:attrName>style.visibility</p:attrName>
                                        </p:attrNameLst>
                                      </p:cBhvr>
                                      <p:to>
                                        <p:strVal val="visible"/>
                                      </p:to>
                                    </p:set>
                                    <p:animEffect transition="in" filter="wipe(left)">
                                      <p:cBhvr>
                                        <p:cTn id="17" dur="500"/>
                                        <p:tgtEl>
                                          <p:spTgt spid="266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60802"/>
                                        </p:tgtEl>
                                        <p:attrNameLst>
                                          <p:attrName>style.visibility</p:attrName>
                                        </p:attrNameLst>
                                      </p:cBhvr>
                                      <p:to>
                                        <p:strVal val="visible"/>
                                      </p:to>
                                    </p:set>
                                    <p:animEffect transition="in" filter="wipe(left)">
                                      <p:cBhvr>
                                        <p:cTn id="22" dur="500"/>
                                        <p:tgtEl>
                                          <p:spTgt spid="460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533400"/>
            <a:ext cx="8229600" cy="5486400"/>
          </a:xfrm>
        </p:spPr>
        <p:txBody>
          <a:bodyPr/>
          <a:lstStyle/>
          <a:p>
            <a:r>
              <a:rPr lang="en-US" dirty="0"/>
              <a:t>Photons, which we thought were waves, act particle like (</a:t>
            </a:r>
            <a:r>
              <a:rPr lang="en-US" dirty="0" err="1"/>
              <a:t>eg</a:t>
            </a:r>
            <a:r>
              <a:rPr lang="en-US" dirty="0"/>
              <a:t> Photoelectric effect or Compton Scattering)</a:t>
            </a:r>
          </a:p>
          <a:p>
            <a:r>
              <a:rPr lang="en-US" dirty="0"/>
              <a:t>Electrons, which we thought were particles, act particle like (</a:t>
            </a:r>
            <a:r>
              <a:rPr lang="en-US" dirty="0" err="1"/>
              <a:t>eg</a:t>
            </a:r>
            <a:r>
              <a:rPr lang="en-US" dirty="0"/>
              <a:t> electron scattering) </a:t>
            </a:r>
            <a:endParaRPr lang="en-US" dirty="0" smtClean="0"/>
          </a:p>
          <a:p>
            <a:r>
              <a:rPr lang="en-US" dirty="0" smtClean="0"/>
              <a:t>De Broglie: All matter has intrinsic wavelength.</a:t>
            </a:r>
          </a:p>
          <a:p>
            <a:pPr lvl="1"/>
            <a:r>
              <a:rPr lang="en-US" dirty="0" smtClean="0"/>
              <a:t>Wave length inversely proportional to momentum</a:t>
            </a:r>
          </a:p>
          <a:p>
            <a:pPr lvl="1"/>
            <a:r>
              <a:rPr lang="en-US" dirty="0" smtClean="0"/>
              <a:t>The more massive… the smaller the wavelength… the harder to observe the wavelike properties</a:t>
            </a:r>
          </a:p>
          <a:p>
            <a:pPr lvl="1"/>
            <a:r>
              <a:rPr lang="en-US" dirty="0" smtClean="0"/>
              <a:t>So while photons appear mostly wavelike, electrons (next lightest particle!) appear mostly particle like.</a:t>
            </a:r>
          </a:p>
          <a:p>
            <a:r>
              <a:rPr lang="en-US" dirty="0" smtClean="0"/>
              <a:t>How can we reconcile the wave/particle views?</a:t>
            </a:r>
          </a:p>
          <a:p>
            <a:pPr lvl="1"/>
            <a:endParaRPr lang="en-US" dirty="0"/>
          </a:p>
        </p:txBody>
      </p:sp>
      <p:sp>
        <p:nvSpPr>
          <p:cNvPr id="7" name="Date Placeholder 6"/>
          <p:cNvSpPr>
            <a:spLocks noGrp="1"/>
          </p:cNvSpPr>
          <p:nvPr>
            <p:ph type="dt" sz="half" idx="10"/>
          </p:nvPr>
        </p:nvSpPr>
        <p:spPr/>
        <p:txBody>
          <a:bodyPr/>
          <a:lstStyle/>
          <a:p>
            <a:pPr>
              <a:defRPr/>
            </a:pPr>
            <a:r>
              <a:rPr lang="en-US" smtClean="0"/>
              <a:t>Monday, Sept. 30, 2013</a:t>
            </a:r>
            <a:endParaRPr lang="en-US"/>
          </a:p>
        </p:txBody>
      </p:sp>
      <p:sp>
        <p:nvSpPr>
          <p:cNvPr id="8" name="Footer Placeholder 7"/>
          <p:cNvSpPr>
            <a:spLocks noGrp="1"/>
          </p:cNvSpPr>
          <p:nvPr>
            <p:ph type="ftr" sz="quarter" idx="11"/>
          </p:nvPr>
        </p:nvSpPr>
        <p:spPr/>
        <p:txBody>
          <a:bodyPr/>
          <a:lstStyle/>
          <a:p>
            <a:pPr>
              <a:defRPr/>
            </a:pPr>
            <a:r>
              <a:rPr lang="nl-NL" smtClean="0"/>
              <a:t>PHYS 3313-001, Fall 2013                      Dr. Jaehoon Yu</a:t>
            </a:r>
            <a:endParaRPr lang="en-US"/>
          </a:p>
        </p:txBody>
      </p:sp>
      <p:sp>
        <p:nvSpPr>
          <p:cNvPr id="9" name="Slide Number Placeholder 8"/>
          <p:cNvSpPr>
            <a:spLocks noGrp="1"/>
          </p:cNvSpPr>
          <p:nvPr>
            <p:ph type="sldNum" sz="quarter" idx="12"/>
          </p:nvPr>
        </p:nvSpPr>
        <p:spPr/>
        <p:txBody>
          <a:bodyPr/>
          <a:lstStyle/>
          <a:p>
            <a:pPr>
              <a:defRPr/>
            </a:pPr>
            <a:fld id="{633D2C0A-C00C-6D49-85C5-A00CF6C3B057}" type="slidenum">
              <a:rPr lang="en-US" smtClean="0"/>
              <a:pPr>
                <a:defRPr/>
              </a:pPr>
              <a:t>3</a:t>
            </a:fld>
            <a:endParaRPr lang="en-US"/>
          </a:p>
        </p:txBody>
      </p:sp>
    </p:spTree>
    <p:extLst>
      <p:ext uri="{BB962C8B-B14F-4D97-AF65-F5344CB8AC3E}">
        <p14:creationId xmlns:p14="http://schemas.microsoft.com/office/powerpoint/2010/main" val="19792599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0"/>
            <a:ext cx="8229600" cy="712787"/>
          </a:xfrm>
        </p:spPr>
        <p:txBody>
          <a:bodyPr/>
          <a:lstStyle/>
          <a:p>
            <a:pPr eaLnBrk="1" hangingPunct="1"/>
            <a:r>
              <a:rPr lang="en-US" sz="3400" dirty="0">
                <a:ea typeface="ＭＳ Ｐゴシック" pitchFamily="-84" charset="-128"/>
                <a:cs typeface="ＭＳ Ｐゴシック" pitchFamily="-84" charset="-128"/>
              </a:rPr>
              <a:t>Continuous Expectation Values</a:t>
            </a:r>
          </a:p>
        </p:txBody>
      </p:sp>
      <p:sp>
        <p:nvSpPr>
          <p:cNvPr id="27650" name="Rectangle 3"/>
          <p:cNvSpPr>
            <a:spLocks noGrp="1" noChangeArrowheads="1"/>
          </p:cNvSpPr>
          <p:nvPr>
            <p:ph type="body" sz="half" idx="1"/>
          </p:nvPr>
        </p:nvSpPr>
        <p:spPr>
          <a:xfrm>
            <a:off x="381000" y="838200"/>
            <a:ext cx="4649788" cy="4725988"/>
          </a:xfrm>
        </p:spPr>
        <p:txBody>
          <a:bodyPr/>
          <a:lstStyle/>
          <a:p>
            <a:pPr eaLnBrk="1" hangingPunct="1"/>
            <a:r>
              <a:rPr lang="en-US" sz="2800" dirty="0">
                <a:ea typeface="ＭＳ Ｐゴシック" pitchFamily="-84" charset="-128"/>
                <a:cs typeface="ＭＳ Ｐゴシック" pitchFamily="-84" charset="-128"/>
              </a:rPr>
              <a:t>We can change from discrete to continuous variables by using the probability </a:t>
            </a:r>
            <a:r>
              <a:rPr lang="en-US" sz="2800" i="1" dirty="0" err="1">
                <a:ea typeface="ＭＳ Ｐゴシック" pitchFamily="-84" charset="-128"/>
                <a:cs typeface="ＭＳ Ｐゴシック" pitchFamily="-84" charset="-128"/>
              </a:rPr>
              <a:t>P</a:t>
            </a:r>
            <a:r>
              <a:rPr lang="en-US" sz="2800" dirty="0" err="1">
                <a:ea typeface="ＭＳ Ｐゴシック" pitchFamily="-84" charset="-128"/>
                <a:cs typeface="ＭＳ Ｐゴシック" pitchFamily="-84" charset="-128"/>
              </a:rPr>
              <a:t>(</a:t>
            </a:r>
            <a:r>
              <a:rPr lang="en-US" sz="2800" i="1" dirty="0" err="1">
                <a:ea typeface="ＭＳ Ｐゴシック" pitchFamily="-84" charset="-128"/>
                <a:cs typeface="ＭＳ Ｐゴシック" pitchFamily="-84" charset="-128"/>
              </a:rPr>
              <a:t>x</a:t>
            </a:r>
            <a:r>
              <a:rPr lang="en-US" sz="2800" dirty="0" err="1">
                <a:ea typeface="ＭＳ Ｐゴシック" pitchFamily="-84" charset="-128"/>
                <a:cs typeface="ＭＳ Ｐゴシック" pitchFamily="-84" charset="-128"/>
              </a:rPr>
              <a:t>,</a:t>
            </a:r>
            <a:r>
              <a:rPr lang="en-US" sz="2800" i="1" dirty="0" err="1">
                <a:ea typeface="ＭＳ Ｐゴシック" pitchFamily="-84" charset="-128"/>
                <a:cs typeface="ＭＳ Ｐゴシック" pitchFamily="-84" charset="-128"/>
              </a:rPr>
              <a:t>t</a:t>
            </a:r>
            <a:r>
              <a:rPr lang="en-US" sz="2800" dirty="0">
                <a:ea typeface="ＭＳ Ｐゴシック" pitchFamily="-84" charset="-128"/>
                <a:cs typeface="ＭＳ Ｐゴシック" pitchFamily="-84" charset="-128"/>
              </a:rPr>
              <a:t>) of observing the particle at a particular </a:t>
            </a:r>
            <a:r>
              <a:rPr lang="en-US" sz="2800" i="1" dirty="0" err="1">
                <a:ea typeface="ＭＳ Ｐゴシック" pitchFamily="-84" charset="-128"/>
                <a:cs typeface="ＭＳ Ｐゴシック" pitchFamily="-84" charset="-128"/>
              </a:rPr>
              <a:t>x</a:t>
            </a:r>
            <a:r>
              <a:rPr lang="en-US" sz="2800" dirty="0" smtClean="0">
                <a:ea typeface="ＭＳ Ｐゴシック" pitchFamily="-84" charset="-128"/>
                <a:cs typeface="ＭＳ Ｐゴシック" pitchFamily="-84" charset="-128"/>
              </a:rPr>
              <a:t>.</a:t>
            </a:r>
          </a:p>
          <a:p>
            <a:pPr eaLnBrk="1" hangingPunct="1"/>
            <a:r>
              <a:rPr lang="en-US" sz="2800" dirty="0">
                <a:ea typeface="ＭＳ Ｐゴシック" pitchFamily="-84" charset="-128"/>
                <a:cs typeface="ＭＳ Ｐゴシック" pitchFamily="-84" charset="-128"/>
              </a:rPr>
              <a:t>Using the wave function, the expectation value is</a:t>
            </a:r>
            <a:r>
              <a:rPr lang="en-US" sz="2800" dirty="0" smtClean="0">
                <a:ea typeface="ＭＳ Ｐゴシック" pitchFamily="-84" charset="-128"/>
                <a:cs typeface="ＭＳ Ｐゴシック" pitchFamily="-84" charset="-128"/>
              </a:rPr>
              <a:t>:</a:t>
            </a:r>
          </a:p>
          <a:p>
            <a:pPr eaLnBrk="1" hangingPunct="1"/>
            <a:r>
              <a:rPr lang="en-US" sz="2800" dirty="0">
                <a:ea typeface="ＭＳ Ｐゴシック" pitchFamily="-84" charset="-128"/>
                <a:cs typeface="ＭＳ Ｐゴシック" pitchFamily="-84" charset="-128"/>
              </a:rPr>
              <a:t>The expectation value of any function </a:t>
            </a:r>
            <a:r>
              <a:rPr lang="en-US" sz="2800" i="1" dirty="0" err="1">
                <a:ea typeface="ＭＳ Ｐゴシック" pitchFamily="-84" charset="-128"/>
                <a:cs typeface="ＭＳ Ｐゴシック" pitchFamily="-84" charset="-128"/>
              </a:rPr>
              <a:t>g</a:t>
            </a:r>
            <a:r>
              <a:rPr lang="en-US" sz="2800" dirty="0" err="1">
                <a:ea typeface="ＭＳ Ｐゴシック" pitchFamily="-84" charset="-128"/>
                <a:cs typeface="ＭＳ Ｐゴシック" pitchFamily="-84" charset="-128"/>
              </a:rPr>
              <a:t>(</a:t>
            </a:r>
            <a:r>
              <a:rPr lang="en-US" sz="2800" i="1" dirty="0" err="1">
                <a:ea typeface="ＭＳ Ｐゴシック" pitchFamily="-84" charset="-128"/>
                <a:cs typeface="ＭＳ Ｐゴシック" pitchFamily="-84" charset="-128"/>
              </a:rPr>
              <a:t>x</a:t>
            </a:r>
            <a:r>
              <a:rPr lang="en-US" sz="2800" dirty="0">
                <a:ea typeface="ＭＳ Ｐゴシック" pitchFamily="-84" charset="-128"/>
                <a:cs typeface="ＭＳ Ｐゴシック" pitchFamily="-84" charset="-128"/>
              </a:rPr>
              <a:t>) for a normalized wave function:</a:t>
            </a:r>
          </a:p>
          <a:p>
            <a:pPr eaLnBrk="1" hangingPunct="1"/>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smtClean="0"/>
              <a:t>Monday, Sept. 30, 2013</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30</a:t>
            </a:fld>
            <a:endParaRPr lang="en-US"/>
          </a:p>
        </p:txBody>
      </p:sp>
      <p:sp>
        <p:nvSpPr>
          <p:cNvPr id="9" name="Footer Placeholder 8"/>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61826" name="Object 2"/>
          <p:cNvGraphicFramePr>
            <a:graphicFrameLocks noChangeAspect="1"/>
          </p:cNvGraphicFramePr>
          <p:nvPr/>
        </p:nvGraphicFramePr>
        <p:xfrm>
          <a:off x="5486400" y="914400"/>
          <a:ext cx="2398713" cy="1428750"/>
        </p:xfrm>
        <a:graphic>
          <a:graphicData uri="http://schemas.openxmlformats.org/presentationml/2006/ole">
            <mc:AlternateContent xmlns:mc="http://schemas.openxmlformats.org/markup-compatibility/2006">
              <mc:Choice xmlns:v="urn:schemas-microsoft-com:vml" Requires="v">
                <p:oleObj spid="_x0000_s19460" name="Equation" r:id="rId3" imgW="1066800" imgH="635000" progId="Equation.DSMT4">
                  <p:embed/>
                </p:oleObj>
              </mc:Choice>
              <mc:Fallback>
                <p:oleObj name="Equation" r:id="rId3" imgW="1066800" imgH="635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914400"/>
                        <a:ext cx="2398713"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61827" name="Object 3"/>
          <p:cNvGraphicFramePr>
            <a:graphicFrameLocks noChangeAspect="1"/>
          </p:cNvGraphicFramePr>
          <p:nvPr/>
        </p:nvGraphicFramePr>
        <p:xfrm>
          <a:off x="5105400" y="2667000"/>
          <a:ext cx="3827463" cy="1428750"/>
        </p:xfrm>
        <a:graphic>
          <a:graphicData uri="http://schemas.openxmlformats.org/presentationml/2006/ole">
            <mc:AlternateContent xmlns:mc="http://schemas.openxmlformats.org/markup-compatibility/2006">
              <mc:Choice xmlns:v="urn:schemas-microsoft-com:vml" Requires="v">
                <p:oleObj spid="_x0000_s19461" name="Equation" r:id="rId5" imgW="1701800" imgH="635000" progId="Equation.DSMT4">
                  <p:embed/>
                </p:oleObj>
              </mc:Choice>
              <mc:Fallback>
                <p:oleObj name="Equation" r:id="rId5" imgW="1701800" imgH="6350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2667000"/>
                        <a:ext cx="3827463"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61828" name="Object 4"/>
          <p:cNvGraphicFramePr>
            <a:graphicFrameLocks noChangeAspect="1"/>
          </p:cNvGraphicFramePr>
          <p:nvPr/>
        </p:nvGraphicFramePr>
        <p:xfrm>
          <a:off x="4432300" y="5059671"/>
          <a:ext cx="4559300" cy="655329"/>
        </p:xfrm>
        <a:graphic>
          <a:graphicData uri="http://schemas.openxmlformats.org/presentationml/2006/ole">
            <mc:AlternateContent xmlns:mc="http://schemas.openxmlformats.org/markup-compatibility/2006">
              <mc:Choice xmlns:v="urn:schemas-microsoft-com:vml" Requires="v">
                <p:oleObj spid="_x0000_s19462" name="Equation" r:id="rId7" imgW="2298700" imgH="330200" progId="Equation.DSMT4">
                  <p:embed/>
                </p:oleObj>
              </mc:Choice>
              <mc:Fallback>
                <p:oleObj name="Equation" r:id="rId7" imgW="2298700" imgH="330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32300" y="5059671"/>
                        <a:ext cx="4559300" cy="655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4417309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wipe(left)">
                                      <p:cBhvr>
                                        <p:cTn id="7" dur="500"/>
                                        <p:tgtEl>
                                          <p:spTgt spid="276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1826"/>
                                        </p:tgtEl>
                                        <p:attrNameLst>
                                          <p:attrName>style.visibility</p:attrName>
                                        </p:attrNameLst>
                                      </p:cBhvr>
                                      <p:to>
                                        <p:strVal val="visible"/>
                                      </p:to>
                                    </p:set>
                                    <p:animEffect transition="in" filter="wipe(left)">
                                      <p:cBhvr>
                                        <p:cTn id="12" dur="500"/>
                                        <p:tgtEl>
                                          <p:spTgt spid="4618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7650">
                                            <p:txEl>
                                              <p:pRg st="1" end="1"/>
                                            </p:txEl>
                                          </p:spTgt>
                                        </p:tgtEl>
                                        <p:attrNameLst>
                                          <p:attrName>style.visibility</p:attrName>
                                        </p:attrNameLst>
                                      </p:cBhvr>
                                      <p:to>
                                        <p:strVal val="visible"/>
                                      </p:to>
                                    </p:set>
                                    <p:animEffect transition="in" filter="wipe(left)">
                                      <p:cBhvr>
                                        <p:cTn id="17" dur="500"/>
                                        <p:tgtEl>
                                          <p:spTgt spid="2765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61827"/>
                                        </p:tgtEl>
                                        <p:attrNameLst>
                                          <p:attrName>style.visibility</p:attrName>
                                        </p:attrNameLst>
                                      </p:cBhvr>
                                      <p:to>
                                        <p:strVal val="visible"/>
                                      </p:to>
                                    </p:set>
                                    <p:animEffect transition="in" filter="wipe(left)">
                                      <p:cBhvr>
                                        <p:cTn id="22" dur="500"/>
                                        <p:tgtEl>
                                          <p:spTgt spid="4618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7650">
                                            <p:txEl>
                                              <p:pRg st="2" end="2"/>
                                            </p:txEl>
                                          </p:spTgt>
                                        </p:tgtEl>
                                        <p:attrNameLst>
                                          <p:attrName>style.visibility</p:attrName>
                                        </p:attrNameLst>
                                      </p:cBhvr>
                                      <p:to>
                                        <p:strVal val="visible"/>
                                      </p:to>
                                    </p:set>
                                    <p:animEffect transition="in" filter="wipe(left)">
                                      <p:cBhvr>
                                        <p:cTn id="27" dur="500"/>
                                        <p:tgtEl>
                                          <p:spTgt spid="2765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61828"/>
                                        </p:tgtEl>
                                        <p:attrNameLst>
                                          <p:attrName>style.visibility</p:attrName>
                                        </p:attrNameLst>
                                      </p:cBhvr>
                                      <p:to>
                                        <p:strVal val="visible"/>
                                      </p:to>
                                    </p:set>
                                    <p:animEffect transition="in" filter="wipe(left)">
                                      <p:cBhvr>
                                        <p:cTn id="32" dur="500"/>
                                        <p:tgtEl>
                                          <p:spTgt spid="461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457200" y="0"/>
            <a:ext cx="8229600" cy="865187"/>
          </a:xfrm>
        </p:spPr>
        <p:txBody>
          <a:bodyPr/>
          <a:lstStyle/>
          <a:p>
            <a:pPr eaLnBrk="1" hangingPunct="1"/>
            <a:r>
              <a:rPr lang="en-US" sz="3400" dirty="0">
                <a:ea typeface="ＭＳ Ｐゴシック" pitchFamily="-84" charset="-128"/>
                <a:cs typeface="ＭＳ Ｐゴシック" pitchFamily="-84" charset="-128"/>
              </a:rPr>
              <a:t>Momentum Operator</a:t>
            </a:r>
          </a:p>
        </p:txBody>
      </p:sp>
      <p:sp>
        <p:nvSpPr>
          <p:cNvPr id="28674" name="Rectangle 3"/>
          <p:cNvSpPr>
            <a:spLocks noGrp="1" noChangeArrowheads="1"/>
          </p:cNvSpPr>
          <p:nvPr>
            <p:ph type="body" sz="half" idx="1"/>
          </p:nvPr>
        </p:nvSpPr>
        <p:spPr>
          <a:xfrm>
            <a:off x="457200" y="609600"/>
            <a:ext cx="8234363" cy="4530725"/>
          </a:xfrm>
        </p:spPr>
        <p:txBody>
          <a:bodyPr/>
          <a:lstStyle/>
          <a:p>
            <a:pPr eaLnBrk="1" hangingPunct="1"/>
            <a:r>
              <a:rPr lang="en-US" sz="2400" dirty="0">
                <a:ea typeface="ＭＳ Ｐゴシック" pitchFamily="-84" charset="-128"/>
                <a:cs typeface="ＭＳ Ｐゴシック" pitchFamily="-84" charset="-128"/>
              </a:rPr>
              <a:t>To find the expectation value of </a:t>
            </a:r>
            <a:r>
              <a:rPr lang="en-US" sz="2400" i="1" dirty="0" err="1">
                <a:ea typeface="ＭＳ Ｐゴシック" pitchFamily="-84" charset="-128"/>
                <a:cs typeface="ＭＳ Ｐゴシック" pitchFamily="-84" charset="-128"/>
              </a:rPr>
              <a:t>p</a:t>
            </a:r>
            <a:r>
              <a:rPr lang="en-US" sz="2400" dirty="0">
                <a:ea typeface="ＭＳ Ｐゴシック" pitchFamily="-84" charset="-128"/>
                <a:cs typeface="ＭＳ Ｐゴシック" pitchFamily="-84" charset="-128"/>
              </a:rPr>
              <a:t>, we first need to represent </a:t>
            </a:r>
            <a:r>
              <a:rPr lang="en-US" sz="2400" i="1" dirty="0" err="1">
                <a:ea typeface="ＭＳ Ｐゴシック" pitchFamily="-84" charset="-128"/>
                <a:cs typeface="ＭＳ Ｐゴシック" pitchFamily="-84" charset="-128"/>
              </a:rPr>
              <a:t>p</a:t>
            </a:r>
            <a:r>
              <a:rPr lang="en-US" sz="2400" dirty="0">
                <a:ea typeface="ＭＳ Ｐゴシック" pitchFamily="-84" charset="-128"/>
                <a:cs typeface="ＭＳ Ｐゴシック" pitchFamily="-84" charset="-128"/>
              </a:rPr>
              <a:t> in terms of </a:t>
            </a:r>
            <a:r>
              <a:rPr lang="en-US" sz="2400" i="1"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and </a:t>
            </a:r>
            <a:r>
              <a:rPr lang="en-US" sz="2400" i="1" dirty="0" err="1">
                <a:ea typeface="ＭＳ Ｐゴシック" pitchFamily="-84" charset="-128"/>
                <a:cs typeface="ＭＳ Ｐゴシック" pitchFamily="-84" charset="-128"/>
              </a:rPr>
              <a:t>t</a:t>
            </a:r>
            <a:r>
              <a:rPr lang="en-US" sz="2400" dirty="0">
                <a:ea typeface="ＭＳ Ｐゴシック" pitchFamily="-84" charset="-128"/>
                <a:cs typeface="ＭＳ Ｐゴシック" pitchFamily="-84" charset="-128"/>
              </a:rPr>
              <a:t>. Consider the derivative of the wave function of a free particle with respect to </a:t>
            </a:r>
            <a:r>
              <a:rPr lang="en-US" sz="2400" i="1"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a:t>
            </a:r>
            <a:endParaRPr lang="en-US" sz="2400" dirty="0" smtClean="0">
              <a:ea typeface="ＭＳ Ｐゴシック" pitchFamily="-84" charset="-128"/>
              <a:cs typeface="ＭＳ Ｐゴシック" pitchFamily="-84" charset="-128"/>
            </a:endParaRPr>
          </a:p>
          <a:p>
            <a:pPr eaLnBrk="1" hangingPunct="1">
              <a:buNone/>
            </a:pPr>
            <a:endParaRPr lang="en-US" sz="2400" dirty="0" smtClean="0">
              <a:ea typeface="ＭＳ Ｐゴシック" pitchFamily="-84" charset="-128"/>
              <a:cs typeface="ＭＳ Ｐゴシック" pitchFamily="-84" charset="-128"/>
            </a:endParaRPr>
          </a:p>
          <a:p>
            <a:pPr eaLnBrk="1" hangingPunct="1"/>
            <a:endParaRPr lang="en-US" sz="2400" dirty="0">
              <a:ea typeface="ＭＳ Ｐゴシック" pitchFamily="-84" charset="-128"/>
              <a:cs typeface="ＭＳ Ｐゴシック" pitchFamily="-84" charset="-128"/>
            </a:endParaRPr>
          </a:p>
          <a:p>
            <a:pPr eaLnBrk="1" hangingPunct="1">
              <a:buFont typeface="Wingdings" pitchFamily="-84" charset="2"/>
              <a:buNone/>
            </a:pPr>
            <a:r>
              <a:rPr lang="en-US" sz="2400" dirty="0">
                <a:ea typeface="ＭＳ Ｐゴシック" pitchFamily="-84" charset="-128"/>
                <a:cs typeface="ＭＳ Ｐゴシック" pitchFamily="-84" charset="-128"/>
              </a:rPr>
              <a:t>	With </a:t>
            </a:r>
            <a:r>
              <a:rPr lang="en-US" sz="2400" i="1" dirty="0" err="1">
                <a:ea typeface="ＭＳ Ｐゴシック" pitchFamily="-84" charset="-128"/>
                <a:cs typeface="ＭＳ Ｐゴシック" pitchFamily="-84" charset="-128"/>
              </a:rPr>
              <a:t>k</a:t>
            </a:r>
            <a:r>
              <a:rPr lang="en-US" sz="2400" dirty="0">
                <a:ea typeface="ＭＳ Ｐゴシック" pitchFamily="-84" charset="-128"/>
                <a:cs typeface="ＭＳ Ｐゴシック" pitchFamily="-84" charset="-128"/>
              </a:rPr>
              <a:t> = </a:t>
            </a:r>
            <a:r>
              <a:rPr lang="en-US" sz="2400" i="1" dirty="0" err="1">
                <a:ea typeface="ＭＳ Ｐゴシック" pitchFamily="-84" charset="-128"/>
                <a:cs typeface="ＭＳ Ｐゴシック" pitchFamily="-84" charset="-128"/>
              </a:rPr>
              <a:t>p</a:t>
            </a:r>
            <a:r>
              <a:rPr lang="en-US" sz="2400" dirty="0">
                <a:ea typeface="ＭＳ Ｐゴシック" pitchFamily="-84" charset="-128"/>
                <a:cs typeface="ＭＳ Ｐゴシック" pitchFamily="-84" charset="-128"/>
              </a:rPr>
              <a:t> / </a:t>
            </a:r>
            <a:r>
              <a:rPr lang="en-US" sz="2400" i="1" dirty="0" err="1">
                <a:ea typeface="Arial" pitchFamily="-84" charset="0"/>
                <a:cs typeface="Arial" pitchFamily="-84" charset="0"/>
              </a:rPr>
              <a:t>ħ</a:t>
            </a:r>
            <a:r>
              <a:rPr lang="en-US" sz="2400" i="1" dirty="0">
                <a:ea typeface="Arial" pitchFamily="-84" charset="0"/>
                <a:cs typeface="Arial" pitchFamily="-84" charset="0"/>
              </a:rPr>
              <a:t>  </a:t>
            </a:r>
            <a:r>
              <a:rPr lang="en-US" sz="2400" dirty="0">
                <a:ea typeface="ＭＳ Ｐゴシック" pitchFamily="-84" charset="-128"/>
                <a:cs typeface="ＭＳ Ｐゴシック" pitchFamily="-84" charset="-128"/>
              </a:rPr>
              <a:t>we have</a:t>
            </a: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buFont typeface="Wingdings" pitchFamily="-84" charset="2"/>
              <a:buNone/>
            </a:pPr>
            <a:r>
              <a:rPr lang="en-US" sz="2400" dirty="0">
                <a:ea typeface="ＭＳ Ｐゴシック" pitchFamily="-84" charset="-128"/>
                <a:cs typeface="ＭＳ Ｐゴシック" pitchFamily="-84" charset="-128"/>
              </a:rPr>
              <a:t>	This yields</a:t>
            </a: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r>
              <a:rPr lang="en-US" sz="2400" dirty="0">
                <a:ea typeface="ＭＳ Ｐゴシック" pitchFamily="-84" charset="-128"/>
                <a:cs typeface="ＭＳ Ｐゴシック" pitchFamily="-84" charset="-128"/>
              </a:rPr>
              <a:t>This suggests we define the momentum operator as	           </a:t>
            </a:r>
            <a:r>
              <a:rPr lang="en-US" sz="2400" dirty="0" smtClean="0">
                <a:ea typeface="ＭＳ Ｐゴシック" pitchFamily="-84" charset="-128"/>
                <a:cs typeface="ＭＳ Ｐゴシック" pitchFamily="-84" charset="-128"/>
              </a:rPr>
              <a:t>.</a:t>
            </a:r>
          </a:p>
          <a:p>
            <a:pPr eaLnBrk="1" hangingPunct="1"/>
            <a:r>
              <a:rPr lang="en-US" sz="2400" dirty="0">
                <a:ea typeface="ＭＳ Ｐゴシック" pitchFamily="-84" charset="-128"/>
                <a:cs typeface="ＭＳ Ｐゴシック" pitchFamily="-84" charset="-128"/>
              </a:rPr>
              <a:t>The expectation value of the momentum is</a:t>
            </a:r>
          </a:p>
        </p:txBody>
      </p:sp>
      <p:sp>
        <p:nvSpPr>
          <p:cNvPr id="9" name="Date Placeholder 8"/>
          <p:cNvSpPr>
            <a:spLocks noGrp="1"/>
          </p:cNvSpPr>
          <p:nvPr>
            <p:ph type="dt" sz="half" idx="10"/>
          </p:nvPr>
        </p:nvSpPr>
        <p:spPr/>
        <p:txBody>
          <a:bodyPr/>
          <a:lstStyle/>
          <a:p>
            <a:pPr>
              <a:defRPr/>
            </a:pPr>
            <a:r>
              <a:rPr lang="en-US" smtClean="0"/>
              <a:t>Monday, Sept. 30, 2013</a:t>
            </a:r>
            <a:endParaRPr lang="en-US"/>
          </a:p>
        </p:txBody>
      </p:sp>
      <p:sp>
        <p:nvSpPr>
          <p:cNvPr id="10" name="Slide Number Placeholder 9"/>
          <p:cNvSpPr>
            <a:spLocks noGrp="1"/>
          </p:cNvSpPr>
          <p:nvPr>
            <p:ph type="sldNum" sz="quarter" idx="12"/>
          </p:nvPr>
        </p:nvSpPr>
        <p:spPr/>
        <p:txBody>
          <a:bodyPr/>
          <a:lstStyle/>
          <a:p>
            <a:pPr>
              <a:defRPr/>
            </a:pPr>
            <a:fld id="{6E4BFBEB-12DC-8949-B61D-A8F2554F50A6}" type="slidenum">
              <a:rPr lang="en-US" smtClean="0"/>
              <a:pPr>
                <a:defRPr/>
              </a:pPr>
              <a:t>31</a:t>
            </a:fld>
            <a:endParaRPr lang="en-US"/>
          </a:p>
        </p:txBody>
      </p:sp>
      <p:sp>
        <p:nvSpPr>
          <p:cNvPr id="11" name="Footer Placeholder 10"/>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63874" name="Object 2"/>
          <p:cNvGraphicFramePr>
            <a:graphicFrameLocks noChangeAspect="1"/>
          </p:cNvGraphicFramePr>
          <p:nvPr/>
        </p:nvGraphicFramePr>
        <p:xfrm>
          <a:off x="1697037" y="1828800"/>
          <a:ext cx="5008563" cy="871538"/>
        </p:xfrm>
        <a:graphic>
          <a:graphicData uri="http://schemas.openxmlformats.org/presentationml/2006/ole">
            <mc:AlternateContent xmlns:mc="http://schemas.openxmlformats.org/markup-compatibility/2006">
              <mc:Choice xmlns:v="urn:schemas-microsoft-com:vml" Requires="v">
                <p:oleObj spid="_x0000_s20486" name="Equation" r:id="rId3" imgW="2260600" imgH="393700" progId="Equation.DSMT4">
                  <p:embed/>
                </p:oleObj>
              </mc:Choice>
              <mc:Fallback>
                <p:oleObj name="Equation" r:id="rId3" imgW="2260600" imgH="3937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7037" y="1828800"/>
                        <a:ext cx="5008563" cy="871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3875" name="Object 3"/>
          <p:cNvGraphicFramePr>
            <a:graphicFrameLocks noChangeAspect="1"/>
          </p:cNvGraphicFramePr>
          <p:nvPr/>
        </p:nvGraphicFramePr>
        <p:xfrm>
          <a:off x="3657600" y="2514600"/>
          <a:ext cx="1660525" cy="873125"/>
        </p:xfrm>
        <a:graphic>
          <a:graphicData uri="http://schemas.openxmlformats.org/presentationml/2006/ole">
            <mc:AlternateContent xmlns:mc="http://schemas.openxmlformats.org/markup-compatibility/2006">
              <mc:Choice xmlns:v="urn:schemas-microsoft-com:vml" Requires="v">
                <p:oleObj spid="_x0000_s20487" name="Equation" r:id="rId5" imgW="749300" imgH="393700" progId="Equation.DSMT4">
                  <p:embed/>
                </p:oleObj>
              </mc:Choice>
              <mc:Fallback>
                <p:oleObj name="Equation" r:id="rId5" imgW="749300" imgH="3937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2514600"/>
                        <a:ext cx="1660525" cy="87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3876" name="Object 4"/>
          <p:cNvGraphicFramePr>
            <a:graphicFrameLocks noChangeAspect="1"/>
          </p:cNvGraphicFramePr>
          <p:nvPr/>
        </p:nvGraphicFramePr>
        <p:xfrm>
          <a:off x="2590800" y="3352800"/>
          <a:ext cx="3629025" cy="900112"/>
        </p:xfrm>
        <a:graphic>
          <a:graphicData uri="http://schemas.openxmlformats.org/presentationml/2006/ole">
            <mc:AlternateContent xmlns:mc="http://schemas.openxmlformats.org/markup-compatibility/2006">
              <mc:Choice xmlns:v="urn:schemas-microsoft-com:vml" Requires="v">
                <p:oleObj spid="_x0000_s20488" name="Equation" r:id="rId7" imgW="1638300" imgH="406400" progId="Equation.DSMT4">
                  <p:embed/>
                </p:oleObj>
              </mc:Choice>
              <mc:Fallback>
                <p:oleObj name="Equation" r:id="rId7" imgW="1638300" imgH="4064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3352800"/>
                        <a:ext cx="3629025" cy="900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3877" name="Object 5"/>
          <p:cNvGraphicFramePr>
            <a:graphicFrameLocks noChangeAspect="1"/>
          </p:cNvGraphicFramePr>
          <p:nvPr/>
        </p:nvGraphicFramePr>
        <p:xfrm>
          <a:off x="6934200" y="4267200"/>
          <a:ext cx="1547813" cy="873125"/>
        </p:xfrm>
        <a:graphic>
          <a:graphicData uri="http://schemas.openxmlformats.org/presentationml/2006/ole">
            <mc:AlternateContent xmlns:mc="http://schemas.openxmlformats.org/markup-compatibility/2006">
              <mc:Choice xmlns:v="urn:schemas-microsoft-com:vml" Requires="v">
                <p:oleObj spid="_x0000_s20489" name="Equation" r:id="rId9" imgW="698500" imgH="393700" progId="Equation.DSMT4">
                  <p:embed/>
                </p:oleObj>
              </mc:Choice>
              <mc:Fallback>
                <p:oleObj name="Equation" r:id="rId9" imgW="698500" imgH="3937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34200" y="4267200"/>
                        <a:ext cx="1547813" cy="87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3878" name="Object 6"/>
          <p:cNvGraphicFramePr>
            <a:graphicFrameLocks noChangeAspect="1"/>
          </p:cNvGraphicFramePr>
          <p:nvPr/>
        </p:nvGraphicFramePr>
        <p:xfrm>
          <a:off x="2819400" y="5257800"/>
          <a:ext cx="4594538" cy="914400"/>
        </p:xfrm>
        <a:graphic>
          <a:graphicData uri="http://schemas.openxmlformats.org/presentationml/2006/ole">
            <mc:AlternateContent xmlns:mc="http://schemas.openxmlformats.org/markup-compatibility/2006">
              <mc:Choice xmlns:v="urn:schemas-microsoft-com:vml" Requires="v">
                <p:oleObj spid="_x0000_s20490" name="Equation" r:id="rId11" imgW="2044700" imgH="406400" progId="Equation.DSMT4">
                  <p:embed/>
                </p:oleObj>
              </mc:Choice>
              <mc:Fallback>
                <p:oleObj name="Equation" r:id="rId11" imgW="2044700" imgH="4064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19400" y="5257800"/>
                        <a:ext cx="4594538"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688045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674">
                                            <p:txEl>
                                              <p:pRg st="0" end="0"/>
                                            </p:txEl>
                                          </p:spTgt>
                                        </p:tgtEl>
                                        <p:attrNameLst>
                                          <p:attrName>style.visibility</p:attrName>
                                        </p:attrNameLst>
                                      </p:cBhvr>
                                      <p:to>
                                        <p:strVal val="visible"/>
                                      </p:to>
                                    </p:set>
                                    <p:animEffect transition="in" filter="wipe(left)">
                                      <p:cBhvr>
                                        <p:cTn id="7" dur="500"/>
                                        <p:tgtEl>
                                          <p:spTgt spid="286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3874"/>
                                        </p:tgtEl>
                                        <p:attrNameLst>
                                          <p:attrName>style.visibility</p:attrName>
                                        </p:attrNameLst>
                                      </p:cBhvr>
                                      <p:to>
                                        <p:strVal val="visible"/>
                                      </p:to>
                                    </p:set>
                                    <p:animEffect transition="in" filter="wipe(left)">
                                      <p:cBhvr>
                                        <p:cTn id="12" dur="500"/>
                                        <p:tgtEl>
                                          <p:spTgt spid="4638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8674">
                                            <p:txEl>
                                              <p:pRg st="3" end="3"/>
                                            </p:txEl>
                                          </p:spTgt>
                                        </p:tgtEl>
                                        <p:attrNameLst>
                                          <p:attrName>style.visibility</p:attrName>
                                        </p:attrNameLst>
                                      </p:cBhvr>
                                      <p:to>
                                        <p:strVal val="visible"/>
                                      </p:to>
                                    </p:set>
                                    <p:animEffect transition="in" filter="wipe(left)">
                                      <p:cBhvr>
                                        <p:cTn id="17" dur="500"/>
                                        <p:tgtEl>
                                          <p:spTgt spid="2867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63875"/>
                                        </p:tgtEl>
                                        <p:attrNameLst>
                                          <p:attrName>style.visibility</p:attrName>
                                        </p:attrNameLst>
                                      </p:cBhvr>
                                      <p:to>
                                        <p:strVal val="visible"/>
                                      </p:to>
                                    </p:set>
                                    <p:animEffect transition="in" filter="wipe(left)">
                                      <p:cBhvr>
                                        <p:cTn id="22" dur="500"/>
                                        <p:tgtEl>
                                          <p:spTgt spid="46387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8674">
                                            <p:txEl>
                                              <p:pRg st="5" end="5"/>
                                            </p:txEl>
                                          </p:spTgt>
                                        </p:tgtEl>
                                        <p:attrNameLst>
                                          <p:attrName>style.visibility</p:attrName>
                                        </p:attrNameLst>
                                      </p:cBhvr>
                                      <p:to>
                                        <p:strVal val="visible"/>
                                      </p:to>
                                    </p:set>
                                    <p:animEffect transition="in" filter="wipe(left)">
                                      <p:cBhvr>
                                        <p:cTn id="27" dur="500"/>
                                        <p:tgtEl>
                                          <p:spTgt spid="2867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63876"/>
                                        </p:tgtEl>
                                        <p:attrNameLst>
                                          <p:attrName>style.visibility</p:attrName>
                                        </p:attrNameLst>
                                      </p:cBhvr>
                                      <p:to>
                                        <p:strVal val="visible"/>
                                      </p:to>
                                    </p:set>
                                    <p:animEffect transition="in" filter="wipe(left)">
                                      <p:cBhvr>
                                        <p:cTn id="32" dur="500"/>
                                        <p:tgtEl>
                                          <p:spTgt spid="46387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8674">
                                            <p:txEl>
                                              <p:pRg st="7" end="7"/>
                                            </p:txEl>
                                          </p:spTgt>
                                        </p:tgtEl>
                                        <p:attrNameLst>
                                          <p:attrName>style.visibility</p:attrName>
                                        </p:attrNameLst>
                                      </p:cBhvr>
                                      <p:to>
                                        <p:strVal val="visible"/>
                                      </p:to>
                                    </p:set>
                                    <p:animEffect transition="in" filter="wipe(left)">
                                      <p:cBhvr>
                                        <p:cTn id="37" dur="500"/>
                                        <p:tgtEl>
                                          <p:spTgt spid="2867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63877"/>
                                        </p:tgtEl>
                                        <p:attrNameLst>
                                          <p:attrName>style.visibility</p:attrName>
                                        </p:attrNameLst>
                                      </p:cBhvr>
                                      <p:to>
                                        <p:strVal val="visible"/>
                                      </p:to>
                                    </p:set>
                                    <p:animEffect transition="in" filter="wipe(left)">
                                      <p:cBhvr>
                                        <p:cTn id="42" dur="500"/>
                                        <p:tgtEl>
                                          <p:spTgt spid="46387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8674">
                                            <p:txEl>
                                              <p:pRg st="8" end="8"/>
                                            </p:txEl>
                                          </p:spTgt>
                                        </p:tgtEl>
                                        <p:attrNameLst>
                                          <p:attrName>style.visibility</p:attrName>
                                        </p:attrNameLst>
                                      </p:cBhvr>
                                      <p:to>
                                        <p:strVal val="visible"/>
                                      </p:to>
                                    </p:set>
                                    <p:animEffect transition="in" filter="wipe(left)">
                                      <p:cBhvr>
                                        <p:cTn id="47" dur="500"/>
                                        <p:tgtEl>
                                          <p:spTgt spid="2867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63878"/>
                                        </p:tgtEl>
                                        <p:attrNameLst>
                                          <p:attrName>style.visibility</p:attrName>
                                        </p:attrNameLst>
                                      </p:cBhvr>
                                      <p:to>
                                        <p:strVal val="visible"/>
                                      </p:to>
                                    </p:set>
                                    <p:animEffect transition="in" filter="wipe(left)">
                                      <p:cBhvr>
                                        <p:cTn id="52" dur="500"/>
                                        <p:tgtEl>
                                          <p:spTgt spid="463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88987"/>
          </a:xfrm>
        </p:spPr>
        <p:txBody>
          <a:bodyPr/>
          <a:lstStyle/>
          <a:p>
            <a:r>
              <a:rPr lang="en-US" dirty="0" smtClean="0">
                <a:ea typeface="ＭＳ Ｐゴシック" pitchFamily="-84" charset="-128"/>
                <a:cs typeface="ＭＳ Ｐゴシック" pitchFamily="-84" charset="-128"/>
              </a:rPr>
              <a:t>Position and Energy Operators</a:t>
            </a:r>
            <a:endParaRPr lang="en-US" dirty="0"/>
          </a:p>
        </p:txBody>
      </p:sp>
      <p:sp>
        <p:nvSpPr>
          <p:cNvPr id="3" name="Text Placeholder 2"/>
          <p:cNvSpPr>
            <a:spLocks noGrp="1"/>
          </p:cNvSpPr>
          <p:nvPr>
            <p:ph type="body" sz="half" idx="1"/>
          </p:nvPr>
        </p:nvSpPr>
        <p:spPr>
          <a:xfrm>
            <a:off x="457200" y="685800"/>
            <a:ext cx="8305800" cy="5140325"/>
          </a:xfrm>
        </p:spPr>
        <p:txBody>
          <a:bodyPr/>
          <a:lstStyle/>
          <a:p>
            <a:pPr eaLnBrk="1" hangingPunct="1">
              <a:buClr>
                <a:srgbClr val="3333CC"/>
              </a:buClr>
              <a:buSzPct val="65000"/>
              <a:buFont typeface="Wingdings" pitchFamily="-84" charset="2"/>
              <a:buChar char="n"/>
            </a:pPr>
            <a:r>
              <a:rPr lang="en-US" dirty="0" smtClean="0">
                <a:solidFill>
                  <a:srgbClr val="3333CC"/>
                </a:solidFill>
              </a:rPr>
              <a:t>The position </a:t>
            </a:r>
            <a:r>
              <a:rPr lang="en-US" i="1" dirty="0" err="1" smtClean="0">
                <a:solidFill>
                  <a:srgbClr val="3333CC"/>
                </a:solidFill>
              </a:rPr>
              <a:t>x</a:t>
            </a:r>
            <a:r>
              <a:rPr lang="en-US" dirty="0" smtClean="0">
                <a:solidFill>
                  <a:srgbClr val="3333CC"/>
                </a:solidFill>
              </a:rPr>
              <a:t> is its own operator as seen above.</a:t>
            </a:r>
          </a:p>
          <a:p>
            <a:pPr eaLnBrk="1" hangingPunct="1">
              <a:buClr>
                <a:srgbClr val="3333CC"/>
              </a:buClr>
              <a:buSzPct val="65000"/>
              <a:buFont typeface="Wingdings" pitchFamily="-84" charset="2"/>
              <a:buChar char="n"/>
            </a:pPr>
            <a:r>
              <a:rPr lang="en-US" dirty="0" smtClean="0">
                <a:solidFill>
                  <a:srgbClr val="3333CC"/>
                </a:solidFill>
              </a:rPr>
              <a:t>The time derivative of the free-particle wave function is</a:t>
            </a:r>
          </a:p>
          <a:p>
            <a:pPr eaLnBrk="1" hangingPunct="1">
              <a:buClr>
                <a:srgbClr val="3333CC"/>
              </a:buClr>
              <a:buSzPct val="65000"/>
              <a:buNone/>
            </a:pPr>
            <a:endParaRPr lang="en-US" dirty="0" smtClean="0">
              <a:solidFill>
                <a:srgbClr val="3333CC"/>
              </a:solidFill>
            </a:endParaRPr>
          </a:p>
          <a:p>
            <a:pPr eaLnBrk="1" hangingPunct="1">
              <a:buClr>
                <a:srgbClr val="3333CC"/>
              </a:buClr>
              <a:buSzPct val="65000"/>
              <a:buNone/>
            </a:pPr>
            <a:r>
              <a:rPr lang="en-US" dirty="0" smtClean="0">
                <a:solidFill>
                  <a:srgbClr val="3333CC"/>
                </a:solidFill>
              </a:rPr>
              <a:t>	Substituting </a:t>
            </a:r>
            <a:r>
              <a:rPr lang="el-GR" i="1" dirty="0" smtClean="0">
                <a:solidFill>
                  <a:srgbClr val="3333CC"/>
                </a:solidFill>
                <a:ea typeface="Arial" pitchFamily="-84" charset="0"/>
                <a:cs typeface="Arial" pitchFamily="-84" charset="0"/>
              </a:rPr>
              <a:t>ω</a:t>
            </a:r>
            <a:r>
              <a:rPr lang="en-US" dirty="0" smtClean="0">
                <a:solidFill>
                  <a:srgbClr val="3333CC"/>
                </a:solidFill>
                <a:ea typeface="Arial" pitchFamily="-84" charset="0"/>
                <a:cs typeface="Arial" pitchFamily="-84" charset="0"/>
              </a:rPr>
              <a:t> = </a:t>
            </a:r>
            <a:r>
              <a:rPr lang="en-US" i="1" dirty="0" smtClean="0">
                <a:solidFill>
                  <a:srgbClr val="3333CC"/>
                </a:solidFill>
                <a:ea typeface="Arial" pitchFamily="-84" charset="0"/>
                <a:cs typeface="Arial" pitchFamily="-84" charset="0"/>
              </a:rPr>
              <a:t>E</a:t>
            </a:r>
            <a:r>
              <a:rPr lang="en-US" dirty="0" smtClean="0">
                <a:solidFill>
                  <a:srgbClr val="3333CC"/>
                </a:solidFill>
                <a:ea typeface="Arial" pitchFamily="-84" charset="0"/>
                <a:cs typeface="Arial" pitchFamily="-84" charset="0"/>
              </a:rPr>
              <a:t> / </a:t>
            </a:r>
            <a:r>
              <a:rPr lang="en-US" i="1" dirty="0" err="1" smtClean="0">
                <a:solidFill>
                  <a:srgbClr val="3333CC"/>
                </a:solidFill>
                <a:ea typeface="Arial" pitchFamily="-84" charset="0"/>
                <a:cs typeface="Arial" pitchFamily="-84" charset="0"/>
              </a:rPr>
              <a:t>ħ</a:t>
            </a:r>
            <a:r>
              <a:rPr lang="en-US" dirty="0" smtClean="0">
                <a:solidFill>
                  <a:srgbClr val="3333CC"/>
                </a:solidFill>
                <a:ea typeface="Arial" pitchFamily="-84" charset="0"/>
                <a:cs typeface="Arial" pitchFamily="-84" charset="0"/>
              </a:rPr>
              <a:t>  yields		</a:t>
            </a:r>
          </a:p>
          <a:p>
            <a:pPr eaLnBrk="1" hangingPunct="1">
              <a:buClr>
                <a:srgbClr val="3333CC"/>
              </a:buClr>
              <a:buSzPct val="65000"/>
              <a:buNone/>
            </a:pPr>
            <a:endParaRPr lang="en-US" dirty="0" smtClean="0">
              <a:solidFill>
                <a:srgbClr val="3333CC"/>
              </a:solidFill>
              <a:ea typeface="Arial" pitchFamily="-84" charset="0"/>
              <a:cs typeface="Arial" pitchFamily="-84" charset="0"/>
            </a:endParaRPr>
          </a:p>
          <a:p>
            <a:pPr eaLnBrk="1" hangingPunct="1">
              <a:buClr>
                <a:srgbClr val="3333CC"/>
              </a:buClr>
              <a:buSzPct val="65000"/>
              <a:buFont typeface="Wingdings" pitchFamily="-84" charset="2"/>
              <a:buChar char="n"/>
            </a:pPr>
            <a:r>
              <a:rPr lang="en-US" dirty="0" smtClean="0">
                <a:solidFill>
                  <a:srgbClr val="3333CC"/>
                </a:solidFill>
                <a:ea typeface="Arial" pitchFamily="-84" charset="0"/>
                <a:cs typeface="Arial" pitchFamily="-84" charset="0"/>
              </a:rPr>
              <a:t>The energy operator is</a:t>
            </a:r>
          </a:p>
          <a:p>
            <a:pPr eaLnBrk="1" hangingPunct="1">
              <a:buClr>
                <a:srgbClr val="3333CC"/>
              </a:buClr>
              <a:buSzPct val="65000"/>
              <a:buFont typeface="Wingdings" pitchFamily="-84" charset="2"/>
              <a:buChar char="n"/>
            </a:pPr>
            <a:r>
              <a:rPr lang="en-US" dirty="0" smtClean="0">
                <a:solidFill>
                  <a:srgbClr val="3333CC"/>
                </a:solidFill>
                <a:ea typeface="Arial" pitchFamily="-84" charset="0"/>
                <a:cs typeface="Arial" pitchFamily="-84" charset="0"/>
              </a:rPr>
              <a:t>The expectation value of the energy is</a:t>
            </a:r>
            <a:endParaRPr lang="en-US" dirty="0"/>
          </a:p>
        </p:txBody>
      </p:sp>
      <p:sp>
        <p:nvSpPr>
          <p:cNvPr id="6" name="Date Placeholder 5"/>
          <p:cNvSpPr>
            <a:spLocks noGrp="1"/>
          </p:cNvSpPr>
          <p:nvPr>
            <p:ph type="dt" sz="half" idx="10"/>
          </p:nvPr>
        </p:nvSpPr>
        <p:spPr/>
        <p:txBody>
          <a:bodyPr/>
          <a:lstStyle/>
          <a:p>
            <a:pPr>
              <a:defRPr/>
            </a:pPr>
            <a:r>
              <a:rPr lang="en-US" smtClean="0"/>
              <a:t>Monday, Sept. 30, 2013</a:t>
            </a:r>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32</a:t>
            </a:fld>
            <a:endParaRPr lang="en-US"/>
          </a:p>
        </p:txBody>
      </p:sp>
      <p:graphicFrame>
        <p:nvGraphicFramePr>
          <p:cNvPr id="26626" name="Object 2"/>
          <p:cNvGraphicFramePr>
            <a:graphicFrameLocks noChangeAspect="1"/>
          </p:cNvGraphicFramePr>
          <p:nvPr/>
        </p:nvGraphicFramePr>
        <p:xfrm>
          <a:off x="1722437" y="1947862"/>
          <a:ext cx="5516563" cy="871538"/>
        </p:xfrm>
        <a:graphic>
          <a:graphicData uri="http://schemas.openxmlformats.org/presentationml/2006/ole">
            <mc:AlternateContent xmlns:mc="http://schemas.openxmlformats.org/markup-compatibility/2006">
              <mc:Choice xmlns:v="urn:schemas-microsoft-com:vml" Requires="v">
                <p:oleObj spid="_x0000_s21509" name="Equation" r:id="rId3" imgW="2489200" imgH="393700" progId="Equation.DSMT4">
                  <p:embed/>
                </p:oleObj>
              </mc:Choice>
              <mc:Fallback>
                <p:oleObj name="Equation" r:id="rId3" imgW="2489200" imgH="3937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2437" y="1947862"/>
                        <a:ext cx="5516563" cy="871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7" name="Object 3"/>
          <p:cNvGraphicFramePr>
            <a:graphicFrameLocks noChangeAspect="1"/>
          </p:cNvGraphicFramePr>
          <p:nvPr/>
        </p:nvGraphicFramePr>
        <p:xfrm>
          <a:off x="5181600" y="2819400"/>
          <a:ext cx="3460750" cy="900113"/>
        </p:xfrm>
        <a:graphic>
          <a:graphicData uri="http://schemas.openxmlformats.org/presentationml/2006/ole">
            <mc:AlternateContent xmlns:mc="http://schemas.openxmlformats.org/markup-compatibility/2006">
              <mc:Choice xmlns:v="urn:schemas-microsoft-com:vml" Requires="v">
                <p:oleObj spid="_x0000_s21510" name="Equation" r:id="rId5" imgW="1562100" imgH="406400" progId="Equation.DSMT4">
                  <p:embed/>
                </p:oleObj>
              </mc:Choice>
              <mc:Fallback>
                <p:oleObj name="Equation" r:id="rId5" imgW="1562100" imgH="4064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2819400"/>
                        <a:ext cx="3460750" cy="900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8" name="Object 4"/>
          <p:cNvGraphicFramePr>
            <a:graphicFrameLocks noChangeAspect="1"/>
          </p:cNvGraphicFramePr>
          <p:nvPr/>
        </p:nvGraphicFramePr>
        <p:xfrm>
          <a:off x="4619625" y="3962400"/>
          <a:ext cx="1323975" cy="873125"/>
        </p:xfrm>
        <a:graphic>
          <a:graphicData uri="http://schemas.openxmlformats.org/presentationml/2006/ole">
            <mc:AlternateContent xmlns:mc="http://schemas.openxmlformats.org/markup-compatibility/2006">
              <mc:Choice xmlns:v="urn:schemas-microsoft-com:vml" Requires="v">
                <p:oleObj spid="_x0000_s21511" name="Equation" r:id="rId7" imgW="596900" imgH="393700" progId="Equation.DSMT4">
                  <p:embed/>
                </p:oleObj>
              </mc:Choice>
              <mc:Fallback>
                <p:oleObj name="Equation" r:id="rId7" imgW="596900" imgH="3937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19625" y="3962400"/>
                        <a:ext cx="1323975" cy="87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9" name="Object 5"/>
          <p:cNvGraphicFramePr>
            <a:graphicFrameLocks noChangeAspect="1"/>
          </p:cNvGraphicFramePr>
          <p:nvPr/>
        </p:nvGraphicFramePr>
        <p:xfrm>
          <a:off x="2209800" y="5334000"/>
          <a:ext cx="4395788" cy="914400"/>
        </p:xfrm>
        <a:graphic>
          <a:graphicData uri="http://schemas.openxmlformats.org/presentationml/2006/ole">
            <mc:AlternateContent xmlns:mc="http://schemas.openxmlformats.org/markup-compatibility/2006">
              <mc:Choice xmlns:v="urn:schemas-microsoft-com:vml" Requires="v">
                <p:oleObj spid="_x0000_s21512" name="Equation" r:id="rId9" imgW="1955800" imgH="406400" progId="Equation.DSMT4">
                  <p:embed/>
                </p:oleObj>
              </mc:Choice>
              <mc:Fallback>
                <p:oleObj name="Equation" r:id="rId9" imgW="1955800" imgH="4064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9800" y="5334000"/>
                        <a:ext cx="4395788"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236228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626"/>
                                        </p:tgtEl>
                                        <p:attrNameLst>
                                          <p:attrName>style.visibility</p:attrName>
                                        </p:attrNameLst>
                                      </p:cBhvr>
                                      <p:to>
                                        <p:strVal val="visible"/>
                                      </p:to>
                                    </p:set>
                                    <p:animEffect transition="in" filter="wipe(left)">
                                      <p:cBhvr>
                                        <p:cTn id="17" dur="500"/>
                                        <p:tgtEl>
                                          <p:spTgt spid="266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6627"/>
                                        </p:tgtEl>
                                        <p:attrNameLst>
                                          <p:attrName>style.visibility</p:attrName>
                                        </p:attrNameLst>
                                      </p:cBhvr>
                                      <p:to>
                                        <p:strVal val="visible"/>
                                      </p:to>
                                    </p:set>
                                    <p:animEffect transition="in" filter="wipe(left)">
                                      <p:cBhvr>
                                        <p:cTn id="27" dur="500"/>
                                        <p:tgtEl>
                                          <p:spTgt spid="266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6628"/>
                                        </p:tgtEl>
                                        <p:attrNameLst>
                                          <p:attrName>style.visibility</p:attrName>
                                        </p:attrNameLst>
                                      </p:cBhvr>
                                      <p:to>
                                        <p:strVal val="visible"/>
                                      </p:to>
                                    </p:set>
                                    <p:animEffect transition="in" filter="wipe(left)">
                                      <p:cBhvr>
                                        <p:cTn id="37" dur="500"/>
                                        <p:tgtEl>
                                          <p:spTgt spid="2662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left)">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6629"/>
                                        </p:tgtEl>
                                        <p:attrNameLst>
                                          <p:attrName>style.visibility</p:attrName>
                                        </p:attrNameLst>
                                      </p:cBhvr>
                                      <p:to>
                                        <p:strVal val="visible"/>
                                      </p:to>
                                    </p:set>
                                    <p:animEffect transition="in" filter="wipe(left)">
                                      <p:cBhvr>
                                        <p:cTn id="47" dur="5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457200" y="0"/>
            <a:ext cx="8229600" cy="636587"/>
          </a:xfrm>
        </p:spPr>
        <p:txBody>
          <a:bodyPr/>
          <a:lstStyle/>
          <a:p>
            <a:pPr eaLnBrk="1" hangingPunct="1"/>
            <a:r>
              <a:rPr lang="en-US" dirty="0" smtClean="0">
                <a:ea typeface="ＭＳ Ｐゴシック" pitchFamily="-84" charset="-128"/>
                <a:cs typeface="ＭＳ Ｐゴシック" pitchFamily="-84" charset="-128"/>
              </a:rPr>
              <a:t>Infinite </a:t>
            </a:r>
            <a:r>
              <a:rPr lang="en-US" dirty="0">
                <a:ea typeface="ＭＳ Ｐゴシック" pitchFamily="-84" charset="-128"/>
                <a:cs typeface="ＭＳ Ｐゴシック" pitchFamily="-84" charset="-128"/>
              </a:rPr>
              <a:t>Square-Well Potential</a:t>
            </a:r>
          </a:p>
        </p:txBody>
      </p:sp>
      <p:sp>
        <p:nvSpPr>
          <p:cNvPr id="30722" name="Rectangle 3"/>
          <p:cNvSpPr>
            <a:spLocks noGrp="1" noChangeArrowheads="1"/>
          </p:cNvSpPr>
          <p:nvPr>
            <p:ph type="body" sz="half" idx="1"/>
          </p:nvPr>
        </p:nvSpPr>
        <p:spPr>
          <a:xfrm>
            <a:off x="457200" y="609600"/>
            <a:ext cx="8231188" cy="4725988"/>
          </a:xfrm>
        </p:spPr>
        <p:txBody>
          <a:bodyPr/>
          <a:lstStyle/>
          <a:p>
            <a:pPr eaLnBrk="1" hangingPunct="1">
              <a:spcBef>
                <a:spcPct val="0"/>
              </a:spcBef>
            </a:pPr>
            <a:r>
              <a:rPr lang="en-US" sz="2800" dirty="0">
                <a:ea typeface="ＭＳ Ｐゴシック" pitchFamily="-84" charset="-128"/>
                <a:cs typeface="ＭＳ Ｐゴシック" pitchFamily="-84" charset="-128"/>
              </a:rPr>
              <a:t>The simplest such system is that of a particle trapped in a box with infinitely hard walls that the particle cannot penetrate. This potential is called an infinite square well and is given by</a:t>
            </a:r>
          </a:p>
          <a:p>
            <a:pPr eaLnBrk="1" hangingPunct="1">
              <a:spcBef>
                <a:spcPct val="0"/>
              </a:spcBef>
            </a:pPr>
            <a:endParaRPr lang="en-US" sz="2800" dirty="0" smtClean="0">
              <a:ea typeface="ＭＳ Ｐゴシック" pitchFamily="-84" charset="-128"/>
              <a:cs typeface="ＭＳ Ｐゴシック" pitchFamily="-84" charset="-128"/>
            </a:endParaRPr>
          </a:p>
          <a:p>
            <a:pPr eaLnBrk="1" hangingPunct="1">
              <a:spcBef>
                <a:spcPct val="0"/>
              </a:spcBef>
              <a:buNone/>
            </a:pPr>
            <a:endParaRPr lang="en-US" sz="2800" dirty="0" smtClean="0">
              <a:ea typeface="ＭＳ Ｐゴシック" pitchFamily="-84" charset="-128"/>
              <a:cs typeface="ＭＳ Ｐゴシック" pitchFamily="-84" charset="-128"/>
            </a:endParaRPr>
          </a:p>
          <a:p>
            <a:pPr eaLnBrk="1" hangingPunct="1">
              <a:spcBef>
                <a:spcPct val="0"/>
              </a:spcBef>
            </a:pPr>
            <a:r>
              <a:rPr lang="en-US" sz="2800" dirty="0">
                <a:ea typeface="ＭＳ Ｐゴシック" pitchFamily="-84" charset="-128"/>
                <a:cs typeface="ＭＳ Ｐゴシック" pitchFamily="-84" charset="-128"/>
              </a:rPr>
              <a:t>Clearly the wave function must be zero where the potential is infinite</a:t>
            </a:r>
            <a:r>
              <a:rPr lang="en-US" sz="2800" dirty="0" smtClean="0">
                <a:ea typeface="ＭＳ Ｐゴシック" pitchFamily="-84" charset="-128"/>
                <a:cs typeface="ＭＳ Ｐゴシック" pitchFamily="-84" charset="-128"/>
              </a:rPr>
              <a:t>.</a:t>
            </a:r>
          </a:p>
          <a:p>
            <a:pPr eaLnBrk="1" hangingPunct="1">
              <a:spcBef>
                <a:spcPct val="0"/>
              </a:spcBef>
            </a:pPr>
            <a:r>
              <a:rPr lang="en-US" sz="2800" dirty="0">
                <a:ea typeface="ＭＳ Ｐゴシック" pitchFamily="-84" charset="-128"/>
                <a:cs typeface="ＭＳ Ｐゴシック" pitchFamily="-84" charset="-128"/>
              </a:rPr>
              <a:t>Where the potential is zero inside the box, the Schrödinger </a:t>
            </a:r>
            <a:r>
              <a:rPr lang="en-US" sz="2800" dirty="0" smtClean="0">
                <a:ea typeface="ＭＳ Ｐゴシック" pitchFamily="-84" charset="-128"/>
                <a:cs typeface="ＭＳ Ｐゴシック" pitchFamily="-84" charset="-128"/>
              </a:rPr>
              <a:t>wave equation </a:t>
            </a:r>
            <a:r>
              <a:rPr lang="en-US" sz="2800" dirty="0">
                <a:ea typeface="ＭＳ Ｐゴシック" pitchFamily="-84" charset="-128"/>
                <a:cs typeface="ＭＳ Ｐゴシック" pitchFamily="-84" charset="-128"/>
              </a:rPr>
              <a:t>becomes			        </a:t>
            </a:r>
            <a:r>
              <a:rPr lang="en-US" sz="2800" dirty="0" smtClean="0">
                <a:ea typeface="ＭＳ Ｐゴシック" pitchFamily="-84" charset="-128"/>
                <a:cs typeface="ＭＳ Ｐゴシック" pitchFamily="-84" charset="-128"/>
              </a:rPr>
              <a:t>     where</a:t>
            </a:r>
            <a:r>
              <a:rPr lang="en-US" sz="2800" dirty="0">
                <a:ea typeface="ＭＳ Ｐゴシック" pitchFamily="-84" charset="-128"/>
                <a:cs typeface="ＭＳ Ｐゴシック" pitchFamily="-84" charset="-128"/>
              </a:rPr>
              <a:t>		  </a:t>
            </a:r>
            <a:r>
              <a:rPr lang="en-US" sz="2800" dirty="0" smtClean="0">
                <a:ea typeface="ＭＳ Ｐゴシック" pitchFamily="-84" charset="-128"/>
                <a:cs typeface="ＭＳ Ｐゴシック" pitchFamily="-84" charset="-128"/>
              </a:rPr>
              <a:t>.</a:t>
            </a:r>
          </a:p>
          <a:p>
            <a:pPr eaLnBrk="1" hangingPunct="1">
              <a:spcBef>
                <a:spcPct val="0"/>
              </a:spcBef>
            </a:pPr>
            <a:r>
              <a:rPr lang="en-US" sz="2800" dirty="0">
                <a:ea typeface="ＭＳ Ｐゴシック" pitchFamily="-84" charset="-128"/>
                <a:cs typeface="ＭＳ Ｐゴシック" pitchFamily="-84" charset="-128"/>
              </a:rPr>
              <a:t>The general solution is 			.				</a:t>
            </a:r>
          </a:p>
        </p:txBody>
      </p:sp>
      <p:pic>
        <p:nvPicPr>
          <p:cNvPr id="30723" name="Picture 38"/>
          <p:cNvPicPr preferRelativeResize="0">
            <a:picLocks noChangeAspect="1" noChangeArrowheads="1"/>
          </p:cNvPicPr>
          <p:nvPr/>
        </p:nvPicPr>
        <p:blipFill>
          <a:blip r:embed="rId2"/>
          <a:srcRect/>
          <a:stretch>
            <a:fillRect/>
          </a:stretch>
        </p:blipFill>
        <p:spPr bwMode="auto">
          <a:xfrm>
            <a:off x="3182938" y="2286000"/>
            <a:ext cx="3623641" cy="762000"/>
          </a:xfrm>
          <a:prstGeom prst="rect">
            <a:avLst/>
          </a:prstGeom>
          <a:noFill/>
          <a:ln w="9525">
            <a:noFill/>
            <a:miter lim="800000"/>
            <a:headEnd/>
            <a:tailEnd/>
          </a:ln>
        </p:spPr>
      </p:pic>
      <p:pic>
        <p:nvPicPr>
          <p:cNvPr id="30724" name="Picture 39"/>
          <p:cNvPicPr preferRelativeResize="0">
            <a:picLocks noChangeAspect="1" noChangeArrowheads="1"/>
          </p:cNvPicPr>
          <p:nvPr/>
        </p:nvPicPr>
        <p:blipFill>
          <a:blip r:embed="rId3"/>
          <a:srcRect/>
          <a:stretch>
            <a:fillRect/>
          </a:stretch>
        </p:blipFill>
        <p:spPr bwMode="auto">
          <a:xfrm>
            <a:off x="990600" y="5029200"/>
            <a:ext cx="1476375" cy="349250"/>
          </a:xfrm>
          <a:prstGeom prst="rect">
            <a:avLst/>
          </a:prstGeom>
          <a:noFill/>
          <a:ln w="9525">
            <a:noFill/>
            <a:miter lim="800000"/>
            <a:headEnd/>
            <a:tailEnd/>
          </a:ln>
        </p:spPr>
      </p:pic>
      <p:pic>
        <p:nvPicPr>
          <p:cNvPr id="30725" name="Picture 40"/>
          <p:cNvPicPr preferRelativeResize="0">
            <a:picLocks noChangeAspect="1" noChangeArrowheads="1"/>
          </p:cNvPicPr>
          <p:nvPr/>
        </p:nvPicPr>
        <p:blipFill>
          <a:blip r:embed="rId4"/>
          <a:srcRect/>
          <a:stretch>
            <a:fillRect/>
          </a:stretch>
        </p:blipFill>
        <p:spPr bwMode="auto">
          <a:xfrm>
            <a:off x="4191000" y="4419600"/>
            <a:ext cx="2686050" cy="711200"/>
          </a:xfrm>
          <a:prstGeom prst="rect">
            <a:avLst/>
          </a:prstGeom>
          <a:noFill/>
          <a:ln w="9525">
            <a:noFill/>
            <a:miter lim="800000"/>
            <a:headEnd/>
            <a:tailEnd/>
          </a:ln>
        </p:spPr>
      </p:pic>
      <p:pic>
        <p:nvPicPr>
          <p:cNvPr id="30726" name="Picture 41"/>
          <p:cNvPicPr preferRelativeResize="0">
            <a:picLocks noChangeAspect="1" noChangeArrowheads="1"/>
          </p:cNvPicPr>
          <p:nvPr/>
        </p:nvPicPr>
        <p:blipFill>
          <a:blip r:embed="rId5"/>
          <a:srcRect/>
          <a:stretch>
            <a:fillRect/>
          </a:stretch>
        </p:blipFill>
        <p:spPr bwMode="auto">
          <a:xfrm>
            <a:off x="3991778" y="5410200"/>
            <a:ext cx="3704422" cy="3810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Monday, Sept. 30, 2013</a:t>
            </a:r>
            <a:endParaRPr lang="en-US"/>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33</a:t>
            </a:fld>
            <a:endParaRPr lang="en-US"/>
          </a:p>
        </p:txBody>
      </p:sp>
      <p:sp>
        <p:nvSpPr>
          <p:cNvPr id="10" name="Footer Placeholder 9"/>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7192894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722">
                                            <p:txEl>
                                              <p:pRg st="0" end="0"/>
                                            </p:txEl>
                                          </p:spTgt>
                                        </p:tgtEl>
                                        <p:attrNameLst>
                                          <p:attrName>style.visibility</p:attrName>
                                        </p:attrNameLst>
                                      </p:cBhvr>
                                      <p:to>
                                        <p:strVal val="visible"/>
                                      </p:to>
                                    </p:set>
                                    <p:animEffect transition="in" filter="wipe(left)">
                                      <p:cBhvr>
                                        <p:cTn id="7" dur="500"/>
                                        <p:tgtEl>
                                          <p:spTgt spid="307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723"/>
                                        </p:tgtEl>
                                        <p:attrNameLst>
                                          <p:attrName>style.visibility</p:attrName>
                                        </p:attrNameLst>
                                      </p:cBhvr>
                                      <p:to>
                                        <p:strVal val="visible"/>
                                      </p:to>
                                    </p:set>
                                    <p:animEffect transition="in" filter="wipe(left)">
                                      <p:cBhvr>
                                        <p:cTn id="12" dur="500"/>
                                        <p:tgtEl>
                                          <p:spTgt spid="307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0722">
                                            <p:txEl>
                                              <p:pRg st="3" end="3"/>
                                            </p:txEl>
                                          </p:spTgt>
                                        </p:tgtEl>
                                        <p:attrNameLst>
                                          <p:attrName>style.visibility</p:attrName>
                                        </p:attrNameLst>
                                      </p:cBhvr>
                                      <p:to>
                                        <p:strVal val="visible"/>
                                      </p:to>
                                    </p:set>
                                    <p:animEffect transition="in" filter="wipe(left)">
                                      <p:cBhvr>
                                        <p:cTn id="17" dur="500"/>
                                        <p:tgtEl>
                                          <p:spTgt spid="30722">
                                            <p:txEl>
                                              <p:pRg st="3" end="3"/>
                                            </p:txEl>
                                          </p:spTgt>
                                        </p:tgtEl>
                                      </p:cBhvr>
                                    </p:animEffect>
                                  </p:childTnLst>
                                </p:cTn>
                              </p:par>
                            </p:childTnLst>
                          </p:cTn>
                        </p:par>
                        <p:par>
                          <p:cTn id="18" fill="hold">
                            <p:stCondLst>
                              <p:cond delay="1100"/>
                            </p:stCondLst>
                            <p:childTnLst>
                              <p:par>
                                <p:cTn id="19" presetID="22" presetClass="entr" presetSubtype="4" fill="hold" nodeType="afterEffect">
                                  <p:stCondLst>
                                    <p:cond delay="0"/>
                                  </p:stCondLst>
                                  <p:childTnLst>
                                    <p:set>
                                      <p:cBhvr>
                                        <p:cTn id="20" dur="1" fill="hold">
                                          <p:stCondLst>
                                            <p:cond delay="0"/>
                                          </p:stCondLst>
                                        </p:cTn>
                                        <p:tgtEl>
                                          <p:spTgt spid="30725"/>
                                        </p:tgtEl>
                                        <p:attrNameLst>
                                          <p:attrName>style.visibility</p:attrName>
                                        </p:attrNameLst>
                                      </p:cBhvr>
                                      <p:to>
                                        <p:strVal val="visible"/>
                                      </p:to>
                                    </p:set>
                                    <p:animEffect transition="in" filter="wipe(down)">
                                      <p:cBhvr>
                                        <p:cTn id="21" dur="500"/>
                                        <p:tgtEl>
                                          <p:spTgt spid="307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30722">
                                            <p:txEl>
                                              <p:pRg st="4" end="4"/>
                                            </p:txEl>
                                          </p:spTgt>
                                        </p:tgtEl>
                                        <p:attrNameLst>
                                          <p:attrName>style.visibility</p:attrName>
                                        </p:attrNameLst>
                                      </p:cBhvr>
                                      <p:to>
                                        <p:strVal val="visible"/>
                                      </p:to>
                                    </p:set>
                                    <p:animEffect transition="in" filter="wipe(left)">
                                      <p:cBhvr>
                                        <p:cTn id="26" dur="500"/>
                                        <p:tgtEl>
                                          <p:spTgt spid="30722">
                                            <p:txEl>
                                              <p:pRg st="4" end="4"/>
                                            </p:txEl>
                                          </p:spTgt>
                                        </p:tgtEl>
                                      </p:cBhvr>
                                    </p:animEffect>
                                  </p:childTnLst>
                                </p:cTn>
                              </p:par>
                            </p:childTnLst>
                          </p:cTn>
                        </p:par>
                        <p:par>
                          <p:cTn id="27" fill="hold">
                            <p:stCondLst>
                              <p:cond delay="1600"/>
                            </p:stCondLst>
                            <p:childTnLst>
                              <p:par>
                                <p:cTn id="28" presetID="22" presetClass="entr" presetSubtype="4" fill="hold" nodeType="afterEffect">
                                  <p:stCondLst>
                                    <p:cond delay="0"/>
                                  </p:stCondLst>
                                  <p:childTnLst>
                                    <p:set>
                                      <p:cBhvr>
                                        <p:cTn id="29" dur="1" fill="hold">
                                          <p:stCondLst>
                                            <p:cond delay="0"/>
                                          </p:stCondLst>
                                        </p:cTn>
                                        <p:tgtEl>
                                          <p:spTgt spid="30724"/>
                                        </p:tgtEl>
                                        <p:attrNameLst>
                                          <p:attrName>style.visibility</p:attrName>
                                        </p:attrNameLst>
                                      </p:cBhvr>
                                      <p:to>
                                        <p:strVal val="visible"/>
                                      </p:to>
                                    </p:set>
                                    <p:animEffect transition="in" filter="wipe(down)">
                                      <p:cBhvr>
                                        <p:cTn id="30" dur="500"/>
                                        <p:tgtEl>
                                          <p:spTgt spid="3072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30722">
                                            <p:txEl>
                                              <p:pRg st="5" end="5"/>
                                            </p:txEl>
                                          </p:spTgt>
                                        </p:tgtEl>
                                        <p:attrNameLst>
                                          <p:attrName>style.visibility</p:attrName>
                                        </p:attrNameLst>
                                      </p:cBhvr>
                                      <p:to>
                                        <p:strVal val="visible"/>
                                      </p:to>
                                    </p:set>
                                    <p:animEffect transition="in" filter="wipe(left)">
                                      <p:cBhvr>
                                        <p:cTn id="35" dur="500"/>
                                        <p:tgtEl>
                                          <p:spTgt spid="30722">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0726"/>
                                        </p:tgtEl>
                                        <p:attrNameLst>
                                          <p:attrName>style.visibility</p:attrName>
                                        </p:attrNameLst>
                                      </p:cBhvr>
                                      <p:to>
                                        <p:strVal val="visible"/>
                                      </p:to>
                                    </p:set>
                                    <p:animEffect transition="in" filter="wipe(left)">
                                      <p:cBhvr>
                                        <p:cTn id="40" dur="500"/>
                                        <p:tgtEl>
                                          <p:spTgt spid="3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457200" y="0"/>
            <a:ext cx="8229600" cy="636587"/>
          </a:xfrm>
        </p:spPr>
        <p:txBody>
          <a:bodyPr/>
          <a:lstStyle/>
          <a:p>
            <a:pPr algn="ctr" eaLnBrk="1" hangingPunct="1"/>
            <a:r>
              <a:rPr lang="en-US" sz="4800" dirty="0">
                <a:ea typeface="ＭＳ Ｐゴシック" pitchFamily="-84" charset="-128"/>
                <a:cs typeface="ＭＳ Ｐゴシック" pitchFamily="-84" charset="-128"/>
              </a:rPr>
              <a:t>Quantization</a:t>
            </a:r>
          </a:p>
        </p:txBody>
      </p:sp>
      <p:sp>
        <p:nvSpPr>
          <p:cNvPr id="31746" name="Rectangle 4"/>
          <p:cNvSpPr>
            <a:spLocks noGrp="1" noChangeArrowheads="1"/>
          </p:cNvSpPr>
          <p:nvPr>
            <p:ph type="body" sz="half" idx="1"/>
          </p:nvPr>
        </p:nvSpPr>
        <p:spPr>
          <a:xfrm>
            <a:off x="457200" y="685800"/>
            <a:ext cx="8307388" cy="5181600"/>
          </a:xfrm>
          <a:noFill/>
        </p:spPr>
        <p:txBody>
          <a:bodyPr/>
          <a:lstStyle/>
          <a:p>
            <a:pPr eaLnBrk="1" hangingPunct="1"/>
            <a:r>
              <a:rPr lang="en-US" sz="2400" dirty="0">
                <a:ea typeface="ＭＳ Ｐゴシック" pitchFamily="-84" charset="-128"/>
                <a:cs typeface="ＭＳ Ｐゴシック" pitchFamily="-84" charset="-128"/>
              </a:rPr>
              <a:t>Boundary conditions of the potential dictate that the wave function must be zero at </a:t>
            </a:r>
            <a:r>
              <a:rPr lang="en-US" sz="2400" i="1"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 0 and </a:t>
            </a:r>
            <a:r>
              <a:rPr lang="en-US" sz="2400" i="1"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 </a:t>
            </a:r>
            <a:r>
              <a:rPr lang="en-US" sz="2400" i="1" dirty="0">
                <a:ea typeface="ＭＳ Ｐゴシック" pitchFamily="-84" charset="-128"/>
                <a:cs typeface="ＭＳ Ｐゴシック" pitchFamily="-84" charset="-128"/>
              </a:rPr>
              <a:t>L</a:t>
            </a:r>
            <a:r>
              <a:rPr lang="en-US" sz="2400" dirty="0">
                <a:ea typeface="ＭＳ Ｐゴシック" pitchFamily="-84" charset="-128"/>
                <a:cs typeface="ＭＳ Ｐゴシック" pitchFamily="-84" charset="-128"/>
              </a:rPr>
              <a:t>. This yields valid solutions for </a:t>
            </a:r>
            <a:r>
              <a:rPr lang="en-US" sz="2400" b="1" dirty="0">
                <a:solidFill>
                  <a:srgbClr val="FF0000"/>
                </a:solidFill>
                <a:ea typeface="ＭＳ Ｐゴシック" pitchFamily="-84" charset="-128"/>
                <a:cs typeface="ＭＳ Ｐゴシック" pitchFamily="-84" charset="-128"/>
              </a:rPr>
              <a:t>integer values </a:t>
            </a:r>
            <a:r>
              <a:rPr lang="en-US" sz="2400" dirty="0">
                <a:ea typeface="ＭＳ Ｐゴシック" pitchFamily="-84" charset="-128"/>
                <a:cs typeface="ＭＳ Ｐゴシック" pitchFamily="-84" charset="-128"/>
              </a:rPr>
              <a:t>of </a:t>
            </a:r>
            <a:r>
              <a:rPr lang="en-US" sz="2400" i="1" dirty="0" err="1">
                <a:ea typeface="ＭＳ Ｐゴシック" pitchFamily="-84" charset="-128"/>
                <a:cs typeface="ＭＳ Ｐゴシック" pitchFamily="-84" charset="-128"/>
              </a:rPr>
              <a:t>n</a:t>
            </a:r>
            <a:r>
              <a:rPr lang="en-US" sz="2400" dirty="0">
                <a:ea typeface="ＭＳ Ｐゴシック" pitchFamily="-84" charset="-128"/>
                <a:cs typeface="ＭＳ Ｐゴシック" pitchFamily="-84" charset="-128"/>
              </a:rPr>
              <a:t> such that </a:t>
            </a:r>
            <a:r>
              <a:rPr lang="en-US" sz="2400" i="1" dirty="0" err="1">
                <a:ea typeface="ＭＳ Ｐゴシック" pitchFamily="-84" charset="-128"/>
                <a:cs typeface="ＭＳ Ｐゴシック" pitchFamily="-84" charset="-128"/>
              </a:rPr>
              <a:t>kL</a:t>
            </a:r>
            <a:r>
              <a:rPr lang="en-US" sz="2400" dirty="0">
                <a:ea typeface="ＭＳ Ｐゴシック" pitchFamily="-84" charset="-128"/>
                <a:cs typeface="ＭＳ Ｐゴシック" pitchFamily="-84" charset="-128"/>
              </a:rPr>
              <a:t> = </a:t>
            </a:r>
            <a:r>
              <a:rPr lang="en-US" sz="2400" i="1" dirty="0" err="1">
                <a:ea typeface="ＭＳ Ｐゴシック" pitchFamily="-84" charset="-128"/>
                <a:cs typeface="ＭＳ Ｐゴシック" pitchFamily="-84" charset="-128"/>
              </a:rPr>
              <a:t>n</a:t>
            </a:r>
            <a:r>
              <a:rPr lang="el-GR" sz="2400" i="1" dirty="0">
                <a:ea typeface="Arial" pitchFamily="-84" charset="0"/>
                <a:cs typeface="Arial" pitchFamily="-84" charset="0"/>
              </a:rPr>
              <a:t>π</a:t>
            </a:r>
            <a:r>
              <a:rPr lang="en-US" sz="2400" dirty="0" smtClean="0">
                <a:ea typeface="Arial" pitchFamily="-84" charset="0"/>
                <a:cs typeface="Arial" pitchFamily="-84" charset="0"/>
              </a:rPr>
              <a:t>.</a:t>
            </a:r>
            <a:endParaRPr lang="en-US" sz="2400" dirty="0" smtClean="0">
              <a:ea typeface="ＭＳ Ｐゴシック" pitchFamily="-84" charset="-128"/>
              <a:cs typeface="ＭＳ Ｐゴシック" pitchFamily="-84" charset="-128"/>
            </a:endParaRPr>
          </a:p>
          <a:p>
            <a:pPr eaLnBrk="1" hangingPunct="1"/>
            <a:r>
              <a:rPr lang="en-US" sz="2400" dirty="0">
                <a:ea typeface="ＭＳ Ｐゴシック" pitchFamily="-84" charset="-128"/>
                <a:cs typeface="ＭＳ Ｐゴシック" pitchFamily="-84" charset="-128"/>
              </a:rPr>
              <a:t>The wave function is now</a:t>
            </a:r>
          </a:p>
          <a:p>
            <a:pPr eaLnBrk="1" hangingPunct="1"/>
            <a:endParaRPr lang="en-US" sz="2400" dirty="0">
              <a:ea typeface="ＭＳ Ｐゴシック" pitchFamily="-84" charset="-128"/>
              <a:cs typeface="ＭＳ Ｐゴシック" pitchFamily="-84" charset="-128"/>
            </a:endParaRPr>
          </a:p>
          <a:p>
            <a:pPr eaLnBrk="1" hangingPunct="1"/>
            <a:r>
              <a:rPr lang="en-US" sz="2400" dirty="0">
                <a:ea typeface="ＭＳ Ｐゴシック" pitchFamily="-84" charset="-128"/>
                <a:cs typeface="ＭＳ Ｐゴシック" pitchFamily="-84" charset="-128"/>
              </a:rPr>
              <a:t>We normalize the wave function</a:t>
            </a:r>
          </a:p>
          <a:p>
            <a:pPr eaLnBrk="1" hangingPunct="1"/>
            <a:endParaRPr lang="en-US" sz="2400" dirty="0">
              <a:ea typeface="ＭＳ Ｐゴシック" pitchFamily="-84" charset="-128"/>
              <a:cs typeface="ＭＳ Ｐゴシック" pitchFamily="-84" charset="-128"/>
            </a:endParaRPr>
          </a:p>
          <a:p>
            <a:pPr eaLnBrk="1" hangingPunct="1"/>
            <a:endParaRPr lang="en-US" sz="2400" dirty="0">
              <a:ea typeface="ＭＳ Ｐゴシック" pitchFamily="-84" charset="-128"/>
              <a:cs typeface="ＭＳ Ｐゴシック" pitchFamily="-84" charset="-128"/>
            </a:endParaRPr>
          </a:p>
          <a:p>
            <a:pPr eaLnBrk="1" hangingPunct="1"/>
            <a:r>
              <a:rPr lang="en-US" sz="2400" dirty="0">
                <a:ea typeface="ＭＳ Ｐゴシック" pitchFamily="-84" charset="-128"/>
                <a:cs typeface="ＭＳ Ｐゴシック" pitchFamily="-84" charset="-128"/>
              </a:rPr>
              <a:t>The normalized wave function becomes</a:t>
            </a:r>
          </a:p>
          <a:p>
            <a:pPr eaLnBrk="1" hangingPunct="1"/>
            <a:endParaRPr lang="en-US" sz="2400" dirty="0" smtClean="0">
              <a:ea typeface="ＭＳ Ｐゴシック" pitchFamily="-84" charset="-128"/>
              <a:cs typeface="ＭＳ Ｐゴシック" pitchFamily="-84" charset="-128"/>
            </a:endParaRPr>
          </a:p>
          <a:p>
            <a:pPr eaLnBrk="1" hangingPunct="1">
              <a:buNone/>
            </a:pPr>
            <a:endParaRPr lang="en-US" sz="2400" dirty="0" smtClean="0">
              <a:ea typeface="ＭＳ Ｐゴシック" pitchFamily="-84" charset="-128"/>
              <a:cs typeface="ＭＳ Ｐゴシック" pitchFamily="-84" charset="-128"/>
            </a:endParaRPr>
          </a:p>
          <a:p>
            <a:pPr eaLnBrk="1" hangingPunct="1"/>
            <a:r>
              <a:rPr lang="en-US" sz="2400" dirty="0">
                <a:ea typeface="ＭＳ Ｐゴシック" pitchFamily="-84" charset="-128"/>
                <a:cs typeface="ＭＳ Ｐゴシック" pitchFamily="-84" charset="-128"/>
              </a:rPr>
              <a:t>These functions are identical to those obtained for a vibrating string with fixed ends.</a:t>
            </a:r>
          </a:p>
        </p:txBody>
      </p:sp>
      <p:pic>
        <p:nvPicPr>
          <p:cNvPr id="31747" name="Picture 29"/>
          <p:cNvPicPr preferRelativeResize="0">
            <a:picLocks noChangeAspect="1" noChangeArrowheads="1"/>
          </p:cNvPicPr>
          <p:nvPr/>
        </p:nvPicPr>
        <p:blipFill>
          <a:blip r:embed="rId2"/>
          <a:srcRect/>
          <a:stretch>
            <a:fillRect/>
          </a:stretch>
        </p:blipFill>
        <p:spPr bwMode="auto">
          <a:xfrm>
            <a:off x="4190999" y="1905000"/>
            <a:ext cx="2551651" cy="762000"/>
          </a:xfrm>
          <a:prstGeom prst="rect">
            <a:avLst/>
          </a:prstGeom>
          <a:noFill/>
          <a:ln w="9525">
            <a:noFill/>
            <a:miter lim="800000"/>
            <a:headEnd/>
            <a:tailEnd/>
          </a:ln>
        </p:spPr>
      </p:pic>
      <p:pic>
        <p:nvPicPr>
          <p:cNvPr id="31748" name="Picture 30"/>
          <p:cNvPicPr preferRelativeResize="0">
            <a:picLocks noChangeAspect="1" noChangeArrowheads="1"/>
          </p:cNvPicPr>
          <p:nvPr/>
        </p:nvPicPr>
        <p:blipFill>
          <a:blip r:embed="rId3"/>
          <a:srcRect/>
          <a:stretch>
            <a:fillRect/>
          </a:stretch>
        </p:blipFill>
        <p:spPr bwMode="auto">
          <a:xfrm>
            <a:off x="4826000" y="3292475"/>
            <a:ext cx="2489200" cy="746125"/>
          </a:xfrm>
          <a:prstGeom prst="rect">
            <a:avLst/>
          </a:prstGeom>
          <a:noFill/>
          <a:ln w="9525">
            <a:noFill/>
            <a:miter lim="800000"/>
            <a:headEnd/>
            <a:tailEnd/>
          </a:ln>
        </p:spPr>
      </p:pic>
      <p:pic>
        <p:nvPicPr>
          <p:cNvPr id="31749" name="Picture 31"/>
          <p:cNvPicPr preferRelativeResize="0">
            <a:picLocks noChangeAspect="1" noChangeArrowheads="1"/>
          </p:cNvPicPr>
          <p:nvPr/>
        </p:nvPicPr>
        <p:blipFill>
          <a:blip r:embed="rId4"/>
          <a:srcRect/>
          <a:stretch>
            <a:fillRect/>
          </a:stretch>
        </p:blipFill>
        <p:spPr bwMode="auto">
          <a:xfrm>
            <a:off x="1909763" y="3340100"/>
            <a:ext cx="2479675" cy="622300"/>
          </a:xfrm>
          <a:prstGeom prst="rect">
            <a:avLst/>
          </a:prstGeom>
          <a:noFill/>
          <a:ln w="9525">
            <a:noFill/>
            <a:miter lim="800000"/>
            <a:headEnd/>
            <a:tailEnd/>
          </a:ln>
        </p:spPr>
      </p:pic>
      <p:pic>
        <p:nvPicPr>
          <p:cNvPr id="31750" name="Picture 32"/>
          <p:cNvPicPr preferRelativeResize="0">
            <a:picLocks noChangeAspect="1" noChangeArrowheads="1"/>
          </p:cNvPicPr>
          <p:nvPr/>
        </p:nvPicPr>
        <p:blipFill>
          <a:blip r:embed="rId5"/>
          <a:srcRect/>
          <a:stretch>
            <a:fillRect/>
          </a:stretch>
        </p:blipFill>
        <p:spPr bwMode="auto">
          <a:xfrm>
            <a:off x="3313113" y="4572000"/>
            <a:ext cx="2517775" cy="7493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Monday, Sept. 30, 2013</a:t>
            </a:r>
            <a:endParaRPr lang="en-US"/>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34</a:t>
            </a:fld>
            <a:endParaRPr lang="en-US"/>
          </a:p>
        </p:txBody>
      </p:sp>
      <p:sp>
        <p:nvSpPr>
          <p:cNvPr id="10" name="Footer Placeholder 9"/>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197717428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1746">
                                            <p:txEl>
                                              <p:pRg st="0" end="0"/>
                                            </p:txEl>
                                          </p:spTgt>
                                        </p:tgtEl>
                                        <p:attrNameLst>
                                          <p:attrName>style.visibility</p:attrName>
                                        </p:attrNameLst>
                                      </p:cBhvr>
                                      <p:to>
                                        <p:strVal val="visible"/>
                                      </p:to>
                                    </p:set>
                                    <p:animEffect transition="in" filter="wipe(left)">
                                      <p:cBhvr>
                                        <p:cTn id="7" dur="500"/>
                                        <p:tgtEl>
                                          <p:spTgt spid="317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1746">
                                            <p:txEl>
                                              <p:pRg st="1" end="1"/>
                                            </p:txEl>
                                          </p:spTgt>
                                        </p:tgtEl>
                                        <p:attrNameLst>
                                          <p:attrName>style.visibility</p:attrName>
                                        </p:attrNameLst>
                                      </p:cBhvr>
                                      <p:to>
                                        <p:strVal val="visible"/>
                                      </p:to>
                                    </p:set>
                                    <p:animEffect transition="in" filter="wipe(left)">
                                      <p:cBhvr>
                                        <p:cTn id="12" dur="500"/>
                                        <p:tgtEl>
                                          <p:spTgt spid="317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1747"/>
                                        </p:tgtEl>
                                        <p:attrNameLst>
                                          <p:attrName>style.visibility</p:attrName>
                                        </p:attrNameLst>
                                      </p:cBhvr>
                                      <p:to>
                                        <p:strVal val="visible"/>
                                      </p:to>
                                    </p:set>
                                    <p:animEffect transition="in" filter="wipe(left)">
                                      <p:cBhvr>
                                        <p:cTn id="17" dur="500"/>
                                        <p:tgtEl>
                                          <p:spTgt spid="3174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1746">
                                            <p:txEl>
                                              <p:pRg st="3" end="3"/>
                                            </p:txEl>
                                          </p:spTgt>
                                        </p:tgtEl>
                                        <p:attrNameLst>
                                          <p:attrName>style.visibility</p:attrName>
                                        </p:attrNameLst>
                                      </p:cBhvr>
                                      <p:to>
                                        <p:strVal val="visible"/>
                                      </p:to>
                                    </p:set>
                                    <p:animEffect transition="in" filter="wipe(left)">
                                      <p:cBhvr>
                                        <p:cTn id="22" dur="500"/>
                                        <p:tgtEl>
                                          <p:spTgt spid="3174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1749"/>
                                        </p:tgtEl>
                                        <p:attrNameLst>
                                          <p:attrName>style.visibility</p:attrName>
                                        </p:attrNameLst>
                                      </p:cBhvr>
                                      <p:to>
                                        <p:strVal val="visible"/>
                                      </p:to>
                                    </p:set>
                                    <p:animEffect transition="in" filter="wipe(left)">
                                      <p:cBhvr>
                                        <p:cTn id="27" dur="500"/>
                                        <p:tgtEl>
                                          <p:spTgt spid="3174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1748"/>
                                        </p:tgtEl>
                                        <p:attrNameLst>
                                          <p:attrName>style.visibility</p:attrName>
                                        </p:attrNameLst>
                                      </p:cBhvr>
                                      <p:to>
                                        <p:strVal val="visible"/>
                                      </p:to>
                                    </p:set>
                                    <p:animEffect transition="in" filter="wipe(left)">
                                      <p:cBhvr>
                                        <p:cTn id="32" dur="500"/>
                                        <p:tgtEl>
                                          <p:spTgt spid="3174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1746">
                                            <p:txEl>
                                              <p:pRg st="6" end="6"/>
                                            </p:txEl>
                                          </p:spTgt>
                                        </p:tgtEl>
                                        <p:attrNameLst>
                                          <p:attrName>style.visibility</p:attrName>
                                        </p:attrNameLst>
                                      </p:cBhvr>
                                      <p:to>
                                        <p:strVal val="visible"/>
                                      </p:to>
                                    </p:set>
                                    <p:animEffect transition="in" filter="wipe(left)">
                                      <p:cBhvr>
                                        <p:cTn id="37" dur="500"/>
                                        <p:tgtEl>
                                          <p:spTgt spid="3174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1750"/>
                                        </p:tgtEl>
                                        <p:attrNameLst>
                                          <p:attrName>style.visibility</p:attrName>
                                        </p:attrNameLst>
                                      </p:cBhvr>
                                      <p:to>
                                        <p:strVal val="visible"/>
                                      </p:to>
                                    </p:set>
                                    <p:animEffect transition="in" filter="wipe(left)">
                                      <p:cBhvr>
                                        <p:cTn id="42" dur="500"/>
                                        <p:tgtEl>
                                          <p:spTgt spid="3175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1746">
                                            <p:txEl>
                                              <p:pRg st="9" end="9"/>
                                            </p:txEl>
                                          </p:spTgt>
                                        </p:tgtEl>
                                        <p:attrNameLst>
                                          <p:attrName>style.visibility</p:attrName>
                                        </p:attrNameLst>
                                      </p:cBhvr>
                                      <p:to>
                                        <p:strVal val="visible"/>
                                      </p:to>
                                    </p:set>
                                    <p:animEffect transition="in" filter="wipe(left)">
                                      <p:cBhvr>
                                        <p:cTn id="47" dur="500"/>
                                        <p:tgtEl>
                                          <p:spTgt spid="3174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457200" y="1"/>
            <a:ext cx="8229600" cy="838200"/>
          </a:xfrm>
        </p:spPr>
        <p:txBody>
          <a:bodyPr/>
          <a:lstStyle/>
          <a:p>
            <a:pPr algn="ctr" eaLnBrk="1" hangingPunct="1"/>
            <a:r>
              <a:rPr lang="en-US" dirty="0">
                <a:ea typeface="ＭＳ Ｐゴシック" pitchFamily="-84" charset="-128"/>
                <a:cs typeface="ＭＳ Ｐゴシック" pitchFamily="-84" charset="-128"/>
              </a:rPr>
              <a:t>Quantized Energy</a:t>
            </a:r>
          </a:p>
        </p:txBody>
      </p:sp>
      <p:sp>
        <p:nvSpPr>
          <p:cNvPr id="32770" name="Rectangle 5"/>
          <p:cNvSpPr>
            <a:spLocks noGrp="1" noChangeArrowheads="1"/>
          </p:cNvSpPr>
          <p:nvPr>
            <p:ph type="body" sz="half" idx="1"/>
          </p:nvPr>
        </p:nvSpPr>
        <p:spPr>
          <a:xfrm>
            <a:off x="304800" y="609600"/>
            <a:ext cx="8231188" cy="4497388"/>
          </a:xfrm>
          <a:noFill/>
        </p:spPr>
        <p:txBody>
          <a:bodyPr/>
          <a:lstStyle/>
          <a:p>
            <a:pPr eaLnBrk="1" hangingPunct="1"/>
            <a:r>
              <a:rPr lang="en-US" sz="2800" dirty="0">
                <a:ea typeface="ＭＳ Ｐゴシック" pitchFamily="-84" charset="-128"/>
                <a:cs typeface="ＭＳ Ｐゴシック" pitchFamily="-84" charset="-128"/>
              </a:rPr>
              <a:t>The quantized wave number now becomes</a:t>
            </a:r>
          </a:p>
          <a:p>
            <a:pPr eaLnBrk="1" hangingPunct="1"/>
            <a:r>
              <a:rPr lang="en-US" sz="2800" dirty="0">
                <a:ea typeface="ＭＳ Ｐゴシック" pitchFamily="-84" charset="-128"/>
                <a:cs typeface="ＭＳ Ｐゴシック" pitchFamily="-84" charset="-128"/>
              </a:rPr>
              <a:t>Solving for the energy yields</a:t>
            </a:r>
          </a:p>
          <a:p>
            <a:pPr eaLnBrk="1" hangingPunct="1"/>
            <a:endParaRPr lang="en-US" sz="2800" dirty="0">
              <a:ea typeface="ＭＳ Ｐゴシック" pitchFamily="-84" charset="-128"/>
              <a:cs typeface="ＭＳ Ｐゴシック" pitchFamily="-84" charset="-128"/>
            </a:endParaRPr>
          </a:p>
          <a:p>
            <a:pPr eaLnBrk="1" hangingPunct="1">
              <a:buFont typeface="Wingdings" pitchFamily="-84" charset="2"/>
              <a:buNone/>
            </a:pPr>
            <a:endParaRPr lang="en-US" sz="2800" dirty="0">
              <a:ea typeface="ＭＳ Ｐゴシック" pitchFamily="-84" charset="-128"/>
              <a:cs typeface="ＭＳ Ｐゴシック" pitchFamily="-84" charset="-128"/>
            </a:endParaRPr>
          </a:p>
          <a:p>
            <a:pPr eaLnBrk="1" hangingPunct="1"/>
            <a:r>
              <a:rPr lang="en-US" sz="2800" dirty="0">
                <a:ea typeface="ＭＳ Ｐゴシック" pitchFamily="-84" charset="-128"/>
                <a:cs typeface="ＭＳ Ｐゴシック" pitchFamily="-84" charset="-128"/>
              </a:rPr>
              <a:t>Note that the energy depends on the integer values of </a:t>
            </a:r>
            <a:r>
              <a:rPr lang="en-US" sz="2800" i="1" dirty="0" err="1">
                <a:ea typeface="ＭＳ Ｐゴシック" pitchFamily="-84" charset="-128"/>
                <a:cs typeface="ＭＳ Ｐゴシック" pitchFamily="-84" charset="-128"/>
              </a:rPr>
              <a:t>n</a:t>
            </a:r>
            <a:r>
              <a:rPr lang="en-US" sz="2800" dirty="0">
                <a:ea typeface="ＭＳ Ｐゴシック" pitchFamily="-84" charset="-128"/>
                <a:cs typeface="ＭＳ Ｐゴシック" pitchFamily="-84" charset="-128"/>
              </a:rPr>
              <a:t>. Hence the energy is quantized and nonzero. </a:t>
            </a:r>
          </a:p>
          <a:p>
            <a:pPr eaLnBrk="1" hangingPunct="1"/>
            <a:r>
              <a:rPr lang="en-US" sz="2800" dirty="0">
                <a:ea typeface="ＭＳ Ｐゴシック" pitchFamily="-84" charset="-128"/>
                <a:cs typeface="ＭＳ Ｐゴシック" pitchFamily="-84" charset="-128"/>
              </a:rPr>
              <a:t>The special case of </a:t>
            </a:r>
            <a:r>
              <a:rPr lang="en-US" sz="2800" i="1" dirty="0" err="1">
                <a:ea typeface="ＭＳ Ｐゴシック" pitchFamily="-84" charset="-128"/>
                <a:cs typeface="ＭＳ Ｐゴシック" pitchFamily="-84" charset="-128"/>
              </a:rPr>
              <a:t>n</a:t>
            </a:r>
            <a:r>
              <a:rPr lang="en-US" sz="2800" dirty="0">
                <a:ea typeface="ＭＳ Ｐゴシック" pitchFamily="-84" charset="-128"/>
                <a:cs typeface="ＭＳ Ｐゴシック" pitchFamily="-84" charset="-128"/>
              </a:rPr>
              <a:t> </a:t>
            </a:r>
            <a:r>
              <a:rPr lang="en-US" sz="2800" dirty="0">
                <a:solidFill>
                  <a:srgbClr val="FF0000"/>
                </a:solidFill>
                <a:ea typeface="ＭＳ Ｐゴシック" pitchFamily="-84" charset="-128"/>
                <a:cs typeface="ＭＳ Ｐゴシック" pitchFamily="-84" charset="-128"/>
              </a:rPr>
              <a:t>= 1</a:t>
            </a:r>
            <a:r>
              <a:rPr lang="en-US" sz="2800" dirty="0">
                <a:ea typeface="ＭＳ Ｐゴシック" pitchFamily="-84" charset="-128"/>
                <a:cs typeface="ＭＳ Ｐゴシック" pitchFamily="-84" charset="-128"/>
              </a:rPr>
              <a:t> is called the ground state energy.</a:t>
            </a:r>
          </a:p>
        </p:txBody>
      </p:sp>
      <p:pic>
        <p:nvPicPr>
          <p:cNvPr id="32771" name="Picture 20"/>
          <p:cNvPicPr preferRelativeResize="0">
            <a:picLocks noChangeAspect="1" noChangeArrowheads="1"/>
          </p:cNvPicPr>
          <p:nvPr/>
        </p:nvPicPr>
        <p:blipFill>
          <a:blip r:embed="rId2"/>
          <a:srcRect/>
          <a:stretch>
            <a:fillRect/>
          </a:stretch>
        </p:blipFill>
        <p:spPr bwMode="auto">
          <a:xfrm>
            <a:off x="6413500" y="609600"/>
            <a:ext cx="2044700" cy="727075"/>
          </a:xfrm>
          <a:prstGeom prst="rect">
            <a:avLst/>
          </a:prstGeom>
          <a:noFill/>
          <a:ln w="9525">
            <a:noFill/>
            <a:miter lim="800000"/>
            <a:headEnd/>
            <a:tailEnd/>
          </a:ln>
        </p:spPr>
      </p:pic>
      <p:pic>
        <p:nvPicPr>
          <p:cNvPr id="32772" name="Picture 21"/>
          <p:cNvPicPr preferRelativeResize="0">
            <a:picLocks noChangeAspect="1" noChangeArrowheads="1"/>
          </p:cNvPicPr>
          <p:nvPr/>
        </p:nvPicPr>
        <p:blipFill>
          <a:blip r:embed="rId3"/>
          <a:srcRect/>
          <a:stretch>
            <a:fillRect/>
          </a:stretch>
        </p:blipFill>
        <p:spPr bwMode="auto">
          <a:xfrm>
            <a:off x="6781800" y="3089275"/>
            <a:ext cx="1196975" cy="720725"/>
          </a:xfrm>
          <a:prstGeom prst="rect">
            <a:avLst/>
          </a:prstGeom>
          <a:noFill/>
          <a:ln w="9525">
            <a:noFill/>
            <a:miter lim="800000"/>
            <a:headEnd/>
            <a:tailEnd/>
          </a:ln>
        </p:spPr>
      </p:pic>
      <p:pic>
        <p:nvPicPr>
          <p:cNvPr id="32773" name="Picture 22"/>
          <p:cNvPicPr preferRelativeResize="0">
            <a:picLocks noChangeAspect="1" noChangeArrowheads="1"/>
          </p:cNvPicPr>
          <p:nvPr/>
        </p:nvPicPr>
        <p:blipFill>
          <a:blip r:embed="rId4"/>
          <a:srcRect/>
          <a:stretch>
            <a:fillRect/>
          </a:stretch>
        </p:blipFill>
        <p:spPr bwMode="auto">
          <a:xfrm>
            <a:off x="2949575" y="1830388"/>
            <a:ext cx="3244850" cy="647700"/>
          </a:xfrm>
          <a:prstGeom prst="rect">
            <a:avLst/>
          </a:prstGeom>
          <a:noFill/>
          <a:ln w="9525">
            <a:noFill/>
            <a:miter lim="800000"/>
            <a:headEnd/>
            <a:tailEnd/>
          </a:ln>
        </p:spPr>
      </p:pic>
      <p:pic>
        <p:nvPicPr>
          <p:cNvPr id="32774" name="Picture 1"/>
          <p:cNvPicPr>
            <a:picLocks/>
          </p:cNvPicPr>
          <p:nvPr/>
        </p:nvPicPr>
        <p:blipFill>
          <a:blip r:embed="rId5"/>
          <a:srcRect/>
          <a:stretch>
            <a:fillRect/>
          </a:stretch>
        </p:blipFill>
        <p:spPr bwMode="auto">
          <a:xfrm>
            <a:off x="1905000" y="4191000"/>
            <a:ext cx="5334000" cy="24384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Monday, Sept. 30, 2013</a:t>
            </a:r>
            <a:endParaRPr lang="en-US"/>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35</a:t>
            </a:fld>
            <a:endParaRPr lang="en-US"/>
          </a:p>
        </p:txBody>
      </p:sp>
      <p:sp>
        <p:nvSpPr>
          <p:cNvPr id="10" name="Footer Placeholder 9"/>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10280809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wipe(left)">
                                      <p:cBhvr>
                                        <p:cTn id="7" dur="500"/>
                                        <p:tgtEl>
                                          <p:spTgt spid="327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2770">
                                            <p:txEl>
                                              <p:pRg st="1" end="1"/>
                                            </p:txEl>
                                          </p:spTgt>
                                        </p:tgtEl>
                                        <p:attrNameLst>
                                          <p:attrName>style.visibility</p:attrName>
                                        </p:attrNameLst>
                                      </p:cBhvr>
                                      <p:to>
                                        <p:strVal val="visible"/>
                                      </p:to>
                                    </p:set>
                                    <p:animEffect transition="in" filter="wipe(left)">
                                      <p:cBhvr>
                                        <p:cTn id="12" dur="500"/>
                                        <p:tgtEl>
                                          <p:spTgt spid="327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2770">
                                            <p:txEl>
                                              <p:pRg st="4" end="4"/>
                                            </p:txEl>
                                          </p:spTgt>
                                        </p:tgtEl>
                                        <p:attrNameLst>
                                          <p:attrName>style.visibility</p:attrName>
                                        </p:attrNameLst>
                                      </p:cBhvr>
                                      <p:to>
                                        <p:strVal val="visible"/>
                                      </p:to>
                                    </p:set>
                                    <p:animEffect transition="in" filter="wipe(left)">
                                      <p:cBhvr>
                                        <p:cTn id="17" dur="500"/>
                                        <p:tgtEl>
                                          <p:spTgt spid="3277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2770">
                                            <p:txEl>
                                              <p:pRg st="5" end="5"/>
                                            </p:txEl>
                                          </p:spTgt>
                                        </p:tgtEl>
                                        <p:attrNameLst>
                                          <p:attrName>style.visibility</p:attrName>
                                        </p:attrNameLst>
                                      </p:cBhvr>
                                      <p:to>
                                        <p:strVal val="visible"/>
                                      </p:to>
                                    </p:set>
                                    <p:animEffect transition="in" filter="wipe(left)">
                                      <p:cBhvr>
                                        <p:cTn id="22" dur="500"/>
                                        <p:tgtEl>
                                          <p:spTgt spid="3277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32771"/>
                                        </p:tgtEl>
                                        <p:attrNameLst>
                                          <p:attrName>style.visibility</p:attrName>
                                        </p:attrNameLst>
                                      </p:cBhvr>
                                      <p:to>
                                        <p:strVal val="visible"/>
                                      </p:to>
                                    </p:set>
                                    <p:animEffect transition="in" filter="wipe(right)">
                                      <p:cBhvr>
                                        <p:cTn id="27" dur="500"/>
                                        <p:tgtEl>
                                          <p:spTgt spid="3277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2773"/>
                                        </p:tgtEl>
                                        <p:attrNameLst>
                                          <p:attrName>style.visibility</p:attrName>
                                        </p:attrNameLst>
                                      </p:cBhvr>
                                      <p:to>
                                        <p:strVal val="visible"/>
                                      </p:to>
                                    </p:set>
                                    <p:animEffect transition="in" filter="wipe(left)">
                                      <p:cBhvr>
                                        <p:cTn id="32" dur="500"/>
                                        <p:tgtEl>
                                          <p:spTgt spid="3277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2772"/>
                                        </p:tgtEl>
                                        <p:attrNameLst>
                                          <p:attrName>style.visibility</p:attrName>
                                        </p:attrNameLst>
                                      </p:cBhvr>
                                      <p:to>
                                        <p:strVal val="visible"/>
                                      </p:to>
                                    </p:set>
                                    <p:animEffect transition="in" filter="wipe(left)">
                                      <p:cBhvr>
                                        <p:cTn id="37" dur="500"/>
                                        <p:tgtEl>
                                          <p:spTgt spid="3277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2774"/>
                                        </p:tgtEl>
                                        <p:attrNameLst>
                                          <p:attrName>style.visibility</p:attrName>
                                        </p:attrNameLst>
                                      </p:cBhvr>
                                      <p:to>
                                        <p:strVal val="visible"/>
                                      </p:to>
                                    </p:set>
                                    <p:anim calcmode="lin" valueType="num">
                                      <p:cBhvr>
                                        <p:cTn id="42" dur="500" fill="hold"/>
                                        <p:tgtEl>
                                          <p:spTgt spid="32774"/>
                                        </p:tgtEl>
                                        <p:attrNameLst>
                                          <p:attrName>ppt_w</p:attrName>
                                        </p:attrNameLst>
                                      </p:cBhvr>
                                      <p:tavLst>
                                        <p:tav tm="0">
                                          <p:val>
                                            <p:fltVal val="0"/>
                                          </p:val>
                                        </p:tav>
                                        <p:tav tm="100000">
                                          <p:val>
                                            <p:strVal val="#ppt_w"/>
                                          </p:val>
                                        </p:tav>
                                      </p:tavLst>
                                    </p:anim>
                                    <p:anim calcmode="lin" valueType="num">
                                      <p:cBhvr>
                                        <p:cTn id="43" dur="500" fill="hold"/>
                                        <p:tgtEl>
                                          <p:spTgt spid="32774"/>
                                        </p:tgtEl>
                                        <p:attrNameLst>
                                          <p:attrName>ppt_h</p:attrName>
                                        </p:attrNameLst>
                                      </p:cBhvr>
                                      <p:tavLst>
                                        <p:tav tm="0">
                                          <p:val>
                                            <p:fltVal val="0"/>
                                          </p:val>
                                        </p:tav>
                                        <p:tav tm="100000">
                                          <p:val>
                                            <p:strVal val="#ppt_h"/>
                                          </p:val>
                                        </p:tav>
                                      </p:tavLst>
                                    </p:anim>
                                    <p:animEffect transition="in" filter="fade">
                                      <p:cBhvr>
                                        <p:cTn id="44" dur="500"/>
                                        <p:tgtEl>
                                          <p:spTgt spid="32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p:cNvPicPr>
          <p:nvPr/>
        </p:nvPicPr>
        <p:blipFill>
          <a:blip r:embed="rId4"/>
          <a:srcRect/>
          <a:stretch>
            <a:fillRect/>
          </a:stretch>
        </p:blipFill>
        <p:spPr bwMode="auto">
          <a:xfrm>
            <a:off x="2438400" y="4267200"/>
            <a:ext cx="2819400" cy="2362200"/>
          </a:xfrm>
          <a:prstGeom prst="rect">
            <a:avLst/>
          </a:prstGeom>
          <a:noFill/>
          <a:ln w="9525">
            <a:noFill/>
            <a:miter lim="800000"/>
            <a:headEnd/>
            <a:tailEnd/>
          </a:ln>
        </p:spPr>
      </p:pic>
      <p:sp>
        <p:nvSpPr>
          <p:cNvPr id="33794" name="Rectangle 2"/>
          <p:cNvSpPr>
            <a:spLocks noGrp="1" noChangeArrowheads="1"/>
          </p:cNvSpPr>
          <p:nvPr>
            <p:ph type="title"/>
          </p:nvPr>
        </p:nvSpPr>
        <p:spPr>
          <a:xfrm>
            <a:off x="457200" y="-76200"/>
            <a:ext cx="8229600" cy="914400"/>
          </a:xfrm>
        </p:spPr>
        <p:txBody>
          <a:bodyPr/>
          <a:lstStyle/>
          <a:p>
            <a:pPr eaLnBrk="1" hangingPunct="1"/>
            <a:r>
              <a:rPr lang="en-US" sz="4000" dirty="0" smtClean="0">
                <a:ea typeface="ＭＳ Ｐゴシック" pitchFamily="-84" charset="-128"/>
                <a:cs typeface="ＭＳ Ｐゴシック" pitchFamily="-84" charset="-128"/>
              </a:rPr>
              <a:t>Finite </a:t>
            </a:r>
            <a:r>
              <a:rPr lang="en-US" sz="4000" dirty="0">
                <a:ea typeface="ＭＳ Ｐゴシック" pitchFamily="-84" charset="-128"/>
                <a:cs typeface="ＭＳ Ｐゴシック" pitchFamily="-84" charset="-128"/>
              </a:rPr>
              <a:t>Square-Well Potential</a:t>
            </a:r>
          </a:p>
        </p:txBody>
      </p:sp>
      <p:sp>
        <p:nvSpPr>
          <p:cNvPr id="33795" name="Rectangle 4"/>
          <p:cNvSpPr>
            <a:spLocks noGrp="1" noChangeArrowheads="1"/>
          </p:cNvSpPr>
          <p:nvPr>
            <p:ph type="body" sz="half" idx="1"/>
          </p:nvPr>
        </p:nvSpPr>
        <p:spPr>
          <a:xfrm>
            <a:off x="457200" y="609600"/>
            <a:ext cx="8307388" cy="4497388"/>
          </a:xfrm>
        </p:spPr>
        <p:txBody>
          <a:bodyPr/>
          <a:lstStyle/>
          <a:p>
            <a:pPr eaLnBrk="1" hangingPunct="1"/>
            <a:r>
              <a:rPr lang="en-US" sz="2400" dirty="0">
                <a:ea typeface="ＭＳ Ｐゴシック" pitchFamily="-84" charset="-128"/>
                <a:cs typeface="ＭＳ Ｐゴシック" pitchFamily="-84" charset="-128"/>
              </a:rPr>
              <a:t>The finite square-well potential is</a:t>
            </a:r>
          </a:p>
          <a:p>
            <a:pPr eaLnBrk="1" hangingPunct="1"/>
            <a:endParaRPr lang="en-US" sz="2400" dirty="0">
              <a:ea typeface="ＭＳ Ｐゴシック" pitchFamily="-84" charset="-128"/>
              <a:cs typeface="ＭＳ Ｐゴシック" pitchFamily="-84" charset="-128"/>
            </a:endParaRPr>
          </a:p>
          <a:p>
            <a:pPr eaLnBrk="1" hangingPunct="1">
              <a:lnSpc>
                <a:spcPct val="130000"/>
              </a:lnSpc>
            </a:pPr>
            <a:r>
              <a:rPr lang="en-US" sz="2400" dirty="0">
                <a:ea typeface="ＭＳ Ｐゴシック" pitchFamily="-84" charset="-128"/>
                <a:cs typeface="ＭＳ Ｐゴシック" pitchFamily="-84" charset="-128"/>
              </a:rPr>
              <a:t>The Schrödinger equation outside the finite well in regions I and III is</a:t>
            </a:r>
          </a:p>
          <a:p>
            <a:pPr eaLnBrk="1" hangingPunct="1">
              <a:lnSpc>
                <a:spcPct val="130000"/>
              </a:lnSpc>
              <a:buFont typeface="Wingdings" pitchFamily="-84" charset="2"/>
              <a:buNone/>
            </a:pPr>
            <a:r>
              <a:rPr lang="en-US" sz="2400" dirty="0">
                <a:ea typeface="ＭＳ Ｐゴシック" pitchFamily="-84" charset="-128"/>
                <a:cs typeface="ＭＳ Ｐゴシック" pitchFamily="-84" charset="-128"/>
              </a:rPr>
              <a:t>					       </a:t>
            </a:r>
            <a:r>
              <a:rPr lang="en-US" sz="2000" dirty="0">
                <a:ea typeface="ＭＳ Ｐゴシック" pitchFamily="-84" charset="-128"/>
                <a:cs typeface="ＭＳ Ｐゴシック" pitchFamily="-84" charset="-128"/>
              </a:rPr>
              <a:t>or using</a:t>
            </a: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lnSpc>
                <a:spcPct val="130000"/>
              </a:lnSpc>
              <a:buFont typeface="Wingdings" pitchFamily="-84" charset="2"/>
              <a:buNone/>
            </a:pPr>
            <a:r>
              <a:rPr lang="en-US" sz="2400" dirty="0">
                <a:ea typeface="ＭＳ Ｐゴシック" pitchFamily="-84" charset="-128"/>
                <a:cs typeface="ＭＳ Ｐゴシック" pitchFamily="-84" charset="-128"/>
              </a:rPr>
              <a:t>	yields	    . </a:t>
            </a:r>
            <a:r>
              <a:rPr lang="en-US" sz="2400" dirty="0">
                <a:solidFill>
                  <a:srgbClr val="FF0000"/>
                </a:solidFill>
                <a:ea typeface="ＭＳ Ｐゴシック" pitchFamily="-84" charset="-128"/>
                <a:cs typeface="ＭＳ Ｐゴシック" pitchFamily="-84" charset="-128"/>
              </a:rPr>
              <a:t>The solution to this differential has exponentials of the form </a:t>
            </a:r>
            <a:r>
              <a:rPr lang="en-US" sz="2400" dirty="0" err="1">
                <a:solidFill>
                  <a:srgbClr val="FF0000"/>
                </a:solidFill>
                <a:ea typeface="ＭＳ Ｐゴシック" pitchFamily="-84" charset="-128"/>
                <a:cs typeface="ＭＳ Ｐゴシック" pitchFamily="-84" charset="-128"/>
              </a:rPr>
              <a:t>e</a:t>
            </a:r>
            <a:r>
              <a:rPr lang="en-US" sz="2400" baseline="30000" dirty="0" err="1">
                <a:solidFill>
                  <a:srgbClr val="FF0000"/>
                </a:solidFill>
                <a:latin typeface="Lucida Grande" pitchFamily="-84" charset="0"/>
                <a:ea typeface="ＭＳ Ｐゴシック" pitchFamily="-84" charset="-128"/>
                <a:cs typeface="ＭＳ Ｐゴシック" pitchFamily="-84" charset="-128"/>
              </a:rPr>
              <a:t>α</a:t>
            </a:r>
            <a:r>
              <a:rPr lang="en-US" sz="2400" baseline="30000" dirty="0" err="1">
                <a:solidFill>
                  <a:srgbClr val="FF0000"/>
                </a:solidFill>
                <a:ea typeface="ＭＳ Ｐゴシック" pitchFamily="-84" charset="-128"/>
                <a:cs typeface="ＭＳ Ｐゴシック" pitchFamily="-84" charset="-128"/>
              </a:rPr>
              <a:t>x</a:t>
            </a:r>
            <a:r>
              <a:rPr lang="en-US" sz="2400" baseline="30000" dirty="0">
                <a:solidFill>
                  <a:srgbClr val="FF0000"/>
                </a:solidFill>
                <a:ea typeface="ＭＳ Ｐゴシック" pitchFamily="-84" charset="-128"/>
                <a:cs typeface="ＭＳ Ｐゴシック" pitchFamily="-84" charset="-128"/>
              </a:rPr>
              <a:t> </a:t>
            </a:r>
            <a:r>
              <a:rPr lang="en-US" sz="2400" dirty="0">
                <a:solidFill>
                  <a:srgbClr val="FF0000"/>
                </a:solidFill>
                <a:ea typeface="ＭＳ Ｐゴシック" pitchFamily="-84" charset="-128"/>
                <a:cs typeface="ＭＳ Ｐゴシック" pitchFamily="-84" charset="-128"/>
              </a:rPr>
              <a:t>and </a:t>
            </a:r>
            <a:r>
              <a:rPr lang="en-US" sz="2400" dirty="0" err="1">
                <a:solidFill>
                  <a:srgbClr val="FF0000"/>
                </a:solidFill>
                <a:ea typeface="ＭＳ Ｐゴシック" pitchFamily="-84" charset="-128"/>
                <a:cs typeface="ＭＳ Ｐゴシック" pitchFamily="-84" charset="-128"/>
              </a:rPr>
              <a:t>e</a:t>
            </a:r>
            <a:r>
              <a:rPr lang="en-US" sz="2400" baseline="30000" dirty="0" err="1">
                <a:solidFill>
                  <a:srgbClr val="FF0000"/>
                </a:solidFill>
                <a:ea typeface="ＭＳ Ｐゴシック" pitchFamily="-84" charset="-128"/>
                <a:cs typeface="ＭＳ Ｐゴシック" pitchFamily="-84" charset="-128"/>
              </a:rPr>
              <a:t>-</a:t>
            </a:r>
            <a:r>
              <a:rPr lang="en-US" sz="2400" baseline="30000" dirty="0" err="1">
                <a:solidFill>
                  <a:srgbClr val="FF0000"/>
                </a:solidFill>
                <a:latin typeface="Lucida Grande" pitchFamily="-84" charset="0"/>
                <a:ea typeface="ＭＳ Ｐゴシック" pitchFamily="-84" charset="-128"/>
                <a:cs typeface="ＭＳ Ｐゴシック" pitchFamily="-84" charset="-128"/>
              </a:rPr>
              <a:t>α</a:t>
            </a:r>
            <a:r>
              <a:rPr lang="en-US" sz="2400" baseline="30000" dirty="0" err="1">
                <a:solidFill>
                  <a:srgbClr val="FF0000"/>
                </a:solidFill>
                <a:ea typeface="ＭＳ Ｐゴシック" pitchFamily="-84" charset="-128"/>
                <a:cs typeface="ＭＳ Ｐゴシック" pitchFamily="-84" charset="-128"/>
              </a:rPr>
              <a:t>x</a:t>
            </a:r>
            <a:r>
              <a:rPr lang="en-US" sz="2400" dirty="0">
                <a:solidFill>
                  <a:srgbClr val="FF0000"/>
                </a:solidFill>
                <a:ea typeface="ＭＳ Ｐゴシック" pitchFamily="-84" charset="-128"/>
                <a:cs typeface="ＭＳ Ｐゴシック" pitchFamily="-84" charset="-128"/>
              </a:rPr>
              <a:t>.  In the region </a:t>
            </a:r>
            <a:r>
              <a:rPr lang="en-US" sz="2400" dirty="0" err="1">
                <a:solidFill>
                  <a:srgbClr val="FF0000"/>
                </a:solidFill>
                <a:ea typeface="ＭＳ Ｐゴシック" pitchFamily="-84" charset="-128"/>
                <a:cs typeface="ＭＳ Ｐゴシック" pitchFamily="-84" charset="-128"/>
              </a:rPr>
              <a:t>x</a:t>
            </a:r>
            <a:r>
              <a:rPr lang="en-US" sz="2400" dirty="0">
                <a:solidFill>
                  <a:srgbClr val="FF0000"/>
                </a:solidFill>
                <a:ea typeface="ＭＳ Ｐゴシック" pitchFamily="-84" charset="-128"/>
                <a:cs typeface="ＭＳ Ｐゴシック" pitchFamily="-84" charset="-128"/>
              </a:rPr>
              <a:t> &gt; L, we reject the positive exponential and in the region </a:t>
            </a:r>
            <a:r>
              <a:rPr lang="en-US" sz="2400" dirty="0" err="1">
                <a:solidFill>
                  <a:srgbClr val="FF0000"/>
                </a:solidFill>
                <a:ea typeface="ＭＳ Ｐゴシック" pitchFamily="-84" charset="-128"/>
                <a:cs typeface="ＭＳ Ｐゴシック" pitchFamily="-84" charset="-128"/>
              </a:rPr>
              <a:t>x</a:t>
            </a:r>
            <a:r>
              <a:rPr lang="en-US" sz="2400" dirty="0">
                <a:solidFill>
                  <a:srgbClr val="FF0000"/>
                </a:solidFill>
                <a:ea typeface="ＭＳ Ｐゴシック" pitchFamily="-84" charset="-128"/>
                <a:cs typeface="ＭＳ Ｐゴシック" pitchFamily="-84" charset="-128"/>
              </a:rPr>
              <a:t> &lt; L, we reject the negative exponential.</a:t>
            </a:r>
          </a:p>
          <a:p>
            <a:pPr eaLnBrk="1" hangingPunct="1">
              <a:lnSpc>
                <a:spcPct val="130000"/>
              </a:lnSpc>
              <a:buFont typeface="Wingdings" pitchFamily="-84" charset="2"/>
              <a:buNone/>
            </a:pPr>
            <a:r>
              <a:rPr lang="en-US" sz="2400" dirty="0">
                <a:ea typeface="ＭＳ Ｐゴシック" pitchFamily="-84" charset="-128"/>
                <a:cs typeface="ＭＳ Ｐゴシック" pitchFamily="-84" charset="-128"/>
              </a:rPr>
              <a:t> </a:t>
            </a:r>
          </a:p>
        </p:txBody>
      </p:sp>
      <p:pic>
        <p:nvPicPr>
          <p:cNvPr id="33796" name="Picture 34"/>
          <p:cNvPicPr preferRelativeResize="0">
            <a:picLocks noChangeAspect="1" noChangeArrowheads="1"/>
          </p:cNvPicPr>
          <p:nvPr/>
        </p:nvPicPr>
        <p:blipFill>
          <a:blip r:embed="rId5"/>
          <a:srcRect/>
          <a:stretch>
            <a:fillRect/>
          </a:stretch>
        </p:blipFill>
        <p:spPr bwMode="auto">
          <a:xfrm>
            <a:off x="4660900" y="685800"/>
            <a:ext cx="3317875" cy="854075"/>
          </a:xfrm>
          <a:prstGeom prst="rect">
            <a:avLst/>
          </a:prstGeom>
          <a:noFill/>
          <a:ln w="9525">
            <a:noFill/>
            <a:miter lim="800000"/>
            <a:headEnd/>
            <a:tailEnd/>
          </a:ln>
        </p:spPr>
      </p:pic>
      <p:pic>
        <p:nvPicPr>
          <p:cNvPr id="33797" name="Picture 35"/>
          <p:cNvPicPr preferRelativeResize="0">
            <a:picLocks noChangeAspect="1" noChangeArrowheads="1"/>
          </p:cNvPicPr>
          <p:nvPr/>
        </p:nvPicPr>
        <p:blipFill>
          <a:blip r:embed="rId6"/>
          <a:srcRect/>
          <a:stretch>
            <a:fillRect/>
          </a:stretch>
        </p:blipFill>
        <p:spPr bwMode="auto">
          <a:xfrm>
            <a:off x="5651500" y="2317750"/>
            <a:ext cx="2070100" cy="349250"/>
          </a:xfrm>
          <a:prstGeom prst="rect">
            <a:avLst/>
          </a:prstGeom>
          <a:noFill/>
          <a:ln w="9525">
            <a:noFill/>
            <a:miter lim="800000"/>
            <a:headEnd/>
            <a:tailEnd/>
          </a:ln>
        </p:spPr>
      </p:pic>
      <p:pic>
        <p:nvPicPr>
          <p:cNvPr id="33798" name="Picture 36"/>
          <p:cNvPicPr preferRelativeResize="0">
            <a:picLocks noChangeAspect="1" noChangeArrowheads="1"/>
          </p:cNvPicPr>
          <p:nvPr/>
        </p:nvPicPr>
        <p:blipFill>
          <a:blip r:embed="rId7"/>
          <a:srcRect/>
          <a:stretch>
            <a:fillRect/>
          </a:stretch>
        </p:blipFill>
        <p:spPr bwMode="auto">
          <a:xfrm>
            <a:off x="5435600" y="4876800"/>
            <a:ext cx="3175000" cy="704850"/>
          </a:xfrm>
          <a:prstGeom prst="rect">
            <a:avLst/>
          </a:prstGeom>
          <a:noFill/>
          <a:ln w="9525">
            <a:noFill/>
            <a:miter lim="800000"/>
            <a:headEnd/>
            <a:tailEnd/>
          </a:ln>
        </p:spPr>
      </p:pic>
      <p:pic>
        <p:nvPicPr>
          <p:cNvPr id="33799" name="Picture 37"/>
          <p:cNvPicPr preferRelativeResize="0">
            <a:picLocks noChangeAspect="1" noChangeArrowheads="1"/>
          </p:cNvPicPr>
          <p:nvPr/>
        </p:nvPicPr>
        <p:blipFill>
          <a:blip r:embed="rId8"/>
          <a:srcRect/>
          <a:stretch>
            <a:fillRect/>
          </a:stretch>
        </p:blipFill>
        <p:spPr bwMode="auto">
          <a:xfrm>
            <a:off x="873125" y="2133600"/>
            <a:ext cx="3749675" cy="673100"/>
          </a:xfrm>
          <a:prstGeom prst="rect">
            <a:avLst/>
          </a:prstGeom>
          <a:noFill/>
          <a:ln w="9525">
            <a:noFill/>
            <a:miter lim="800000"/>
            <a:headEnd/>
            <a:tailEnd/>
          </a:ln>
        </p:spPr>
      </p:pic>
      <p:pic>
        <p:nvPicPr>
          <p:cNvPr id="33800" name="Picture 38"/>
          <p:cNvPicPr preferRelativeResize="0">
            <a:picLocks noChangeAspect="1" noChangeArrowheads="1"/>
          </p:cNvPicPr>
          <p:nvPr/>
        </p:nvPicPr>
        <p:blipFill>
          <a:blip r:embed="rId9"/>
          <a:srcRect/>
          <a:stretch>
            <a:fillRect/>
          </a:stretch>
        </p:blipFill>
        <p:spPr bwMode="auto">
          <a:xfrm>
            <a:off x="1616075" y="2971800"/>
            <a:ext cx="1063625" cy="581025"/>
          </a:xfrm>
          <a:prstGeom prst="rect">
            <a:avLst/>
          </a:prstGeom>
          <a:noFill/>
          <a:ln w="9525">
            <a:noFill/>
            <a:miter lim="800000"/>
            <a:headEnd/>
            <a:tailEnd/>
          </a:ln>
        </p:spPr>
      </p:pic>
      <p:graphicFrame>
        <p:nvGraphicFramePr>
          <p:cNvPr id="33801" name="Object 2"/>
          <p:cNvGraphicFramePr>
            <a:graphicFrameLocks noChangeAspect="1"/>
          </p:cNvGraphicFramePr>
          <p:nvPr/>
        </p:nvGraphicFramePr>
        <p:xfrm>
          <a:off x="4521200" y="3340100"/>
          <a:ext cx="101600" cy="177800"/>
        </p:xfrm>
        <a:graphic>
          <a:graphicData uri="http://schemas.openxmlformats.org/presentationml/2006/ole">
            <mc:AlternateContent xmlns:mc="http://schemas.openxmlformats.org/markup-compatibility/2006">
              <mc:Choice xmlns:v="urn:schemas-microsoft-com:vml" Requires="v">
                <p:oleObj spid="_x0000_s22531" name="Equation" r:id="rId10" imgW="101600" imgH="177800" progId="Equation.3">
                  <p:embed/>
                </p:oleObj>
              </mc:Choice>
              <mc:Fallback>
                <p:oleObj name="Equation" r:id="rId10" imgW="101600" imgH="177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21200" y="3340100"/>
                        <a:ext cx="101600" cy="1778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3802" name="Object 3"/>
          <p:cNvGraphicFramePr>
            <a:graphicFrameLocks noChangeAspect="1"/>
          </p:cNvGraphicFramePr>
          <p:nvPr/>
        </p:nvGraphicFramePr>
        <p:xfrm>
          <a:off x="4521200" y="3340100"/>
          <a:ext cx="101600" cy="177800"/>
        </p:xfrm>
        <a:graphic>
          <a:graphicData uri="http://schemas.openxmlformats.org/presentationml/2006/ole">
            <mc:AlternateContent xmlns:mc="http://schemas.openxmlformats.org/markup-compatibility/2006">
              <mc:Choice xmlns:v="urn:schemas-microsoft-com:vml" Requires="v">
                <p:oleObj spid="_x0000_s22532" name="Equation" r:id="rId12" imgW="101600" imgH="177800" progId="Equation.DSMT4">
                  <p:embed/>
                </p:oleObj>
              </mc:Choice>
              <mc:Fallback>
                <p:oleObj name="Equation" r:id="rId12" imgW="101600" imgH="1778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21200" y="3340100"/>
                        <a:ext cx="101600" cy="1778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2" name="Date Placeholder 11"/>
          <p:cNvSpPr>
            <a:spLocks noGrp="1"/>
          </p:cNvSpPr>
          <p:nvPr>
            <p:ph type="dt" sz="half" idx="10"/>
          </p:nvPr>
        </p:nvSpPr>
        <p:spPr/>
        <p:txBody>
          <a:bodyPr/>
          <a:lstStyle/>
          <a:p>
            <a:pPr>
              <a:defRPr/>
            </a:pPr>
            <a:r>
              <a:rPr lang="en-US" smtClean="0"/>
              <a:t>Monday, Sept. 30, 2013</a:t>
            </a:r>
            <a:endParaRPr lang="en-US"/>
          </a:p>
        </p:txBody>
      </p:sp>
      <p:sp>
        <p:nvSpPr>
          <p:cNvPr id="13" name="Slide Number Placeholder 12"/>
          <p:cNvSpPr>
            <a:spLocks noGrp="1"/>
          </p:cNvSpPr>
          <p:nvPr>
            <p:ph type="sldNum" sz="quarter" idx="12"/>
          </p:nvPr>
        </p:nvSpPr>
        <p:spPr/>
        <p:txBody>
          <a:bodyPr/>
          <a:lstStyle/>
          <a:p>
            <a:pPr>
              <a:defRPr/>
            </a:pPr>
            <a:fld id="{6E4BFBEB-12DC-8949-B61D-A8F2554F50A6}" type="slidenum">
              <a:rPr lang="en-US" smtClean="0"/>
              <a:pPr>
                <a:defRPr/>
              </a:pPr>
              <a:t>36</a:t>
            </a:fld>
            <a:endParaRPr lang="en-US"/>
          </a:p>
        </p:txBody>
      </p:sp>
      <p:sp>
        <p:nvSpPr>
          <p:cNvPr id="14" name="Footer Placeholder 13"/>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35821039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wipe(left)">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3796"/>
                                        </p:tgtEl>
                                        <p:attrNameLst>
                                          <p:attrName>style.visibility</p:attrName>
                                        </p:attrNameLst>
                                      </p:cBhvr>
                                      <p:to>
                                        <p:strVal val="visible"/>
                                      </p:to>
                                    </p:set>
                                    <p:animEffect transition="in" filter="wipe(left)">
                                      <p:cBhvr>
                                        <p:cTn id="12" dur="500"/>
                                        <p:tgtEl>
                                          <p:spTgt spid="3379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wipe(left)">
                                      <p:cBhvr>
                                        <p:cTn id="17" dur="500"/>
                                        <p:tgtEl>
                                          <p:spTgt spid="337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3799"/>
                                        </p:tgtEl>
                                        <p:attrNameLst>
                                          <p:attrName>style.visibility</p:attrName>
                                        </p:attrNameLst>
                                      </p:cBhvr>
                                      <p:to>
                                        <p:strVal val="visible"/>
                                      </p:to>
                                    </p:set>
                                    <p:animEffect transition="in" filter="wipe(left)">
                                      <p:cBhvr>
                                        <p:cTn id="22" dur="500"/>
                                        <p:tgtEl>
                                          <p:spTgt spid="3379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3795">
                                            <p:txEl>
                                              <p:pRg st="3" end="3"/>
                                            </p:txEl>
                                          </p:spTgt>
                                        </p:tgtEl>
                                        <p:attrNameLst>
                                          <p:attrName>style.visibility</p:attrName>
                                        </p:attrNameLst>
                                      </p:cBhvr>
                                      <p:to>
                                        <p:strVal val="visible"/>
                                      </p:to>
                                    </p:set>
                                    <p:animEffect transition="in" filter="wipe(left)">
                                      <p:cBhvr>
                                        <p:cTn id="27" dur="500"/>
                                        <p:tgtEl>
                                          <p:spTgt spid="3379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3797"/>
                                        </p:tgtEl>
                                        <p:attrNameLst>
                                          <p:attrName>style.visibility</p:attrName>
                                        </p:attrNameLst>
                                      </p:cBhvr>
                                      <p:to>
                                        <p:strVal val="visible"/>
                                      </p:to>
                                    </p:set>
                                    <p:animEffect transition="in" filter="wipe(left)">
                                      <p:cBhvr>
                                        <p:cTn id="32" dur="500"/>
                                        <p:tgtEl>
                                          <p:spTgt spid="3379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3800"/>
                                        </p:tgtEl>
                                        <p:attrNameLst>
                                          <p:attrName>style.visibility</p:attrName>
                                        </p:attrNameLst>
                                      </p:cBhvr>
                                      <p:to>
                                        <p:strVal val="visible"/>
                                      </p:to>
                                    </p:set>
                                    <p:animEffect transition="in" filter="wipe(left)">
                                      <p:cBhvr>
                                        <p:cTn id="37" dur="500"/>
                                        <p:tgtEl>
                                          <p:spTgt spid="3380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3795">
                                            <p:txEl>
                                              <p:pRg st="5" end="5"/>
                                            </p:txEl>
                                          </p:spTgt>
                                        </p:tgtEl>
                                        <p:attrNameLst>
                                          <p:attrName>style.visibility</p:attrName>
                                        </p:attrNameLst>
                                      </p:cBhvr>
                                      <p:to>
                                        <p:strVal val="visible"/>
                                      </p:to>
                                    </p:set>
                                    <p:animEffect transition="in" filter="wipe(left)">
                                      <p:cBhvr>
                                        <p:cTn id="42" dur="500"/>
                                        <p:tgtEl>
                                          <p:spTgt spid="33795">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3795">
                                            <p:txEl>
                                              <p:pRg st="6" end="6"/>
                                            </p:txEl>
                                          </p:spTgt>
                                        </p:tgtEl>
                                        <p:attrNameLst>
                                          <p:attrName>style.visibility</p:attrName>
                                        </p:attrNameLst>
                                      </p:cBhvr>
                                      <p:to>
                                        <p:strVal val="visible"/>
                                      </p:to>
                                    </p:set>
                                    <p:animEffect transition="in" filter="wipe(left)">
                                      <p:cBhvr>
                                        <p:cTn id="47" dur="500"/>
                                        <p:tgtEl>
                                          <p:spTgt spid="33795">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nodeType="clickEffect">
                                  <p:stCondLst>
                                    <p:cond delay="0"/>
                                  </p:stCondLst>
                                  <p:childTnLst>
                                    <p:set>
                                      <p:cBhvr>
                                        <p:cTn id="51" dur="1" fill="hold">
                                          <p:stCondLst>
                                            <p:cond delay="0"/>
                                          </p:stCondLst>
                                        </p:cTn>
                                        <p:tgtEl>
                                          <p:spTgt spid="33793"/>
                                        </p:tgtEl>
                                        <p:attrNameLst>
                                          <p:attrName>style.visibility</p:attrName>
                                        </p:attrNameLst>
                                      </p:cBhvr>
                                      <p:to>
                                        <p:strVal val="visible"/>
                                      </p:to>
                                    </p:set>
                                    <p:anim calcmode="lin" valueType="num">
                                      <p:cBhvr>
                                        <p:cTn id="52" dur="500" fill="hold"/>
                                        <p:tgtEl>
                                          <p:spTgt spid="33793"/>
                                        </p:tgtEl>
                                        <p:attrNameLst>
                                          <p:attrName>ppt_w</p:attrName>
                                        </p:attrNameLst>
                                      </p:cBhvr>
                                      <p:tavLst>
                                        <p:tav tm="0">
                                          <p:val>
                                            <p:fltVal val="0"/>
                                          </p:val>
                                        </p:tav>
                                        <p:tav tm="100000">
                                          <p:val>
                                            <p:strVal val="#ppt_w"/>
                                          </p:val>
                                        </p:tav>
                                      </p:tavLst>
                                    </p:anim>
                                    <p:anim calcmode="lin" valueType="num">
                                      <p:cBhvr>
                                        <p:cTn id="53" dur="500" fill="hold"/>
                                        <p:tgtEl>
                                          <p:spTgt spid="33793"/>
                                        </p:tgtEl>
                                        <p:attrNameLst>
                                          <p:attrName>ppt_h</p:attrName>
                                        </p:attrNameLst>
                                      </p:cBhvr>
                                      <p:tavLst>
                                        <p:tav tm="0">
                                          <p:val>
                                            <p:fltVal val="0"/>
                                          </p:val>
                                        </p:tav>
                                        <p:tav tm="100000">
                                          <p:val>
                                            <p:strVal val="#ppt_h"/>
                                          </p:val>
                                        </p:tav>
                                      </p:tavLst>
                                    </p:anim>
                                    <p:animEffect transition="in" filter="fade">
                                      <p:cBhvr>
                                        <p:cTn id="54" dur="500"/>
                                        <p:tgtEl>
                                          <p:spTgt spid="3379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3798"/>
                                        </p:tgtEl>
                                        <p:attrNameLst>
                                          <p:attrName>style.visibility</p:attrName>
                                        </p:attrNameLst>
                                      </p:cBhvr>
                                      <p:to>
                                        <p:strVal val="visible"/>
                                      </p:to>
                                    </p:set>
                                    <p:animEffect transition="in" filter="wipe(left)">
                                      <p:cBhvr>
                                        <p:cTn id="59" dur="500"/>
                                        <p:tgtEl>
                                          <p:spTgt spid="33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5"/>
          <p:cNvSpPr>
            <a:spLocks noGrp="1" noChangeArrowheads="1"/>
          </p:cNvSpPr>
          <p:nvPr>
            <p:ph type="body" sz="half" idx="1"/>
          </p:nvPr>
        </p:nvSpPr>
        <p:spPr>
          <a:xfrm>
            <a:off x="457200" y="685800"/>
            <a:ext cx="8307388" cy="6019800"/>
          </a:xfrm>
        </p:spPr>
        <p:txBody>
          <a:bodyPr/>
          <a:lstStyle/>
          <a:p>
            <a:pPr eaLnBrk="1" hangingPunct="1">
              <a:lnSpc>
                <a:spcPct val="140000"/>
              </a:lnSpc>
            </a:pPr>
            <a:r>
              <a:rPr lang="en-US" sz="2000" dirty="0">
                <a:ea typeface="ＭＳ Ｐゴシック" pitchFamily="-84" charset="-128"/>
                <a:cs typeface="ＭＳ Ｐゴシック" pitchFamily="-84" charset="-128"/>
              </a:rPr>
              <a:t>Inside the square well, where the potential </a:t>
            </a:r>
            <a:r>
              <a:rPr lang="en-US" sz="2000" i="1" dirty="0">
                <a:ea typeface="ＭＳ Ｐゴシック" pitchFamily="-84" charset="-128"/>
                <a:cs typeface="ＭＳ Ｐゴシック" pitchFamily="-84" charset="-128"/>
              </a:rPr>
              <a:t>V</a:t>
            </a:r>
            <a:r>
              <a:rPr lang="en-US" sz="2000" dirty="0">
                <a:ea typeface="ＭＳ Ｐゴシック" pitchFamily="-84" charset="-128"/>
                <a:cs typeface="ＭＳ Ｐゴシック" pitchFamily="-84" charset="-128"/>
              </a:rPr>
              <a:t> is zero, the wave equation becomes		where</a:t>
            </a:r>
          </a:p>
          <a:p>
            <a:pPr eaLnBrk="1" hangingPunct="1"/>
            <a:endParaRPr lang="en-US" sz="2000" dirty="0">
              <a:ea typeface="ＭＳ Ｐゴシック" pitchFamily="-84" charset="-128"/>
              <a:cs typeface="ＭＳ Ｐゴシック" pitchFamily="-84" charset="-128"/>
            </a:endParaRPr>
          </a:p>
          <a:p>
            <a:pPr eaLnBrk="1" hangingPunct="1"/>
            <a:r>
              <a:rPr lang="en-US" sz="2000" dirty="0">
                <a:ea typeface="ＭＳ Ｐゴシック" pitchFamily="-84" charset="-128"/>
                <a:cs typeface="ＭＳ Ｐゴシック" pitchFamily="-84" charset="-128"/>
              </a:rPr>
              <a:t>Instead of a sinusoidal solution we have </a:t>
            </a:r>
          </a:p>
          <a:p>
            <a:pPr eaLnBrk="1" hangingPunct="1"/>
            <a:endParaRPr lang="en-US" sz="2000" dirty="0">
              <a:ea typeface="ＭＳ Ｐゴシック" pitchFamily="-84" charset="-128"/>
              <a:cs typeface="ＭＳ Ｐゴシック" pitchFamily="-84" charset="-128"/>
            </a:endParaRPr>
          </a:p>
          <a:p>
            <a:pPr eaLnBrk="1" hangingPunct="1"/>
            <a:r>
              <a:rPr lang="en-US" sz="2000" dirty="0">
                <a:ea typeface="ＭＳ Ｐゴシック" pitchFamily="-84" charset="-128"/>
                <a:cs typeface="ＭＳ Ｐゴシック" pitchFamily="-84" charset="-128"/>
              </a:rPr>
              <a:t>The boundary conditions require that</a:t>
            </a:r>
          </a:p>
          <a:p>
            <a:pPr eaLnBrk="1" hangingPunct="1"/>
            <a:endParaRPr lang="en-US" sz="2000" dirty="0">
              <a:ea typeface="ＭＳ Ｐゴシック" pitchFamily="-84" charset="-128"/>
              <a:cs typeface="ＭＳ Ｐゴシック" pitchFamily="-84" charset="-128"/>
            </a:endParaRPr>
          </a:p>
          <a:p>
            <a:pPr eaLnBrk="1" hangingPunct="1">
              <a:buFont typeface="Wingdings" pitchFamily="-84" charset="2"/>
              <a:buNone/>
            </a:pPr>
            <a:r>
              <a:rPr lang="en-US" sz="2000" dirty="0">
                <a:ea typeface="ＭＳ Ｐゴシック" pitchFamily="-84" charset="-128"/>
                <a:cs typeface="ＭＳ Ｐゴシック" pitchFamily="-84" charset="-128"/>
              </a:rPr>
              <a:t>	and the wave function must be smooth where the regions meet.</a:t>
            </a:r>
          </a:p>
          <a:p>
            <a:pPr eaLnBrk="1" hangingPunct="1">
              <a:buFont typeface="Wingdings" pitchFamily="-84" charset="2"/>
              <a:buNone/>
            </a:pPr>
            <a:endParaRPr lang="en-US" sz="2000" dirty="0">
              <a:ea typeface="ＭＳ Ｐゴシック" pitchFamily="-84" charset="-128"/>
              <a:cs typeface="ＭＳ Ｐゴシック" pitchFamily="-84" charset="-128"/>
            </a:endParaRPr>
          </a:p>
          <a:p>
            <a:pPr eaLnBrk="1" hangingPunct="1"/>
            <a:r>
              <a:rPr lang="en-US" sz="2000" dirty="0">
                <a:ea typeface="ＭＳ Ｐゴシック" pitchFamily="-84" charset="-128"/>
                <a:cs typeface="ＭＳ Ｐゴシック" pitchFamily="-84" charset="-128"/>
              </a:rPr>
              <a:t>Note that the </a:t>
            </a:r>
            <a:br>
              <a:rPr lang="en-US" sz="2000" dirty="0">
                <a:ea typeface="ＭＳ Ｐゴシック" pitchFamily="-84" charset="-128"/>
                <a:cs typeface="ＭＳ Ｐゴシック" pitchFamily="-84" charset="-128"/>
              </a:rPr>
            </a:br>
            <a:r>
              <a:rPr lang="en-US" sz="2000" dirty="0">
                <a:ea typeface="ＭＳ Ｐゴシック" pitchFamily="-84" charset="-128"/>
                <a:cs typeface="ＭＳ Ｐゴシック" pitchFamily="-84" charset="-128"/>
              </a:rPr>
              <a:t>wave function is </a:t>
            </a:r>
            <a:br>
              <a:rPr lang="en-US" sz="2000" dirty="0">
                <a:ea typeface="ＭＳ Ｐゴシック" pitchFamily="-84" charset="-128"/>
                <a:cs typeface="ＭＳ Ｐゴシック" pitchFamily="-84" charset="-128"/>
              </a:rPr>
            </a:br>
            <a:r>
              <a:rPr lang="en-US" sz="2000" dirty="0">
                <a:ea typeface="ＭＳ Ｐゴシック" pitchFamily="-84" charset="-128"/>
                <a:cs typeface="ＭＳ Ｐゴシック" pitchFamily="-84" charset="-128"/>
              </a:rPr>
              <a:t>nonzero outside </a:t>
            </a:r>
            <a:br>
              <a:rPr lang="en-US" sz="2000" dirty="0">
                <a:ea typeface="ＭＳ Ｐゴシック" pitchFamily="-84" charset="-128"/>
                <a:cs typeface="ＭＳ Ｐゴシック" pitchFamily="-84" charset="-128"/>
              </a:rPr>
            </a:br>
            <a:r>
              <a:rPr lang="en-US" sz="2000" dirty="0">
                <a:ea typeface="ＭＳ Ｐゴシック" pitchFamily="-84" charset="-128"/>
                <a:cs typeface="ＭＳ Ｐゴシック" pitchFamily="-84" charset="-128"/>
              </a:rPr>
              <a:t>of the box. </a:t>
            </a:r>
          </a:p>
          <a:p>
            <a:pPr eaLnBrk="1" hangingPunct="1">
              <a:buFont typeface="Wingdings" pitchFamily="-84" charset="2"/>
              <a:buNone/>
            </a:pPr>
            <a:endParaRPr lang="en-US" sz="2000" dirty="0">
              <a:ea typeface="ＭＳ Ｐゴシック" pitchFamily="-84" charset="-128"/>
              <a:cs typeface="ＭＳ Ｐゴシック" pitchFamily="-84" charset="-128"/>
            </a:endParaRPr>
          </a:p>
        </p:txBody>
      </p:sp>
      <p:sp>
        <p:nvSpPr>
          <p:cNvPr id="35842" name="Rectangle 7"/>
          <p:cNvSpPr>
            <a:spLocks noGrp="1" noChangeArrowheads="1"/>
          </p:cNvSpPr>
          <p:nvPr>
            <p:ph type="title"/>
          </p:nvPr>
        </p:nvSpPr>
        <p:spPr>
          <a:xfrm>
            <a:off x="457200" y="0"/>
            <a:ext cx="8229600" cy="865187"/>
          </a:xfrm>
        </p:spPr>
        <p:txBody>
          <a:bodyPr/>
          <a:lstStyle/>
          <a:p>
            <a:pPr eaLnBrk="1" hangingPunct="1"/>
            <a:r>
              <a:rPr lang="en-US" sz="4000" dirty="0">
                <a:ea typeface="ＭＳ Ｐゴシック" pitchFamily="-84" charset="-128"/>
                <a:cs typeface="ＭＳ Ｐゴシック" pitchFamily="-84" charset="-128"/>
              </a:rPr>
              <a:t>Finite Square-Well Solution</a:t>
            </a:r>
          </a:p>
        </p:txBody>
      </p:sp>
      <p:pic>
        <p:nvPicPr>
          <p:cNvPr id="35843" name="Picture 32"/>
          <p:cNvPicPr preferRelativeResize="0">
            <a:picLocks noChangeAspect="1" noChangeArrowheads="1"/>
          </p:cNvPicPr>
          <p:nvPr/>
        </p:nvPicPr>
        <p:blipFill>
          <a:blip r:embed="rId2"/>
          <a:srcRect/>
          <a:stretch>
            <a:fillRect/>
          </a:stretch>
        </p:blipFill>
        <p:spPr bwMode="auto">
          <a:xfrm>
            <a:off x="1936750" y="1266825"/>
            <a:ext cx="1276350" cy="638175"/>
          </a:xfrm>
          <a:prstGeom prst="rect">
            <a:avLst/>
          </a:prstGeom>
          <a:noFill/>
          <a:ln w="9525">
            <a:noFill/>
            <a:miter lim="800000"/>
            <a:headEnd/>
            <a:tailEnd/>
          </a:ln>
        </p:spPr>
      </p:pic>
      <p:pic>
        <p:nvPicPr>
          <p:cNvPr id="35844" name="Picture 33"/>
          <p:cNvPicPr preferRelativeResize="0">
            <a:picLocks noChangeAspect="1" noChangeArrowheads="1"/>
          </p:cNvPicPr>
          <p:nvPr/>
        </p:nvPicPr>
        <p:blipFill>
          <a:blip r:embed="rId3"/>
          <a:srcRect/>
          <a:stretch>
            <a:fillRect/>
          </a:stretch>
        </p:blipFill>
        <p:spPr bwMode="auto">
          <a:xfrm>
            <a:off x="2411413" y="2432050"/>
            <a:ext cx="4321175" cy="339725"/>
          </a:xfrm>
          <a:prstGeom prst="rect">
            <a:avLst/>
          </a:prstGeom>
          <a:noFill/>
          <a:ln w="9525">
            <a:noFill/>
            <a:miter lim="800000"/>
            <a:headEnd/>
            <a:tailEnd/>
          </a:ln>
        </p:spPr>
      </p:pic>
      <p:pic>
        <p:nvPicPr>
          <p:cNvPr id="35845" name="Picture 34"/>
          <p:cNvPicPr preferRelativeResize="0">
            <a:picLocks noChangeAspect="1" noChangeArrowheads="1"/>
          </p:cNvPicPr>
          <p:nvPr/>
        </p:nvPicPr>
        <p:blipFill>
          <a:blip r:embed="rId4"/>
          <a:srcRect/>
          <a:stretch>
            <a:fillRect/>
          </a:stretch>
        </p:blipFill>
        <p:spPr bwMode="auto">
          <a:xfrm>
            <a:off x="4025900" y="1295400"/>
            <a:ext cx="1647825" cy="400050"/>
          </a:xfrm>
          <a:prstGeom prst="rect">
            <a:avLst/>
          </a:prstGeom>
          <a:noFill/>
          <a:ln w="9525">
            <a:noFill/>
            <a:miter lim="800000"/>
            <a:headEnd/>
            <a:tailEnd/>
          </a:ln>
        </p:spPr>
      </p:pic>
      <p:pic>
        <p:nvPicPr>
          <p:cNvPr id="35846" name="Picture 35"/>
          <p:cNvPicPr preferRelativeResize="0">
            <a:picLocks noChangeAspect="1" noChangeArrowheads="1"/>
          </p:cNvPicPr>
          <p:nvPr/>
        </p:nvPicPr>
        <p:blipFill>
          <a:blip r:embed="rId5"/>
          <a:srcRect/>
          <a:stretch>
            <a:fillRect/>
          </a:stretch>
        </p:blipFill>
        <p:spPr bwMode="auto">
          <a:xfrm>
            <a:off x="2360613" y="3124200"/>
            <a:ext cx="4422775" cy="327025"/>
          </a:xfrm>
          <a:prstGeom prst="rect">
            <a:avLst/>
          </a:prstGeom>
          <a:noFill/>
          <a:ln w="9525">
            <a:noFill/>
            <a:miter lim="800000"/>
            <a:headEnd/>
            <a:tailEnd/>
          </a:ln>
        </p:spPr>
      </p:pic>
      <p:pic>
        <p:nvPicPr>
          <p:cNvPr id="35847" name="Picture 21" descr="0605"/>
          <p:cNvPicPr preferRelativeResize="0">
            <a:picLocks noChangeAspect="1" noChangeArrowheads="1"/>
          </p:cNvPicPr>
          <p:nvPr/>
        </p:nvPicPr>
        <p:blipFill>
          <a:blip r:embed="rId6"/>
          <a:srcRect b="10109"/>
          <a:stretch>
            <a:fillRect/>
          </a:stretch>
        </p:blipFill>
        <p:spPr bwMode="auto">
          <a:xfrm>
            <a:off x="2895600" y="3910012"/>
            <a:ext cx="4876800" cy="2338388"/>
          </a:xfrm>
          <a:prstGeom prst="rect">
            <a:avLst/>
          </a:prstGeom>
          <a:noFill/>
          <a:ln w="9525">
            <a:noFill/>
            <a:miter lim="800000"/>
            <a:headEnd/>
            <a:tailEnd/>
          </a:ln>
        </p:spPr>
      </p:pic>
      <p:sp>
        <p:nvSpPr>
          <p:cNvPr id="9" name="Date Placeholder 8"/>
          <p:cNvSpPr>
            <a:spLocks noGrp="1"/>
          </p:cNvSpPr>
          <p:nvPr>
            <p:ph type="dt" sz="half" idx="10"/>
          </p:nvPr>
        </p:nvSpPr>
        <p:spPr/>
        <p:txBody>
          <a:bodyPr/>
          <a:lstStyle/>
          <a:p>
            <a:pPr>
              <a:defRPr/>
            </a:pPr>
            <a:r>
              <a:rPr lang="en-US" smtClean="0"/>
              <a:t>Monday, Sept. 30, 2013</a:t>
            </a:r>
            <a:endParaRPr lang="en-US"/>
          </a:p>
        </p:txBody>
      </p:sp>
      <p:sp>
        <p:nvSpPr>
          <p:cNvPr id="10" name="Slide Number Placeholder 9"/>
          <p:cNvSpPr>
            <a:spLocks noGrp="1"/>
          </p:cNvSpPr>
          <p:nvPr>
            <p:ph type="sldNum" sz="quarter" idx="12"/>
          </p:nvPr>
        </p:nvSpPr>
        <p:spPr/>
        <p:txBody>
          <a:bodyPr/>
          <a:lstStyle/>
          <a:p>
            <a:pPr>
              <a:defRPr/>
            </a:pPr>
            <a:fld id="{6E4BFBEB-12DC-8949-B61D-A8F2554F50A6}" type="slidenum">
              <a:rPr lang="en-US" smtClean="0"/>
              <a:pPr>
                <a:defRPr/>
              </a:pPr>
              <a:t>37</a:t>
            </a:fld>
            <a:endParaRPr lang="en-US"/>
          </a:p>
        </p:txBody>
      </p:sp>
      <p:sp>
        <p:nvSpPr>
          <p:cNvPr id="11" name="Footer Placeholder 10"/>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27379990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841">
                                            <p:txEl>
                                              <p:pRg st="0" end="0"/>
                                            </p:txEl>
                                          </p:spTgt>
                                        </p:tgtEl>
                                        <p:attrNameLst>
                                          <p:attrName>style.visibility</p:attrName>
                                        </p:attrNameLst>
                                      </p:cBhvr>
                                      <p:to>
                                        <p:strVal val="visible"/>
                                      </p:to>
                                    </p:set>
                                    <p:animEffect transition="in" filter="wipe(left)">
                                      <p:cBhvr>
                                        <p:cTn id="7" dur="500"/>
                                        <p:tgtEl>
                                          <p:spTgt spid="358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5843"/>
                                        </p:tgtEl>
                                        <p:attrNameLst>
                                          <p:attrName>style.visibility</p:attrName>
                                        </p:attrNameLst>
                                      </p:cBhvr>
                                      <p:to>
                                        <p:strVal val="visible"/>
                                      </p:to>
                                    </p:set>
                                    <p:animEffect transition="in" filter="wipe(left)">
                                      <p:cBhvr>
                                        <p:cTn id="12" dur="500"/>
                                        <p:tgtEl>
                                          <p:spTgt spid="358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5845"/>
                                        </p:tgtEl>
                                        <p:attrNameLst>
                                          <p:attrName>style.visibility</p:attrName>
                                        </p:attrNameLst>
                                      </p:cBhvr>
                                      <p:to>
                                        <p:strVal val="visible"/>
                                      </p:to>
                                    </p:set>
                                    <p:animEffect transition="in" filter="wipe(left)">
                                      <p:cBhvr>
                                        <p:cTn id="17" dur="500"/>
                                        <p:tgtEl>
                                          <p:spTgt spid="3584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841">
                                            <p:txEl>
                                              <p:pRg st="2" end="2"/>
                                            </p:txEl>
                                          </p:spTgt>
                                        </p:tgtEl>
                                        <p:attrNameLst>
                                          <p:attrName>style.visibility</p:attrName>
                                        </p:attrNameLst>
                                      </p:cBhvr>
                                      <p:to>
                                        <p:strVal val="visible"/>
                                      </p:to>
                                    </p:set>
                                    <p:animEffect transition="in" filter="wipe(left)">
                                      <p:cBhvr>
                                        <p:cTn id="22" dur="500"/>
                                        <p:tgtEl>
                                          <p:spTgt spid="3584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5844"/>
                                        </p:tgtEl>
                                        <p:attrNameLst>
                                          <p:attrName>style.visibility</p:attrName>
                                        </p:attrNameLst>
                                      </p:cBhvr>
                                      <p:to>
                                        <p:strVal val="visible"/>
                                      </p:to>
                                    </p:set>
                                    <p:animEffect transition="in" filter="wipe(left)">
                                      <p:cBhvr>
                                        <p:cTn id="27" dur="500"/>
                                        <p:tgtEl>
                                          <p:spTgt spid="3584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841">
                                            <p:txEl>
                                              <p:pRg st="4" end="4"/>
                                            </p:txEl>
                                          </p:spTgt>
                                        </p:tgtEl>
                                        <p:attrNameLst>
                                          <p:attrName>style.visibility</p:attrName>
                                        </p:attrNameLst>
                                      </p:cBhvr>
                                      <p:to>
                                        <p:strVal val="visible"/>
                                      </p:to>
                                    </p:set>
                                    <p:animEffect transition="in" filter="wipe(left)">
                                      <p:cBhvr>
                                        <p:cTn id="32" dur="500"/>
                                        <p:tgtEl>
                                          <p:spTgt spid="3584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5846"/>
                                        </p:tgtEl>
                                        <p:attrNameLst>
                                          <p:attrName>style.visibility</p:attrName>
                                        </p:attrNameLst>
                                      </p:cBhvr>
                                      <p:to>
                                        <p:strVal val="visible"/>
                                      </p:to>
                                    </p:set>
                                    <p:animEffect transition="in" filter="wipe(left)">
                                      <p:cBhvr>
                                        <p:cTn id="37" dur="500"/>
                                        <p:tgtEl>
                                          <p:spTgt spid="3584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5841">
                                            <p:txEl>
                                              <p:pRg st="6" end="6"/>
                                            </p:txEl>
                                          </p:spTgt>
                                        </p:tgtEl>
                                        <p:attrNameLst>
                                          <p:attrName>style.visibility</p:attrName>
                                        </p:attrNameLst>
                                      </p:cBhvr>
                                      <p:to>
                                        <p:strVal val="visible"/>
                                      </p:to>
                                    </p:set>
                                    <p:animEffect transition="in" filter="wipe(left)">
                                      <p:cBhvr>
                                        <p:cTn id="42" dur="500"/>
                                        <p:tgtEl>
                                          <p:spTgt spid="3584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5841">
                                            <p:txEl>
                                              <p:pRg st="8" end="8"/>
                                            </p:txEl>
                                          </p:spTgt>
                                        </p:tgtEl>
                                        <p:attrNameLst>
                                          <p:attrName>style.visibility</p:attrName>
                                        </p:attrNameLst>
                                      </p:cBhvr>
                                      <p:to>
                                        <p:strVal val="visible"/>
                                      </p:to>
                                    </p:set>
                                    <p:animEffect transition="in" filter="wipe(left)">
                                      <p:cBhvr>
                                        <p:cTn id="47" dur="500"/>
                                        <p:tgtEl>
                                          <p:spTgt spid="3584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nodeType="clickEffect">
                                  <p:stCondLst>
                                    <p:cond delay="0"/>
                                  </p:stCondLst>
                                  <p:childTnLst>
                                    <p:set>
                                      <p:cBhvr>
                                        <p:cTn id="51" dur="1" fill="hold">
                                          <p:stCondLst>
                                            <p:cond delay="0"/>
                                          </p:stCondLst>
                                        </p:cTn>
                                        <p:tgtEl>
                                          <p:spTgt spid="35847"/>
                                        </p:tgtEl>
                                        <p:attrNameLst>
                                          <p:attrName>style.visibility</p:attrName>
                                        </p:attrNameLst>
                                      </p:cBhvr>
                                      <p:to>
                                        <p:strVal val="visible"/>
                                      </p:to>
                                    </p:set>
                                    <p:anim calcmode="lin" valueType="num">
                                      <p:cBhvr>
                                        <p:cTn id="52" dur="500" fill="hold"/>
                                        <p:tgtEl>
                                          <p:spTgt spid="35847"/>
                                        </p:tgtEl>
                                        <p:attrNameLst>
                                          <p:attrName>ppt_w</p:attrName>
                                        </p:attrNameLst>
                                      </p:cBhvr>
                                      <p:tavLst>
                                        <p:tav tm="0">
                                          <p:val>
                                            <p:fltVal val="0"/>
                                          </p:val>
                                        </p:tav>
                                        <p:tav tm="100000">
                                          <p:val>
                                            <p:strVal val="#ppt_w"/>
                                          </p:val>
                                        </p:tav>
                                      </p:tavLst>
                                    </p:anim>
                                    <p:anim calcmode="lin" valueType="num">
                                      <p:cBhvr>
                                        <p:cTn id="53" dur="500" fill="hold"/>
                                        <p:tgtEl>
                                          <p:spTgt spid="35847"/>
                                        </p:tgtEl>
                                        <p:attrNameLst>
                                          <p:attrName>ppt_h</p:attrName>
                                        </p:attrNameLst>
                                      </p:cBhvr>
                                      <p:tavLst>
                                        <p:tav tm="0">
                                          <p:val>
                                            <p:fltVal val="0"/>
                                          </p:val>
                                        </p:tav>
                                        <p:tav tm="100000">
                                          <p:val>
                                            <p:strVal val="#ppt_h"/>
                                          </p:val>
                                        </p:tav>
                                      </p:tavLst>
                                    </p:anim>
                                    <p:animEffect transition="in" filter="fade">
                                      <p:cBhvr>
                                        <p:cTn id="54" dur="500"/>
                                        <p:tgtEl>
                                          <p:spTgt spid="35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457200" y="76200"/>
            <a:ext cx="8229600" cy="865187"/>
          </a:xfrm>
        </p:spPr>
        <p:txBody>
          <a:bodyPr/>
          <a:lstStyle/>
          <a:p>
            <a:pPr eaLnBrk="1" hangingPunct="1"/>
            <a:r>
              <a:rPr lang="en-US" sz="4800" dirty="0">
                <a:ea typeface="ＭＳ Ｐゴシック" pitchFamily="-84" charset="-128"/>
                <a:cs typeface="ＭＳ Ｐゴシック" pitchFamily="-84" charset="-128"/>
              </a:rPr>
              <a:t>Penetration Depth</a:t>
            </a:r>
          </a:p>
        </p:txBody>
      </p:sp>
      <p:sp>
        <p:nvSpPr>
          <p:cNvPr id="36866" name="Rectangle 7"/>
          <p:cNvSpPr>
            <a:spLocks noGrp="1" noChangeArrowheads="1"/>
          </p:cNvSpPr>
          <p:nvPr>
            <p:ph type="body" sz="half" idx="1"/>
          </p:nvPr>
        </p:nvSpPr>
        <p:spPr>
          <a:xfrm>
            <a:off x="457200" y="836612"/>
            <a:ext cx="8383588" cy="4497388"/>
          </a:xfrm>
        </p:spPr>
        <p:txBody>
          <a:bodyPr/>
          <a:lstStyle/>
          <a:p>
            <a:pPr eaLnBrk="1" hangingPunct="1"/>
            <a:r>
              <a:rPr lang="en-US" dirty="0" smtClean="0">
                <a:ea typeface="ＭＳ Ｐゴシック" pitchFamily="-84" charset="-128"/>
                <a:cs typeface="ＭＳ Ｐゴシック" pitchFamily="-84" charset="-128"/>
              </a:rPr>
              <a:t>The </a:t>
            </a:r>
            <a:r>
              <a:rPr lang="en-US" dirty="0">
                <a:ea typeface="ＭＳ Ｐゴシック" pitchFamily="-84" charset="-128"/>
                <a:cs typeface="ＭＳ Ｐゴシック" pitchFamily="-84" charset="-128"/>
              </a:rPr>
              <a:t>penetration depth is the distance outside the potential well where the probability significantly decreases. It is given by</a:t>
            </a:r>
          </a:p>
          <a:p>
            <a:pPr eaLnBrk="1" hangingPunct="1"/>
            <a:endParaRPr lang="en-US" dirty="0" smtClean="0">
              <a:ea typeface="ＭＳ Ｐゴシック" pitchFamily="-84" charset="-128"/>
              <a:cs typeface="ＭＳ Ｐゴシック" pitchFamily="-84" charset="-128"/>
            </a:endParaRPr>
          </a:p>
          <a:p>
            <a:pPr eaLnBrk="1" hangingPunct="1">
              <a:buNone/>
            </a:pPr>
            <a:endParaRPr lang="en-US" dirty="0" smtClean="0">
              <a:ea typeface="ＭＳ Ｐゴシック" pitchFamily="-84" charset="-128"/>
              <a:cs typeface="ＭＳ Ｐゴシック" pitchFamily="-84" charset="-128"/>
            </a:endParaRPr>
          </a:p>
          <a:p>
            <a:pPr eaLnBrk="1" hangingPunct="1"/>
            <a:r>
              <a:rPr lang="en-US" dirty="0">
                <a:ea typeface="ＭＳ Ｐゴシック" pitchFamily="-84" charset="-128"/>
                <a:cs typeface="ＭＳ Ｐゴシック" pitchFamily="-84" charset="-128"/>
              </a:rPr>
              <a:t>It should not be surprising to find that the penetration distance that violates classical physics is proportional to Planck</a:t>
            </a:r>
            <a:r>
              <a:rPr lang="ja-JP" altLang="en-US" dirty="0">
                <a:ea typeface="ＭＳ Ｐゴシック" pitchFamily="-84" charset="-128"/>
                <a:cs typeface="ＭＳ Ｐゴシック" pitchFamily="-84" charset="-128"/>
              </a:rPr>
              <a:t>’</a:t>
            </a:r>
            <a:r>
              <a:rPr lang="en-US" altLang="ja-JP" dirty="0" err="1">
                <a:ea typeface="ＭＳ Ｐゴシック" pitchFamily="-84" charset="-128"/>
                <a:cs typeface="ＭＳ Ｐゴシック" pitchFamily="-84" charset="-128"/>
              </a:rPr>
              <a:t>s</a:t>
            </a:r>
            <a:r>
              <a:rPr lang="en-US" altLang="ja-JP" dirty="0">
                <a:ea typeface="ＭＳ Ｐゴシック" pitchFamily="-84" charset="-128"/>
                <a:cs typeface="ＭＳ Ｐゴシック" pitchFamily="-84" charset="-128"/>
              </a:rPr>
              <a:t> constant.</a:t>
            </a:r>
          </a:p>
          <a:p>
            <a:pPr eaLnBrk="1" hangingPunct="1"/>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p:txBody>
      </p:sp>
      <p:pic>
        <p:nvPicPr>
          <p:cNvPr id="36867" name="Picture 27"/>
          <p:cNvPicPr preferRelativeResize="0">
            <a:picLocks noChangeAspect="1" noChangeArrowheads="1"/>
          </p:cNvPicPr>
          <p:nvPr/>
        </p:nvPicPr>
        <p:blipFill>
          <a:blip r:embed="rId2"/>
          <a:srcRect/>
          <a:stretch>
            <a:fillRect/>
          </a:stretch>
        </p:blipFill>
        <p:spPr bwMode="auto">
          <a:xfrm>
            <a:off x="3141663" y="2514600"/>
            <a:ext cx="3144559" cy="9144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r>
              <a:rPr lang="en-US" smtClean="0"/>
              <a:t>Monday, Sept. 30, 2013</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38</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28662586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wd">
                                    <p:tmPct val="10000"/>
                                  </p:iterate>
                                  <p:childTnLst>
                                    <p:set>
                                      <p:cBhvr>
                                        <p:cTn id="6" dur="1" fill="hold">
                                          <p:stCondLst>
                                            <p:cond delay="0"/>
                                          </p:stCondLst>
                                        </p:cTn>
                                        <p:tgtEl>
                                          <p:spTgt spid="36866">
                                            <p:txEl>
                                              <p:pRg st="0" end="0"/>
                                            </p:txEl>
                                          </p:spTgt>
                                        </p:tgtEl>
                                        <p:attrNameLst>
                                          <p:attrName>style.visibility</p:attrName>
                                        </p:attrNameLst>
                                      </p:cBhvr>
                                      <p:to>
                                        <p:strVal val="visible"/>
                                      </p:to>
                                    </p:set>
                                    <p:animEffect transition="in" filter="wipe(down)">
                                      <p:cBhvr>
                                        <p:cTn id="7" dur="500"/>
                                        <p:tgtEl>
                                          <p:spTgt spid="368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6867"/>
                                        </p:tgtEl>
                                        <p:attrNameLst>
                                          <p:attrName>style.visibility</p:attrName>
                                        </p:attrNameLst>
                                      </p:cBhvr>
                                      <p:to>
                                        <p:strVal val="visible"/>
                                      </p:to>
                                    </p:set>
                                    <p:animEffect transition="in" filter="wipe(left)">
                                      <p:cBhvr>
                                        <p:cTn id="12" dur="500"/>
                                        <p:tgtEl>
                                          <p:spTgt spid="3686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iterate type="wd">
                                    <p:tmPct val="10000"/>
                                  </p:iterate>
                                  <p:childTnLst>
                                    <p:set>
                                      <p:cBhvr>
                                        <p:cTn id="16" dur="1" fill="hold">
                                          <p:stCondLst>
                                            <p:cond delay="0"/>
                                          </p:stCondLst>
                                        </p:cTn>
                                        <p:tgtEl>
                                          <p:spTgt spid="36866">
                                            <p:txEl>
                                              <p:pRg st="3" end="3"/>
                                            </p:txEl>
                                          </p:spTgt>
                                        </p:tgtEl>
                                        <p:attrNameLst>
                                          <p:attrName>style.visibility</p:attrName>
                                        </p:attrNameLst>
                                      </p:cBhvr>
                                      <p:to>
                                        <p:strVal val="visible"/>
                                      </p:to>
                                    </p:set>
                                    <p:animEffect transition="in" filter="wipe(down)">
                                      <p:cBhvr>
                                        <p:cTn id="17" dur="500"/>
                                        <p:tgtEl>
                                          <p:spTgt spid="3686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Grp="1" noChangeArrowheads="1"/>
          </p:cNvSpPr>
          <p:nvPr>
            <p:ph type="body" sz="half" idx="1"/>
          </p:nvPr>
        </p:nvSpPr>
        <p:spPr>
          <a:xfrm>
            <a:off x="457200" y="533400"/>
            <a:ext cx="8305800" cy="4878388"/>
          </a:xfrm>
        </p:spPr>
        <p:txBody>
          <a:bodyPr/>
          <a:lstStyle/>
          <a:p>
            <a:pPr eaLnBrk="1" hangingPunct="1">
              <a:lnSpc>
                <a:spcPct val="140000"/>
              </a:lnSpc>
            </a:pPr>
            <a:r>
              <a:rPr lang="en-US" sz="2400" dirty="0">
                <a:ea typeface="ＭＳ Ｐゴシック" pitchFamily="-84" charset="-128"/>
                <a:cs typeface="ＭＳ Ｐゴシック" pitchFamily="-84" charset="-128"/>
              </a:rPr>
              <a:t>The wave function must be a function of all three spatial coordinates. We begin with the conservation of energy</a:t>
            </a:r>
          </a:p>
          <a:p>
            <a:pPr eaLnBrk="1" hangingPunct="1"/>
            <a:r>
              <a:rPr lang="en-US" sz="2400" dirty="0">
                <a:ea typeface="ＭＳ Ｐゴシック" pitchFamily="-84" charset="-128"/>
                <a:cs typeface="ＭＳ Ｐゴシック" pitchFamily="-84" charset="-128"/>
              </a:rPr>
              <a:t>Multiply this by the wave function to get</a:t>
            </a: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r>
              <a:rPr lang="en-US" sz="2400" dirty="0">
                <a:ea typeface="ＭＳ Ｐゴシック" pitchFamily="-84" charset="-128"/>
                <a:cs typeface="ＭＳ Ｐゴシック" pitchFamily="-84" charset="-128"/>
              </a:rPr>
              <a:t>Now consider momentum as an operator acting on the wave function. In this case, the operator must act twice on each dimension. Given</a:t>
            </a:r>
            <a:r>
              <a:rPr lang="en-US" sz="2400" dirty="0" smtClean="0">
                <a:ea typeface="ＭＳ Ｐゴシック" pitchFamily="-84" charset="-128"/>
                <a:cs typeface="ＭＳ Ｐゴシック" pitchFamily="-84" charset="-128"/>
              </a:rPr>
              <a:t>:</a:t>
            </a:r>
          </a:p>
          <a:p>
            <a:pPr eaLnBrk="1" hangingPunct="1"/>
            <a:endParaRPr lang="en-US" sz="2400" dirty="0" smtClean="0">
              <a:ea typeface="ＭＳ Ｐゴシック" pitchFamily="-84" charset="-128"/>
              <a:cs typeface="ＭＳ Ｐゴシック" pitchFamily="-84" charset="-128"/>
            </a:endParaRP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r>
              <a:rPr lang="en-US" sz="2400" dirty="0">
                <a:ea typeface="ＭＳ Ｐゴシック" pitchFamily="-84" charset="-128"/>
                <a:cs typeface="ＭＳ Ｐゴシック" pitchFamily="-84" charset="-128"/>
              </a:rPr>
              <a:t>The three dimensional Schrödinger wave equation is</a:t>
            </a:r>
          </a:p>
          <a:p>
            <a:pPr eaLnBrk="1" hangingPunct="1"/>
            <a:endParaRPr lang="en-US" sz="2400" dirty="0">
              <a:ea typeface="ＭＳ Ｐゴシック" pitchFamily="-84" charset="-128"/>
              <a:cs typeface="ＭＳ Ｐゴシック" pitchFamily="-84" charset="-128"/>
            </a:endParaRPr>
          </a:p>
          <a:p>
            <a:pPr eaLnBrk="1" hangingPunct="1"/>
            <a:endParaRPr lang="en-US" sz="2400" dirty="0">
              <a:ea typeface="ＭＳ Ｐゴシック" pitchFamily="-84" charset="-128"/>
              <a:cs typeface="ＭＳ Ｐゴシック" pitchFamily="-84" charset="-128"/>
            </a:endParaRPr>
          </a:p>
          <a:p>
            <a:pPr eaLnBrk="1" hangingPunct="1">
              <a:buFont typeface="Wingdings" pitchFamily="-84" charset="2"/>
              <a:buNone/>
            </a:pPr>
            <a:r>
              <a:rPr lang="en-US" sz="2400" dirty="0">
                <a:solidFill>
                  <a:srgbClr val="FF0000"/>
                </a:solidFill>
                <a:ea typeface="ＭＳ Ｐゴシック" pitchFamily="-84" charset="-128"/>
                <a:cs typeface="ＭＳ Ｐゴシック" pitchFamily="-84" charset="-128"/>
              </a:rPr>
              <a:t>                </a:t>
            </a:r>
          </a:p>
        </p:txBody>
      </p:sp>
      <p:pic>
        <p:nvPicPr>
          <p:cNvPr id="37890" name="Picture 48"/>
          <p:cNvPicPr preferRelativeResize="0">
            <a:picLocks noChangeAspect="1" noChangeArrowheads="1"/>
          </p:cNvPicPr>
          <p:nvPr/>
        </p:nvPicPr>
        <p:blipFill>
          <a:blip r:embed="rId2"/>
          <a:srcRect/>
          <a:stretch>
            <a:fillRect/>
          </a:stretch>
        </p:blipFill>
        <p:spPr bwMode="auto">
          <a:xfrm>
            <a:off x="5619750" y="1143000"/>
            <a:ext cx="2038350" cy="631825"/>
          </a:xfrm>
          <a:prstGeom prst="rect">
            <a:avLst/>
          </a:prstGeom>
          <a:noFill/>
          <a:ln w="9525">
            <a:noFill/>
            <a:miter lim="800000"/>
            <a:headEnd/>
            <a:tailEnd/>
          </a:ln>
        </p:spPr>
      </p:pic>
      <p:sp>
        <p:nvSpPr>
          <p:cNvPr id="37891" name="Rectangle 2"/>
          <p:cNvSpPr>
            <a:spLocks noGrp="1" noChangeArrowheads="1"/>
          </p:cNvSpPr>
          <p:nvPr>
            <p:ph type="title"/>
          </p:nvPr>
        </p:nvSpPr>
        <p:spPr>
          <a:xfrm>
            <a:off x="457200" y="0"/>
            <a:ext cx="8229600" cy="865187"/>
          </a:xfrm>
        </p:spPr>
        <p:txBody>
          <a:bodyPr/>
          <a:lstStyle/>
          <a:p>
            <a:pPr eaLnBrk="1" hangingPunct="1"/>
            <a:r>
              <a:rPr lang="en-US" sz="3600" dirty="0" smtClean="0">
                <a:ea typeface="ＭＳ Ｐゴシック" pitchFamily="-84" charset="-128"/>
                <a:cs typeface="ＭＳ Ｐゴシック" pitchFamily="-84" charset="-128"/>
              </a:rPr>
              <a:t>Three</a:t>
            </a:r>
            <a:r>
              <a:rPr lang="en-US" sz="3600" dirty="0">
                <a:ea typeface="ＭＳ Ｐゴシック" pitchFamily="-84" charset="-128"/>
                <a:cs typeface="ＭＳ Ｐゴシック" pitchFamily="-84" charset="-128"/>
              </a:rPr>
              <a:t>-Dimensional Infinite-Potential Well</a:t>
            </a:r>
          </a:p>
        </p:txBody>
      </p:sp>
      <p:pic>
        <p:nvPicPr>
          <p:cNvPr id="37892" name="Picture 44"/>
          <p:cNvPicPr preferRelativeResize="0">
            <a:picLocks noChangeAspect="1" noChangeArrowheads="1"/>
          </p:cNvPicPr>
          <p:nvPr/>
        </p:nvPicPr>
        <p:blipFill>
          <a:blip r:embed="rId3"/>
          <a:srcRect/>
          <a:stretch>
            <a:fillRect/>
          </a:stretch>
        </p:blipFill>
        <p:spPr bwMode="auto">
          <a:xfrm>
            <a:off x="3708400" y="2133600"/>
            <a:ext cx="2220686" cy="800100"/>
          </a:xfrm>
          <a:prstGeom prst="rect">
            <a:avLst/>
          </a:prstGeom>
          <a:noFill/>
          <a:ln w="9525">
            <a:noFill/>
            <a:miter lim="800000"/>
            <a:headEnd/>
            <a:tailEnd/>
          </a:ln>
        </p:spPr>
      </p:pic>
      <p:pic>
        <p:nvPicPr>
          <p:cNvPr id="37893" name="Picture 45"/>
          <p:cNvPicPr preferRelativeResize="0">
            <a:picLocks noChangeAspect="1" noChangeArrowheads="1"/>
          </p:cNvPicPr>
          <p:nvPr/>
        </p:nvPicPr>
        <p:blipFill>
          <a:blip r:embed="rId4"/>
          <a:srcRect/>
          <a:stretch>
            <a:fillRect/>
          </a:stretch>
        </p:blipFill>
        <p:spPr bwMode="auto">
          <a:xfrm>
            <a:off x="5283200" y="5165725"/>
            <a:ext cx="3149600" cy="701675"/>
          </a:xfrm>
          <a:prstGeom prst="rect">
            <a:avLst/>
          </a:prstGeom>
          <a:noFill/>
          <a:ln w="9525">
            <a:noFill/>
            <a:miter lim="800000"/>
            <a:headEnd/>
            <a:tailEnd/>
          </a:ln>
        </p:spPr>
      </p:pic>
      <p:pic>
        <p:nvPicPr>
          <p:cNvPr id="37894" name="Picture 50"/>
          <p:cNvPicPr preferRelativeResize="0">
            <a:picLocks noChangeAspect="1" noChangeArrowheads="1"/>
          </p:cNvPicPr>
          <p:nvPr/>
        </p:nvPicPr>
        <p:blipFill>
          <a:blip r:embed="rId5"/>
          <a:srcRect/>
          <a:stretch>
            <a:fillRect/>
          </a:stretch>
        </p:blipFill>
        <p:spPr bwMode="auto">
          <a:xfrm>
            <a:off x="711200" y="5216525"/>
            <a:ext cx="4146550" cy="803275"/>
          </a:xfrm>
          <a:prstGeom prst="rect">
            <a:avLst/>
          </a:prstGeom>
          <a:noFill/>
          <a:ln w="9525">
            <a:noFill/>
            <a:miter lim="800000"/>
            <a:headEnd/>
            <a:tailEnd/>
          </a:ln>
        </p:spPr>
      </p:pic>
      <p:pic>
        <p:nvPicPr>
          <p:cNvPr id="37895" name="Picture 46"/>
          <p:cNvPicPr preferRelativeResize="0">
            <a:picLocks noChangeAspect="1" noChangeArrowheads="1"/>
          </p:cNvPicPr>
          <p:nvPr/>
        </p:nvPicPr>
        <p:blipFill>
          <a:blip r:embed="rId6"/>
          <a:srcRect/>
          <a:stretch>
            <a:fillRect/>
          </a:stretch>
        </p:blipFill>
        <p:spPr bwMode="auto">
          <a:xfrm>
            <a:off x="3581400" y="3914775"/>
            <a:ext cx="1438275" cy="581025"/>
          </a:xfrm>
          <a:prstGeom prst="rect">
            <a:avLst/>
          </a:prstGeom>
          <a:noFill/>
          <a:ln w="9525">
            <a:noFill/>
            <a:miter lim="800000"/>
            <a:headEnd/>
            <a:tailEnd/>
          </a:ln>
        </p:spPr>
      </p:pic>
      <p:pic>
        <p:nvPicPr>
          <p:cNvPr id="37896" name="Picture 47"/>
          <p:cNvPicPr preferRelativeResize="0">
            <a:picLocks noChangeAspect="1" noChangeArrowheads="1"/>
          </p:cNvPicPr>
          <p:nvPr/>
        </p:nvPicPr>
        <p:blipFill>
          <a:blip r:embed="rId7"/>
          <a:srcRect/>
          <a:stretch>
            <a:fillRect/>
          </a:stretch>
        </p:blipFill>
        <p:spPr bwMode="auto">
          <a:xfrm>
            <a:off x="6858000" y="3962400"/>
            <a:ext cx="1431925" cy="581025"/>
          </a:xfrm>
          <a:prstGeom prst="rect">
            <a:avLst/>
          </a:prstGeom>
          <a:noFill/>
          <a:ln w="9525">
            <a:noFill/>
            <a:miter lim="800000"/>
            <a:headEnd/>
            <a:tailEnd/>
          </a:ln>
        </p:spPr>
      </p:pic>
      <p:pic>
        <p:nvPicPr>
          <p:cNvPr id="37897" name="Picture 49"/>
          <p:cNvPicPr preferRelativeResize="0">
            <a:picLocks noChangeAspect="1" noChangeArrowheads="1"/>
          </p:cNvPicPr>
          <p:nvPr/>
        </p:nvPicPr>
        <p:blipFill>
          <a:blip r:embed="rId8"/>
          <a:srcRect/>
          <a:stretch>
            <a:fillRect/>
          </a:stretch>
        </p:blipFill>
        <p:spPr bwMode="auto">
          <a:xfrm>
            <a:off x="742950" y="4038600"/>
            <a:ext cx="2651125" cy="377825"/>
          </a:xfrm>
          <a:prstGeom prst="rect">
            <a:avLst/>
          </a:prstGeom>
          <a:noFill/>
          <a:ln w="9525">
            <a:noFill/>
            <a:miter lim="800000"/>
            <a:headEnd/>
            <a:tailEnd/>
          </a:ln>
        </p:spPr>
      </p:pic>
      <p:pic>
        <p:nvPicPr>
          <p:cNvPr id="37898" name="Picture 51"/>
          <p:cNvPicPr preferRelativeResize="0">
            <a:picLocks noChangeAspect="1" noChangeArrowheads="1"/>
          </p:cNvPicPr>
          <p:nvPr/>
        </p:nvPicPr>
        <p:blipFill>
          <a:blip r:embed="rId9"/>
          <a:srcRect/>
          <a:stretch>
            <a:fillRect/>
          </a:stretch>
        </p:blipFill>
        <p:spPr bwMode="auto">
          <a:xfrm>
            <a:off x="5257800" y="3965575"/>
            <a:ext cx="1406525" cy="606425"/>
          </a:xfrm>
          <a:prstGeom prst="rect">
            <a:avLst/>
          </a:prstGeom>
          <a:noFill/>
          <a:ln w="9525">
            <a:noFill/>
            <a:miter lim="800000"/>
            <a:headEnd/>
            <a:tailEnd/>
          </a:ln>
        </p:spPr>
      </p:pic>
      <p:sp>
        <p:nvSpPr>
          <p:cNvPr id="12" name="Date Placeholder 11"/>
          <p:cNvSpPr>
            <a:spLocks noGrp="1"/>
          </p:cNvSpPr>
          <p:nvPr>
            <p:ph type="dt" sz="half" idx="10"/>
          </p:nvPr>
        </p:nvSpPr>
        <p:spPr/>
        <p:txBody>
          <a:bodyPr/>
          <a:lstStyle/>
          <a:p>
            <a:pPr>
              <a:defRPr/>
            </a:pPr>
            <a:r>
              <a:rPr lang="en-US" smtClean="0"/>
              <a:t>Monday, Sept. 30, 2013</a:t>
            </a:r>
            <a:endParaRPr lang="en-US"/>
          </a:p>
        </p:txBody>
      </p:sp>
      <p:sp>
        <p:nvSpPr>
          <p:cNvPr id="13" name="Slide Number Placeholder 12"/>
          <p:cNvSpPr>
            <a:spLocks noGrp="1"/>
          </p:cNvSpPr>
          <p:nvPr>
            <p:ph type="sldNum" sz="quarter" idx="12"/>
          </p:nvPr>
        </p:nvSpPr>
        <p:spPr/>
        <p:txBody>
          <a:bodyPr/>
          <a:lstStyle/>
          <a:p>
            <a:pPr>
              <a:defRPr/>
            </a:pPr>
            <a:fld id="{6E4BFBEB-12DC-8949-B61D-A8F2554F50A6}" type="slidenum">
              <a:rPr lang="en-US" smtClean="0"/>
              <a:pPr>
                <a:defRPr/>
              </a:pPr>
              <a:t>39</a:t>
            </a:fld>
            <a:endParaRPr lang="en-US"/>
          </a:p>
        </p:txBody>
      </p:sp>
      <p:sp>
        <p:nvSpPr>
          <p:cNvPr id="14" name="Footer Placeholder 13"/>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270831503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889">
                                            <p:txEl>
                                              <p:pRg st="0" end="0"/>
                                            </p:txEl>
                                          </p:spTgt>
                                        </p:tgtEl>
                                        <p:attrNameLst>
                                          <p:attrName>style.visibility</p:attrName>
                                        </p:attrNameLst>
                                      </p:cBhvr>
                                      <p:to>
                                        <p:strVal val="visible"/>
                                      </p:to>
                                    </p:set>
                                    <p:animEffect transition="in" filter="wipe(left)">
                                      <p:cBhvr>
                                        <p:cTn id="7" dur="500"/>
                                        <p:tgtEl>
                                          <p:spTgt spid="378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890"/>
                                        </p:tgtEl>
                                        <p:attrNameLst>
                                          <p:attrName>style.visibility</p:attrName>
                                        </p:attrNameLst>
                                      </p:cBhvr>
                                      <p:to>
                                        <p:strVal val="visible"/>
                                      </p:to>
                                    </p:set>
                                    <p:animEffect transition="in" filter="wipe(left)">
                                      <p:cBhvr>
                                        <p:cTn id="12" dur="500"/>
                                        <p:tgtEl>
                                          <p:spTgt spid="3789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7889">
                                            <p:txEl>
                                              <p:pRg st="1" end="1"/>
                                            </p:txEl>
                                          </p:spTgt>
                                        </p:tgtEl>
                                        <p:attrNameLst>
                                          <p:attrName>style.visibility</p:attrName>
                                        </p:attrNameLst>
                                      </p:cBhvr>
                                      <p:to>
                                        <p:strVal val="visible"/>
                                      </p:to>
                                    </p:set>
                                    <p:animEffect transition="in" filter="wipe(left)">
                                      <p:cBhvr>
                                        <p:cTn id="17" dur="500"/>
                                        <p:tgtEl>
                                          <p:spTgt spid="3788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7892"/>
                                        </p:tgtEl>
                                        <p:attrNameLst>
                                          <p:attrName>style.visibility</p:attrName>
                                        </p:attrNameLst>
                                      </p:cBhvr>
                                      <p:to>
                                        <p:strVal val="visible"/>
                                      </p:to>
                                    </p:set>
                                    <p:animEffect transition="in" filter="wipe(left)">
                                      <p:cBhvr>
                                        <p:cTn id="22" dur="500"/>
                                        <p:tgtEl>
                                          <p:spTgt spid="3789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7889">
                                            <p:txEl>
                                              <p:pRg st="4" end="4"/>
                                            </p:txEl>
                                          </p:spTgt>
                                        </p:tgtEl>
                                        <p:attrNameLst>
                                          <p:attrName>style.visibility</p:attrName>
                                        </p:attrNameLst>
                                      </p:cBhvr>
                                      <p:to>
                                        <p:strVal val="visible"/>
                                      </p:to>
                                    </p:set>
                                    <p:animEffect transition="in" filter="wipe(left)">
                                      <p:cBhvr>
                                        <p:cTn id="27" dur="500"/>
                                        <p:tgtEl>
                                          <p:spTgt spid="3788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7897"/>
                                        </p:tgtEl>
                                        <p:attrNameLst>
                                          <p:attrName>style.visibility</p:attrName>
                                        </p:attrNameLst>
                                      </p:cBhvr>
                                      <p:to>
                                        <p:strVal val="visible"/>
                                      </p:to>
                                    </p:set>
                                    <p:animEffect transition="in" filter="wipe(left)">
                                      <p:cBhvr>
                                        <p:cTn id="32" dur="500"/>
                                        <p:tgtEl>
                                          <p:spTgt spid="3789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7895"/>
                                        </p:tgtEl>
                                        <p:attrNameLst>
                                          <p:attrName>style.visibility</p:attrName>
                                        </p:attrNameLst>
                                      </p:cBhvr>
                                      <p:to>
                                        <p:strVal val="visible"/>
                                      </p:to>
                                    </p:set>
                                    <p:animEffect transition="in" filter="wipe(left)">
                                      <p:cBhvr>
                                        <p:cTn id="37" dur="500"/>
                                        <p:tgtEl>
                                          <p:spTgt spid="3789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7898"/>
                                        </p:tgtEl>
                                        <p:attrNameLst>
                                          <p:attrName>style.visibility</p:attrName>
                                        </p:attrNameLst>
                                      </p:cBhvr>
                                      <p:to>
                                        <p:strVal val="visible"/>
                                      </p:to>
                                    </p:set>
                                    <p:animEffect transition="in" filter="wipe(left)">
                                      <p:cBhvr>
                                        <p:cTn id="42" dur="500"/>
                                        <p:tgtEl>
                                          <p:spTgt spid="3789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7896"/>
                                        </p:tgtEl>
                                        <p:attrNameLst>
                                          <p:attrName>style.visibility</p:attrName>
                                        </p:attrNameLst>
                                      </p:cBhvr>
                                      <p:to>
                                        <p:strVal val="visible"/>
                                      </p:to>
                                    </p:set>
                                    <p:animEffect transition="in" filter="wipe(left)">
                                      <p:cBhvr>
                                        <p:cTn id="47" dur="500"/>
                                        <p:tgtEl>
                                          <p:spTgt spid="3789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7889">
                                            <p:txEl>
                                              <p:pRg st="7" end="7"/>
                                            </p:txEl>
                                          </p:spTgt>
                                        </p:tgtEl>
                                        <p:attrNameLst>
                                          <p:attrName>style.visibility</p:attrName>
                                        </p:attrNameLst>
                                      </p:cBhvr>
                                      <p:to>
                                        <p:strVal val="visible"/>
                                      </p:to>
                                    </p:set>
                                    <p:animEffect transition="in" filter="wipe(left)">
                                      <p:cBhvr>
                                        <p:cTn id="52" dur="500"/>
                                        <p:tgtEl>
                                          <p:spTgt spid="37889">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7889">
                                            <p:txEl>
                                              <p:pRg st="10" end="10"/>
                                            </p:txEl>
                                          </p:spTgt>
                                        </p:tgtEl>
                                        <p:attrNameLst>
                                          <p:attrName>style.visibility</p:attrName>
                                        </p:attrNameLst>
                                      </p:cBhvr>
                                      <p:to>
                                        <p:strVal val="visible"/>
                                      </p:to>
                                    </p:set>
                                    <p:animEffect transition="in" filter="wipe(left)">
                                      <p:cBhvr>
                                        <p:cTn id="57" dur="500"/>
                                        <p:tgtEl>
                                          <p:spTgt spid="3788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7894"/>
                                        </p:tgtEl>
                                        <p:attrNameLst>
                                          <p:attrName>style.visibility</p:attrName>
                                        </p:attrNameLst>
                                      </p:cBhvr>
                                      <p:to>
                                        <p:strVal val="visible"/>
                                      </p:to>
                                    </p:set>
                                    <p:animEffect transition="in" filter="wipe(left)">
                                      <p:cBhvr>
                                        <p:cTn id="62" dur="500"/>
                                        <p:tgtEl>
                                          <p:spTgt spid="3789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7893"/>
                                        </p:tgtEl>
                                        <p:attrNameLst>
                                          <p:attrName>style.visibility</p:attrName>
                                        </p:attrNameLst>
                                      </p:cBhvr>
                                      <p:to>
                                        <p:strVal val="visible"/>
                                      </p:to>
                                    </p:set>
                                    <p:animEffect transition="in" filter="wipe(left)">
                                      <p:cBhvr>
                                        <p:cTn id="67" dur="500"/>
                                        <p:tgtEl>
                                          <p:spTgt spid="37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381000" y="838200"/>
            <a:ext cx="8153400" cy="5257800"/>
          </a:xfrm>
        </p:spPr>
        <p:txBody>
          <a:bodyPr/>
          <a:lstStyle/>
          <a:p>
            <a:pPr marL="609600" indent="-609600" eaLnBrk="1" hangingPunct="1">
              <a:buClr>
                <a:srgbClr val="3333CC"/>
              </a:buClr>
              <a:buSzPct val="65000"/>
              <a:buFont typeface="Wingdings" pitchFamily="-84" charset="2"/>
              <a:buChar char="n"/>
            </a:pPr>
            <a:r>
              <a:rPr lang="en-US" sz="2800" dirty="0" smtClean="0">
                <a:solidFill>
                  <a:srgbClr val="3333CC"/>
                </a:solidFill>
              </a:rPr>
              <a:t>De Broglie matter waves suggest a further description. The displacement of a wave is</a:t>
            </a:r>
          </a:p>
          <a:p>
            <a:pPr marL="609600" indent="-609600" eaLnBrk="1" hangingPunct="1">
              <a:buClr>
                <a:srgbClr val="3333CC"/>
              </a:buClr>
              <a:buSzPct val="65000"/>
              <a:buNone/>
            </a:pPr>
            <a:endParaRPr lang="en-US" sz="2800" dirty="0" smtClean="0">
              <a:solidFill>
                <a:srgbClr val="3333CC"/>
              </a:solidFill>
            </a:endParaRPr>
          </a:p>
          <a:p>
            <a:pPr marL="609600" indent="-609600" eaLnBrk="1" hangingPunct="1">
              <a:buClr>
                <a:srgbClr val="3333CC"/>
              </a:buClr>
              <a:buSzPct val="65000"/>
              <a:buFont typeface="Wingdings" pitchFamily="-84" charset="2"/>
              <a:buChar char="n"/>
            </a:pPr>
            <a:r>
              <a:rPr lang="en-US" sz="2800" dirty="0" smtClean="0">
                <a:solidFill>
                  <a:srgbClr val="3333CC"/>
                </a:solidFill>
              </a:rPr>
              <a:t>This is a solution to the wave equation</a:t>
            </a:r>
          </a:p>
          <a:p>
            <a:pPr marL="609600" indent="-609600" eaLnBrk="1" hangingPunct="1">
              <a:buClr>
                <a:srgbClr val="3333CC"/>
              </a:buClr>
              <a:buSzPct val="65000"/>
              <a:buFont typeface="Wingdings" pitchFamily="-84" charset="2"/>
              <a:buChar char="n"/>
            </a:pPr>
            <a:endParaRPr lang="en-US" sz="2800" dirty="0" smtClean="0">
              <a:solidFill>
                <a:srgbClr val="3333CC"/>
              </a:solidFill>
            </a:endParaRPr>
          </a:p>
          <a:p>
            <a:pPr marL="609600" indent="-609600" eaLnBrk="1" hangingPunct="1">
              <a:buClr>
                <a:srgbClr val="3333CC"/>
              </a:buClr>
              <a:buSzPct val="65000"/>
              <a:buFont typeface="Wingdings" pitchFamily="-84" charset="2"/>
              <a:buChar char="n"/>
            </a:pPr>
            <a:endParaRPr lang="en-US" sz="2800" dirty="0" smtClean="0">
              <a:solidFill>
                <a:srgbClr val="3333CC"/>
              </a:solidFill>
            </a:endParaRPr>
          </a:p>
          <a:p>
            <a:pPr marL="609600" indent="-609600" eaLnBrk="1" hangingPunct="1">
              <a:buClr>
                <a:srgbClr val="3333CC"/>
              </a:buClr>
              <a:buSzPct val="65000"/>
              <a:buFont typeface="Wingdings" pitchFamily="-84" charset="2"/>
              <a:buChar char="n"/>
            </a:pPr>
            <a:r>
              <a:rPr lang="en-US" sz="2800" dirty="0" smtClean="0">
                <a:solidFill>
                  <a:srgbClr val="3333CC"/>
                </a:solidFill>
              </a:rPr>
              <a:t>Define the wave number </a:t>
            </a:r>
            <a:r>
              <a:rPr lang="en-US" sz="2800" i="1" dirty="0" err="1" smtClean="0">
                <a:solidFill>
                  <a:srgbClr val="3333CC"/>
                </a:solidFill>
              </a:rPr>
              <a:t>k</a:t>
            </a:r>
            <a:r>
              <a:rPr lang="en-US" sz="2800" dirty="0" smtClean="0">
                <a:solidFill>
                  <a:srgbClr val="3333CC"/>
                </a:solidFill>
              </a:rPr>
              <a:t> and the angular frequency </a:t>
            </a:r>
            <a:r>
              <a:rPr lang="en-US" sz="2800" i="1" dirty="0" err="1" smtClean="0">
                <a:solidFill>
                  <a:srgbClr val="3333CC"/>
                </a:solidFill>
                <a:latin typeface="Symbol" charset="2"/>
                <a:cs typeface="Symbol" charset="2"/>
              </a:rPr>
              <a:t>ω</a:t>
            </a:r>
            <a:r>
              <a:rPr lang="en-US" sz="2800" dirty="0" smtClean="0">
                <a:solidFill>
                  <a:srgbClr val="3333CC"/>
                </a:solidFill>
              </a:rPr>
              <a:t> as:</a:t>
            </a:r>
          </a:p>
          <a:p>
            <a:pPr marL="609600" indent="-609600" eaLnBrk="1" hangingPunct="1">
              <a:buClr>
                <a:srgbClr val="3333CC"/>
              </a:buClr>
              <a:buSzPct val="65000"/>
            </a:pPr>
            <a:endParaRPr lang="en-US" sz="2800" dirty="0" smtClean="0">
              <a:solidFill>
                <a:srgbClr val="3333CC"/>
              </a:solidFill>
            </a:endParaRPr>
          </a:p>
          <a:p>
            <a:pPr marL="609600" indent="-609600" eaLnBrk="1" hangingPunct="1">
              <a:buClr>
                <a:srgbClr val="3333CC"/>
              </a:buClr>
              <a:buSzPct val="65000"/>
              <a:buFont typeface="Wingdings" pitchFamily="-84" charset="2"/>
              <a:buChar char="n"/>
            </a:pPr>
            <a:r>
              <a:rPr lang="en-US" sz="2800" dirty="0" smtClean="0">
                <a:solidFill>
                  <a:srgbClr val="3333CC"/>
                </a:solidFill>
              </a:rPr>
              <a:t>The wave function is now:</a:t>
            </a:r>
            <a:endParaRPr lang="el-GR" sz="2800" dirty="0">
              <a:solidFill>
                <a:srgbClr val="3333CC"/>
              </a:solidFill>
              <a:ea typeface="Arial" pitchFamily="-84" charset="0"/>
              <a:cs typeface="Arial" pitchFamily="-84" charset="0"/>
            </a:endParaRPr>
          </a:p>
        </p:txBody>
      </p:sp>
      <p:sp>
        <p:nvSpPr>
          <p:cNvPr id="48130" name="Rectangle 2"/>
          <p:cNvSpPr>
            <a:spLocks noGrp="1" noChangeArrowheads="1"/>
          </p:cNvSpPr>
          <p:nvPr>
            <p:ph type="title" sz="quarter"/>
          </p:nvPr>
        </p:nvSpPr>
        <p:spPr>
          <a:xfrm>
            <a:off x="609600" y="152400"/>
            <a:ext cx="7772400" cy="685800"/>
          </a:xfrm>
        </p:spPr>
        <p:txBody>
          <a:bodyPr/>
          <a:lstStyle/>
          <a:p>
            <a:pPr eaLnBrk="1" hangingPunct="1">
              <a:defRPr/>
            </a:pPr>
            <a:r>
              <a:rPr lang="en-US" sz="4800" dirty="0" smtClean="0">
                <a:cs typeface="+mj-cs"/>
              </a:rPr>
              <a:t>Wave Motion</a:t>
            </a:r>
          </a:p>
        </p:txBody>
      </p:sp>
      <p:sp>
        <p:nvSpPr>
          <p:cNvPr id="9" name="Date Placeholder 8"/>
          <p:cNvSpPr>
            <a:spLocks noGrp="1"/>
          </p:cNvSpPr>
          <p:nvPr>
            <p:ph type="dt" sz="half" idx="10"/>
          </p:nvPr>
        </p:nvSpPr>
        <p:spPr/>
        <p:txBody>
          <a:bodyPr/>
          <a:lstStyle/>
          <a:p>
            <a:pPr>
              <a:defRPr/>
            </a:pPr>
            <a:r>
              <a:rPr lang="en-US" smtClean="0"/>
              <a:t>Monday, Sept. 30, 2013</a:t>
            </a:r>
            <a:endParaRPr lang="en-US"/>
          </a:p>
        </p:txBody>
      </p:sp>
      <p:sp>
        <p:nvSpPr>
          <p:cNvPr id="10" name="Slide Number Placeholder 9"/>
          <p:cNvSpPr>
            <a:spLocks noGrp="1"/>
          </p:cNvSpPr>
          <p:nvPr>
            <p:ph type="sldNum" sz="quarter" idx="12"/>
          </p:nvPr>
        </p:nvSpPr>
        <p:spPr/>
        <p:txBody>
          <a:bodyPr/>
          <a:lstStyle/>
          <a:p>
            <a:pPr>
              <a:defRPr/>
            </a:pPr>
            <a:fld id="{633D2C0A-C00C-6D49-85C5-A00CF6C3B057}" type="slidenum">
              <a:rPr lang="en-US" smtClean="0"/>
              <a:pPr>
                <a:defRPr/>
              </a:pPr>
              <a:t>4</a:t>
            </a:fld>
            <a:endParaRPr lang="en-US"/>
          </a:p>
        </p:txBody>
      </p:sp>
      <p:sp>
        <p:nvSpPr>
          <p:cNvPr id="11" name="Footer Placeholder 10"/>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34178" name="Object 2"/>
          <p:cNvGraphicFramePr>
            <a:graphicFrameLocks noChangeAspect="1"/>
          </p:cNvGraphicFramePr>
          <p:nvPr>
            <p:extLst>
              <p:ext uri="{D42A27DB-BD31-4B8C-83A1-F6EECF244321}">
                <p14:modId xmlns:p14="http://schemas.microsoft.com/office/powerpoint/2010/main" val="447094887"/>
              </p:ext>
            </p:extLst>
          </p:nvPr>
        </p:nvGraphicFramePr>
        <p:xfrm>
          <a:off x="5207000" y="1400175"/>
          <a:ext cx="3544888" cy="885825"/>
        </p:xfrm>
        <a:graphic>
          <a:graphicData uri="http://schemas.openxmlformats.org/presentationml/2006/ole">
            <mc:AlternateContent xmlns:mc="http://schemas.openxmlformats.org/markup-compatibility/2006">
              <mc:Choice xmlns:v="urn:schemas-microsoft-com:vml" Requires="v">
                <p:oleObj spid="_x0000_s1031" name="Equation" r:id="rId3" imgW="1727200" imgH="431800" progId="Equation.DSMT4">
                  <p:embed/>
                </p:oleObj>
              </mc:Choice>
              <mc:Fallback>
                <p:oleObj name="Equation" r:id="rId3" imgW="1727200" imgH="431800" progId="Equation.DSMT4">
                  <p:embed/>
                  <p:pic>
                    <p:nvPicPr>
                      <p:cNvPr id="0" name=""/>
                      <p:cNvPicPr>
                        <a:picLocks noChangeAspect="1" noChangeArrowheads="1"/>
                      </p:cNvPicPr>
                      <p:nvPr/>
                    </p:nvPicPr>
                    <p:blipFill>
                      <a:blip r:embed="rId4"/>
                      <a:srcRect/>
                      <a:stretch>
                        <a:fillRect/>
                      </a:stretch>
                    </p:blipFill>
                    <p:spPr bwMode="auto">
                      <a:xfrm>
                        <a:off x="5207000" y="1400175"/>
                        <a:ext cx="3544888"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4179" name="Object 3"/>
          <p:cNvGraphicFramePr>
            <a:graphicFrameLocks noChangeAspect="1"/>
          </p:cNvGraphicFramePr>
          <p:nvPr>
            <p:extLst>
              <p:ext uri="{D42A27DB-BD31-4B8C-83A1-F6EECF244321}">
                <p14:modId xmlns:p14="http://schemas.microsoft.com/office/powerpoint/2010/main" val="565148434"/>
              </p:ext>
            </p:extLst>
          </p:nvPr>
        </p:nvGraphicFramePr>
        <p:xfrm>
          <a:off x="4379913" y="2908300"/>
          <a:ext cx="2008187" cy="860425"/>
        </p:xfrm>
        <a:graphic>
          <a:graphicData uri="http://schemas.openxmlformats.org/presentationml/2006/ole">
            <mc:AlternateContent xmlns:mc="http://schemas.openxmlformats.org/markup-compatibility/2006">
              <mc:Choice xmlns:v="urn:schemas-microsoft-com:vml" Requires="v">
                <p:oleObj spid="_x0000_s1032" name="Equation" r:id="rId5" imgW="965200" imgH="419100" progId="Equation.DSMT4">
                  <p:embed/>
                </p:oleObj>
              </mc:Choice>
              <mc:Fallback>
                <p:oleObj name="Equation" r:id="rId5" imgW="965200" imgH="419100" progId="Equation.DSMT4">
                  <p:embed/>
                  <p:pic>
                    <p:nvPicPr>
                      <p:cNvPr id="0" name=""/>
                      <p:cNvPicPr>
                        <a:picLocks noChangeAspect="1" noChangeArrowheads="1"/>
                      </p:cNvPicPr>
                      <p:nvPr/>
                    </p:nvPicPr>
                    <p:blipFill>
                      <a:blip r:embed="rId6"/>
                      <a:srcRect/>
                      <a:stretch>
                        <a:fillRect/>
                      </a:stretch>
                    </p:blipFill>
                    <p:spPr bwMode="auto">
                      <a:xfrm>
                        <a:off x="4379913" y="2908300"/>
                        <a:ext cx="2008187" cy="86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4180" name="Object 4"/>
          <p:cNvGraphicFramePr>
            <a:graphicFrameLocks noChangeAspect="1"/>
          </p:cNvGraphicFramePr>
          <p:nvPr>
            <p:extLst>
              <p:ext uri="{D42A27DB-BD31-4B8C-83A1-F6EECF244321}">
                <p14:modId xmlns:p14="http://schemas.microsoft.com/office/powerpoint/2010/main" val="905141077"/>
              </p:ext>
            </p:extLst>
          </p:nvPr>
        </p:nvGraphicFramePr>
        <p:xfrm>
          <a:off x="3363913" y="4419600"/>
          <a:ext cx="1655762" cy="776288"/>
        </p:xfrm>
        <a:graphic>
          <a:graphicData uri="http://schemas.openxmlformats.org/presentationml/2006/ole">
            <mc:AlternateContent xmlns:mc="http://schemas.openxmlformats.org/markup-compatibility/2006">
              <mc:Choice xmlns:v="urn:schemas-microsoft-com:vml" Requires="v">
                <p:oleObj spid="_x0000_s1033" name="Equation" r:id="rId7" imgW="838200" imgH="393700" progId="Equation.DSMT4">
                  <p:embed/>
                </p:oleObj>
              </mc:Choice>
              <mc:Fallback>
                <p:oleObj name="Equation" r:id="rId7" imgW="838200" imgH="393700" progId="Equation.DSMT4">
                  <p:embed/>
                  <p:pic>
                    <p:nvPicPr>
                      <p:cNvPr id="0" name=""/>
                      <p:cNvPicPr>
                        <a:picLocks noChangeAspect="1" noChangeArrowheads="1"/>
                      </p:cNvPicPr>
                      <p:nvPr/>
                    </p:nvPicPr>
                    <p:blipFill>
                      <a:blip r:embed="rId8"/>
                      <a:srcRect/>
                      <a:stretch>
                        <a:fillRect/>
                      </a:stretch>
                    </p:blipFill>
                    <p:spPr bwMode="auto">
                      <a:xfrm>
                        <a:off x="3363913" y="4419600"/>
                        <a:ext cx="1655762" cy="776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34181" name="Object 5"/>
          <p:cNvGraphicFramePr>
            <a:graphicFrameLocks noChangeAspect="1"/>
          </p:cNvGraphicFramePr>
          <p:nvPr>
            <p:extLst>
              <p:ext uri="{D42A27DB-BD31-4B8C-83A1-F6EECF244321}">
                <p14:modId xmlns:p14="http://schemas.microsoft.com/office/powerpoint/2010/main" val="3992379808"/>
              </p:ext>
            </p:extLst>
          </p:nvPr>
        </p:nvGraphicFramePr>
        <p:xfrm>
          <a:off x="4586288" y="5397500"/>
          <a:ext cx="3514725" cy="546100"/>
        </p:xfrm>
        <a:graphic>
          <a:graphicData uri="http://schemas.openxmlformats.org/presentationml/2006/ole">
            <mc:AlternateContent xmlns:mc="http://schemas.openxmlformats.org/markup-compatibility/2006">
              <mc:Choice xmlns:v="urn:schemas-microsoft-com:vml" Requires="v">
                <p:oleObj spid="_x0000_s1034" name="Equation" r:id="rId9" imgW="1473200" imgH="228600" progId="Equation.DSMT4">
                  <p:embed/>
                </p:oleObj>
              </mc:Choice>
              <mc:Fallback>
                <p:oleObj name="Equation" r:id="rId9" imgW="1473200" imgH="228600" progId="Equation.DSMT4">
                  <p:embed/>
                  <p:pic>
                    <p:nvPicPr>
                      <p:cNvPr id="0" name=""/>
                      <p:cNvPicPr>
                        <a:picLocks noChangeAspect="1" noChangeArrowheads="1"/>
                      </p:cNvPicPr>
                      <p:nvPr/>
                    </p:nvPicPr>
                    <p:blipFill>
                      <a:blip r:embed="rId10"/>
                      <a:srcRect/>
                      <a:stretch>
                        <a:fillRect/>
                      </a:stretch>
                    </p:blipFill>
                    <p:spPr bwMode="auto">
                      <a:xfrm>
                        <a:off x="4586288" y="5397500"/>
                        <a:ext cx="3514725"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4182" name="Object 6"/>
          <p:cNvGraphicFramePr>
            <a:graphicFrameLocks noChangeAspect="1"/>
          </p:cNvGraphicFramePr>
          <p:nvPr>
            <p:extLst>
              <p:ext uri="{D42A27DB-BD31-4B8C-83A1-F6EECF244321}">
                <p14:modId xmlns:p14="http://schemas.microsoft.com/office/powerpoint/2010/main" val="1254388599"/>
              </p:ext>
            </p:extLst>
          </p:nvPr>
        </p:nvGraphicFramePr>
        <p:xfrm>
          <a:off x="5068888" y="4419600"/>
          <a:ext cx="1027112" cy="776288"/>
        </p:xfrm>
        <a:graphic>
          <a:graphicData uri="http://schemas.openxmlformats.org/presentationml/2006/ole">
            <mc:AlternateContent xmlns:mc="http://schemas.openxmlformats.org/markup-compatibility/2006">
              <mc:Choice xmlns:v="urn:schemas-microsoft-com:vml" Requires="v">
                <p:oleObj spid="_x0000_s1035" name="Equation" r:id="rId11" imgW="520700" imgH="393700" progId="Equation.DSMT4">
                  <p:embed/>
                </p:oleObj>
              </mc:Choice>
              <mc:Fallback>
                <p:oleObj name="Equation" r:id="rId11" imgW="520700" imgH="393700" progId="Equation.DSMT4">
                  <p:embed/>
                  <p:pic>
                    <p:nvPicPr>
                      <p:cNvPr id="0" name=""/>
                      <p:cNvPicPr>
                        <a:picLocks noChangeAspect="1" noChangeArrowheads="1"/>
                      </p:cNvPicPr>
                      <p:nvPr/>
                    </p:nvPicPr>
                    <p:blipFill>
                      <a:blip r:embed="rId12"/>
                      <a:srcRect/>
                      <a:stretch>
                        <a:fillRect/>
                      </a:stretch>
                    </p:blipFill>
                    <p:spPr bwMode="auto">
                      <a:xfrm>
                        <a:off x="5068888" y="4419600"/>
                        <a:ext cx="1027112" cy="776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34183" name="Object 7"/>
          <p:cNvGraphicFramePr>
            <a:graphicFrameLocks noChangeAspect="1"/>
          </p:cNvGraphicFramePr>
          <p:nvPr>
            <p:extLst>
              <p:ext uri="{D42A27DB-BD31-4B8C-83A1-F6EECF244321}">
                <p14:modId xmlns:p14="http://schemas.microsoft.com/office/powerpoint/2010/main" val="2046893836"/>
              </p:ext>
            </p:extLst>
          </p:nvPr>
        </p:nvGraphicFramePr>
        <p:xfrm>
          <a:off x="6616699" y="4572000"/>
          <a:ext cx="1208165" cy="457200"/>
        </p:xfrm>
        <a:graphic>
          <a:graphicData uri="http://schemas.openxmlformats.org/presentationml/2006/ole">
            <mc:AlternateContent xmlns:mc="http://schemas.openxmlformats.org/markup-compatibility/2006">
              <mc:Choice xmlns:v="urn:schemas-microsoft-com:vml" Requires="v">
                <p:oleObj spid="_x0000_s1036" name="Equation" r:id="rId13" imgW="469900" imgH="177800" progId="Equation.DSMT4">
                  <p:embed/>
                </p:oleObj>
              </mc:Choice>
              <mc:Fallback>
                <p:oleObj name="Equation" r:id="rId13" imgW="469900" imgH="177800" progId="Equation.DSMT4">
                  <p:embed/>
                  <p:pic>
                    <p:nvPicPr>
                      <p:cNvPr id="0" name=""/>
                      <p:cNvPicPr>
                        <a:picLocks noChangeAspect="1" noChangeArrowheads="1"/>
                      </p:cNvPicPr>
                      <p:nvPr/>
                    </p:nvPicPr>
                    <p:blipFill>
                      <a:blip r:embed="rId14"/>
                      <a:srcRect/>
                      <a:stretch>
                        <a:fillRect/>
                      </a:stretch>
                    </p:blipFill>
                    <p:spPr bwMode="auto">
                      <a:xfrm>
                        <a:off x="6616699" y="4572000"/>
                        <a:ext cx="120816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457173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4178"/>
                                        </p:tgtEl>
                                        <p:attrNameLst>
                                          <p:attrName>style.visibility</p:attrName>
                                        </p:attrNameLst>
                                      </p:cBhvr>
                                      <p:to>
                                        <p:strVal val="visible"/>
                                      </p:to>
                                    </p:set>
                                    <p:animEffect transition="in" filter="wipe(left)">
                                      <p:cBhvr>
                                        <p:cTn id="12" dur="500"/>
                                        <p:tgtEl>
                                          <p:spTgt spid="43417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34179"/>
                                        </p:tgtEl>
                                        <p:attrNameLst>
                                          <p:attrName>style.visibility</p:attrName>
                                        </p:attrNameLst>
                                      </p:cBhvr>
                                      <p:to>
                                        <p:strVal val="visible"/>
                                      </p:to>
                                    </p:set>
                                    <p:animEffect transition="in" filter="wipe(left)">
                                      <p:cBhvr>
                                        <p:cTn id="22" dur="500"/>
                                        <p:tgtEl>
                                          <p:spTgt spid="43417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wipe(left)">
                                      <p:cBhvr>
                                        <p:cTn id="27" dur="500"/>
                                        <p:tgtEl>
                                          <p:spTgt spid="1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34180"/>
                                        </p:tgtEl>
                                        <p:attrNameLst>
                                          <p:attrName>style.visibility</p:attrName>
                                        </p:attrNameLst>
                                      </p:cBhvr>
                                      <p:to>
                                        <p:strVal val="visible"/>
                                      </p:to>
                                    </p:set>
                                    <p:animEffect transition="in" filter="wipe(left)">
                                      <p:cBhvr>
                                        <p:cTn id="32" dur="500"/>
                                        <p:tgtEl>
                                          <p:spTgt spid="43418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34182"/>
                                        </p:tgtEl>
                                        <p:attrNameLst>
                                          <p:attrName>style.visibility</p:attrName>
                                        </p:attrNameLst>
                                      </p:cBhvr>
                                      <p:to>
                                        <p:strVal val="visible"/>
                                      </p:to>
                                    </p:set>
                                    <p:animEffect transition="in" filter="wipe(left)">
                                      <p:cBhvr>
                                        <p:cTn id="37" dur="500"/>
                                        <p:tgtEl>
                                          <p:spTgt spid="43418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34183"/>
                                        </p:tgtEl>
                                        <p:attrNameLst>
                                          <p:attrName>style.visibility</p:attrName>
                                        </p:attrNameLst>
                                      </p:cBhvr>
                                      <p:to>
                                        <p:strVal val="visible"/>
                                      </p:to>
                                    </p:set>
                                    <p:animEffect transition="in" filter="wipe(left)">
                                      <p:cBhvr>
                                        <p:cTn id="42" dur="500"/>
                                        <p:tgtEl>
                                          <p:spTgt spid="43418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2">
                                            <p:txEl>
                                              <p:pRg st="7" end="7"/>
                                            </p:txEl>
                                          </p:spTgt>
                                        </p:tgtEl>
                                        <p:attrNameLst>
                                          <p:attrName>style.visibility</p:attrName>
                                        </p:attrNameLst>
                                      </p:cBhvr>
                                      <p:to>
                                        <p:strVal val="visible"/>
                                      </p:to>
                                    </p:set>
                                    <p:animEffect transition="in" filter="wipe(left)">
                                      <p:cBhvr>
                                        <p:cTn id="47" dur="500"/>
                                        <p:tgtEl>
                                          <p:spTgt spid="1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34181"/>
                                        </p:tgtEl>
                                        <p:attrNameLst>
                                          <p:attrName>style.visibility</p:attrName>
                                        </p:attrNameLst>
                                      </p:cBhvr>
                                      <p:to>
                                        <p:strVal val="visible"/>
                                      </p:to>
                                    </p:set>
                                    <p:animEffect transition="in" filter="wipe(left)">
                                      <p:cBhvr>
                                        <p:cTn id="52" dur="500"/>
                                        <p:tgtEl>
                                          <p:spTgt spid="434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457200" y="49213"/>
            <a:ext cx="8226425" cy="1093787"/>
          </a:xfrm>
        </p:spPr>
        <p:txBody>
          <a:bodyPr/>
          <a:lstStyle/>
          <a:p>
            <a:pPr eaLnBrk="1" hangingPunct="1"/>
            <a:r>
              <a:rPr lang="en-US" sz="6000" dirty="0">
                <a:ea typeface="ＭＳ Ｐゴシック" pitchFamily="-84" charset="-128"/>
                <a:cs typeface="ＭＳ Ｐゴシック" pitchFamily="-84" charset="-128"/>
              </a:rPr>
              <a:t>Degeneracy</a:t>
            </a:r>
          </a:p>
        </p:txBody>
      </p:sp>
      <p:sp>
        <p:nvSpPr>
          <p:cNvPr id="38914" name="Rectangle 3"/>
          <p:cNvSpPr>
            <a:spLocks noGrp="1" noChangeArrowheads="1"/>
          </p:cNvSpPr>
          <p:nvPr>
            <p:ph type="body" sz="half" idx="1"/>
          </p:nvPr>
        </p:nvSpPr>
        <p:spPr>
          <a:xfrm>
            <a:off x="457200" y="1295400"/>
            <a:ext cx="8383588" cy="4497388"/>
          </a:xfrm>
        </p:spPr>
        <p:txBody>
          <a:bodyPr/>
          <a:lstStyle/>
          <a:p>
            <a:pPr eaLnBrk="1" hangingPunct="1"/>
            <a:r>
              <a:rPr lang="en-US" dirty="0">
                <a:ea typeface="ＭＳ Ｐゴシック" pitchFamily="-84" charset="-128"/>
                <a:cs typeface="ＭＳ Ｐゴシック" pitchFamily="-84" charset="-128"/>
              </a:rPr>
              <a:t>Analysis of the Schrödinger wave equation in three dimensions introduces three quantum numbers that quantize the energy.</a:t>
            </a:r>
            <a:r>
              <a:rPr lang="en-US" dirty="0" smtClean="0">
                <a:ea typeface="ＭＳ Ｐゴシック" pitchFamily="-84" charset="-128"/>
                <a:cs typeface="ＭＳ Ｐゴシック" pitchFamily="-84" charset="-128"/>
              </a:rPr>
              <a:t> </a:t>
            </a:r>
          </a:p>
          <a:p>
            <a:pPr eaLnBrk="1" hangingPunct="1"/>
            <a:r>
              <a:rPr lang="en-US" dirty="0">
                <a:ea typeface="ＭＳ Ｐゴシック" pitchFamily="-84" charset="-128"/>
                <a:cs typeface="ＭＳ Ｐゴシック" pitchFamily="-84" charset="-128"/>
              </a:rPr>
              <a:t>A quantum state is degenerate when there is more than one wave function for a given energy</a:t>
            </a:r>
            <a:r>
              <a:rPr lang="en-US" dirty="0" smtClean="0">
                <a:ea typeface="ＭＳ Ｐゴシック" pitchFamily="-84" charset="-128"/>
                <a:cs typeface="ＭＳ Ｐゴシック" pitchFamily="-84" charset="-128"/>
              </a:rPr>
              <a:t>.</a:t>
            </a:r>
          </a:p>
          <a:p>
            <a:pPr eaLnBrk="1" hangingPunct="1"/>
            <a:r>
              <a:rPr lang="en-US" dirty="0">
                <a:ea typeface="ＭＳ Ｐゴシック" pitchFamily="-84" charset="-128"/>
                <a:cs typeface="ＭＳ Ｐゴシック" pitchFamily="-84" charset="-128"/>
              </a:rPr>
              <a:t>Degeneracy results from particular properties of the potential energy function that describes the system. A perturbation of the potential energy can remove the degeneracy.</a:t>
            </a:r>
          </a:p>
          <a:p>
            <a:pPr eaLnBrk="1" hangingPunct="1"/>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a:p>
            <a:pPr eaLnBrk="1" hangingPunct="1">
              <a:buFont typeface="Wingdings" pitchFamily="-84" charset="2"/>
              <a:buNone/>
            </a:pPr>
            <a:endParaRPr lang="en-US" sz="48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Sept. 30, 2013</a:t>
            </a:r>
            <a:endParaRPr lang="en-US"/>
          </a:p>
        </p:txBody>
      </p:sp>
      <p:sp>
        <p:nvSpPr>
          <p:cNvPr id="5" name="Slide Number Placeholder 4"/>
          <p:cNvSpPr>
            <a:spLocks noGrp="1"/>
          </p:cNvSpPr>
          <p:nvPr>
            <p:ph type="sldNum" sz="quarter" idx="12"/>
          </p:nvPr>
        </p:nvSpPr>
        <p:spPr/>
        <p:txBody>
          <a:bodyPr/>
          <a:lstStyle/>
          <a:p>
            <a:pPr>
              <a:defRPr/>
            </a:pPr>
            <a:fld id="{6E4BFBEB-12DC-8949-B61D-A8F2554F50A6}" type="slidenum">
              <a:rPr lang="en-US" smtClean="0"/>
              <a:pPr>
                <a:defRPr/>
              </a:pPr>
              <a:t>40</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190995203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914">
                                            <p:txEl>
                                              <p:pRg st="0" end="0"/>
                                            </p:txEl>
                                          </p:spTgt>
                                        </p:tgtEl>
                                        <p:attrNameLst>
                                          <p:attrName>style.visibility</p:attrName>
                                        </p:attrNameLst>
                                      </p:cBhvr>
                                      <p:to>
                                        <p:strVal val="visible"/>
                                      </p:to>
                                    </p:set>
                                    <p:animEffect transition="in" filter="wipe(left)">
                                      <p:cBhvr>
                                        <p:cTn id="7" dur="500"/>
                                        <p:tgtEl>
                                          <p:spTgt spid="389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8914">
                                            <p:txEl>
                                              <p:pRg st="1" end="1"/>
                                            </p:txEl>
                                          </p:spTgt>
                                        </p:tgtEl>
                                        <p:attrNameLst>
                                          <p:attrName>style.visibility</p:attrName>
                                        </p:attrNameLst>
                                      </p:cBhvr>
                                      <p:to>
                                        <p:strVal val="visible"/>
                                      </p:to>
                                    </p:set>
                                    <p:animEffect transition="in" filter="wipe(left)">
                                      <p:cBhvr>
                                        <p:cTn id="12" dur="500"/>
                                        <p:tgtEl>
                                          <p:spTgt spid="389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8914">
                                            <p:txEl>
                                              <p:pRg st="2" end="2"/>
                                            </p:txEl>
                                          </p:spTgt>
                                        </p:tgtEl>
                                        <p:attrNameLst>
                                          <p:attrName>style.visibility</p:attrName>
                                        </p:attrNameLst>
                                      </p:cBhvr>
                                      <p:to>
                                        <p:strVal val="visible"/>
                                      </p:to>
                                    </p:set>
                                    <p:animEffect transition="in" filter="wipe(left)">
                                      <p:cBhvr>
                                        <p:cTn id="17" dur="500"/>
                                        <p:tgtEl>
                                          <p:spTgt spid="389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457200" y="-76200"/>
            <a:ext cx="8229600" cy="1139825"/>
          </a:xfrm>
        </p:spPr>
        <p:txBody>
          <a:bodyPr/>
          <a:lstStyle/>
          <a:p>
            <a:pPr eaLnBrk="1" hangingPunct="1"/>
            <a:r>
              <a:rPr lang="en-US" sz="3200" dirty="0" smtClean="0">
                <a:ea typeface="ＭＳ Ｐゴシック" pitchFamily="-84" charset="-128"/>
                <a:cs typeface="ＭＳ Ｐゴシック" pitchFamily="-84" charset="-128"/>
              </a:rPr>
              <a:t>Simple </a:t>
            </a:r>
            <a:r>
              <a:rPr lang="en-US" sz="3200" dirty="0">
                <a:ea typeface="ＭＳ Ｐゴシック" pitchFamily="-84" charset="-128"/>
                <a:cs typeface="ＭＳ Ｐゴシック" pitchFamily="-84" charset="-128"/>
              </a:rPr>
              <a:t>Harmonic Oscillator</a:t>
            </a:r>
          </a:p>
        </p:txBody>
      </p:sp>
      <p:sp>
        <p:nvSpPr>
          <p:cNvPr id="39938" name="Rectangle 3"/>
          <p:cNvSpPr>
            <a:spLocks noGrp="1" noChangeArrowheads="1"/>
          </p:cNvSpPr>
          <p:nvPr>
            <p:ph type="body" sz="half" idx="1"/>
          </p:nvPr>
        </p:nvSpPr>
        <p:spPr>
          <a:xfrm>
            <a:off x="533400" y="857250"/>
            <a:ext cx="8077200" cy="5334000"/>
          </a:xfrm>
        </p:spPr>
        <p:txBody>
          <a:bodyPr/>
          <a:lstStyle/>
          <a:p>
            <a:pPr eaLnBrk="1" hangingPunct="1">
              <a:lnSpc>
                <a:spcPct val="90000"/>
              </a:lnSpc>
            </a:pPr>
            <a:r>
              <a:rPr lang="en-US" sz="1700" dirty="0">
                <a:ea typeface="ＭＳ Ｐゴシック" pitchFamily="-84" charset="-128"/>
                <a:cs typeface="ＭＳ Ｐゴシック" pitchFamily="-84" charset="-128"/>
              </a:rPr>
              <a:t>Simple harmonic oscillators describe many physical situations: springs, diatomic molecules and atomic lattices.  </a:t>
            </a:r>
          </a:p>
          <a:p>
            <a:pPr eaLnBrk="1" hangingPunct="1">
              <a:lnSpc>
                <a:spcPct val="90000"/>
              </a:lnSpc>
            </a:pPr>
            <a:endParaRPr lang="en-US" sz="1700" dirty="0">
              <a:ea typeface="ＭＳ Ｐゴシック" pitchFamily="-84" charset="-128"/>
              <a:cs typeface="ＭＳ Ｐゴシック" pitchFamily="-84" charset="-128"/>
            </a:endParaRPr>
          </a:p>
          <a:p>
            <a:pPr eaLnBrk="1" hangingPunct="1">
              <a:lnSpc>
                <a:spcPct val="90000"/>
              </a:lnSpc>
            </a:pPr>
            <a:endParaRPr lang="en-US" sz="1700" dirty="0">
              <a:ea typeface="ＭＳ Ｐゴシック" pitchFamily="-84" charset="-128"/>
              <a:cs typeface="ＭＳ Ｐゴシック" pitchFamily="-84" charset="-128"/>
            </a:endParaRPr>
          </a:p>
          <a:p>
            <a:pPr eaLnBrk="1" hangingPunct="1">
              <a:lnSpc>
                <a:spcPct val="90000"/>
              </a:lnSpc>
            </a:pPr>
            <a:endParaRPr lang="en-US" sz="1700" dirty="0">
              <a:ea typeface="ＭＳ Ｐゴシック" pitchFamily="-84" charset="-128"/>
              <a:cs typeface="ＭＳ Ｐゴシック" pitchFamily="-84" charset="-128"/>
            </a:endParaRPr>
          </a:p>
          <a:p>
            <a:pPr eaLnBrk="1" hangingPunct="1">
              <a:lnSpc>
                <a:spcPct val="90000"/>
              </a:lnSpc>
            </a:pPr>
            <a:endParaRPr lang="en-US" sz="1700" dirty="0">
              <a:ea typeface="ＭＳ Ｐゴシック" pitchFamily="-84" charset="-128"/>
              <a:cs typeface="ＭＳ Ｐゴシック" pitchFamily="-84" charset="-128"/>
            </a:endParaRPr>
          </a:p>
          <a:p>
            <a:pPr eaLnBrk="1" hangingPunct="1">
              <a:lnSpc>
                <a:spcPct val="90000"/>
              </a:lnSpc>
            </a:pPr>
            <a:endParaRPr lang="en-US" sz="1700" dirty="0">
              <a:ea typeface="ＭＳ Ｐゴシック" pitchFamily="-84" charset="-128"/>
              <a:cs typeface="ＭＳ Ｐゴシック" pitchFamily="-84" charset="-128"/>
            </a:endParaRPr>
          </a:p>
          <a:p>
            <a:pPr eaLnBrk="1" hangingPunct="1">
              <a:lnSpc>
                <a:spcPct val="90000"/>
              </a:lnSpc>
            </a:pPr>
            <a:endParaRPr lang="en-US" sz="1700" dirty="0">
              <a:ea typeface="ＭＳ Ｐゴシック" pitchFamily="-84" charset="-128"/>
              <a:cs typeface="ＭＳ Ｐゴシック" pitchFamily="-84" charset="-128"/>
            </a:endParaRPr>
          </a:p>
          <a:p>
            <a:pPr eaLnBrk="1" hangingPunct="1">
              <a:lnSpc>
                <a:spcPct val="90000"/>
              </a:lnSpc>
            </a:pPr>
            <a:endParaRPr lang="en-US" sz="1700" dirty="0">
              <a:ea typeface="ＭＳ Ｐゴシック" pitchFamily="-84" charset="-128"/>
              <a:cs typeface="ＭＳ Ｐゴシック" pitchFamily="-84" charset="-128"/>
            </a:endParaRPr>
          </a:p>
          <a:p>
            <a:pPr eaLnBrk="1" hangingPunct="1">
              <a:lnSpc>
                <a:spcPct val="90000"/>
              </a:lnSpc>
            </a:pPr>
            <a:r>
              <a:rPr lang="en-US" sz="1700" dirty="0">
                <a:ea typeface="ＭＳ Ｐゴシック" pitchFamily="-84" charset="-128"/>
                <a:cs typeface="ＭＳ Ｐゴシック" pitchFamily="-84" charset="-128"/>
              </a:rPr>
              <a:t>Consider the Taylor expansion of a potential function:</a:t>
            </a:r>
          </a:p>
          <a:p>
            <a:pPr eaLnBrk="1" hangingPunct="1">
              <a:lnSpc>
                <a:spcPct val="90000"/>
              </a:lnSpc>
            </a:pPr>
            <a:endParaRPr lang="en-US" sz="1700" dirty="0">
              <a:ea typeface="ＭＳ Ｐゴシック" pitchFamily="-84" charset="-128"/>
              <a:cs typeface="ＭＳ Ｐゴシック" pitchFamily="-84" charset="-128"/>
            </a:endParaRPr>
          </a:p>
          <a:p>
            <a:pPr eaLnBrk="1" hangingPunct="1">
              <a:lnSpc>
                <a:spcPct val="90000"/>
              </a:lnSpc>
              <a:buFont typeface="Wingdings" pitchFamily="-84" charset="2"/>
              <a:buNone/>
            </a:pPr>
            <a:r>
              <a:rPr lang="en-US" sz="1700" dirty="0">
                <a:ea typeface="ＭＳ Ｐゴシック" pitchFamily="-84" charset="-128"/>
                <a:cs typeface="ＭＳ Ｐゴシック" pitchFamily="-84" charset="-128"/>
              </a:rPr>
              <a:t>	Redefining the minimum potential and the zero potential, we have</a:t>
            </a:r>
          </a:p>
          <a:p>
            <a:pPr eaLnBrk="1" hangingPunct="1">
              <a:lnSpc>
                <a:spcPct val="90000"/>
              </a:lnSpc>
            </a:pPr>
            <a:endParaRPr lang="en-US" sz="1700" dirty="0">
              <a:ea typeface="ＭＳ Ｐゴシック" pitchFamily="-84" charset="-128"/>
              <a:cs typeface="ＭＳ Ｐゴシック" pitchFamily="-84" charset="-128"/>
            </a:endParaRPr>
          </a:p>
          <a:p>
            <a:pPr eaLnBrk="1" hangingPunct="1">
              <a:lnSpc>
                <a:spcPct val="90000"/>
              </a:lnSpc>
              <a:buFont typeface="Wingdings" pitchFamily="-84" charset="2"/>
              <a:buNone/>
            </a:pPr>
            <a:r>
              <a:rPr lang="en-US" sz="1700" dirty="0">
                <a:ea typeface="ＭＳ Ｐゴシック" pitchFamily="-84" charset="-128"/>
                <a:cs typeface="ＭＳ Ｐゴシック" pitchFamily="-84" charset="-128"/>
              </a:rPr>
              <a:t>	Substituting this into the wave equation:</a:t>
            </a:r>
          </a:p>
          <a:p>
            <a:pPr eaLnBrk="1" hangingPunct="1">
              <a:lnSpc>
                <a:spcPct val="90000"/>
              </a:lnSpc>
            </a:pPr>
            <a:endParaRPr lang="en-US" sz="1700" dirty="0">
              <a:ea typeface="ＭＳ Ｐゴシック" pitchFamily="-84" charset="-128"/>
              <a:cs typeface="ＭＳ Ｐゴシック" pitchFamily="-84" charset="-128"/>
            </a:endParaRPr>
          </a:p>
          <a:p>
            <a:pPr eaLnBrk="1" hangingPunct="1">
              <a:lnSpc>
                <a:spcPct val="90000"/>
              </a:lnSpc>
            </a:pPr>
            <a:endParaRPr lang="en-US" sz="1700" dirty="0">
              <a:ea typeface="ＭＳ Ｐゴシック" pitchFamily="-84" charset="-128"/>
              <a:cs typeface="ＭＳ Ｐゴシック" pitchFamily="-84" charset="-128"/>
            </a:endParaRPr>
          </a:p>
          <a:p>
            <a:pPr eaLnBrk="1" hangingPunct="1">
              <a:lnSpc>
                <a:spcPct val="90000"/>
              </a:lnSpc>
              <a:buFont typeface="Wingdings" pitchFamily="-84" charset="2"/>
              <a:buNone/>
            </a:pPr>
            <a:r>
              <a:rPr lang="en-US" sz="1700" dirty="0">
                <a:ea typeface="ＭＳ Ｐゴシック" pitchFamily="-84" charset="-128"/>
                <a:cs typeface="ＭＳ Ｐゴシック" pitchFamily="-84" charset="-128"/>
              </a:rPr>
              <a:t>		</a:t>
            </a:r>
          </a:p>
          <a:p>
            <a:pPr eaLnBrk="1" hangingPunct="1">
              <a:lnSpc>
                <a:spcPct val="90000"/>
              </a:lnSpc>
              <a:buFont typeface="Wingdings" pitchFamily="-84" charset="2"/>
              <a:buNone/>
            </a:pPr>
            <a:r>
              <a:rPr lang="en-US" sz="1700" dirty="0">
                <a:ea typeface="ＭＳ Ｐゴシック" pitchFamily="-84" charset="-128"/>
                <a:cs typeface="ＭＳ Ｐゴシック" pitchFamily="-84" charset="-128"/>
              </a:rPr>
              <a:t>	Let 	          and	 which yields		  .</a:t>
            </a:r>
          </a:p>
        </p:txBody>
      </p:sp>
      <p:pic>
        <p:nvPicPr>
          <p:cNvPr id="39939" name="Picture 40"/>
          <p:cNvPicPr preferRelativeResize="0">
            <a:picLocks noChangeAspect="1" noChangeArrowheads="1"/>
          </p:cNvPicPr>
          <p:nvPr/>
        </p:nvPicPr>
        <p:blipFill>
          <a:blip r:embed="rId2"/>
          <a:srcRect/>
          <a:stretch>
            <a:fillRect/>
          </a:stretch>
        </p:blipFill>
        <p:spPr bwMode="auto">
          <a:xfrm>
            <a:off x="3770313" y="4291013"/>
            <a:ext cx="1603375" cy="320675"/>
          </a:xfrm>
          <a:prstGeom prst="rect">
            <a:avLst/>
          </a:prstGeom>
          <a:noFill/>
          <a:ln w="9525">
            <a:noFill/>
            <a:miter lim="800000"/>
            <a:headEnd/>
            <a:tailEnd/>
          </a:ln>
        </p:spPr>
      </p:pic>
      <p:pic>
        <p:nvPicPr>
          <p:cNvPr id="39940" name="Picture 41"/>
          <p:cNvPicPr preferRelativeResize="0">
            <a:picLocks noChangeAspect="1" noChangeArrowheads="1"/>
          </p:cNvPicPr>
          <p:nvPr/>
        </p:nvPicPr>
        <p:blipFill>
          <a:blip r:embed="rId3"/>
          <a:srcRect/>
          <a:stretch>
            <a:fillRect/>
          </a:stretch>
        </p:blipFill>
        <p:spPr bwMode="auto">
          <a:xfrm>
            <a:off x="1285875" y="5653088"/>
            <a:ext cx="730250" cy="463550"/>
          </a:xfrm>
          <a:prstGeom prst="rect">
            <a:avLst/>
          </a:prstGeom>
          <a:noFill/>
          <a:ln w="9525">
            <a:noFill/>
            <a:miter lim="800000"/>
            <a:headEnd/>
            <a:tailEnd/>
          </a:ln>
        </p:spPr>
      </p:pic>
      <p:pic>
        <p:nvPicPr>
          <p:cNvPr id="39941" name="Picture 43"/>
          <p:cNvPicPr preferRelativeResize="0">
            <a:picLocks noChangeAspect="1" noChangeArrowheads="1"/>
          </p:cNvPicPr>
          <p:nvPr/>
        </p:nvPicPr>
        <p:blipFill>
          <a:blip r:embed="rId4"/>
          <a:srcRect/>
          <a:stretch>
            <a:fillRect/>
          </a:stretch>
        </p:blipFill>
        <p:spPr bwMode="auto">
          <a:xfrm>
            <a:off x="2900363" y="3719513"/>
            <a:ext cx="3343275" cy="320675"/>
          </a:xfrm>
          <a:prstGeom prst="rect">
            <a:avLst/>
          </a:prstGeom>
          <a:noFill/>
          <a:ln w="9525">
            <a:noFill/>
            <a:miter lim="800000"/>
            <a:headEnd/>
            <a:tailEnd/>
          </a:ln>
        </p:spPr>
      </p:pic>
      <p:pic>
        <p:nvPicPr>
          <p:cNvPr id="39942" name="Picture 44"/>
          <p:cNvPicPr preferRelativeResize="0">
            <a:picLocks noChangeAspect="1" noChangeArrowheads="1"/>
          </p:cNvPicPr>
          <p:nvPr/>
        </p:nvPicPr>
        <p:blipFill>
          <a:blip r:embed="rId5"/>
          <a:srcRect/>
          <a:stretch>
            <a:fillRect/>
          </a:stretch>
        </p:blipFill>
        <p:spPr bwMode="auto">
          <a:xfrm>
            <a:off x="2514600" y="5651500"/>
            <a:ext cx="768350" cy="469900"/>
          </a:xfrm>
          <a:prstGeom prst="rect">
            <a:avLst/>
          </a:prstGeom>
          <a:noFill/>
          <a:ln w="9525">
            <a:noFill/>
            <a:miter lim="800000"/>
            <a:headEnd/>
            <a:tailEnd/>
          </a:ln>
        </p:spPr>
      </p:pic>
      <p:pic>
        <p:nvPicPr>
          <p:cNvPr id="39943" name="Picture 45"/>
          <p:cNvPicPr preferRelativeResize="0">
            <a:picLocks noChangeAspect="1" noChangeArrowheads="1"/>
          </p:cNvPicPr>
          <p:nvPr/>
        </p:nvPicPr>
        <p:blipFill>
          <a:blip r:embed="rId6"/>
          <a:srcRect/>
          <a:stretch>
            <a:fillRect/>
          </a:stretch>
        </p:blipFill>
        <p:spPr bwMode="auto">
          <a:xfrm>
            <a:off x="2439988" y="4941888"/>
            <a:ext cx="4264025" cy="647700"/>
          </a:xfrm>
          <a:prstGeom prst="rect">
            <a:avLst/>
          </a:prstGeom>
          <a:noFill/>
          <a:ln w="9525">
            <a:noFill/>
            <a:miter lim="800000"/>
            <a:headEnd/>
            <a:tailEnd/>
          </a:ln>
        </p:spPr>
      </p:pic>
      <p:pic>
        <p:nvPicPr>
          <p:cNvPr id="39944" name="Picture 42"/>
          <p:cNvPicPr preferRelativeResize="0">
            <a:picLocks noChangeAspect="1" noChangeArrowheads="1"/>
          </p:cNvPicPr>
          <p:nvPr/>
        </p:nvPicPr>
        <p:blipFill>
          <a:blip r:embed="rId7"/>
          <a:srcRect/>
          <a:stretch>
            <a:fillRect/>
          </a:stretch>
        </p:blipFill>
        <p:spPr bwMode="auto">
          <a:xfrm>
            <a:off x="4575175" y="5605463"/>
            <a:ext cx="1612900" cy="511175"/>
          </a:xfrm>
          <a:prstGeom prst="rect">
            <a:avLst/>
          </a:prstGeom>
          <a:noFill/>
          <a:ln w="9525">
            <a:noFill/>
            <a:miter lim="800000"/>
            <a:headEnd/>
            <a:tailEnd/>
          </a:ln>
        </p:spPr>
      </p:pic>
      <p:pic>
        <p:nvPicPr>
          <p:cNvPr id="39945" name="Picture 1"/>
          <p:cNvPicPr>
            <a:picLocks/>
          </p:cNvPicPr>
          <p:nvPr/>
        </p:nvPicPr>
        <p:blipFill>
          <a:blip r:embed="rId8"/>
          <a:srcRect/>
          <a:stretch>
            <a:fillRect/>
          </a:stretch>
        </p:blipFill>
        <p:spPr bwMode="auto">
          <a:xfrm>
            <a:off x="609600" y="1371600"/>
            <a:ext cx="4800600" cy="1981200"/>
          </a:xfrm>
          <a:prstGeom prst="rect">
            <a:avLst/>
          </a:prstGeom>
          <a:noFill/>
          <a:ln w="9525">
            <a:noFill/>
            <a:miter lim="800000"/>
            <a:headEnd/>
            <a:tailEnd/>
          </a:ln>
        </p:spPr>
      </p:pic>
      <p:pic>
        <p:nvPicPr>
          <p:cNvPr id="39946" name="Picture 1"/>
          <p:cNvPicPr>
            <a:picLocks/>
          </p:cNvPicPr>
          <p:nvPr/>
        </p:nvPicPr>
        <p:blipFill>
          <a:blip r:embed="rId9"/>
          <a:srcRect/>
          <a:stretch>
            <a:fillRect/>
          </a:stretch>
        </p:blipFill>
        <p:spPr bwMode="auto">
          <a:xfrm>
            <a:off x="5791200" y="1371600"/>
            <a:ext cx="2667000" cy="2057400"/>
          </a:xfrm>
          <a:prstGeom prst="rect">
            <a:avLst/>
          </a:prstGeom>
          <a:noFill/>
          <a:ln w="9525">
            <a:noFill/>
            <a:miter lim="800000"/>
            <a:headEnd/>
            <a:tailEnd/>
          </a:ln>
        </p:spPr>
      </p:pic>
      <p:sp>
        <p:nvSpPr>
          <p:cNvPr id="12" name="Date Placeholder 11"/>
          <p:cNvSpPr>
            <a:spLocks noGrp="1"/>
          </p:cNvSpPr>
          <p:nvPr>
            <p:ph type="dt" sz="half" idx="10"/>
          </p:nvPr>
        </p:nvSpPr>
        <p:spPr/>
        <p:txBody>
          <a:bodyPr/>
          <a:lstStyle/>
          <a:p>
            <a:pPr>
              <a:defRPr/>
            </a:pPr>
            <a:r>
              <a:rPr lang="en-US" smtClean="0"/>
              <a:t>Monday, Sept. 30, 2013</a:t>
            </a:r>
            <a:endParaRPr lang="en-US"/>
          </a:p>
        </p:txBody>
      </p:sp>
      <p:sp>
        <p:nvSpPr>
          <p:cNvPr id="13" name="Slide Number Placeholder 12"/>
          <p:cNvSpPr>
            <a:spLocks noGrp="1"/>
          </p:cNvSpPr>
          <p:nvPr>
            <p:ph type="sldNum" sz="quarter" idx="12"/>
          </p:nvPr>
        </p:nvSpPr>
        <p:spPr/>
        <p:txBody>
          <a:bodyPr/>
          <a:lstStyle/>
          <a:p>
            <a:pPr>
              <a:defRPr/>
            </a:pPr>
            <a:fld id="{6E4BFBEB-12DC-8949-B61D-A8F2554F50A6}" type="slidenum">
              <a:rPr lang="en-US" smtClean="0"/>
              <a:pPr>
                <a:defRPr/>
              </a:pPr>
              <a:t>41</a:t>
            </a:fld>
            <a:endParaRPr lang="en-US"/>
          </a:p>
        </p:txBody>
      </p:sp>
      <p:sp>
        <p:nvSpPr>
          <p:cNvPr id="14" name="Footer Placeholder 13"/>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6887097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938">
                                            <p:txEl>
                                              <p:pRg st="0" end="0"/>
                                            </p:txEl>
                                          </p:spTgt>
                                        </p:tgtEl>
                                        <p:attrNameLst>
                                          <p:attrName>style.visibility</p:attrName>
                                        </p:attrNameLst>
                                      </p:cBhvr>
                                      <p:to>
                                        <p:strVal val="visible"/>
                                      </p:to>
                                    </p:set>
                                    <p:animEffect transition="in" filter="wipe(left)">
                                      <p:cBhvr>
                                        <p:cTn id="7" dur="500"/>
                                        <p:tgtEl>
                                          <p:spTgt spid="399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9945"/>
                                        </p:tgtEl>
                                        <p:attrNameLst>
                                          <p:attrName>style.visibility</p:attrName>
                                        </p:attrNameLst>
                                      </p:cBhvr>
                                      <p:to>
                                        <p:strVal val="visible"/>
                                      </p:to>
                                    </p:set>
                                    <p:anim calcmode="lin" valueType="num">
                                      <p:cBhvr>
                                        <p:cTn id="12" dur="500" fill="hold"/>
                                        <p:tgtEl>
                                          <p:spTgt spid="39945"/>
                                        </p:tgtEl>
                                        <p:attrNameLst>
                                          <p:attrName>ppt_w</p:attrName>
                                        </p:attrNameLst>
                                      </p:cBhvr>
                                      <p:tavLst>
                                        <p:tav tm="0">
                                          <p:val>
                                            <p:fltVal val="0"/>
                                          </p:val>
                                        </p:tav>
                                        <p:tav tm="100000">
                                          <p:val>
                                            <p:strVal val="#ppt_w"/>
                                          </p:val>
                                        </p:tav>
                                      </p:tavLst>
                                    </p:anim>
                                    <p:anim calcmode="lin" valueType="num">
                                      <p:cBhvr>
                                        <p:cTn id="13" dur="500" fill="hold"/>
                                        <p:tgtEl>
                                          <p:spTgt spid="39945"/>
                                        </p:tgtEl>
                                        <p:attrNameLst>
                                          <p:attrName>ppt_h</p:attrName>
                                        </p:attrNameLst>
                                      </p:cBhvr>
                                      <p:tavLst>
                                        <p:tav tm="0">
                                          <p:val>
                                            <p:fltVal val="0"/>
                                          </p:val>
                                        </p:tav>
                                        <p:tav tm="100000">
                                          <p:val>
                                            <p:strVal val="#ppt_h"/>
                                          </p:val>
                                        </p:tav>
                                      </p:tavLst>
                                    </p:anim>
                                    <p:animEffect transition="in" filter="fade">
                                      <p:cBhvr>
                                        <p:cTn id="14" dur="500"/>
                                        <p:tgtEl>
                                          <p:spTgt spid="3994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9946"/>
                                        </p:tgtEl>
                                        <p:attrNameLst>
                                          <p:attrName>style.visibility</p:attrName>
                                        </p:attrNameLst>
                                      </p:cBhvr>
                                      <p:to>
                                        <p:strVal val="visible"/>
                                      </p:to>
                                    </p:set>
                                    <p:anim calcmode="lin" valueType="num">
                                      <p:cBhvr>
                                        <p:cTn id="19" dur="500" fill="hold"/>
                                        <p:tgtEl>
                                          <p:spTgt spid="39946"/>
                                        </p:tgtEl>
                                        <p:attrNameLst>
                                          <p:attrName>ppt_w</p:attrName>
                                        </p:attrNameLst>
                                      </p:cBhvr>
                                      <p:tavLst>
                                        <p:tav tm="0">
                                          <p:val>
                                            <p:fltVal val="0"/>
                                          </p:val>
                                        </p:tav>
                                        <p:tav tm="100000">
                                          <p:val>
                                            <p:strVal val="#ppt_w"/>
                                          </p:val>
                                        </p:tav>
                                      </p:tavLst>
                                    </p:anim>
                                    <p:anim calcmode="lin" valueType="num">
                                      <p:cBhvr>
                                        <p:cTn id="20" dur="500" fill="hold"/>
                                        <p:tgtEl>
                                          <p:spTgt spid="39946"/>
                                        </p:tgtEl>
                                        <p:attrNameLst>
                                          <p:attrName>ppt_h</p:attrName>
                                        </p:attrNameLst>
                                      </p:cBhvr>
                                      <p:tavLst>
                                        <p:tav tm="0">
                                          <p:val>
                                            <p:fltVal val="0"/>
                                          </p:val>
                                        </p:tav>
                                        <p:tav tm="100000">
                                          <p:val>
                                            <p:strVal val="#ppt_h"/>
                                          </p:val>
                                        </p:tav>
                                      </p:tavLst>
                                    </p:anim>
                                    <p:animEffect transition="in" filter="fade">
                                      <p:cBhvr>
                                        <p:cTn id="21" dur="500"/>
                                        <p:tgtEl>
                                          <p:spTgt spid="3994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39938">
                                            <p:txEl>
                                              <p:pRg st="8" end="8"/>
                                            </p:txEl>
                                          </p:spTgt>
                                        </p:tgtEl>
                                        <p:attrNameLst>
                                          <p:attrName>style.visibility</p:attrName>
                                        </p:attrNameLst>
                                      </p:cBhvr>
                                      <p:to>
                                        <p:strVal val="visible"/>
                                      </p:to>
                                    </p:set>
                                    <p:animEffect transition="in" filter="wipe(left)">
                                      <p:cBhvr>
                                        <p:cTn id="26" dur="500"/>
                                        <p:tgtEl>
                                          <p:spTgt spid="39938">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39938">
                                            <p:txEl>
                                              <p:pRg st="10" end="10"/>
                                            </p:txEl>
                                          </p:spTgt>
                                        </p:tgtEl>
                                        <p:attrNameLst>
                                          <p:attrName>style.visibility</p:attrName>
                                        </p:attrNameLst>
                                      </p:cBhvr>
                                      <p:to>
                                        <p:strVal val="visible"/>
                                      </p:to>
                                    </p:set>
                                    <p:animEffect transition="in" filter="wipe(left)">
                                      <p:cBhvr>
                                        <p:cTn id="31" dur="500"/>
                                        <p:tgtEl>
                                          <p:spTgt spid="39938">
                                            <p:txEl>
                                              <p:pRg st="10" end="1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39938">
                                            <p:txEl>
                                              <p:pRg st="12" end="12"/>
                                            </p:txEl>
                                          </p:spTgt>
                                        </p:tgtEl>
                                        <p:attrNameLst>
                                          <p:attrName>style.visibility</p:attrName>
                                        </p:attrNameLst>
                                      </p:cBhvr>
                                      <p:to>
                                        <p:strVal val="visible"/>
                                      </p:to>
                                    </p:set>
                                    <p:animEffect transition="in" filter="wipe(left)">
                                      <p:cBhvr>
                                        <p:cTn id="36" dur="500"/>
                                        <p:tgtEl>
                                          <p:spTgt spid="39938">
                                            <p:txEl>
                                              <p:pRg st="12" end="1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39938">
                                            <p:txEl>
                                              <p:pRg st="15" end="15"/>
                                            </p:txEl>
                                          </p:spTgt>
                                        </p:tgtEl>
                                        <p:attrNameLst>
                                          <p:attrName>style.visibility</p:attrName>
                                        </p:attrNameLst>
                                      </p:cBhvr>
                                      <p:to>
                                        <p:strVal val="visible"/>
                                      </p:to>
                                    </p:set>
                                    <p:animEffect transition="in" filter="wipe(left)">
                                      <p:cBhvr>
                                        <p:cTn id="41" dur="500"/>
                                        <p:tgtEl>
                                          <p:spTgt spid="39938">
                                            <p:txEl>
                                              <p:pRg st="15" end="1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39938">
                                            <p:txEl>
                                              <p:pRg st="16" end="16"/>
                                            </p:txEl>
                                          </p:spTgt>
                                        </p:tgtEl>
                                        <p:attrNameLst>
                                          <p:attrName>style.visibility</p:attrName>
                                        </p:attrNameLst>
                                      </p:cBhvr>
                                      <p:to>
                                        <p:strVal val="visible"/>
                                      </p:to>
                                    </p:set>
                                    <p:animEffect transition="in" filter="wipe(left)">
                                      <p:cBhvr>
                                        <p:cTn id="46" dur="500"/>
                                        <p:tgtEl>
                                          <p:spTgt spid="39938">
                                            <p:txEl>
                                              <p:pRg st="16" end="1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9941"/>
                                        </p:tgtEl>
                                        <p:attrNameLst>
                                          <p:attrName>style.visibility</p:attrName>
                                        </p:attrNameLst>
                                      </p:cBhvr>
                                      <p:to>
                                        <p:strVal val="visible"/>
                                      </p:to>
                                    </p:set>
                                    <p:animEffect transition="in" filter="wipe(left)">
                                      <p:cBhvr>
                                        <p:cTn id="51" dur="500"/>
                                        <p:tgtEl>
                                          <p:spTgt spid="3994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9939"/>
                                        </p:tgtEl>
                                        <p:attrNameLst>
                                          <p:attrName>style.visibility</p:attrName>
                                        </p:attrNameLst>
                                      </p:cBhvr>
                                      <p:to>
                                        <p:strVal val="visible"/>
                                      </p:to>
                                    </p:set>
                                    <p:animEffect transition="in" filter="wipe(left)">
                                      <p:cBhvr>
                                        <p:cTn id="56" dur="500"/>
                                        <p:tgtEl>
                                          <p:spTgt spid="3993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39943"/>
                                        </p:tgtEl>
                                        <p:attrNameLst>
                                          <p:attrName>style.visibility</p:attrName>
                                        </p:attrNameLst>
                                      </p:cBhvr>
                                      <p:to>
                                        <p:strVal val="visible"/>
                                      </p:to>
                                    </p:set>
                                    <p:animEffect transition="in" filter="wipe(left)">
                                      <p:cBhvr>
                                        <p:cTn id="61" dur="500"/>
                                        <p:tgtEl>
                                          <p:spTgt spid="39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en-US" sz="3400">
                <a:ea typeface="ＭＳ Ｐゴシック" pitchFamily="-84" charset="-128"/>
                <a:cs typeface="ＭＳ Ｐゴシック" pitchFamily="-84" charset="-128"/>
              </a:rPr>
              <a:t>Parabolic Potential Well</a:t>
            </a:r>
          </a:p>
        </p:txBody>
      </p:sp>
      <p:sp>
        <p:nvSpPr>
          <p:cNvPr id="40962" name="Rectangle 3"/>
          <p:cNvSpPr>
            <a:spLocks noGrp="1" noChangeArrowheads="1"/>
          </p:cNvSpPr>
          <p:nvPr>
            <p:ph type="body" sz="half" idx="1"/>
          </p:nvPr>
        </p:nvSpPr>
        <p:spPr>
          <a:xfrm>
            <a:off x="457200" y="3810000"/>
            <a:ext cx="8383588" cy="2819400"/>
          </a:xfrm>
        </p:spPr>
        <p:txBody>
          <a:bodyPr/>
          <a:lstStyle/>
          <a:p>
            <a:pPr eaLnBrk="1" hangingPunct="1"/>
            <a:r>
              <a:rPr lang="en-US" sz="1700">
                <a:ea typeface="ＭＳ Ｐゴシック" pitchFamily="-84" charset="-128"/>
                <a:cs typeface="ＭＳ Ｐゴシック" pitchFamily="-84" charset="-128"/>
              </a:rPr>
              <a:t>If the lowest energy level is zero, this violates the uncertainty principle.</a:t>
            </a:r>
          </a:p>
          <a:p>
            <a:pPr eaLnBrk="1" hangingPunct="1"/>
            <a:r>
              <a:rPr lang="en-US" sz="1700">
                <a:ea typeface="ＭＳ Ｐゴシック" pitchFamily="-84" charset="-128"/>
                <a:cs typeface="ＭＳ Ｐゴシック" pitchFamily="-84" charset="-128"/>
              </a:rPr>
              <a:t>The wave function solutions are		          where </a:t>
            </a:r>
            <a:r>
              <a:rPr lang="en-US" sz="1700" i="1">
                <a:ea typeface="ＭＳ Ｐゴシック" pitchFamily="-84" charset="-128"/>
                <a:cs typeface="ＭＳ Ｐゴシック" pitchFamily="-84" charset="-128"/>
              </a:rPr>
              <a:t>H</a:t>
            </a:r>
            <a:r>
              <a:rPr lang="en-US" sz="1700" i="1" baseline="-25000">
                <a:ea typeface="ＭＳ Ｐゴシック" pitchFamily="-84" charset="-128"/>
                <a:cs typeface="ＭＳ Ｐゴシック" pitchFamily="-84" charset="-128"/>
              </a:rPr>
              <a:t>n</a:t>
            </a:r>
            <a:r>
              <a:rPr lang="en-US" sz="1700">
                <a:ea typeface="ＭＳ Ｐゴシック" pitchFamily="-84" charset="-128"/>
                <a:cs typeface="ＭＳ Ｐゴシック" pitchFamily="-84" charset="-128"/>
              </a:rPr>
              <a:t>(</a:t>
            </a:r>
            <a:r>
              <a:rPr lang="en-US" sz="1700" i="1">
                <a:ea typeface="ＭＳ Ｐゴシック" pitchFamily="-84" charset="-128"/>
                <a:cs typeface="ＭＳ Ｐゴシック" pitchFamily="-84" charset="-128"/>
              </a:rPr>
              <a:t>x</a:t>
            </a:r>
            <a:r>
              <a:rPr lang="en-US" sz="1700">
                <a:ea typeface="ＭＳ Ｐゴシック" pitchFamily="-84" charset="-128"/>
                <a:cs typeface="ＭＳ Ｐゴシック" pitchFamily="-84" charset="-128"/>
              </a:rPr>
              <a:t>) are Hermite polynomials of order </a:t>
            </a:r>
            <a:r>
              <a:rPr lang="en-US" sz="1700" i="1">
                <a:ea typeface="ＭＳ Ｐゴシック" pitchFamily="-84" charset="-128"/>
                <a:cs typeface="ＭＳ Ｐゴシック" pitchFamily="-84" charset="-128"/>
              </a:rPr>
              <a:t>n</a:t>
            </a:r>
            <a:r>
              <a:rPr lang="en-US" sz="1700">
                <a:ea typeface="ＭＳ Ｐゴシック" pitchFamily="-84" charset="-128"/>
                <a:cs typeface="ＭＳ Ｐゴシック" pitchFamily="-84" charset="-128"/>
              </a:rPr>
              <a:t>.</a:t>
            </a:r>
          </a:p>
          <a:p>
            <a:pPr eaLnBrk="1" hangingPunct="1"/>
            <a:endParaRPr lang="en-US" sz="1700">
              <a:ea typeface="ＭＳ Ｐゴシック" pitchFamily="-84" charset="-128"/>
              <a:cs typeface="ＭＳ Ｐゴシック" pitchFamily="-84" charset="-128"/>
            </a:endParaRPr>
          </a:p>
          <a:p>
            <a:pPr eaLnBrk="1" hangingPunct="1"/>
            <a:r>
              <a:rPr lang="en-US" sz="1700">
                <a:ea typeface="ＭＳ Ｐゴシック" pitchFamily="-84" charset="-128"/>
                <a:cs typeface="ＭＳ Ｐゴシック" pitchFamily="-84" charset="-128"/>
              </a:rPr>
              <a:t>In contrast to the particle in a box, where the oscillatory wave function is a sinusoidal curve, in this case the oscillatory behavior is due to the polynomial, which dominates at small </a:t>
            </a:r>
            <a:r>
              <a:rPr lang="en-US" sz="1700" i="1">
                <a:ea typeface="ＭＳ Ｐゴシック" pitchFamily="-84" charset="-128"/>
                <a:cs typeface="ＭＳ Ｐゴシック" pitchFamily="-84" charset="-128"/>
              </a:rPr>
              <a:t>x</a:t>
            </a:r>
            <a:r>
              <a:rPr lang="en-US" sz="1700">
                <a:ea typeface="ＭＳ Ｐゴシック" pitchFamily="-84" charset="-128"/>
                <a:cs typeface="ＭＳ Ｐゴシック" pitchFamily="-84" charset="-128"/>
              </a:rPr>
              <a:t>. The exponential tail is provided by the Gaussian function, which dominates at large </a:t>
            </a:r>
            <a:r>
              <a:rPr lang="en-US" sz="1700" i="1">
                <a:ea typeface="ＭＳ Ｐゴシック" pitchFamily="-84" charset="-128"/>
                <a:cs typeface="ＭＳ Ｐゴシック" pitchFamily="-84" charset="-128"/>
              </a:rPr>
              <a:t>x</a:t>
            </a:r>
            <a:r>
              <a:rPr lang="en-US" sz="1700">
                <a:ea typeface="ＭＳ Ｐゴシック" pitchFamily="-84" charset="-128"/>
                <a:cs typeface="ＭＳ Ｐゴシック" pitchFamily="-84" charset="-128"/>
              </a:rPr>
              <a:t>.</a:t>
            </a:r>
          </a:p>
        </p:txBody>
      </p:sp>
      <p:pic>
        <p:nvPicPr>
          <p:cNvPr id="40963" name="Picture 17" descr="0609"/>
          <p:cNvPicPr preferRelativeResize="0">
            <a:picLocks noChangeAspect="1" noChangeArrowheads="1"/>
          </p:cNvPicPr>
          <p:nvPr/>
        </p:nvPicPr>
        <p:blipFill>
          <a:blip r:embed="rId2"/>
          <a:srcRect b="16310"/>
          <a:stretch>
            <a:fillRect/>
          </a:stretch>
        </p:blipFill>
        <p:spPr bwMode="auto">
          <a:xfrm>
            <a:off x="1724025" y="914400"/>
            <a:ext cx="5694363" cy="2944813"/>
          </a:xfrm>
          <a:prstGeom prst="rect">
            <a:avLst/>
          </a:prstGeom>
          <a:noFill/>
          <a:ln w="9525">
            <a:noFill/>
            <a:miter lim="800000"/>
            <a:headEnd/>
            <a:tailEnd/>
          </a:ln>
        </p:spPr>
      </p:pic>
      <p:pic>
        <p:nvPicPr>
          <p:cNvPr id="40964" name="Picture 20"/>
          <p:cNvPicPr preferRelativeResize="0">
            <a:picLocks noChangeAspect="1" noChangeArrowheads="1"/>
          </p:cNvPicPr>
          <p:nvPr/>
        </p:nvPicPr>
        <p:blipFill>
          <a:blip r:embed="rId3"/>
          <a:srcRect/>
          <a:stretch>
            <a:fillRect/>
          </a:stretch>
        </p:blipFill>
        <p:spPr bwMode="auto">
          <a:xfrm>
            <a:off x="4000500" y="4098925"/>
            <a:ext cx="1676400" cy="352425"/>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Monday, Sept. 30, 2013</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42</a:t>
            </a:fld>
            <a:endParaRPr lang="en-US"/>
          </a:p>
        </p:txBody>
      </p:sp>
      <p:sp>
        <p:nvSpPr>
          <p:cNvPr id="8" name="Footer Placeholder 7"/>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20947405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sz="3400">
                <a:ea typeface="ＭＳ Ｐゴシック" pitchFamily="-84" charset="-128"/>
                <a:cs typeface="ＭＳ Ｐゴシック" pitchFamily="-84" charset="-128"/>
              </a:rPr>
              <a:t>Analysis of the Parabolic Potential Well</a:t>
            </a:r>
          </a:p>
        </p:txBody>
      </p:sp>
      <p:sp>
        <p:nvSpPr>
          <p:cNvPr id="41986" name="Rectangle 3"/>
          <p:cNvSpPr>
            <a:spLocks noGrp="1" noChangeArrowheads="1"/>
          </p:cNvSpPr>
          <p:nvPr>
            <p:ph type="body" sz="half" idx="1"/>
          </p:nvPr>
        </p:nvSpPr>
        <p:spPr>
          <a:xfrm>
            <a:off x="3746500" y="2819400"/>
            <a:ext cx="5183188" cy="3505200"/>
          </a:xfrm>
        </p:spPr>
        <p:txBody>
          <a:bodyPr/>
          <a:lstStyle/>
          <a:p>
            <a:pPr eaLnBrk="1" hangingPunct="1"/>
            <a:r>
              <a:rPr lang="en-US" sz="1600">
                <a:ea typeface="ＭＳ Ｐゴシック" pitchFamily="-84" charset="-128"/>
                <a:cs typeface="ＭＳ Ｐゴシック" pitchFamily="-84" charset="-128"/>
              </a:rPr>
              <a:t>The energy levels are given by</a:t>
            </a:r>
          </a:p>
          <a:p>
            <a:pPr eaLnBrk="1" hangingPunct="1"/>
            <a:endParaRPr lang="en-US" sz="1600">
              <a:ea typeface="ＭＳ Ｐゴシック" pitchFamily="-84" charset="-128"/>
              <a:cs typeface="ＭＳ Ｐゴシック" pitchFamily="-84" charset="-128"/>
            </a:endParaRPr>
          </a:p>
          <a:p>
            <a:pPr eaLnBrk="1" hangingPunct="1"/>
            <a:r>
              <a:rPr lang="en-US" sz="1600">
                <a:ea typeface="ＭＳ Ｐゴシック" pitchFamily="-84" charset="-128"/>
                <a:cs typeface="ＭＳ Ｐゴシック" pitchFamily="-84" charset="-128"/>
              </a:rPr>
              <a:t>The zero point energy is called the Heisenberg limit:</a:t>
            </a:r>
          </a:p>
          <a:p>
            <a:pPr eaLnBrk="1" hangingPunct="1"/>
            <a:endParaRPr lang="en-US" sz="1600">
              <a:ea typeface="ＭＳ Ｐゴシック" pitchFamily="-84" charset="-128"/>
              <a:cs typeface="ＭＳ Ｐゴシック" pitchFamily="-84" charset="-128"/>
            </a:endParaRPr>
          </a:p>
          <a:p>
            <a:pPr eaLnBrk="1" hangingPunct="1"/>
            <a:r>
              <a:rPr lang="en-US" sz="1600">
                <a:ea typeface="ＭＳ Ｐゴシック" pitchFamily="-84" charset="-128"/>
                <a:cs typeface="ＭＳ Ｐゴシック" pitchFamily="-84" charset="-128"/>
              </a:rPr>
              <a:t>Classically, the probability of finding the mass is greatest at the ends of motion and smallest at the center (that is, proportional to the amount of time the mass spends at each position).</a:t>
            </a:r>
          </a:p>
          <a:p>
            <a:pPr eaLnBrk="1" hangingPunct="1"/>
            <a:r>
              <a:rPr lang="en-US" sz="1600">
                <a:ea typeface="ＭＳ Ｐゴシック" pitchFamily="-84" charset="-128"/>
                <a:cs typeface="ＭＳ Ｐゴシック" pitchFamily="-84" charset="-128"/>
              </a:rPr>
              <a:t>Contrary to the classical one, the largest probability for this lowest energy state is for the particle to be at the center.</a:t>
            </a:r>
          </a:p>
        </p:txBody>
      </p:sp>
      <p:pic>
        <p:nvPicPr>
          <p:cNvPr id="41987" name="Picture 21"/>
          <p:cNvPicPr preferRelativeResize="0">
            <a:picLocks noChangeAspect="1" noChangeArrowheads="1"/>
          </p:cNvPicPr>
          <p:nvPr/>
        </p:nvPicPr>
        <p:blipFill>
          <a:blip r:embed="rId2"/>
          <a:srcRect/>
          <a:stretch>
            <a:fillRect/>
          </a:stretch>
        </p:blipFill>
        <p:spPr bwMode="auto">
          <a:xfrm>
            <a:off x="5010150" y="3109913"/>
            <a:ext cx="2886075" cy="358775"/>
          </a:xfrm>
          <a:prstGeom prst="rect">
            <a:avLst/>
          </a:prstGeom>
          <a:noFill/>
          <a:ln w="9525">
            <a:noFill/>
            <a:miter lim="800000"/>
            <a:headEnd/>
            <a:tailEnd/>
          </a:ln>
        </p:spPr>
      </p:pic>
      <p:pic>
        <p:nvPicPr>
          <p:cNvPr id="41988" name="Picture 22"/>
          <p:cNvPicPr preferRelativeResize="0">
            <a:picLocks noChangeAspect="1" noChangeArrowheads="1"/>
          </p:cNvPicPr>
          <p:nvPr/>
        </p:nvPicPr>
        <p:blipFill>
          <a:blip r:embed="rId3"/>
          <a:srcRect/>
          <a:stretch>
            <a:fillRect/>
          </a:stretch>
        </p:blipFill>
        <p:spPr bwMode="auto">
          <a:xfrm>
            <a:off x="5821363" y="3709988"/>
            <a:ext cx="920750" cy="520700"/>
          </a:xfrm>
          <a:prstGeom prst="rect">
            <a:avLst/>
          </a:prstGeom>
          <a:noFill/>
          <a:ln w="9525">
            <a:noFill/>
            <a:miter lim="800000"/>
            <a:headEnd/>
            <a:tailEnd/>
          </a:ln>
        </p:spPr>
      </p:pic>
      <p:pic>
        <p:nvPicPr>
          <p:cNvPr id="41989" name="Picture 1"/>
          <p:cNvPicPr>
            <a:picLocks/>
          </p:cNvPicPr>
          <p:nvPr/>
        </p:nvPicPr>
        <p:blipFill>
          <a:blip r:embed="rId4"/>
          <a:srcRect/>
          <a:stretch>
            <a:fillRect/>
          </a:stretch>
        </p:blipFill>
        <p:spPr bwMode="auto">
          <a:xfrm>
            <a:off x="228600" y="990600"/>
            <a:ext cx="3352800" cy="5715000"/>
          </a:xfrm>
          <a:prstGeom prst="rect">
            <a:avLst/>
          </a:prstGeom>
          <a:noFill/>
          <a:ln w="9525">
            <a:noFill/>
            <a:miter lim="800000"/>
            <a:headEnd/>
            <a:tailEnd/>
          </a:ln>
        </p:spPr>
      </p:pic>
      <p:pic>
        <p:nvPicPr>
          <p:cNvPr id="41990" name="Picture 1"/>
          <p:cNvPicPr>
            <a:picLocks/>
          </p:cNvPicPr>
          <p:nvPr/>
        </p:nvPicPr>
        <p:blipFill>
          <a:blip r:embed="rId5"/>
          <a:srcRect/>
          <a:stretch>
            <a:fillRect/>
          </a:stretch>
        </p:blipFill>
        <p:spPr bwMode="auto">
          <a:xfrm>
            <a:off x="3657600" y="914400"/>
            <a:ext cx="5181600" cy="18288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Monday, Sept. 30, 2013</a:t>
            </a:r>
            <a:endParaRPr lang="en-US"/>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43</a:t>
            </a:fld>
            <a:endParaRPr lang="en-US"/>
          </a:p>
        </p:txBody>
      </p:sp>
      <p:sp>
        <p:nvSpPr>
          <p:cNvPr id="10" name="Footer Placeholder 9"/>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32745530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en-US" sz="3400">
                <a:ea typeface="ＭＳ Ｐゴシック" pitchFamily="-84" charset="-128"/>
                <a:cs typeface="ＭＳ Ｐゴシック" pitchFamily="-84" charset="-128"/>
              </a:rPr>
              <a:t>6.7: Barriers and Tunneling</a:t>
            </a:r>
          </a:p>
        </p:txBody>
      </p:sp>
      <p:sp>
        <p:nvSpPr>
          <p:cNvPr id="43010" name="Rectangle 3"/>
          <p:cNvSpPr>
            <a:spLocks noGrp="1" noChangeArrowheads="1"/>
          </p:cNvSpPr>
          <p:nvPr>
            <p:ph type="body" sz="half" idx="1"/>
          </p:nvPr>
        </p:nvSpPr>
        <p:spPr>
          <a:xfrm>
            <a:off x="457200" y="990600"/>
            <a:ext cx="8383588" cy="5029200"/>
          </a:xfrm>
        </p:spPr>
        <p:txBody>
          <a:bodyPr/>
          <a:lstStyle/>
          <a:p>
            <a:pPr eaLnBrk="1" hangingPunct="1"/>
            <a:r>
              <a:rPr lang="en-US" sz="1700">
                <a:ea typeface="ＭＳ Ｐゴシック" pitchFamily="-84" charset="-128"/>
                <a:cs typeface="ＭＳ Ｐゴシック" pitchFamily="-84" charset="-128"/>
              </a:rPr>
              <a:t>Consider a particle of energy </a:t>
            </a:r>
            <a:r>
              <a:rPr lang="en-US" sz="1700" i="1">
                <a:ea typeface="ＭＳ Ｐゴシック" pitchFamily="-84" charset="-128"/>
                <a:cs typeface="ＭＳ Ｐゴシック" pitchFamily="-84" charset="-128"/>
              </a:rPr>
              <a:t>E</a:t>
            </a:r>
            <a:r>
              <a:rPr lang="en-US" sz="1700">
                <a:ea typeface="ＭＳ Ｐゴシック" pitchFamily="-84" charset="-128"/>
                <a:cs typeface="ＭＳ Ｐゴシック" pitchFamily="-84" charset="-128"/>
              </a:rPr>
              <a:t> approaching a potential barrier of height </a:t>
            </a:r>
            <a:r>
              <a:rPr lang="en-US" sz="1700" i="1">
                <a:ea typeface="ＭＳ Ｐゴシック" pitchFamily="-84" charset="-128"/>
                <a:cs typeface="ＭＳ Ｐゴシック" pitchFamily="-84" charset="-128"/>
              </a:rPr>
              <a:t>V</a:t>
            </a:r>
            <a:r>
              <a:rPr lang="en-US" sz="1700" baseline="-25000">
                <a:ea typeface="ＭＳ Ｐゴシック" pitchFamily="-84" charset="-128"/>
                <a:cs typeface="ＭＳ Ｐゴシック" pitchFamily="-84" charset="-128"/>
              </a:rPr>
              <a:t>0 </a:t>
            </a:r>
            <a:r>
              <a:rPr lang="en-US" sz="1700">
                <a:ea typeface="ＭＳ Ｐゴシック" pitchFamily="-84" charset="-128"/>
                <a:cs typeface="ＭＳ Ｐゴシック" pitchFamily="-84" charset="-128"/>
              </a:rPr>
              <a:t>and the potential everywhere else is zero.</a:t>
            </a:r>
          </a:p>
          <a:p>
            <a:pPr eaLnBrk="1" hangingPunct="1"/>
            <a:r>
              <a:rPr lang="en-US" sz="1700">
                <a:ea typeface="ＭＳ Ｐゴシック" pitchFamily="-84" charset="-128"/>
                <a:cs typeface="ＭＳ Ｐゴシック" pitchFamily="-84" charset="-128"/>
              </a:rPr>
              <a:t>We will first consider the case when the energy is greater than the potential barrier.</a:t>
            </a:r>
          </a:p>
          <a:p>
            <a:pPr eaLnBrk="1" hangingPunct="1"/>
            <a:r>
              <a:rPr lang="en-US" sz="1700">
                <a:ea typeface="ＭＳ Ｐゴシック" pitchFamily="-84" charset="-128"/>
                <a:cs typeface="ＭＳ Ｐゴシック" pitchFamily="-84" charset="-128"/>
              </a:rPr>
              <a:t>In regions I and III the wave numbers are:</a:t>
            </a:r>
          </a:p>
          <a:p>
            <a:pPr eaLnBrk="1" hangingPunct="1"/>
            <a:endParaRPr lang="en-US" sz="1700">
              <a:ea typeface="ＭＳ Ｐゴシック" pitchFamily="-84" charset="-128"/>
              <a:cs typeface="ＭＳ Ｐゴシック" pitchFamily="-84" charset="-128"/>
            </a:endParaRPr>
          </a:p>
          <a:p>
            <a:pPr eaLnBrk="1" hangingPunct="1"/>
            <a:r>
              <a:rPr lang="en-US" sz="1700">
                <a:ea typeface="ＭＳ Ｐゴシック" pitchFamily="-84" charset="-128"/>
                <a:cs typeface="ＭＳ Ｐゴシック" pitchFamily="-84" charset="-128"/>
              </a:rPr>
              <a:t>In the barrier region we have</a:t>
            </a:r>
          </a:p>
        </p:txBody>
      </p:sp>
      <p:pic>
        <p:nvPicPr>
          <p:cNvPr id="43011" name="Picture 28"/>
          <p:cNvPicPr preferRelativeResize="0">
            <a:picLocks noChangeAspect="1" noChangeArrowheads="1"/>
          </p:cNvPicPr>
          <p:nvPr/>
        </p:nvPicPr>
        <p:blipFill>
          <a:blip r:embed="rId2"/>
          <a:srcRect/>
          <a:stretch>
            <a:fillRect/>
          </a:stretch>
        </p:blipFill>
        <p:spPr bwMode="auto">
          <a:xfrm>
            <a:off x="3721100" y="2616200"/>
            <a:ext cx="3241675" cy="577850"/>
          </a:xfrm>
          <a:prstGeom prst="rect">
            <a:avLst/>
          </a:prstGeom>
          <a:noFill/>
          <a:ln w="9525">
            <a:noFill/>
            <a:miter lim="800000"/>
            <a:headEnd/>
            <a:tailEnd/>
          </a:ln>
        </p:spPr>
      </p:pic>
      <p:pic>
        <p:nvPicPr>
          <p:cNvPr id="43012" name="Picture 29"/>
          <p:cNvPicPr preferRelativeResize="0">
            <a:picLocks noChangeAspect="1" noChangeArrowheads="1"/>
          </p:cNvPicPr>
          <p:nvPr/>
        </p:nvPicPr>
        <p:blipFill>
          <a:blip r:embed="rId3"/>
          <a:srcRect/>
          <a:stretch>
            <a:fillRect/>
          </a:stretch>
        </p:blipFill>
        <p:spPr bwMode="auto">
          <a:xfrm>
            <a:off x="4940300" y="1974850"/>
            <a:ext cx="1711325" cy="631825"/>
          </a:xfrm>
          <a:prstGeom prst="rect">
            <a:avLst/>
          </a:prstGeom>
          <a:noFill/>
          <a:ln w="9525">
            <a:noFill/>
            <a:miter lim="800000"/>
            <a:headEnd/>
            <a:tailEnd/>
          </a:ln>
        </p:spPr>
      </p:pic>
      <p:pic>
        <p:nvPicPr>
          <p:cNvPr id="43013" name="Picture 1"/>
          <p:cNvPicPr>
            <a:picLocks/>
          </p:cNvPicPr>
          <p:nvPr/>
        </p:nvPicPr>
        <p:blipFill>
          <a:blip r:embed="rId4"/>
          <a:srcRect/>
          <a:stretch>
            <a:fillRect/>
          </a:stretch>
        </p:blipFill>
        <p:spPr bwMode="auto">
          <a:xfrm>
            <a:off x="457200" y="3276600"/>
            <a:ext cx="3657600" cy="2819400"/>
          </a:xfrm>
          <a:prstGeom prst="rect">
            <a:avLst/>
          </a:prstGeom>
          <a:noFill/>
          <a:ln w="9525">
            <a:noFill/>
            <a:miter lim="800000"/>
            <a:headEnd/>
            <a:tailEnd/>
          </a:ln>
        </p:spPr>
      </p:pic>
      <p:pic>
        <p:nvPicPr>
          <p:cNvPr id="43014" name="Picture 1"/>
          <p:cNvPicPr>
            <a:picLocks/>
          </p:cNvPicPr>
          <p:nvPr/>
        </p:nvPicPr>
        <p:blipFill>
          <a:blip r:embed="rId5"/>
          <a:srcRect/>
          <a:stretch>
            <a:fillRect/>
          </a:stretch>
        </p:blipFill>
        <p:spPr bwMode="auto">
          <a:xfrm>
            <a:off x="4953000" y="3429000"/>
            <a:ext cx="3733800" cy="26670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Monday, Sept. 30, 2013</a:t>
            </a:r>
            <a:endParaRPr lang="en-US"/>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44</a:t>
            </a:fld>
            <a:endParaRPr lang="en-US"/>
          </a:p>
        </p:txBody>
      </p:sp>
      <p:sp>
        <p:nvSpPr>
          <p:cNvPr id="10" name="Footer Placeholder 9"/>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38838821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277813"/>
            <a:ext cx="8229600" cy="1779587"/>
          </a:xfrm>
        </p:spPr>
        <p:txBody>
          <a:bodyPr/>
          <a:lstStyle/>
          <a:p>
            <a:pPr algn="ctr"/>
            <a:r>
              <a:rPr lang="en-US">
                <a:ea typeface="ＭＳ Ｐゴシック" pitchFamily="-84" charset="-128"/>
                <a:cs typeface="ＭＳ Ｐゴシック" pitchFamily="-84" charset="-128"/>
              </a:rPr>
              <a:t>At The Barrier an Incident Particle Experiences Reflection and Transmission</a:t>
            </a:r>
          </a:p>
        </p:txBody>
      </p:sp>
      <p:pic>
        <p:nvPicPr>
          <p:cNvPr id="44034" name="Picture 1"/>
          <p:cNvPicPr>
            <a:picLocks/>
          </p:cNvPicPr>
          <p:nvPr/>
        </p:nvPicPr>
        <p:blipFill>
          <a:blip r:embed="rId2"/>
          <a:srcRect/>
          <a:stretch>
            <a:fillRect/>
          </a:stretch>
        </p:blipFill>
        <p:spPr bwMode="auto">
          <a:xfrm>
            <a:off x="228600" y="2209800"/>
            <a:ext cx="4114800" cy="2819400"/>
          </a:xfrm>
          <a:prstGeom prst="rect">
            <a:avLst/>
          </a:prstGeom>
          <a:noFill/>
          <a:ln w="9525">
            <a:noFill/>
            <a:miter lim="800000"/>
            <a:headEnd/>
            <a:tailEnd/>
          </a:ln>
        </p:spPr>
      </p:pic>
      <p:pic>
        <p:nvPicPr>
          <p:cNvPr id="44035" name="Picture 1"/>
          <p:cNvPicPr>
            <a:picLocks/>
          </p:cNvPicPr>
          <p:nvPr/>
        </p:nvPicPr>
        <p:blipFill>
          <a:blip r:embed="rId3"/>
          <a:srcRect/>
          <a:stretch>
            <a:fillRect/>
          </a:stretch>
        </p:blipFill>
        <p:spPr bwMode="auto">
          <a:xfrm>
            <a:off x="4953000" y="2362200"/>
            <a:ext cx="3733800" cy="2667000"/>
          </a:xfrm>
          <a:prstGeom prst="rect">
            <a:avLst/>
          </a:prstGeom>
          <a:noFill/>
          <a:ln w="9525">
            <a:noFill/>
            <a:miter lim="800000"/>
            <a:headEnd/>
            <a:tailEnd/>
          </a:ln>
        </p:spPr>
      </p:pic>
      <p:sp>
        <p:nvSpPr>
          <p:cNvPr id="44039" name="Rectangle 7"/>
          <p:cNvSpPr>
            <a:spLocks noChangeArrowheads="1"/>
          </p:cNvSpPr>
          <p:nvPr/>
        </p:nvSpPr>
        <p:spPr bwMode="auto">
          <a:xfrm>
            <a:off x="155575" y="5653088"/>
            <a:ext cx="8794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800">
                <a:solidFill>
                  <a:schemeClr val="tx1"/>
                </a:solidFill>
                <a:latin typeface="Arial" charset="0"/>
                <a:ea typeface="ＭＳ Ｐゴシック" charset="0"/>
                <a:cs typeface="ＭＳ Ｐゴシック" charset="0"/>
              </a:rPr>
              <a:t>Figure 6.13 The incident particle in Figure 6.12 can be either transmitted or re</a:t>
            </a:r>
            <a:r>
              <a:rPr lang="en-US" sz="1800">
                <a:solidFill>
                  <a:schemeClr val="tx1"/>
                </a:solidFill>
                <a:latin typeface="Lucida Grande" charset="0"/>
                <a:ea typeface="ＭＳ Ｐゴシック" charset="0"/>
                <a:cs typeface="ＭＳ Ｐゴシック" charset="0"/>
              </a:rPr>
              <a:t>fl</a:t>
            </a:r>
            <a:r>
              <a:rPr lang="en-US" sz="1800">
                <a:solidFill>
                  <a:schemeClr val="tx1"/>
                </a:solidFill>
                <a:latin typeface="Arial" charset="0"/>
                <a:ea typeface="ＭＳ Ｐゴシック" charset="0"/>
                <a:cs typeface="ＭＳ Ｐゴシック" charset="0"/>
              </a:rPr>
              <a:t>ected.</a:t>
            </a:r>
          </a:p>
        </p:txBody>
      </p:sp>
      <p:sp>
        <p:nvSpPr>
          <p:cNvPr id="6" name="Date Placeholder 5"/>
          <p:cNvSpPr>
            <a:spLocks noGrp="1"/>
          </p:cNvSpPr>
          <p:nvPr>
            <p:ph type="dt" sz="half" idx="10"/>
          </p:nvPr>
        </p:nvSpPr>
        <p:spPr/>
        <p:txBody>
          <a:bodyPr/>
          <a:lstStyle/>
          <a:p>
            <a:pPr>
              <a:defRPr/>
            </a:pPr>
            <a:r>
              <a:rPr lang="en-US" smtClean="0"/>
              <a:t>Monday, Sept. 30, 2013</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45</a:t>
            </a:fld>
            <a:endParaRPr lang="en-US"/>
          </a:p>
        </p:txBody>
      </p:sp>
      <p:sp>
        <p:nvSpPr>
          <p:cNvPr id="8" name="Footer Placeholder 7"/>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25359353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eaLnBrk="1" hangingPunct="1"/>
            <a:r>
              <a:rPr lang="en-US" sz="2900">
                <a:ea typeface="ＭＳ Ｐゴシック" pitchFamily="-84" charset="-128"/>
                <a:cs typeface="ＭＳ Ｐゴシック" pitchFamily="-84" charset="-128"/>
              </a:rPr>
              <a:t>Reflection and Transmission</a:t>
            </a:r>
          </a:p>
        </p:txBody>
      </p:sp>
      <p:sp>
        <p:nvSpPr>
          <p:cNvPr id="45058" name="Rectangle 3"/>
          <p:cNvSpPr>
            <a:spLocks noGrp="1" noChangeArrowheads="1"/>
          </p:cNvSpPr>
          <p:nvPr>
            <p:ph type="body" sz="half" idx="1"/>
          </p:nvPr>
        </p:nvSpPr>
        <p:spPr>
          <a:xfrm>
            <a:off x="457200" y="914400"/>
            <a:ext cx="8383588" cy="5029200"/>
          </a:xfrm>
        </p:spPr>
        <p:txBody>
          <a:bodyPr/>
          <a:lstStyle/>
          <a:p>
            <a:pPr eaLnBrk="1" hangingPunct="1"/>
            <a:r>
              <a:rPr lang="en-US" sz="1800">
                <a:ea typeface="ＭＳ Ｐゴシック" pitchFamily="-84" charset="-128"/>
                <a:cs typeface="ＭＳ Ｐゴシック" pitchFamily="-84" charset="-128"/>
              </a:rPr>
              <a:t>The wave function will consist of an incident wave, a reflected wave, and a transmitted wave.</a:t>
            </a:r>
          </a:p>
          <a:p>
            <a:pPr eaLnBrk="1" hangingPunct="1"/>
            <a:r>
              <a:rPr lang="en-US" sz="1800">
                <a:ea typeface="ＭＳ Ｐゴシック" pitchFamily="-84" charset="-128"/>
                <a:cs typeface="ＭＳ Ｐゴシック" pitchFamily="-84" charset="-128"/>
              </a:rPr>
              <a:t>The potentials and the Schrödinger wave equation for the three regions are as follows:</a:t>
            </a:r>
          </a:p>
          <a:p>
            <a:pPr eaLnBrk="1" hangingPunct="1">
              <a:buFont typeface="Wingdings" pitchFamily="-84" charset="2"/>
              <a:buNone/>
            </a:pPr>
            <a:endParaRPr lang="en-US" sz="1800">
              <a:ea typeface="ＭＳ Ｐゴシック" pitchFamily="-84" charset="-128"/>
              <a:cs typeface="ＭＳ Ｐゴシック" pitchFamily="-84" charset="-128"/>
            </a:endParaRPr>
          </a:p>
          <a:p>
            <a:pPr eaLnBrk="1" hangingPunct="1">
              <a:buFont typeface="Wingdings" pitchFamily="-84" charset="2"/>
              <a:buNone/>
            </a:pPr>
            <a:endParaRPr lang="en-US" sz="1800">
              <a:ea typeface="ＭＳ Ｐゴシック" pitchFamily="-84" charset="-128"/>
              <a:cs typeface="ＭＳ Ｐゴシック" pitchFamily="-84" charset="-128"/>
            </a:endParaRPr>
          </a:p>
          <a:p>
            <a:pPr eaLnBrk="1" hangingPunct="1">
              <a:buFont typeface="Wingdings" pitchFamily="-84" charset="2"/>
              <a:buNone/>
            </a:pPr>
            <a:endParaRPr lang="en-US" sz="1800">
              <a:ea typeface="ＭＳ Ｐゴシック" pitchFamily="-84" charset="-128"/>
              <a:cs typeface="ＭＳ Ｐゴシック" pitchFamily="-84" charset="-128"/>
            </a:endParaRPr>
          </a:p>
          <a:p>
            <a:pPr eaLnBrk="1" hangingPunct="1">
              <a:buFont typeface="Wingdings" pitchFamily="-84" charset="2"/>
              <a:buNone/>
            </a:pPr>
            <a:endParaRPr lang="en-US" sz="1800">
              <a:ea typeface="ＭＳ Ｐゴシック" pitchFamily="-84" charset="-128"/>
              <a:cs typeface="ＭＳ Ｐゴシック" pitchFamily="-84" charset="-128"/>
            </a:endParaRPr>
          </a:p>
          <a:p>
            <a:pPr eaLnBrk="1" hangingPunct="1"/>
            <a:r>
              <a:rPr lang="en-US" sz="1800">
                <a:ea typeface="ＭＳ Ｐゴシック" pitchFamily="-84" charset="-128"/>
                <a:cs typeface="ＭＳ Ｐゴシック" pitchFamily="-84" charset="-128"/>
              </a:rPr>
              <a:t>The corresponding solutions are:</a:t>
            </a:r>
          </a:p>
          <a:p>
            <a:pPr eaLnBrk="1" hangingPunct="1">
              <a:buFont typeface="Wingdings" pitchFamily="-84" charset="2"/>
              <a:buNone/>
            </a:pPr>
            <a:endParaRPr lang="en-US" sz="1800">
              <a:ea typeface="ＭＳ Ｐゴシック" pitchFamily="-84" charset="-128"/>
              <a:cs typeface="ＭＳ Ｐゴシック" pitchFamily="-84" charset="-128"/>
            </a:endParaRPr>
          </a:p>
          <a:p>
            <a:pPr eaLnBrk="1" hangingPunct="1">
              <a:buFont typeface="Wingdings" pitchFamily="-84" charset="2"/>
              <a:buNone/>
            </a:pPr>
            <a:endParaRPr lang="en-US" sz="1800">
              <a:ea typeface="ＭＳ Ｐゴシック" pitchFamily="-84" charset="-128"/>
              <a:cs typeface="ＭＳ Ｐゴシック" pitchFamily="-84" charset="-128"/>
            </a:endParaRPr>
          </a:p>
          <a:p>
            <a:pPr eaLnBrk="1" hangingPunct="1">
              <a:buFont typeface="Wingdings" pitchFamily="-84" charset="2"/>
              <a:buNone/>
            </a:pPr>
            <a:endParaRPr lang="en-US" sz="1800">
              <a:ea typeface="ＭＳ Ｐゴシック" pitchFamily="-84" charset="-128"/>
              <a:cs typeface="ＭＳ Ｐゴシック" pitchFamily="-84" charset="-128"/>
            </a:endParaRPr>
          </a:p>
          <a:p>
            <a:pPr eaLnBrk="1" hangingPunct="1"/>
            <a:r>
              <a:rPr lang="en-US" sz="1800">
                <a:ea typeface="ＭＳ Ｐゴシック" pitchFamily="-84" charset="-128"/>
                <a:cs typeface="ＭＳ Ｐゴシック" pitchFamily="-84" charset="-128"/>
              </a:rPr>
              <a:t>As the wave moves from left to right, we can simplify the wave functions to:</a:t>
            </a:r>
          </a:p>
        </p:txBody>
      </p:sp>
      <p:pic>
        <p:nvPicPr>
          <p:cNvPr id="45059" name="Picture 22"/>
          <p:cNvPicPr preferRelativeResize="0">
            <a:picLocks noChangeAspect="1" noChangeArrowheads="1"/>
          </p:cNvPicPr>
          <p:nvPr/>
        </p:nvPicPr>
        <p:blipFill>
          <a:blip r:embed="rId2"/>
          <a:srcRect/>
          <a:stretch>
            <a:fillRect/>
          </a:stretch>
        </p:blipFill>
        <p:spPr bwMode="auto">
          <a:xfrm>
            <a:off x="2743200" y="3838575"/>
            <a:ext cx="3355975" cy="898525"/>
          </a:xfrm>
          <a:prstGeom prst="rect">
            <a:avLst/>
          </a:prstGeom>
          <a:noFill/>
          <a:ln w="9525">
            <a:noFill/>
            <a:miter lim="800000"/>
            <a:headEnd/>
            <a:tailEnd/>
          </a:ln>
        </p:spPr>
      </p:pic>
      <p:pic>
        <p:nvPicPr>
          <p:cNvPr id="45060" name="Picture 23"/>
          <p:cNvPicPr preferRelativeResize="0">
            <a:picLocks noChangeAspect="1" noChangeArrowheads="1"/>
          </p:cNvPicPr>
          <p:nvPr/>
        </p:nvPicPr>
        <p:blipFill>
          <a:blip r:embed="rId3"/>
          <a:srcRect/>
          <a:stretch>
            <a:fillRect/>
          </a:stretch>
        </p:blipFill>
        <p:spPr bwMode="auto">
          <a:xfrm>
            <a:off x="2743200" y="1876425"/>
            <a:ext cx="4479925" cy="1552575"/>
          </a:xfrm>
          <a:prstGeom prst="rect">
            <a:avLst/>
          </a:prstGeom>
          <a:noFill/>
          <a:ln w="9525">
            <a:noFill/>
            <a:miter lim="800000"/>
            <a:headEnd/>
            <a:tailEnd/>
          </a:ln>
        </p:spPr>
      </p:pic>
      <p:pic>
        <p:nvPicPr>
          <p:cNvPr id="45061" name="Picture 24"/>
          <p:cNvPicPr preferRelativeResize="0">
            <a:picLocks noChangeAspect="1" noChangeArrowheads="1"/>
          </p:cNvPicPr>
          <p:nvPr/>
        </p:nvPicPr>
        <p:blipFill>
          <a:blip r:embed="rId4"/>
          <a:srcRect/>
          <a:stretch>
            <a:fillRect/>
          </a:stretch>
        </p:blipFill>
        <p:spPr bwMode="auto">
          <a:xfrm>
            <a:off x="2743200" y="5172075"/>
            <a:ext cx="3733800" cy="898525"/>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Monday, Sept. 30, 2013</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46</a:t>
            </a:fld>
            <a:endParaRPr lang="en-US"/>
          </a:p>
        </p:txBody>
      </p:sp>
      <p:sp>
        <p:nvSpPr>
          <p:cNvPr id="9" name="Footer Placeholder 8"/>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35791024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n-US" sz="3300">
                <a:ea typeface="ＭＳ Ｐゴシック" pitchFamily="-84" charset="-128"/>
                <a:cs typeface="ＭＳ Ｐゴシック" pitchFamily="-84" charset="-128"/>
              </a:rPr>
              <a:t>Probability of Reflection and Transmission</a:t>
            </a:r>
          </a:p>
        </p:txBody>
      </p:sp>
      <p:sp>
        <p:nvSpPr>
          <p:cNvPr id="46082" name="Rectangle 3"/>
          <p:cNvSpPr>
            <a:spLocks noGrp="1" noChangeArrowheads="1"/>
          </p:cNvSpPr>
          <p:nvPr>
            <p:ph type="body" sz="half" idx="1"/>
          </p:nvPr>
        </p:nvSpPr>
        <p:spPr>
          <a:xfrm>
            <a:off x="457200" y="990600"/>
            <a:ext cx="8686800" cy="5029200"/>
          </a:xfrm>
        </p:spPr>
        <p:txBody>
          <a:bodyPr/>
          <a:lstStyle/>
          <a:p>
            <a:pPr eaLnBrk="1" hangingPunct="1">
              <a:lnSpc>
                <a:spcPct val="90000"/>
              </a:lnSpc>
            </a:pPr>
            <a:r>
              <a:rPr lang="en-US" sz="2000">
                <a:ea typeface="ＭＳ Ｐゴシック" pitchFamily="-84" charset="-128"/>
                <a:cs typeface="ＭＳ Ｐゴシック" pitchFamily="-84" charset="-128"/>
              </a:rPr>
              <a:t>The probability of the particles being reflected </a:t>
            </a:r>
            <a:r>
              <a:rPr lang="en-US" sz="2000" i="1">
                <a:ea typeface="ＭＳ Ｐゴシック" pitchFamily="-84" charset="-128"/>
                <a:cs typeface="ＭＳ Ｐゴシック" pitchFamily="-84" charset="-128"/>
              </a:rPr>
              <a:t>R</a:t>
            </a:r>
            <a:r>
              <a:rPr lang="en-US" sz="2000">
                <a:ea typeface="ＭＳ Ｐゴシック" pitchFamily="-84" charset="-128"/>
                <a:cs typeface="ＭＳ Ｐゴシック" pitchFamily="-84" charset="-128"/>
              </a:rPr>
              <a:t> or transmitted </a:t>
            </a:r>
            <a:r>
              <a:rPr lang="en-US" sz="2000" i="1">
                <a:ea typeface="ＭＳ Ｐゴシック" pitchFamily="-84" charset="-128"/>
                <a:cs typeface="ＭＳ Ｐゴシック" pitchFamily="-84" charset="-128"/>
              </a:rPr>
              <a:t>T</a:t>
            </a:r>
            <a:r>
              <a:rPr lang="en-US" sz="2000">
                <a:ea typeface="ＭＳ Ｐゴシック" pitchFamily="-84" charset="-128"/>
                <a:cs typeface="ＭＳ Ｐゴシック" pitchFamily="-84" charset="-128"/>
              </a:rPr>
              <a:t> is:</a:t>
            </a:r>
          </a:p>
          <a:p>
            <a:pPr eaLnBrk="1" hangingPunct="1">
              <a:lnSpc>
                <a:spcPct val="90000"/>
              </a:lnSpc>
            </a:pPr>
            <a:endParaRPr lang="en-US" sz="2000">
              <a:ea typeface="ＭＳ Ｐゴシック" pitchFamily="-84" charset="-128"/>
              <a:cs typeface="ＭＳ Ｐゴシック" pitchFamily="-84" charset="-128"/>
            </a:endParaRPr>
          </a:p>
          <a:p>
            <a:pPr eaLnBrk="1" hangingPunct="1">
              <a:lnSpc>
                <a:spcPct val="90000"/>
              </a:lnSpc>
            </a:pPr>
            <a:endParaRPr lang="en-US" sz="2000">
              <a:ea typeface="ＭＳ Ｐゴシック" pitchFamily="-84" charset="-128"/>
              <a:cs typeface="ＭＳ Ｐゴシック" pitchFamily="-84" charset="-128"/>
            </a:endParaRPr>
          </a:p>
          <a:p>
            <a:pPr eaLnBrk="1" hangingPunct="1">
              <a:lnSpc>
                <a:spcPct val="90000"/>
              </a:lnSpc>
            </a:pPr>
            <a:endParaRPr lang="en-US" sz="2000">
              <a:ea typeface="ＭＳ Ｐゴシック" pitchFamily="-84" charset="-128"/>
              <a:cs typeface="ＭＳ Ｐゴシック" pitchFamily="-84" charset="-128"/>
            </a:endParaRPr>
          </a:p>
          <a:p>
            <a:pPr eaLnBrk="1" hangingPunct="1">
              <a:lnSpc>
                <a:spcPct val="90000"/>
              </a:lnSpc>
            </a:pPr>
            <a:endParaRPr lang="en-US" sz="2000">
              <a:ea typeface="ＭＳ Ｐゴシック" pitchFamily="-84" charset="-128"/>
              <a:cs typeface="ＭＳ Ｐゴシック" pitchFamily="-84" charset="-128"/>
            </a:endParaRPr>
          </a:p>
          <a:p>
            <a:pPr eaLnBrk="1" hangingPunct="1">
              <a:lnSpc>
                <a:spcPct val="90000"/>
              </a:lnSpc>
            </a:pPr>
            <a:r>
              <a:rPr lang="en-US" sz="2000">
                <a:ea typeface="ＭＳ Ｐゴシック" pitchFamily="-84" charset="-128"/>
                <a:cs typeface="ＭＳ Ｐゴシック" pitchFamily="-84" charset="-128"/>
              </a:rPr>
              <a:t>The maximum kinetic energy of the photoelectrons depends on the value of the light frequency </a:t>
            </a:r>
            <a:r>
              <a:rPr lang="en-US" sz="2000" i="1">
                <a:ea typeface="ＭＳ Ｐゴシック" pitchFamily="-84" charset="-128"/>
                <a:cs typeface="ＭＳ Ｐゴシック" pitchFamily="-84" charset="-128"/>
              </a:rPr>
              <a:t>f</a:t>
            </a:r>
            <a:r>
              <a:rPr lang="en-US" sz="2000">
                <a:ea typeface="ＭＳ Ｐゴシック" pitchFamily="-84" charset="-128"/>
                <a:cs typeface="ＭＳ Ｐゴシック" pitchFamily="-84" charset="-128"/>
              </a:rPr>
              <a:t> and not on the intensity.</a:t>
            </a:r>
          </a:p>
          <a:p>
            <a:pPr eaLnBrk="1" hangingPunct="1">
              <a:lnSpc>
                <a:spcPct val="90000"/>
              </a:lnSpc>
            </a:pPr>
            <a:r>
              <a:rPr lang="en-US" sz="2000">
                <a:ea typeface="ＭＳ Ｐゴシック" pitchFamily="-84" charset="-128"/>
                <a:cs typeface="ＭＳ Ｐゴシック" pitchFamily="-84" charset="-128"/>
              </a:rPr>
              <a:t>Because the particles must be either reflected or transmitted we have:  </a:t>
            </a:r>
            <a:r>
              <a:rPr lang="en-US" sz="2000" i="1">
                <a:ea typeface="ＭＳ Ｐゴシック" pitchFamily="-84" charset="-128"/>
                <a:cs typeface="ＭＳ Ｐゴシック" pitchFamily="-84" charset="-128"/>
              </a:rPr>
              <a:t>R</a:t>
            </a:r>
            <a:r>
              <a:rPr lang="en-US" sz="2000">
                <a:ea typeface="ＭＳ Ｐゴシック" pitchFamily="-84" charset="-128"/>
                <a:cs typeface="ＭＳ Ｐゴシック" pitchFamily="-84" charset="-128"/>
              </a:rPr>
              <a:t> + </a:t>
            </a:r>
            <a:r>
              <a:rPr lang="en-US" sz="2000" i="1">
                <a:ea typeface="ＭＳ Ｐゴシック" pitchFamily="-84" charset="-128"/>
                <a:cs typeface="ＭＳ Ｐゴシック" pitchFamily="-84" charset="-128"/>
              </a:rPr>
              <a:t>T</a:t>
            </a:r>
            <a:r>
              <a:rPr lang="en-US" sz="2000">
                <a:ea typeface="ＭＳ Ｐゴシック" pitchFamily="-84" charset="-128"/>
                <a:cs typeface="ＭＳ Ｐゴシック" pitchFamily="-84" charset="-128"/>
              </a:rPr>
              <a:t> = 1</a:t>
            </a:r>
          </a:p>
          <a:p>
            <a:pPr eaLnBrk="1" hangingPunct="1">
              <a:lnSpc>
                <a:spcPct val="90000"/>
              </a:lnSpc>
            </a:pPr>
            <a:r>
              <a:rPr lang="en-US" sz="2000">
                <a:ea typeface="ＭＳ Ｐゴシック" pitchFamily="-84" charset="-128"/>
                <a:cs typeface="ＭＳ Ｐゴシック" pitchFamily="-84" charset="-128"/>
              </a:rPr>
              <a:t>By applying the boundary conditions </a:t>
            </a:r>
            <a:r>
              <a:rPr lang="en-US" sz="2000" i="1">
                <a:ea typeface="ＭＳ Ｐゴシック" pitchFamily="-84" charset="-128"/>
                <a:cs typeface="ＭＳ Ｐゴシック" pitchFamily="-84" charset="-128"/>
              </a:rPr>
              <a:t>x</a:t>
            </a:r>
            <a:r>
              <a:rPr lang="en-US" sz="2000">
                <a:ea typeface="ＭＳ Ｐゴシック" pitchFamily="-84" charset="-128"/>
                <a:cs typeface="ＭＳ Ｐゴシック" pitchFamily="-84" charset="-128"/>
              </a:rPr>
              <a:t> </a:t>
            </a:r>
            <a:r>
              <a:rPr lang="en-US" sz="2000">
                <a:ea typeface="Lucida Grande" pitchFamily="-84" charset="0"/>
                <a:cs typeface="Lucida Grande" pitchFamily="-84" charset="0"/>
              </a:rPr>
              <a:t>→</a:t>
            </a:r>
            <a:r>
              <a:rPr lang="en-US" sz="2000">
                <a:ea typeface="Arial" pitchFamily="-84" charset="0"/>
                <a:cs typeface="Arial" pitchFamily="-84" charset="0"/>
              </a:rPr>
              <a:t> ±∞, </a:t>
            </a:r>
            <a:r>
              <a:rPr lang="en-US" sz="2000" i="1">
                <a:ea typeface="Arial" pitchFamily="-84" charset="0"/>
                <a:cs typeface="Arial" pitchFamily="-84" charset="0"/>
              </a:rPr>
              <a:t>x</a:t>
            </a:r>
            <a:r>
              <a:rPr lang="en-US" sz="2000">
                <a:ea typeface="Arial" pitchFamily="-84" charset="0"/>
                <a:cs typeface="Arial" pitchFamily="-84" charset="0"/>
              </a:rPr>
              <a:t> = 0, and </a:t>
            </a:r>
            <a:r>
              <a:rPr lang="en-US" sz="2000" i="1">
                <a:ea typeface="Arial" pitchFamily="-84" charset="0"/>
                <a:cs typeface="Arial" pitchFamily="-84" charset="0"/>
              </a:rPr>
              <a:t>x</a:t>
            </a:r>
            <a:r>
              <a:rPr lang="en-US" sz="2000">
                <a:ea typeface="Arial" pitchFamily="-84" charset="0"/>
                <a:cs typeface="Arial" pitchFamily="-84" charset="0"/>
              </a:rPr>
              <a:t> = </a:t>
            </a:r>
            <a:r>
              <a:rPr lang="en-US" sz="2000" i="1">
                <a:ea typeface="Arial" pitchFamily="-84" charset="0"/>
                <a:cs typeface="Arial" pitchFamily="-84" charset="0"/>
              </a:rPr>
              <a:t>L</a:t>
            </a:r>
            <a:r>
              <a:rPr lang="en-US" sz="2000">
                <a:ea typeface="Arial" pitchFamily="-84" charset="0"/>
                <a:cs typeface="Arial" pitchFamily="-84" charset="0"/>
              </a:rPr>
              <a:t>, </a:t>
            </a:r>
            <a:r>
              <a:rPr lang="en-US" sz="2000">
                <a:ea typeface="ＭＳ Ｐゴシック" pitchFamily="-84" charset="-128"/>
                <a:cs typeface="ＭＳ Ｐゴシック" pitchFamily="-84" charset="-128"/>
              </a:rPr>
              <a:t>we arrive at the transmission probability:</a:t>
            </a:r>
          </a:p>
          <a:p>
            <a:pPr eaLnBrk="1" hangingPunct="1">
              <a:lnSpc>
                <a:spcPct val="90000"/>
              </a:lnSpc>
            </a:pPr>
            <a:endParaRPr lang="en-US" sz="2000">
              <a:ea typeface="ＭＳ Ｐゴシック" pitchFamily="-84" charset="-128"/>
              <a:cs typeface="ＭＳ Ｐゴシック" pitchFamily="-84" charset="-128"/>
            </a:endParaRPr>
          </a:p>
          <a:p>
            <a:pPr eaLnBrk="1" hangingPunct="1">
              <a:lnSpc>
                <a:spcPct val="90000"/>
              </a:lnSpc>
            </a:pPr>
            <a:endParaRPr lang="en-US" sz="2000">
              <a:ea typeface="ＭＳ Ｐゴシック" pitchFamily="-84" charset="-128"/>
              <a:cs typeface="ＭＳ Ｐゴシック" pitchFamily="-84" charset="-128"/>
            </a:endParaRPr>
          </a:p>
          <a:p>
            <a:pPr eaLnBrk="1" hangingPunct="1">
              <a:lnSpc>
                <a:spcPct val="90000"/>
              </a:lnSpc>
            </a:pPr>
            <a:r>
              <a:rPr lang="en-US" sz="2000">
                <a:ea typeface="ＭＳ Ｐゴシック" pitchFamily="-84" charset="-128"/>
                <a:cs typeface="ＭＳ Ｐゴシック" pitchFamily="-84" charset="-128"/>
              </a:rPr>
              <a:t>Notice that there is a situation in which the transmission probability is 1.  </a:t>
            </a:r>
          </a:p>
          <a:p>
            <a:pPr eaLnBrk="1" hangingPunct="1">
              <a:lnSpc>
                <a:spcPct val="90000"/>
              </a:lnSpc>
            </a:pPr>
            <a:endParaRPr lang="en-US" sz="1700">
              <a:ea typeface="ＭＳ Ｐゴシック" pitchFamily="-84" charset="-128"/>
              <a:cs typeface="ＭＳ Ｐゴシック" pitchFamily="-84" charset="-128"/>
            </a:endParaRPr>
          </a:p>
        </p:txBody>
      </p:sp>
      <p:pic>
        <p:nvPicPr>
          <p:cNvPr id="46083" name="Picture 22"/>
          <p:cNvPicPr preferRelativeResize="0">
            <a:picLocks noChangeAspect="1" noChangeArrowheads="1"/>
          </p:cNvPicPr>
          <p:nvPr/>
        </p:nvPicPr>
        <p:blipFill>
          <a:blip r:embed="rId2"/>
          <a:srcRect/>
          <a:stretch>
            <a:fillRect/>
          </a:stretch>
        </p:blipFill>
        <p:spPr bwMode="auto">
          <a:xfrm>
            <a:off x="3298825" y="1425575"/>
            <a:ext cx="2546350" cy="1317625"/>
          </a:xfrm>
          <a:prstGeom prst="rect">
            <a:avLst/>
          </a:prstGeom>
          <a:noFill/>
          <a:ln w="9525">
            <a:noFill/>
            <a:miter lim="800000"/>
            <a:headEnd/>
            <a:tailEnd/>
          </a:ln>
        </p:spPr>
      </p:pic>
      <p:pic>
        <p:nvPicPr>
          <p:cNvPr id="46084" name="Picture 23"/>
          <p:cNvPicPr preferRelativeResize="0">
            <a:picLocks noChangeAspect="1" noChangeArrowheads="1"/>
          </p:cNvPicPr>
          <p:nvPr/>
        </p:nvPicPr>
        <p:blipFill>
          <a:blip r:embed="rId3"/>
          <a:srcRect/>
          <a:stretch>
            <a:fillRect/>
          </a:stretch>
        </p:blipFill>
        <p:spPr bwMode="auto">
          <a:xfrm>
            <a:off x="3441700" y="4824413"/>
            <a:ext cx="2260600" cy="7112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Monday, Sept. 30, 2013</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47</a:t>
            </a:fld>
            <a:endParaRPr lang="en-US"/>
          </a:p>
        </p:txBody>
      </p:sp>
      <p:sp>
        <p:nvSpPr>
          <p:cNvPr id="8" name="Footer Placeholder 7"/>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34041952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r>
              <a:rPr lang="en-US" sz="3400">
                <a:ea typeface="ＭＳ Ｐゴシック" pitchFamily="-84" charset="-128"/>
                <a:cs typeface="ＭＳ Ｐゴシック" pitchFamily="-84" charset="-128"/>
              </a:rPr>
              <a:t>Tunneling</a:t>
            </a:r>
          </a:p>
        </p:txBody>
      </p:sp>
      <p:sp>
        <p:nvSpPr>
          <p:cNvPr id="47106" name="Rectangle 3"/>
          <p:cNvSpPr>
            <a:spLocks noGrp="1" noChangeArrowheads="1"/>
          </p:cNvSpPr>
          <p:nvPr>
            <p:ph type="body" sz="half" idx="1"/>
          </p:nvPr>
        </p:nvSpPr>
        <p:spPr>
          <a:xfrm>
            <a:off x="457200" y="914400"/>
            <a:ext cx="8383588" cy="5486400"/>
          </a:xfrm>
        </p:spPr>
        <p:txBody>
          <a:bodyPr/>
          <a:lstStyle/>
          <a:p>
            <a:pPr eaLnBrk="1" hangingPunct="1">
              <a:lnSpc>
                <a:spcPct val="90000"/>
              </a:lnSpc>
            </a:pPr>
            <a:r>
              <a:rPr lang="en-US" sz="1700">
                <a:ea typeface="ＭＳ Ｐゴシック" pitchFamily="-84" charset="-128"/>
                <a:cs typeface="ＭＳ Ｐゴシック" pitchFamily="-84" charset="-128"/>
              </a:rPr>
              <a:t>Now we consider the situation where classically the particle does not have enough energy to surmount the potential barrier, </a:t>
            </a:r>
            <a:r>
              <a:rPr lang="en-US" sz="1700" i="1">
                <a:ea typeface="ＭＳ Ｐゴシック" pitchFamily="-84" charset="-128"/>
                <a:cs typeface="ＭＳ Ｐゴシック" pitchFamily="-84" charset="-128"/>
              </a:rPr>
              <a:t>E</a:t>
            </a:r>
            <a:r>
              <a:rPr lang="en-US" sz="1700">
                <a:ea typeface="ＭＳ Ｐゴシック" pitchFamily="-84" charset="-128"/>
                <a:cs typeface="ＭＳ Ｐゴシック" pitchFamily="-84" charset="-128"/>
              </a:rPr>
              <a:t> &lt; </a:t>
            </a:r>
            <a:r>
              <a:rPr lang="en-US" sz="1700" i="1">
                <a:ea typeface="ＭＳ Ｐゴシック" pitchFamily="-84" charset="-128"/>
                <a:cs typeface="ＭＳ Ｐゴシック" pitchFamily="-84" charset="-128"/>
              </a:rPr>
              <a:t>V</a:t>
            </a:r>
            <a:r>
              <a:rPr lang="en-US" sz="1700" baseline="-25000">
                <a:ea typeface="ＭＳ Ｐゴシック" pitchFamily="-84" charset="-128"/>
                <a:cs typeface="ＭＳ Ｐゴシック" pitchFamily="-84" charset="-128"/>
              </a:rPr>
              <a:t>0</a:t>
            </a:r>
            <a:r>
              <a:rPr lang="en-US" sz="1700">
                <a:ea typeface="ＭＳ Ｐゴシック" pitchFamily="-84" charset="-128"/>
                <a:cs typeface="ＭＳ Ｐゴシック" pitchFamily="-84" charset="-128"/>
              </a:rPr>
              <a:t>.</a:t>
            </a:r>
            <a:endParaRPr lang="en-US" sz="1700" baseline="-25000">
              <a:ea typeface="ＭＳ Ｐゴシック" pitchFamily="-84" charset="-128"/>
              <a:cs typeface="ＭＳ Ｐゴシック" pitchFamily="-84" charset="-128"/>
            </a:endParaRPr>
          </a:p>
          <a:p>
            <a:pPr eaLnBrk="1" hangingPunct="1">
              <a:lnSpc>
                <a:spcPct val="90000"/>
              </a:lnSpc>
            </a:pPr>
            <a:endParaRPr lang="en-US" sz="170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170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170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170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170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170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170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1700">
              <a:ea typeface="ＭＳ Ｐゴシック" pitchFamily="-84" charset="-128"/>
              <a:cs typeface="ＭＳ Ｐゴシック" pitchFamily="-84" charset="-128"/>
            </a:endParaRPr>
          </a:p>
          <a:p>
            <a:pPr eaLnBrk="1" hangingPunct="1">
              <a:lnSpc>
                <a:spcPct val="90000"/>
              </a:lnSpc>
            </a:pPr>
            <a:endParaRPr lang="en-US" sz="1700">
              <a:ea typeface="ＭＳ Ｐゴシック" pitchFamily="-84" charset="-128"/>
              <a:cs typeface="ＭＳ Ｐゴシック" pitchFamily="-84" charset="-128"/>
            </a:endParaRPr>
          </a:p>
          <a:p>
            <a:pPr eaLnBrk="1" hangingPunct="1">
              <a:lnSpc>
                <a:spcPct val="90000"/>
              </a:lnSpc>
            </a:pPr>
            <a:r>
              <a:rPr lang="en-US" sz="1700">
                <a:ea typeface="ＭＳ Ｐゴシック" pitchFamily="-84" charset="-128"/>
                <a:cs typeface="ＭＳ Ｐゴシック" pitchFamily="-84" charset="-128"/>
              </a:rPr>
              <a:t>The quantum mechanical result, however, is one of the most remarkable features of modern physics, and there is ample experimental proof of its existence. There is a small, but finite, probability that the particle can penetrate the barrier and even emerge on the other side.</a:t>
            </a:r>
          </a:p>
          <a:p>
            <a:pPr eaLnBrk="1" hangingPunct="1">
              <a:lnSpc>
                <a:spcPct val="90000"/>
              </a:lnSpc>
            </a:pPr>
            <a:r>
              <a:rPr lang="en-US" sz="1700">
                <a:ea typeface="ＭＳ Ｐゴシック" pitchFamily="-84" charset="-128"/>
                <a:cs typeface="ＭＳ Ｐゴシック" pitchFamily="-84" charset="-128"/>
              </a:rPr>
              <a:t>The wave function in region II becomes</a:t>
            </a:r>
          </a:p>
          <a:p>
            <a:pPr eaLnBrk="1" hangingPunct="1">
              <a:lnSpc>
                <a:spcPct val="90000"/>
              </a:lnSpc>
              <a:buFont typeface="Wingdings" pitchFamily="-84" charset="2"/>
              <a:buNone/>
            </a:pPr>
            <a:endParaRPr lang="en-US" sz="1700">
              <a:ea typeface="ＭＳ Ｐゴシック" pitchFamily="-84" charset="-128"/>
              <a:cs typeface="ＭＳ Ｐゴシック" pitchFamily="-84" charset="-128"/>
            </a:endParaRPr>
          </a:p>
          <a:p>
            <a:pPr eaLnBrk="1" hangingPunct="1">
              <a:lnSpc>
                <a:spcPct val="90000"/>
              </a:lnSpc>
            </a:pPr>
            <a:r>
              <a:rPr lang="en-US" sz="1700">
                <a:ea typeface="ＭＳ Ｐゴシック" pitchFamily="-84" charset="-128"/>
                <a:cs typeface="ＭＳ Ｐゴシック" pitchFamily="-84" charset="-128"/>
              </a:rPr>
              <a:t>The transmission probability that </a:t>
            </a:r>
            <a:br>
              <a:rPr lang="en-US" sz="1700">
                <a:ea typeface="ＭＳ Ｐゴシック" pitchFamily="-84" charset="-128"/>
                <a:cs typeface="ＭＳ Ｐゴシック" pitchFamily="-84" charset="-128"/>
              </a:rPr>
            </a:br>
            <a:r>
              <a:rPr lang="en-US" sz="1700">
                <a:ea typeface="ＭＳ Ｐゴシック" pitchFamily="-84" charset="-128"/>
                <a:cs typeface="ＭＳ Ｐゴシック" pitchFamily="-84" charset="-128"/>
              </a:rPr>
              <a:t>describes the phenomenon of</a:t>
            </a:r>
            <a:r>
              <a:rPr lang="en-US" sz="1700" b="1">
                <a:ea typeface="ＭＳ Ｐゴシック" pitchFamily="-84" charset="-128"/>
                <a:cs typeface="ＭＳ Ｐゴシック" pitchFamily="-84" charset="-128"/>
              </a:rPr>
              <a:t> tunneling</a:t>
            </a:r>
            <a:r>
              <a:rPr lang="en-US" sz="1700">
                <a:ea typeface="ＭＳ Ｐゴシック" pitchFamily="-84" charset="-128"/>
                <a:cs typeface="ＭＳ Ｐゴシック" pitchFamily="-84" charset="-128"/>
              </a:rPr>
              <a:t> is</a:t>
            </a:r>
          </a:p>
        </p:txBody>
      </p:sp>
      <p:pic>
        <p:nvPicPr>
          <p:cNvPr id="47107" name="Picture 26"/>
          <p:cNvPicPr preferRelativeResize="0">
            <a:picLocks noChangeAspect="1" noChangeArrowheads="1"/>
          </p:cNvPicPr>
          <p:nvPr/>
        </p:nvPicPr>
        <p:blipFill>
          <a:blip r:embed="rId2"/>
          <a:srcRect/>
          <a:stretch>
            <a:fillRect/>
          </a:stretch>
        </p:blipFill>
        <p:spPr bwMode="auto">
          <a:xfrm>
            <a:off x="5076825" y="5549900"/>
            <a:ext cx="1857375" cy="574675"/>
          </a:xfrm>
          <a:prstGeom prst="rect">
            <a:avLst/>
          </a:prstGeom>
          <a:noFill/>
          <a:ln w="9525">
            <a:noFill/>
            <a:miter lim="800000"/>
            <a:headEnd/>
            <a:tailEnd/>
          </a:ln>
        </p:spPr>
      </p:pic>
      <p:pic>
        <p:nvPicPr>
          <p:cNvPr id="47108" name="Picture 27"/>
          <p:cNvPicPr preferRelativeResize="0">
            <a:picLocks noChangeAspect="1" noChangeArrowheads="1"/>
          </p:cNvPicPr>
          <p:nvPr/>
        </p:nvPicPr>
        <p:blipFill>
          <a:blip r:embed="rId3"/>
          <a:srcRect/>
          <a:stretch>
            <a:fillRect/>
          </a:stretch>
        </p:blipFill>
        <p:spPr bwMode="auto">
          <a:xfrm>
            <a:off x="4724400" y="4864100"/>
            <a:ext cx="3806825" cy="520700"/>
          </a:xfrm>
          <a:prstGeom prst="rect">
            <a:avLst/>
          </a:prstGeom>
          <a:noFill/>
          <a:ln w="9525">
            <a:noFill/>
            <a:miter lim="800000"/>
            <a:headEnd/>
            <a:tailEnd/>
          </a:ln>
        </p:spPr>
      </p:pic>
      <p:pic>
        <p:nvPicPr>
          <p:cNvPr id="47109" name="Picture 1"/>
          <p:cNvPicPr>
            <a:picLocks/>
          </p:cNvPicPr>
          <p:nvPr/>
        </p:nvPicPr>
        <p:blipFill>
          <a:blip r:embed="rId4"/>
          <a:srcRect/>
          <a:stretch>
            <a:fillRect/>
          </a:stretch>
        </p:blipFill>
        <p:spPr bwMode="auto">
          <a:xfrm>
            <a:off x="2733675" y="1524000"/>
            <a:ext cx="3675063" cy="24384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Monday, Sept. 30, 2013</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48</a:t>
            </a:fld>
            <a:endParaRPr lang="en-US"/>
          </a:p>
        </p:txBody>
      </p:sp>
      <p:sp>
        <p:nvSpPr>
          <p:cNvPr id="9" name="Footer Placeholder 8"/>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34571924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0"/>
          <p:cNvSpPr>
            <a:spLocks noGrp="1" noChangeArrowheads="1"/>
          </p:cNvSpPr>
          <p:nvPr>
            <p:ph type="title"/>
          </p:nvPr>
        </p:nvSpPr>
        <p:spPr>
          <a:xfrm>
            <a:off x="457200" y="-26987"/>
            <a:ext cx="8229600" cy="636587"/>
          </a:xfrm>
        </p:spPr>
        <p:txBody>
          <a:bodyPr/>
          <a:lstStyle/>
          <a:p>
            <a:pPr eaLnBrk="1" hangingPunct="1"/>
            <a:r>
              <a:rPr lang="en-US" sz="3200" dirty="0">
                <a:ea typeface="ＭＳ Ｐゴシック" pitchFamily="-84" charset="-128"/>
                <a:cs typeface="ＭＳ Ｐゴシック" pitchFamily="-84" charset="-128"/>
              </a:rPr>
              <a:t>Uncertainty Explanation</a:t>
            </a:r>
          </a:p>
        </p:txBody>
      </p:sp>
      <p:sp>
        <p:nvSpPr>
          <p:cNvPr id="48130" name="Rectangle 8"/>
          <p:cNvSpPr>
            <a:spLocks noGrp="1" noChangeArrowheads="1"/>
          </p:cNvSpPr>
          <p:nvPr>
            <p:ph type="body" sz="half" idx="1"/>
          </p:nvPr>
        </p:nvSpPr>
        <p:spPr>
          <a:xfrm>
            <a:off x="457200" y="914400"/>
            <a:ext cx="8234363" cy="5029200"/>
          </a:xfrm>
        </p:spPr>
        <p:txBody>
          <a:bodyPr/>
          <a:lstStyle/>
          <a:p>
            <a:pPr eaLnBrk="1" hangingPunct="1"/>
            <a:r>
              <a:rPr lang="en-US" sz="1900">
                <a:ea typeface="ＭＳ Ｐゴシック" pitchFamily="-84" charset="-128"/>
                <a:cs typeface="ＭＳ Ｐゴシック" pitchFamily="-84" charset="-128"/>
              </a:rPr>
              <a:t>Consider when </a:t>
            </a:r>
            <a:r>
              <a:rPr lang="el-GR" sz="1900" i="1">
                <a:latin typeface="Lucida Grande" pitchFamily="-84" charset="0"/>
                <a:ea typeface="Arial" pitchFamily="-84" charset="0"/>
                <a:cs typeface="Arial" pitchFamily="-84" charset="0"/>
              </a:rPr>
              <a:t>κ</a:t>
            </a:r>
            <a:r>
              <a:rPr lang="en-US" sz="1900" i="1">
                <a:ea typeface="Arial" pitchFamily="-84" charset="0"/>
                <a:cs typeface="Arial" pitchFamily="-84" charset="0"/>
              </a:rPr>
              <a:t>L</a:t>
            </a:r>
            <a:r>
              <a:rPr lang="en-US" sz="1900">
                <a:ea typeface="Arial" pitchFamily="-84" charset="0"/>
                <a:cs typeface="Arial" pitchFamily="-84" charset="0"/>
              </a:rPr>
              <a:t> &gt;&gt; 1 </a:t>
            </a:r>
            <a:r>
              <a:rPr lang="en-US" sz="1900">
                <a:ea typeface="ＭＳ Ｐゴシック" pitchFamily="-84" charset="-128"/>
                <a:cs typeface="ＭＳ Ｐゴシック" pitchFamily="-84" charset="-128"/>
              </a:rPr>
              <a:t>then the transmission probability becomes:</a:t>
            </a:r>
          </a:p>
          <a:p>
            <a:pPr eaLnBrk="1" hangingPunct="1"/>
            <a:endParaRPr lang="en-US" sz="1900">
              <a:ea typeface="ＭＳ Ｐゴシック" pitchFamily="-84" charset="-128"/>
              <a:cs typeface="ＭＳ Ｐゴシック" pitchFamily="-84" charset="-128"/>
            </a:endParaRPr>
          </a:p>
          <a:p>
            <a:pPr eaLnBrk="1" hangingPunct="1"/>
            <a:endParaRPr lang="en-US" sz="1900">
              <a:ea typeface="ＭＳ Ｐゴシック" pitchFamily="-84" charset="-128"/>
              <a:cs typeface="ＭＳ Ｐゴシック" pitchFamily="-84" charset="-128"/>
            </a:endParaRPr>
          </a:p>
          <a:p>
            <a:pPr eaLnBrk="1" hangingPunct="1"/>
            <a:endParaRPr lang="en-US" sz="1900">
              <a:ea typeface="ＭＳ Ｐゴシック" pitchFamily="-84" charset="-128"/>
              <a:cs typeface="ＭＳ Ｐゴシック" pitchFamily="-84" charset="-128"/>
            </a:endParaRPr>
          </a:p>
          <a:p>
            <a:pPr eaLnBrk="1" hangingPunct="1"/>
            <a:endParaRPr lang="en-US" sz="1900">
              <a:ea typeface="ＭＳ Ｐゴシック" pitchFamily="-84" charset="-128"/>
              <a:cs typeface="ＭＳ Ｐゴシック" pitchFamily="-84" charset="-128"/>
            </a:endParaRPr>
          </a:p>
          <a:p>
            <a:pPr eaLnBrk="1" hangingPunct="1"/>
            <a:endParaRPr lang="en-US" sz="1900">
              <a:ea typeface="ＭＳ Ｐゴシック" pitchFamily="-84" charset="-128"/>
              <a:cs typeface="ＭＳ Ｐゴシック" pitchFamily="-84" charset="-128"/>
            </a:endParaRPr>
          </a:p>
          <a:p>
            <a:pPr eaLnBrk="1" hangingPunct="1"/>
            <a:endParaRPr lang="en-US" sz="1900">
              <a:ea typeface="ＭＳ Ｐゴシック" pitchFamily="-84" charset="-128"/>
              <a:cs typeface="ＭＳ Ｐゴシック" pitchFamily="-84" charset="-128"/>
            </a:endParaRPr>
          </a:p>
          <a:p>
            <a:pPr eaLnBrk="1" hangingPunct="1"/>
            <a:endParaRPr lang="en-US" sz="1900">
              <a:ea typeface="ＭＳ Ｐゴシック" pitchFamily="-84" charset="-128"/>
              <a:cs typeface="ＭＳ Ｐゴシック" pitchFamily="-84" charset="-128"/>
            </a:endParaRPr>
          </a:p>
          <a:p>
            <a:pPr eaLnBrk="1" hangingPunct="1"/>
            <a:endParaRPr lang="en-US" sz="1900">
              <a:ea typeface="ＭＳ Ｐゴシック" pitchFamily="-84" charset="-128"/>
              <a:cs typeface="ＭＳ Ｐゴシック" pitchFamily="-84" charset="-128"/>
            </a:endParaRPr>
          </a:p>
          <a:p>
            <a:pPr eaLnBrk="1" hangingPunct="1"/>
            <a:endParaRPr lang="en-US" sz="1900">
              <a:ea typeface="ＭＳ Ｐゴシック" pitchFamily="-84" charset="-128"/>
              <a:cs typeface="ＭＳ Ｐゴシック" pitchFamily="-84" charset="-128"/>
            </a:endParaRPr>
          </a:p>
          <a:p>
            <a:pPr eaLnBrk="1" hangingPunct="1"/>
            <a:r>
              <a:rPr lang="en-US" sz="1900">
                <a:ea typeface="ＭＳ Ｐゴシック" pitchFamily="-84" charset="-128"/>
                <a:cs typeface="ＭＳ Ｐゴシック" pitchFamily="-84" charset="-128"/>
              </a:rPr>
              <a:t>This violation allowed by the uncertainty principle is equal to the negative kinetic energy required! The particle is allowed by quantum mechanics and the uncertainty principle to penetrate into a classically forbidden region. The minimum such kinetic energy is:</a:t>
            </a:r>
          </a:p>
        </p:txBody>
      </p:sp>
      <p:pic>
        <p:nvPicPr>
          <p:cNvPr id="48131" name="Picture 29" descr="0615"/>
          <p:cNvPicPr preferRelativeResize="0">
            <a:picLocks noChangeAspect="1" noChangeArrowheads="1"/>
          </p:cNvPicPr>
          <p:nvPr/>
        </p:nvPicPr>
        <p:blipFill>
          <a:blip r:embed="rId2"/>
          <a:srcRect b="6714"/>
          <a:stretch>
            <a:fillRect/>
          </a:stretch>
        </p:blipFill>
        <p:spPr bwMode="auto">
          <a:xfrm>
            <a:off x="2190750" y="2057400"/>
            <a:ext cx="4762500" cy="2263775"/>
          </a:xfrm>
          <a:prstGeom prst="rect">
            <a:avLst/>
          </a:prstGeom>
          <a:noFill/>
          <a:ln w="9525">
            <a:noFill/>
            <a:miter lim="800000"/>
            <a:headEnd/>
            <a:tailEnd/>
          </a:ln>
        </p:spPr>
      </p:pic>
      <p:pic>
        <p:nvPicPr>
          <p:cNvPr id="48132" name="Picture 30"/>
          <p:cNvPicPr preferRelativeResize="0">
            <a:picLocks noChangeAspect="1" noChangeArrowheads="1"/>
          </p:cNvPicPr>
          <p:nvPr/>
        </p:nvPicPr>
        <p:blipFill>
          <a:blip r:embed="rId3"/>
          <a:srcRect/>
          <a:stretch>
            <a:fillRect/>
          </a:stretch>
        </p:blipFill>
        <p:spPr bwMode="auto">
          <a:xfrm>
            <a:off x="3540125" y="1306513"/>
            <a:ext cx="2063750" cy="638175"/>
          </a:xfrm>
          <a:prstGeom prst="rect">
            <a:avLst/>
          </a:prstGeom>
          <a:noFill/>
          <a:ln w="9525">
            <a:noFill/>
            <a:miter lim="800000"/>
            <a:headEnd/>
            <a:tailEnd/>
          </a:ln>
        </p:spPr>
      </p:pic>
      <p:pic>
        <p:nvPicPr>
          <p:cNvPr id="48133" name="Picture 31"/>
          <p:cNvPicPr preferRelativeResize="0">
            <a:picLocks noChangeAspect="1" noChangeArrowheads="1"/>
          </p:cNvPicPr>
          <p:nvPr/>
        </p:nvPicPr>
        <p:blipFill>
          <a:blip r:embed="rId4"/>
          <a:srcRect/>
          <a:stretch>
            <a:fillRect/>
          </a:stretch>
        </p:blipFill>
        <p:spPr bwMode="auto">
          <a:xfrm>
            <a:off x="3195638" y="5553075"/>
            <a:ext cx="2752725" cy="568325"/>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Monday, Sept. 30, 2013</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49</a:t>
            </a:fld>
            <a:endParaRPr lang="en-US"/>
          </a:p>
        </p:txBody>
      </p:sp>
      <p:sp>
        <p:nvSpPr>
          <p:cNvPr id="9" name="Footer Placeholder 8"/>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1130345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2" descr="0513"/>
          <p:cNvPicPr>
            <a:picLocks noChangeAspect="1" noChangeArrowheads="1"/>
          </p:cNvPicPr>
          <p:nvPr/>
        </p:nvPicPr>
        <p:blipFill>
          <a:blip r:embed="rId3"/>
          <a:srcRect b="10869"/>
          <a:stretch>
            <a:fillRect/>
          </a:stretch>
        </p:blipFill>
        <p:spPr bwMode="auto">
          <a:xfrm>
            <a:off x="4419600" y="3581400"/>
            <a:ext cx="4419600" cy="2563813"/>
          </a:xfrm>
          <a:prstGeom prst="rect">
            <a:avLst/>
          </a:prstGeom>
          <a:noFill/>
          <a:ln w="9525">
            <a:noFill/>
            <a:miter lim="800000"/>
            <a:headEnd/>
            <a:tailEnd/>
          </a:ln>
        </p:spPr>
      </p:pic>
      <p:sp>
        <p:nvSpPr>
          <p:cNvPr id="51202" name="Rectangle 2"/>
          <p:cNvSpPr>
            <a:spLocks noGrp="1" noChangeArrowheads="1"/>
          </p:cNvSpPr>
          <p:nvPr>
            <p:ph type="title"/>
          </p:nvPr>
        </p:nvSpPr>
        <p:spPr>
          <a:xfrm>
            <a:off x="457200" y="125413"/>
            <a:ext cx="8229600" cy="636587"/>
          </a:xfrm>
        </p:spPr>
        <p:txBody>
          <a:bodyPr/>
          <a:lstStyle/>
          <a:p>
            <a:pPr eaLnBrk="1" hangingPunct="1">
              <a:defRPr/>
            </a:pPr>
            <a:r>
              <a:rPr lang="en-US" sz="3600" dirty="0" smtClean="0">
                <a:cs typeface="+mj-cs"/>
              </a:rPr>
              <a:t>Wave Properties</a:t>
            </a:r>
          </a:p>
        </p:txBody>
      </p:sp>
      <p:sp>
        <p:nvSpPr>
          <p:cNvPr id="51203" name="AutoShape 3"/>
          <p:cNvSpPr>
            <a:spLocks noGrp="1" noChangeAspect="1" noChangeArrowheads="1"/>
          </p:cNvSpPr>
          <p:nvPr>
            <p:ph type="body" sz="half" idx="1"/>
          </p:nvPr>
        </p:nvSpPr>
        <p:spPr>
          <a:xfrm>
            <a:off x="457200" y="762000"/>
            <a:ext cx="8382000" cy="4530725"/>
          </a:xfrm>
          <a:extLst/>
        </p:spPr>
        <p:txBody>
          <a:bodyPr/>
          <a:lstStyle/>
          <a:p>
            <a:pPr eaLnBrk="1" hangingPunct="1"/>
            <a:r>
              <a:rPr lang="en-US" dirty="0" smtClean="0">
                <a:cs typeface="ＭＳ Ｐゴシック" pitchFamily="-84" charset="-128"/>
              </a:rPr>
              <a:t>The phase velocity is the velocity of a point on the wave that has a given phase (for example, the crest) and is given by</a:t>
            </a:r>
          </a:p>
          <a:p>
            <a:pPr eaLnBrk="1" hangingPunct="1">
              <a:buNone/>
            </a:pPr>
            <a:endParaRPr lang="en-US" dirty="0" smtClean="0">
              <a:cs typeface="ＭＳ Ｐゴシック" pitchFamily="-84" charset="-128"/>
            </a:endParaRPr>
          </a:p>
          <a:p>
            <a:pPr eaLnBrk="1" hangingPunct="1"/>
            <a:r>
              <a:rPr lang="en-US" dirty="0" smtClean="0">
                <a:cs typeface="ＭＳ Ｐゴシック" pitchFamily="-84" charset="-128"/>
              </a:rPr>
              <a:t>A phase constant </a:t>
            </a:r>
            <a:r>
              <a:rPr lang="en-US" dirty="0" err="1" smtClean="0">
                <a:latin typeface="Lucida Grande" pitchFamily="-84" charset="0"/>
                <a:cs typeface="ＭＳ Ｐゴシック" pitchFamily="-84" charset="-128"/>
              </a:rPr>
              <a:t>Φ</a:t>
            </a:r>
            <a:r>
              <a:rPr lang="en-US" dirty="0" smtClean="0">
                <a:cs typeface="ＭＳ Ｐゴシック" pitchFamily="-84" charset="-128"/>
              </a:rPr>
              <a:t> shifts the wave:</a:t>
            </a:r>
          </a:p>
          <a:p>
            <a:pPr eaLnBrk="1" hangingPunct="1">
              <a:buFont typeface="Wingdings" pitchFamily="-84" charset="2"/>
              <a:buNone/>
            </a:pPr>
            <a:r>
              <a:rPr lang="en-US" dirty="0" smtClean="0">
                <a:cs typeface="ＭＳ Ｐゴシック" pitchFamily="-84" charset="-128"/>
              </a:rPr>
              <a:t>					   .</a:t>
            </a:r>
          </a:p>
        </p:txBody>
      </p:sp>
      <p:sp>
        <p:nvSpPr>
          <p:cNvPr id="7" name="Date Placeholder 6"/>
          <p:cNvSpPr>
            <a:spLocks noGrp="1"/>
          </p:cNvSpPr>
          <p:nvPr>
            <p:ph type="dt" sz="half" idx="10"/>
          </p:nvPr>
        </p:nvSpPr>
        <p:spPr/>
        <p:txBody>
          <a:bodyPr/>
          <a:lstStyle/>
          <a:p>
            <a:pPr>
              <a:defRPr/>
            </a:pPr>
            <a:r>
              <a:rPr lang="en-US" smtClean="0"/>
              <a:t>Monday, Sept. 30, 2013</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5</a:t>
            </a:fld>
            <a:endParaRPr lang="en-US"/>
          </a:p>
        </p:txBody>
      </p:sp>
      <p:sp>
        <p:nvSpPr>
          <p:cNvPr id="9" name="Footer Placeholder 8"/>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35202" name="Object 2"/>
          <p:cNvGraphicFramePr>
            <a:graphicFrameLocks noChangeAspect="1"/>
          </p:cNvGraphicFramePr>
          <p:nvPr>
            <p:extLst>
              <p:ext uri="{D42A27DB-BD31-4B8C-83A1-F6EECF244321}">
                <p14:modId xmlns:p14="http://schemas.microsoft.com/office/powerpoint/2010/main" val="4188729807"/>
              </p:ext>
            </p:extLst>
          </p:nvPr>
        </p:nvGraphicFramePr>
        <p:xfrm>
          <a:off x="3597275" y="1905000"/>
          <a:ext cx="1566863" cy="990600"/>
        </p:xfrm>
        <a:graphic>
          <a:graphicData uri="http://schemas.openxmlformats.org/presentationml/2006/ole">
            <mc:AlternateContent xmlns:mc="http://schemas.openxmlformats.org/markup-compatibility/2006">
              <mc:Choice xmlns:v="urn:schemas-microsoft-com:vml" Requires="v">
                <p:oleObj spid="_x0000_s2055" name="Equation" r:id="rId4" imgW="622300" imgH="393700" progId="Equation.DSMT4">
                  <p:embed/>
                </p:oleObj>
              </mc:Choice>
              <mc:Fallback>
                <p:oleObj name="Equation" r:id="rId4" imgW="622300" imgH="393700" progId="Equation.DSMT4">
                  <p:embed/>
                  <p:pic>
                    <p:nvPicPr>
                      <p:cNvPr id="0" name=""/>
                      <p:cNvPicPr>
                        <a:picLocks noChangeAspect="1" noChangeArrowheads="1"/>
                      </p:cNvPicPr>
                      <p:nvPr/>
                    </p:nvPicPr>
                    <p:blipFill>
                      <a:blip r:embed="rId5"/>
                      <a:srcRect/>
                      <a:stretch>
                        <a:fillRect/>
                      </a:stretch>
                    </p:blipFill>
                    <p:spPr bwMode="auto">
                      <a:xfrm>
                        <a:off x="3597275" y="1905000"/>
                        <a:ext cx="1566863"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35203" name="Object 3"/>
          <p:cNvGraphicFramePr>
            <a:graphicFrameLocks noChangeAspect="1"/>
          </p:cNvGraphicFramePr>
          <p:nvPr>
            <p:extLst>
              <p:ext uri="{D42A27DB-BD31-4B8C-83A1-F6EECF244321}">
                <p14:modId xmlns:p14="http://schemas.microsoft.com/office/powerpoint/2010/main" val="4256279961"/>
              </p:ext>
            </p:extLst>
          </p:nvPr>
        </p:nvGraphicFramePr>
        <p:xfrm>
          <a:off x="5233987" y="1905000"/>
          <a:ext cx="1471613" cy="990600"/>
        </p:xfrm>
        <a:graphic>
          <a:graphicData uri="http://schemas.openxmlformats.org/presentationml/2006/ole">
            <mc:AlternateContent xmlns:mc="http://schemas.openxmlformats.org/markup-compatibility/2006">
              <mc:Choice xmlns:v="urn:schemas-microsoft-com:vml" Requires="v">
                <p:oleObj spid="_x0000_s2056" name="Equation" r:id="rId6" imgW="584200" imgH="393700" progId="Equation.DSMT4">
                  <p:embed/>
                </p:oleObj>
              </mc:Choice>
              <mc:Fallback>
                <p:oleObj name="Equation" r:id="rId6" imgW="584200" imgH="393700" progId="Equation.DSMT4">
                  <p:embed/>
                  <p:pic>
                    <p:nvPicPr>
                      <p:cNvPr id="0" name=""/>
                      <p:cNvPicPr>
                        <a:picLocks noChangeAspect="1" noChangeArrowheads="1"/>
                      </p:cNvPicPr>
                      <p:nvPr/>
                    </p:nvPicPr>
                    <p:blipFill>
                      <a:blip r:embed="rId7"/>
                      <a:srcRect/>
                      <a:stretch>
                        <a:fillRect/>
                      </a:stretch>
                    </p:blipFill>
                    <p:spPr bwMode="auto">
                      <a:xfrm>
                        <a:off x="5233987" y="1905000"/>
                        <a:ext cx="1471613"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35204" name="Object 4"/>
          <p:cNvGraphicFramePr>
            <a:graphicFrameLocks noChangeAspect="1"/>
          </p:cNvGraphicFramePr>
          <p:nvPr>
            <p:extLst>
              <p:ext uri="{D42A27DB-BD31-4B8C-83A1-F6EECF244321}">
                <p14:modId xmlns:p14="http://schemas.microsoft.com/office/powerpoint/2010/main" val="3922195938"/>
              </p:ext>
            </p:extLst>
          </p:nvPr>
        </p:nvGraphicFramePr>
        <p:xfrm>
          <a:off x="6699250" y="1905000"/>
          <a:ext cx="479425" cy="990600"/>
        </p:xfrm>
        <a:graphic>
          <a:graphicData uri="http://schemas.openxmlformats.org/presentationml/2006/ole">
            <mc:AlternateContent xmlns:mc="http://schemas.openxmlformats.org/markup-compatibility/2006">
              <mc:Choice xmlns:v="urn:schemas-microsoft-com:vml" Requires="v">
                <p:oleObj spid="_x0000_s2057" name="Equation" r:id="rId8" imgW="190500" imgH="393700" progId="Equation.DSMT4">
                  <p:embed/>
                </p:oleObj>
              </mc:Choice>
              <mc:Fallback>
                <p:oleObj name="Equation" r:id="rId8" imgW="190500" imgH="393700" progId="Equation.DSMT4">
                  <p:embed/>
                  <p:pic>
                    <p:nvPicPr>
                      <p:cNvPr id="0" name=""/>
                      <p:cNvPicPr>
                        <a:picLocks noChangeAspect="1" noChangeArrowheads="1"/>
                      </p:cNvPicPr>
                      <p:nvPr/>
                    </p:nvPicPr>
                    <p:blipFill>
                      <a:blip r:embed="rId9"/>
                      <a:srcRect/>
                      <a:stretch>
                        <a:fillRect/>
                      </a:stretch>
                    </p:blipFill>
                    <p:spPr bwMode="auto">
                      <a:xfrm>
                        <a:off x="6699250" y="1905000"/>
                        <a:ext cx="479425"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35205" name="Object 5"/>
          <p:cNvGraphicFramePr>
            <a:graphicFrameLocks noChangeAspect="1"/>
          </p:cNvGraphicFramePr>
          <p:nvPr>
            <p:extLst>
              <p:ext uri="{D42A27DB-BD31-4B8C-83A1-F6EECF244321}">
                <p14:modId xmlns:p14="http://schemas.microsoft.com/office/powerpoint/2010/main" val="3173601780"/>
              </p:ext>
            </p:extLst>
          </p:nvPr>
        </p:nvGraphicFramePr>
        <p:xfrm>
          <a:off x="685800" y="3657600"/>
          <a:ext cx="1150937" cy="546100"/>
        </p:xfrm>
        <a:graphic>
          <a:graphicData uri="http://schemas.openxmlformats.org/presentationml/2006/ole">
            <mc:AlternateContent xmlns:mc="http://schemas.openxmlformats.org/markup-compatibility/2006">
              <mc:Choice xmlns:v="urn:schemas-microsoft-com:vml" Requires="v">
                <p:oleObj spid="_x0000_s2058" name="Equation" r:id="rId10" imgW="469900" imgH="228600" progId="Equation.DSMT4">
                  <p:embed/>
                </p:oleObj>
              </mc:Choice>
              <mc:Fallback>
                <p:oleObj name="Equation" r:id="rId10" imgW="469900" imgH="228600" progId="Equation.DSMT4">
                  <p:embed/>
                  <p:pic>
                    <p:nvPicPr>
                      <p:cNvPr id="0" name=""/>
                      <p:cNvPicPr>
                        <a:picLocks noChangeAspect="1" noChangeArrowheads="1"/>
                      </p:cNvPicPr>
                      <p:nvPr/>
                    </p:nvPicPr>
                    <p:blipFill>
                      <a:blip r:embed="rId11"/>
                      <a:srcRect/>
                      <a:stretch>
                        <a:fillRect/>
                      </a:stretch>
                    </p:blipFill>
                    <p:spPr bwMode="auto">
                      <a:xfrm>
                        <a:off x="685800" y="3657600"/>
                        <a:ext cx="1150937"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5208" name="Object 8"/>
          <p:cNvGraphicFramePr>
            <a:graphicFrameLocks noChangeAspect="1"/>
          </p:cNvGraphicFramePr>
          <p:nvPr>
            <p:extLst>
              <p:ext uri="{D42A27DB-BD31-4B8C-83A1-F6EECF244321}">
                <p14:modId xmlns:p14="http://schemas.microsoft.com/office/powerpoint/2010/main" val="3065972617"/>
              </p:ext>
            </p:extLst>
          </p:nvPr>
        </p:nvGraphicFramePr>
        <p:xfrm>
          <a:off x="1830388" y="3657600"/>
          <a:ext cx="2940050" cy="546100"/>
        </p:xfrm>
        <a:graphic>
          <a:graphicData uri="http://schemas.openxmlformats.org/presentationml/2006/ole">
            <mc:AlternateContent xmlns:mc="http://schemas.openxmlformats.org/markup-compatibility/2006">
              <mc:Choice xmlns:v="urn:schemas-microsoft-com:vml" Requires="v">
                <p:oleObj spid="_x0000_s2059" name="Equation" r:id="rId12" imgW="1231900" imgH="228600" progId="Equation.DSMT4">
                  <p:embed/>
                </p:oleObj>
              </mc:Choice>
              <mc:Fallback>
                <p:oleObj name="Equation" r:id="rId12" imgW="1231900" imgH="228600" progId="Equation.DSMT4">
                  <p:embed/>
                  <p:pic>
                    <p:nvPicPr>
                      <p:cNvPr id="0" name=""/>
                      <p:cNvPicPr>
                        <a:picLocks noChangeAspect="1" noChangeArrowheads="1"/>
                      </p:cNvPicPr>
                      <p:nvPr/>
                    </p:nvPicPr>
                    <p:blipFill>
                      <a:blip r:embed="rId13"/>
                      <a:srcRect/>
                      <a:stretch>
                        <a:fillRect/>
                      </a:stretch>
                    </p:blipFill>
                    <p:spPr bwMode="auto">
                      <a:xfrm>
                        <a:off x="1830388" y="3657600"/>
                        <a:ext cx="2940050"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5209" name="Object 9"/>
          <p:cNvGraphicFramePr>
            <a:graphicFrameLocks noChangeAspect="1"/>
          </p:cNvGraphicFramePr>
          <p:nvPr>
            <p:extLst>
              <p:ext uri="{D42A27DB-BD31-4B8C-83A1-F6EECF244321}">
                <p14:modId xmlns:p14="http://schemas.microsoft.com/office/powerpoint/2010/main" val="548128834"/>
              </p:ext>
            </p:extLst>
          </p:nvPr>
        </p:nvGraphicFramePr>
        <p:xfrm>
          <a:off x="1843088" y="4254500"/>
          <a:ext cx="2484437" cy="546100"/>
        </p:xfrm>
        <a:graphic>
          <a:graphicData uri="http://schemas.openxmlformats.org/presentationml/2006/ole">
            <mc:AlternateContent xmlns:mc="http://schemas.openxmlformats.org/markup-compatibility/2006">
              <mc:Choice xmlns:v="urn:schemas-microsoft-com:vml" Requires="v">
                <p:oleObj spid="_x0000_s2060" name="Equation" r:id="rId14" imgW="1041400" imgH="228600" progId="Equation.DSMT4">
                  <p:embed/>
                </p:oleObj>
              </mc:Choice>
              <mc:Fallback>
                <p:oleObj name="Equation" r:id="rId14" imgW="1041400" imgH="228600" progId="Equation.DSMT4">
                  <p:embed/>
                  <p:pic>
                    <p:nvPicPr>
                      <p:cNvPr id="0" name=""/>
                      <p:cNvPicPr>
                        <a:picLocks noChangeAspect="1" noChangeArrowheads="1"/>
                      </p:cNvPicPr>
                      <p:nvPr/>
                    </p:nvPicPr>
                    <p:blipFill>
                      <a:blip r:embed="rId15"/>
                      <a:srcRect/>
                      <a:stretch>
                        <a:fillRect/>
                      </a:stretch>
                    </p:blipFill>
                    <p:spPr bwMode="auto">
                      <a:xfrm>
                        <a:off x="1843088" y="4254500"/>
                        <a:ext cx="2484437"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2514600" y="4876800"/>
            <a:ext cx="1769385" cy="461665"/>
          </a:xfrm>
          <a:prstGeom prst="rect">
            <a:avLst/>
          </a:prstGeom>
          <a:noFill/>
        </p:spPr>
        <p:txBody>
          <a:bodyPr wrap="none" rtlCol="0">
            <a:spAutoFit/>
          </a:bodyPr>
          <a:lstStyle/>
          <a:p>
            <a:r>
              <a:rPr lang="en-US" dirty="0" smtClean="0">
                <a:solidFill>
                  <a:schemeClr val="accent2"/>
                </a:solidFill>
                <a:latin typeface="+mn-lt"/>
              </a:rPr>
              <a:t>(When </a:t>
            </a:r>
            <a:r>
              <a:rPr lang="en-US" dirty="0" err="1" smtClean="0">
                <a:solidFill>
                  <a:schemeClr val="accent2"/>
                </a:solidFill>
                <a:latin typeface="Symbol" charset="2"/>
                <a:cs typeface="Symbol" charset="2"/>
              </a:rPr>
              <a:t>φ</a:t>
            </a:r>
            <a:r>
              <a:rPr lang="en-US" dirty="0" smtClean="0">
                <a:solidFill>
                  <a:schemeClr val="accent2"/>
                </a:solidFill>
                <a:latin typeface="+mn-lt"/>
                <a:cs typeface="Symbol" charset="2"/>
              </a:rPr>
              <a:t>=</a:t>
            </a:r>
            <a:r>
              <a:rPr lang="en-US" dirty="0" smtClean="0">
                <a:solidFill>
                  <a:schemeClr val="accent2"/>
                </a:solidFill>
                <a:latin typeface="Symbol" charset="2"/>
                <a:cs typeface="Symbol" charset="2"/>
              </a:rPr>
              <a:t>π</a:t>
            </a:r>
            <a:r>
              <a:rPr lang="en-US" dirty="0" smtClean="0">
                <a:solidFill>
                  <a:schemeClr val="accent2"/>
                </a:solidFill>
                <a:latin typeface="+mn-lt"/>
              </a:rPr>
              <a:t>/2)</a:t>
            </a:r>
            <a:endParaRPr lang="en-US" dirty="0">
              <a:solidFill>
                <a:schemeClr val="accent2"/>
              </a:solidFill>
              <a:latin typeface="+mn-lt"/>
            </a:endParaRPr>
          </a:p>
        </p:txBody>
      </p:sp>
    </p:spTree>
    <p:extLst>
      <p:ext uri="{BB962C8B-B14F-4D97-AF65-F5344CB8AC3E}">
        <p14:creationId xmlns:p14="http://schemas.microsoft.com/office/powerpoint/2010/main" val="15426260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wipe(left)">
                                      <p:cBhvr>
                                        <p:cTn id="7" dur="500"/>
                                        <p:tgtEl>
                                          <p:spTgt spid="51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5202"/>
                                        </p:tgtEl>
                                        <p:attrNameLst>
                                          <p:attrName>style.visibility</p:attrName>
                                        </p:attrNameLst>
                                      </p:cBhvr>
                                      <p:to>
                                        <p:strVal val="visible"/>
                                      </p:to>
                                    </p:set>
                                    <p:animEffect transition="in" filter="wipe(left)">
                                      <p:cBhvr>
                                        <p:cTn id="12" dur="500"/>
                                        <p:tgtEl>
                                          <p:spTgt spid="43520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35203"/>
                                        </p:tgtEl>
                                        <p:attrNameLst>
                                          <p:attrName>style.visibility</p:attrName>
                                        </p:attrNameLst>
                                      </p:cBhvr>
                                      <p:to>
                                        <p:strVal val="visible"/>
                                      </p:to>
                                    </p:set>
                                    <p:animEffect transition="in" filter="wipe(left)">
                                      <p:cBhvr>
                                        <p:cTn id="17" dur="500"/>
                                        <p:tgtEl>
                                          <p:spTgt spid="43520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35204"/>
                                        </p:tgtEl>
                                        <p:attrNameLst>
                                          <p:attrName>style.visibility</p:attrName>
                                        </p:attrNameLst>
                                      </p:cBhvr>
                                      <p:to>
                                        <p:strVal val="visible"/>
                                      </p:to>
                                    </p:set>
                                    <p:animEffect transition="in" filter="wipe(left)">
                                      <p:cBhvr>
                                        <p:cTn id="22" dur="500"/>
                                        <p:tgtEl>
                                          <p:spTgt spid="43520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51203">
                                            <p:txEl>
                                              <p:pRg st="2" end="2"/>
                                            </p:txEl>
                                          </p:spTgt>
                                        </p:tgtEl>
                                        <p:attrNameLst>
                                          <p:attrName>style.visibility</p:attrName>
                                        </p:attrNameLst>
                                      </p:cBhvr>
                                      <p:to>
                                        <p:strVal val="visible"/>
                                      </p:to>
                                    </p:set>
                                    <p:animEffect transition="in" filter="wipe(left)">
                                      <p:cBhvr>
                                        <p:cTn id="27" dur="500"/>
                                        <p:tgtEl>
                                          <p:spTgt spid="5120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578"/>
                                        </p:tgtEl>
                                        <p:attrNameLst>
                                          <p:attrName>style.visibility</p:attrName>
                                        </p:attrNameLst>
                                      </p:cBhvr>
                                      <p:to>
                                        <p:strVal val="visible"/>
                                      </p:to>
                                    </p:set>
                                    <p:animEffect transition="in" filter="wipe(left)">
                                      <p:cBhvr>
                                        <p:cTn id="32" dur="500"/>
                                        <p:tgtEl>
                                          <p:spTgt spid="2457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35205"/>
                                        </p:tgtEl>
                                        <p:attrNameLst>
                                          <p:attrName>style.visibility</p:attrName>
                                        </p:attrNameLst>
                                      </p:cBhvr>
                                      <p:to>
                                        <p:strVal val="visible"/>
                                      </p:to>
                                    </p:set>
                                    <p:animEffect transition="in" filter="wipe(left)">
                                      <p:cBhvr>
                                        <p:cTn id="37" dur="500"/>
                                        <p:tgtEl>
                                          <p:spTgt spid="43520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35208"/>
                                        </p:tgtEl>
                                        <p:attrNameLst>
                                          <p:attrName>style.visibility</p:attrName>
                                        </p:attrNameLst>
                                      </p:cBhvr>
                                      <p:to>
                                        <p:strVal val="visible"/>
                                      </p:to>
                                    </p:set>
                                    <p:animEffect transition="in" filter="wipe(left)">
                                      <p:cBhvr>
                                        <p:cTn id="42" dur="500"/>
                                        <p:tgtEl>
                                          <p:spTgt spid="43520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35209"/>
                                        </p:tgtEl>
                                        <p:attrNameLst>
                                          <p:attrName>style.visibility</p:attrName>
                                        </p:attrNameLst>
                                      </p:cBhvr>
                                      <p:to>
                                        <p:strVal val="visible"/>
                                      </p:to>
                                    </p:set>
                                    <p:animEffect transition="in" filter="wipe(left)">
                                      <p:cBhvr>
                                        <p:cTn id="47" dur="500"/>
                                        <p:tgtEl>
                                          <p:spTgt spid="43520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pPr eaLnBrk="1" hangingPunct="1"/>
            <a:r>
              <a:rPr lang="en-US" sz="3400">
                <a:ea typeface="ＭＳ Ｐゴシック" pitchFamily="-84" charset="-128"/>
                <a:cs typeface="ＭＳ Ｐゴシック" pitchFamily="-84" charset="-128"/>
              </a:rPr>
              <a:t>Analogy with Wave Optics</a:t>
            </a:r>
          </a:p>
        </p:txBody>
      </p:sp>
      <p:sp>
        <p:nvSpPr>
          <p:cNvPr id="49154" name="Rectangle 3"/>
          <p:cNvSpPr>
            <a:spLocks noGrp="1" noChangeArrowheads="1"/>
          </p:cNvSpPr>
          <p:nvPr>
            <p:ph type="body" sz="half" idx="1"/>
          </p:nvPr>
        </p:nvSpPr>
        <p:spPr>
          <a:xfrm>
            <a:off x="457200" y="1143000"/>
            <a:ext cx="8534400" cy="5029200"/>
          </a:xfrm>
        </p:spPr>
        <p:txBody>
          <a:bodyPr/>
          <a:lstStyle/>
          <a:p>
            <a:pPr eaLnBrk="1" hangingPunct="1"/>
            <a:r>
              <a:rPr lang="en-US" sz="1900">
                <a:ea typeface="ＭＳ Ｐゴシック" pitchFamily="-84" charset="-128"/>
                <a:cs typeface="ＭＳ Ｐゴシック" pitchFamily="-84" charset="-128"/>
              </a:rPr>
              <a:t>If light passing through a glass prism reflects from an internal surface with an angle greater than the critical angle, total internal reflection occurs. However, the electromagnetic field is not exactly zero just outside the prism. If we bring another prism very close to the first one, experiments show that the electromagnetic wave (light) appears in the second prism  The situation is analogous to the tunneling described here. This effect was observed by Newton and can be demonstrated with two prisms and a laser. The intensity of the second light beam decreases exponentially as the distance between the two prisms increases.</a:t>
            </a:r>
          </a:p>
        </p:txBody>
      </p:sp>
      <p:pic>
        <p:nvPicPr>
          <p:cNvPr id="49155" name="Picture 1"/>
          <p:cNvPicPr>
            <a:picLocks/>
          </p:cNvPicPr>
          <p:nvPr/>
        </p:nvPicPr>
        <p:blipFill>
          <a:blip r:embed="rId2"/>
          <a:srcRect/>
          <a:stretch>
            <a:fillRect/>
          </a:stretch>
        </p:blipFill>
        <p:spPr bwMode="auto">
          <a:xfrm>
            <a:off x="2247900" y="3962400"/>
            <a:ext cx="4648200" cy="25908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r>
              <a:rPr lang="en-US" smtClean="0"/>
              <a:t>Monday, Sept. 30, 2013</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50</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21834909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eaLnBrk="1" hangingPunct="1"/>
            <a:r>
              <a:rPr lang="en-US" sz="3400">
                <a:ea typeface="ＭＳ Ｐゴシック" pitchFamily="-84" charset="-128"/>
                <a:cs typeface="ＭＳ Ｐゴシック" pitchFamily="-84" charset="-128"/>
              </a:rPr>
              <a:t>Potential Well</a:t>
            </a:r>
          </a:p>
        </p:txBody>
      </p:sp>
      <p:sp>
        <p:nvSpPr>
          <p:cNvPr id="50178" name="Rectangle 3"/>
          <p:cNvSpPr>
            <a:spLocks noGrp="1" noChangeArrowheads="1"/>
          </p:cNvSpPr>
          <p:nvPr>
            <p:ph type="body" sz="half" idx="1"/>
          </p:nvPr>
        </p:nvSpPr>
        <p:spPr>
          <a:xfrm>
            <a:off x="455613" y="2895600"/>
            <a:ext cx="8383587" cy="3429000"/>
          </a:xfrm>
        </p:spPr>
        <p:txBody>
          <a:bodyPr/>
          <a:lstStyle/>
          <a:p>
            <a:pPr eaLnBrk="1" hangingPunct="1">
              <a:spcBef>
                <a:spcPct val="0"/>
              </a:spcBef>
            </a:pPr>
            <a:r>
              <a:rPr lang="en-US" sz="1600">
                <a:ea typeface="ＭＳ Ｐゴシック" pitchFamily="-84" charset="-128"/>
                <a:cs typeface="ＭＳ Ｐゴシック" pitchFamily="-84" charset="-128"/>
              </a:rPr>
              <a:t>Consider a particle passing through a potential well region rather than through a potential barrier.</a:t>
            </a:r>
          </a:p>
          <a:p>
            <a:pPr eaLnBrk="1" hangingPunct="1">
              <a:spcBef>
                <a:spcPct val="0"/>
              </a:spcBef>
            </a:pPr>
            <a:r>
              <a:rPr lang="en-US" sz="1600">
                <a:ea typeface="ＭＳ Ｐゴシック" pitchFamily="-84" charset="-128"/>
                <a:cs typeface="ＭＳ Ｐゴシック" pitchFamily="-84" charset="-128"/>
              </a:rPr>
              <a:t>Classically, the particle would speed up passing the well region, because </a:t>
            </a:r>
            <a:r>
              <a:rPr lang="en-US" sz="1600" i="1">
                <a:ea typeface="ＭＳ Ｐゴシック" pitchFamily="-84" charset="-128"/>
                <a:cs typeface="ＭＳ Ｐゴシック" pitchFamily="-84" charset="-128"/>
              </a:rPr>
              <a:t>K</a:t>
            </a:r>
            <a:r>
              <a:rPr lang="en-US" sz="1600">
                <a:ea typeface="ＭＳ Ｐゴシック" pitchFamily="-84" charset="-128"/>
                <a:cs typeface="ＭＳ Ｐゴシック" pitchFamily="-84" charset="-128"/>
              </a:rPr>
              <a:t> = </a:t>
            </a:r>
            <a:r>
              <a:rPr lang="en-US" sz="1600" i="1">
                <a:ea typeface="ＭＳ Ｐゴシック" pitchFamily="-84" charset="-128"/>
                <a:cs typeface="ＭＳ Ｐゴシック" pitchFamily="-84" charset="-128"/>
              </a:rPr>
              <a:t>mv</a:t>
            </a:r>
            <a:r>
              <a:rPr lang="en-US" sz="1600" baseline="30000">
                <a:ea typeface="ＭＳ Ｐゴシック" pitchFamily="-84" charset="-128"/>
                <a:cs typeface="ＭＳ Ｐゴシック" pitchFamily="-84" charset="-128"/>
              </a:rPr>
              <a:t>2</a:t>
            </a:r>
            <a:r>
              <a:rPr lang="en-US" sz="1600">
                <a:ea typeface="ＭＳ Ｐゴシック" pitchFamily="-84" charset="-128"/>
                <a:cs typeface="ＭＳ Ｐゴシック" pitchFamily="-84" charset="-128"/>
              </a:rPr>
              <a:t> / 2 = </a:t>
            </a:r>
            <a:r>
              <a:rPr lang="en-US" sz="1600" i="1">
                <a:ea typeface="ＭＳ Ｐゴシック" pitchFamily="-84" charset="-128"/>
                <a:cs typeface="ＭＳ Ｐゴシック" pitchFamily="-84" charset="-128"/>
              </a:rPr>
              <a:t>E</a:t>
            </a:r>
            <a:r>
              <a:rPr lang="en-US" sz="1600">
                <a:ea typeface="ＭＳ Ｐゴシック" pitchFamily="-84" charset="-128"/>
                <a:cs typeface="ＭＳ Ｐゴシック" pitchFamily="-84" charset="-128"/>
              </a:rPr>
              <a:t> + </a:t>
            </a:r>
            <a:r>
              <a:rPr lang="en-US" sz="1600" i="1">
                <a:ea typeface="ＭＳ Ｐゴシック" pitchFamily="-84" charset="-128"/>
                <a:cs typeface="ＭＳ Ｐゴシック" pitchFamily="-84" charset="-128"/>
              </a:rPr>
              <a:t>V</a:t>
            </a:r>
            <a:r>
              <a:rPr lang="en-US" sz="1600" baseline="-25000">
                <a:ea typeface="ＭＳ Ｐゴシック" pitchFamily="-84" charset="-128"/>
                <a:cs typeface="ＭＳ Ｐゴシック" pitchFamily="-84" charset="-128"/>
              </a:rPr>
              <a:t>0</a:t>
            </a:r>
            <a:r>
              <a:rPr lang="en-US" sz="1600">
                <a:ea typeface="ＭＳ Ｐゴシック" pitchFamily="-84" charset="-128"/>
                <a:cs typeface="ＭＳ Ｐゴシック" pitchFamily="-84" charset="-128"/>
              </a:rPr>
              <a:t>.</a:t>
            </a:r>
          </a:p>
          <a:p>
            <a:pPr eaLnBrk="1" hangingPunct="1">
              <a:spcBef>
                <a:spcPct val="0"/>
              </a:spcBef>
              <a:buFont typeface="Wingdings" pitchFamily="-84" charset="2"/>
              <a:buNone/>
            </a:pPr>
            <a:r>
              <a:rPr lang="en-US" sz="1600">
                <a:ea typeface="ＭＳ Ｐゴシック" pitchFamily="-84" charset="-128"/>
                <a:cs typeface="ＭＳ Ｐゴシック" pitchFamily="-84" charset="-128"/>
              </a:rPr>
              <a:t>	</a:t>
            </a:r>
          </a:p>
          <a:p>
            <a:pPr eaLnBrk="1" hangingPunct="1">
              <a:spcBef>
                <a:spcPct val="0"/>
              </a:spcBef>
              <a:buFont typeface="Wingdings" pitchFamily="-84" charset="2"/>
              <a:buNone/>
            </a:pPr>
            <a:r>
              <a:rPr lang="en-US" sz="1600">
                <a:ea typeface="ＭＳ Ｐゴシック" pitchFamily="-84" charset="-128"/>
                <a:cs typeface="ＭＳ Ｐゴシック" pitchFamily="-84" charset="-128"/>
              </a:rPr>
              <a:t>	According to quantum mechanics, reflection and transmission may occur, but the wavelength inside the potential well is smaller than outside. When the width of the potential well is precisely equal to half-integral or integral units of the wavelength, the reflected waves may be out of phase or in phase with the original wave, and cancellations or resonances may occur. The reflection/cancellation effects can lead to almost pure transmission or pure reflection for certain wavelengths. For example, at the second boundary (</a:t>
            </a:r>
            <a:r>
              <a:rPr lang="en-US" sz="1600" i="1">
                <a:ea typeface="ＭＳ Ｐゴシック" pitchFamily="-84" charset="-128"/>
                <a:cs typeface="ＭＳ Ｐゴシック" pitchFamily="-84" charset="-128"/>
              </a:rPr>
              <a:t>x </a:t>
            </a:r>
            <a:r>
              <a:rPr lang="en-US" sz="1600">
                <a:ea typeface="ＭＳ Ｐゴシック" pitchFamily="-84" charset="-128"/>
                <a:cs typeface="ＭＳ Ｐゴシック" pitchFamily="-84" charset="-128"/>
              </a:rPr>
              <a:t>= </a:t>
            </a:r>
            <a:r>
              <a:rPr lang="en-US" sz="1600" i="1">
                <a:ea typeface="ＭＳ Ｐゴシック" pitchFamily="-84" charset="-128"/>
                <a:cs typeface="ＭＳ Ｐゴシック" pitchFamily="-84" charset="-128"/>
              </a:rPr>
              <a:t>L</a:t>
            </a:r>
            <a:r>
              <a:rPr lang="en-US" sz="1600">
                <a:ea typeface="ＭＳ Ｐゴシック" pitchFamily="-84" charset="-128"/>
                <a:cs typeface="ＭＳ Ｐゴシック" pitchFamily="-84" charset="-128"/>
              </a:rPr>
              <a:t>) for a wave passing to the right, the wave may reflect and be out of phase with the incident wave. The effect would be a cancellation inside the well.</a:t>
            </a:r>
          </a:p>
        </p:txBody>
      </p:sp>
      <p:pic>
        <p:nvPicPr>
          <p:cNvPr id="50179" name="Picture 1"/>
          <p:cNvPicPr>
            <a:picLocks/>
          </p:cNvPicPr>
          <p:nvPr/>
        </p:nvPicPr>
        <p:blipFill>
          <a:blip r:embed="rId2"/>
          <a:srcRect/>
          <a:stretch>
            <a:fillRect/>
          </a:stretch>
        </p:blipFill>
        <p:spPr bwMode="auto">
          <a:xfrm>
            <a:off x="3048000" y="914400"/>
            <a:ext cx="3124200" cy="19050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r>
              <a:rPr lang="en-US" smtClean="0"/>
              <a:t>Monday, Sept. 30, 2013</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51</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26851186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pPr eaLnBrk="1" hangingPunct="1"/>
            <a:r>
              <a:rPr lang="en-US" sz="3400">
                <a:ea typeface="ＭＳ Ｐゴシック" pitchFamily="-84" charset="-128"/>
                <a:cs typeface="ＭＳ Ｐゴシック" pitchFamily="-84" charset="-128"/>
              </a:rPr>
              <a:t>Alpha-Particle Decay</a:t>
            </a:r>
          </a:p>
        </p:txBody>
      </p:sp>
      <p:sp>
        <p:nvSpPr>
          <p:cNvPr id="51202" name="Rectangle 3"/>
          <p:cNvSpPr>
            <a:spLocks noGrp="1" noChangeArrowheads="1"/>
          </p:cNvSpPr>
          <p:nvPr>
            <p:ph type="body" sz="half" idx="1"/>
          </p:nvPr>
        </p:nvSpPr>
        <p:spPr>
          <a:xfrm>
            <a:off x="457200" y="990600"/>
            <a:ext cx="8383588" cy="5029200"/>
          </a:xfrm>
        </p:spPr>
        <p:txBody>
          <a:bodyPr/>
          <a:lstStyle/>
          <a:p>
            <a:pPr eaLnBrk="1" hangingPunct="1"/>
            <a:r>
              <a:rPr lang="en-US" sz="1800">
                <a:ea typeface="ＭＳ Ｐゴシック" pitchFamily="-84" charset="-128"/>
                <a:cs typeface="ＭＳ Ｐゴシック" pitchFamily="-84" charset="-128"/>
              </a:rPr>
              <a:t>The phenomenon of tunneling explains the alpha-particle decay of heavy, radioactive nuclei.</a:t>
            </a:r>
          </a:p>
          <a:p>
            <a:pPr eaLnBrk="1" hangingPunct="1"/>
            <a:r>
              <a:rPr lang="en-US" sz="1800">
                <a:ea typeface="ＭＳ Ｐゴシック" pitchFamily="-84" charset="-128"/>
                <a:cs typeface="ＭＳ Ｐゴシック" pitchFamily="-84" charset="-128"/>
              </a:rPr>
              <a:t>Inside the nucleus, an alpha particle feels the strong, short-range attractive nuclear force as well as the repulsive Coulomb force.</a:t>
            </a:r>
          </a:p>
          <a:p>
            <a:pPr eaLnBrk="1" hangingPunct="1"/>
            <a:r>
              <a:rPr lang="en-US" sz="1800">
                <a:ea typeface="ＭＳ Ｐゴシック" pitchFamily="-84" charset="-128"/>
                <a:cs typeface="ＭＳ Ｐゴシック" pitchFamily="-84" charset="-128"/>
              </a:rPr>
              <a:t>The nuclear force dominates inside the nuclear radius where the potential is approximately a square well.</a:t>
            </a:r>
          </a:p>
          <a:p>
            <a:pPr eaLnBrk="1" hangingPunct="1"/>
            <a:r>
              <a:rPr lang="en-US" sz="1800">
                <a:ea typeface="ＭＳ Ｐゴシック" pitchFamily="-84" charset="-128"/>
                <a:cs typeface="ＭＳ Ｐゴシック" pitchFamily="-84" charset="-128"/>
              </a:rPr>
              <a:t>The Coulomb force dominates </a:t>
            </a:r>
            <a:br>
              <a:rPr lang="en-US" sz="1800">
                <a:ea typeface="ＭＳ Ｐゴシック" pitchFamily="-84" charset="-128"/>
                <a:cs typeface="ＭＳ Ｐゴシック" pitchFamily="-84" charset="-128"/>
              </a:rPr>
            </a:br>
            <a:r>
              <a:rPr lang="en-US" sz="1800">
                <a:ea typeface="ＭＳ Ｐゴシック" pitchFamily="-84" charset="-128"/>
                <a:cs typeface="ＭＳ Ｐゴシック" pitchFamily="-84" charset="-128"/>
              </a:rPr>
              <a:t>outside the nuclear radius.</a:t>
            </a:r>
          </a:p>
          <a:p>
            <a:pPr eaLnBrk="1" hangingPunct="1"/>
            <a:r>
              <a:rPr lang="en-US" sz="1800">
                <a:ea typeface="ＭＳ Ｐゴシック" pitchFamily="-84" charset="-128"/>
                <a:cs typeface="ＭＳ Ｐゴシック" pitchFamily="-84" charset="-128"/>
              </a:rPr>
              <a:t>The potential barrier at the nuclear </a:t>
            </a:r>
            <a:br>
              <a:rPr lang="en-US" sz="1800">
                <a:ea typeface="ＭＳ Ｐゴシック" pitchFamily="-84" charset="-128"/>
                <a:cs typeface="ＭＳ Ｐゴシック" pitchFamily="-84" charset="-128"/>
              </a:rPr>
            </a:br>
            <a:r>
              <a:rPr lang="en-US" sz="1800">
                <a:ea typeface="ＭＳ Ｐゴシック" pitchFamily="-84" charset="-128"/>
                <a:cs typeface="ＭＳ Ｐゴシック" pitchFamily="-84" charset="-128"/>
              </a:rPr>
              <a:t>radius is several times greater than </a:t>
            </a:r>
            <a:br>
              <a:rPr lang="en-US" sz="1800">
                <a:ea typeface="ＭＳ Ｐゴシック" pitchFamily="-84" charset="-128"/>
                <a:cs typeface="ＭＳ Ｐゴシック" pitchFamily="-84" charset="-128"/>
              </a:rPr>
            </a:br>
            <a:r>
              <a:rPr lang="en-US" sz="1800">
                <a:ea typeface="ＭＳ Ｐゴシック" pitchFamily="-84" charset="-128"/>
                <a:cs typeface="ＭＳ Ｐゴシック" pitchFamily="-84" charset="-128"/>
              </a:rPr>
              <a:t>the energy of an alpha particle.</a:t>
            </a:r>
          </a:p>
          <a:p>
            <a:pPr eaLnBrk="1" hangingPunct="1"/>
            <a:r>
              <a:rPr lang="en-US" sz="1800">
                <a:ea typeface="ＭＳ Ｐゴシック" pitchFamily="-84" charset="-128"/>
                <a:cs typeface="ＭＳ Ｐゴシック" pitchFamily="-84" charset="-128"/>
              </a:rPr>
              <a:t>According to quantum mechanics, </a:t>
            </a:r>
            <a:br>
              <a:rPr lang="en-US" sz="1800">
                <a:ea typeface="ＭＳ Ｐゴシック" pitchFamily="-84" charset="-128"/>
                <a:cs typeface="ＭＳ Ｐゴシック" pitchFamily="-84" charset="-128"/>
              </a:rPr>
            </a:br>
            <a:r>
              <a:rPr lang="en-US" sz="1800">
                <a:ea typeface="ＭＳ Ｐゴシック" pitchFamily="-84" charset="-128"/>
                <a:cs typeface="ＭＳ Ｐゴシック" pitchFamily="-84" charset="-128"/>
              </a:rPr>
              <a:t>however, the alpha particle can </a:t>
            </a:r>
            <a:br>
              <a:rPr lang="en-US" sz="1800">
                <a:ea typeface="ＭＳ Ｐゴシック" pitchFamily="-84" charset="-128"/>
                <a:cs typeface="ＭＳ Ｐゴシック" pitchFamily="-84" charset="-128"/>
              </a:rPr>
            </a:br>
            <a:r>
              <a:rPr lang="ja-JP" altLang="en-US" sz="1800">
                <a:ea typeface="ＭＳ Ｐゴシック" pitchFamily="-84" charset="-128"/>
                <a:cs typeface="ＭＳ Ｐゴシック" pitchFamily="-84" charset="-128"/>
              </a:rPr>
              <a:t>“</a:t>
            </a:r>
            <a:r>
              <a:rPr lang="en-US" altLang="ja-JP" sz="1800">
                <a:ea typeface="ＭＳ Ｐゴシック" pitchFamily="-84" charset="-128"/>
                <a:cs typeface="ＭＳ Ｐゴシック" pitchFamily="-84" charset="-128"/>
              </a:rPr>
              <a:t>tunnel</a:t>
            </a:r>
            <a:r>
              <a:rPr lang="ja-JP" altLang="en-US" sz="1800">
                <a:ea typeface="ＭＳ Ｐゴシック" pitchFamily="-84" charset="-128"/>
                <a:cs typeface="ＭＳ Ｐゴシック" pitchFamily="-84" charset="-128"/>
              </a:rPr>
              <a:t>”</a:t>
            </a:r>
            <a:r>
              <a:rPr lang="en-US" altLang="ja-JP" sz="1800">
                <a:ea typeface="ＭＳ Ｐゴシック" pitchFamily="-84" charset="-128"/>
                <a:cs typeface="ＭＳ Ｐゴシック" pitchFamily="-84" charset="-128"/>
              </a:rPr>
              <a:t> through the barrier. Hence </a:t>
            </a:r>
            <a:br>
              <a:rPr lang="en-US" altLang="ja-JP" sz="1800">
                <a:ea typeface="ＭＳ Ｐゴシック" pitchFamily="-84" charset="-128"/>
                <a:cs typeface="ＭＳ Ｐゴシック" pitchFamily="-84" charset="-128"/>
              </a:rPr>
            </a:br>
            <a:r>
              <a:rPr lang="en-US" altLang="ja-JP" sz="1800">
                <a:ea typeface="ＭＳ Ｐゴシック" pitchFamily="-84" charset="-128"/>
                <a:cs typeface="ＭＳ Ｐゴシック" pitchFamily="-84" charset="-128"/>
              </a:rPr>
              <a:t>this is observed as radioactive decay.</a:t>
            </a:r>
            <a:endParaRPr lang="en-US" sz="1800">
              <a:ea typeface="ＭＳ Ｐゴシック" pitchFamily="-84" charset="-128"/>
              <a:cs typeface="ＭＳ Ｐゴシック" pitchFamily="-84" charset="-128"/>
            </a:endParaRPr>
          </a:p>
        </p:txBody>
      </p:sp>
      <p:pic>
        <p:nvPicPr>
          <p:cNvPr id="51203" name="Picture 11" descr="0619"/>
          <p:cNvPicPr preferRelativeResize="0">
            <a:picLocks noChangeAspect="1" noChangeArrowheads="1"/>
          </p:cNvPicPr>
          <p:nvPr/>
        </p:nvPicPr>
        <p:blipFill>
          <a:blip r:embed="rId2"/>
          <a:srcRect b="4256"/>
          <a:stretch>
            <a:fillRect/>
          </a:stretch>
        </p:blipFill>
        <p:spPr bwMode="auto">
          <a:xfrm>
            <a:off x="4724400" y="2590800"/>
            <a:ext cx="3962400" cy="393065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r>
              <a:rPr lang="en-US" smtClean="0"/>
              <a:t>Monday, Sept. 30, 2013</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52</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36217590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30" descr="0515"/>
          <p:cNvPicPr>
            <a:picLocks noChangeAspect="1" noChangeArrowheads="1"/>
          </p:cNvPicPr>
          <p:nvPr/>
        </p:nvPicPr>
        <p:blipFill>
          <a:blip r:embed="rId3"/>
          <a:srcRect b="10364"/>
          <a:stretch>
            <a:fillRect/>
          </a:stretch>
        </p:blipFill>
        <p:spPr bwMode="auto">
          <a:xfrm>
            <a:off x="3657600" y="4797425"/>
            <a:ext cx="5257800" cy="1831975"/>
          </a:xfrm>
          <a:prstGeom prst="rect">
            <a:avLst/>
          </a:prstGeom>
          <a:noFill/>
          <a:ln w="9525">
            <a:noFill/>
            <a:miter lim="800000"/>
            <a:headEnd/>
            <a:tailEnd/>
          </a:ln>
        </p:spPr>
      </p:pic>
      <p:sp>
        <p:nvSpPr>
          <p:cNvPr id="54287" name="Rectangle 15"/>
          <p:cNvSpPr>
            <a:spLocks noGrp="1" noChangeArrowheads="1"/>
          </p:cNvSpPr>
          <p:nvPr>
            <p:ph type="title"/>
          </p:nvPr>
        </p:nvSpPr>
        <p:spPr>
          <a:xfrm>
            <a:off x="457200" y="0"/>
            <a:ext cx="8229600" cy="788987"/>
          </a:xfrm>
        </p:spPr>
        <p:txBody>
          <a:bodyPr/>
          <a:lstStyle/>
          <a:p>
            <a:pPr eaLnBrk="1" hangingPunct="1">
              <a:defRPr/>
            </a:pPr>
            <a:r>
              <a:rPr lang="en-US" dirty="0" smtClean="0">
                <a:cs typeface="+mj-cs"/>
              </a:rPr>
              <a:t>Principle of Superposition</a:t>
            </a:r>
          </a:p>
        </p:txBody>
      </p:sp>
      <p:sp>
        <p:nvSpPr>
          <p:cNvPr id="25606" name="Rectangle 3"/>
          <p:cNvSpPr>
            <a:spLocks noGrp="1" noChangeArrowheads="1"/>
          </p:cNvSpPr>
          <p:nvPr>
            <p:ph type="body" sz="half" idx="1"/>
          </p:nvPr>
        </p:nvSpPr>
        <p:spPr>
          <a:xfrm>
            <a:off x="457200" y="762000"/>
            <a:ext cx="8305800" cy="4114800"/>
          </a:xfrm>
        </p:spPr>
        <p:txBody>
          <a:bodyPr/>
          <a:lstStyle/>
          <a:p>
            <a:pPr eaLnBrk="1" hangingPunct="1">
              <a:lnSpc>
                <a:spcPct val="80000"/>
              </a:lnSpc>
              <a:spcBef>
                <a:spcPct val="10000"/>
              </a:spcBef>
            </a:pPr>
            <a:r>
              <a:rPr lang="en-US" sz="2800" dirty="0">
                <a:cs typeface="ＭＳ Ｐゴシック" pitchFamily="-84" charset="-128"/>
              </a:rPr>
              <a:t>When two or more waves traverse the same region, they act independently of each other. </a:t>
            </a:r>
          </a:p>
          <a:p>
            <a:pPr eaLnBrk="1" hangingPunct="1">
              <a:lnSpc>
                <a:spcPct val="80000"/>
              </a:lnSpc>
              <a:spcBef>
                <a:spcPct val="10000"/>
              </a:spcBef>
            </a:pPr>
            <a:r>
              <a:rPr lang="en-US" sz="2800" dirty="0">
                <a:cs typeface="ＭＳ Ｐゴシック" pitchFamily="-84" charset="-128"/>
              </a:rPr>
              <a:t>Combining two waves yields:</a:t>
            </a:r>
          </a:p>
          <a:p>
            <a:pPr eaLnBrk="1" hangingPunct="1">
              <a:lnSpc>
                <a:spcPct val="80000"/>
              </a:lnSpc>
              <a:spcBef>
                <a:spcPct val="10000"/>
              </a:spcBef>
            </a:pPr>
            <a:endParaRPr lang="en-US" sz="2800" dirty="0" smtClean="0">
              <a:cs typeface="ＭＳ Ｐゴシック" pitchFamily="-84" charset="-128"/>
            </a:endParaRPr>
          </a:p>
          <a:p>
            <a:pPr eaLnBrk="1" hangingPunct="1">
              <a:lnSpc>
                <a:spcPct val="80000"/>
              </a:lnSpc>
              <a:spcBef>
                <a:spcPct val="10000"/>
              </a:spcBef>
              <a:buNone/>
            </a:pPr>
            <a:endParaRPr lang="en-US" sz="2800" dirty="0" smtClean="0">
              <a:cs typeface="ＭＳ Ｐゴシック" pitchFamily="-84" charset="-128"/>
            </a:endParaRPr>
          </a:p>
          <a:p>
            <a:pPr eaLnBrk="1" hangingPunct="1">
              <a:lnSpc>
                <a:spcPct val="80000"/>
              </a:lnSpc>
              <a:spcBef>
                <a:spcPct val="10000"/>
              </a:spcBef>
            </a:pPr>
            <a:r>
              <a:rPr lang="en-US" sz="2800" dirty="0">
                <a:cs typeface="ＭＳ Ｐゴシック" pitchFamily="-84" charset="-128"/>
              </a:rPr>
              <a:t>The combined wave oscillates within an envelope that denotes the maximum displacement of the combined waves.</a:t>
            </a:r>
          </a:p>
          <a:p>
            <a:pPr eaLnBrk="1" hangingPunct="1">
              <a:lnSpc>
                <a:spcPct val="80000"/>
              </a:lnSpc>
              <a:spcBef>
                <a:spcPct val="10000"/>
              </a:spcBef>
            </a:pPr>
            <a:r>
              <a:rPr lang="en-US" sz="2800" dirty="0">
                <a:cs typeface="ＭＳ Ｐゴシック" pitchFamily="-84" charset="-128"/>
              </a:rPr>
              <a:t>When combining many waves with different amplitudes and frequencies, a pulse, or </a:t>
            </a:r>
            <a:r>
              <a:rPr lang="en-US" sz="2800" b="1" dirty="0">
                <a:cs typeface="ＭＳ Ｐゴシック" pitchFamily="-84" charset="-128"/>
              </a:rPr>
              <a:t>wave packet</a:t>
            </a:r>
            <a:r>
              <a:rPr lang="en-US" sz="2800" dirty="0">
                <a:cs typeface="ＭＳ Ｐゴシック" pitchFamily="-84" charset="-128"/>
              </a:rPr>
              <a:t>,</a:t>
            </a:r>
            <a:r>
              <a:rPr lang="en-US" sz="2800" dirty="0" smtClean="0">
                <a:cs typeface="ＭＳ Ｐゴシック" pitchFamily="-84" charset="-128"/>
              </a:rPr>
              <a:t> can be formed, which can move </a:t>
            </a:r>
            <a:r>
              <a:rPr lang="en-US" sz="2800" dirty="0">
                <a:cs typeface="ＭＳ Ｐゴシック" pitchFamily="-84" charset="-128"/>
              </a:rPr>
              <a:t>at a </a:t>
            </a:r>
            <a:r>
              <a:rPr lang="en-US" sz="2800" b="1" dirty="0">
                <a:cs typeface="ＭＳ Ｐゴシック" pitchFamily="-84" charset="-128"/>
              </a:rPr>
              <a:t>group velocity</a:t>
            </a:r>
            <a:r>
              <a:rPr lang="en-US" sz="2800" dirty="0">
                <a:cs typeface="ＭＳ Ｐゴシック" pitchFamily="-84" charset="-128"/>
              </a:rPr>
              <a:t>:                </a:t>
            </a:r>
          </a:p>
          <a:p>
            <a:pPr eaLnBrk="1" hangingPunct="1">
              <a:lnSpc>
                <a:spcPct val="80000"/>
              </a:lnSpc>
              <a:spcBef>
                <a:spcPct val="10000"/>
              </a:spcBef>
            </a:pPr>
            <a:endParaRPr lang="en-US" sz="2800" i="1" dirty="0">
              <a:cs typeface="ＭＳ Ｐゴシック" pitchFamily="-84" charset="-128"/>
            </a:endParaRPr>
          </a:p>
          <a:p>
            <a:pPr eaLnBrk="1" hangingPunct="1">
              <a:lnSpc>
                <a:spcPct val="80000"/>
              </a:lnSpc>
              <a:spcBef>
                <a:spcPct val="10000"/>
              </a:spcBef>
            </a:pPr>
            <a:endParaRPr lang="en-US" sz="2800" i="1" dirty="0">
              <a:cs typeface="ＭＳ Ｐゴシック" pitchFamily="-84" charset="-128"/>
            </a:endParaRPr>
          </a:p>
          <a:p>
            <a:pPr eaLnBrk="1" hangingPunct="1">
              <a:lnSpc>
                <a:spcPct val="80000"/>
              </a:lnSpc>
              <a:spcBef>
                <a:spcPct val="10000"/>
              </a:spcBef>
              <a:buFont typeface="Wingdings" pitchFamily="-84" charset="2"/>
              <a:buNone/>
            </a:pPr>
            <a:r>
              <a:rPr lang="en-US" sz="2800" i="1" dirty="0">
                <a:cs typeface="ＭＳ Ｐゴシック" pitchFamily="-84" charset="-128"/>
              </a:rPr>
              <a:t>	</a:t>
            </a:r>
            <a:endParaRPr lang="el-GR" sz="2800" dirty="0">
              <a:ea typeface="Arial" pitchFamily="-84" charset="0"/>
              <a:cs typeface="Arial" pitchFamily="-84" charset="0"/>
            </a:endParaRPr>
          </a:p>
        </p:txBody>
      </p:sp>
      <p:graphicFrame>
        <p:nvGraphicFramePr>
          <p:cNvPr id="25602" name="Object 1"/>
          <p:cNvGraphicFramePr>
            <a:graphicFrameLocks noChangeAspect="1"/>
          </p:cNvGraphicFramePr>
          <p:nvPr>
            <p:extLst>
              <p:ext uri="{D42A27DB-BD31-4B8C-83A1-F6EECF244321}">
                <p14:modId xmlns:p14="http://schemas.microsoft.com/office/powerpoint/2010/main" val="3535376737"/>
              </p:ext>
            </p:extLst>
          </p:nvPr>
        </p:nvGraphicFramePr>
        <p:xfrm>
          <a:off x="685800" y="2073275"/>
          <a:ext cx="1082675" cy="400050"/>
        </p:xfrm>
        <a:graphic>
          <a:graphicData uri="http://schemas.openxmlformats.org/presentationml/2006/ole">
            <mc:AlternateContent xmlns:mc="http://schemas.openxmlformats.org/markup-compatibility/2006">
              <mc:Choice xmlns:v="urn:schemas-microsoft-com:vml" Requires="v">
                <p:oleObj spid="_x0000_s3077" name="Equation" r:id="rId4" imgW="596900" imgH="228600" progId="Equation.DSMT4">
                  <p:embed/>
                </p:oleObj>
              </mc:Choice>
              <mc:Fallback>
                <p:oleObj name="Equation" r:id="rId4" imgW="596900" imgH="228600" progId="Equation.DSMT4">
                  <p:embed/>
                  <p:pic>
                    <p:nvPicPr>
                      <p:cNvPr id="0" name=""/>
                      <p:cNvPicPr>
                        <a:picLocks noChangeAspect="1" noChangeArrowheads="1"/>
                      </p:cNvPicPr>
                      <p:nvPr/>
                    </p:nvPicPr>
                    <p:blipFill>
                      <a:blip r:embed="rId5"/>
                      <a:srcRect/>
                      <a:stretch>
                        <a:fillRect/>
                      </a:stretch>
                    </p:blipFill>
                    <p:spPr bwMode="auto">
                      <a:xfrm>
                        <a:off x="685800" y="2073275"/>
                        <a:ext cx="1082675"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3" name="Object 2"/>
          <p:cNvGraphicFramePr>
            <a:graphicFrameLocks noChangeAspect="1"/>
          </p:cNvGraphicFramePr>
          <p:nvPr>
            <p:extLst>
              <p:ext uri="{D42A27DB-BD31-4B8C-83A1-F6EECF244321}">
                <p14:modId xmlns:p14="http://schemas.microsoft.com/office/powerpoint/2010/main" val="1311145612"/>
              </p:ext>
            </p:extLst>
          </p:nvPr>
        </p:nvGraphicFramePr>
        <p:xfrm>
          <a:off x="1577975" y="4943475"/>
          <a:ext cx="1177925" cy="781050"/>
        </p:xfrm>
        <a:graphic>
          <a:graphicData uri="http://schemas.openxmlformats.org/presentationml/2006/ole">
            <mc:AlternateContent xmlns:mc="http://schemas.openxmlformats.org/markup-compatibility/2006">
              <mc:Choice xmlns:v="urn:schemas-microsoft-com:vml" Requires="v">
                <p:oleObj spid="_x0000_s3078" name="Equation" r:id="rId6" imgW="609600" imgH="393700" progId="Equation.DSMT4">
                  <p:embed/>
                </p:oleObj>
              </mc:Choice>
              <mc:Fallback>
                <p:oleObj name="Equation" r:id="rId6" imgW="609600" imgH="393700" progId="Equation.DSMT4">
                  <p:embed/>
                  <p:pic>
                    <p:nvPicPr>
                      <p:cNvPr id="0" name=""/>
                      <p:cNvPicPr>
                        <a:picLocks noChangeAspect="1" noChangeArrowheads="1"/>
                      </p:cNvPicPr>
                      <p:nvPr/>
                    </p:nvPicPr>
                    <p:blipFill>
                      <a:blip r:embed="rId7"/>
                      <a:srcRect/>
                      <a:stretch>
                        <a:fillRect/>
                      </a:stretch>
                    </p:blipFill>
                    <p:spPr bwMode="auto">
                      <a:xfrm>
                        <a:off x="1577975" y="4943475"/>
                        <a:ext cx="1177925" cy="781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Date Placeholder 6"/>
          <p:cNvSpPr>
            <a:spLocks noGrp="1"/>
          </p:cNvSpPr>
          <p:nvPr>
            <p:ph type="dt" sz="half" idx="10"/>
          </p:nvPr>
        </p:nvSpPr>
        <p:spPr/>
        <p:txBody>
          <a:bodyPr/>
          <a:lstStyle/>
          <a:p>
            <a:pPr>
              <a:defRPr/>
            </a:pPr>
            <a:r>
              <a:rPr lang="en-US" smtClean="0"/>
              <a:t>Monday, Sept. 30, 2013</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6</a:t>
            </a:fld>
            <a:endParaRPr lang="en-US"/>
          </a:p>
        </p:txBody>
      </p:sp>
      <p:sp>
        <p:nvSpPr>
          <p:cNvPr id="9" name="Footer Placeholder 8"/>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346118" name="Object 1"/>
          <p:cNvGraphicFramePr>
            <a:graphicFrameLocks noChangeAspect="1"/>
          </p:cNvGraphicFramePr>
          <p:nvPr>
            <p:extLst>
              <p:ext uri="{D42A27DB-BD31-4B8C-83A1-F6EECF244321}">
                <p14:modId xmlns:p14="http://schemas.microsoft.com/office/powerpoint/2010/main" val="3951330686"/>
              </p:ext>
            </p:extLst>
          </p:nvPr>
        </p:nvGraphicFramePr>
        <p:xfrm>
          <a:off x="1774825" y="2057400"/>
          <a:ext cx="2305050" cy="400050"/>
        </p:xfrm>
        <a:graphic>
          <a:graphicData uri="http://schemas.openxmlformats.org/presentationml/2006/ole">
            <mc:AlternateContent xmlns:mc="http://schemas.openxmlformats.org/markup-compatibility/2006">
              <mc:Choice xmlns:v="urn:schemas-microsoft-com:vml" Requires="v">
                <p:oleObj spid="_x0000_s3079" name="Equation" r:id="rId8" imgW="1270000" imgH="228600" progId="Equation.DSMT4">
                  <p:embed/>
                </p:oleObj>
              </mc:Choice>
              <mc:Fallback>
                <p:oleObj name="Equation" r:id="rId8" imgW="1270000" imgH="228600" progId="Equation.DSMT4">
                  <p:embed/>
                  <p:pic>
                    <p:nvPicPr>
                      <p:cNvPr id="0" name=""/>
                      <p:cNvPicPr>
                        <a:picLocks noChangeAspect="1" noChangeArrowheads="1"/>
                      </p:cNvPicPr>
                      <p:nvPr/>
                    </p:nvPicPr>
                    <p:blipFill>
                      <a:blip r:embed="rId9"/>
                      <a:srcRect/>
                      <a:stretch>
                        <a:fillRect/>
                      </a:stretch>
                    </p:blipFill>
                    <p:spPr bwMode="auto">
                      <a:xfrm>
                        <a:off x="1774825" y="2057400"/>
                        <a:ext cx="230505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6119" name="Object 1"/>
          <p:cNvGraphicFramePr>
            <a:graphicFrameLocks noChangeAspect="1"/>
          </p:cNvGraphicFramePr>
          <p:nvPr>
            <p:extLst>
              <p:ext uri="{D42A27DB-BD31-4B8C-83A1-F6EECF244321}">
                <p14:modId xmlns:p14="http://schemas.microsoft.com/office/powerpoint/2010/main" val="3488046314"/>
              </p:ext>
            </p:extLst>
          </p:nvPr>
        </p:nvGraphicFramePr>
        <p:xfrm>
          <a:off x="4086225" y="1905000"/>
          <a:ext cx="4195763" cy="755650"/>
        </p:xfrm>
        <a:graphic>
          <a:graphicData uri="http://schemas.openxmlformats.org/presentationml/2006/ole">
            <mc:AlternateContent xmlns:mc="http://schemas.openxmlformats.org/markup-compatibility/2006">
              <mc:Choice xmlns:v="urn:schemas-microsoft-com:vml" Requires="v">
                <p:oleObj spid="_x0000_s3080" name="Equation" r:id="rId10" imgW="2311400" imgH="431800" progId="Equation.DSMT4">
                  <p:embed/>
                </p:oleObj>
              </mc:Choice>
              <mc:Fallback>
                <p:oleObj name="Equation" r:id="rId10" imgW="2311400" imgH="431800" progId="Equation.DSMT4">
                  <p:embed/>
                  <p:pic>
                    <p:nvPicPr>
                      <p:cNvPr id="0" name=""/>
                      <p:cNvPicPr>
                        <a:picLocks noChangeAspect="1" noChangeArrowheads="1"/>
                      </p:cNvPicPr>
                      <p:nvPr/>
                    </p:nvPicPr>
                    <p:blipFill>
                      <a:blip r:embed="rId11"/>
                      <a:srcRect/>
                      <a:stretch>
                        <a:fillRect/>
                      </a:stretch>
                    </p:blipFill>
                    <p:spPr bwMode="auto">
                      <a:xfrm>
                        <a:off x="4086225" y="1905000"/>
                        <a:ext cx="4195763"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560361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5606">
                                            <p:txEl>
                                              <p:pRg st="0" end="0"/>
                                            </p:txEl>
                                          </p:spTgt>
                                        </p:tgtEl>
                                        <p:attrNameLst>
                                          <p:attrName>style.visibility</p:attrName>
                                        </p:attrNameLst>
                                      </p:cBhvr>
                                      <p:to>
                                        <p:strVal val="visible"/>
                                      </p:to>
                                    </p:set>
                                    <p:animEffect transition="in" filter="wipe(left)">
                                      <p:cBhvr>
                                        <p:cTn id="7" dur="500"/>
                                        <p:tgtEl>
                                          <p:spTgt spid="256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5606">
                                            <p:txEl>
                                              <p:pRg st="1" end="1"/>
                                            </p:txEl>
                                          </p:spTgt>
                                        </p:tgtEl>
                                        <p:attrNameLst>
                                          <p:attrName>style.visibility</p:attrName>
                                        </p:attrNameLst>
                                      </p:cBhvr>
                                      <p:to>
                                        <p:strVal val="visible"/>
                                      </p:to>
                                    </p:set>
                                    <p:animEffect transition="in" filter="wipe(left)">
                                      <p:cBhvr>
                                        <p:cTn id="12" dur="500"/>
                                        <p:tgtEl>
                                          <p:spTgt spid="256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602"/>
                                        </p:tgtEl>
                                        <p:attrNameLst>
                                          <p:attrName>style.visibility</p:attrName>
                                        </p:attrNameLst>
                                      </p:cBhvr>
                                      <p:to>
                                        <p:strVal val="visible"/>
                                      </p:to>
                                    </p:set>
                                    <p:animEffect transition="in" filter="wipe(left)">
                                      <p:cBhvr>
                                        <p:cTn id="17" dur="500"/>
                                        <p:tgtEl>
                                          <p:spTgt spid="2560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46118"/>
                                        </p:tgtEl>
                                        <p:attrNameLst>
                                          <p:attrName>style.visibility</p:attrName>
                                        </p:attrNameLst>
                                      </p:cBhvr>
                                      <p:to>
                                        <p:strVal val="visible"/>
                                      </p:to>
                                    </p:set>
                                    <p:animEffect transition="in" filter="wipe(left)">
                                      <p:cBhvr>
                                        <p:cTn id="22" dur="500"/>
                                        <p:tgtEl>
                                          <p:spTgt spid="3461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46119"/>
                                        </p:tgtEl>
                                        <p:attrNameLst>
                                          <p:attrName>style.visibility</p:attrName>
                                        </p:attrNameLst>
                                      </p:cBhvr>
                                      <p:to>
                                        <p:strVal val="visible"/>
                                      </p:to>
                                    </p:set>
                                    <p:animEffect transition="in" filter="wipe(left)">
                                      <p:cBhvr>
                                        <p:cTn id="27" dur="500"/>
                                        <p:tgtEl>
                                          <p:spTgt spid="3461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5606">
                                            <p:txEl>
                                              <p:pRg st="4" end="4"/>
                                            </p:txEl>
                                          </p:spTgt>
                                        </p:tgtEl>
                                        <p:attrNameLst>
                                          <p:attrName>style.visibility</p:attrName>
                                        </p:attrNameLst>
                                      </p:cBhvr>
                                      <p:to>
                                        <p:strVal val="visible"/>
                                      </p:to>
                                    </p:set>
                                    <p:animEffect transition="in" filter="wipe(left)">
                                      <p:cBhvr>
                                        <p:cTn id="32" dur="500"/>
                                        <p:tgtEl>
                                          <p:spTgt spid="2560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5606">
                                            <p:txEl>
                                              <p:pRg st="5" end="5"/>
                                            </p:txEl>
                                          </p:spTgt>
                                        </p:tgtEl>
                                        <p:attrNameLst>
                                          <p:attrName>style.visibility</p:attrName>
                                        </p:attrNameLst>
                                      </p:cBhvr>
                                      <p:to>
                                        <p:strVal val="visible"/>
                                      </p:to>
                                    </p:set>
                                    <p:animEffect transition="in" filter="wipe(left)">
                                      <p:cBhvr>
                                        <p:cTn id="37" dur="500"/>
                                        <p:tgtEl>
                                          <p:spTgt spid="2560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5606">
                                            <p:txEl>
                                              <p:pRg st="8" end="8"/>
                                            </p:txEl>
                                          </p:spTgt>
                                        </p:tgtEl>
                                        <p:attrNameLst>
                                          <p:attrName>style.visibility</p:attrName>
                                        </p:attrNameLst>
                                      </p:cBhvr>
                                      <p:to>
                                        <p:strVal val="visible"/>
                                      </p:to>
                                    </p:set>
                                    <p:animEffect transition="in" filter="wipe(left)">
                                      <p:cBhvr>
                                        <p:cTn id="42" dur="500"/>
                                        <p:tgtEl>
                                          <p:spTgt spid="2560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25604"/>
                                        </p:tgtEl>
                                        <p:attrNameLst>
                                          <p:attrName>style.visibility</p:attrName>
                                        </p:attrNameLst>
                                      </p:cBhvr>
                                      <p:to>
                                        <p:strVal val="visible"/>
                                      </p:to>
                                    </p:set>
                                    <p:anim calcmode="lin" valueType="num">
                                      <p:cBhvr>
                                        <p:cTn id="47" dur="500" fill="hold"/>
                                        <p:tgtEl>
                                          <p:spTgt spid="25604"/>
                                        </p:tgtEl>
                                        <p:attrNameLst>
                                          <p:attrName>ppt_w</p:attrName>
                                        </p:attrNameLst>
                                      </p:cBhvr>
                                      <p:tavLst>
                                        <p:tav tm="0">
                                          <p:val>
                                            <p:fltVal val="0"/>
                                          </p:val>
                                        </p:tav>
                                        <p:tav tm="100000">
                                          <p:val>
                                            <p:strVal val="#ppt_w"/>
                                          </p:val>
                                        </p:tav>
                                      </p:tavLst>
                                    </p:anim>
                                    <p:anim calcmode="lin" valueType="num">
                                      <p:cBhvr>
                                        <p:cTn id="48" dur="500" fill="hold"/>
                                        <p:tgtEl>
                                          <p:spTgt spid="25604"/>
                                        </p:tgtEl>
                                        <p:attrNameLst>
                                          <p:attrName>ppt_h</p:attrName>
                                        </p:attrNameLst>
                                      </p:cBhvr>
                                      <p:tavLst>
                                        <p:tav tm="0">
                                          <p:val>
                                            <p:fltVal val="0"/>
                                          </p:val>
                                        </p:tav>
                                        <p:tav tm="100000">
                                          <p:val>
                                            <p:strVal val="#ppt_h"/>
                                          </p:val>
                                        </p:tav>
                                      </p:tavLst>
                                    </p:anim>
                                    <p:animEffect transition="in" filter="fade">
                                      <p:cBhvr>
                                        <p:cTn id="49"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76200"/>
            <a:ext cx="8229600" cy="712787"/>
          </a:xfrm>
        </p:spPr>
        <p:txBody>
          <a:bodyPr/>
          <a:lstStyle/>
          <a:p>
            <a:pPr eaLnBrk="1" hangingPunct="1">
              <a:defRPr/>
            </a:pPr>
            <a:r>
              <a:rPr lang="en-US" sz="4000" dirty="0" smtClean="0">
                <a:cs typeface="+mj-cs"/>
              </a:rPr>
              <a:t>Fourier Series</a:t>
            </a:r>
          </a:p>
        </p:txBody>
      </p:sp>
      <p:sp>
        <p:nvSpPr>
          <p:cNvPr id="26627" name="Rectangle 3"/>
          <p:cNvSpPr>
            <a:spLocks noGrp="1" noChangeArrowheads="1"/>
          </p:cNvSpPr>
          <p:nvPr>
            <p:ph type="body" sz="half" idx="1"/>
          </p:nvPr>
        </p:nvSpPr>
        <p:spPr>
          <a:xfrm>
            <a:off x="457200" y="762000"/>
            <a:ext cx="8234363" cy="5292725"/>
          </a:xfrm>
        </p:spPr>
        <p:txBody>
          <a:bodyPr/>
          <a:lstStyle/>
          <a:p>
            <a:pPr eaLnBrk="1" hangingPunct="1">
              <a:lnSpc>
                <a:spcPct val="90000"/>
              </a:lnSpc>
            </a:pPr>
            <a:r>
              <a:rPr lang="en-US" dirty="0" smtClean="0">
                <a:cs typeface="ＭＳ Ｐゴシック" pitchFamily="-84" charset="-128"/>
              </a:rPr>
              <a:t>Adding 2 waves isn’t localized in space… but adding lots of waves can be.</a:t>
            </a:r>
          </a:p>
          <a:p>
            <a:pPr eaLnBrk="1" hangingPunct="1">
              <a:lnSpc>
                <a:spcPct val="90000"/>
              </a:lnSpc>
            </a:pPr>
            <a:r>
              <a:rPr lang="en-US" dirty="0" smtClean="0">
                <a:cs typeface="ＭＳ Ｐゴシック" pitchFamily="-84" charset="-128"/>
              </a:rPr>
              <a:t>The </a:t>
            </a:r>
            <a:r>
              <a:rPr lang="en-US" dirty="0">
                <a:cs typeface="ＭＳ Ｐゴシック" pitchFamily="-84" charset="-128"/>
              </a:rPr>
              <a:t>sum of many waves that form a wave packet is called a </a:t>
            </a:r>
            <a:r>
              <a:rPr lang="en-US" b="1" dirty="0">
                <a:cs typeface="ＭＳ Ｐゴシック" pitchFamily="-84" charset="-128"/>
              </a:rPr>
              <a:t>Fourier series</a:t>
            </a:r>
            <a:r>
              <a:rPr lang="en-US" dirty="0">
                <a:cs typeface="ＭＳ Ｐゴシック" pitchFamily="-84" charset="-128"/>
              </a:rPr>
              <a:t>:</a:t>
            </a:r>
          </a:p>
          <a:p>
            <a:pPr eaLnBrk="1" hangingPunct="1">
              <a:lnSpc>
                <a:spcPct val="90000"/>
              </a:lnSpc>
            </a:pPr>
            <a:endParaRPr lang="en-US" dirty="0">
              <a:cs typeface="ＭＳ Ｐゴシック" pitchFamily="-84" charset="-128"/>
            </a:endParaRPr>
          </a:p>
          <a:p>
            <a:pPr eaLnBrk="1" hangingPunct="1">
              <a:lnSpc>
                <a:spcPct val="90000"/>
              </a:lnSpc>
            </a:pPr>
            <a:endParaRPr lang="en-US" dirty="0">
              <a:cs typeface="ＭＳ Ｐゴシック" pitchFamily="-84" charset="-128"/>
            </a:endParaRPr>
          </a:p>
          <a:p>
            <a:pPr eaLnBrk="1" hangingPunct="1">
              <a:lnSpc>
                <a:spcPct val="90000"/>
              </a:lnSpc>
            </a:pPr>
            <a:r>
              <a:rPr lang="en-US" dirty="0">
                <a:cs typeface="ＭＳ Ｐゴシック" pitchFamily="-84" charset="-128"/>
              </a:rPr>
              <a:t>Summing an infinite number of waves yields the Fourier integral:</a:t>
            </a:r>
          </a:p>
          <a:p>
            <a:pPr eaLnBrk="1" hangingPunct="1">
              <a:lnSpc>
                <a:spcPct val="90000"/>
              </a:lnSpc>
            </a:pPr>
            <a:endParaRPr lang="en-US" dirty="0">
              <a:cs typeface="ＭＳ Ｐゴシック" pitchFamily="-84" charset="-128"/>
            </a:endParaRPr>
          </a:p>
          <a:p>
            <a:pPr eaLnBrk="1" hangingPunct="1">
              <a:lnSpc>
                <a:spcPct val="90000"/>
              </a:lnSpc>
            </a:pPr>
            <a:endParaRPr lang="en-US" dirty="0">
              <a:cs typeface="ＭＳ Ｐゴシック" pitchFamily="-84" charset="-128"/>
            </a:endParaRPr>
          </a:p>
          <a:p>
            <a:pPr eaLnBrk="1" hangingPunct="1">
              <a:lnSpc>
                <a:spcPct val="90000"/>
              </a:lnSpc>
            </a:pPr>
            <a:endParaRPr lang="en-US" dirty="0">
              <a:cs typeface="ＭＳ Ｐゴシック" pitchFamily="-84" charset="-128"/>
            </a:endParaRPr>
          </a:p>
        </p:txBody>
      </p:sp>
      <p:sp>
        <p:nvSpPr>
          <p:cNvPr id="6" name="Date Placeholder 5"/>
          <p:cNvSpPr>
            <a:spLocks noGrp="1"/>
          </p:cNvSpPr>
          <p:nvPr>
            <p:ph type="dt" sz="half" idx="10"/>
          </p:nvPr>
        </p:nvSpPr>
        <p:spPr/>
        <p:txBody>
          <a:bodyPr/>
          <a:lstStyle/>
          <a:p>
            <a:pPr>
              <a:defRPr/>
            </a:pPr>
            <a:r>
              <a:rPr lang="en-US" smtClean="0"/>
              <a:t>Monday, Sept. 30, 2013</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7</a:t>
            </a:fld>
            <a:endParaRPr lang="en-US"/>
          </a:p>
        </p:txBody>
      </p:sp>
      <p:sp>
        <p:nvSpPr>
          <p:cNvPr id="8" name="Footer Placeholder 7"/>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37250" name="Object 2"/>
          <p:cNvGraphicFramePr>
            <a:graphicFrameLocks noChangeAspect="1"/>
          </p:cNvGraphicFramePr>
          <p:nvPr>
            <p:extLst>
              <p:ext uri="{D42A27DB-BD31-4B8C-83A1-F6EECF244321}">
                <p14:modId xmlns:p14="http://schemas.microsoft.com/office/powerpoint/2010/main" val="3777814894"/>
              </p:ext>
            </p:extLst>
          </p:nvPr>
        </p:nvGraphicFramePr>
        <p:xfrm>
          <a:off x="2165350" y="2895600"/>
          <a:ext cx="4503738" cy="914400"/>
        </p:xfrm>
        <a:graphic>
          <a:graphicData uri="http://schemas.openxmlformats.org/presentationml/2006/ole">
            <mc:AlternateContent xmlns:mc="http://schemas.openxmlformats.org/markup-compatibility/2006">
              <mc:Choice xmlns:v="urn:schemas-microsoft-com:vml" Requires="v">
                <p:oleObj spid="_x0000_s4099" name="Equation" r:id="rId3" imgW="1752600" imgH="355600" progId="Equation.DSMT4">
                  <p:embed/>
                </p:oleObj>
              </mc:Choice>
              <mc:Fallback>
                <p:oleObj name="Equation" r:id="rId3" imgW="1752600" imgH="355600" progId="Equation.DSMT4">
                  <p:embed/>
                  <p:pic>
                    <p:nvPicPr>
                      <p:cNvPr id="0" name=""/>
                      <p:cNvPicPr>
                        <a:picLocks noChangeAspect="1" noChangeArrowheads="1"/>
                      </p:cNvPicPr>
                      <p:nvPr/>
                    </p:nvPicPr>
                    <p:blipFill>
                      <a:blip r:embed="rId4"/>
                      <a:srcRect/>
                      <a:stretch>
                        <a:fillRect/>
                      </a:stretch>
                    </p:blipFill>
                    <p:spPr bwMode="auto">
                      <a:xfrm>
                        <a:off x="2165350" y="2895600"/>
                        <a:ext cx="4503738"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7251" name="Object 3"/>
          <p:cNvGraphicFramePr>
            <a:graphicFrameLocks noChangeAspect="1"/>
          </p:cNvGraphicFramePr>
          <p:nvPr>
            <p:extLst>
              <p:ext uri="{D42A27DB-BD31-4B8C-83A1-F6EECF244321}">
                <p14:modId xmlns:p14="http://schemas.microsoft.com/office/powerpoint/2010/main" val="126589587"/>
              </p:ext>
            </p:extLst>
          </p:nvPr>
        </p:nvGraphicFramePr>
        <p:xfrm>
          <a:off x="1390650" y="4953000"/>
          <a:ext cx="6065838" cy="914400"/>
        </p:xfrm>
        <a:graphic>
          <a:graphicData uri="http://schemas.openxmlformats.org/presentationml/2006/ole">
            <mc:AlternateContent xmlns:mc="http://schemas.openxmlformats.org/markup-compatibility/2006">
              <mc:Choice xmlns:v="urn:schemas-microsoft-com:vml" Requires="v">
                <p:oleObj spid="_x0000_s4100" name="Equation" r:id="rId5" imgW="1943100" imgH="292100" progId="Equation.DSMT4">
                  <p:embed/>
                </p:oleObj>
              </mc:Choice>
              <mc:Fallback>
                <p:oleObj name="Equation" r:id="rId5" imgW="1943100" imgH="292100" progId="Equation.DSMT4">
                  <p:embed/>
                  <p:pic>
                    <p:nvPicPr>
                      <p:cNvPr id="0" name=""/>
                      <p:cNvPicPr>
                        <a:picLocks noChangeAspect="1" noChangeArrowheads="1"/>
                      </p:cNvPicPr>
                      <p:nvPr/>
                    </p:nvPicPr>
                    <p:blipFill>
                      <a:blip r:embed="rId6"/>
                      <a:srcRect/>
                      <a:stretch>
                        <a:fillRect/>
                      </a:stretch>
                    </p:blipFill>
                    <p:spPr bwMode="auto">
                      <a:xfrm>
                        <a:off x="1390650" y="4953000"/>
                        <a:ext cx="6065838"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688641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wipe(left)">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wipe(left)">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37250"/>
                                        </p:tgtEl>
                                        <p:attrNameLst>
                                          <p:attrName>style.visibility</p:attrName>
                                        </p:attrNameLst>
                                      </p:cBhvr>
                                      <p:to>
                                        <p:strVal val="visible"/>
                                      </p:to>
                                    </p:set>
                                    <p:animEffect transition="in" filter="wipe(left)">
                                      <p:cBhvr>
                                        <p:cTn id="17" dur="500"/>
                                        <p:tgtEl>
                                          <p:spTgt spid="4372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627">
                                            <p:txEl>
                                              <p:pRg st="4" end="4"/>
                                            </p:txEl>
                                          </p:spTgt>
                                        </p:tgtEl>
                                        <p:attrNameLst>
                                          <p:attrName>style.visibility</p:attrName>
                                        </p:attrNameLst>
                                      </p:cBhvr>
                                      <p:to>
                                        <p:strVal val="visible"/>
                                      </p:to>
                                    </p:set>
                                    <p:animEffect transition="in" filter="wipe(left)">
                                      <p:cBhvr>
                                        <p:cTn id="22" dur="500"/>
                                        <p:tgtEl>
                                          <p:spTgt spid="2662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37251"/>
                                        </p:tgtEl>
                                        <p:attrNameLst>
                                          <p:attrName>style.visibility</p:attrName>
                                        </p:attrNameLst>
                                      </p:cBhvr>
                                      <p:to>
                                        <p:strVal val="visible"/>
                                      </p:to>
                                    </p:set>
                                    <p:animEffect transition="in" filter="wipe(left)">
                                      <p:cBhvr>
                                        <p:cTn id="27" dur="500"/>
                                        <p:tgtEl>
                                          <p:spTgt spid="437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1"/>
            <a:ext cx="8229600" cy="685800"/>
          </a:xfrm>
        </p:spPr>
        <p:txBody>
          <a:bodyPr/>
          <a:lstStyle/>
          <a:p>
            <a:pPr eaLnBrk="1" hangingPunct="1">
              <a:defRPr/>
            </a:pPr>
            <a:r>
              <a:rPr lang="en-US" sz="3400" dirty="0" smtClean="0">
                <a:cs typeface="+mj-cs"/>
              </a:rPr>
              <a:t>Wave Packet Envelope</a:t>
            </a:r>
          </a:p>
        </p:txBody>
      </p:sp>
      <p:sp>
        <p:nvSpPr>
          <p:cNvPr id="27652" name="Rectangle 3"/>
          <p:cNvSpPr>
            <a:spLocks noGrp="1" noChangeArrowheads="1"/>
          </p:cNvSpPr>
          <p:nvPr>
            <p:ph type="body" sz="half" idx="1"/>
          </p:nvPr>
        </p:nvSpPr>
        <p:spPr>
          <a:xfrm>
            <a:off x="381000" y="685800"/>
            <a:ext cx="8383588" cy="4878388"/>
          </a:xfrm>
        </p:spPr>
        <p:txBody>
          <a:bodyPr/>
          <a:lstStyle/>
          <a:p>
            <a:pPr eaLnBrk="1" hangingPunct="1">
              <a:lnSpc>
                <a:spcPct val="90000"/>
              </a:lnSpc>
            </a:pPr>
            <a:r>
              <a:rPr lang="en-US" sz="2400" dirty="0">
                <a:cs typeface="ＭＳ Ｐゴシック" pitchFamily="-84" charset="-128"/>
              </a:rPr>
              <a:t>The superposition of two waves yields a wave number and angular frequency of the wave packet envelope.</a:t>
            </a: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pPr>
            <a:r>
              <a:rPr lang="en-US" sz="2400" dirty="0">
                <a:cs typeface="ＭＳ Ｐゴシック" pitchFamily="-84" charset="-128"/>
              </a:rPr>
              <a:t>The range of wave numbers and angular frequencies that produce the wave packet have the following relations:</a:t>
            </a: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pPr>
            <a:r>
              <a:rPr lang="en-US" sz="2400" dirty="0">
                <a:cs typeface="ＭＳ Ｐゴシック" pitchFamily="-84" charset="-128"/>
              </a:rPr>
              <a:t>A </a:t>
            </a:r>
            <a:r>
              <a:rPr lang="en-US" sz="2400" b="1" dirty="0">
                <a:cs typeface="ＭＳ Ｐゴシック" pitchFamily="-84" charset="-128"/>
              </a:rPr>
              <a:t>Gaussian wave packet</a:t>
            </a:r>
            <a:r>
              <a:rPr lang="en-US" sz="2400" dirty="0">
                <a:cs typeface="ＭＳ Ｐゴシック" pitchFamily="-84" charset="-128"/>
              </a:rPr>
              <a:t> has similar relations:</a:t>
            </a:r>
          </a:p>
          <a:p>
            <a:pPr eaLnBrk="1" hangingPunct="1">
              <a:lnSpc>
                <a:spcPct val="90000"/>
              </a:lnSpc>
            </a:pPr>
            <a:endParaRPr lang="en-US" sz="2400" dirty="0">
              <a:cs typeface="ＭＳ Ｐゴシック" pitchFamily="-84" charset="-128"/>
            </a:endParaRP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pPr>
            <a:r>
              <a:rPr lang="en-US" sz="2400" dirty="0">
                <a:cs typeface="ＭＳ Ｐゴシック" pitchFamily="-84" charset="-128"/>
              </a:rPr>
              <a:t>The localization of the wave packet over a small region to describe a particle requires a large range of wave numbers. Conversely, a small range of wave numbers cannot produce a wave packet localized within a small distance. </a:t>
            </a:r>
            <a:endParaRPr lang="en-US" sz="2800" dirty="0">
              <a:cs typeface="ＭＳ Ｐゴシック" pitchFamily="-84" charset="-128"/>
            </a:endParaRPr>
          </a:p>
        </p:txBody>
      </p:sp>
      <p:sp>
        <p:nvSpPr>
          <p:cNvPr id="9" name="Date Placeholder 8"/>
          <p:cNvSpPr>
            <a:spLocks noGrp="1"/>
          </p:cNvSpPr>
          <p:nvPr>
            <p:ph type="dt" sz="half" idx="10"/>
          </p:nvPr>
        </p:nvSpPr>
        <p:spPr/>
        <p:txBody>
          <a:bodyPr/>
          <a:lstStyle/>
          <a:p>
            <a:pPr>
              <a:defRPr/>
            </a:pPr>
            <a:r>
              <a:rPr lang="en-US" smtClean="0"/>
              <a:t>Monday, Sept. 30, 2013</a:t>
            </a:r>
            <a:endParaRPr lang="en-US"/>
          </a:p>
        </p:txBody>
      </p:sp>
      <p:sp>
        <p:nvSpPr>
          <p:cNvPr id="10" name="Slide Number Placeholder 9"/>
          <p:cNvSpPr>
            <a:spLocks noGrp="1"/>
          </p:cNvSpPr>
          <p:nvPr>
            <p:ph type="sldNum" sz="quarter" idx="12"/>
          </p:nvPr>
        </p:nvSpPr>
        <p:spPr/>
        <p:txBody>
          <a:bodyPr/>
          <a:lstStyle/>
          <a:p>
            <a:pPr>
              <a:defRPr/>
            </a:pPr>
            <a:fld id="{6E4BFBEB-12DC-8949-B61D-A8F2554F50A6}" type="slidenum">
              <a:rPr lang="en-US" smtClean="0"/>
              <a:pPr>
                <a:defRPr/>
              </a:pPr>
              <a:t>8</a:t>
            </a:fld>
            <a:endParaRPr lang="en-US"/>
          </a:p>
        </p:txBody>
      </p:sp>
      <p:sp>
        <p:nvSpPr>
          <p:cNvPr id="11" name="Footer Placeholder 10"/>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348165" name="Object 2"/>
          <p:cNvGraphicFramePr>
            <a:graphicFrameLocks noChangeAspect="1"/>
          </p:cNvGraphicFramePr>
          <p:nvPr>
            <p:extLst>
              <p:ext uri="{D42A27DB-BD31-4B8C-83A1-F6EECF244321}">
                <p14:modId xmlns:p14="http://schemas.microsoft.com/office/powerpoint/2010/main" val="2499085379"/>
              </p:ext>
            </p:extLst>
          </p:nvPr>
        </p:nvGraphicFramePr>
        <p:xfrm>
          <a:off x="5348288" y="1143000"/>
          <a:ext cx="1647825" cy="936625"/>
        </p:xfrm>
        <a:graphic>
          <a:graphicData uri="http://schemas.openxmlformats.org/presentationml/2006/ole">
            <mc:AlternateContent xmlns:mc="http://schemas.openxmlformats.org/markup-compatibility/2006">
              <mc:Choice xmlns:v="urn:schemas-microsoft-com:vml" Requires="v">
                <p:oleObj spid="_x0000_s5126" name="Equation" r:id="rId3" imgW="711200" imgH="393700" progId="Equation.DSMT4">
                  <p:embed/>
                </p:oleObj>
              </mc:Choice>
              <mc:Fallback>
                <p:oleObj name="Equation" r:id="rId3" imgW="711200" imgH="393700" progId="Equation.DSMT4">
                  <p:embed/>
                  <p:pic>
                    <p:nvPicPr>
                      <p:cNvPr id="0" name=""/>
                      <p:cNvPicPr>
                        <a:picLocks noChangeAspect="1" noChangeArrowheads="1"/>
                      </p:cNvPicPr>
                      <p:nvPr/>
                    </p:nvPicPr>
                    <p:blipFill>
                      <a:blip r:embed="rId4"/>
                      <a:srcRect/>
                      <a:stretch>
                        <a:fillRect/>
                      </a:stretch>
                    </p:blipFill>
                    <p:spPr bwMode="auto">
                      <a:xfrm>
                        <a:off x="5348288" y="1143000"/>
                        <a:ext cx="1647825"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6" name="Object 2"/>
          <p:cNvGraphicFramePr>
            <a:graphicFrameLocks noChangeAspect="1"/>
          </p:cNvGraphicFramePr>
          <p:nvPr>
            <p:extLst>
              <p:ext uri="{D42A27DB-BD31-4B8C-83A1-F6EECF244321}">
                <p14:modId xmlns:p14="http://schemas.microsoft.com/office/powerpoint/2010/main" val="132867942"/>
              </p:ext>
            </p:extLst>
          </p:nvPr>
        </p:nvGraphicFramePr>
        <p:xfrm>
          <a:off x="2376488" y="3124200"/>
          <a:ext cx="1646237" cy="423863"/>
        </p:xfrm>
        <a:graphic>
          <a:graphicData uri="http://schemas.openxmlformats.org/presentationml/2006/ole">
            <mc:AlternateContent xmlns:mc="http://schemas.openxmlformats.org/markup-compatibility/2006">
              <mc:Choice xmlns:v="urn:schemas-microsoft-com:vml" Requires="v">
                <p:oleObj spid="_x0000_s5127" name="Equation" r:id="rId5" imgW="711200" imgH="177800" progId="Equation.DSMT4">
                  <p:embed/>
                </p:oleObj>
              </mc:Choice>
              <mc:Fallback>
                <p:oleObj name="Equation" r:id="rId5" imgW="711200" imgH="177800" progId="Equation.DSMT4">
                  <p:embed/>
                  <p:pic>
                    <p:nvPicPr>
                      <p:cNvPr id="0" name=""/>
                      <p:cNvPicPr>
                        <a:picLocks noChangeAspect="1" noChangeArrowheads="1"/>
                      </p:cNvPicPr>
                      <p:nvPr/>
                    </p:nvPicPr>
                    <p:blipFill>
                      <a:blip r:embed="rId6"/>
                      <a:srcRect/>
                      <a:stretch>
                        <a:fillRect/>
                      </a:stretch>
                    </p:blipFill>
                    <p:spPr bwMode="auto">
                      <a:xfrm>
                        <a:off x="2376488" y="3124200"/>
                        <a:ext cx="1646237" cy="423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7" name="Object 2"/>
          <p:cNvGraphicFramePr>
            <a:graphicFrameLocks noChangeAspect="1"/>
          </p:cNvGraphicFramePr>
          <p:nvPr>
            <p:extLst>
              <p:ext uri="{D42A27DB-BD31-4B8C-83A1-F6EECF244321}">
                <p14:modId xmlns:p14="http://schemas.microsoft.com/office/powerpoint/2010/main" val="3713566490"/>
              </p:ext>
            </p:extLst>
          </p:nvPr>
        </p:nvGraphicFramePr>
        <p:xfrm>
          <a:off x="4800600" y="3124200"/>
          <a:ext cx="1676400" cy="423863"/>
        </p:xfrm>
        <a:graphic>
          <a:graphicData uri="http://schemas.openxmlformats.org/presentationml/2006/ole">
            <mc:AlternateContent xmlns:mc="http://schemas.openxmlformats.org/markup-compatibility/2006">
              <mc:Choice xmlns:v="urn:schemas-microsoft-com:vml" Requires="v">
                <p:oleObj spid="_x0000_s5128" name="Equation" r:id="rId7" imgW="723900" imgH="177800" progId="Equation.DSMT4">
                  <p:embed/>
                </p:oleObj>
              </mc:Choice>
              <mc:Fallback>
                <p:oleObj name="Equation" r:id="rId7" imgW="723900" imgH="177800" progId="Equation.DSMT4">
                  <p:embed/>
                  <p:pic>
                    <p:nvPicPr>
                      <p:cNvPr id="0" name=""/>
                      <p:cNvPicPr>
                        <a:picLocks noChangeAspect="1" noChangeArrowheads="1"/>
                      </p:cNvPicPr>
                      <p:nvPr/>
                    </p:nvPicPr>
                    <p:blipFill>
                      <a:blip r:embed="rId8"/>
                      <a:srcRect/>
                      <a:stretch>
                        <a:fillRect/>
                      </a:stretch>
                    </p:blipFill>
                    <p:spPr bwMode="auto">
                      <a:xfrm>
                        <a:off x="4800600" y="3124200"/>
                        <a:ext cx="1676400" cy="423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8" name="Object 2"/>
          <p:cNvGraphicFramePr>
            <a:graphicFrameLocks noChangeAspect="1"/>
          </p:cNvGraphicFramePr>
          <p:nvPr>
            <p:extLst>
              <p:ext uri="{D42A27DB-BD31-4B8C-83A1-F6EECF244321}">
                <p14:modId xmlns:p14="http://schemas.microsoft.com/office/powerpoint/2010/main" val="2897946197"/>
              </p:ext>
            </p:extLst>
          </p:nvPr>
        </p:nvGraphicFramePr>
        <p:xfrm>
          <a:off x="2452688" y="4114800"/>
          <a:ext cx="1468437" cy="936625"/>
        </p:xfrm>
        <a:graphic>
          <a:graphicData uri="http://schemas.openxmlformats.org/presentationml/2006/ole">
            <mc:AlternateContent xmlns:mc="http://schemas.openxmlformats.org/markup-compatibility/2006">
              <mc:Choice xmlns:v="urn:schemas-microsoft-com:vml" Requires="v">
                <p:oleObj spid="_x0000_s5129" name="Equation" r:id="rId9" imgW="635000" imgH="393700" progId="Equation.DSMT4">
                  <p:embed/>
                </p:oleObj>
              </mc:Choice>
              <mc:Fallback>
                <p:oleObj name="Equation" r:id="rId9" imgW="635000" imgH="393700" progId="Equation.DSMT4">
                  <p:embed/>
                  <p:pic>
                    <p:nvPicPr>
                      <p:cNvPr id="0" name=""/>
                      <p:cNvPicPr>
                        <a:picLocks noChangeAspect="1" noChangeArrowheads="1"/>
                      </p:cNvPicPr>
                      <p:nvPr/>
                    </p:nvPicPr>
                    <p:blipFill>
                      <a:blip r:embed="rId10"/>
                      <a:srcRect/>
                      <a:stretch>
                        <a:fillRect/>
                      </a:stretch>
                    </p:blipFill>
                    <p:spPr bwMode="auto">
                      <a:xfrm>
                        <a:off x="2452688" y="4114800"/>
                        <a:ext cx="1468437"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9" name="Object 2"/>
          <p:cNvGraphicFramePr>
            <a:graphicFrameLocks noChangeAspect="1"/>
          </p:cNvGraphicFramePr>
          <p:nvPr>
            <p:extLst>
              <p:ext uri="{D42A27DB-BD31-4B8C-83A1-F6EECF244321}">
                <p14:modId xmlns:p14="http://schemas.microsoft.com/office/powerpoint/2010/main" val="3272160471"/>
              </p:ext>
            </p:extLst>
          </p:nvPr>
        </p:nvGraphicFramePr>
        <p:xfrm>
          <a:off x="4724400" y="4114800"/>
          <a:ext cx="1500187" cy="936625"/>
        </p:xfrm>
        <a:graphic>
          <a:graphicData uri="http://schemas.openxmlformats.org/presentationml/2006/ole">
            <mc:AlternateContent xmlns:mc="http://schemas.openxmlformats.org/markup-compatibility/2006">
              <mc:Choice xmlns:v="urn:schemas-microsoft-com:vml" Requires="v">
                <p:oleObj spid="_x0000_s5130" name="Equation" r:id="rId11" imgW="647700" imgH="393700" progId="Equation.DSMT4">
                  <p:embed/>
                </p:oleObj>
              </mc:Choice>
              <mc:Fallback>
                <p:oleObj name="Equation" r:id="rId11" imgW="647700" imgH="393700" progId="Equation.DSMT4">
                  <p:embed/>
                  <p:pic>
                    <p:nvPicPr>
                      <p:cNvPr id="0" name=""/>
                      <p:cNvPicPr>
                        <a:picLocks noChangeAspect="1" noChangeArrowheads="1"/>
                      </p:cNvPicPr>
                      <p:nvPr/>
                    </p:nvPicPr>
                    <p:blipFill>
                      <a:blip r:embed="rId12"/>
                      <a:srcRect/>
                      <a:stretch>
                        <a:fillRect/>
                      </a:stretch>
                    </p:blipFill>
                    <p:spPr bwMode="auto">
                      <a:xfrm>
                        <a:off x="4724400" y="4114800"/>
                        <a:ext cx="1500187"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0182393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7652">
                                            <p:txEl>
                                              <p:pRg st="0" end="0"/>
                                            </p:txEl>
                                          </p:spTgt>
                                        </p:tgtEl>
                                        <p:attrNameLst>
                                          <p:attrName>style.visibility</p:attrName>
                                        </p:attrNameLst>
                                      </p:cBhvr>
                                      <p:to>
                                        <p:strVal val="visible"/>
                                      </p:to>
                                    </p:set>
                                    <p:animEffect transition="in" filter="wipe(left)">
                                      <p:cBhvr>
                                        <p:cTn id="7" dur="500"/>
                                        <p:tgtEl>
                                          <p:spTgt spid="276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8165"/>
                                        </p:tgtEl>
                                        <p:attrNameLst>
                                          <p:attrName>style.visibility</p:attrName>
                                        </p:attrNameLst>
                                      </p:cBhvr>
                                      <p:to>
                                        <p:strVal val="visible"/>
                                      </p:to>
                                    </p:set>
                                    <p:animEffect transition="in" filter="wipe(left)">
                                      <p:cBhvr>
                                        <p:cTn id="12" dur="500"/>
                                        <p:tgtEl>
                                          <p:spTgt spid="3481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7652">
                                            <p:txEl>
                                              <p:pRg st="3" end="3"/>
                                            </p:txEl>
                                          </p:spTgt>
                                        </p:tgtEl>
                                        <p:attrNameLst>
                                          <p:attrName>style.visibility</p:attrName>
                                        </p:attrNameLst>
                                      </p:cBhvr>
                                      <p:to>
                                        <p:strVal val="visible"/>
                                      </p:to>
                                    </p:set>
                                    <p:animEffect transition="in" filter="wipe(left)">
                                      <p:cBhvr>
                                        <p:cTn id="17" dur="500"/>
                                        <p:tgtEl>
                                          <p:spTgt spid="2765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48166"/>
                                        </p:tgtEl>
                                        <p:attrNameLst>
                                          <p:attrName>style.visibility</p:attrName>
                                        </p:attrNameLst>
                                      </p:cBhvr>
                                      <p:to>
                                        <p:strVal val="visible"/>
                                      </p:to>
                                    </p:set>
                                    <p:animEffect transition="in" filter="wipe(left)">
                                      <p:cBhvr>
                                        <p:cTn id="22" dur="500"/>
                                        <p:tgtEl>
                                          <p:spTgt spid="34816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48167"/>
                                        </p:tgtEl>
                                        <p:attrNameLst>
                                          <p:attrName>style.visibility</p:attrName>
                                        </p:attrNameLst>
                                      </p:cBhvr>
                                      <p:to>
                                        <p:strVal val="visible"/>
                                      </p:to>
                                    </p:set>
                                    <p:animEffect transition="in" filter="wipe(left)">
                                      <p:cBhvr>
                                        <p:cTn id="27" dur="500"/>
                                        <p:tgtEl>
                                          <p:spTgt spid="34816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7652">
                                            <p:txEl>
                                              <p:pRg st="6" end="6"/>
                                            </p:txEl>
                                          </p:spTgt>
                                        </p:tgtEl>
                                        <p:attrNameLst>
                                          <p:attrName>style.visibility</p:attrName>
                                        </p:attrNameLst>
                                      </p:cBhvr>
                                      <p:to>
                                        <p:strVal val="visible"/>
                                      </p:to>
                                    </p:set>
                                    <p:animEffect transition="in" filter="wipe(left)">
                                      <p:cBhvr>
                                        <p:cTn id="32" dur="500"/>
                                        <p:tgtEl>
                                          <p:spTgt spid="2765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48168"/>
                                        </p:tgtEl>
                                        <p:attrNameLst>
                                          <p:attrName>style.visibility</p:attrName>
                                        </p:attrNameLst>
                                      </p:cBhvr>
                                      <p:to>
                                        <p:strVal val="visible"/>
                                      </p:to>
                                    </p:set>
                                    <p:animEffect transition="in" filter="wipe(left)">
                                      <p:cBhvr>
                                        <p:cTn id="37" dur="500"/>
                                        <p:tgtEl>
                                          <p:spTgt spid="34816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48169"/>
                                        </p:tgtEl>
                                        <p:attrNameLst>
                                          <p:attrName>style.visibility</p:attrName>
                                        </p:attrNameLst>
                                      </p:cBhvr>
                                      <p:to>
                                        <p:strVal val="visible"/>
                                      </p:to>
                                    </p:set>
                                    <p:animEffect transition="in" filter="wipe(left)">
                                      <p:cBhvr>
                                        <p:cTn id="42" dur="500"/>
                                        <p:tgtEl>
                                          <p:spTgt spid="34816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7652">
                                            <p:txEl>
                                              <p:pRg st="9" end="9"/>
                                            </p:txEl>
                                          </p:spTgt>
                                        </p:tgtEl>
                                        <p:attrNameLst>
                                          <p:attrName>style.visibility</p:attrName>
                                        </p:attrNameLst>
                                      </p:cBhvr>
                                      <p:to>
                                        <p:strVal val="visible"/>
                                      </p:to>
                                    </p:set>
                                    <p:animEffect transition="in" filter="wipe(left)">
                                      <p:cBhvr>
                                        <p:cTn id="47" dur="500"/>
                                        <p:tgtEl>
                                          <p:spTgt spid="2765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1" name="Rectangle 9"/>
          <p:cNvSpPr>
            <a:spLocks noChangeArrowheads="1"/>
          </p:cNvSpPr>
          <p:nvPr/>
        </p:nvSpPr>
        <p:spPr bwMode="auto">
          <a:xfrm>
            <a:off x="381000" y="609600"/>
            <a:ext cx="8231187" cy="5030788"/>
          </a:xfrm>
          <a:prstGeom prst="rect">
            <a:avLst/>
          </a:prstGeom>
          <a:noFill/>
          <a:ln>
            <a:noFill/>
          </a:ln>
          <a:effectLst/>
          <a:extLst/>
        </p:spPr>
        <p:txBody>
          <a:bodyPr>
            <a:prstTxWarp prst="textNoShape">
              <a:avLst/>
            </a:prstTxWarp>
          </a:bodyPr>
          <a:lstStyle/>
          <a:p>
            <a:pPr marL="342900" indent="-342900" eaLnBrk="1" hangingPunct="1">
              <a:spcBef>
                <a:spcPct val="20000"/>
              </a:spcBef>
              <a:buClr>
                <a:srgbClr val="3333CC"/>
              </a:buClr>
              <a:buSzPct val="65000"/>
              <a:buFont typeface="Wingdings" pitchFamily="-84" charset="2"/>
              <a:buChar char="n"/>
            </a:pPr>
            <a:r>
              <a:rPr lang="en-US" sz="2800" dirty="0">
                <a:solidFill>
                  <a:srgbClr val="3333CC"/>
                </a:solidFill>
                <a:latin typeface="+mn-lt"/>
              </a:rPr>
              <a:t>A Gaussian wave packet describes the envelope of a pulse wave</a:t>
            </a:r>
            <a:r>
              <a:rPr lang="en-US" sz="2800" dirty="0" smtClean="0">
                <a:solidFill>
                  <a:srgbClr val="3333CC"/>
                </a:solidFill>
                <a:latin typeface="+mn-lt"/>
              </a:rPr>
              <a:t>.</a:t>
            </a:r>
          </a:p>
          <a:p>
            <a:pPr marL="342900" indent="-342900" eaLnBrk="1" hangingPunct="1">
              <a:spcBef>
                <a:spcPct val="20000"/>
              </a:spcBef>
              <a:buClr>
                <a:srgbClr val="3333CC"/>
              </a:buClr>
              <a:buSzPct val="65000"/>
              <a:buFont typeface="Wingdings" pitchFamily="-84" charset="2"/>
              <a:buNone/>
            </a:pPr>
            <a:endParaRPr lang="en-US" sz="2800" dirty="0" smtClean="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smtClean="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smtClean="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Char char="n"/>
            </a:pPr>
            <a:r>
              <a:rPr lang="en-US" sz="2800" dirty="0">
                <a:solidFill>
                  <a:srgbClr val="3333CC"/>
                </a:solidFill>
                <a:latin typeface="+mn-lt"/>
              </a:rPr>
              <a:t>The group velocity is		</a:t>
            </a:r>
          </a:p>
        </p:txBody>
      </p:sp>
      <p:pic>
        <p:nvPicPr>
          <p:cNvPr id="28680" name="Picture 1"/>
          <p:cNvPicPr>
            <a:picLocks/>
          </p:cNvPicPr>
          <p:nvPr/>
        </p:nvPicPr>
        <p:blipFill>
          <a:blip r:embed="rId3"/>
          <a:srcRect/>
          <a:stretch>
            <a:fillRect/>
          </a:stretch>
        </p:blipFill>
        <p:spPr bwMode="auto">
          <a:xfrm>
            <a:off x="609600" y="1981200"/>
            <a:ext cx="7823200" cy="3429000"/>
          </a:xfrm>
          <a:prstGeom prst="rect">
            <a:avLst/>
          </a:prstGeom>
          <a:noFill/>
          <a:ln w="9525">
            <a:noFill/>
            <a:miter lim="800000"/>
            <a:headEnd/>
            <a:tailEnd/>
          </a:ln>
        </p:spPr>
      </p:pic>
      <p:sp>
        <p:nvSpPr>
          <p:cNvPr id="59394" name="Rectangle 2"/>
          <p:cNvSpPr>
            <a:spLocks noGrp="1" noChangeArrowheads="1"/>
          </p:cNvSpPr>
          <p:nvPr>
            <p:ph type="title"/>
          </p:nvPr>
        </p:nvSpPr>
        <p:spPr>
          <a:xfrm>
            <a:off x="457200" y="49213"/>
            <a:ext cx="8229600" cy="712787"/>
          </a:xfrm>
        </p:spPr>
        <p:txBody>
          <a:bodyPr/>
          <a:lstStyle/>
          <a:p>
            <a:pPr eaLnBrk="1" hangingPunct="1">
              <a:defRPr/>
            </a:pPr>
            <a:r>
              <a:rPr lang="en-US" sz="3600" dirty="0" smtClean="0">
                <a:cs typeface="+mj-cs"/>
              </a:rPr>
              <a:t>Gaussian Function</a:t>
            </a:r>
          </a:p>
        </p:txBody>
      </p:sp>
      <p:sp>
        <p:nvSpPr>
          <p:cNvPr id="28677" name="Rectangle 3"/>
          <p:cNvSpPr>
            <a:spLocks noGrp="1" noChangeArrowheads="1"/>
          </p:cNvSpPr>
          <p:nvPr>
            <p:ph type="body" sz="half" idx="1"/>
          </p:nvPr>
        </p:nvSpPr>
        <p:spPr>
          <a:xfrm>
            <a:off x="457200" y="1449388"/>
            <a:ext cx="3810000" cy="4037012"/>
          </a:xfrm>
        </p:spPr>
        <p:txBody>
          <a:bodyPr/>
          <a:lstStyle/>
          <a:p>
            <a:pPr algn="ctr" eaLnBrk="1" hangingPunct="1">
              <a:buFont typeface="Wingdings" pitchFamily="-84" charset="2"/>
              <a:buNone/>
            </a:pPr>
            <a:endParaRPr lang="en-US" sz="2600" dirty="0" smtClean="0">
              <a:cs typeface="ＭＳ Ｐゴシック" pitchFamily="-84" charset="-128"/>
            </a:endParaRPr>
          </a:p>
          <a:p>
            <a:pPr algn="ctr" eaLnBrk="1" hangingPunct="1">
              <a:buFont typeface="Wingdings" pitchFamily="-84" charset="2"/>
              <a:buNone/>
            </a:pPr>
            <a:endParaRPr lang="en-US" sz="2600" dirty="0" smtClean="0">
              <a:cs typeface="ＭＳ Ｐゴシック" pitchFamily="-84" charset="-128"/>
            </a:endParaRPr>
          </a:p>
          <a:p>
            <a:pPr algn="ctr" eaLnBrk="1" hangingPunct="1">
              <a:buFont typeface="Wingdings" pitchFamily="-84" charset="2"/>
              <a:buNone/>
            </a:pPr>
            <a:endParaRPr lang="en-US" sz="2600" dirty="0">
              <a:cs typeface="ＭＳ Ｐゴシック" pitchFamily="-84" charset="-128"/>
            </a:endParaRPr>
          </a:p>
        </p:txBody>
      </p:sp>
      <p:sp>
        <p:nvSpPr>
          <p:cNvPr id="8" name="Date Placeholder 7"/>
          <p:cNvSpPr>
            <a:spLocks noGrp="1"/>
          </p:cNvSpPr>
          <p:nvPr>
            <p:ph type="dt" sz="half" idx="10"/>
          </p:nvPr>
        </p:nvSpPr>
        <p:spPr/>
        <p:txBody>
          <a:bodyPr/>
          <a:lstStyle/>
          <a:p>
            <a:pPr>
              <a:defRPr/>
            </a:pPr>
            <a:r>
              <a:rPr lang="en-US" smtClean="0"/>
              <a:t>Monday, Sept. 30, 2013</a:t>
            </a:r>
            <a:endParaRPr lang="en-US" dirty="0"/>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9</a:t>
            </a:fld>
            <a:endParaRPr lang="en-US"/>
          </a:p>
        </p:txBody>
      </p:sp>
      <p:sp>
        <p:nvSpPr>
          <p:cNvPr id="10" name="Footer Placeholder 9"/>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21507" name="Object 3"/>
          <p:cNvGraphicFramePr>
            <a:graphicFrameLocks noChangeAspect="1"/>
          </p:cNvGraphicFramePr>
          <p:nvPr>
            <p:extLst>
              <p:ext uri="{D42A27DB-BD31-4B8C-83A1-F6EECF244321}">
                <p14:modId xmlns:p14="http://schemas.microsoft.com/office/powerpoint/2010/main" val="1353297338"/>
              </p:ext>
            </p:extLst>
          </p:nvPr>
        </p:nvGraphicFramePr>
        <p:xfrm>
          <a:off x="2087563" y="1066800"/>
          <a:ext cx="5121275" cy="636588"/>
        </p:xfrm>
        <a:graphic>
          <a:graphicData uri="http://schemas.openxmlformats.org/presentationml/2006/ole">
            <mc:AlternateContent xmlns:mc="http://schemas.openxmlformats.org/markup-compatibility/2006">
              <mc:Choice xmlns:v="urn:schemas-microsoft-com:vml" Requires="v">
                <p:oleObj spid="_x0000_s6147" name="Equation" r:id="rId4" imgW="2146300" imgH="266700" progId="Equation.DSMT4">
                  <p:embed/>
                </p:oleObj>
              </mc:Choice>
              <mc:Fallback>
                <p:oleObj name="Equation" r:id="rId4" imgW="2146300" imgH="266700" progId="Equation.DSMT4">
                  <p:embed/>
                  <p:pic>
                    <p:nvPicPr>
                      <p:cNvPr id="0" name=""/>
                      <p:cNvPicPr>
                        <a:picLocks noChangeAspect="1" noChangeArrowheads="1"/>
                      </p:cNvPicPr>
                      <p:nvPr/>
                    </p:nvPicPr>
                    <p:blipFill>
                      <a:blip r:embed="rId5"/>
                      <a:srcRect/>
                      <a:stretch>
                        <a:fillRect/>
                      </a:stretch>
                    </p:blipFill>
                    <p:spPr bwMode="auto">
                      <a:xfrm>
                        <a:off x="2087563" y="1066800"/>
                        <a:ext cx="5121275" cy="636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9" name="Object 2"/>
          <p:cNvGraphicFramePr>
            <a:graphicFrameLocks noChangeAspect="1"/>
          </p:cNvGraphicFramePr>
          <p:nvPr/>
        </p:nvGraphicFramePr>
        <p:xfrm>
          <a:off x="3671887" y="5486400"/>
          <a:ext cx="1128713" cy="781050"/>
        </p:xfrm>
        <a:graphic>
          <a:graphicData uri="http://schemas.openxmlformats.org/presentationml/2006/ole">
            <mc:AlternateContent xmlns:mc="http://schemas.openxmlformats.org/markup-compatibility/2006">
              <mc:Choice xmlns:v="urn:schemas-microsoft-com:vml" Requires="v">
                <p:oleObj spid="_x0000_s6148" name="Equation" r:id="rId6" imgW="584200" imgH="393700" progId="Equation.DSMT4">
                  <p:embed/>
                </p:oleObj>
              </mc:Choice>
              <mc:Fallback>
                <p:oleObj name="Equation" r:id="rId6" imgW="584200" imgH="3937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1887" y="5486400"/>
                        <a:ext cx="1128713" cy="781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180781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9401"/>
                                        </p:tgtEl>
                                        <p:attrNameLst>
                                          <p:attrName>style.visibility</p:attrName>
                                        </p:attrNameLst>
                                      </p:cBhvr>
                                      <p:to>
                                        <p:strVal val="visible"/>
                                      </p:to>
                                    </p:set>
                                    <p:animEffect transition="in" filter="wipe(left)">
                                      <p:cBhvr>
                                        <p:cTn id="7" dur="500"/>
                                        <p:tgtEl>
                                          <p:spTgt spid="594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7"/>
                                        </p:tgtEl>
                                        <p:attrNameLst>
                                          <p:attrName>style.visibility</p:attrName>
                                        </p:attrNameLst>
                                      </p:cBhvr>
                                      <p:to>
                                        <p:strVal val="visible"/>
                                      </p:to>
                                    </p:set>
                                    <p:animEffect transition="in" filter="wipe(left)">
                                      <p:cBhvr>
                                        <p:cTn id="12" dur="500"/>
                                        <p:tgtEl>
                                          <p:spTgt spid="2150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nodePh="1">
                                  <p:stCondLst>
                                    <p:cond delay="0"/>
                                  </p:stCondLst>
                                  <p:endCondLst>
                                    <p:cond evt="begin" delay="0">
                                      <p:tn val="15"/>
                                    </p:cond>
                                  </p:endCondLst>
                                  <p:childTnLst>
                                    <p:set>
                                      <p:cBhvr>
                                        <p:cTn id="16" dur="1" fill="hold">
                                          <p:stCondLst>
                                            <p:cond delay="0"/>
                                          </p:stCondLst>
                                        </p:cTn>
                                        <p:tgtEl>
                                          <p:spTgt spid="28677">
                                            <p:txEl>
                                              <p:pRg st="0" end="0"/>
                                            </p:txEl>
                                          </p:spTgt>
                                        </p:tgtEl>
                                        <p:attrNameLst>
                                          <p:attrName>style.visibility</p:attrName>
                                        </p:attrNameLst>
                                      </p:cBhvr>
                                      <p:to>
                                        <p:strVal val="visible"/>
                                      </p:to>
                                    </p:set>
                                    <p:anim calcmode="lin" valueType="num">
                                      <p:cBhvr>
                                        <p:cTn id="17" dur="500" fill="hold"/>
                                        <p:tgtEl>
                                          <p:spTgt spid="28677">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28677">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286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1" grpId="0"/>
      <p:bldP spid="28677"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32108</TotalTime>
  <Words>4018</Words>
  <Application>Microsoft Macintosh PowerPoint</Application>
  <PresentationFormat>On-screen Show (4:3)</PresentationFormat>
  <Paragraphs>575</Paragraphs>
  <Slides>52</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phys1443-spring02</vt:lpstr>
      <vt:lpstr>Equation</vt:lpstr>
      <vt:lpstr>PHYS 3313 – Section 001 Lecture #12</vt:lpstr>
      <vt:lpstr>Announcements</vt:lpstr>
      <vt:lpstr>PowerPoint Presentation</vt:lpstr>
      <vt:lpstr>Wave Motion</vt:lpstr>
      <vt:lpstr>Wave Properties</vt:lpstr>
      <vt:lpstr>Principle of Superposition</vt:lpstr>
      <vt:lpstr>Fourier Series</vt:lpstr>
      <vt:lpstr>Wave Packet Envelope</vt:lpstr>
      <vt:lpstr>Gaussian Function</vt:lpstr>
      <vt:lpstr>Dispersion</vt:lpstr>
      <vt:lpstr>Waves or Particles?</vt:lpstr>
      <vt:lpstr>Electron Double-Slit Experiment</vt:lpstr>
      <vt:lpstr>Which slit?</vt:lpstr>
      <vt:lpstr>Wave particle duality solution</vt:lpstr>
      <vt:lpstr>Uncertainty Principle</vt:lpstr>
      <vt:lpstr>Energy Uncertainty</vt:lpstr>
      <vt:lpstr>Probability, Wave Functions, and the Copenhagen Interpretation</vt:lpstr>
      <vt:lpstr>The Copenhagen Interpretation</vt:lpstr>
      <vt:lpstr>Particle in a Box</vt:lpstr>
      <vt:lpstr>Probability of the Particle</vt:lpstr>
      <vt:lpstr>The Schrödinger Wave Equation</vt:lpstr>
      <vt:lpstr>General Solution of the Schrödinger Wave Equation</vt:lpstr>
      <vt:lpstr>Normalization and Probability</vt:lpstr>
      <vt:lpstr>Properties of Valid Wave Functions</vt:lpstr>
      <vt:lpstr>Time-Independent Schrödinger Wave Equation</vt:lpstr>
      <vt:lpstr>Time-Independent Schrödinger Wave Equation(con’t)</vt:lpstr>
      <vt:lpstr>Stationary State</vt:lpstr>
      <vt:lpstr>Comparison of Classical and Quantum Mechanics</vt:lpstr>
      <vt:lpstr>Expectation Values</vt:lpstr>
      <vt:lpstr>Continuous Expectation Values</vt:lpstr>
      <vt:lpstr>Momentum Operator</vt:lpstr>
      <vt:lpstr>Position and Energy Operators</vt:lpstr>
      <vt:lpstr>Infinite Square-Well Potential</vt:lpstr>
      <vt:lpstr>Quantization</vt:lpstr>
      <vt:lpstr>Quantized Energy</vt:lpstr>
      <vt:lpstr>Finite Square-Well Potential</vt:lpstr>
      <vt:lpstr>Finite Square-Well Solution</vt:lpstr>
      <vt:lpstr>Penetration Depth</vt:lpstr>
      <vt:lpstr>Three-Dimensional Infinite-Potential Well</vt:lpstr>
      <vt:lpstr>Degeneracy</vt:lpstr>
      <vt:lpstr>Simple Harmonic Oscillator</vt:lpstr>
      <vt:lpstr>Parabolic Potential Well</vt:lpstr>
      <vt:lpstr>Analysis of the Parabolic Potential Well</vt:lpstr>
      <vt:lpstr>6.7: Barriers and Tunneling</vt:lpstr>
      <vt:lpstr>At The Barrier an Incident Particle Experiences Reflection and Transmission</vt:lpstr>
      <vt:lpstr>Reflection and Transmission</vt:lpstr>
      <vt:lpstr>Probability of Reflection and Transmission</vt:lpstr>
      <vt:lpstr>Tunneling</vt:lpstr>
      <vt:lpstr>Uncertainty Explanation</vt:lpstr>
      <vt:lpstr>Analogy with Wave Optics</vt:lpstr>
      <vt:lpstr>Potential Well</vt:lpstr>
      <vt:lpstr>Alpha-Particle Decay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Amir Farbin</cp:lastModifiedBy>
  <cp:revision>1695</cp:revision>
  <dcterms:created xsi:type="dcterms:W3CDTF">2012-10-03T23:19:48Z</dcterms:created>
  <dcterms:modified xsi:type="dcterms:W3CDTF">2013-10-08T15:55:16Z</dcterms:modified>
</cp:coreProperties>
</file>