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35" r:id="rId3"/>
    <p:sldId id="741" r:id="rId4"/>
    <p:sldId id="740" r:id="rId5"/>
    <p:sldId id="737" r:id="rId6"/>
    <p:sldId id="738" r:id="rId7"/>
    <p:sldId id="739" r:id="rId8"/>
    <p:sldId id="714" r:id="rId9"/>
    <p:sldId id="736" r:id="rId10"/>
    <p:sldId id="724" r:id="rId11"/>
    <p:sldId id="719" r:id="rId12"/>
    <p:sldId id="715" r:id="rId13"/>
    <p:sldId id="720" r:id="rId14"/>
    <p:sldId id="721" r:id="rId15"/>
    <p:sldId id="716" r:id="rId16"/>
    <p:sldId id="722" r:id="rId17"/>
    <p:sldId id="723" r:id="rId18"/>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1" d="100"/>
          <a:sy n="71" d="100"/>
        </p:scale>
        <p:origin x="-51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emf"/><Relationship Id="rId6" Type="http://schemas.openxmlformats.org/officeDocument/2006/relationships/image" Target="../media/image12.emf"/><Relationship Id="rId7" Type="http://schemas.openxmlformats.org/officeDocument/2006/relationships/image" Target="../media/image13.emf"/><Relationship Id="rId8" Type="http://schemas.openxmlformats.org/officeDocument/2006/relationships/image" Target="../media/image14.emf"/><Relationship Id="rId9" Type="http://schemas.openxmlformats.org/officeDocument/2006/relationships/image" Target="../media/image15.emf"/><Relationship Id="rId10" Type="http://schemas.openxmlformats.org/officeDocument/2006/relationships/image" Target="../media/image16.emf"/><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29.emf"/><Relationship Id="rId12" Type="http://schemas.openxmlformats.org/officeDocument/2006/relationships/image" Target="../media/image30.emf"/><Relationship Id="rId1" Type="http://schemas.openxmlformats.org/officeDocument/2006/relationships/image" Target="../media/image19.emf"/><Relationship Id="rId2" Type="http://schemas.openxmlformats.org/officeDocument/2006/relationships/image" Target="../media/image20.emf"/><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7" Type="http://schemas.openxmlformats.org/officeDocument/2006/relationships/image" Target="../media/image25.emf"/><Relationship Id="rId8" Type="http://schemas.openxmlformats.org/officeDocument/2006/relationships/image" Target="../media/image26.emf"/><Relationship Id="rId9" Type="http://schemas.openxmlformats.org/officeDocument/2006/relationships/image" Target="../media/image27.emf"/><Relationship Id="rId10"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1" Type="http://schemas.openxmlformats.org/officeDocument/2006/relationships/image" Target="../media/image31.emf"/><Relationship Id="rId2"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 Id="rId2" Type="http://schemas.openxmlformats.org/officeDocument/2006/relationships/image" Target="../media/image39.emf"/><Relationship Id="rId3"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8" Type="http://schemas.openxmlformats.org/officeDocument/2006/relationships/image" Target="../media/image48.emf"/><Relationship Id="rId9" Type="http://schemas.openxmlformats.org/officeDocument/2006/relationships/image" Target="../media/image49.emf"/><Relationship Id="rId10" Type="http://schemas.openxmlformats.org/officeDocument/2006/relationships/image" Target="../media/image50.emf"/><Relationship Id="rId1" Type="http://schemas.openxmlformats.org/officeDocument/2006/relationships/image" Target="../media/image41.emf"/><Relationship Id="rId2" Type="http://schemas.openxmlformats.org/officeDocument/2006/relationships/image" Target="../media/image4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7" Type="http://schemas.openxmlformats.org/officeDocument/2006/relationships/image" Target="../media/image58.emf"/><Relationship Id="rId8" Type="http://schemas.openxmlformats.org/officeDocument/2006/relationships/image" Target="../media/image59.emf"/><Relationship Id="rId9" Type="http://schemas.openxmlformats.org/officeDocument/2006/relationships/image" Target="../media/image60.emf"/><Relationship Id="rId1" Type="http://schemas.openxmlformats.org/officeDocument/2006/relationships/image" Target="../media/image52.emf"/><Relationship Id="rId2"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5506216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44721395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Oct. 21, 2013</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4BFBEB-12DC-8949-B61D-A8F2554F50A6}"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Oct. 21,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Fall 2013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Oct. 21,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Fall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5"/>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22" r:id="rId13"/>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oleObject" Target="../embeddings/oleObject2.bin"/><Relationship Id="rId7"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6.bin"/><Relationship Id="rId20" Type="http://schemas.openxmlformats.org/officeDocument/2006/relationships/image" Target="../media/image15.emf"/><Relationship Id="rId21" Type="http://schemas.openxmlformats.org/officeDocument/2006/relationships/oleObject" Target="../embeddings/oleObject12.bin"/><Relationship Id="rId22" Type="http://schemas.openxmlformats.org/officeDocument/2006/relationships/image" Target="../media/image16.emf"/><Relationship Id="rId10" Type="http://schemas.openxmlformats.org/officeDocument/2006/relationships/image" Target="../media/image10.emf"/><Relationship Id="rId11" Type="http://schemas.openxmlformats.org/officeDocument/2006/relationships/oleObject" Target="../embeddings/oleObject7.bin"/><Relationship Id="rId12" Type="http://schemas.openxmlformats.org/officeDocument/2006/relationships/image" Target="../media/image11.emf"/><Relationship Id="rId13" Type="http://schemas.openxmlformats.org/officeDocument/2006/relationships/oleObject" Target="../embeddings/oleObject8.bin"/><Relationship Id="rId14" Type="http://schemas.openxmlformats.org/officeDocument/2006/relationships/image" Target="../media/image12.emf"/><Relationship Id="rId15" Type="http://schemas.openxmlformats.org/officeDocument/2006/relationships/oleObject" Target="../embeddings/oleObject9.bin"/><Relationship Id="rId16" Type="http://schemas.openxmlformats.org/officeDocument/2006/relationships/image" Target="../media/image13.emf"/><Relationship Id="rId17" Type="http://schemas.openxmlformats.org/officeDocument/2006/relationships/oleObject" Target="../embeddings/oleObject10.bin"/><Relationship Id="rId18" Type="http://schemas.openxmlformats.org/officeDocument/2006/relationships/image" Target="../media/image14.emf"/><Relationship Id="rId19" Type="http://schemas.openxmlformats.org/officeDocument/2006/relationships/oleObject" Target="../embeddings/oleObject11.bin"/><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oleObject3.bin"/><Relationship Id="rId4" Type="http://schemas.openxmlformats.org/officeDocument/2006/relationships/image" Target="../media/image7.emf"/><Relationship Id="rId5" Type="http://schemas.openxmlformats.org/officeDocument/2006/relationships/oleObject" Target="../embeddings/oleObject4.bin"/><Relationship Id="rId6" Type="http://schemas.openxmlformats.org/officeDocument/2006/relationships/image" Target="../media/image8.emf"/><Relationship Id="rId7" Type="http://schemas.openxmlformats.org/officeDocument/2006/relationships/oleObject" Target="../embeddings/oleObject5.bin"/><Relationship Id="rId8"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7.emf"/><Relationship Id="rId5" Type="http://schemas.openxmlformats.org/officeDocument/2006/relationships/oleObject" Target="../embeddings/oleObject14.bin"/><Relationship Id="rId6" Type="http://schemas.openxmlformats.org/officeDocument/2006/relationships/image" Target="../media/image18.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18.bin"/><Relationship Id="rId20" Type="http://schemas.openxmlformats.org/officeDocument/2006/relationships/image" Target="../media/image27.emf"/><Relationship Id="rId21" Type="http://schemas.openxmlformats.org/officeDocument/2006/relationships/oleObject" Target="../embeddings/oleObject24.bin"/><Relationship Id="rId22" Type="http://schemas.openxmlformats.org/officeDocument/2006/relationships/image" Target="../media/image28.emf"/><Relationship Id="rId23" Type="http://schemas.openxmlformats.org/officeDocument/2006/relationships/oleObject" Target="../embeddings/oleObject25.bin"/><Relationship Id="rId24" Type="http://schemas.openxmlformats.org/officeDocument/2006/relationships/image" Target="../media/image29.emf"/><Relationship Id="rId25" Type="http://schemas.openxmlformats.org/officeDocument/2006/relationships/oleObject" Target="../embeddings/oleObject26.bin"/><Relationship Id="rId26" Type="http://schemas.openxmlformats.org/officeDocument/2006/relationships/image" Target="../media/image30.emf"/><Relationship Id="rId10" Type="http://schemas.openxmlformats.org/officeDocument/2006/relationships/image" Target="../media/image22.emf"/><Relationship Id="rId11" Type="http://schemas.openxmlformats.org/officeDocument/2006/relationships/oleObject" Target="../embeddings/oleObject19.bin"/><Relationship Id="rId12" Type="http://schemas.openxmlformats.org/officeDocument/2006/relationships/image" Target="../media/image23.emf"/><Relationship Id="rId13" Type="http://schemas.openxmlformats.org/officeDocument/2006/relationships/oleObject" Target="../embeddings/oleObject20.bin"/><Relationship Id="rId14" Type="http://schemas.openxmlformats.org/officeDocument/2006/relationships/image" Target="../media/image24.emf"/><Relationship Id="rId15" Type="http://schemas.openxmlformats.org/officeDocument/2006/relationships/oleObject" Target="../embeddings/oleObject21.bin"/><Relationship Id="rId16" Type="http://schemas.openxmlformats.org/officeDocument/2006/relationships/image" Target="../media/image25.emf"/><Relationship Id="rId17" Type="http://schemas.openxmlformats.org/officeDocument/2006/relationships/oleObject" Target="../embeddings/oleObject22.bin"/><Relationship Id="rId18" Type="http://schemas.openxmlformats.org/officeDocument/2006/relationships/image" Target="../media/image26.emf"/><Relationship Id="rId19" Type="http://schemas.openxmlformats.org/officeDocument/2006/relationships/oleObject" Target="../embeddings/oleObject23.bin"/><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5.bin"/><Relationship Id="rId4" Type="http://schemas.openxmlformats.org/officeDocument/2006/relationships/image" Target="../media/image19.emf"/><Relationship Id="rId5" Type="http://schemas.openxmlformats.org/officeDocument/2006/relationships/oleObject" Target="../embeddings/oleObject16.bin"/><Relationship Id="rId6" Type="http://schemas.openxmlformats.org/officeDocument/2006/relationships/image" Target="../media/image20.emf"/><Relationship Id="rId7" Type="http://schemas.openxmlformats.org/officeDocument/2006/relationships/oleObject" Target="../embeddings/oleObject17.bin"/><Relationship Id="rId8" Type="http://schemas.openxmlformats.org/officeDocument/2006/relationships/image" Target="../media/image21.emf"/></Relationships>
</file>

<file path=ppt/slides/_rels/slide14.xml.rels><?xml version="1.0" encoding="UTF-8" standalone="yes"?>
<Relationships xmlns="http://schemas.openxmlformats.org/package/2006/relationships"><Relationship Id="rId11" Type="http://schemas.openxmlformats.org/officeDocument/2006/relationships/oleObject" Target="../embeddings/oleObject31.bin"/><Relationship Id="rId12" Type="http://schemas.openxmlformats.org/officeDocument/2006/relationships/image" Target="../media/image35.emf"/><Relationship Id="rId13" Type="http://schemas.openxmlformats.org/officeDocument/2006/relationships/oleObject" Target="../embeddings/oleObject32.bin"/><Relationship Id="rId14" Type="http://schemas.openxmlformats.org/officeDocument/2006/relationships/image" Target="../media/image36.emf"/><Relationship Id="rId15" Type="http://schemas.openxmlformats.org/officeDocument/2006/relationships/oleObject" Target="../embeddings/oleObject33.bin"/><Relationship Id="rId16" Type="http://schemas.openxmlformats.org/officeDocument/2006/relationships/image" Target="../media/image37.emf"/><Relationship Id="rId1" Type="http://schemas.openxmlformats.org/officeDocument/2006/relationships/vmlDrawing" Target="../drawings/vmlDrawing5.vml"/><Relationship Id="rId2" Type="http://schemas.openxmlformats.org/officeDocument/2006/relationships/slideLayout" Target="../slideLayouts/slideLayout13.xml"/><Relationship Id="rId3" Type="http://schemas.openxmlformats.org/officeDocument/2006/relationships/oleObject" Target="../embeddings/oleObject27.bin"/><Relationship Id="rId4" Type="http://schemas.openxmlformats.org/officeDocument/2006/relationships/image" Target="../media/image31.emf"/><Relationship Id="rId5" Type="http://schemas.openxmlformats.org/officeDocument/2006/relationships/oleObject" Target="../embeddings/oleObject28.bin"/><Relationship Id="rId6" Type="http://schemas.openxmlformats.org/officeDocument/2006/relationships/image" Target="../media/image32.emf"/><Relationship Id="rId7" Type="http://schemas.openxmlformats.org/officeDocument/2006/relationships/oleObject" Target="../embeddings/oleObject29.bin"/><Relationship Id="rId8" Type="http://schemas.openxmlformats.org/officeDocument/2006/relationships/image" Target="../media/image33.emf"/><Relationship Id="rId9" Type="http://schemas.openxmlformats.org/officeDocument/2006/relationships/oleObject" Target="../embeddings/oleObject30.bin"/><Relationship Id="rId10"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38.emf"/><Relationship Id="rId5" Type="http://schemas.openxmlformats.org/officeDocument/2006/relationships/oleObject" Target="../embeddings/oleObject35.bin"/><Relationship Id="rId6" Type="http://schemas.openxmlformats.org/officeDocument/2006/relationships/image" Target="../media/image39.emf"/><Relationship Id="rId7" Type="http://schemas.openxmlformats.org/officeDocument/2006/relationships/oleObject" Target="../embeddings/oleObject36.bin"/><Relationship Id="rId8" Type="http://schemas.openxmlformats.org/officeDocument/2006/relationships/image" Target="../media/image40.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40.bin"/><Relationship Id="rId20" Type="http://schemas.openxmlformats.org/officeDocument/2006/relationships/oleObject" Target="../embeddings/oleObject45.bin"/><Relationship Id="rId21" Type="http://schemas.openxmlformats.org/officeDocument/2006/relationships/image" Target="../media/image49.emf"/><Relationship Id="rId22" Type="http://schemas.openxmlformats.org/officeDocument/2006/relationships/oleObject" Target="../embeddings/oleObject46.bin"/><Relationship Id="rId23" Type="http://schemas.openxmlformats.org/officeDocument/2006/relationships/image" Target="../media/image50.emf"/><Relationship Id="rId10" Type="http://schemas.openxmlformats.org/officeDocument/2006/relationships/image" Target="../media/image44.emf"/><Relationship Id="rId11" Type="http://schemas.openxmlformats.org/officeDocument/2006/relationships/oleObject" Target="../embeddings/oleObject41.bin"/><Relationship Id="rId12" Type="http://schemas.openxmlformats.org/officeDocument/2006/relationships/image" Target="../media/image45.emf"/><Relationship Id="rId13" Type="http://schemas.openxmlformats.org/officeDocument/2006/relationships/image" Target="../media/image51.jpeg"/><Relationship Id="rId14" Type="http://schemas.openxmlformats.org/officeDocument/2006/relationships/oleObject" Target="../embeddings/oleObject42.bin"/><Relationship Id="rId15" Type="http://schemas.openxmlformats.org/officeDocument/2006/relationships/image" Target="../media/image46.emf"/><Relationship Id="rId16" Type="http://schemas.openxmlformats.org/officeDocument/2006/relationships/oleObject" Target="../embeddings/oleObject43.bin"/><Relationship Id="rId17" Type="http://schemas.openxmlformats.org/officeDocument/2006/relationships/image" Target="../media/image47.emf"/><Relationship Id="rId18" Type="http://schemas.openxmlformats.org/officeDocument/2006/relationships/oleObject" Target="../embeddings/oleObject44.bin"/><Relationship Id="rId19" Type="http://schemas.openxmlformats.org/officeDocument/2006/relationships/image" Target="../media/image48.emf"/><Relationship Id="rId1" Type="http://schemas.openxmlformats.org/officeDocument/2006/relationships/vmlDrawing" Target="../drawings/vmlDrawing7.vml"/><Relationship Id="rId2" Type="http://schemas.openxmlformats.org/officeDocument/2006/relationships/slideLayout" Target="../slideLayouts/slideLayout13.xml"/><Relationship Id="rId3" Type="http://schemas.openxmlformats.org/officeDocument/2006/relationships/oleObject" Target="../embeddings/oleObject37.bin"/><Relationship Id="rId4" Type="http://schemas.openxmlformats.org/officeDocument/2006/relationships/image" Target="../media/image41.emf"/><Relationship Id="rId5" Type="http://schemas.openxmlformats.org/officeDocument/2006/relationships/oleObject" Target="../embeddings/oleObject38.bin"/><Relationship Id="rId6" Type="http://schemas.openxmlformats.org/officeDocument/2006/relationships/image" Target="../media/image42.emf"/><Relationship Id="rId7" Type="http://schemas.openxmlformats.org/officeDocument/2006/relationships/oleObject" Target="../embeddings/oleObject39.bin"/><Relationship Id="rId8" Type="http://schemas.openxmlformats.org/officeDocument/2006/relationships/image" Target="../media/image43.emf"/></Relationships>
</file>

<file path=ppt/slides/_rels/slide17.xml.rels><?xml version="1.0" encoding="UTF-8" standalone="yes"?>
<Relationships xmlns="http://schemas.openxmlformats.org/package/2006/relationships"><Relationship Id="rId9" Type="http://schemas.openxmlformats.org/officeDocument/2006/relationships/image" Target="../media/image54.emf"/><Relationship Id="rId20" Type="http://schemas.openxmlformats.org/officeDocument/2006/relationships/oleObject" Target="../embeddings/oleObject55.bin"/><Relationship Id="rId21" Type="http://schemas.openxmlformats.org/officeDocument/2006/relationships/image" Target="../media/image60.emf"/><Relationship Id="rId10" Type="http://schemas.openxmlformats.org/officeDocument/2006/relationships/oleObject" Target="../embeddings/oleObject50.bin"/><Relationship Id="rId11" Type="http://schemas.openxmlformats.org/officeDocument/2006/relationships/image" Target="../media/image55.emf"/><Relationship Id="rId12" Type="http://schemas.openxmlformats.org/officeDocument/2006/relationships/oleObject" Target="../embeddings/oleObject51.bin"/><Relationship Id="rId13" Type="http://schemas.openxmlformats.org/officeDocument/2006/relationships/image" Target="../media/image56.emf"/><Relationship Id="rId14" Type="http://schemas.openxmlformats.org/officeDocument/2006/relationships/oleObject" Target="../embeddings/oleObject52.bin"/><Relationship Id="rId15" Type="http://schemas.openxmlformats.org/officeDocument/2006/relationships/image" Target="../media/image57.emf"/><Relationship Id="rId16" Type="http://schemas.openxmlformats.org/officeDocument/2006/relationships/oleObject" Target="../embeddings/oleObject53.bin"/><Relationship Id="rId17" Type="http://schemas.openxmlformats.org/officeDocument/2006/relationships/image" Target="../media/image58.emf"/><Relationship Id="rId18" Type="http://schemas.openxmlformats.org/officeDocument/2006/relationships/oleObject" Target="../embeddings/oleObject54.bin"/><Relationship Id="rId19" Type="http://schemas.openxmlformats.org/officeDocument/2006/relationships/image" Target="../media/image59.emf"/><Relationship Id="rId1" Type="http://schemas.openxmlformats.org/officeDocument/2006/relationships/vmlDrawing" Target="../drawings/vmlDrawing8.vml"/><Relationship Id="rId2" Type="http://schemas.openxmlformats.org/officeDocument/2006/relationships/slideLayout" Target="../slideLayouts/slideLayout13.xml"/><Relationship Id="rId3" Type="http://schemas.openxmlformats.org/officeDocument/2006/relationships/oleObject" Target="../embeddings/oleObject47.bin"/><Relationship Id="rId4" Type="http://schemas.openxmlformats.org/officeDocument/2006/relationships/image" Target="../media/image52.emf"/><Relationship Id="rId5" Type="http://schemas.openxmlformats.org/officeDocument/2006/relationships/oleObject" Target="../embeddings/oleObject48.bin"/><Relationship Id="rId6" Type="http://schemas.openxmlformats.org/officeDocument/2006/relationships/image" Target="../media/image53.emf"/><Relationship Id="rId7" Type="http://schemas.openxmlformats.org/officeDocument/2006/relationships/image" Target="../media/image51.jpeg"/><Relationship Id="rId8" Type="http://schemas.openxmlformats.org/officeDocument/2006/relationships/oleObject" Target="../embeddings/oleObject4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Oct. 21, 2013</a:t>
            </a:r>
            <a:endParaRPr lang="en-US"/>
          </a:p>
        </p:txBody>
      </p:sp>
      <p:sp>
        <p:nvSpPr>
          <p:cNvPr id="7" name="Rectangle 5"/>
          <p:cNvSpPr>
            <a:spLocks noGrp="1" noChangeArrowheads="1"/>
          </p:cNvSpPr>
          <p:nvPr>
            <p:ph type="ftr" sz="quarter" idx="11"/>
          </p:nvPr>
        </p:nvSpPr>
        <p:spPr/>
        <p:txBody>
          <a:bodyPr/>
          <a:lstStyle/>
          <a:p>
            <a:pPr>
              <a:defRPr/>
            </a:pPr>
            <a:r>
              <a:rPr lang="nl-NL" smtClean="0"/>
              <a:t>PHYS 3313-001, Fall 2013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152400"/>
            <a:ext cx="7772400" cy="1135063"/>
          </a:xfrm>
        </p:spPr>
        <p:txBody>
          <a:bodyPr/>
          <a:lstStyle/>
          <a:p>
            <a:pPr eaLnBrk="1" hangingPunct="1"/>
            <a:r>
              <a:rPr lang="en-US" b="1" dirty="0">
                <a:ea typeface="ＭＳ Ｐゴシック" pitchFamily="-84" charset="-128"/>
                <a:cs typeface="ＭＳ Ｐゴシック" pitchFamily="-84" charset="-128"/>
              </a:rPr>
              <a:t>PHYS</a:t>
            </a:r>
            <a:r>
              <a:rPr lang="en-US" b="1" dirty="0" smtClean="0">
                <a:ea typeface="ＭＳ Ｐゴシック" pitchFamily="-84" charset="-128"/>
                <a:cs typeface="ＭＳ Ｐゴシック" pitchFamily="-84" charset="-128"/>
              </a:rPr>
              <a:t> 3313 </a:t>
            </a:r>
            <a:r>
              <a:rPr lang="en-US" b="1" dirty="0">
                <a:ea typeface="ＭＳ Ｐゴシック" pitchFamily="-84" charset="-128"/>
                <a:cs typeface="ＭＳ Ｐゴシック" pitchFamily="-84" charset="-128"/>
              </a:rPr>
              <a:t>– Section 001</a:t>
            </a:r>
            <a:br>
              <a:rPr lang="en-US" b="1" dirty="0">
                <a:ea typeface="ＭＳ Ｐゴシック" pitchFamily="-84" charset="-128"/>
                <a:cs typeface="ＭＳ Ｐゴシック" pitchFamily="-84" charset="-128"/>
              </a:rPr>
            </a:br>
            <a:r>
              <a:rPr lang="en-US" b="1" dirty="0">
                <a:ea typeface="ＭＳ Ｐゴシック" pitchFamily="-84" charset="-128"/>
                <a:cs typeface="ＭＳ Ｐゴシック" pitchFamily="-84" charset="-128"/>
              </a:rPr>
              <a:t>Lecture </a:t>
            </a:r>
            <a:r>
              <a:rPr lang="en-US" b="1" dirty="0" smtClean="0">
                <a:ea typeface="ＭＳ Ｐゴシック" pitchFamily="-84" charset="-128"/>
                <a:cs typeface="ＭＳ Ｐゴシック" pitchFamily="-84" charset="-128"/>
              </a:rPr>
              <a:t>#12</a:t>
            </a:r>
            <a:endParaRPr lang="en-US" b="1"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23572" y="1447800"/>
            <a:ext cx="2788879"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 Oct. 21, 2013</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a:t>
            </a:r>
            <a:r>
              <a:rPr lang="en-US" dirty="0" smtClean="0">
                <a:solidFill>
                  <a:schemeClr val="accent2"/>
                </a:solidFill>
                <a:latin typeface="Monotype Corsiva" pitchFamily="-84" charset="0"/>
              </a:rPr>
              <a:t> </a:t>
            </a:r>
            <a:r>
              <a:rPr lang="en-US" b="1" dirty="0" smtClean="0">
                <a:solidFill>
                  <a:srgbClr val="FF0066"/>
                </a:solidFill>
                <a:latin typeface="Monotype Corsiva" pitchFamily="-84" charset="0"/>
              </a:rPr>
              <a:t>Jaehoon </a:t>
            </a:r>
            <a:r>
              <a:rPr lang="en-US" dirty="0" smtClean="0">
                <a:solidFill>
                  <a:schemeClr val="accent2"/>
                </a:solidFill>
                <a:latin typeface="Monotype Corsiva" pitchFamily="-84" charset="0"/>
              </a:rPr>
              <a:t>Yu</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1219200" y="2514600"/>
            <a:ext cx="7391400" cy="3505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2800" dirty="0" smtClean="0">
                <a:solidFill>
                  <a:schemeClr val="accent2"/>
                </a:solidFill>
                <a:latin typeface="+mn-lt"/>
                <a:ea typeface="ＭＳ Ｐゴシック" pitchFamily="-84" charset="-128"/>
                <a:cs typeface="ＭＳ Ｐゴシック" pitchFamily="-84" charset="-128"/>
              </a:rPr>
              <a:t>The Schrödinger Wave Equation</a:t>
            </a:r>
          </a:p>
          <a:p>
            <a:pPr marL="609600" indent="-609600">
              <a:spcBef>
                <a:spcPct val="20000"/>
              </a:spcBef>
              <a:buFontTx/>
              <a:buChar char="•"/>
            </a:pPr>
            <a:r>
              <a:rPr lang="en-US" sz="2800" dirty="0" smtClean="0">
                <a:solidFill>
                  <a:schemeClr val="accent2"/>
                </a:solidFill>
                <a:latin typeface="Arial Narrow" pitchFamily="-84" charset="0"/>
              </a:rPr>
              <a:t>Probability Density</a:t>
            </a:r>
          </a:p>
          <a:p>
            <a:pPr marL="609600" indent="-609600">
              <a:spcBef>
                <a:spcPct val="20000"/>
              </a:spcBef>
              <a:buFontTx/>
              <a:buChar char="•"/>
            </a:pPr>
            <a:r>
              <a:rPr lang="en-US" sz="2800" dirty="0" smtClean="0">
                <a:solidFill>
                  <a:schemeClr val="accent2"/>
                </a:solidFill>
                <a:latin typeface="Arial Narrow" pitchFamily="-84" charset="0"/>
              </a:rPr>
              <a:t>Wave Function Normalization</a:t>
            </a:r>
          </a:p>
          <a:p>
            <a:pPr marL="609600" indent="-609600">
              <a:spcBef>
                <a:spcPct val="20000"/>
              </a:spcBef>
              <a:buFontTx/>
              <a:buChar char="•"/>
            </a:pPr>
            <a:r>
              <a:rPr lang="en-US" sz="2800" dirty="0">
                <a:solidFill>
                  <a:srgbClr val="3333CC"/>
                </a:solidFill>
                <a:latin typeface="+mj-lt"/>
                <a:ea typeface="ＭＳ Ｐゴシック" pitchFamily="-84" charset="-128"/>
                <a:cs typeface="ＭＳ Ｐゴシック" pitchFamily="-84" charset="-128"/>
              </a:rPr>
              <a:t>Time-Independent Schrödinger Wave Equation</a:t>
            </a:r>
            <a:endParaRPr lang="en-US" sz="2800" dirty="0">
              <a:solidFill>
                <a:schemeClr val="accent2"/>
              </a:solidFill>
              <a:latin typeface="+mj-lt"/>
            </a:endParaRPr>
          </a:p>
          <a:p>
            <a:pPr marL="609600" indent="-609600">
              <a:spcBef>
                <a:spcPct val="20000"/>
              </a:spcBef>
              <a:buFontTx/>
              <a:buChar char="•"/>
            </a:pPr>
            <a:r>
              <a:rPr lang="en-US" sz="2800" dirty="0" smtClean="0">
                <a:solidFill>
                  <a:schemeClr val="accent2"/>
                </a:solidFill>
                <a:latin typeface="Arial Narrow" pitchFamily="-84" charset="0"/>
              </a:rPr>
              <a:t>Expectation Values</a:t>
            </a:r>
          </a:p>
          <a:p>
            <a:pPr marL="609600" indent="-609600">
              <a:spcBef>
                <a:spcPct val="20000"/>
              </a:spcBef>
              <a:buFontTx/>
              <a:buChar char="•"/>
            </a:pPr>
            <a:r>
              <a:rPr lang="en-US" sz="2800" dirty="0" smtClean="0">
                <a:solidFill>
                  <a:schemeClr val="accent2"/>
                </a:solidFill>
                <a:latin typeface="Arial Narrow" pitchFamily="-84" charset="0"/>
              </a:rPr>
              <a:t>Operators – Position, Momentum and Energy</a:t>
            </a: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smtClean="0">
              <a:solidFill>
                <a:schemeClr val="accent2"/>
              </a:solidFill>
              <a:latin typeface="Arial Narrow" pitchFamily="-84" charset="0"/>
            </a:endParaRPr>
          </a:p>
          <a:p>
            <a:pPr marL="609600" indent="-609600">
              <a:spcBef>
                <a:spcPct val="20000"/>
              </a:spcBef>
              <a:buFontTx/>
              <a:buChar char="•"/>
            </a:pPr>
            <a:endParaRPr lang="en-US" sz="2800" dirty="0">
              <a:solidFill>
                <a:schemeClr val="accent2"/>
              </a:solidFill>
              <a:latin typeface="Arial Narrow"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b="1" dirty="0" smtClean="0">
                <a:ea typeface="ＭＳ Ｐゴシック" pitchFamily="-84" charset="-128"/>
                <a:cs typeface="ＭＳ Ｐゴシック" pitchFamily="-84" charset="-128"/>
              </a:rPr>
              <a:t>The </a:t>
            </a:r>
            <a:r>
              <a:rPr lang="en-US" b="1" dirty="0">
                <a:ea typeface="ＭＳ Ｐゴシック" pitchFamily="-84" charset="-128"/>
                <a:cs typeface="ＭＳ Ｐゴシック" pitchFamily="-84" charset="-128"/>
              </a:rPr>
              <a:t>Schrödinger Wave Equation</a:t>
            </a:r>
          </a:p>
        </p:txBody>
      </p:sp>
      <p:sp>
        <p:nvSpPr>
          <p:cNvPr id="18434" name="Rectangle 3"/>
          <p:cNvSpPr>
            <a:spLocks noGrp="1" noChangeArrowheads="1"/>
          </p:cNvSpPr>
          <p:nvPr>
            <p:ph type="subTitle" idx="1"/>
          </p:nvPr>
        </p:nvSpPr>
        <p:spPr>
          <a:xfrm>
            <a:off x="457200" y="685800"/>
            <a:ext cx="8001000" cy="4114800"/>
          </a:xfrm>
        </p:spPr>
        <p:txBody>
          <a:bodyPr/>
          <a:lstStyle/>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Schrödinger wave equation in its time-dependent form for a particle of energy </a:t>
            </a:r>
            <a:r>
              <a:rPr lang="en-US" sz="2800" i="1" dirty="0">
                <a:ea typeface="ＭＳ Ｐゴシック" pitchFamily="-84" charset="-128"/>
                <a:cs typeface="ＭＳ Ｐゴシック" pitchFamily="-84" charset="-128"/>
              </a:rPr>
              <a:t>E</a:t>
            </a:r>
            <a:r>
              <a:rPr lang="en-US" sz="2800" dirty="0">
                <a:ea typeface="ＭＳ Ｐゴシック" pitchFamily="-84" charset="-128"/>
                <a:cs typeface="ＭＳ Ｐゴシック" pitchFamily="-84" charset="-128"/>
              </a:rPr>
              <a:t> moving in a potential </a:t>
            </a:r>
            <a:r>
              <a:rPr lang="en-US" sz="2800" i="1" dirty="0">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 in one dimension is</a:t>
            </a:r>
            <a:endParaRPr lang="en-US" sz="2800" dirty="0" smtClean="0">
              <a:ea typeface="ＭＳ Ｐゴシック" pitchFamily="-84" charset="-128"/>
              <a:cs typeface="ＭＳ Ｐゴシック" pitchFamily="-84" charset="-128"/>
            </a:endParaRPr>
          </a:p>
          <a:p>
            <a:pPr marL="342900" indent="-342900" algn="l" eaLnBrk="1" hangingPunct="1">
              <a:buNone/>
            </a:pPr>
            <a:endParaRPr lang="en-US" sz="2800" dirty="0" smtClean="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r>
              <a:rPr lang="en-US" sz="2800" dirty="0">
                <a:ea typeface="ＭＳ Ｐゴシック" pitchFamily="-84" charset="-128"/>
                <a:cs typeface="ＭＳ Ｐゴシック" pitchFamily="-84" charset="-128"/>
              </a:rPr>
              <a:t>The extension into three dimensions is</a:t>
            </a: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smtClean="0">
              <a:ea typeface="ＭＳ Ｐゴシック" pitchFamily="-84" charset="-128"/>
              <a:cs typeface="ＭＳ Ｐゴシック" pitchFamily="-84" charset="-128"/>
            </a:endParaRPr>
          </a:p>
          <a:p>
            <a:pPr marL="342900" indent="-342900" algn="l" eaLnBrk="1" hangingPunct="1"/>
            <a:r>
              <a:rPr lang="en-US" sz="2800" dirty="0" smtClean="0">
                <a:ea typeface="ＭＳ Ｐゴシック" pitchFamily="-84" charset="-128"/>
                <a:cs typeface="ＭＳ Ｐゴシック" pitchFamily="-84" charset="-128"/>
              </a:rPr>
              <a:t>where	     </a:t>
            </a:r>
            <a:r>
              <a:rPr lang="en-US" sz="2800" dirty="0">
                <a:ea typeface="ＭＳ Ｐゴシック" pitchFamily="-84" charset="-128"/>
                <a:cs typeface="ＭＳ Ｐゴシック" pitchFamily="-84" charset="-128"/>
              </a:rPr>
              <a:t>is an imaginary number</a:t>
            </a:r>
            <a:endParaRPr lang="en-US" sz="2800" i="1" dirty="0">
              <a:latin typeface="Harlow Solid Italic" pitchFamily="82" charset="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8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dirty="0">
              <a:ea typeface="ＭＳ Ｐゴシック" pitchFamily="-84" charset="-128"/>
              <a:cs typeface="ＭＳ Ｐゴシック" pitchFamily="-84" charset="-128"/>
            </a:endParaRPr>
          </a:p>
        </p:txBody>
      </p:sp>
      <p:pic>
        <p:nvPicPr>
          <p:cNvPr id="18437" name="Picture 15"/>
          <p:cNvPicPr preferRelativeResize="0">
            <a:picLocks noChangeAspect="1" noChangeArrowheads="1"/>
          </p:cNvPicPr>
          <p:nvPr/>
        </p:nvPicPr>
        <p:blipFill>
          <a:blip r:embed="rId3"/>
          <a:srcRect/>
          <a:stretch>
            <a:fillRect/>
          </a:stretch>
        </p:blipFill>
        <p:spPr bwMode="auto">
          <a:xfrm>
            <a:off x="1898650" y="5273675"/>
            <a:ext cx="768350" cy="288925"/>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Monday, Oct. 21, 2013</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10</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369026125"/>
              </p:ext>
            </p:extLst>
          </p:nvPr>
        </p:nvGraphicFramePr>
        <p:xfrm>
          <a:off x="2147888" y="2057400"/>
          <a:ext cx="5457825" cy="928688"/>
        </p:xfrm>
        <a:graphic>
          <a:graphicData uri="http://schemas.openxmlformats.org/presentationml/2006/ole">
            <mc:AlternateContent xmlns:mc="http://schemas.openxmlformats.org/markup-compatibility/2006">
              <mc:Choice xmlns:v="urn:schemas-microsoft-com:vml" Requires="v">
                <p:oleObj spid="_x0000_s496842" name="Equation" r:id="rId4" imgW="2463800" imgH="419100" progId="Equation.DSMT4">
                  <p:embed/>
                </p:oleObj>
              </mc:Choice>
              <mc:Fallback>
                <p:oleObj name="Equation" r:id="rId4" imgW="2463800" imgH="419100" progId="Equation.DSMT4">
                  <p:embed/>
                  <p:pic>
                    <p:nvPicPr>
                      <p:cNvPr id="0" name="Picture 2"/>
                      <p:cNvPicPr>
                        <a:picLocks noChangeAspect="1" noChangeArrowheads="1"/>
                      </p:cNvPicPr>
                      <p:nvPr/>
                    </p:nvPicPr>
                    <p:blipFill>
                      <a:blip r:embed="rId5"/>
                      <a:srcRect/>
                      <a:stretch>
                        <a:fillRect/>
                      </a:stretch>
                    </p:blipFill>
                    <p:spPr bwMode="auto">
                      <a:xfrm>
                        <a:off x="2147888" y="2057400"/>
                        <a:ext cx="5457825" cy="92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7" name="Object 3"/>
          <p:cNvGraphicFramePr>
            <a:graphicFrameLocks noChangeAspect="1"/>
          </p:cNvGraphicFramePr>
          <p:nvPr>
            <p:extLst>
              <p:ext uri="{D42A27DB-BD31-4B8C-83A1-F6EECF244321}">
                <p14:modId xmlns:p14="http://schemas.microsoft.com/office/powerpoint/2010/main" val="558707427"/>
              </p:ext>
            </p:extLst>
          </p:nvPr>
        </p:nvGraphicFramePr>
        <p:xfrm>
          <a:off x="1367883" y="3810000"/>
          <a:ext cx="7090317" cy="1066800"/>
        </p:xfrm>
        <a:graphic>
          <a:graphicData uri="http://schemas.openxmlformats.org/presentationml/2006/ole">
            <mc:AlternateContent xmlns:mc="http://schemas.openxmlformats.org/markup-compatibility/2006">
              <mc:Choice xmlns:v="urn:schemas-microsoft-com:vml" Requires="v">
                <p:oleObj spid="_x0000_s496843" name="Equation" r:id="rId6" imgW="3124200" imgH="469900" progId="Equation.DSMT4">
                  <p:embed/>
                </p:oleObj>
              </mc:Choice>
              <mc:Fallback>
                <p:oleObj name="Equation" r:id="rId6" imgW="3124200" imgH="469900" progId="Equation.DSMT4">
                  <p:embed/>
                  <p:pic>
                    <p:nvPicPr>
                      <p:cNvPr id="0" name="Picture 3"/>
                      <p:cNvPicPr>
                        <a:picLocks noChangeAspect="1" noChangeArrowheads="1"/>
                      </p:cNvPicPr>
                      <p:nvPr/>
                    </p:nvPicPr>
                    <p:blipFill>
                      <a:blip r:embed="rId7"/>
                      <a:srcRect/>
                      <a:stretch>
                        <a:fillRect/>
                      </a:stretch>
                    </p:blipFill>
                    <p:spPr bwMode="auto">
                      <a:xfrm>
                        <a:off x="1367883" y="3810000"/>
                        <a:ext cx="709031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1371600"/>
          </a:xfrm>
        </p:spPr>
        <p:txBody>
          <a:bodyPr/>
          <a:lstStyle/>
          <a:p>
            <a:pPr marL="0" indent="0" eaLnBrk="1" hangingPunct="1">
              <a:spcBef>
                <a:spcPts val="0"/>
              </a:spcBef>
              <a:buNone/>
            </a:pPr>
            <a:r>
              <a:rPr lang="en-US" sz="2000" dirty="0" smtClean="0">
                <a:cs typeface="ＭＳ Ｐゴシック" pitchFamily="-84" charset="-128"/>
              </a:rPr>
              <a:t>The wave equation must be linear so that we can use the superposition principle to.  Prove that the wave function in Schrodinger equation is linear by showing that it is satisfied for the wave equation </a:t>
            </a:r>
            <a:r>
              <a:rPr lang="en-US" sz="2000" dirty="0" err="1" smtClean="0">
                <a:latin typeface="Symbol" charset="2"/>
                <a:cs typeface="Symbol" charset="2"/>
              </a:rPr>
              <a:t>Ψ</a:t>
            </a:r>
            <a:r>
              <a:rPr lang="en-US" sz="2000" dirty="0" smtClean="0">
                <a:latin typeface="Symbol" charset="2"/>
                <a:cs typeface="Symbol" charset="2"/>
              </a:rPr>
              <a:t> (</a:t>
            </a:r>
            <a:r>
              <a:rPr lang="en-US" sz="2000" dirty="0" err="1" smtClean="0">
                <a:latin typeface="Symbol" charset="2"/>
                <a:cs typeface="Symbol" charset="2"/>
              </a:rPr>
              <a:t>x,t</a:t>
            </a:r>
            <a:r>
              <a:rPr lang="en-US" sz="2000" dirty="0" smtClean="0">
                <a:latin typeface="Symbol" charset="2"/>
                <a:cs typeface="Symbol" charset="2"/>
              </a:rPr>
              <a:t>)=aΨ</a:t>
            </a:r>
            <a:r>
              <a:rPr lang="en-US" sz="2000" baseline="-25000" dirty="0" smtClean="0">
                <a:latin typeface="Symbol" charset="2"/>
                <a:cs typeface="Symbol" charset="2"/>
              </a:rPr>
              <a:t>1</a:t>
            </a:r>
            <a:r>
              <a:rPr lang="en-US" sz="2000" dirty="0" smtClean="0">
                <a:latin typeface="Symbol" charset="2"/>
                <a:cs typeface="Symbol" charset="2"/>
              </a:rPr>
              <a:t> (x,t)+bΨ</a:t>
            </a:r>
            <a:r>
              <a:rPr lang="en-US" sz="2000" baseline="-25000" dirty="0" smtClean="0">
                <a:latin typeface="Symbol" charset="2"/>
                <a:cs typeface="Symbol" charset="2"/>
              </a:rPr>
              <a:t>2 </a:t>
            </a:r>
            <a:r>
              <a:rPr lang="en-US" sz="2000" dirty="0" smtClean="0">
                <a:latin typeface="Symbol" charset="2"/>
                <a:cs typeface="Symbol" charset="2"/>
              </a:rPr>
              <a:t>(</a:t>
            </a:r>
            <a:r>
              <a:rPr lang="en-US" sz="2000" dirty="0" err="1" smtClean="0">
                <a:latin typeface="Symbol" charset="2"/>
                <a:cs typeface="Symbol" charset="2"/>
              </a:rPr>
              <a:t>x,t</a:t>
            </a:r>
            <a:r>
              <a:rPr lang="en-US" sz="2000" dirty="0" smtClean="0">
                <a:latin typeface="Symbol" charset="2"/>
                <a:cs typeface="Symbol" charset="2"/>
              </a:rPr>
              <a:t>) </a:t>
            </a:r>
            <a:r>
              <a:rPr lang="en-US" sz="2000" dirty="0" smtClean="0">
                <a:latin typeface="+mj-lt"/>
                <a:cs typeface="Symbol" charset="2"/>
              </a:rPr>
              <a:t>where a and </a:t>
            </a:r>
            <a:r>
              <a:rPr lang="en-US" sz="2000" dirty="0" err="1" smtClean="0">
                <a:latin typeface="+mj-lt"/>
                <a:cs typeface="Symbol" charset="2"/>
              </a:rPr>
              <a:t>b</a:t>
            </a:r>
            <a:r>
              <a:rPr lang="en-US" sz="2000" dirty="0" smtClean="0">
                <a:latin typeface="+mj-lt"/>
                <a:cs typeface="Symbol" charset="2"/>
              </a:rPr>
              <a:t> are constants and </a:t>
            </a:r>
            <a:r>
              <a:rPr lang="en-US" sz="2000" dirty="0" smtClean="0">
                <a:latin typeface="Symbol" charset="2"/>
                <a:cs typeface="Symbol" charset="2"/>
              </a:rPr>
              <a:t>Ψ</a:t>
            </a:r>
            <a:r>
              <a:rPr lang="en-US" sz="2000" baseline="-25000" dirty="0" smtClean="0">
                <a:latin typeface="Symbol" charset="2"/>
                <a:cs typeface="Symbol" charset="2"/>
              </a:rPr>
              <a:t>1</a:t>
            </a:r>
            <a:r>
              <a:rPr lang="en-US" sz="2000" dirty="0" smtClean="0">
                <a:latin typeface="Symbol" charset="2"/>
                <a:cs typeface="Symbol" charset="2"/>
              </a:rPr>
              <a:t> (</a:t>
            </a:r>
            <a:r>
              <a:rPr lang="en-US" sz="2000" dirty="0" err="1" smtClean="0">
                <a:latin typeface="Symbol" charset="2"/>
                <a:cs typeface="Symbol" charset="2"/>
              </a:rPr>
              <a:t>x,t</a:t>
            </a:r>
            <a:r>
              <a:rPr lang="en-US" sz="2000" dirty="0" smtClean="0">
                <a:latin typeface="Symbol" charset="2"/>
                <a:cs typeface="Symbol" charset="2"/>
              </a:rPr>
              <a:t>) </a:t>
            </a:r>
            <a:r>
              <a:rPr lang="en-US" sz="2000" dirty="0" smtClean="0">
                <a:cs typeface="Symbol" charset="2"/>
              </a:rPr>
              <a:t>and</a:t>
            </a:r>
            <a:r>
              <a:rPr lang="en-US" sz="2000" dirty="0" smtClean="0">
                <a:latin typeface="Symbol" charset="2"/>
                <a:cs typeface="Symbol" charset="2"/>
              </a:rPr>
              <a:t> Ψ</a:t>
            </a:r>
            <a:r>
              <a:rPr lang="en-US" sz="2000" baseline="-25000" dirty="0" smtClean="0">
                <a:latin typeface="Symbol" charset="2"/>
                <a:cs typeface="Symbol" charset="2"/>
              </a:rPr>
              <a:t>2</a:t>
            </a:r>
            <a:r>
              <a:rPr lang="en-US" sz="2000" dirty="0" smtClean="0">
                <a:latin typeface="Symbol" charset="2"/>
                <a:cs typeface="Symbol" charset="2"/>
              </a:rPr>
              <a:t> (</a:t>
            </a:r>
            <a:r>
              <a:rPr lang="en-US" sz="2000" dirty="0" err="1" smtClean="0">
                <a:latin typeface="Symbol" charset="2"/>
                <a:cs typeface="Symbol" charset="2"/>
              </a:rPr>
              <a:t>x,t</a:t>
            </a:r>
            <a:r>
              <a:rPr lang="en-US" sz="2000" dirty="0" smtClean="0">
                <a:latin typeface="Symbol" charset="2"/>
                <a:cs typeface="Symbol" charset="2"/>
              </a:rPr>
              <a:t>) </a:t>
            </a:r>
            <a:r>
              <a:rPr lang="en-US" sz="2000" dirty="0" smtClean="0">
                <a:cs typeface="Symbol" charset="2"/>
              </a:rPr>
              <a:t>describe two waves each satisfying the Schrodinger Eq.</a:t>
            </a:r>
            <a:endParaRPr lang="en-US" sz="2000" dirty="0">
              <a:cs typeface="Symbol" charset="2"/>
            </a:endParaRPr>
          </a:p>
        </p:txBody>
      </p:sp>
      <p:sp>
        <p:nvSpPr>
          <p:cNvPr id="22531" name="Rectangle 9"/>
          <p:cNvSpPr>
            <a:spLocks noGrp="1" noChangeArrowheads="1"/>
          </p:cNvSpPr>
          <p:nvPr>
            <p:ph type="title"/>
          </p:nvPr>
        </p:nvSpPr>
        <p:spPr>
          <a:xfrm>
            <a:off x="228600" y="-76200"/>
            <a:ext cx="8686800" cy="838200"/>
          </a:xfrm>
        </p:spPr>
        <p:txBody>
          <a:bodyPr/>
          <a:lstStyle/>
          <a:p>
            <a:pPr eaLnBrk="1" hangingPunct="1"/>
            <a:r>
              <a:rPr lang="en-US" sz="4000" b="1" dirty="0" smtClean="0">
                <a:cs typeface="ＭＳ Ｐゴシック" pitchFamily="-84" charset="-128"/>
              </a:rPr>
              <a:t>Ex 6.1: Wave equation and Superposition</a:t>
            </a:r>
            <a:endParaRPr lang="en-US" sz="4000"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21,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11</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16777" name="Object 9"/>
          <p:cNvGraphicFramePr>
            <a:graphicFrameLocks noChangeAspect="1"/>
          </p:cNvGraphicFramePr>
          <p:nvPr>
            <p:extLst>
              <p:ext uri="{D42A27DB-BD31-4B8C-83A1-F6EECF244321}">
                <p14:modId xmlns:p14="http://schemas.microsoft.com/office/powerpoint/2010/main" val="1929461433"/>
              </p:ext>
            </p:extLst>
          </p:nvPr>
        </p:nvGraphicFramePr>
        <p:xfrm>
          <a:off x="466725" y="2208213"/>
          <a:ext cx="1358900" cy="285750"/>
        </p:xfrm>
        <a:graphic>
          <a:graphicData uri="http://schemas.openxmlformats.org/presentationml/2006/ole">
            <mc:AlternateContent xmlns:mc="http://schemas.openxmlformats.org/markup-compatibility/2006">
              <mc:Choice xmlns:v="urn:schemas-microsoft-com:vml" Requires="v">
                <p:oleObj spid="_x0000_s489450" name="Equation" r:id="rId3" imgW="965200" imgH="203200" progId="Equation.DSMT4">
                  <p:embed/>
                </p:oleObj>
              </mc:Choice>
              <mc:Fallback>
                <p:oleObj name="Equation" r:id="rId3" imgW="965200" imgH="203200" progId="Equation.DSMT4">
                  <p:embed/>
                  <p:pic>
                    <p:nvPicPr>
                      <p:cNvPr id="0" name="Picture 2"/>
                      <p:cNvPicPr>
                        <a:picLocks noChangeAspect="1" noChangeArrowheads="1"/>
                      </p:cNvPicPr>
                      <p:nvPr/>
                    </p:nvPicPr>
                    <p:blipFill>
                      <a:blip r:embed="rId4"/>
                      <a:srcRect/>
                      <a:stretch>
                        <a:fillRect/>
                      </a:stretch>
                    </p:blipFill>
                    <p:spPr bwMode="auto">
                      <a:xfrm>
                        <a:off x="466725" y="2208213"/>
                        <a:ext cx="1358900" cy="285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59" name="Object 11"/>
          <p:cNvGraphicFramePr>
            <a:graphicFrameLocks noChangeAspect="1"/>
          </p:cNvGraphicFramePr>
          <p:nvPr>
            <p:extLst>
              <p:ext uri="{D42A27DB-BD31-4B8C-83A1-F6EECF244321}">
                <p14:modId xmlns:p14="http://schemas.microsoft.com/office/powerpoint/2010/main" val="2274603020"/>
              </p:ext>
            </p:extLst>
          </p:nvPr>
        </p:nvGraphicFramePr>
        <p:xfrm>
          <a:off x="466725" y="2698750"/>
          <a:ext cx="3381375" cy="552450"/>
        </p:xfrm>
        <a:graphic>
          <a:graphicData uri="http://schemas.openxmlformats.org/presentationml/2006/ole">
            <mc:AlternateContent xmlns:mc="http://schemas.openxmlformats.org/markup-compatibility/2006">
              <mc:Choice xmlns:v="urn:schemas-microsoft-com:vml" Requires="v">
                <p:oleObj spid="_x0000_s489451" name="Equation" r:id="rId5" imgW="2400300" imgH="393700" progId="Equation.DSMT4">
                  <p:embed/>
                </p:oleObj>
              </mc:Choice>
              <mc:Fallback>
                <p:oleObj name="Equation" r:id="rId5" imgW="2400300" imgH="393700" progId="Equation.DSMT4">
                  <p:embed/>
                  <p:pic>
                    <p:nvPicPr>
                      <p:cNvPr id="0" name="Picture 11"/>
                      <p:cNvPicPr>
                        <a:picLocks noChangeAspect="1" noChangeArrowheads="1"/>
                      </p:cNvPicPr>
                      <p:nvPr/>
                    </p:nvPicPr>
                    <p:blipFill>
                      <a:blip r:embed="rId6"/>
                      <a:srcRect/>
                      <a:stretch>
                        <a:fillRect/>
                      </a:stretch>
                    </p:blipFill>
                    <p:spPr bwMode="auto">
                      <a:xfrm>
                        <a:off x="466725" y="2698750"/>
                        <a:ext cx="338137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2502050393"/>
              </p:ext>
            </p:extLst>
          </p:nvPr>
        </p:nvGraphicFramePr>
        <p:xfrm>
          <a:off x="458788" y="3359150"/>
          <a:ext cx="3417887" cy="554038"/>
        </p:xfrm>
        <a:graphic>
          <a:graphicData uri="http://schemas.openxmlformats.org/presentationml/2006/ole">
            <mc:AlternateContent xmlns:mc="http://schemas.openxmlformats.org/markup-compatibility/2006">
              <mc:Choice xmlns:v="urn:schemas-microsoft-com:vml" Requires="v">
                <p:oleObj spid="_x0000_s489452" name="Equation" r:id="rId7" imgW="2425700" imgH="393700" progId="Equation.DSMT4">
                  <p:embed/>
                </p:oleObj>
              </mc:Choice>
              <mc:Fallback>
                <p:oleObj name="Equation" r:id="rId7" imgW="2425700" imgH="393700" progId="Equation.DSMT4">
                  <p:embed/>
                  <p:pic>
                    <p:nvPicPr>
                      <p:cNvPr id="0" name="Picture 12"/>
                      <p:cNvPicPr>
                        <a:picLocks noChangeAspect="1" noChangeArrowheads="1"/>
                      </p:cNvPicPr>
                      <p:nvPr/>
                    </p:nvPicPr>
                    <p:blipFill>
                      <a:blip r:embed="rId8"/>
                      <a:srcRect/>
                      <a:stretch>
                        <a:fillRect/>
                      </a:stretch>
                    </p:blipFill>
                    <p:spPr bwMode="auto">
                      <a:xfrm>
                        <a:off x="458788" y="3359150"/>
                        <a:ext cx="3417887"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1" name="Object 13"/>
          <p:cNvGraphicFramePr>
            <a:graphicFrameLocks noChangeAspect="1"/>
          </p:cNvGraphicFramePr>
          <p:nvPr>
            <p:extLst>
              <p:ext uri="{D42A27DB-BD31-4B8C-83A1-F6EECF244321}">
                <p14:modId xmlns:p14="http://schemas.microsoft.com/office/powerpoint/2010/main" val="3858420492"/>
              </p:ext>
            </p:extLst>
          </p:nvPr>
        </p:nvGraphicFramePr>
        <p:xfrm>
          <a:off x="4751388" y="3336925"/>
          <a:ext cx="4097337" cy="625475"/>
        </p:xfrm>
        <a:graphic>
          <a:graphicData uri="http://schemas.openxmlformats.org/presentationml/2006/ole">
            <mc:AlternateContent xmlns:mc="http://schemas.openxmlformats.org/markup-compatibility/2006">
              <mc:Choice xmlns:v="urn:schemas-microsoft-com:vml" Requires="v">
                <p:oleObj spid="_x0000_s489453" name="Equation" r:id="rId9" imgW="2908300" imgH="444500" progId="Equation.DSMT4">
                  <p:embed/>
                </p:oleObj>
              </mc:Choice>
              <mc:Fallback>
                <p:oleObj name="Equation" r:id="rId9" imgW="2908300" imgH="444500" progId="Equation.DSMT4">
                  <p:embed/>
                  <p:pic>
                    <p:nvPicPr>
                      <p:cNvPr id="0" name="Picture 13"/>
                      <p:cNvPicPr>
                        <a:picLocks noChangeAspect="1" noChangeArrowheads="1"/>
                      </p:cNvPicPr>
                      <p:nvPr/>
                    </p:nvPicPr>
                    <p:blipFill>
                      <a:blip r:embed="rId10"/>
                      <a:srcRect/>
                      <a:stretch>
                        <a:fillRect/>
                      </a:stretch>
                    </p:blipFill>
                    <p:spPr bwMode="auto">
                      <a:xfrm>
                        <a:off x="4751388" y="3336925"/>
                        <a:ext cx="4097337"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1852280052"/>
              </p:ext>
            </p:extLst>
          </p:nvPr>
        </p:nvGraphicFramePr>
        <p:xfrm>
          <a:off x="542925" y="4038600"/>
          <a:ext cx="2200275" cy="590550"/>
        </p:xfrm>
        <a:graphic>
          <a:graphicData uri="http://schemas.openxmlformats.org/presentationml/2006/ole">
            <mc:AlternateContent xmlns:mc="http://schemas.openxmlformats.org/markup-compatibility/2006">
              <mc:Choice xmlns:v="urn:schemas-microsoft-com:vml" Requires="v">
                <p:oleObj spid="_x0000_s489454" name="Equation" r:id="rId11" imgW="1562100" imgH="419100" progId="Equation.DSMT4">
                  <p:embed/>
                </p:oleObj>
              </mc:Choice>
              <mc:Fallback>
                <p:oleObj name="Equation" r:id="rId11" imgW="1562100" imgH="419100" progId="Equation.DSMT4">
                  <p:embed/>
                  <p:pic>
                    <p:nvPicPr>
                      <p:cNvPr id="0" name="Picture 14"/>
                      <p:cNvPicPr>
                        <a:picLocks noChangeAspect="1" noChangeArrowheads="1"/>
                      </p:cNvPicPr>
                      <p:nvPr/>
                    </p:nvPicPr>
                    <p:blipFill>
                      <a:blip r:embed="rId12"/>
                      <a:srcRect/>
                      <a:stretch>
                        <a:fillRect/>
                      </a:stretch>
                    </p:blipFill>
                    <p:spPr bwMode="auto">
                      <a:xfrm>
                        <a:off x="542925" y="4038600"/>
                        <a:ext cx="220027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3" name="Object 15"/>
          <p:cNvGraphicFramePr>
            <a:graphicFrameLocks noChangeAspect="1"/>
          </p:cNvGraphicFramePr>
          <p:nvPr>
            <p:extLst>
              <p:ext uri="{D42A27DB-BD31-4B8C-83A1-F6EECF244321}">
                <p14:modId xmlns:p14="http://schemas.microsoft.com/office/powerpoint/2010/main" val="4227785118"/>
              </p:ext>
            </p:extLst>
          </p:nvPr>
        </p:nvGraphicFramePr>
        <p:xfrm>
          <a:off x="466725" y="4792663"/>
          <a:ext cx="6245225" cy="661987"/>
        </p:xfrm>
        <a:graphic>
          <a:graphicData uri="http://schemas.openxmlformats.org/presentationml/2006/ole">
            <mc:AlternateContent xmlns:mc="http://schemas.openxmlformats.org/markup-compatibility/2006">
              <mc:Choice xmlns:v="urn:schemas-microsoft-com:vml" Requires="v">
                <p:oleObj spid="_x0000_s489455" name="Equation" r:id="rId13" imgW="4432300" imgH="469900" progId="Equation.DSMT4">
                  <p:embed/>
                </p:oleObj>
              </mc:Choice>
              <mc:Fallback>
                <p:oleObj name="Equation" r:id="rId13" imgW="4432300" imgH="469900" progId="Equation.DSMT4">
                  <p:embed/>
                  <p:pic>
                    <p:nvPicPr>
                      <p:cNvPr id="0" name="Picture 15"/>
                      <p:cNvPicPr>
                        <a:picLocks noChangeAspect="1" noChangeArrowheads="1"/>
                      </p:cNvPicPr>
                      <p:nvPr/>
                    </p:nvPicPr>
                    <p:blipFill>
                      <a:blip r:embed="rId14"/>
                      <a:srcRect/>
                      <a:stretch>
                        <a:fillRect/>
                      </a:stretch>
                    </p:blipFill>
                    <p:spPr bwMode="auto">
                      <a:xfrm>
                        <a:off x="466725" y="4792663"/>
                        <a:ext cx="6245225" cy="661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4" name="Object 16"/>
          <p:cNvGraphicFramePr>
            <a:graphicFrameLocks noChangeAspect="1"/>
          </p:cNvGraphicFramePr>
          <p:nvPr>
            <p:extLst>
              <p:ext uri="{D42A27DB-BD31-4B8C-83A1-F6EECF244321}">
                <p14:modId xmlns:p14="http://schemas.microsoft.com/office/powerpoint/2010/main" val="645550850"/>
              </p:ext>
            </p:extLst>
          </p:nvPr>
        </p:nvGraphicFramePr>
        <p:xfrm>
          <a:off x="466725" y="5562600"/>
          <a:ext cx="5853113" cy="661988"/>
        </p:xfrm>
        <a:graphic>
          <a:graphicData uri="http://schemas.openxmlformats.org/presentationml/2006/ole">
            <mc:AlternateContent xmlns:mc="http://schemas.openxmlformats.org/markup-compatibility/2006">
              <mc:Choice xmlns:v="urn:schemas-microsoft-com:vml" Requires="v">
                <p:oleObj spid="_x0000_s489456" name="Equation" r:id="rId15" imgW="4152900" imgH="469900" progId="Equation.DSMT4">
                  <p:embed/>
                </p:oleObj>
              </mc:Choice>
              <mc:Fallback>
                <p:oleObj name="Equation" r:id="rId15" imgW="4152900" imgH="469900" progId="Equation.DSMT4">
                  <p:embed/>
                  <p:pic>
                    <p:nvPicPr>
                      <p:cNvPr id="0" name="Picture 16"/>
                      <p:cNvPicPr>
                        <a:picLocks noChangeAspect="1" noChangeArrowheads="1"/>
                      </p:cNvPicPr>
                      <p:nvPr/>
                    </p:nvPicPr>
                    <p:blipFill>
                      <a:blip r:embed="rId16"/>
                      <a:srcRect/>
                      <a:stretch>
                        <a:fillRect/>
                      </a:stretch>
                    </p:blipFill>
                    <p:spPr bwMode="auto">
                      <a:xfrm>
                        <a:off x="466725" y="5562600"/>
                        <a:ext cx="5853113"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5" name="Object 17"/>
          <p:cNvGraphicFramePr>
            <a:graphicFrameLocks noChangeAspect="1"/>
          </p:cNvGraphicFramePr>
          <p:nvPr>
            <p:extLst>
              <p:ext uri="{D42A27DB-BD31-4B8C-83A1-F6EECF244321}">
                <p14:modId xmlns:p14="http://schemas.microsoft.com/office/powerpoint/2010/main" val="3728885232"/>
              </p:ext>
            </p:extLst>
          </p:nvPr>
        </p:nvGraphicFramePr>
        <p:xfrm>
          <a:off x="2401888" y="2057400"/>
          <a:ext cx="2398712" cy="588963"/>
        </p:xfrm>
        <a:graphic>
          <a:graphicData uri="http://schemas.openxmlformats.org/presentationml/2006/ole">
            <mc:AlternateContent xmlns:mc="http://schemas.openxmlformats.org/markup-compatibility/2006">
              <mc:Choice xmlns:v="urn:schemas-microsoft-com:vml" Requires="v">
                <p:oleObj spid="_x0000_s489457" name="Equation" r:id="rId17" imgW="1701800" imgH="419100" progId="Equation.DSMT4">
                  <p:embed/>
                </p:oleObj>
              </mc:Choice>
              <mc:Fallback>
                <p:oleObj name="Equation" r:id="rId17" imgW="1701800" imgH="419100" progId="Equation.DSMT4">
                  <p:embed/>
                  <p:pic>
                    <p:nvPicPr>
                      <p:cNvPr id="0" name="Picture 17"/>
                      <p:cNvPicPr>
                        <a:picLocks noChangeAspect="1" noChangeArrowheads="1"/>
                      </p:cNvPicPr>
                      <p:nvPr/>
                    </p:nvPicPr>
                    <p:blipFill>
                      <a:blip r:embed="rId18"/>
                      <a:srcRect/>
                      <a:stretch>
                        <a:fillRect/>
                      </a:stretch>
                    </p:blipFill>
                    <p:spPr bwMode="auto">
                      <a:xfrm>
                        <a:off x="2401888" y="2057400"/>
                        <a:ext cx="2398712"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6" name="Object 18"/>
          <p:cNvGraphicFramePr>
            <a:graphicFrameLocks noChangeAspect="1"/>
          </p:cNvGraphicFramePr>
          <p:nvPr>
            <p:extLst>
              <p:ext uri="{D42A27DB-BD31-4B8C-83A1-F6EECF244321}">
                <p14:modId xmlns:p14="http://schemas.microsoft.com/office/powerpoint/2010/main" val="3594820966"/>
              </p:ext>
            </p:extLst>
          </p:nvPr>
        </p:nvGraphicFramePr>
        <p:xfrm>
          <a:off x="5464175" y="2057400"/>
          <a:ext cx="2451100" cy="588963"/>
        </p:xfrm>
        <a:graphic>
          <a:graphicData uri="http://schemas.openxmlformats.org/presentationml/2006/ole">
            <mc:AlternateContent xmlns:mc="http://schemas.openxmlformats.org/markup-compatibility/2006">
              <mc:Choice xmlns:v="urn:schemas-microsoft-com:vml" Requires="v">
                <p:oleObj spid="_x0000_s489458" name="Equation" r:id="rId19" imgW="1739900" imgH="419100" progId="Equation.DSMT4">
                  <p:embed/>
                </p:oleObj>
              </mc:Choice>
              <mc:Fallback>
                <p:oleObj name="Equation" r:id="rId19" imgW="1739900" imgH="419100" progId="Equation.DSMT4">
                  <p:embed/>
                  <p:pic>
                    <p:nvPicPr>
                      <p:cNvPr id="0" name="Picture 18"/>
                      <p:cNvPicPr>
                        <a:picLocks noChangeAspect="1" noChangeArrowheads="1"/>
                      </p:cNvPicPr>
                      <p:nvPr/>
                    </p:nvPicPr>
                    <p:blipFill>
                      <a:blip r:embed="rId20"/>
                      <a:srcRect/>
                      <a:stretch>
                        <a:fillRect/>
                      </a:stretch>
                    </p:blipFill>
                    <p:spPr bwMode="auto">
                      <a:xfrm>
                        <a:off x="5464175" y="2057400"/>
                        <a:ext cx="2451100"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ight Arrow 25"/>
          <p:cNvSpPr/>
          <p:nvPr/>
        </p:nvSpPr>
        <p:spPr bwMode="auto">
          <a:xfrm>
            <a:off x="4114800" y="3352800"/>
            <a:ext cx="5334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ight Arrow 26"/>
          <p:cNvSpPr/>
          <p:nvPr/>
        </p:nvSpPr>
        <p:spPr bwMode="auto">
          <a:xfrm>
            <a:off x="2819400" y="4114800"/>
            <a:ext cx="1447800" cy="550247"/>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mn-lt"/>
              </a:rPr>
              <a:t>Rearrange</a:t>
            </a:r>
            <a:r>
              <a:rPr kumimoji="0" lang="en-US" sz="1200" b="1" i="0" u="none" strike="noStrike" cap="none" normalizeH="0" dirty="0" smtClean="0">
                <a:ln>
                  <a:noFill/>
                </a:ln>
                <a:solidFill>
                  <a:srgbClr val="800000"/>
                </a:solidFill>
                <a:effectLst/>
                <a:latin typeface="+mn-lt"/>
              </a:rPr>
              <a:t> terms</a:t>
            </a:r>
            <a:endParaRPr kumimoji="0" lang="en-US" sz="1200" b="1" i="0" u="none" strike="noStrike" cap="none" normalizeH="0" baseline="0" dirty="0" smtClean="0">
              <a:ln>
                <a:noFill/>
              </a:ln>
              <a:solidFill>
                <a:srgbClr val="800000"/>
              </a:solidFill>
              <a:effectLst/>
              <a:latin typeface="+mn-lt"/>
            </a:endParaRPr>
          </a:p>
        </p:txBody>
      </p:sp>
      <p:graphicFrame>
        <p:nvGraphicFramePr>
          <p:cNvPr id="488467" name="Object 19"/>
          <p:cNvGraphicFramePr>
            <a:graphicFrameLocks noChangeAspect="1"/>
          </p:cNvGraphicFramePr>
          <p:nvPr>
            <p:extLst>
              <p:ext uri="{D42A27DB-BD31-4B8C-83A1-F6EECF244321}">
                <p14:modId xmlns:p14="http://schemas.microsoft.com/office/powerpoint/2010/main" val="4074248630"/>
              </p:ext>
            </p:extLst>
          </p:nvPr>
        </p:nvGraphicFramePr>
        <p:xfrm>
          <a:off x="4364038" y="4038600"/>
          <a:ext cx="4600575" cy="661988"/>
        </p:xfrm>
        <a:graphic>
          <a:graphicData uri="http://schemas.openxmlformats.org/presentationml/2006/ole">
            <mc:AlternateContent xmlns:mc="http://schemas.openxmlformats.org/markup-compatibility/2006">
              <mc:Choice xmlns:v="urn:schemas-microsoft-com:vml" Requires="v">
                <p:oleObj spid="_x0000_s489459" name="Equation" r:id="rId21" imgW="3263900" imgH="469900" progId="Equation.DSMT4">
                  <p:embed/>
                </p:oleObj>
              </mc:Choice>
              <mc:Fallback>
                <p:oleObj name="Equation" r:id="rId21" imgW="3263900" imgH="469900" progId="Equation.DSMT4">
                  <p:embed/>
                  <p:pic>
                    <p:nvPicPr>
                      <p:cNvPr id="0" name="Picture 19"/>
                      <p:cNvPicPr>
                        <a:picLocks noChangeAspect="1" noChangeArrowheads="1"/>
                      </p:cNvPicPr>
                      <p:nvPr/>
                    </p:nvPicPr>
                    <p:blipFill>
                      <a:blip r:embed="rId22"/>
                      <a:srcRect/>
                      <a:stretch>
                        <a:fillRect/>
                      </a:stretch>
                    </p:blipFill>
                    <p:spPr bwMode="auto">
                      <a:xfrm>
                        <a:off x="4364038" y="4038600"/>
                        <a:ext cx="4600575" cy="6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457200" y="152400"/>
            <a:ext cx="8226425" cy="1066800"/>
          </a:xfrm>
        </p:spPr>
        <p:txBody>
          <a:bodyPr/>
          <a:lstStyle/>
          <a:p>
            <a:pPr algn="ctr" eaLnBrk="1" hangingPunct="1"/>
            <a:r>
              <a:rPr lang="en-US" sz="4000" b="1" dirty="0">
                <a:ea typeface="ＭＳ Ｐゴシック" pitchFamily="-84" charset="-128"/>
                <a:cs typeface="ＭＳ Ｐゴシック" pitchFamily="-84" charset="-128"/>
              </a:rPr>
              <a:t>General Solution of the Schrödinger Wave Equation</a:t>
            </a:r>
          </a:p>
        </p:txBody>
      </p:sp>
      <p:sp>
        <p:nvSpPr>
          <p:cNvPr id="19458" name="Rectangle 3"/>
          <p:cNvSpPr>
            <a:spLocks noGrp="1" noChangeArrowheads="1"/>
          </p:cNvSpPr>
          <p:nvPr>
            <p:ph type="subTitle" idx="1"/>
          </p:nvPr>
        </p:nvSpPr>
        <p:spPr>
          <a:xfrm>
            <a:off x="457200" y="1295400"/>
            <a:ext cx="7620000" cy="4572000"/>
          </a:xfrm>
        </p:spPr>
        <p:txBody>
          <a:bodyPr/>
          <a:lstStyle/>
          <a:p>
            <a:pPr marL="342900" indent="-342900" algn="l" eaLnBrk="1" hangingPunct="1">
              <a:buFont typeface="Arial"/>
              <a:buChar char="•"/>
            </a:pPr>
            <a:r>
              <a:rPr lang="en-US" sz="2400" dirty="0">
                <a:ea typeface="ＭＳ Ｐゴシック" pitchFamily="-84" charset="-128"/>
                <a:cs typeface="ＭＳ Ｐゴシック" pitchFamily="-84" charset="-128"/>
              </a:rPr>
              <a:t>The general form of the solution of the Schrödinger wave equation is given by:</a:t>
            </a:r>
          </a:p>
          <a:p>
            <a:pPr marL="342900" indent="-342900" algn="l" eaLnBrk="1" hangingPunct="1">
              <a:buFont typeface="Wingdings" pitchFamily="-84" charset="2"/>
              <a:buChar char="n"/>
            </a:pPr>
            <a:endParaRPr lang="en-US" sz="2400" dirty="0">
              <a:ea typeface="ＭＳ Ｐゴシック" pitchFamily="-84" charset="-128"/>
              <a:cs typeface="ＭＳ Ｐゴシック" pitchFamily="-84" charset="-128"/>
            </a:endParaRPr>
          </a:p>
          <a:p>
            <a:pPr marL="342900" indent="-342900" algn="l" eaLnBrk="1" hangingPunct="1">
              <a:buFont typeface="Wingdings" pitchFamily="-84" charset="2"/>
              <a:buChar char="n"/>
            </a:pPr>
            <a:endParaRPr lang="en-US" sz="2400" dirty="0" smtClean="0">
              <a:ea typeface="ＭＳ Ｐゴシック" pitchFamily="-84" charset="-128"/>
              <a:cs typeface="ＭＳ Ｐゴシック" pitchFamily="-84" charset="-128"/>
            </a:endParaRPr>
          </a:p>
          <a:p>
            <a:pPr marL="342900" indent="-342900" algn="l" eaLnBrk="1" hangingPunct="1"/>
            <a:r>
              <a:rPr lang="en-US" sz="2400" dirty="0" smtClean="0">
                <a:ea typeface="ＭＳ Ｐゴシック" pitchFamily="-84" charset="-128"/>
                <a:cs typeface="ＭＳ Ｐゴシック" pitchFamily="-84" charset="-128"/>
              </a:rPr>
              <a:t>which </a:t>
            </a:r>
            <a:r>
              <a:rPr lang="en-US" sz="2400" dirty="0">
                <a:ea typeface="ＭＳ Ｐゴシック" pitchFamily="-84" charset="-128"/>
                <a:cs typeface="ＭＳ Ｐゴシック" pitchFamily="-84" charset="-128"/>
              </a:rPr>
              <a:t>also describes a wave</a:t>
            </a:r>
            <a:r>
              <a:rPr lang="en-US" sz="2400" dirty="0" smtClean="0">
                <a:ea typeface="ＭＳ Ｐゴシック" pitchFamily="-84" charset="-128"/>
                <a:cs typeface="ＭＳ Ｐゴシック" pitchFamily="-84" charset="-128"/>
              </a:rPr>
              <a:t> propagating </a:t>
            </a:r>
            <a:r>
              <a:rPr lang="en-US" sz="2400" dirty="0">
                <a:ea typeface="ＭＳ Ｐゴシック" pitchFamily="-84" charset="-128"/>
                <a:cs typeface="ＭＳ Ｐゴシック" pitchFamily="-84" charset="-128"/>
              </a:rPr>
              <a:t>in the </a:t>
            </a:r>
            <a:r>
              <a:rPr lang="en-US" sz="2400" i="1" dirty="0">
                <a:ea typeface="ＭＳ Ｐゴシック" pitchFamily="-84" charset="-128"/>
                <a:cs typeface="ＭＳ Ｐゴシック" pitchFamily="-84" charset="-128"/>
              </a:rPr>
              <a:t>x</a:t>
            </a:r>
            <a:r>
              <a:rPr lang="en-US" sz="2400" dirty="0">
                <a:ea typeface="ＭＳ Ｐゴシック" pitchFamily="-84" charset="-128"/>
                <a:cs typeface="ＭＳ Ｐゴシック" pitchFamily="-84" charset="-128"/>
              </a:rPr>
              <a:t> direction. In general the amplitude may also be complex. </a:t>
            </a:r>
            <a:r>
              <a:rPr lang="en-US" sz="2400" i="1" dirty="0">
                <a:solidFill>
                  <a:srgbClr val="3333CC"/>
                </a:solidFill>
                <a:ea typeface="ＭＳ Ｐゴシック" pitchFamily="-84" charset="-128"/>
                <a:cs typeface="ＭＳ Ｐゴシック" pitchFamily="-84" charset="-128"/>
              </a:rPr>
              <a:t>This is called the </a:t>
            </a:r>
            <a:r>
              <a:rPr lang="en-US" sz="2400" b="1" i="1" u="sng" dirty="0">
                <a:solidFill>
                  <a:srgbClr val="800000"/>
                </a:solidFill>
                <a:ea typeface="ＭＳ Ｐゴシック" pitchFamily="-84" charset="-128"/>
                <a:cs typeface="ＭＳ Ｐゴシック" pitchFamily="-84" charset="-128"/>
              </a:rPr>
              <a:t>wave function of the particle</a:t>
            </a:r>
            <a:r>
              <a:rPr lang="en-US" sz="2400" i="1" dirty="0" smtClean="0">
                <a:solidFill>
                  <a:srgbClr val="3333CC"/>
                </a:solidFill>
                <a:ea typeface="ＭＳ Ｐゴシック" pitchFamily="-84" charset="-128"/>
                <a:cs typeface="ＭＳ Ｐゴシック" pitchFamily="-84" charset="-128"/>
              </a:rPr>
              <a:t>.</a:t>
            </a:r>
            <a:endParaRPr lang="en-US" sz="2400" dirty="0" smtClean="0">
              <a:solidFill>
                <a:srgbClr val="3333CC"/>
              </a:solidFill>
              <a:ea typeface="ＭＳ Ｐゴシック" pitchFamily="-84" charset="-128"/>
              <a:cs typeface="ＭＳ Ｐゴシック" pitchFamily="-84" charset="-128"/>
            </a:endParaRPr>
          </a:p>
          <a:p>
            <a:pPr marL="342900" indent="-342900" algn="l" eaLnBrk="1" hangingPunct="1">
              <a:buFont typeface="Arial"/>
              <a:buChar char="•"/>
            </a:pPr>
            <a:r>
              <a:rPr lang="en-US" sz="2400" dirty="0">
                <a:ea typeface="ＭＳ Ｐゴシック" pitchFamily="-84" charset="-128"/>
                <a:cs typeface="ＭＳ Ｐゴシック" pitchFamily="-84" charset="-128"/>
              </a:rPr>
              <a:t>The wave function is also </a:t>
            </a:r>
            <a:r>
              <a:rPr lang="en-US" sz="2400" b="1" dirty="0">
                <a:ea typeface="ＭＳ Ｐゴシック" pitchFamily="-84" charset="-128"/>
                <a:cs typeface="ＭＳ Ｐゴシック" pitchFamily="-84" charset="-128"/>
              </a:rPr>
              <a:t>not</a:t>
            </a:r>
            <a:r>
              <a:rPr lang="en-US" sz="2400" dirty="0">
                <a:ea typeface="ＭＳ Ｐゴシック" pitchFamily="-84" charset="-128"/>
                <a:cs typeface="ＭＳ Ｐゴシック" pitchFamily="-84" charset="-128"/>
              </a:rPr>
              <a:t> restricted to being real.</a:t>
            </a:r>
            <a:r>
              <a:rPr lang="en-US" sz="2400" dirty="0" smtClean="0">
                <a:ea typeface="ＭＳ Ｐゴシック" pitchFamily="-84" charset="-128"/>
                <a:cs typeface="ＭＳ Ｐゴシック" pitchFamily="-84" charset="-128"/>
              </a:rPr>
              <a:t> Only </a:t>
            </a:r>
            <a:r>
              <a:rPr lang="en-US" sz="2400" dirty="0">
                <a:ea typeface="ＭＳ Ｐゴシック" pitchFamily="-84" charset="-128"/>
                <a:cs typeface="ＭＳ Ｐゴシック" pitchFamily="-84" charset="-128"/>
              </a:rPr>
              <a:t>the physically measurable quantities</a:t>
            </a:r>
            <a:r>
              <a:rPr lang="en-US" sz="2400" dirty="0" smtClean="0">
                <a:ea typeface="ＭＳ Ｐゴシック" pitchFamily="-84" charset="-128"/>
                <a:cs typeface="ＭＳ Ｐゴシック" pitchFamily="-84" charset="-128"/>
              </a:rPr>
              <a:t> (or </a:t>
            </a:r>
            <a:r>
              <a:rPr lang="en-US" sz="2400" b="1" u="sng" dirty="0" smtClean="0">
                <a:solidFill>
                  <a:srgbClr val="800000"/>
                </a:solidFill>
                <a:ea typeface="ＭＳ Ｐゴシック" pitchFamily="-84" charset="-128"/>
                <a:cs typeface="ＭＳ Ｐゴシック" pitchFamily="-84" charset="-128"/>
              </a:rPr>
              <a:t>observables</a:t>
            </a:r>
            <a:r>
              <a:rPr lang="en-US" sz="2400" dirty="0" smtClean="0">
                <a:ea typeface="ＭＳ Ｐゴシック" pitchFamily="-84" charset="-128"/>
                <a:cs typeface="ＭＳ Ｐゴシック" pitchFamily="-84" charset="-128"/>
              </a:rPr>
              <a:t>) must </a:t>
            </a:r>
            <a:r>
              <a:rPr lang="en-US" sz="2400" dirty="0">
                <a:ea typeface="ＭＳ Ｐゴシック" pitchFamily="-84" charset="-128"/>
                <a:cs typeface="ＭＳ Ｐゴシック" pitchFamily="-84" charset="-128"/>
              </a:rPr>
              <a:t>be real. These include the probability, momentum and energy.</a:t>
            </a:r>
          </a:p>
        </p:txBody>
      </p:sp>
      <p:sp>
        <p:nvSpPr>
          <p:cNvPr id="5" name="Date Placeholder 4"/>
          <p:cNvSpPr>
            <a:spLocks noGrp="1"/>
          </p:cNvSpPr>
          <p:nvPr>
            <p:ph type="dt" sz="half" idx="10"/>
          </p:nvPr>
        </p:nvSpPr>
        <p:spPr/>
        <p:txBody>
          <a:bodyPr/>
          <a:lstStyle/>
          <a:p>
            <a:pPr>
              <a:defRPr/>
            </a:pPr>
            <a:r>
              <a:rPr lang="en-US" smtClean="0"/>
              <a:t>Monday, Oct. 21, 2013</a:t>
            </a:r>
            <a:endParaRPr lang="en-US"/>
          </a:p>
        </p:txBody>
      </p:sp>
      <p:sp>
        <p:nvSpPr>
          <p:cNvPr id="6" name="Slide Number Placeholder 5"/>
          <p:cNvSpPr>
            <a:spLocks noGrp="1"/>
          </p:cNvSpPr>
          <p:nvPr>
            <p:ph type="sldNum" sz="quarter" idx="12"/>
          </p:nvPr>
        </p:nvSpPr>
        <p:spPr/>
        <p:txBody>
          <a:bodyPr/>
          <a:lstStyle/>
          <a:p>
            <a:pPr>
              <a:defRPr/>
            </a:pPr>
            <a:fld id="{3DD774B2-BEFC-0F4C-8EFB-A9A3D81A594A}" type="slidenum">
              <a:rPr lang="en-US" smtClean="0"/>
              <a:pPr>
                <a:defRPr/>
              </a:pPr>
              <a:t>12</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2530" name="Object 2"/>
          <p:cNvGraphicFramePr>
            <a:graphicFrameLocks noChangeAspect="1"/>
          </p:cNvGraphicFramePr>
          <p:nvPr>
            <p:extLst>
              <p:ext uri="{D42A27DB-BD31-4B8C-83A1-F6EECF244321}">
                <p14:modId xmlns:p14="http://schemas.microsoft.com/office/powerpoint/2010/main" val="2786201868"/>
              </p:ext>
            </p:extLst>
          </p:nvPr>
        </p:nvGraphicFramePr>
        <p:xfrm>
          <a:off x="914400" y="2298700"/>
          <a:ext cx="2755900" cy="565150"/>
        </p:xfrm>
        <a:graphic>
          <a:graphicData uri="http://schemas.openxmlformats.org/presentationml/2006/ole">
            <mc:AlternateContent xmlns:mc="http://schemas.openxmlformats.org/markup-compatibility/2006">
              <mc:Choice xmlns:v="urn:schemas-microsoft-com:vml" Requires="v">
                <p:oleObj spid="_x0000_s22711" name="Equation" r:id="rId3" imgW="1244600" imgH="254000" progId="Equation.DSMT4">
                  <p:embed/>
                </p:oleObj>
              </mc:Choice>
              <mc:Fallback>
                <p:oleObj name="Equation" r:id="rId3" imgW="1244600" imgH="254000" progId="Equation.DSMT4">
                  <p:embed/>
                  <p:pic>
                    <p:nvPicPr>
                      <p:cNvPr id="0" name="Picture 2"/>
                      <p:cNvPicPr>
                        <a:picLocks noChangeAspect="1" noChangeArrowheads="1"/>
                      </p:cNvPicPr>
                      <p:nvPr/>
                    </p:nvPicPr>
                    <p:blipFill>
                      <a:blip r:embed="rId4"/>
                      <a:srcRect/>
                      <a:stretch>
                        <a:fillRect/>
                      </a:stretch>
                    </p:blipFill>
                    <p:spPr bwMode="auto">
                      <a:xfrm>
                        <a:off x="914400" y="2298700"/>
                        <a:ext cx="275590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2964667792"/>
              </p:ext>
            </p:extLst>
          </p:nvPr>
        </p:nvGraphicFramePr>
        <p:xfrm>
          <a:off x="3660775" y="2286000"/>
          <a:ext cx="4416425" cy="563562"/>
        </p:xfrm>
        <a:graphic>
          <a:graphicData uri="http://schemas.openxmlformats.org/presentationml/2006/ole">
            <mc:AlternateContent xmlns:mc="http://schemas.openxmlformats.org/markup-compatibility/2006">
              <mc:Choice xmlns:v="urn:schemas-microsoft-com:vml" Requires="v">
                <p:oleObj spid="_x0000_s22712" name="Equation" r:id="rId5" imgW="1993900" imgH="254000" progId="Equation.DSMT4">
                  <p:embed/>
                </p:oleObj>
              </mc:Choice>
              <mc:Fallback>
                <p:oleObj name="Equation" r:id="rId5" imgW="1993900" imgH="254000" progId="Equation.DSMT4">
                  <p:embed/>
                  <p:pic>
                    <p:nvPicPr>
                      <p:cNvPr id="0" name=""/>
                      <p:cNvPicPr>
                        <a:picLocks noChangeAspect="1" noChangeArrowheads="1"/>
                      </p:cNvPicPr>
                      <p:nvPr/>
                    </p:nvPicPr>
                    <p:blipFill>
                      <a:blip r:embed="rId6"/>
                      <a:srcRect/>
                      <a:stretch>
                        <a:fillRect/>
                      </a:stretch>
                    </p:blipFill>
                    <p:spPr bwMode="auto">
                      <a:xfrm>
                        <a:off x="3660775" y="2286000"/>
                        <a:ext cx="4416425"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Show that </a:t>
            </a:r>
            <a:r>
              <a:rPr lang="en-US" sz="2400" dirty="0" err="1" smtClean="0">
                <a:cs typeface="ＭＳ Ｐゴシック" pitchFamily="-84" charset="-128"/>
              </a:rPr>
              <a:t>Ae</a:t>
            </a:r>
            <a:r>
              <a:rPr lang="en-US" sz="2400" baseline="30000" dirty="0" err="1" smtClean="0">
                <a:cs typeface="ＭＳ Ｐゴシック" pitchFamily="-84" charset="-128"/>
              </a:rPr>
              <a:t>i(kx-</a:t>
            </a:r>
            <a:r>
              <a:rPr lang="en-US" sz="2400" baseline="30000" dirty="0" err="1" smtClean="0">
                <a:latin typeface="Symbol" charset="2"/>
                <a:cs typeface="Symbol" charset="2"/>
              </a:rPr>
              <a:t>ω</a:t>
            </a:r>
            <a:r>
              <a:rPr lang="en-US" sz="2400" baseline="30000" dirty="0" err="1" smtClean="0">
                <a:cs typeface="ＭＳ Ｐゴシック" pitchFamily="-84" charset="-128"/>
              </a:rPr>
              <a:t>t</a:t>
            </a:r>
            <a:r>
              <a:rPr lang="en-US" sz="2400" baseline="30000" dirty="0" smtClean="0">
                <a:cs typeface="ＭＳ Ｐゴシック" pitchFamily="-84" charset="-128"/>
              </a:rPr>
              <a:t>) </a:t>
            </a:r>
            <a:r>
              <a:rPr lang="en-US" sz="2400" dirty="0" smtClean="0">
                <a:cs typeface="ＭＳ Ｐゴシック" pitchFamily="-84" charset="-128"/>
              </a:rPr>
              <a:t>satisfies the time-dependent Schrodinger wave Eq.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b="1" dirty="0" smtClean="0">
                <a:cs typeface="ＭＳ Ｐゴシック" pitchFamily="-84" charset="-128"/>
              </a:rPr>
              <a:t>Ex 6.2: Solution for Wave </a:t>
            </a:r>
            <a:r>
              <a:rPr lang="en-US" sz="4000" b="1" dirty="0">
                <a:cs typeface="ＭＳ Ｐゴシック" pitchFamily="-84" charset="-128"/>
              </a:rPr>
              <a:t>E</a:t>
            </a:r>
            <a:r>
              <a:rPr lang="en-US" sz="4000" b="1" dirty="0" smtClean="0">
                <a:cs typeface="ＭＳ Ｐゴシック" pitchFamily="-84" charset="-128"/>
              </a:rPr>
              <a:t>quation</a:t>
            </a:r>
            <a:endParaRPr lang="en-US" sz="4000"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21,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13</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1102339829"/>
              </p:ext>
            </p:extLst>
          </p:nvPr>
        </p:nvGraphicFramePr>
        <p:xfrm>
          <a:off x="485775" y="1219200"/>
          <a:ext cx="1843088" cy="457200"/>
        </p:xfrm>
        <a:graphic>
          <a:graphicData uri="http://schemas.openxmlformats.org/presentationml/2006/ole">
            <mc:AlternateContent xmlns:mc="http://schemas.openxmlformats.org/markup-compatibility/2006">
              <mc:Choice xmlns:v="urn:schemas-microsoft-com:vml" Requires="v">
                <p:oleObj spid="_x0000_s516270" name="Equation" r:id="rId3" imgW="812800" imgH="203200" progId="Equation.DSMT4">
                  <p:embed/>
                </p:oleObj>
              </mc:Choice>
              <mc:Fallback>
                <p:oleObj name="Equation" r:id="rId3" imgW="812800" imgH="203200" progId="Equation.DSMT4">
                  <p:embed/>
                  <p:pic>
                    <p:nvPicPr>
                      <p:cNvPr id="0" name="Picture 3"/>
                      <p:cNvPicPr>
                        <a:picLocks noChangeAspect="1" noChangeArrowheads="1"/>
                      </p:cNvPicPr>
                      <p:nvPr/>
                    </p:nvPicPr>
                    <p:blipFill>
                      <a:blip r:embed="rId4"/>
                      <a:srcRect/>
                      <a:stretch>
                        <a:fillRect/>
                      </a:stretch>
                    </p:blipFill>
                    <p:spPr bwMode="auto">
                      <a:xfrm>
                        <a:off x="485775" y="1219200"/>
                        <a:ext cx="18430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131313718"/>
              </p:ext>
            </p:extLst>
          </p:nvPr>
        </p:nvGraphicFramePr>
        <p:xfrm>
          <a:off x="488950" y="1828800"/>
          <a:ext cx="4143375" cy="685800"/>
        </p:xfrm>
        <a:graphic>
          <a:graphicData uri="http://schemas.openxmlformats.org/presentationml/2006/ole">
            <mc:AlternateContent xmlns:mc="http://schemas.openxmlformats.org/markup-compatibility/2006">
              <mc:Choice xmlns:v="urn:schemas-microsoft-com:vml" Requires="v">
                <p:oleObj spid="_x0000_s516271" name="Equation" r:id="rId5" imgW="2374900" imgH="393700" progId="Equation.DSMT4">
                  <p:embed/>
                </p:oleObj>
              </mc:Choice>
              <mc:Fallback>
                <p:oleObj name="Equation" r:id="rId5" imgW="2374900" imgH="393700" progId="Equation.DSMT4">
                  <p:embed/>
                  <p:pic>
                    <p:nvPicPr>
                      <p:cNvPr id="0" name="Picture 4"/>
                      <p:cNvPicPr>
                        <a:picLocks noChangeAspect="1" noChangeArrowheads="1"/>
                      </p:cNvPicPr>
                      <p:nvPr/>
                    </p:nvPicPr>
                    <p:blipFill>
                      <a:blip r:embed="rId6"/>
                      <a:srcRect/>
                      <a:stretch>
                        <a:fillRect/>
                      </a:stretch>
                    </p:blipFill>
                    <p:spPr bwMode="auto">
                      <a:xfrm>
                        <a:off x="488950" y="1828800"/>
                        <a:ext cx="41433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370122437"/>
              </p:ext>
            </p:extLst>
          </p:nvPr>
        </p:nvGraphicFramePr>
        <p:xfrm>
          <a:off x="523875" y="3352800"/>
          <a:ext cx="4778375" cy="685800"/>
        </p:xfrm>
        <a:graphic>
          <a:graphicData uri="http://schemas.openxmlformats.org/presentationml/2006/ole">
            <mc:AlternateContent xmlns:mc="http://schemas.openxmlformats.org/markup-compatibility/2006">
              <mc:Choice xmlns:v="urn:schemas-microsoft-com:vml" Requires="v">
                <p:oleObj spid="_x0000_s516272" name="Equation" r:id="rId7" imgW="2921000" imgH="419100" progId="Equation.DSMT4">
                  <p:embed/>
                </p:oleObj>
              </mc:Choice>
              <mc:Fallback>
                <p:oleObj name="Equation" r:id="rId7" imgW="2921000" imgH="419100" progId="Equation.DSMT4">
                  <p:embed/>
                  <p:pic>
                    <p:nvPicPr>
                      <p:cNvPr id="0" name="Picture 6"/>
                      <p:cNvPicPr>
                        <a:picLocks noChangeAspect="1" noChangeArrowheads="1"/>
                      </p:cNvPicPr>
                      <p:nvPr/>
                    </p:nvPicPr>
                    <p:blipFill>
                      <a:blip r:embed="rId8"/>
                      <a:srcRect/>
                      <a:stretch>
                        <a:fillRect/>
                      </a:stretch>
                    </p:blipFill>
                    <p:spPr bwMode="auto">
                      <a:xfrm>
                        <a:off x="523875" y="3352800"/>
                        <a:ext cx="47783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3" name="Object 11"/>
          <p:cNvGraphicFramePr>
            <a:graphicFrameLocks noChangeAspect="1"/>
          </p:cNvGraphicFramePr>
          <p:nvPr>
            <p:extLst>
              <p:ext uri="{D42A27DB-BD31-4B8C-83A1-F6EECF244321}">
                <p14:modId xmlns:p14="http://schemas.microsoft.com/office/powerpoint/2010/main" val="881778963"/>
              </p:ext>
            </p:extLst>
          </p:nvPr>
        </p:nvGraphicFramePr>
        <p:xfrm>
          <a:off x="3549650" y="1219200"/>
          <a:ext cx="4030663" cy="609600"/>
        </p:xfrm>
        <a:graphic>
          <a:graphicData uri="http://schemas.openxmlformats.org/presentationml/2006/ole">
            <mc:AlternateContent xmlns:mc="http://schemas.openxmlformats.org/markup-compatibility/2006">
              <mc:Choice xmlns:v="urn:schemas-microsoft-com:vml" Requires="v">
                <p:oleObj spid="_x0000_s516273" name="Equation" r:id="rId9" imgW="2590800" imgH="393700" progId="Equation.DSMT4">
                  <p:embed/>
                </p:oleObj>
              </mc:Choice>
              <mc:Fallback>
                <p:oleObj name="Equation" r:id="rId9" imgW="2590800" imgH="393700" progId="Equation.DSMT4">
                  <p:embed/>
                  <p:pic>
                    <p:nvPicPr>
                      <p:cNvPr id="0" name="Picture 11"/>
                      <p:cNvPicPr>
                        <a:picLocks noChangeAspect="1" noChangeArrowheads="1"/>
                      </p:cNvPicPr>
                      <p:nvPr/>
                    </p:nvPicPr>
                    <p:blipFill>
                      <a:blip r:embed="rId10"/>
                      <a:srcRect/>
                      <a:stretch>
                        <a:fillRect/>
                      </a:stretch>
                    </p:blipFill>
                    <p:spPr bwMode="auto">
                      <a:xfrm>
                        <a:off x="3549650" y="1219200"/>
                        <a:ext cx="40306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4" name="Object 12"/>
          <p:cNvGraphicFramePr>
            <a:graphicFrameLocks noChangeAspect="1"/>
          </p:cNvGraphicFramePr>
          <p:nvPr>
            <p:extLst>
              <p:ext uri="{D42A27DB-BD31-4B8C-83A1-F6EECF244321}">
                <p14:modId xmlns:p14="http://schemas.microsoft.com/office/powerpoint/2010/main" val="323541943"/>
              </p:ext>
            </p:extLst>
          </p:nvPr>
        </p:nvGraphicFramePr>
        <p:xfrm>
          <a:off x="487363" y="2590800"/>
          <a:ext cx="6753225" cy="685800"/>
        </p:xfrm>
        <a:graphic>
          <a:graphicData uri="http://schemas.openxmlformats.org/presentationml/2006/ole">
            <mc:AlternateContent xmlns:mc="http://schemas.openxmlformats.org/markup-compatibility/2006">
              <mc:Choice xmlns:v="urn:schemas-microsoft-com:vml" Requires="v">
                <p:oleObj spid="_x0000_s516274" name="Equation" r:id="rId11" imgW="4114800" imgH="419100" progId="Equation.DSMT4">
                  <p:embed/>
                </p:oleObj>
              </mc:Choice>
              <mc:Fallback>
                <p:oleObj name="Equation" r:id="rId11" imgW="4114800" imgH="419100" progId="Equation.DSMT4">
                  <p:embed/>
                  <p:pic>
                    <p:nvPicPr>
                      <p:cNvPr id="0" name="Picture 12"/>
                      <p:cNvPicPr>
                        <a:picLocks noChangeAspect="1" noChangeArrowheads="1"/>
                      </p:cNvPicPr>
                      <p:nvPr/>
                    </p:nvPicPr>
                    <p:blipFill>
                      <a:blip r:embed="rId12"/>
                      <a:srcRect/>
                      <a:stretch>
                        <a:fillRect/>
                      </a:stretch>
                    </p:blipFill>
                    <p:spPr bwMode="auto">
                      <a:xfrm>
                        <a:off x="487363" y="2590800"/>
                        <a:ext cx="675322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5" name="Object 13"/>
          <p:cNvGraphicFramePr>
            <a:graphicFrameLocks noChangeAspect="1"/>
          </p:cNvGraphicFramePr>
          <p:nvPr>
            <p:extLst>
              <p:ext uri="{D42A27DB-BD31-4B8C-83A1-F6EECF244321}">
                <p14:modId xmlns:p14="http://schemas.microsoft.com/office/powerpoint/2010/main" val="1943124589"/>
              </p:ext>
            </p:extLst>
          </p:nvPr>
        </p:nvGraphicFramePr>
        <p:xfrm>
          <a:off x="6343650" y="3200400"/>
          <a:ext cx="2238375" cy="725488"/>
        </p:xfrm>
        <a:graphic>
          <a:graphicData uri="http://schemas.openxmlformats.org/presentationml/2006/ole">
            <mc:AlternateContent xmlns:mc="http://schemas.openxmlformats.org/markup-compatibility/2006">
              <mc:Choice xmlns:v="urn:schemas-microsoft-com:vml" Requires="v">
                <p:oleObj spid="_x0000_s516275" name="Equation" r:id="rId13" imgW="1447800" imgH="469900" progId="Equation.DSMT4">
                  <p:embed/>
                </p:oleObj>
              </mc:Choice>
              <mc:Fallback>
                <p:oleObj name="Equation" r:id="rId13" imgW="1447800" imgH="469900" progId="Equation.DSMT4">
                  <p:embed/>
                  <p:pic>
                    <p:nvPicPr>
                      <p:cNvPr id="0" name="Picture 13"/>
                      <p:cNvPicPr>
                        <a:picLocks noChangeAspect="1" noChangeArrowheads="1"/>
                      </p:cNvPicPr>
                      <p:nvPr/>
                    </p:nvPicPr>
                    <p:blipFill>
                      <a:blip r:embed="rId14"/>
                      <a:srcRect/>
                      <a:stretch>
                        <a:fillRect/>
                      </a:stretch>
                    </p:blipFill>
                    <p:spPr bwMode="auto">
                      <a:xfrm>
                        <a:off x="6343650" y="3200400"/>
                        <a:ext cx="2238375" cy="72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6" name="Object 14"/>
          <p:cNvGraphicFramePr>
            <a:graphicFrameLocks noChangeAspect="1"/>
          </p:cNvGraphicFramePr>
          <p:nvPr>
            <p:extLst>
              <p:ext uri="{D42A27DB-BD31-4B8C-83A1-F6EECF244321}">
                <p14:modId xmlns:p14="http://schemas.microsoft.com/office/powerpoint/2010/main" val="1016775259"/>
              </p:ext>
            </p:extLst>
          </p:nvPr>
        </p:nvGraphicFramePr>
        <p:xfrm>
          <a:off x="7185025" y="5181600"/>
          <a:ext cx="1782763" cy="762000"/>
        </p:xfrm>
        <a:graphic>
          <a:graphicData uri="http://schemas.openxmlformats.org/presentationml/2006/ole">
            <mc:AlternateContent xmlns:mc="http://schemas.openxmlformats.org/markup-compatibility/2006">
              <mc:Choice xmlns:v="urn:schemas-microsoft-com:vml" Requires="v">
                <p:oleObj spid="_x0000_s516276" name="Equation" r:id="rId15" imgW="977900" imgH="419100" progId="Equation.DSMT4">
                  <p:embed/>
                </p:oleObj>
              </mc:Choice>
              <mc:Fallback>
                <p:oleObj name="Equation" r:id="rId15" imgW="977900" imgH="419100" progId="Equation.DSMT4">
                  <p:embed/>
                  <p:pic>
                    <p:nvPicPr>
                      <p:cNvPr id="0" name="Picture 14"/>
                      <p:cNvPicPr>
                        <a:picLocks noChangeAspect="1" noChangeArrowheads="1"/>
                      </p:cNvPicPr>
                      <p:nvPr/>
                    </p:nvPicPr>
                    <p:blipFill>
                      <a:blip r:embed="rId16"/>
                      <a:srcRect/>
                      <a:stretch>
                        <a:fillRect/>
                      </a:stretch>
                    </p:blipFill>
                    <p:spPr bwMode="auto">
                      <a:xfrm>
                        <a:off x="7185025" y="5181600"/>
                        <a:ext cx="1782763"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7" name="Object 15"/>
          <p:cNvGraphicFramePr>
            <a:graphicFrameLocks noChangeAspect="1"/>
          </p:cNvGraphicFramePr>
          <p:nvPr>
            <p:extLst>
              <p:ext uri="{D42A27DB-BD31-4B8C-83A1-F6EECF244321}">
                <p14:modId xmlns:p14="http://schemas.microsoft.com/office/powerpoint/2010/main" val="4068864180"/>
              </p:ext>
            </p:extLst>
          </p:nvPr>
        </p:nvGraphicFramePr>
        <p:xfrm>
          <a:off x="390525" y="4038600"/>
          <a:ext cx="3394075" cy="666750"/>
        </p:xfrm>
        <a:graphic>
          <a:graphicData uri="http://schemas.openxmlformats.org/presentationml/2006/ole">
            <mc:AlternateContent xmlns:mc="http://schemas.openxmlformats.org/markup-compatibility/2006">
              <mc:Choice xmlns:v="urn:schemas-microsoft-com:vml" Requires="v">
                <p:oleObj spid="_x0000_s516277" name="Equation" r:id="rId17" imgW="2197100" imgH="431800" progId="Equation.DSMT4">
                  <p:embed/>
                </p:oleObj>
              </mc:Choice>
              <mc:Fallback>
                <p:oleObj name="Equation" r:id="rId17" imgW="2197100" imgH="431800" progId="Equation.DSMT4">
                  <p:embed/>
                  <p:pic>
                    <p:nvPicPr>
                      <p:cNvPr id="0" name="Picture 15"/>
                      <p:cNvPicPr>
                        <a:picLocks noChangeAspect="1" noChangeArrowheads="1"/>
                      </p:cNvPicPr>
                      <p:nvPr/>
                    </p:nvPicPr>
                    <p:blipFill>
                      <a:blip r:embed="rId18"/>
                      <a:srcRect/>
                      <a:stretch>
                        <a:fillRect/>
                      </a:stretch>
                    </p:blipFill>
                    <p:spPr bwMode="auto">
                      <a:xfrm>
                        <a:off x="390525" y="4038600"/>
                        <a:ext cx="339407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8" name="Object 16"/>
          <p:cNvGraphicFramePr>
            <a:graphicFrameLocks noChangeAspect="1"/>
          </p:cNvGraphicFramePr>
          <p:nvPr>
            <p:extLst>
              <p:ext uri="{D42A27DB-BD31-4B8C-83A1-F6EECF244321}">
                <p14:modId xmlns:p14="http://schemas.microsoft.com/office/powerpoint/2010/main" val="3708367462"/>
              </p:ext>
            </p:extLst>
          </p:nvPr>
        </p:nvGraphicFramePr>
        <p:xfrm>
          <a:off x="6343650" y="3962400"/>
          <a:ext cx="1943100" cy="725488"/>
        </p:xfrm>
        <a:graphic>
          <a:graphicData uri="http://schemas.openxmlformats.org/presentationml/2006/ole">
            <mc:AlternateContent xmlns:mc="http://schemas.openxmlformats.org/markup-compatibility/2006">
              <mc:Choice xmlns:v="urn:schemas-microsoft-com:vml" Requires="v">
                <p:oleObj spid="_x0000_s516278" name="Equation" r:id="rId19" imgW="1257300" imgH="469900" progId="Equation.DSMT4">
                  <p:embed/>
                </p:oleObj>
              </mc:Choice>
              <mc:Fallback>
                <p:oleObj name="Equation" r:id="rId19" imgW="1257300" imgH="469900" progId="Equation.DSMT4">
                  <p:embed/>
                  <p:pic>
                    <p:nvPicPr>
                      <p:cNvPr id="0" name="Picture 16"/>
                      <p:cNvPicPr>
                        <a:picLocks noChangeAspect="1" noChangeArrowheads="1"/>
                      </p:cNvPicPr>
                      <p:nvPr/>
                    </p:nvPicPr>
                    <p:blipFill>
                      <a:blip r:embed="rId20"/>
                      <a:srcRect/>
                      <a:stretch>
                        <a:fillRect/>
                      </a:stretch>
                    </p:blipFill>
                    <p:spPr bwMode="auto">
                      <a:xfrm>
                        <a:off x="6343650" y="3962400"/>
                        <a:ext cx="1943100" cy="72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9" name="Object 17"/>
          <p:cNvGraphicFramePr>
            <a:graphicFrameLocks noChangeAspect="1"/>
          </p:cNvGraphicFramePr>
          <p:nvPr>
            <p:extLst>
              <p:ext uri="{D42A27DB-BD31-4B8C-83A1-F6EECF244321}">
                <p14:modId xmlns:p14="http://schemas.microsoft.com/office/powerpoint/2010/main" val="1490961834"/>
              </p:ext>
            </p:extLst>
          </p:nvPr>
        </p:nvGraphicFramePr>
        <p:xfrm>
          <a:off x="400050" y="4667250"/>
          <a:ext cx="4276725" cy="666750"/>
        </p:xfrm>
        <a:graphic>
          <a:graphicData uri="http://schemas.openxmlformats.org/presentationml/2006/ole">
            <mc:AlternateContent xmlns:mc="http://schemas.openxmlformats.org/markup-compatibility/2006">
              <mc:Choice xmlns:v="urn:schemas-microsoft-com:vml" Requires="v">
                <p:oleObj spid="_x0000_s516279" name="Equation" r:id="rId21" imgW="2768600" imgH="431800" progId="Equation.DSMT4">
                  <p:embed/>
                </p:oleObj>
              </mc:Choice>
              <mc:Fallback>
                <p:oleObj name="Equation" r:id="rId21" imgW="2768600" imgH="431800" progId="Equation.DSMT4">
                  <p:embed/>
                  <p:pic>
                    <p:nvPicPr>
                      <p:cNvPr id="0" name="Picture 17"/>
                      <p:cNvPicPr>
                        <a:picLocks noChangeAspect="1" noChangeArrowheads="1"/>
                      </p:cNvPicPr>
                      <p:nvPr/>
                    </p:nvPicPr>
                    <p:blipFill>
                      <a:blip r:embed="rId22"/>
                      <a:srcRect/>
                      <a:stretch>
                        <a:fillRect/>
                      </a:stretch>
                    </p:blipFill>
                    <p:spPr bwMode="auto">
                      <a:xfrm>
                        <a:off x="400050" y="4667250"/>
                        <a:ext cx="427672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90" name="Object 18"/>
          <p:cNvGraphicFramePr>
            <a:graphicFrameLocks noChangeAspect="1"/>
          </p:cNvGraphicFramePr>
          <p:nvPr>
            <p:extLst>
              <p:ext uri="{D42A27DB-BD31-4B8C-83A1-F6EECF244321}">
                <p14:modId xmlns:p14="http://schemas.microsoft.com/office/powerpoint/2010/main" val="1319261102"/>
              </p:ext>
            </p:extLst>
          </p:nvPr>
        </p:nvGraphicFramePr>
        <p:xfrm>
          <a:off x="5791200" y="4800600"/>
          <a:ext cx="2276475" cy="314325"/>
        </p:xfrm>
        <a:graphic>
          <a:graphicData uri="http://schemas.openxmlformats.org/presentationml/2006/ole">
            <mc:AlternateContent xmlns:mc="http://schemas.openxmlformats.org/markup-compatibility/2006">
              <mc:Choice xmlns:v="urn:schemas-microsoft-com:vml" Requires="v">
                <p:oleObj spid="_x0000_s516280" name="Equation" r:id="rId23" imgW="1473200" imgH="203200" progId="Equation.DSMT4">
                  <p:embed/>
                </p:oleObj>
              </mc:Choice>
              <mc:Fallback>
                <p:oleObj name="Equation" r:id="rId23" imgW="1473200" imgH="203200" progId="Equation.DSMT4">
                  <p:embed/>
                  <p:pic>
                    <p:nvPicPr>
                      <p:cNvPr id="0" name="Picture 18"/>
                      <p:cNvPicPr>
                        <a:picLocks noChangeAspect="1" noChangeArrowheads="1"/>
                      </p:cNvPicPr>
                      <p:nvPr/>
                    </p:nvPicPr>
                    <p:blipFill>
                      <a:blip r:embed="rId24"/>
                      <a:srcRect/>
                      <a:stretch>
                        <a:fillRect/>
                      </a:stretch>
                    </p:blipFill>
                    <p:spPr bwMode="auto">
                      <a:xfrm>
                        <a:off x="5791200" y="4800600"/>
                        <a:ext cx="2276475"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91" name="Object 19"/>
          <p:cNvGraphicFramePr>
            <a:graphicFrameLocks noChangeAspect="1"/>
          </p:cNvGraphicFramePr>
          <p:nvPr>
            <p:extLst>
              <p:ext uri="{D42A27DB-BD31-4B8C-83A1-F6EECF244321}">
                <p14:modId xmlns:p14="http://schemas.microsoft.com/office/powerpoint/2010/main" val="1941538822"/>
              </p:ext>
            </p:extLst>
          </p:nvPr>
        </p:nvGraphicFramePr>
        <p:xfrm>
          <a:off x="395288" y="5181600"/>
          <a:ext cx="5741987" cy="762000"/>
        </p:xfrm>
        <a:graphic>
          <a:graphicData uri="http://schemas.openxmlformats.org/presentationml/2006/ole">
            <mc:AlternateContent xmlns:mc="http://schemas.openxmlformats.org/markup-compatibility/2006">
              <mc:Choice xmlns:v="urn:schemas-microsoft-com:vml" Requires="v">
                <p:oleObj spid="_x0000_s516281" name="Equation" r:id="rId25" imgW="3149600" imgH="419100" progId="Equation.DSMT4">
                  <p:embed/>
                </p:oleObj>
              </mc:Choice>
              <mc:Fallback>
                <p:oleObj name="Equation" r:id="rId25" imgW="3149600" imgH="419100" progId="Equation.DSMT4">
                  <p:embed/>
                  <p:pic>
                    <p:nvPicPr>
                      <p:cNvPr id="0" name="Picture 19"/>
                      <p:cNvPicPr>
                        <a:picLocks noChangeAspect="1" noChangeArrowheads="1"/>
                      </p:cNvPicPr>
                      <p:nvPr/>
                    </p:nvPicPr>
                    <p:blipFill>
                      <a:blip r:embed="rId26"/>
                      <a:srcRect/>
                      <a:stretch>
                        <a:fillRect/>
                      </a:stretch>
                    </p:blipFill>
                    <p:spPr bwMode="auto">
                      <a:xfrm>
                        <a:off x="395288" y="5181600"/>
                        <a:ext cx="5741987"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2514600" y="12192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Right Arrow 25"/>
          <p:cNvSpPr/>
          <p:nvPr/>
        </p:nvSpPr>
        <p:spPr bwMode="auto">
          <a:xfrm>
            <a:off x="4876800" y="47244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7" name="Right Arrow 26"/>
          <p:cNvSpPr/>
          <p:nvPr/>
        </p:nvSpPr>
        <p:spPr bwMode="auto">
          <a:xfrm>
            <a:off x="6248400" y="53340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Rectangle 35"/>
          <p:cNvSpPr txBox="1">
            <a:spLocks noChangeArrowheads="1"/>
          </p:cNvSpPr>
          <p:nvPr/>
        </p:nvSpPr>
        <p:spPr bwMode="auto">
          <a:xfrm>
            <a:off x="609600" y="5867400"/>
            <a:ext cx="853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So </a:t>
            </a:r>
            <a:r>
              <a:rPr lang="en-US" dirty="0" err="1" smtClean="0">
                <a:solidFill>
                  <a:schemeClr val="accent2"/>
                </a:solidFill>
                <a:latin typeface="+mn-lt"/>
                <a:cs typeface="ＭＳ Ｐゴシック" pitchFamily="-84" charset="-128"/>
              </a:rPr>
              <a:t>Ae</a:t>
            </a:r>
            <a:r>
              <a:rPr lang="en-US" baseline="30000" dirty="0" err="1" smtClean="0">
                <a:solidFill>
                  <a:schemeClr val="accent2"/>
                </a:solidFill>
                <a:latin typeface="+mn-lt"/>
                <a:cs typeface="ＭＳ Ｐゴシック" pitchFamily="-84" charset="-128"/>
              </a:rPr>
              <a:t>i(kx-</a:t>
            </a:r>
            <a:r>
              <a:rPr lang="en-US" baseline="30000" dirty="0" err="1" smtClean="0">
                <a:solidFill>
                  <a:schemeClr val="accent2"/>
                </a:solidFill>
                <a:latin typeface="Symbol" charset="2"/>
                <a:cs typeface="Symbol" charset="2"/>
              </a:rPr>
              <a:t>ω</a:t>
            </a:r>
            <a:r>
              <a:rPr lang="en-US" baseline="30000" dirty="0" err="1" smtClean="0">
                <a:solidFill>
                  <a:schemeClr val="accent2"/>
                </a:solidFill>
                <a:latin typeface="+mn-lt"/>
                <a:cs typeface="ＭＳ Ｐゴシック" pitchFamily="-84" charset="-128"/>
              </a:rPr>
              <a:t>t</a:t>
            </a:r>
            <a:r>
              <a:rPr lang="en-US" baseline="30000" dirty="0" smtClean="0">
                <a:solidFill>
                  <a:schemeClr val="accent2"/>
                </a:solidFill>
                <a:latin typeface="+mn-lt"/>
                <a:cs typeface="ＭＳ Ｐゴシック" pitchFamily="-84" charset="-128"/>
              </a:rPr>
              <a:t>)</a:t>
            </a:r>
            <a:r>
              <a:rPr lang="en-US" baseline="30000" dirty="0" smtClean="0">
                <a:cs typeface="ＭＳ Ｐゴシック" pitchFamily="-84" charset="-128"/>
              </a:rPr>
              <a:t> </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is a good solution</a:t>
            </a:r>
            <a:r>
              <a:rPr kumimoji="0" lang="en-US" sz="24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 and satisfies Schrodinger Eq.</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Determine </a:t>
            </a:r>
            <a:r>
              <a:rPr lang="en-US" sz="2400" dirty="0" err="1" smtClean="0">
                <a:latin typeface="Symbol" charset="2"/>
                <a:cs typeface="Symbol" charset="2"/>
              </a:rPr>
              <a:t>Ψ</a:t>
            </a:r>
            <a:r>
              <a:rPr lang="en-US" sz="2400" dirty="0" smtClean="0">
                <a:latin typeface="Symbol" charset="2"/>
                <a:cs typeface="Symbol" charset="2"/>
              </a:rPr>
              <a:t> (</a:t>
            </a:r>
            <a:r>
              <a:rPr lang="en-US" sz="2400" dirty="0" err="1" smtClean="0">
                <a:latin typeface="Symbol" charset="2"/>
                <a:cs typeface="Symbol" charset="2"/>
              </a:rPr>
              <a:t>x,t</a:t>
            </a:r>
            <a:r>
              <a:rPr lang="en-US" sz="2400" dirty="0" smtClean="0">
                <a:latin typeface="Symbol" charset="2"/>
                <a:cs typeface="Symbol" charset="2"/>
              </a:rPr>
              <a:t>)=</a:t>
            </a:r>
            <a:r>
              <a:rPr lang="en-US" sz="2400" dirty="0" err="1" smtClean="0">
                <a:cs typeface="ＭＳ Ｐゴシック" pitchFamily="-84" charset="-128"/>
              </a:rPr>
              <a:t>Asin(kx-</a:t>
            </a:r>
            <a:r>
              <a:rPr lang="en-US" sz="2400" dirty="0" err="1" smtClean="0">
                <a:latin typeface="Symbol" charset="2"/>
                <a:cs typeface="Symbol" charset="2"/>
              </a:rPr>
              <a:t>ω</a:t>
            </a:r>
            <a:r>
              <a:rPr lang="en-US" sz="2400" dirty="0" err="1" smtClean="0">
                <a:cs typeface="ＭＳ Ｐゴシック" pitchFamily="-84" charset="-128"/>
              </a:rPr>
              <a:t>t</a:t>
            </a:r>
            <a:r>
              <a:rPr lang="en-US" sz="2400" dirty="0" smtClean="0">
                <a:cs typeface="ＭＳ Ｐゴシック" pitchFamily="-84" charset="-128"/>
              </a:rPr>
              <a:t>) is an acceptable solution for the time-dependent Schrodinger wave Eq.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sz="4000" b="1" dirty="0" smtClean="0">
                <a:cs typeface="ＭＳ Ｐゴシック" pitchFamily="-84" charset="-128"/>
              </a:rPr>
              <a:t>Ex 6.3: Bad Solution for Wave </a:t>
            </a:r>
            <a:r>
              <a:rPr lang="en-US" sz="4000" b="1" dirty="0">
                <a:cs typeface="ＭＳ Ｐゴシック" pitchFamily="-84" charset="-128"/>
              </a:rPr>
              <a:t>E</a:t>
            </a:r>
            <a:r>
              <a:rPr lang="en-US" sz="4000" b="1" dirty="0" smtClean="0">
                <a:cs typeface="ＭＳ Ｐゴシック" pitchFamily="-84" charset="-128"/>
              </a:rPr>
              <a:t>quation</a:t>
            </a:r>
            <a:endParaRPr lang="en-US" sz="4000"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21,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14</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783792143"/>
              </p:ext>
            </p:extLst>
          </p:nvPr>
        </p:nvGraphicFramePr>
        <p:xfrm>
          <a:off x="660400" y="1524000"/>
          <a:ext cx="2678113" cy="514350"/>
        </p:xfrm>
        <a:graphic>
          <a:graphicData uri="http://schemas.openxmlformats.org/presentationml/2006/ole">
            <mc:AlternateContent xmlns:mc="http://schemas.openxmlformats.org/markup-compatibility/2006">
              <mc:Choice xmlns:v="urn:schemas-microsoft-com:vml" Requires="v">
                <p:oleObj spid="_x0000_s491200" name="Equation" r:id="rId3" imgW="1181100" imgH="228600" progId="Equation.DSMT4">
                  <p:embed/>
                </p:oleObj>
              </mc:Choice>
              <mc:Fallback>
                <p:oleObj name="Equation" r:id="rId3" imgW="1181100" imgH="228600" progId="Equation.DSMT4">
                  <p:embed/>
                  <p:pic>
                    <p:nvPicPr>
                      <p:cNvPr id="0" name="Picture 2"/>
                      <p:cNvPicPr>
                        <a:picLocks noChangeAspect="1" noChangeArrowheads="1"/>
                      </p:cNvPicPr>
                      <p:nvPr/>
                    </p:nvPicPr>
                    <p:blipFill>
                      <a:blip r:embed="rId4"/>
                      <a:srcRect/>
                      <a:stretch>
                        <a:fillRect/>
                      </a:stretch>
                    </p:blipFill>
                    <p:spPr bwMode="auto">
                      <a:xfrm>
                        <a:off x="660400" y="1524000"/>
                        <a:ext cx="2678113"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1264597924"/>
              </p:ext>
            </p:extLst>
          </p:nvPr>
        </p:nvGraphicFramePr>
        <p:xfrm>
          <a:off x="609600" y="2057400"/>
          <a:ext cx="5397500" cy="792163"/>
        </p:xfrm>
        <a:graphic>
          <a:graphicData uri="http://schemas.openxmlformats.org/presentationml/2006/ole">
            <mc:AlternateContent xmlns:mc="http://schemas.openxmlformats.org/markup-compatibility/2006">
              <mc:Choice xmlns:v="urn:schemas-microsoft-com:vml" Requires="v">
                <p:oleObj spid="_x0000_s491201" name="Equation" r:id="rId5" imgW="2679700" imgH="393700" progId="Equation.DSMT4">
                  <p:embed/>
                </p:oleObj>
              </mc:Choice>
              <mc:Fallback>
                <p:oleObj name="Equation" r:id="rId5" imgW="2679700" imgH="393700" progId="Equation.DSMT4">
                  <p:embed/>
                  <p:pic>
                    <p:nvPicPr>
                      <p:cNvPr id="0" name="Picture 3"/>
                      <p:cNvPicPr>
                        <a:picLocks noChangeAspect="1" noChangeArrowheads="1"/>
                      </p:cNvPicPr>
                      <p:nvPr/>
                    </p:nvPicPr>
                    <p:blipFill>
                      <a:blip r:embed="rId6"/>
                      <a:srcRect/>
                      <a:stretch>
                        <a:fillRect/>
                      </a:stretch>
                    </p:blipFill>
                    <p:spPr bwMode="auto">
                      <a:xfrm>
                        <a:off x="609600" y="2057400"/>
                        <a:ext cx="5397500"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2" name="Object 14"/>
          <p:cNvGraphicFramePr>
            <a:graphicFrameLocks noChangeAspect="1"/>
          </p:cNvGraphicFramePr>
          <p:nvPr>
            <p:extLst>
              <p:ext uri="{D42A27DB-BD31-4B8C-83A1-F6EECF244321}">
                <p14:modId xmlns:p14="http://schemas.microsoft.com/office/powerpoint/2010/main" val="371921433"/>
              </p:ext>
            </p:extLst>
          </p:nvPr>
        </p:nvGraphicFramePr>
        <p:xfrm>
          <a:off x="561975" y="3581400"/>
          <a:ext cx="7693025" cy="838200"/>
        </p:xfrm>
        <a:graphic>
          <a:graphicData uri="http://schemas.openxmlformats.org/presentationml/2006/ole">
            <mc:AlternateContent xmlns:mc="http://schemas.openxmlformats.org/markup-compatibility/2006">
              <mc:Choice xmlns:v="urn:schemas-microsoft-com:vml" Requires="v">
                <p:oleObj spid="_x0000_s491202" name="Equation" r:id="rId7" imgW="3848100" imgH="419100" progId="Equation.DSMT4">
                  <p:embed/>
                </p:oleObj>
              </mc:Choice>
              <mc:Fallback>
                <p:oleObj name="Equation" r:id="rId7" imgW="3848100" imgH="419100" progId="Equation.DSMT4">
                  <p:embed/>
                  <p:pic>
                    <p:nvPicPr>
                      <p:cNvPr id="0" name="Picture 4"/>
                      <p:cNvPicPr>
                        <a:picLocks noChangeAspect="1" noChangeArrowheads="1"/>
                      </p:cNvPicPr>
                      <p:nvPr/>
                    </p:nvPicPr>
                    <p:blipFill>
                      <a:blip r:embed="rId8"/>
                      <a:srcRect/>
                      <a:stretch>
                        <a:fillRect/>
                      </a:stretch>
                    </p:blipFill>
                    <p:spPr bwMode="auto">
                      <a:xfrm>
                        <a:off x="561975" y="3581400"/>
                        <a:ext cx="76930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3" name="Object 11"/>
          <p:cNvGraphicFramePr>
            <a:graphicFrameLocks noChangeAspect="1"/>
          </p:cNvGraphicFramePr>
          <p:nvPr>
            <p:extLst>
              <p:ext uri="{D42A27DB-BD31-4B8C-83A1-F6EECF244321}">
                <p14:modId xmlns:p14="http://schemas.microsoft.com/office/powerpoint/2010/main" val="3694370311"/>
              </p:ext>
            </p:extLst>
          </p:nvPr>
        </p:nvGraphicFramePr>
        <p:xfrm>
          <a:off x="4397375" y="1524000"/>
          <a:ext cx="4344988" cy="609600"/>
        </p:xfrm>
        <a:graphic>
          <a:graphicData uri="http://schemas.openxmlformats.org/presentationml/2006/ole">
            <mc:AlternateContent xmlns:mc="http://schemas.openxmlformats.org/markup-compatibility/2006">
              <mc:Choice xmlns:v="urn:schemas-microsoft-com:vml" Requires="v">
                <p:oleObj spid="_x0000_s491203" name="Equation" r:id="rId9" imgW="2794000" imgH="393700" progId="Equation.DSMT4">
                  <p:embed/>
                </p:oleObj>
              </mc:Choice>
              <mc:Fallback>
                <p:oleObj name="Equation" r:id="rId9" imgW="2794000" imgH="393700" progId="Equation.DSMT4">
                  <p:embed/>
                  <p:pic>
                    <p:nvPicPr>
                      <p:cNvPr id="0" name="Picture 5"/>
                      <p:cNvPicPr>
                        <a:picLocks noChangeAspect="1" noChangeArrowheads="1"/>
                      </p:cNvPicPr>
                      <p:nvPr/>
                    </p:nvPicPr>
                    <p:blipFill>
                      <a:blip r:embed="rId10"/>
                      <a:srcRect/>
                      <a:stretch>
                        <a:fillRect/>
                      </a:stretch>
                    </p:blipFill>
                    <p:spPr bwMode="auto">
                      <a:xfrm>
                        <a:off x="4397375" y="1524000"/>
                        <a:ext cx="43449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9484" name="Object 12"/>
          <p:cNvGraphicFramePr>
            <a:graphicFrameLocks noChangeAspect="1"/>
          </p:cNvGraphicFramePr>
          <p:nvPr>
            <p:extLst>
              <p:ext uri="{D42A27DB-BD31-4B8C-83A1-F6EECF244321}">
                <p14:modId xmlns:p14="http://schemas.microsoft.com/office/powerpoint/2010/main" val="1968739362"/>
              </p:ext>
            </p:extLst>
          </p:nvPr>
        </p:nvGraphicFramePr>
        <p:xfrm>
          <a:off x="546100" y="2895600"/>
          <a:ext cx="6980238" cy="838200"/>
        </p:xfrm>
        <a:graphic>
          <a:graphicData uri="http://schemas.openxmlformats.org/presentationml/2006/ole">
            <mc:AlternateContent xmlns:mc="http://schemas.openxmlformats.org/markup-compatibility/2006">
              <mc:Choice xmlns:v="urn:schemas-microsoft-com:vml" Requires="v">
                <p:oleObj spid="_x0000_s491204" name="Equation" r:id="rId11" imgW="3479800" imgH="419100" progId="Equation.DSMT4">
                  <p:embed/>
                </p:oleObj>
              </mc:Choice>
              <mc:Fallback>
                <p:oleObj name="Equation" r:id="rId11" imgW="3479800" imgH="419100" progId="Equation.DSMT4">
                  <p:embed/>
                  <p:pic>
                    <p:nvPicPr>
                      <p:cNvPr id="0" name="Picture 6"/>
                      <p:cNvPicPr>
                        <a:picLocks noChangeAspect="1" noChangeArrowheads="1"/>
                      </p:cNvPicPr>
                      <p:nvPr/>
                    </p:nvPicPr>
                    <p:blipFill>
                      <a:blip r:embed="rId12"/>
                      <a:srcRect/>
                      <a:stretch>
                        <a:fillRect/>
                      </a:stretch>
                    </p:blipFill>
                    <p:spPr bwMode="auto">
                      <a:xfrm>
                        <a:off x="546100" y="2895600"/>
                        <a:ext cx="69802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3429000" y="1524000"/>
            <a:ext cx="838200" cy="5334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8" name="Rectangle 35"/>
          <p:cNvSpPr txBox="1">
            <a:spLocks noChangeArrowheads="1"/>
          </p:cNvSpPr>
          <p:nvPr/>
        </p:nvSpPr>
        <p:spPr bwMode="auto">
          <a:xfrm>
            <a:off x="228600" y="5486400"/>
            <a:ext cx="853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This is not true in all </a:t>
            </a:r>
            <a:r>
              <a:rPr lang="en-US" kern="0" dirty="0" err="1" smtClean="0">
                <a:solidFill>
                  <a:schemeClr val="accent2"/>
                </a:solidFill>
                <a:latin typeface="+mn-lt"/>
                <a:ea typeface="ＭＳ Ｐゴシック" pitchFamily="-1" charset="-128"/>
                <a:cs typeface="ＭＳ Ｐゴシック" pitchFamily="-84" charset="-128"/>
              </a:rPr>
              <a:t>x</a:t>
            </a:r>
            <a:r>
              <a:rPr lang="en-US" kern="0" dirty="0" smtClean="0">
                <a:solidFill>
                  <a:schemeClr val="accent2"/>
                </a:solidFill>
                <a:latin typeface="+mn-lt"/>
                <a:ea typeface="ＭＳ Ｐゴシック" pitchFamily="-1" charset="-128"/>
                <a:cs typeface="ＭＳ Ｐゴシック" pitchFamily="-84" charset="-128"/>
              </a:rPr>
              <a:t> and </a:t>
            </a:r>
            <a:r>
              <a:rPr lang="en-US" kern="0" dirty="0" err="1" smtClean="0">
                <a:solidFill>
                  <a:schemeClr val="accent2"/>
                </a:solidFill>
                <a:latin typeface="+mn-lt"/>
                <a:ea typeface="ＭＳ Ｐゴシック" pitchFamily="-1" charset="-128"/>
                <a:cs typeface="ＭＳ Ｐゴシック" pitchFamily="-84" charset="-128"/>
              </a:rPr>
              <a:t>t</a:t>
            </a:r>
            <a:r>
              <a:rPr lang="en-US" kern="0" dirty="0" smtClean="0">
                <a:solidFill>
                  <a:schemeClr val="accent2"/>
                </a:solidFill>
                <a:latin typeface="+mn-lt"/>
                <a:ea typeface="ＭＳ Ｐゴシック" pitchFamily="-1" charset="-128"/>
                <a:cs typeface="ＭＳ Ｐゴシック" pitchFamily="-84" charset="-128"/>
              </a:rPr>
              <a:t>.  </a:t>
            </a:r>
            <a:r>
              <a:rPr lang="en-US" kern="0" dirty="0" smtClean="0">
                <a:solidFill>
                  <a:srgbClr val="3333CC"/>
                </a:solidFill>
                <a:latin typeface="+mn-lt"/>
                <a:ea typeface="ＭＳ Ｐゴシック" pitchFamily="-1" charset="-128"/>
                <a:cs typeface="ＭＳ Ｐゴシック" pitchFamily="-84" charset="-128"/>
              </a:rPr>
              <a:t>So </a:t>
            </a:r>
            <a:r>
              <a:rPr lang="en-US" dirty="0" err="1" smtClean="0">
                <a:solidFill>
                  <a:srgbClr val="3333CC"/>
                </a:solidFill>
                <a:latin typeface="Symbol" charset="2"/>
                <a:cs typeface="Symbol" charset="2"/>
              </a:rPr>
              <a:t>Ψ</a:t>
            </a:r>
            <a:r>
              <a:rPr lang="en-US" dirty="0" smtClean="0">
                <a:solidFill>
                  <a:srgbClr val="3333CC"/>
                </a:solidFill>
                <a:latin typeface="+mn-lt"/>
                <a:cs typeface="Symbol" charset="2"/>
              </a:rPr>
              <a:t> (</a:t>
            </a:r>
            <a:r>
              <a:rPr lang="en-US" dirty="0" err="1" smtClean="0">
                <a:solidFill>
                  <a:srgbClr val="3333CC"/>
                </a:solidFill>
                <a:latin typeface="+mn-lt"/>
                <a:cs typeface="Symbol" charset="2"/>
              </a:rPr>
              <a:t>x,t</a:t>
            </a:r>
            <a:r>
              <a:rPr lang="en-US" dirty="0" smtClean="0">
                <a:solidFill>
                  <a:srgbClr val="3333CC"/>
                </a:solidFill>
                <a:latin typeface="+mn-lt"/>
                <a:cs typeface="Symbol" charset="2"/>
              </a:rPr>
              <a:t>)=</a:t>
            </a:r>
            <a:r>
              <a:rPr lang="en-US" dirty="0" err="1" smtClean="0">
                <a:solidFill>
                  <a:srgbClr val="3333CC"/>
                </a:solidFill>
                <a:latin typeface="+mn-lt"/>
                <a:cs typeface="ＭＳ Ｐゴシック" pitchFamily="-84" charset="-128"/>
              </a:rPr>
              <a:t>Asin(kx-</a:t>
            </a:r>
            <a:r>
              <a:rPr lang="en-US" dirty="0" err="1" smtClean="0">
                <a:solidFill>
                  <a:srgbClr val="3333CC"/>
                </a:solidFill>
                <a:latin typeface="Symbol" charset="2"/>
                <a:cs typeface="Symbol" charset="2"/>
              </a:rPr>
              <a:t>ω</a:t>
            </a:r>
            <a:r>
              <a:rPr lang="en-US" dirty="0" err="1" smtClean="0">
                <a:solidFill>
                  <a:srgbClr val="3333CC"/>
                </a:solidFill>
                <a:latin typeface="+mn-lt"/>
                <a:cs typeface="ＭＳ Ｐゴシック" pitchFamily="-84" charset="-128"/>
              </a:rPr>
              <a:t>t</a:t>
            </a:r>
            <a:r>
              <a:rPr lang="en-US" dirty="0" smtClean="0">
                <a:solidFill>
                  <a:srgbClr val="3333CC"/>
                </a:solidFill>
                <a:latin typeface="+mn-lt"/>
                <a:cs typeface="ＭＳ Ｐゴシック" pitchFamily="-84" charset="-128"/>
              </a:rPr>
              <a:t>) </a:t>
            </a:r>
            <a:r>
              <a:rPr lang="en-US" kern="0" dirty="0" smtClean="0">
                <a:solidFill>
                  <a:schemeClr val="accent2"/>
                </a:solidFill>
                <a:latin typeface="+mn-lt"/>
                <a:ea typeface="ＭＳ Ｐゴシック" pitchFamily="-1" charset="-128"/>
                <a:cs typeface="ＭＳ Ｐゴシック" pitchFamily="-84" charset="-128"/>
              </a:rPr>
              <a:t>is not an acceptable solution for </a:t>
            </a:r>
            <a:r>
              <a:rPr kumimoji="0" lang="en-US" sz="2400" b="0" i="0" u="none" strike="noStrike" kern="0" cap="none" spc="0" normalizeH="0" noProof="0" dirty="0" smtClean="0">
                <a:ln>
                  <a:noFill/>
                </a:ln>
                <a:solidFill>
                  <a:schemeClr val="accent2"/>
                </a:solidFill>
                <a:effectLst/>
                <a:uLnTx/>
                <a:uFillTx/>
                <a:latin typeface="+mn-lt"/>
                <a:ea typeface="ＭＳ Ｐゴシック" pitchFamily="-1" charset="-128"/>
                <a:cs typeface="ＭＳ Ｐゴシック" pitchFamily="-84" charset="-128"/>
              </a:rPr>
              <a:t>Schrodinger Eq.</a:t>
            </a:r>
            <a:r>
              <a:rPr kumimoji="0" lang="en-US" sz="2400" b="0" i="0" u="none" strike="noStrike" kern="0" cap="none" spc="0" normalizeH="0" baseline="0" noProof="0" dirty="0" smtClean="0">
                <a:ln>
                  <a:noFill/>
                </a:ln>
                <a:solidFill>
                  <a:schemeClr val="accent2"/>
                </a:solidFill>
                <a:effectLst/>
                <a:uLnTx/>
                <a:uFillTx/>
                <a:latin typeface="+mn-lt"/>
                <a:ea typeface="ＭＳ Ｐゴシック" pitchFamily="-1" charset="-128"/>
                <a:cs typeface="ＭＳ Ｐゴシック" pitchFamily="-84" charset="-128"/>
              </a:rPr>
              <a:t>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490510" name="Object 14"/>
          <p:cNvGraphicFramePr>
            <a:graphicFrameLocks noChangeAspect="1"/>
          </p:cNvGraphicFramePr>
          <p:nvPr>
            <p:extLst>
              <p:ext uri="{D42A27DB-BD31-4B8C-83A1-F6EECF244321}">
                <p14:modId xmlns:p14="http://schemas.microsoft.com/office/powerpoint/2010/main" val="1258322691"/>
              </p:ext>
            </p:extLst>
          </p:nvPr>
        </p:nvGraphicFramePr>
        <p:xfrm>
          <a:off x="407988" y="4343400"/>
          <a:ext cx="3832225" cy="654050"/>
        </p:xfrm>
        <a:graphic>
          <a:graphicData uri="http://schemas.openxmlformats.org/presentationml/2006/ole">
            <mc:AlternateContent xmlns:mc="http://schemas.openxmlformats.org/markup-compatibility/2006">
              <mc:Choice xmlns:v="urn:schemas-microsoft-com:vml" Requires="v">
                <p:oleObj spid="_x0000_s491205" name="Equation" r:id="rId13" imgW="2755900" imgH="469900" progId="Equation.DSMT4">
                  <p:embed/>
                </p:oleObj>
              </mc:Choice>
              <mc:Fallback>
                <p:oleObj name="Equation" r:id="rId13" imgW="2755900" imgH="469900" progId="Equation.DSMT4">
                  <p:embed/>
                  <p:pic>
                    <p:nvPicPr>
                      <p:cNvPr id="0" name="Picture 14"/>
                      <p:cNvPicPr>
                        <a:picLocks noChangeAspect="1" noChangeArrowheads="1"/>
                      </p:cNvPicPr>
                      <p:nvPr/>
                    </p:nvPicPr>
                    <p:blipFill>
                      <a:blip r:embed="rId14"/>
                      <a:srcRect/>
                      <a:stretch>
                        <a:fillRect/>
                      </a:stretch>
                    </p:blipFill>
                    <p:spPr bwMode="auto">
                      <a:xfrm>
                        <a:off x="407988" y="4343400"/>
                        <a:ext cx="3832225"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0511" name="Object 15"/>
          <p:cNvGraphicFramePr>
            <a:graphicFrameLocks noChangeAspect="1"/>
          </p:cNvGraphicFramePr>
          <p:nvPr>
            <p:extLst>
              <p:ext uri="{D42A27DB-BD31-4B8C-83A1-F6EECF244321}">
                <p14:modId xmlns:p14="http://schemas.microsoft.com/office/powerpoint/2010/main" val="3937330811"/>
              </p:ext>
            </p:extLst>
          </p:nvPr>
        </p:nvGraphicFramePr>
        <p:xfrm>
          <a:off x="3848100" y="4700588"/>
          <a:ext cx="5148263" cy="938212"/>
        </p:xfrm>
        <a:graphic>
          <a:graphicData uri="http://schemas.openxmlformats.org/presentationml/2006/ole">
            <mc:AlternateContent xmlns:mc="http://schemas.openxmlformats.org/markup-compatibility/2006">
              <mc:Choice xmlns:v="urn:schemas-microsoft-com:vml" Requires="v">
                <p:oleObj spid="_x0000_s491206" name="Equation" r:id="rId15" imgW="2578100" imgH="469900" progId="Equation.DSMT4">
                  <p:embed/>
                </p:oleObj>
              </mc:Choice>
              <mc:Fallback>
                <p:oleObj name="Equation" r:id="rId15" imgW="2578100" imgH="469900" progId="Equation.DSMT4">
                  <p:embed/>
                  <p:pic>
                    <p:nvPicPr>
                      <p:cNvPr id="0" name="Picture 15"/>
                      <p:cNvPicPr>
                        <a:picLocks noChangeAspect="1" noChangeArrowheads="1"/>
                      </p:cNvPicPr>
                      <p:nvPr/>
                    </p:nvPicPr>
                    <p:blipFill>
                      <a:blip r:embed="rId16"/>
                      <a:srcRect/>
                      <a:stretch>
                        <a:fillRect/>
                      </a:stretch>
                    </p:blipFill>
                    <p:spPr bwMode="auto">
                      <a:xfrm>
                        <a:off x="3848100" y="4700588"/>
                        <a:ext cx="5148263" cy="938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ight Arrow 28"/>
          <p:cNvSpPr/>
          <p:nvPr/>
        </p:nvSpPr>
        <p:spPr bwMode="auto">
          <a:xfrm>
            <a:off x="2819400" y="4953000"/>
            <a:ext cx="762000" cy="457200"/>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ctrTitle"/>
          </p:nvPr>
        </p:nvSpPr>
        <p:spPr>
          <a:xfrm>
            <a:off x="457200" y="0"/>
            <a:ext cx="8226425" cy="712787"/>
          </a:xfrm>
        </p:spPr>
        <p:txBody>
          <a:bodyPr/>
          <a:lstStyle/>
          <a:p>
            <a:pPr eaLnBrk="1" hangingPunct="1"/>
            <a:r>
              <a:rPr lang="en-US" sz="4800" b="1" dirty="0">
                <a:ea typeface="ＭＳ Ｐゴシック" pitchFamily="-84" charset="-128"/>
                <a:cs typeface="ＭＳ Ｐゴシック" pitchFamily="-84" charset="-128"/>
              </a:rPr>
              <a:t>Normalization and Probability</a:t>
            </a:r>
          </a:p>
        </p:txBody>
      </p:sp>
      <p:sp>
        <p:nvSpPr>
          <p:cNvPr id="20482" name="Rectangle 3"/>
          <p:cNvSpPr>
            <a:spLocks noGrp="1" noChangeArrowheads="1"/>
          </p:cNvSpPr>
          <p:nvPr>
            <p:ph type="subTitle" idx="1"/>
          </p:nvPr>
        </p:nvSpPr>
        <p:spPr>
          <a:xfrm>
            <a:off x="533400" y="762000"/>
            <a:ext cx="7772400" cy="4876800"/>
          </a:xfrm>
        </p:spPr>
        <p:txBody>
          <a:bodyPr/>
          <a:lstStyle/>
          <a:p>
            <a:pPr marL="457200" indent="-457200" algn="l" eaLnBrk="1" hangingPunct="1">
              <a:buFont typeface="Arial"/>
              <a:buChar char="•"/>
            </a:pPr>
            <a:r>
              <a:rPr lang="en-US" sz="2800" dirty="0">
                <a:ea typeface="ＭＳ Ｐゴシック" pitchFamily="-84" charset="-128"/>
                <a:cs typeface="ＭＳ Ｐゴシック" pitchFamily="-84" charset="-128"/>
              </a:rPr>
              <a:t>The probability </a:t>
            </a:r>
            <a:r>
              <a:rPr lang="en-US" sz="2800" i="1" dirty="0" err="1">
                <a:ea typeface="ＭＳ Ｐゴシック" pitchFamily="-84" charset="-128"/>
                <a:cs typeface="ＭＳ Ｐゴシック" pitchFamily="-84" charset="-128"/>
              </a:rPr>
              <a:t>P</a:t>
            </a:r>
            <a:r>
              <a:rPr lang="en-US" sz="2800" dirty="0" err="1">
                <a:ea typeface="ＭＳ Ｐゴシック" pitchFamily="-84" charset="-128"/>
                <a:cs typeface="ＭＳ Ｐゴシック" pitchFamily="-84" charset="-128"/>
              </a:rPr>
              <a:t>(</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dx</a:t>
            </a:r>
            <a:r>
              <a:rPr lang="en-US" sz="2800" dirty="0">
                <a:ea typeface="ＭＳ Ｐゴシック" pitchFamily="-84" charset="-128"/>
                <a:cs typeface="ＭＳ Ｐゴシック" pitchFamily="-84" charset="-128"/>
              </a:rPr>
              <a:t> of a particle being between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and </a:t>
            </a:r>
            <a:r>
              <a:rPr lang="en-US" sz="2800" i="1" dirty="0">
                <a:ea typeface="ＭＳ Ｐゴシック" pitchFamily="-84" charset="-128"/>
                <a:cs typeface="ＭＳ Ｐゴシック" pitchFamily="-84" charset="-128"/>
              </a:rPr>
              <a:t>X </a:t>
            </a:r>
            <a:r>
              <a:rPr lang="en-US" sz="2800" dirty="0">
                <a:ea typeface="ＭＳ Ｐゴシック" pitchFamily="-84" charset="-128"/>
                <a:cs typeface="ＭＳ Ｐゴシック" pitchFamily="-84" charset="-128"/>
              </a:rPr>
              <a:t>+ </a:t>
            </a:r>
            <a:r>
              <a:rPr lang="en-US" sz="2800" i="1" dirty="0" err="1">
                <a:ea typeface="ＭＳ Ｐゴシック" pitchFamily="-84" charset="-128"/>
                <a:cs typeface="ＭＳ Ｐゴシック" pitchFamily="-84" charset="-128"/>
              </a:rPr>
              <a:t>dx</a:t>
            </a:r>
            <a:r>
              <a:rPr lang="en-US" sz="2800" dirty="0">
                <a:ea typeface="ＭＳ Ｐゴシック" pitchFamily="-84" charset="-128"/>
                <a:cs typeface="ＭＳ Ｐゴシック" pitchFamily="-84" charset="-128"/>
              </a:rPr>
              <a:t> was given in the equation</a:t>
            </a:r>
          </a:p>
          <a:p>
            <a:pPr marL="457200" indent="-457200" algn="l" eaLnBrk="1" hangingPunct="1">
              <a:buFont typeface="Arial"/>
              <a:buChar char="•"/>
            </a:pPr>
            <a:endParaRPr lang="en-US" sz="2800" dirty="0" smtClean="0">
              <a:ea typeface="ＭＳ Ｐゴシック" pitchFamily="-84" charset="-128"/>
              <a:cs typeface="ＭＳ Ｐゴシック" pitchFamily="-84" charset="-128"/>
            </a:endParaRPr>
          </a:p>
          <a:p>
            <a:pPr marL="457200" indent="-457200" algn="l" eaLnBrk="1" hangingPunct="1">
              <a:buFont typeface="Arial"/>
              <a:buChar char="•"/>
            </a:pPr>
            <a:r>
              <a:rPr lang="en-US" sz="2800" dirty="0" smtClean="0">
                <a:ea typeface="ＭＳ Ｐゴシック" pitchFamily="-84" charset="-128"/>
                <a:cs typeface="ＭＳ Ｐゴシック" pitchFamily="-84" charset="-128"/>
              </a:rPr>
              <a:t>Here </a:t>
            </a:r>
            <a:r>
              <a:rPr lang="en-US" sz="2800" dirty="0" err="1" smtClean="0">
                <a:latin typeface="Symbol" charset="2"/>
                <a:ea typeface="ＭＳ Ｐゴシック" pitchFamily="-84" charset="-128"/>
                <a:cs typeface="Symbol" charset="2"/>
              </a:rPr>
              <a:t>Ψ</a:t>
            </a:r>
            <a:r>
              <a:rPr lang="en-US" sz="2800" dirty="0" smtClean="0">
                <a:ea typeface="ＭＳ Ｐゴシック" pitchFamily="-84" charset="-128"/>
                <a:cs typeface="ＭＳ Ｐゴシック" pitchFamily="-84" charset="-128"/>
              </a:rPr>
              <a:t>* denotes </a:t>
            </a:r>
            <a:r>
              <a:rPr lang="en-US" sz="2800" dirty="0">
                <a:ea typeface="ＭＳ Ｐゴシック" pitchFamily="-84" charset="-128"/>
                <a:cs typeface="ＭＳ Ｐゴシック" pitchFamily="-84" charset="-128"/>
              </a:rPr>
              <a:t>the complex conjugate of</a:t>
            </a:r>
            <a:r>
              <a:rPr lang="en-US" sz="2800" dirty="0" smtClean="0">
                <a:ea typeface="ＭＳ Ｐゴシック" pitchFamily="-84" charset="-128"/>
                <a:cs typeface="ＭＳ Ｐゴシック" pitchFamily="-84" charset="-128"/>
              </a:rPr>
              <a:t> </a:t>
            </a:r>
            <a:r>
              <a:rPr lang="en-US" sz="2800" dirty="0" err="1" smtClean="0">
                <a:latin typeface="Symbol" charset="2"/>
                <a:ea typeface="ＭＳ Ｐゴシック" pitchFamily="-84" charset="-128"/>
                <a:cs typeface="Symbol" charset="2"/>
              </a:rPr>
              <a:t>Ψ</a:t>
            </a:r>
            <a:r>
              <a:rPr lang="en-US" sz="2800" dirty="0" smtClean="0">
                <a:ea typeface="ＭＳ Ｐゴシック" pitchFamily="-84" charset="-128"/>
                <a:cs typeface="ＭＳ Ｐゴシック" pitchFamily="-84" charset="-128"/>
              </a:rPr>
              <a:t>     </a:t>
            </a:r>
          </a:p>
          <a:p>
            <a:pPr marL="457200" indent="-457200" algn="l" eaLnBrk="1" hangingPunct="1">
              <a:buFont typeface="Arial"/>
              <a:buChar char="•"/>
            </a:pPr>
            <a:r>
              <a:rPr lang="en-US" sz="2800" dirty="0">
                <a:ea typeface="ＭＳ Ｐゴシック" pitchFamily="-84" charset="-128"/>
                <a:cs typeface="ＭＳ Ｐゴシック" pitchFamily="-84" charset="-128"/>
              </a:rPr>
              <a:t>The probability of the particle being between </a:t>
            </a:r>
            <a:r>
              <a:rPr lang="en-US" sz="2800" i="1" dirty="0">
                <a:ea typeface="ＭＳ Ｐゴシック" pitchFamily="-84" charset="-128"/>
                <a:cs typeface="ＭＳ Ｐゴシック" pitchFamily="-84" charset="-128"/>
              </a:rPr>
              <a:t>x</a:t>
            </a:r>
            <a:r>
              <a:rPr lang="en-US" sz="2800" baseline="-25000" dirty="0">
                <a:ea typeface="ＭＳ Ｐゴシック" pitchFamily="-84" charset="-128"/>
                <a:cs typeface="ＭＳ Ｐゴシック" pitchFamily="-84" charset="-128"/>
              </a:rPr>
              <a:t>1</a:t>
            </a:r>
            <a:r>
              <a:rPr lang="en-US" sz="2800" dirty="0">
                <a:ea typeface="ＭＳ Ｐゴシック" pitchFamily="-84" charset="-128"/>
                <a:cs typeface="ＭＳ Ｐゴシック" pitchFamily="-84" charset="-128"/>
              </a:rPr>
              <a:t> and </a:t>
            </a:r>
            <a:r>
              <a:rPr lang="en-US" sz="2800" i="1" dirty="0">
                <a:ea typeface="ＭＳ Ｐゴシック" pitchFamily="-84" charset="-128"/>
                <a:cs typeface="ＭＳ Ｐゴシック" pitchFamily="-84" charset="-128"/>
              </a:rPr>
              <a:t>x</a:t>
            </a:r>
            <a:r>
              <a:rPr lang="en-US" sz="2800" baseline="-25000" dirty="0">
                <a:ea typeface="ＭＳ Ｐゴシック" pitchFamily="-84" charset="-128"/>
                <a:cs typeface="ＭＳ Ｐゴシック" pitchFamily="-84" charset="-128"/>
              </a:rPr>
              <a:t>2</a:t>
            </a:r>
            <a:r>
              <a:rPr lang="en-US" sz="2800" dirty="0">
                <a:ea typeface="ＭＳ Ｐゴシック" pitchFamily="-84" charset="-128"/>
                <a:cs typeface="ＭＳ Ｐゴシック" pitchFamily="-84" charset="-128"/>
              </a:rPr>
              <a:t> is given by</a:t>
            </a:r>
            <a:endParaRPr lang="en-US" sz="2800" dirty="0" smtClean="0">
              <a:ea typeface="ＭＳ Ｐゴシック" pitchFamily="-84" charset="-128"/>
              <a:cs typeface="ＭＳ Ｐゴシック" pitchFamily="-84" charset="-128"/>
            </a:endParaRPr>
          </a:p>
          <a:p>
            <a:pPr algn="l" eaLnBrk="1" hangingPunct="1">
              <a:buNone/>
            </a:pPr>
            <a:endParaRPr lang="en-US" sz="2800" dirty="0" smtClean="0">
              <a:ea typeface="ＭＳ Ｐゴシック" pitchFamily="-84" charset="-128"/>
              <a:cs typeface="ＭＳ Ｐゴシック" pitchFamily="-84" charset="-128"/>
            </a:endParaRPr>
          </a:p>
          <a:p>
            <a:pPr marL="457200" indent="-457200" algn="l" eaLnBrk="1" hangingPunct="1">
              <a:buFont typeface="Arial"/>
              <a:buChar char="•"/>
            </a:pPr>
            <a:r>
              <a:rPr lang="en-US" sz="2800" dirty="0">
                <a:ea typeface="ＭＳ Ｐゴシック" pitchFamily="-84" charset="-128"/>
                <a:cs typeface="ＭＳ Ｐゴシック" pitchFamily="-84" charset="-128"/>
              </a:rPr>
              <a:t>The wave function must also be normalized so that the probability of the particle being somewhere on the </a:t>
            </a:r>
            <a:r>
              <a:rPr lang="en-US" sz="2800" i="1" dirty="0" err="1">
                <a:ea typeface="ＭＳ Ｐゴシック" pitchFamily="-84" charset="-128"/>
                <a:cs typeface="ＭＳ Ｐゴシック" pitchFamily="-84" charset="-128"/>
              </a:rPr>
              <a:t>x</a:t>
            </a:r>
            <a:r>
              <a:rPr lang="en-US" sz="2800" dirty="0">
                <a:ea typeface="ＭＳ Ｐゴシック" pitchFamily="-84" charset="-128"/>
                <a:cs typeface="ＭＳ Ｐゴシック" pitchFamily="-84" charset="-128"/>
              </a:rPr>
              <a:t> axis is 1.</a:t>
            </a:r>
          </a:p>
        </p:txBody>
      </p:sp>
      <p:sp>
        <p:nvSpPr>
          <p:cNvPr id="9" name="Date Placeholder 8"/>
          <p:cNvSpPr>
            <a:spLocks noGrp="1"/>
          </p:cNvSpPr>
          <p:nvPr>
            <p:ph type="dt" sz="half" idx="10"/>
          </p:nvPr>
        </p:nvSpPr>
        <p:spPr/>
        <p:txBody>
          <a:bodyPr/>
          <a:lstStyle/>
          <a:p>
            <a:pPr>
              <a:defRPr/>
            </a:pPr>
            <a:r>
              <a:rPr lang="en-US" smtClean="0"/>
              <a:t>Monday, Oct. 21, 2013</a:t>
            </a:r>
            <a:endParaRPr lang="en-US"/>
          </a:p>
        </p:txBody>
      </p:sp>
      <p:sp>
        <p:nvSpPr>
          <p:cNvPr id="10" name="Slide Number Placeholder 9"/>
          <p:cNvSpPr>
            <a:spLocks noGrp="1"/>
          </p:cNvSpPr>
          <p:nvPr>
            <p:ph type="sldNum" sz="quarter" idx="12"/>
          </p:nvPr>
        </p:nvSpPr>
        <p:spPr/>
        <p:txBody>
          <a:bodyPr/>
          <a:lstStyle/>
          <a:p>
            <a:pPr>
              <a:defRPr/>
            </a:pPr>
            <a:fld id="{3DD774B2-BEFC-0F4C-8EFB-A9A3D81A594A}" type="slidenum">
              <a:rPr lang="en-US" smtClean="0"/>
              <a:pPr>
                <a:defRPr/>
              </a:pPr>
              <a:t>15</a:t>
            </a:fld>
            <a:endParaRPr lang="en-US"/>
          </a:p>
        </p:txBody>
      </p:sp>
      <p:sp>
        <p:nvSpPr>
          <p:cNvPr id="11" name="Footer Placeholder 10"/>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23554" name="Object 2"/>
          <p:cNvGraphicFramePr>
            <a:graphicFrameLocks noChangeAspect="1"/>
          </p:cNvGraphicFramePr>
          <p:nvPr>
            <p:extLst>
              <p:ext uri="{D42A27DB-BD31-4B8C-83A1-F6EECF244321}">
                <p14:modId xmlns:p14="http://schemas.microsoft.com/office/powerpoint/2010/main" val="3702602532"/>
              </p:ext>
            </p:extLst>
          </p:nvPr>
        </p:nvGraphicFramePr>
        <p:xfrm>
          <a:off x="2503488" y="1749425"/>
          <a:ext cx="3883025" cy="536575"/>
        </p:xfrm>
        <a:graphic>
          <a:graphicData uri="http://schemas.openxmlformats.org/presentationml/2006/ole">
            <mc:AlternateContent xmlns:mc="http://schemas.openxmlformats.org/markup-compatibility/2006">
              <mc:Choice xmlns:v="urn:schemas-microsoft-com:vml" Requires="v">
                <p:oleObj spid="_x0000_s23853" name="Equation" r:id="rId3" imgW="1752600" imgH="241300" progId="Equation.DSMT4">
                  <p:embed/>
                </p:oleObj>
              </mc:Choice>
              <mc:Fallback>
                <p:oleObj name="Equation" r:id="rId3" imgW="1752600" imgH="241300" progId="Equation.DSMT4">
                  <p:embed/>
                  <p:pic>
                    <p:nvPicPr>
                      <p:cNvPr id="0" name="Picture 2"/>
                      <p:cNvPicPr>
                        <a:picLocks noChangeAspect="1" noChangeArrowheads="1"/>
                      </p:cNvPicPr>
                      <p:nvPr/>
                    </p:nvPicPr>
                    <p:blipFill>
                      <a:blip r:embed="rId4"/>
                      <a:srcRect/>
                      <a:stretch>
                        <a:fillRect/>
                      </a:stretch>
                    </p:blipFill>
                    <p:spPr bwMode="auto">
                      <a:xfrm>
                        <a:off x="2503488" y="1749425"/>
                        <a:ext cx="3883025" cy="53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3"/>
          <p:cNvGraphicFramePr>
            <a:graphicFrameLocks noChangeAspect="1"/>
          </p:cNvGraphicFramePr>
          <p:nvPr>
            <p:extLst>
              <p:ext uri="{D42A27DB-BD31-4B8C-83A1-F6EECF244321}">
                <p14:modId xmlns:p14="http://schemas.microsoft.com/office/powerpoint/2010/main" val="2916941993"/>
              </p:ext>
            </p:extLst>
          </p:nvPr>
        </p:nvGraphicFramePr>
        <p:xfrm>
          <a:off x="3152775" y="3352800"/>
          <a:ext cx="2109788" cy="790575"/>
        </p:xfrm>
        <a:graphic>
          <a:graphicData uri="http://schemas.openxmlformats.org/presentationml/2006/ole">
            <mc:AlternateContent xmlns:mc="http://schemas.openxmlformats.org/markup-compatibility/2006">
              <mc:Choice xmlns:v="urn:schemas-microsoft-com:vml" Requires="v">
                <p:oleObj spid="_x0000_s23854" name="Equation" r:id="rId5" imgW="952500" imgH="355600" progId="Equation.DSMT4">
                  <p:embed/>
                </p:oleObj>
              </mc:Choice>
              <mc:Fallback>
                <p:oleObj name="Equation" r:id="rId5" imgW="952500" imgH="355600" progId="Equation.DSMT4">
                  <p:embed/>
                  <p:pic>
                    <p:nvPicPr>
                      <p:cNvPr id="0" name="Picture 3"/>
                      <p:cNvPicPr>
                        <a:picLocks noChangeAspect="1" noChangeArrowheads="1"/>
                      </p:cNvPicPr>
                      <p:nvPr/>
                    </p:nvPicPr>
                    <p:blipFill>
                      <a:blip r:embed="rId6"/>
                      <a:srcRect/>
                      <a:stretch>
                        <a:fillRect/>
                      </a:stretch>
                    </p:blipFill>
                    <p:spPr bwMode="auto">
                      <a:xfrm>
                        <a:off x="3152775" y="3352800"/>
                        <a:ext cx="2109788"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1074017878"/>
              </p:ext>
            </p:extLst>
          </p:nvPr>
        </p:nvGraphicFramePr>
        <p:xfrm>
          <a:off x="3154363" y="5257800"/>
          <a:ext cx="3460750" cy="735013"/>
        </p:xfrm>
        <a:graphic>
          <a:graphicData uri="http://schemas.openxmlformats.org/presentationml/2006/ole">
            <mc:AlternateContent xmlns:mc="http://schemas.openxmlformats.org/markup-compatibility/2006">
              <mc:Choice xmlns:v="urn:schemas-microsoft-com:vml" Requires="v">
                <p:oleObj spid="_x0000_s23855" name="Equation" r:id="rId7" imgW="1562100" imgH="330200" progId="Equation.DSMT4">
                  <p:embed/>
                </p:oleObj>
              </mc:Choice>
              <mc:Fallback>
                <p:oleObj name="Equation" r:id="rId7" imgW="1562100" imgH="330200" progId="Equation.DSMT4">
                  <p:embed/>
                  <p:pic>
                    <p:nvPicPr>
                      <p:cNvPr id="0" name="Picture 4"/>
                      <p:cNvPicPr>
                        <a:picLocks noChangeAspect="1" noChangeArrowheads="1"/>
                      </p:cNvPicPr>
                      <p:nvPr/>
                    </p:nvPicPr>
                    <p:blipFill>
                      <a:blip r:embed="rId8"/>
                      <a:srcRect/>
                      <a:stretch>
                        <a:fillRect/>
                      </a:stretch>
                    </p:blipFill>
                    <p:spPr bwMode="auto">
                      <a:xfrm>
                        <a:off x="3154363" y="5257800"/>
                        <a:ext cx="3460750"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457200"/>
          </a:xfrm>
        </p:spPr>
        <p:txBody>
          <a:bodyPr/>
          <a:lstStyle/>
          <a:p>
            <a:pPr marL="0" indent="0" eaLnBrk="1" hangingPunct="1">
              <a:spcBef>
                <a:spcPts val="0"/>
              </a:spcBef>
              <a:buNone/>
            </a:pPr>
            <a:r>
              <a:rPr lang="en-US" sz="2400" dirty="0" smtClean="0">
                <a:cs typeface="ＭＳ Ｐゴシック" pitchFamily="-84" charset="-128"/>
              </a:rPr>
              <a:t>Consider a wave packet formed by using the wave function that </a:t>
            </a:r>
            <a:r>
              <a:rPr lang="en-US" sz="2400" dirty="0" err="1" smtClean="0">
                <a:cs typeface="ＭＳ Ｐゴシック" pitchFamily="-84" charset="-128"/>
              </a:rPr>
              <a:t>Ae</a:t>
            </a:r>
            <a:r>
              <a:rPr lang="en-US" sz="2400" baseline="30000" dirty="0" err="1" smtClean="0">
                <a:cs typeface="ＭＳ Ｐゴシック" pitchFamily="-84" charset="-128"/>
              </a:rPr>
              <a:t>-</a:t>
            </a:r>
            <a:r>
              <a:rPr lang="en-US" sz="2400" baseline="30000" dirty="0" err="1" smtClean="0">
                <a:latin typeface="Symbol" charset="2"/>
                <a:cs typeface="Symbol" charset="2"/>
              </a:rPr>
              <a:t>α|x</a:t>
            </a:r>
            <a:r>
              <a:rPr lang="en-US" sz="2400" baseline="30000" dirty="0" smtClean="0">
                <a:latin typeface="Symbol" charset="2"/>
                <a:cs typeface="Symbol" charset="2"/>
              </a:rPr>
              <a:t>|</a:t>
            </a:r>
            <a:r>
              <a:rPr lang="en-US" sz="2400" dirty="0" smtClean="0">
                <a:latin typeface="Symbol" charset="2"/>
                <a:cs typeface="Symbol" charset="2"/>
              </a:rPr>
              <a:t>, </a:t>
            </a:r>
            <a:r>
              <a:rPr lang="en-US" sz="2400" dirty="0" smtClean="0">
                <a:cs typeface="ＭＳ Ｐゴシック" pitchFamily="-84" charset="-128"/>
              </a:rPr>
              <a:t>where A is a constant to be determined by normalization.  Normalize this wave function and find the probabilities of the particle being between 0 and 1/</a:t>
            </a:r>
            <a:r>
              <a:rPr lang="en-US" sz="2400" dirty="0" smtClean="0">
                <a:latin typeface="Symbol" charset="2"/>
                <a:cs typeface="Symbol" charset="2"/>
              </a:rPr>
              <a:t>α</a:t>
            </a:r>
            <a:r>
              <a:rPr lang="en-US" sz="2400" dirty="0" smtClean="0">
                <a:cs typeface="ＭＳ Ｐゴシック" pitchFamily="-84" charset="-128"/>
              </a:rPr>
              <a:t>, and between 1/</a:t>
            </a:r>
            <a:r>
              <a:rPr lang="en-US" sz="2400" dirty="0" smtClean="0">
                <a:latin typeface="Symbol" charset="2"/>
                <a:cs typeface="Symbol" charset="2"/>
              </a:rPr>
              <a:t>α</a:t>
            </a:r>
            <a:r>
              <a:rPr lang="en-US" sz="2400" dirty="0" smtClean="0">
                <a:cs typeface="ＭＳ Ｐゴシック" pitchFamily="-84" charset="-128"/>
              </a:rPr>
              <a:t> and 2/</a:t>
            </a:r>
            <a:r>
              <a:rPr lang="en-US" sz="2400" dirty="0" smtClean="0">
                <a:latin typeface="Symbol" charset="2"/>
                <a:cs typeface="Symbol" charset="2"/>
              </a:rPr>
              <a:t>α</a:t>
            </a:r>
            <a:r>
              <a:rPr lang="en-US" sz="2400" dirty="0" smtClean="0">
                <a:cs typeface="ＭＳ Ｐゴシック" pitchFamily="-84" charset="-128"/>
              </a:rPr>
              <a:t>.  </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b="1" dirty="0" smtClean="0">
                <a:cs typeface="ＭＳ Ｐゴシック" pitchFamily="-84" charset="-128"/>
              </a:rPr>
              <a:t>Ex 6.4: Normalization</a:t>
            </a:r>
            <a:endParaRPr lang="en-US"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21,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16</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3504624049"/>
              </p:ext>
            </p:extLst>
          </p:nvPr>
        </p:nvGraphicFramePr>
        <p:xfrm>
          <a:off x="1004888" y="2438400"/>
          <a:ext cx="1554162" cy="457200"/>
        </p:xfrm>
        <a:graphic>
          <a:graphicData uri="http://schemas.openxmlformats.org/presentationml/2006/ole">
            <mc:AlternateContent xmlns:mc="http://schemas.openxmlformats.org/markup-compatibility/2006">
              <mc:Choice xmlns:v="urn:schemas-microsoft-com:vml" Requires="v">
                <p:oleObj spid="_x0000_s492520" name="Equation" r:id="rId3" imgW="685800" imgH="203200" progId="Equation.DSMT4">
                  <p:embed/>
                </p:oleObj>
              </mc:Choice>
              <mc:Fallback>
                <p:oleObj name="Equation" r:id="rId3" imgW="685800" imgH="203200" progId="Equation.DSMT4">
                  <p:embed/>
                  <p:pic>
                    <p:nvPicPr>
                      <p:cNvPr id="0" name="Picture 2"/>
                      <p:cNvPicPr>
                        <a:picLocks noChangeAspect="1" noChangeArrowheads="1"/>
                      </p:cNvPicPr>
                      <p:nvPr/>
                    </p:nvPicPr>
                    <p:blipFill>
                      <a:blip r:embed="rId4"/>
                      <a:srcRect/>
                      <a:stretch>
                        <a:fillRect/>
                      </a:stretch>
                    </p:blipFill>
                    <p:spPr bwMode="auto">
                      <a:xfrm>
                        <a:off x="1004888" y="2438400"/>
                        <a:ext cx="15541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993266753"/>
              </p:ext>
            </p:extLst>
          </p:nvPr>
        </p:nvGraphicFramePr>
        <p:xfrm>
          <a:off x="1635125" y="3505200"/>
          <a:ext cx="4411663" cy="611188"/>
        </p:xfrm>
        <a:graphic>
          <a:graphicData uri="http://schemas.openxmlformats.org/presentationml/2006/ole">
            <mc:AlternateContent xmlns:mc="http://schemas.openxmlformats.org/markup-compatibility/2006">
              <mc:Choice xmlns:v="urn:schemas-microsoft-com:vml" Requires="v">
                <p:oleObj spid="_x0000_s492521" name="Equation" r:id="rId5" imgW="2374900" imgH="330200" progId="Equation.DSMT4">
                  <p:embed/>
                </p:oleObj>
              </mc:Choice>
              <mc:Fallback>
                <p:oleObj name="Equation" r:id="rId5" imgW="2374900" imgH="330200" progId="Equation.DSMT4">
                  <p:embed/>
                  <p:pic>
                    <p:nvPicPr>
                      <p:cNvPr id="0" name="Picture 3"/>
                      <p:cNvPicPr>
                        <a:picLocks noChangeAspect="1" noChangeArrowheads="1"/>
                      </p:cNvPicPr>
                      <p:nvPr/>
                    </p:nvPicPr>
                    <p:blipFill>
                      <a:blip r:embed="rId6"/>
                      <a:srcRect/>
                      <a:stretch>
                        <a:fillRect/>
                      </a:stretch>
                    </p:blipFill>
                    <p:spPr bwMode="auto">
                      <a:xfrm>
                        <a:off x="1635125" y="3505200"/>
                        <a:ext cx="4411663"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ight Arrow 24"/>
          <p:cNvSpPr/>
          <p:nvPr/>
        </p:nvSpPr>
        <p:spPr bwMode="auto">
          <a:xfrm>
            <a:off x="381000" y="3304044"/>
            <a:ext cx="1143000" cy="103935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mn-lt"/>
              </a:rPr>
              <a:t>Probability density</a:t>
            </a:r>
          </a:p>
        </p:txBody>
      </p:sp>
      <p:graphicFrame>
        <p:nvGraphicFramePr>
          <p:cNvPr id="491529" name="Object 9"/>
          <p:cNvGraphicFramePr>
            <a:graphicFrameLocks noChangeAspect="1"/>
          </p:cNvGraphicFramePr>
          <p:nvPr>
            <p:extLst>
              <p:ext uri="{D42A27DB-BD31-4B8C-83A1-F6EECF244321}">
                <p14:modId xmlns:p14="http://schemas.microsoft.com/office/powerpoint/2010/main" val="543492957"/>
              </p:ext>
            </p:extLst>
          </p:nvPr>
        </p:nvGraphicFramePr>
        <p:xfrm>
          <a:off x="6043613" y="3505200"/>
          <a:ext cx="2878137" cy="612775"/>
        </p:xfrm>
        <a:graphic>
          <a:graphicData uri="http://schemas.openxmlformats.org/presentationml/2006/ole">
            <mc:AlternateContent xmlns:mc="http://schemas.openxmlformats.org/markup-compatibility/2006">
              <mc:Choice xmlns:v="urn:schemas-microsoft-com:vml" Requires="v">
                <p:oleObj spid="_x0000_s492522" name="Equation" r:id="rId7" imgW="1549400" imgH="330200" progId="Equation.DSMT4">
                  <p:embed/>
                </p:oleObj>
              </mc:Choice>
              <mc:Fallback>
                <p:oleObj name="Equation" r:id="rId7" imgW="1549400" imgH="330200" progId="Equation.DSMT4">
                  <p:embed/>
                  <p:pic>
                    <p:nvPicPr>
                      <p:cNvPr id="0" name="Picture 9"/>
                      <p:cNvPicPr>
                        <a:picLocks noChangeAspect="1" noChangeArrowheads="1"/>
                      </p:cNvPicPr>
                      <p:nvPr/>
                    </p:nvPicPr>
                    <p:blipFill>
                      <a:blip r:embed="rId8"/>
                      <a:srcRect/>
                      <a:stretch>
                        <a:fillRect/>
                      </a:stretch>
                    </p:blipFill>
                    <p:spPr bwMode="auto">
                      <a:xfrm>
                        <a:off x="6043613" y="3505200"/>
                        <a:ext cx="2878137"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0" name="Object 10"/>
          <p:cNvGraphicFramePr>
            <a:graphicFrameLocks noChangeAspect="1"/>
          </p:cNvGraphicFramePr>
          <p:nvPr>
            <p:extLst>
              <p:ext uri="{D42A27DB-BD31-4B8C-83A1-F6EECF244321}">
                <p14:modId xmlns:p14="http://schemas.microsoft.com/office/powerpoint/2010/main" val="2498856358"/>
              </p:ext>
            </p:extLst>
          </p:nvPr>
        </p:nvGraphicFramePr>
        <p:xfrm>
          <a:off x="328613" y="4556125"/>
          <a:ext cx="2076450" cy="612775"/>
        </p:xfrm>
        <a:graphic>
          <a:graphicData uri="http://schemas.openxmlformats.org/presentationml/2006/ole">
            <mc:AlternateContent xmlns:mc="http://schemas.openxmlformats.org/markup-compatibility/2006">
              <mc:Choice xmlns:v="urn:schemas-microsoft-com:vml" Requires="v">
                <p:oleObj spid="_x0000_s492523" name="Equation" r:id="rId9" imgW="1117600" imgH="330200" progId="Equation.DSMT4">
                  <p:embed/>
                </p:oleObj>
              </mc:Choice>
              <mc:Fallback>
                <p:oleObj name="Equation" r:id="rId9" imgW="1117600" imgH="330200" progId="Equation.DSMT4">
                  <p:embed/>
                  <p:pic>
                    <p:nvPicPr>
                      <p:cNvPr id="0" name="Picture 10"/>
                      <p:cNvPicPr>
                        <a:picLocks noChangeAspect="1" noChangeArrowheads="1"/>
                      </p:cNvPicPr>
                      <p:nvPr/>
                    </p:nvPicPr>
                    <p:blipFill>
                      <a:blip r:embed="rId10"/>
                      <a:srcRect/>
                      <a:stretch>
                        <a:fillRect/>
                      </a:stretch>
                    </p:blipFill>
                    <p:spPr bwMode="auto">
                      <a:xfrm>
                        <a:off x="328613" y="4556125"/>
                        <a:ext cx="207645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2" name="Object 12"/>
          <p:cNvGraphicFramePr>
            <a:graphicFrameLocks noChangeAspect="1"/>
          </p:cNvGraphicFramePr>
          <p:nvPr>
            <p:extLst>
              <p:ext uri="{D42A27DB-BD31-4B8C-83A1-F6EECF244321}">
                <p14:modId xmlns:p14="http://schemas.microsoft.com/office/powerpoint/2010/main" val="1502096610"/>
              </p:ext>
            </p:extLst>
          </p:nvPr>
        </p:nvGraphicFramePr>
        <p:xfrm>
          <a:off x="6315075" y="5486400"/>
          <a:ext cx="2595563" cy="685800"/>
        </p:xfrm>
        <a:graphic>
          <a:graphicData uri="http://schemas.openxmlformats.org/presentationml/2006/ole">
            <mc:AlternateContent xmlns:mc="http://schemas.openxmlformats.org/markup-compatibility/2006">
              <mc:Choice xmlns:v="urn:schemas-microsoft-com:vml" Requires="v">
                <p:oleObj spid="_x0000_s492524" name="Equation" r:id="rId11" imgW="863600" imgH="228600" progId="Equation.DSMT4">
                  <p:embed/>
                </p:oleObj>
              </mc:Choice>
              <mc:Fallback>
                <p:oleObj name="Equation" r:id="rId11" imgW="863600" imgH="228600" progId="Equation.DSMT4">
                  <p:embed/>
                  <p:pic>
                    <p:nvPicPr>
                      <p:cNvPr id="0" name="Picture 12"/>
                      <p:cNvPicPr>
                        <a:picLocks noChangeAspect="1" noChangeArrowheads="1"/>
                      </p:cNvPicPr>
                      <p:nvPr/>
                    </p:nvPicPr>
                    <p:blipFill>
                      <a:blip r:embed="rId12"/>
                      <a:srcRect/>
                      <a:stretch>
                        <a:fillRect/>
                      </a:stretch>
                    </p:blipFill>
                    <p:spPr bwMode="auto">
                      <a:xfrm>
                        <a:off x="6315075" y="5486400"/>
                        <a:ext cx="25955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1"/>
          <p:cNvPicPr>
            <a:picLocks/>
          </p:cNvPicPr>
          <p:nvPr/>
        </p:nvPicPr>
        <p:blipFill>
          <a:blip r:embed="rId13"/>
          <a:srcRect/>
          <a:stretch>
            <a:fillRect/>
          </a:stretch>
        </p:blipFill>
        <p:spPr bwMode="auto">
          <a:xfrm>
            <a:off x="3962400" y="1752600"/>
            <a:ext cx="3276600" cy="1676400"/>
          </a:xfrm>
          <a:prstGeom prst="rect">
            <a:avLst/>
          </a:prstGeom>
          <a:noFill/>
          <a:ln w="9525">
            <a:noFill/>
            <a:miter lim="800000"/>
            <a:headEnd/>
            <a:tailEnd/>
          </a:ln>
        </p:spPr>
      </p:pic>
      <p:graphicFrame>
        <p:nvGraphicFramePr>
          <p:cNvPr id="491533" name="Object 13"/>
          <p:cNvGraphicFramePr>
            <a:graphicFrameLocks noChangeAspect="1"/>
          </p:cNvGraphicFramePr>
          <p:nvPr>
            <p:extLst>
              <p:ext uri="{D42A27DB-BD31-4B8C-83A1-F6EECF244321}">
                <p14:modId xmlns:p14="http://schemas.microsoft.com/office/powerpoint/2010/main" val="24299339"/>
              </p:ext>
            </p:extLst>
          </p:nvPr>
        </p:nvGraphicFramePr>
        <p:xfrm>
          <a:off x="1053152" y="5410200"/>
          <a:ext cx="1385248" cy="609600"/>
        </p:xfrm>
        <a:graphic>
          <a:graphicData uri="http://schemas.openxmlformats.org/presentationml/2006/ole">
            <mc:AlternateContent xmlns:mc="http://schemas.openxmlformats.org/markup-compatibility/2006">
              <mc:Choice xmlns:v="urn:schemas-microsoft-com:vml" Requires="v">
                <p:oleObj spid="_x0000_s492525" name="Equation" r:id="rId14" imgW="520700" imgH="228600" progId="Equation.DSMT4">
                  <p:embed/>
                </p:oleObj>
              </mc:Choice>
              <mc:Fallback>
                <p:oleObj name="Equation" r:id="rId14" imgW="520700" imgH="228600" progId="Equation.DSMT4">
                  <p:embed/>
                  <p:pic>
                    <p:nvPicPr>
                      <p:cNvPr id="0" name="Picture 13"/>
                      <p:cNvPicPr>
                        <a:picLocks noChangeAspect="1" noChangeArrowheads="1"/>
                      </p:cNvPicPr>
                      <p:nvPr/>
                    </p:nvPicPr>
                    <p:blipFill>
                      <a:blip r:embed="rId15"/>
                      <a:srcRect/>
                      <a:stretch>
                        <a:fillRect/>
                      </a:stretch>
                    </p:blipFill>
                    <p:spPr bwMode="auto">
                      <a:xfrm>
                        <a:off x="1053152" y="5410200"/>
                        <a:ext cx="138524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ight Arrow 23"/>
          <p:cNvSpPr/>
          <p:nvPr/>
        </p:nvSpPr>
        <p:spPr bwMode="auto">
          <a:xfrm>
            <a:off x="228600" y="5408414"/>
            <a:ext cx="762000" cy="61138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800000"/>
              </a:solidFill>
              <a:effectLst/>
              <a:latin typeface="+mn-lt"/>
            </a:endParaRPr>
          </a:p>
        </p:txBody>
      </p:sp>
      <p:sp>
        <p:nvSpPr>
          <p:cNvPr id="26" name="Right Arrow 25"/>
          <p:cNvSpPr/>
          <p:nvPr/>
        </p:nvSpPr>
        <p:spPr bwMode="auto">
          <a:xfrm>
            <a:off x="3352800" y="5486400"/>
            <a:ext cx="2743200" cy="611386"/>
          </a:xfrm>
          <a:prstGeom prst="rightArrow">
            <a:avLst/>
          </a:prstGeom>
          <a:solidFill>
            <a:srgbClr val="FFFFCC"/>
          </a:solidFill>
          <a:ln w="2857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800000"/>
                </a:solidFill>
                <a:effectLst/>
                <a:latin typeface="+mn-lt"/>
              </a:rPr>
              <a:t>Normalized Wave Function</a:t>
            </a:r>
          </a:p>
        </p:txBody>
      </p:sp>
      <p:graphicFrame>
        <p:nvGraphicFramePr>
          <p:cNvPr id="491534" name="Object 14"/>
          <p:cNvGraphicFramePr>
            <a:graphicFrameLocks noChangeAspect="1"/>
          </p:cNvGraphicFramePr>
          <p:nvPr>
            <p:extLst>
              <p:ext uri="{D42A27DB-BD31-4B8C-83A1-F6EECF244321}">
                <p14:modId xmlns:p14="http://schemas.microsoft.com/office/powerpoint/2010/main" val="3851981736"/>
              </p:ext>
            </p:extLst>
          </p:nvPr>
        </p:nvGraphicFramePr>
        <p:xfrm>
          <a:off x="4632325" y="4391025"/>
          <a:ext cx="1744663" cy="942975"/>
        </p:xfrm>
        <a:graphic>
          <a:graphicData uri="http://schemas.openxmlformats.org/presentationml/2006/ole">
            <mc:AlternateContent xmlns:mc="http://schemas.openxmlformats.org/markup-compatibility/2006">
              <mc:Choice xmlns:v="urn:schemas-microsoft-com:vml" Requires="v">
                <p:oleObj spid="_x0000_s492526" name="Equation" r:id="rId16" imgW="939800" imgH="508000" progId="Equation.DSMT4">
                  <p:embed/>
                </p:oleObj>
              </mc:Choice>
              <mc:Fallback>
                <p:oleObj name="Equation" r:id="rId16" imgW="939800" imgH="508000" progId="Equation.DSMT4">
                  <p:embed/>
                  <p:pic>
                    <p:nvPicPr>
                      <p:cNvPr id="0" name="Picture 14"/>
                      <p:cNvPicPr>
                        <a:picLocks noChangeAspect="1" noChangeArrowheads="1"/>
                      </p:cNvPicPr>
                      <p:nvPr/>
                    </p:nvPicPr>
                    <p:blipFill>
                      <a:blip r:embed="rId17"/>
                      <a:srcRect/>
                      <a:stretch>
                        <a:fillRect/>
                      </a:stretch>
                    </p:blipFill>
                    <p:spPr bwMode="auto">
                      <a:xfrm>
                        <a:off x="4632325" y="4391025"/>
                        <a:ext cx="1744663"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5" name="Object 15"/>
          <p:cNvGraphicFramePr>
            <a:graphicFrameLocks noChangeAspect="1"/>
          </p:cNvGraphicFramePr>
          <p:nvPr>
            <p:extLst>
              <p:ext uri="{D42A27DB-BD31-4B8C-83A1-F6EECF244321}">
                <p14:modId xmlns:p14="http://schemas.microsoft.com/office/powerpoint/2010/main" val="595334137"/>
              </p:ext>
            </p:extLst>
          </p:nvPr>
        </p:nvGraphicFramePr>
        <p:xfrm>
          <a:off x="6546850" y="4479925"/>
          <a:ext cx="1060450" cy="777875"/>
        </p:xfrm>
        <a:graphic>
          <a:graphicData uri="http://schemas.openxmlformats.org/presentationml/2006/ole">
            <mc:AlternateContent xmlns:mc="http://schemas.openxmlformats.org/markup-compatibility/2006">
              <mc:Choice xmlns:v="urn:schemas-microsoft-com:vml" Requires="v">
                <p:oleObj spid="_x0000_s492527" name="Equation" r:id="rId18" imgW="571500" imgH="419100" progId="Equation.DSMT4">
                  <p:embed/>
                </p:oleObj>
              </mc:Choice>
              <mc:Fallback>
                <p:oleObj name="Equation" r:id="rId18" imgW="571500" imgH="419100" progId="Equation.DSMT4">
                  <p:embed/>
                  <p:pic>
                    <p:nvPicPr>
                      <p:cNvPr id="0" name="Picture 15"/>
                      <p:cNvPicPr>
                        <a:picLocks noChangeAspect="1" noChangeArrowheads="1"/>
                      </p:cNvPicPr>
                      <p:nvPr/>
                    </p:nvPicPr>
                    <p:blipFill>
                      <a:blip r:embed="rId19"/>
                      <a:srcRect/>
                      <a:stretch>
                        <a:fillRect/>
                      </a:stretch>
                    </p:blipFill>
                    <p:spPr bwMode="auto">
                      <a:xfrm>
                        <a:off x="6546850" y="4479925"/>
                        <a:ext cx="1060450"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6" name="Object 16"/>
          <p:cNvGraphicFramePr>
            <a:graphicFrameLocks noChangeAspect="1"/>
          </p:cNvGraphicFramePr>
          <p:nvPr>
            <p:extLst>
              <p:ext uri="{D42A27DB-BD31-4B8C-83A1-F6EECF244321}">
                <p14:modId xmlns:p14="http://schemas.microsoft.com/office/powerpoint/2010/main" val="684168844"/>
              </p:ext>
            </p:extLst>
          </p:nvPr>
        </p:nvGraphicFramePr>
        <p:xfrm>
          <a:off x="7735887" y="4724400"/>
          <a:ext cx="188913" cy="282575"/>
        </p:xfrm>
        <a:graphic>
          <a:graphicData uri="http://schemas.openxmlformats.org/presentationml/2006/ole">
            <mc:AlternateContent xmlns:mc="http://schemas.openxmlformats.org/markup-compatibility/2006">
              <mc:Choice xmlns:v="urn:schemas-microsoft-com:vml" Requires="v">
                <p:oleObj spid="_x0000_s492528" name="Equation" r:id="rId20" imgW="101600" imgH="152400" progId="Equation.DSMT4">
                  <p:embed/>
                </p:oleObj>
              </mc:Choice>
              <mc:Fallback>
                <p:oleObj name="Equation" r:id="rId20" imgW="101600" imgH="152400" progId="Equation.DSMT4">
                  <p:embed/>
                  <p:pic>
                    <p:nvPicPr>
                      <p:cNvPr id="0" name="Picture 16"/>
                      <p:cNvPicPr>
                        <a:picLocks noChangeAspect="1" noChangeArrowheads="1"/>
                      </p:cNvPicPr>
                      <p:nvPr/>
                    </p:nvPicPr>
                    <p:blipFill>
                      <a:blip r:embed="rId21"/>
                      <a:srcRect/>
                      <a:stretch>
                        <a:fillRect/>
                      </a:stretch>
                    </p:blipFill>
                    <p:spPr bwMode="auto">
                      <a:xfrm>
                        <a:off x="7735887" y="4724400"/>
                        <a:ext cx="188913"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37" name="Object 17"/>
          <p:cNvGraphicFramePr>
            <a:graphicFrameLocks noChangeAspect="1"/>
          </p:cNvGraphicFramePr>
          <p:nvPr>
            <p:extLst>
              <p:ext uri="{D42A27DB-BD31-4B8C-83A1-F6EECF244321}">
                <p14:modId xmlns:p14="http://schemas.microsoft.com/office/powerpoint/2010/main" val="2311388117"/>
              </p:ext>
            </p:extLst>
          </p:nvPr>
        </p:nvGraphicFramePr>
        <p:xfrm>
          <a:off x="2466975" y="4568825"/>
          <a:ext cx="2005013" cy="612775"/>
        </p:xfrm>
        <a:graphic>
          <a:graphicData uri="http://schemas.openxmlformats.org/presentationml/2006/ole">
            <mc:AlternateContent xmlns:mc="http://schemas.openxmlformats.org/markup-compatibility/2006">
              <mc:Choice xmlns:v="urn:schemas-microsoft-com:vml" Requires="v">
                <p:oleObj spid="_x0000_s492529" name="Equation" r:id="rId22" imgW="1079500" imgH="330200" progId="Equation.DSMT4">
                  <p:embed/>
                </p:oleObj>
              </mc:Choice>
              <mc:Fallback>
                <p:oleObj name="Equation" r:id="rId22" imgW="1079500" imgH="330200" progId="Equation.DSMT4">
                  <p:embed/>
                  <p:pic>
                    <p:nvPicPr>
                      <p:cNvPr id="0" name="Picture 17"/>
                      <p:cNvPicPr>
                        <a:picLocks noChangeAspect="1" noChangeArrowheads="1"/>
                      </p:cNvPicPr>
                      <p:nvPr/>
                    </p:nvPicPr>
                    <p:blipFill>
                      <a:blip r:embed="rId23"/>
                      <a:srcRect/>
                      <a:stretch>
                        <a:fillRect/>
                      </a:stretch>
                    </p:blipFill>
                    <p:spPr bwMode="auto">
                      <a:xfrm>
                        <a:off x="2466975" y="4568825"/>
                        <a:ext cx="2005013"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5"/>
          <p:cNvSpPr>
            <a:spLocks noGrp="1" noChangeArrowheads="1"/>
          </p:cNvSpPr>
          <p:nvPr>
            <p:ph type="body" sz="half" idx="1"/>
          </p:nvPr>
        </p:nvSpPr>
        <p:spPr>
          <a:xfrm>
            <a:off x="304800" y="609600"/>
            <a:ext cx="8534400" cy="1066800"/>
          </a:xfrm>
        </p:spPr>
        <p:txBody>
          <a:bodyPr/>
          <a:lstStyle/>
          <a:p>
            <a:pPr marL="0" indent="0" eaLnBrk="1" hangingPunct="1">
              <a:spcBef>
                <a:spcPts val="0"/>
              </a:spcBef>
              <a:buNone/>
            </a:pPr>
            <a:r>
              <a:rPr lang="en-US" sz="2400" dirty="0" smtClean="0">
                <a:cs typeface="ＭＳ Ｐゴシック" pitchFamily="-84" charset="-128"/>
              </a:rPr>
              <a:t>Using the wave function, we can compute the probability for a particle to be with 0 to 1/</a:t>
            </a:r>
            <a:r>
              <a:rPr lang="en-US" sz="2400" dirty="0" smtClean="0">
                <a:latin typeface="Symbol" charset="2"/>
                <a:cs typeface="Symbol" charset="2"/>
              </a:rPr>
              <a:t>α</a:t>
            </a:r>
            <a:r>
              <a:rPr lang="en-US" sz="2400" dirty="0" smtClean="0">
                <a:cs typeface="ＭＳ Ｐゴシック" pitchFamily="-84" charset="-128"/>
              </a:rPr>
              <a:t> and 1/</a:t>
            </a:r>
            <a:r>
              <a:rPr lang="en-US" sz="2400" dirty="0" smtClean="0">
                <a:latin typeface="Symbol" charset="2"/>
                <a:cs typeface="Symbol" charset="2"/>
              </a:rPr>
              <a:t>α</a:t>
            </a:r>
            <a:r>
              <a:rPr lang="en-US" sz="2400" dirty="0" smtClean="0">
                <a:cs typeface="ＭＳ Ｐゴシック" pitchFamily="-84" charset="-128"/>
              </a:rPr>
              <a:t> to 2/</a:t>
            </a:r>
            <a:r>
              <a:rPr lang="en-US" sz="2400" dirty="0" smtClean="0">
                <a:latin typeface="Symbol" charset="2"/>
                <a:cs typeface="Symbol" charset="2"/>
              </a:rPr>
              <a:t>α</a:t>
            </a:r>
            <a:r>
              <a:rPr lang="en-US" sz="2400" dirty="0" smtClean="0">
                <a:cs typeface="ＭＳ Ｐゴシック" pitchFamily="-84" charset="-128"/>
              </a:rPr>
              <a:t>.</a:t>
            </a:r>
            <a:endParaRPr lang="en-US" sz="2400" dirty="0">
              <a:cs typeface="Symbol" charset="2"/>
            </a:endParaRPr>
          </a:p>
        </p:txBody>
      </p:sp>
      <p:sp>
        <p:nvSpPr>
          <p:cNvPr id="22531" name="Rectangle 9"/>
          <p:cNvSpPr>
            <a:spLocks noGrp="1" noChangeArrowheads="1"/>
          </p:cNvSpPr>
          <p:nvPr>
            <p:ph type="title"/>
          </p:nvPr>
        </p:nvSpPr>
        <p:spPr>
          <a:xfrm>
            <a:off x="457200" y="-76200"/>
            <a:ext cx="8229600" cy="838200"/>
          </a:xfrm>
        </p:spPr>
        <p:txBody>
          <a:bodyPr/>
          <a:lstStyle/>
          <a:p>
            <a:pPr eaLnBrk="1" hangingPunct="1"/>
            <a:r>
              <a:rPr lang="en-US" b="1" dirty="0" smtClean="0">
                <a:cs typeface="ＭＳ Ｐゴシック" pitchFamily="-84" charset="-128"/>
              </a:rPr>
              <a:t>Ex 6.4: Normalization, cont’d</a:t>
            </a:r>
            <a:endParaRPr lang="en-US" b="1" dirty="0">
              <a:cs typeface="ＭＳ Ｐゴシック" pitchFamily="-84" charset="-128"/>
            </a:endParaRPr>
          </a:p>
        </p:txBody>
      </p:sp>
      <p:sp>
        <p:nvSpPr>
          <p:cNvPr id="5" name="Date Placeholder 4"/>
          <p:cNvSpPr>
            <a:spLocks noGrp="1"/>
          </p:cNvSpPr>
          <p:nvPr>
            <p:ph type="dt" sz="half" idx="10"/>
          </p:nvPr>
        </p:nvSpPr>
        <p:spPr/>
        <p:txBody>
          <a:bodyPr/>
          <a:lstStyle/>
          <a:p>
            <a:pPr>
              <a:defRPr/>
            </a:pPr>
            <a:r>
              <a:rPr lang="en-US" smtClean="0"/>
              <a:t>Monday, Oct. 21, 2013</a:t>
            </a:r>
            <a:endParaRPr lang="en-US"/>
          </a:p>
        </p:txBody>
      </p:sp>
      <p:sp>
        <p:nvSpPr>
          <p:cNvPr id="6" name="Slide Number Placeholder 5"/>
          <p:cNvSpPr>
            <a:spLocks noGrp="1"/>
          </p:cNvSpPr>
          <p:nvPr>
            <p:ph type="sldNum" sz="quarter" idx="12"/>
          </p:nvPr>
        </p:nvSpPr>
        <p:spPr/>
        <p:txBody>
          <a:bodyPr/>
          <a:lstStyle/>
          <a:p>
            <a:pPr>
              <a:defRPr/>
            </a:pPr>
            <a:fld id="{6E4BFBEB-12DC-8949-B61D-A8F2554F50A6}" type="slidenum">
              <a:rPr lang="en-US" smtClean="0"/>
              <a:pPr>
                <a:defRPr/>
              </a:pPr>
              <a:t>17</a:t>
            </a:fld>
            <a:endParaRPr lang="en-US"/>
          </a:p>
        </p:txBody>
      </p:sp>
      <p:sp>
        <p:nvSpPr>
          <p:cNvPr id="7" name="Footer Placeholder 6"/>
          <p:cNvSpPr>
            <a:spLocks noGrp="1"/>
          </p:cNvSpPr>
          <p:nvPr>
            <p:ph type="ftr" sz="quarter" idx="11"/>
          </p:nvPr>
        </p:nvSpPr>
        <p:spPr/>
        <p:txBody>
          <a:bodyPr/>
          <a:lstStyle/>
          <a:p>
            <a:pPr>
              <a:defRPr/>
            </a:pPr>
            <a:r>
              <a:rPr lang="nl-NL" smtClean="0"/>
              <a:t>PHYS 3313-001, Fall 2013                      Dr. Jaehoon Yu</a:t>
            </a:r>
            <a:endParaRPr lang="en-US"/>
          </a:p>
        </p:txBody>
      </p:sp>
      <p:graphicFrame>
        <p:nvGraphicFramePr>
          <p:cNvPr id="488459" name="Object 11"/>
          <p:cNvGraphicFramePr>
            <a:graphicFrameLocks noChangeAspect="1"/>
          </p:cNvGraphicFramePr>
          <p:nvPr>
            <p:extLst>
              <p:ext uri="{D42A27DB-BD31-4B8C-83A1-F6EECF244321}">
                <p14:modId xmlns:p14="http://schemas.microsoft.com/office/powerpoint/2010/main" val="2269019277"/>
              </p:ext>
            </p:extLst>
          </p:nvPr>
        </p:nvGraphicFramePr>
        <p:xfrm>
          <a:off x="700088" y="1676400"/>
          <a:ext cx="1812925" cy="514350"/>
        </p:xfrm>
        <a:graphic>
          <a:graphicData uri="http://schemas.openxmlformats.org/presentationml/2006/ole">
            <mc:AlternateContent xmlns:mc="http://schemas.openxmlformats.org/markup-compatibility/2006">
              <mc:Choice xmlns:v="urn:schemas-microsoft-com:vml" Requires="v">
                <p:oleObj spid="_x0000_s493444" name="Equation" r:id="rId3" imgW="800100" imgH="228600" progId="Equation.DSMT4">
                  <p:embed/>
                </p:oleObj>
              </mc:Choice>
              <mc:Fallback>
                <p:oleObj name="Equation" r:id="rId3" imgW="800100" imgH="228600" progId="Equation.DSMT4">
                  <p:embed/>
                  <p:pic>
                    <p:nvPicPr>
                      <p:cNvPr id="0" name="Picture 2"/>
                      <p:cNvPicPr>
                        <a:picLocks noChangeAspect="1" noChangeArrowheads="1"/>
                      </p:cNvPicPr>
                      <p:nvPr/>
                    </p:nvPicPr>
                    <p:blipFill>
                      <a:blip r:embed="rId4"/>
                      <a:srcRect/>
                      <a:stretch>
                        <a:fillRect/>
                      </a:stretch>
                    </p:blipFill>
                    <p:spPr bwMode="auto">
                      <a:xfrm>
                        <a:off x="700088" y="1676400"/>
                        <a:ext cx="18129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8460" name="Object 12"/>
          <p:cNvGraphicFramePr>
            <a:graphicFrameLocks noChangeAspect="1"/>
          </p:cNvGraphicFramePr>
          <p:nvPr>
            <p:extLst>
              <p:ext uri="{D42A27DB-BD31-4B8C-83A1-F6EECF244321}">
                <p14:modId xmlns:p14="http://schemas.microsoft.com/office/powerpoint/2010/main" val="4292713134"/>
              </p:ext>
            </p:extLst>
          </p:nvPr>
        </p:nvGraphicFramePr>
        <p:xfrm>
          <a:off x="620713" y="3514725"/>
          <a:ext cx="2028825" cy="611188"/>
        </p:xfrm>
        <a:graphic>
          <a:graphicData uri="http://schemas.openxmlformats.org/presentationml/2006/ole">
            <mc:AlternateContent xmlns:mc="http://schemas.openxmlformats.org/markup-compatibility/2006">
              <mc:Choice xmlns:v="urn:schemas-microsoft-com:vml" Requires="v">
                <p:oleObj spid="_x0000_s493445" name="Equation" r:id="rId5" imgW="1092200" imgH="330200" progId="Equation.DSMT4">
                  <p:embed/>
                </p:oleObj>
              </mc:Choice>
              <mc:Fallback>
                <p:oleObj name="Equation" r:id="rId5" imgW="1092200" imgH="330200" progId="Equation.DSMT4">
                  <p:embed/>
                  <p:pic>
                    <p:nvPicPr>
                      <p:cNvPr id="0" name="Picture 3"/>
                      <p:cNvPicPr>
                        <a:picLocks noChangeAspect="1" noChangeArrowheads="1"/>
                      </p:cNvPicPr>
                      <p:nvPr/>
                    </p:nvPicPr>
                    <p:blipFill>
                      <a:blip r:embed="rId6"/>
                      <a:srcRect/>
                      <a:stretch>
                        <a:fillRect/>
                      </a:stretch>
                    </p:blipFill>
                    <p:spPr bwMode="auto">
                      <a:xfrm>
                        <a:off x="620713" y="3514725"/>
                        <a:ext cx="2028825"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35"/>
          <p:cNvSpPr txBox="1">
            <a:spLocks noChangeArrowheads="1"/>
          </p:cNvSpPr>
          <p:nvPr/>
        </p:nvSpPr>
        <p:spPr bwMode="auto">
          <a:xfrm>
            <a:off x="609600" y="2667000"/>
            <a:ext cx="167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For 0 to 1/</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pic>
        <p:nvPicPr>
          <p:cNvPr id="21" name="Picture 1"/>
          <p:cNvPicPr>
            <a:picLocks/>
          </p:cNvPicPr>
          <p:nvPr/>
        </p:nvPicPr>
        <p:blipFill>
          <a:blip r:embed="rId7"/>
          <a:srcRect/>
          <a:stretch>
            <a:fillRect/>
          </a:stretch>
        </p:blipFill>
        <p:spPr bwMode="auto">
          <a:xfrm>
            <a:off x="3962400" y="1066800"/>
            <a:ext cx="4419600" cy="2362200"/>
          </a:xfrm>
          <a:prstGeom prst="rect">
            <a:avLst/>
          </a:prstGeom>
          <a:noFill/>
          <a:ln w="9525">
            <a:noFill/>
            <a:miter lim="800000"/>
            <a:headEnd/>
            <a:tailEnd/>
          </a:ln>
        </p:spPr>
      </p:pic>
      <p:sp>
        <p:nvSpPr>
          <p:cNvPr id="20" name="Rectangle 35"/>
          <p:cNvSpPr txBox="1">
            <a:spLocks noChangeArrowheads="1"/>
          </p:cNvSpPr>
          <p:nvPr/>
        </p:nvSpPr>
        <p:spPr bwMode="auto">
          <a:xfrm>
            <a:off x="609600" y="4343400"/>
            <a:ext cx="1981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For </a:t>
            </a:r>
            <a:r>
              <a:rPr lang="en-US" kern="0" dirty="0" smtClean="0">
                <a:solidFill>
                  <a:schemeClr val="accent2"/>
                </a:solidFill>
                <a:ea typeface="ＭＳ Ｐゴシック" pitchFamily="-1" charset="-128"/>
                <a:cs typeface="ＭＳ Ｐゴシック" pitchFamily="-84" charset="-128"/>
              </a:rPr>
              <a:t>1/</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 to 2/</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latin typeface="+mn-lt"/>
                <a:ea typeface="ＭＳ Ｐゴシック" pitchFamily="-1" charset="-128"/>
                <a:cs typeface="ＭＳ Ｐゴシック" pitchFamily="-84" charset="-128"/>
              </a:rPr>
              <a:t>:</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sp>
        <p:nvSpPr>
          <p:cNvPr id="23" name="Rectangle 35"/>
          <p:cNvSpPr txBox="1">
            <a:spLocks noChangeArrowheads="1"/>
          </p:cNvSpPr>
          <p:nvPr/>
        </p:nvSpPr>
        <p:spPr bwMode="auto">
          <a:xfrm>
            <a:off x="609600" y="5791200"/>
            <a:ext cx="3048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n-US" kern="0" dirty="0" smtClean="0">
                <a:solidFill>
                  <a:schemeClr val="accent2"/>
                </a:solidFill>
                <a:latin typeface="+mn-lt"/>
                <a:ea typeface="ＭＳ Ｐゴシック" pitchFamily="-1" charset="-128"/>
                <a:cs typeface="ＭＳ Ｐゴシック" pitchFamily="-84" charset="-128"/>
              </a:rPr>
              <a:t>How about </a:t>
            </a:r>
            <a:r>
              <a:rPr lang="en-US" kern="0" dirty="0" smtClean="0">
                <a:solidFill>
                  <a:schemeClr val="accent2"/>
                </a:solidFill>
                <a:ea typeface="ＭＳ Ｐゴシック" pitchFamily="-1" charset="-128"/>
                <a:cs typeface="ＭＳ Ｐゴシック" pitchFamily="-84" charset="-128"/>
              </a:rPr>
              <a:t>2/</a:t>
            </a:r>
            <a:r>
              <a:rPr lang="en-US" kern="0" dirty="0" smtClean="0">
                <a:solidFill>
                  <a:schemeClr val="accent2"/>
                </a:solidFill>
                <a:latin typeface="Symbol" charset="2"/>
                <a:ea typeface="ＭＳ Ｐゴシック" pitchFamily="-1" charset="-128"/>
                <a:cs typeface="Symbol" charset="2"/>
              </a:rPr>
              <a:t>α</a:t>
            </a:r>
            <a:r>
              <a:rPr lang="en-US" kern="0" dirty="0" smtClean="0">
                <a:solidFill>
                  <a:schemeClr val="accent2"/>
                </a:solidFill>
                <a:ea typeface="ＭＳ Ｐゴシック" pitchFamily="-1" charset="-128"/>
                <a:cs typeface="ＭＳ Ｐゴシック" pitchFamily="-84" charset="-128"/>
              </a:rPr>
              <a:t>:</a:t>
            </a:r>
            <a:r>
              <a:rPr lang="en-US" kern="0" dirty="0" smtClean="0">
                <a:solidFill>
                  <a:schemeClr val="accent2"/>
                </a:solidFill>
                <a:latin typeface="+mn-lt"/>
                <a:ea typeface="ＭＳ Ｐゴシック" pitchFamily="-1" charset="-128"/>
                <a:cs typeface="ＭＳ Ｐゴシック" pitchFamily="-84" charset="-128"/>
              </a:rPr>
              <a:t>to ∞?</a:t>
            </a:r>
            <a:endParaRPr kumimoji="0" lang="en-US" sz="2400" b="0" i="0" u="none" strike="noStrike" kern="0" cap="none" spc="0" normalizeH="0" baseline="0" noProof="0" dirty="0">
              <a:ln>
                <a:noFill/>
              </a:ln>
              <a:solidFill>
                <a:schemeClr val="accent2"/>
              </a:solidFill>
              <a:effectLst/>
              <a:uLnTx/>
              <a:uFillTx/>
              <a:latin typeface="+mn-lt"/>
              <a:ea typeface="ＭＳ Ｐゴシック" pitchFamily="-1" charset="-128"/>
              <a:cs typeface="Symbol" charset="2"/>
            </a:endParaRPr>
          </a:p>
        </p:txBody>
      </p:sp>
      <p:graphicFrame>
        <p:nvGraphicFramePr>
          <p:cNvPr id="492553" name="Object 9"/>
          <p:cNvGraphicFramePr>
            <a:graphicFrameLocks noChangeAspect="1"/>
          </p:cNvGraphicFramePr>
          <p:nvPr>
            <p:extLst>
              <p:ext uri="{D42A27DB-BD31-4B8C-83A1-F6EECF244321}">
                <p14:modId xmlns:p14="http://schemas.microsoft.com/office/powerpoint/2010/main" val="1778635776"/>
              </p:ext>
            </p:extLst>
          </p:nvPr>
        </p:nvGraphicFramePr>
        <p:xfrm>
          <a:off x="2620963" y="3505200"/>
          <a:ext cx="1722437" cy="611188"/>
        </p:xfrm>
        <a:graphic>
          <a:graphicData uri="http://schemas.openxmlformats.org/presentationml/2006/ole">
            <mc:AlternateContent xmlns:mc="http://schemas.openxmlformats.org/markup-compatibility/2006">
              <mc:Choice xmlns:v="urn:schemas-microsoft-com:vml" Requires="v">
                <p:oleObj spid="_x0000_s493446" name="Equation" r:id="rId8" imgW="927100" imgH="330200" progId="Equation.DSMT4">
                  <p:embed/>
                </p:oleObj>
              </mc:Choice>
              <mc:Fallback>
                <p:oleObj name="Equation" r:id="rId8" imgW="927100" imgH="330200" progId="Equation.DSMT4">
                  <p:embed/>
                  <p:pic>
                    <p:nvPicPr>
                      <p:cNvPr id="0" name="Picture 9"/>
                      <p:cNvPicPr>
                        <a:picLocks noChangeAspect="1" noChangeArrowheads="1"/>
                      </p:cNvPicPr>
                      <p:nvPr/>
                    </p:nvPicPr>
                    <p:blipFill>
                      <a:blip r:embed="rId9"/>
                      <a:srcRect/>
                      <a:stretch>
                        <a:fillRect/>
                      </a:stretch>
                    </p:blipFill>
                    <p:spPr bwMode="auto">
                      <a:xfrm>
                        <a:off x="2620963" y="3505200"/>
                        <a:ext cx="1722437"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4" name="Object 10"/>
          <p:cNvGraphicFramePr>
            <a:graphicFrameLocks noChangeAspect="1"/>
          </p:cNvGraphicFramePr>
          <p:nvPr>
            <p:extLst>
              <p:ext uri="{D42A27DB-BD31-4B8C-83A1-F6EECF244321}">
                <p14:modId xmlns:p14="http://schemas.microsoft.com/office/powerpoint/2010/main" val="670106101"/>
              </p:ext>
            </p:extLst>
          </p:nvPr>
        </p:nvGraphicFramePr>
        <p:xfrm>
          <a:off x="4368800" y="3373438"/>
          <a:ext cx="3303588" cy="893762"/>
        </p:xfrm>
        <a:graphic>
          <a:graphicData uri="http://schemas.openxmlformats.org/presentationml/2006/ole">
            <mc:AlternateContent xmlns:mc="http://schemas.openxmlformats.org/markup-compatibility/2006">
              <mc:Choice xmlns:v="urn:schemas-microsoft-com:vml" Requires="v">
                <p:oleObj spid="_x0000_s493447" name="Equation" r:id="rId10" imgW="1778000" imgH="482600" progId="Equation.DSMT4">
                  <p:embed/>
                </p:oleObj>
              </mc:Choice>
              <mc:Fallback>
                <p:oleObj name="Equation" r:id="rId10" imgW="1778000" imgH="482600" progId="Equation.DSMT4">
                  <p:embed/>
                  <p:pic>
                    <p:nvPicPr>
                      <p:cNvPr id="0" name="Picture 10"/>
                      <p:cNvPicPr>
                        <a:picLocks noChangeAspect="1" noChangeArrowheads="1"/>
                      </p:cNvPicPr>
                      <p:nvPr/>
                    </p:nvPicPr>
                    <p:blipFill>
                      <a:blip r:embed="rId11"/>
                      <a:srcRect/>
                      <a:stretch>
                        <a:fillRect/>
                      </a:stretch>
                    </p:blipFill>
                    <p:spPr bwMode="auto">
                      <a:xfrm>
                        <a:off x="4368800" y="3373438"/>
                        <a:ext cx="3303588" cy="893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5" name="Object 11"/>
          <p:cNvGraphicFramePr>
            <a:graphicFrameLocks noChangeAspect="1"/>
          </p:cNvGraphicFramePr>
          <p:nvPr>
            <p:extLst>
              <p:ext uri="{D42A27DB-BD31-4B8C-83A1-F6EECF244321}">
                <p14:modId xmlns:p14="http://schemas.microsoft.com/office/powerpoint/2010/main" val="266141038"/>
              </p:ext>
            </p:extLst>
          </p:nvPr>
        </p:nvGraphicFramePr>
        <p:xfrm>
          <a:off x="7696200" y="3657600"/>
          <a:ext cx="731837" cy="282575"/>
        </p:xfrm>
        <a:graphic>
          <a:graphicData uri="http://schemas.openxmlformats.org/presentationml/2006/ole">
            <mc:AlternateContent xmlns:mc="http://schemas.openxmlformats.org/markup-compatibility/2006">
              <mc:Choice xmlns:v="urn:schemas-microsoft-com:vml" Requires="v">
                <p:oleObj spid="_x0000_s493448" name="Equation" r:id="rId12" imgW="393700" imgH="152400" progId="Equation.DSMT4">
                  <p:embed/>
                </p:oleObj>
              </mc:Choice>
              <mc:Fallback>
                <p:oleObj name="Equation" r:id="rId12" imgW="393700" imgH="152400" progId="Equation.DSMT4">
                  <p:embed/>
                  <p:pic>
                    <p:nvPicPr>
                      <p:cNvPr id="0" name="Picture 11"/>
                      <p:cNvPicPr>
                        <a:picLocks noChangeAspect="1" noChangeArrowheads="1"/>
                      </p:cNvPicPr>
                      <p:nvPr/>
                    </p:nvPicPr>
                    <p:blipFill>
                      <a:blip r:embed="rId13"/>
                      <a:srcRect/>
                      <a:stretch>
                        <a:fillRect/>
                      </a:stretch>
                    </p:blipFill>
                    <p:spPr bwMode="auto">
                      <a:xfrm>
                        <a:off x="7696200" y="3657600"/>
                        <a:ext cx="731837" cy="282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6" name="Object 12"/>
          <p:cNvGraphicFramePr>
            <a:graphicFrameLocks noChangeAspect="1"/>
          </p:cNvGraphicFramePr>
          <p:nvPr>
            <p:extLst>
              <p:ext uri="{D42A27DB-BD31-4B8C-83A1-F6EECF244321}">
                <p14:modId xmlns:p14="http://schemas.microsoft.com/office/powerpoint/2010/main" val="2073076376"/>
              </p:ext>
            </p:extLst>
          </p:nvPr>
        </p:nvGraphicFramePr>
        <p:xfrm>
          <a:off x="603250" y="4953000"/>
          <a:ext cx="2051050" cy="657225"/>
        </p:xfrm>
        <a:graphic>
          <a:graphicData uri="http://schemas.openxmlformats.org/presentationml/2006/ole">
            <mc:AlternateContent xmlns:mc="http://schemas.openxmlformats.org/markup-compatibility/2006">
              <mc:Choice xmlns:v="urn:schemas-microsoft-com:vml" Requires="v">
                <p:oleObj spid="_x0000_s493449" name="Equation" r:id="rId14" imgW="1104900" imgH="355600" progId="Equation.DSMT4">
                  <p:embed/>
                </p:oleObj>
              </mc:Choice>
              <mc:Fallback>
                <p:oleObj name="Equation" r:id="rId14" imgW="1104900" imgH="355600" progId="Equation.DSMT4">
                  <p:embed/>
                  <p:pic>
                    <p:nvPicPr>
                      <p:cNvPr id="0" name="Picture 12"/>
                      <p:cNvPicPr>
                        <a:picLocks noChangeAspect="1" noChangeArrowheads="1"/>
                      </p:cNvPicPr>
                      <p:nvPr/>
                    </p:nvPicPr>
                    <p:blipFill>
                      <a:blip r:embed="rId15"/>
                      <a:srcRect/>
                      <a:stretch>
                        <a:fillRect/>
                      </a:stretch>
                    </p:blipFill>
                    <p:spPr bwMode="auto">
                      <a:xfrm>
                        <a:off x="603250" y="4953000"/>
                        <a:ext cx="20510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7" name="Object 13"/>
          <p:cNvGraphicFramePr>
            <a:graphicFrameLocks noChangeAspect="1"/>
          </p:cNvGraphicFramePr>
          <p:nvPr>
            <p:extLst>
              <p:ext uri="{D42A27DB-BD31-4B8C-83A1-F6EECF244321}">
                <p14:modId xmlns:p14="http://schemas.microsoft.com/office/powerpoint/2010/main" val="1649870559"/>
              </p:ext>
            </p:extLst>
          </p:nvPr>
        </p:nvGraphicFramePr>
        <p:xfrm>
          <a:off x="2678113" y="4953000"/>
          <a:ext cx="1746250" cy="657225"/>
        </p:xfrm>
        <a:graphic>
          <a:graphicData uri="http://schemas.openxmlformats.org/presentationml/2006/ole">
            <mc:AlternateContent xmlns:mc="http://schemas.openxmlformats.org/markup-compatibility/2006">
              <mc:Choice xmlns:v="urn:schemas-microsoft-com:vml" Requires="v">
                <p:oleObj spid="_x0000_s493450" name="Equation" r:id="rId16" imgW="939800" imgH="355600" progId="Equation.DSMT4">
                  <p:embed/>
                </p:oleObj>
              </mc:Choice>
              <mc:Fallback>
                <p:oleObj name="Equation" r:id="rId16" imgW="939800" imgH="355600" progId="Equation.DSMT4">
                  <p:embed/>
                  <p:pic>
                    <p:nvPicPr>
                      <p:cNvPr id="0" name="Picture 13"/>
                      <p:cNvPicPr>
                        <a:picLocks noChangeAspect="1" noChangeArrowheads="1"/>
                      </p:cNvPicPr>
                      <p:nvPr/>
                    </p:nvPicPr>
                    <p:blipFill>
                      <a:blip r:embed="rId17"/>
                      <a:srcRect/>
                      <a:stretch>
                        <a:fillRect/>
                      </a:stretch>
                    </p:blipFill>
                    <p:spPr bwMode="auto">
                      <a:xfrm>
                        <a:off x="2678113" y="4953000"/>
                        <a:ext cx="1746250" cy="65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8" name="Object 14"/>
          <p:cNvGraphicFramePr>
            <a:graphicFrameLocks noChangeAspect="1"/>
          </p:cNvGraphicFramePr>
          <p:nvPr>
            <p:extLst>
              <p:ext uri="{D42A27DB-BD31-4B8C-83A1-F6EECF244321}">
                <p14:modId xmlns:p14="http://schemas.microsoft.com/office/powerpoint/2010/main" val="4016514894"/>
              </p:ext>
            </p:extLst>
          </p:nvPr>
        </p:nvGraphicFramePr>
        <p:xfrm>
          <a:off x="4414838" y="4800600"/>
          <a:ext cx="3562350" cy="892175"/>
        </p:xfrm>
        <a:graphic>
          <a:graphicData uri="http://schemas.openxmlformats.org/presentationml/2006/ole">
            <mc:AlternateContent xmlns:mc="http://schemas.openxmlformats.org/markup-compatibility/2006">
              <mc:Choice xmlns:v="urn:schemas-microsoft-com:vml" Requires="v">
                <p:oleObj spid="_x0000_s493451" name="Equation" r:id="rId18" imgW="1917700" imgH="482600" progId="Equation.DSMT4">
                  <p:embed/>
                </p:oleObj>
              </mc:Choice>
              <mc:Fallback>
                <p:oleObj name="Equation" r:id="rId18" imgW="1917700" imgH="482600" progId="Equation.DSMT4">
                  <p:embed/>
                  <p:pic>
                    <p:nvPicPr>
                      <p:cNvPr id="0" name="Picture 14"/>
                      <p:cNvPicPr>
                        <a:picLocks noChangeAspect="1" noChangeArrowheads="1"/>
                      </p:cNvPicPr>
                      <p:nvPr/>
                    </p:nvPicPr>
                    <p:blipFill>
                      <a:blip r:embed="rId19"/>
                      <a:srcRect/>
                      <a:stretch>
                        <a:fillRect/>
                      </a:stretch>
                    </p:blipFill>
                    <p:spPr bwMode="auto">
                      <a:xfrm>
                        <a:off x="4414838" y="4800600"/>
                        <a:ext cx="356235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2559" name="Object 15"/>
          <p:cNvGraphicFramePr>
            <a:graphicFrameLocks noChangeAspect="1"/>
          </p:cNvGraphicFramePr>
          <p:nvPr>
            <p:extLst>
              <p:ext uri="{D42A27DB-BD31-4B8C-83A1-F6EECF244321}">
                <p14:modId xmlns:p14="http://schemas.microsoft.com/office/powerpoint/2010/main" val="1452958858"/>
              </p:ext>
            </p:extLst>
          </p:nvPr>
        </p:nvGraphicFramePr>
        <p:xfrm>
          <a:off x="7924800" y="5105400"/>
          <a:ext cx="730250" cy="304800"/>
        </p:xfrm>
        <a:graphic>
          <a:graphicData uri="http://schemas.openxmlformats.org/presentationml/2006/ole">
            <mc:AlternateContent xmlns:mc="http://schemas.openxmlformats.org/markup-compatibility/2006">
              <mc:Choice xmlns:v="urn:schemas-microsoft-com:vml" Requires="v">
                <p:oleObj spid="_x0000_s493452" name="Equation" r:id="rId20" imgW="393700" imgH="165100" progId="Equation.DSMT4">
                  <p:embed/>
                </p:oleObj>
              </mc:Choice>
              <mc:Fallback>
                <p:oleObj name="Equation" r:id="rId20" imgW="393700" imgH="165100" progId="Equation.DSMT4">
                  <p:embed/>
                  <p:pic>
                    <p:nvPicPr>
                      <p:cNvPr id="0" name="Picture 15"/>
                      <p:cNvPicPr>
                        <a:picLocks noChangeAspect="1" noChangeArrowheads="1"/>
                      </p:cNvPicPr>
                      <p:nvPr/>
                    </p:nvPicPr>
                    <p:blipFill>
                      <a:blip r:embed="rId21"/>
                      <a:srcRect/>
                      <a:stretch>
                        <a:fillRect/>
                      </a:stretch>
                    </p:blipFill>
                    <p:spPr bwMode="auto">
                      <a:xfrm>
                        <a:off x="7924800" y="5105400"/>
                        <a:ext cx="7302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Connector 30"/>
          <p:cNvCxnSpPr/>
          <p:nvPr/>
        </p:nvCxnSpPr>
        <p:spPr bwMode="auto">
          <a:xfrm rot="5400000">
            <a:off x="5524500" y="2095500"/>
            <a:ext cx="1600994" cy="794"/>
          </a:xfrm>
          <a:prstGeom prst="line">
            <a:avLst/>
          </a:prstGeom>
          <a:noFill/>
          <a:ln w="28575" cap="flat" cmpd="sng" algn="ctr">
            <a:solidFill>
              <a:srgbClr val="800000"/>
            </a:solidFill>
            <a:prstDash val="solid"/>
            <a:round/>
            <a:headEnd type="none" w="med" len="med"/>
            <a:tailEnd type="none" w="med" len="med"/>
          </a:ln>
          <a:effectLst/>
        </p:spPr>
      </p:cxnSp>
      <p:cxnSp>
        <p:nvCxnSpPr>
          <p:cNvPr id="35" name="Straight Connector 34"/>
          <p:cNvCxnSpPr/>
          <p:nvPr/>
        </p:nvCxnSpPr>
        <p:spPr bwMode="auto">
          <a:xfrm rot="5400000">
            <a:off x="5142706" y="2095500"/>
            <a:ext cx="1600994" cy="794"/>
          </a:xfrm>
          <a:prstGeom prst="line">
            <a:avLst/>
          </a:prstGeom>
          <a:noFill/>
          <a:ln w="28575" cap="flat" cmpd="sng" algn="ctr">
            <a:solidFill>
              <a:srgbClr val="800000"/>
            </a:solidFill>
            <a:prstDash val="solid"/>
            <a:round/>
            <a:headEnd type="none" w="med" len="med"/>
            <a:tailEnd type="none" w="med" len="med"/>
          </a:ln>
          <a:effectLst/>
        </p:spPr>
      </p:cxnSp>
      <p:sp>
        <p:nvSpPr>
          <p:cNvPr id="37" name="Rectangle 36"/>
          <p:cNvSpPr/>
          <p:nvPr/>
        </p:nvSpPr>
        <p:spPr bwMode="auto">
          <a:xfrm>
            <a:off x="5943600" y="1371600"/>
            <a:ext cx="381000" cy="1524000"/>
          </a:xfrm>
          <a:prstGeom prst="rect">
            <a:avLst/>
          </a:prstGeom>
          <a:solidFill>
            <a:srgbClr val="FFFF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8" name="Rectangle 37"/>
          <p:cNvSpPr/>
          <p:nvPr/>
        </p:nvSpPr>
        <p:spPr bwMode="auto">
          <a:xfrm>
            <a:off x="6324600" y="1371600"/>
            <a:ext cx="381000" cy="1524000"/>
          </a:xfrm>
          <a:prstGeom prst="rect">
            <a:avLst/>
          </a:prstGeom>
          <a:solidFill>
            <a:srgbClr val="CCFFCC">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Oct. 21,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914400" y="-76200"/>
            <a:ext cx="7772400" cy="838200"/>
          </a:xfrm>
        </p:spPr>
        <p:txBody>
          <a:bodyPr/>
          <a:lstStyle/>
          <a:p>
            <a:pPr eaLnBrk="1" hangingPunct="1"/>
            <a:r>
              <a:rPr lang="en-US" b="1"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305800" cy="5715000"/>
          </a:xfrm>
        </p:spPr>
        <p:txBody>
          <a:bodyPr/>
          <a:lstStyle/>
          <a:p>
            <a:pPr eaLnBrk="1" hangingPunct="1"/>
            <a:r>
              <a:rPr lang="en-US" sz="2800" dirty="0" smtClean="0"/>
              <a:t>Mid-term exam results</a:t>
            </a:r>
          </a:p>
          <a:p>
            <a:pPr lvl="1" eaLnBrk="1" hangingPunct="1"/>
            <a:r>
              <a:rPr lang="en-US" sz="2000" dirty="0" smtClean="0"/>
              <a:t>Class average: 45.2/96</a:t>
            </a:r>
          </a:p>
          <a:p>
            <a:pPr lvl="2" eaLnBrk="1" hangingPunct="1"/>
            <a:r>
              <a:rPr lang="en-US" sz="1800" dirty="0" smtClean="0"/>
              <a:t>Equivalent to 47/100</a:t>
            </a:r>
          </a:p>
          <a:p>
            <a:pPr lvl="1" eaLnBrk="1" hangingPunct="1"/>
            <a:r>
              <a:rPr lang="en-US" sz="2000" dirty="0" smtClean="0"/>
              <a:t>Top score: 96/96</a:t>
            </a:r>
          </a:p>
          <a:p>
            <a:pPr eaLnBrk="1" hangingPunct="1"/>
            <a:r>
              <a:rPr lang="en-US" sz="2800" dirty="0" smtClean="0"/>
              <a:t>Mid-term grade discussion moved to Monday, Oct. 28</a:t>
            </a:r>
          </a:p>
          <a:p>
            <a:pPr eaLnBrk="1" hangingPunct="1"/>
            <a:r>
              <a:rPr lang="en-US" sz="2800" dirty="0" smtClean="0"/>
              <a:t>Reminder Homework #4</a:t>
            </a:r>
          </a:p>
          <a:p>
            <a:pPr lvl="1" eaLnBrk="1" hangingPunct="1"/>
            <a:r>
              <a:rPr lang="en-US" sz="2000" dirty="0" smtClean="0"/>
              <a:t>End of chapter problems on CH5: 8, 10, 16, 24, 26, 36 and 47</a:t>
            </a:r>
          </a:p>
          <a:p>
            <a:pPr lvl="1" eaLnBrk="1" hangingPunct="1"/>
            <a:r>
              <a:rPr lang="en-US" sz="2000" dirty="0" smtClean="0"/>
              <a:t>Due: This Wednesday, Oct. 23</a:t>
            </a:r>
          </a:p>
          <a:p>
            <a:pPr eaLnBrk="1" hangingPunct="1"/>
            <a:r>
              <a:rPr lang="en-US" sz="2800" dirty="0" smtClean="0"/>
              <a:t>Reading assignments</a:t>
            </a:r>
          </a:p>
          <a:p>
            <a:pPr lvl="1" eaLnBrk="1" hangingPunct="1"/>
            <a:r>
              <a:rPr lang="en-US" sz="2000" dirty="0" smtClean="0"/>
              <a:t>CH6.1 – 6.7 + the special topic</a:t>
            </a:r>
          </a:p>
          <a:p>
            <a:pPr eaLnBrk="1" hangingPunct="1"/>
            <a:r>
              <a:rPr lang="en-US" sz="2800" dirty="0" smtClean="0"/>
              <a:t>Colloquia this week</a:t>
            </a:r>
          </a:p>
          <a:p>
            <a:pPr lvl="1" eaLnBrk="1" hangingPunct="1"/>
            <a:r>
              <a:rPr lang="en-US" sz="2000" dirty="0" smtClean="0"/>
              <a:t>4pm today, SH101, Dr. C. </a:t>
            </a:r>
            <a:r>
              <a:rPr lang="en-US" sz="2000" dirty="0" err="1" smtClean="0"/>
              <a:t>Guo</a:t>
            </a:r>
            <a:r>
              <a:rPr lang="en-US" sz="2000" dirty="0" smtClean="0"/>
              <a:t> of U. of Rochester</a:t>
            </a:r>
          </a:p>
          <a:p>
            <a:pPr lvl="1" eaLnBrk="1" hangingPunct="1"/>
            <a:r>
              <a:rPr lang="en-US" sz="2000" dirty="0" smtClean="0"/>
              <a:t>4pm Wednesday, SH101, Dr. X. Chu, U. of Colorado</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Monday, Oct. 21,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3</a:t>
            </a:fld>
            <a:endParaRPr lang="en-US"/>
          </a:p>
        </p:txBody>
      </p:sp>
      <p:pic>
        <p:nvPicPr>
          <p:cNvPr id="7" name="Picture 6" descr="Screen Shot 2013-10-21 at 9.47.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63451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Monday, Oct. 21,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pic>
        <p:nvPicPr>
          <p:cNvPr id="7" name="Picture 6" descr="Screen Shot 2013-10-21 at 9.37.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17562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Oct. 21,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5</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Research Projects</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381000" y="685800"/>
            <a:ext cx="8382000" cy="5638800"/>
          </a:xfrm>
        </p:spPr>
        <p:txBody>
          <a:bodyPr/>
          <a:lstStyle/>
          <a:p>
            <a:pPr marL="514350" indent="-514350" eaLnBrk="1" hangingPunct="1">
              <a:spcBef>
                <a:spcPts val="0"/>
              </a:spcBef>
              <a:buFont typeface="+mj-lt"/>
              <a:buAutoNum type="arabicPeriod"/>
            </a:pPr>
            <a:r>
              <a:rPr lang="en-US" sz="2800" dirty="0" smtClean="0">
                <a:ea typeface="ＭＳ Ｐゴシック" pitchFamily="-84" charset="-128"/>
                <a:cs typeface="ＭＳ Ｐゴシック" pitchFamily="-84" charset="-128"/>
              </a:rPr>
              <a:t>Each of the 12 research groups picks one research topic</a:t>
            </a:r>
          </a:p>
          <a:p>
            <a:pPr marL="514350" indent="-514350" eaLnBrk="1" hangingPunct="1">
              <a:spcBef>
                <a:spcPts val="0"/>
              </a:spcBef>
              <a:buFont typeface="+mj-lt"/>
              <a:buAutoNum type="arabicPeriod"/>
            </a:pPr>
            <a:r>
              <a:rPr lang="en-US" sz="2800" dirty="0" smtClean="0">
                <a:ea typeface="ＭＳ Ｐゴシック" pitchFamily="-84" charset="-128"/>
                <a:cs typeface="ＭＳ Ｐゴシック" pitchFamily="-84" charset="-128"/>
              </a:rPr>
              <a:t>Study the topic as a group, looking up references</a:t>
            </a:r>
          </a:p>
          <a:p>
            <a:pPr marL="914400" lvl="1" indent="-514350" eaLnBrk="1" hangingPunct="1">
              <a:spcBef>
                <a:spcPts val="0"/>
              </a:spcBef>
            </a:pPr>
            <a:r>
              <a:rPr lang="en-US" sz="2400" dirty="0" smtClean="0">
                <a:ea typeface="ＭＳ Ｐゴシック" pitchFamily="-84" charset="-128"/>
                <a:cs typeface="ＭＳ Ｐゴシック" pitchFamily="-84" charset="-128"/>
              </a:rPr>
              <a:t>Original theory or Original observation</a:t>
            </a:r>
          </a:p>
          <a:p>
            <a:pPr marL="914400" lvl="1" indent="-514350" eaLnBrk="1" hangingPunct="1">
              <a:spcBef>
                <a:spcPts val="0"/>
              </a:spcBef>
            </a:pPr>
            <a:r>
              <a:rPr lang="en-US" sz="2400" dirty="0" smtClean="0">
                <a:ea typeface="ＭＳ Ｐゴシック" pitchFamily="-84" charset="-128"/>
                <a:cs typeface="ＭＳ Ｐゴシック" pitchFamily="-84" charset="-128"/>
              </a:rPr>
              <a:t>Experimental proofs or Theoretical predictions + subsequent experimental proofs</a:t>
            </a:r>
          </a:p>
          <a:p>
            <a:pPr marL="914400" lvl="1" indent="-514350" eaLnBrk="1" hangingPunct="1">
              <a:spcBef>
                <a:spcPts val="0"/>
              </a:spcBef>
            </a:pPr>
            <a:r>
              <a:rPr lang="en-US" sz="2400" dirty="0" smtClean="0">
                <a:ea typeface="ＭＳ Ｐゴシック" pitchFamily="-84" charset="-128"/>
                <a:cs typeface="ＭＳ Ｐゴシック" pitchFamily="-84" charset="-128"/>
              </a:rPr>
              <a:t>Importance and the impact of the theory/experiment</a:t>
            </a:r>
          </a:p>
          <a:p>
            <a:pPr marL="514350" indent="-514350" eaLnBrk="1" hangingPunct="1">
              <a:spcBef>
                <a:spcPts val="0"/>
              </a:spcBef>
              <a:buFont typeface="+mj-lt"/>
              <a:buAutoNum type="arabicPeriod"/>
            </a:pPr>
            <a:r>
              <a:rPr lang="en-US" sz="2800" dirty="0" smtClean="0">
                <a:ea typeface="ＭＳ Ｐゴシック" pitchFamily="-84" charset="-128"/>
                <a:cs typeface="ＭＳ Ｐゴシック" pitchFamily="-84" charset="-128"/>
              </a:rPr>
              <a:t>Each member of the group writes a 10 page report, including figures (must not copy!!)</a:t>
            </a:r>
          </a:p>
          <a:p>
            <a:pPr marL="914400" lvl="1" indent="-514350" eaLnBrk="1" hangingPunct="1">
              <a:spcBef>
                <a:spcPts val="0"/>
              </a:spcBef>
            </a:pPr>
            <a:r>
              <a:rPr lang="en-US" sz="2400" dirty="0" smtClean="0">
                <a:ea typeface="ＭＳ Ｐゴシック" pitchFamily="-84" charset="-128"/>
                <a:cs typeface="ＭＳ Ｐゴシック" pitchFamily="-84" charset="-128"/>
              </a:rPr>
              <a:t>10% of the total grade</a:t>
            </a:r>
          </a:p>
          <a:p>
            <a:pPr marL="914400" lvl="1" indent="-514350" eaLnBrk="1" hangingPunct="1">
              <a:spcBef>
                <a:spcPts val="0"/>
              </a:spcBef>
            </a:pPr>
            <a:r>
              <a:rPr lang="en-US" sz="2400" dirty="0" smtClean="0">
                <a:ea typeface="ＭＳ Ｐゴシック" pitchFamily="-84" charset="-128"/>
                <a:cs typeface="ＭＳ Ｐゴシック" pitchFamily="-84" charset="-128"/>
              </a:rPr>
              <a:t>Can share the theme and facts but you must write your own!</a:t>
            </a:r>
          </a:p>
          <a:p>
            <a:pPr marL="914400" lvl="1" indent="-514350" eaLnBrk="1" hangingPunct="1">
              <a:spcBef>
                <a:spcPts val="0"/>
              </a:spcBef>
            </a:pPr>
            <a:r>
              <a:rPr lang="en-US" sz="2400" dirty="0" smtClean="0">
                <a:ea typeface="ＭＳ Ｐゴシック" pitchFamily="-84" charset="-128"/>
                <a:cs typeface="ＭＳ Ｐゴシック" pitchFamily="-84" charset="-128"/>
              </a:rPr>
              <a:t>Due Mon., Nov. 25, 2013</a:t>
            </a:r>
          </a:p>
          <a:p>
            <a:pPr marL="514350" indent="-514350" eaLnBrk="1" hangingPunct="1">
              <a:spcBef>
                <a:spcPts val="0"/>
              </a:spcBef>
              <a:buFont typeface="+mj-lt"/>
              <a:buAutoNum type="arabicPeriod"/>
            </a:pPr>
            <a:r>
              <a:rPr lang="en-US" sz="2800" dirty="0" smtClean="0">
                <a:ea typeface="ＭＳ Ｐゴシック" pitchFamily="-84" charset="-128"/>
                <a:cs typeface="ＭＳ Ｐゴシック" pitchFamily="-84" charset="-128"/>
              </a:rPr>
              <a:t>The group presents a 10min power point talk</a:t>
            </a:r>
          </a:p>
          <a:p>
            <a:pPr marL="914400" lvl="1" indent="-514350" eaLnBrk="1" hangingPunct="1">
              <a:spcBef>
                <a:spcPts val="0"/>
              </a:spcBef>
            </a:pPr>
            <a:r>
              <a:rPr lang="en-US" sz="2400" dirty="0" smtClean="0">
                <a:ea typeface="ＭＳ Ｐゴシック" pitchFamily="-84" charset="-128"/>
                <a:cs typeface="ＭＳ Ｐゴシック" pitchFamily="-84" charset="-128"/>
              </a:rPr>
              <a:t>5% of the total grade</a:t>
            </a:r>
          </a:p>
          <a:p>
            <a:pPr marL="914400" lvl="1" indent="-514350" eaLnBrk="1" hangingPunct="1">
              <a:spcBef>
                <a:spcPts val="0"/>
              </a:spcBef>
            </a:pPr>
            <a:r>
              <a:rPr lang="en-US" sz="2400" dirty="0" smtClean="0">
                <a:ea typeface="ＭＳ Ｐゴシック" pitchFamily="-84" charset="-128"/>
                <a:cs typeface="ＭＳ Ｐゴシック" pitchFamily="-84" charset="-128"/>
              </a:rPr>
              <a:t>Date and time will be announced close to the end of the semester </a:t>
            </a:r>
          </a:p>
          <a:p>
            <a:pPr marL="514350" indent="-514350" eaLnBrk="1" hangingPunct="1">
              <a:spcBef>
                <a:spcPts val="0"/>
              </a:spcBef>
              <a:buFont typeface="+mj-lt"/>
              <a:buAutoNum type="arabicPeriod"/>
            </a:pPr>
            <a:endParaRPr lang="en-US" sz="2800" dirty="0" smtClean="0"/>
          </a:p>
        </p:txBody>
      </p:sp>
    </p:spTree>
    <p:extLst>
      <p:ext uri="{BB962C8B-B14F-4D97-AF65-F5344CB8AC3E}">
        <p14:creationId xmlns:p14="http://schemas.microsoft.com/office/powerpoint/2010/main" val="24870499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533400"/>
          </a:xfrm>
        </p:spPr>
        <p:txBody>
          <a:bodyPr/>
          <a:lstStyle/>
          <a:p>
            <a:r>
              <a:rPr lang="en-US" dirty="0" smtClean="0"/>
              <a:t>Group – Research Topic Association</a:t>
            </a:r>
            <a:endParaRPr lang="en-US" dirty="0"/>
          </a:p>
        </p:txBody>
      </p:sp>
      <p:sp>
        <p:nvSpPr>
          <p:cNvPr id="4" name="Date Placeholder 3"/>
          <p:cNvSpPr>
            <a:spLocks noGrp="1"/>
          </p:cNvSpPr>
          <p:nvPr>
            <p:ph type="dt" sz="half" idx="10"/>
          </p:nvPr>
        </p:nvSpPr>
        <p:spPr/>
        <p:txBody>
          <a:bodyPr/>
          <a:lstStyle/>
          <a:p>
            <a:pPr>
              <a:defRPr/>
            </a:pPr>
            <a:r>
              <a:rPr lang="en-US" smtClean="0"/>
              <a:t>Monday, Oct. 21,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044419"/>
              </p:ext>
            </p:extLst>
          </p:nvPr>
        </p:nvGraphicFramePr>
        <p:xfrm>
          <a:off x="609600" y="762000"/>
          <a:ext cx="8001000" cy="5944418"/>
        </p:xfrm>
        <a:graphic>
          <a:graphicData uri="http://schemas.openxmlformats.org/drawingml/2006/table">
            <a:tbl>
              <a:tblPr firstRow="1" bandRow="1">
                <a:tableStyleId>{5C22544A-7EE6-4342-B048-85BDC9FD1C3A}</a:tableStyleId>
              </a:tblPr>
              <a:tblGrid>
                <a:gridCol w="4000500"/>
                <a:gridCol w="4000500"/>
              </a:tblGrid>
              <a:tr h="458018">
                <a:tc>
                  <a:txBody>
                    <a:bodyPr/>
                    <a:lstStyle/>
                    <a:p>
                      <a:pPr algn="ctr"/>
                      <a:r>
                        <a:rPr lang="en-US" sz="2400" dirty="0" smtClean="0"/>
                        <a:t>Research Group Number</a:t>
                      </a:r>
                      <a:endParaRPr lang="en-US" sz="2400" dirty="0"/>
                    </a:p>
                  </a:txBody>
                  <a:tcPr anchor="ctr"/>
                </a:tc>
                <a:tc>
                  <a:txBody>
                    <a:bodyPr/>
                    <a:lstStyle/>
                    <a:p>
                      <a:pPr algn="ctr"/>
                      <a:r>
                        <a:rPr lang="en-US" sz="2400" dirty="0" smtClean="0"/>
                        <a:t>Research</a:t>
                      </a:r>
                      <a:r>
                        <a:rPr lang="en-US" sz="2400" baseline="0" dirty="0" smtClean="0"/>
                        <a:t> Topic</a:t>
                      </a:r>
                      <a:endParaRPr lang="en-US" sz="2400" dirty="0"/>
                    </a:p>
                  </a:txBody>
                  <a:tcPr anchor="ctr"/>
                </a:tc>
              </a:tr>
              <a:tr h="399982">
                <a:tc>
                  <a:txBody>
                    <a:bodyPr/>
                    <a:lstStyle/>
                    <a:p>
                      <a:pPr algn="ctr"/>
                      <a:r>
                        <a:rPr lang="en-US" sz="2400" dirty="0" smtClean="0"/>
                        <a:t>1</a:t>
                      </a:r>
                      <a:endParaRPr lang="en-US" sz="2400" dirty="0"/>
                    </a:p>
                  </a:txBody>
                  <a:tcPr anchor="ctr"/>
                </a:tc>
                <a:tc>
                  <a:txBody>
                    <a:bodyPr/>
                    <a:lstStyle/>
                    <a:p>
                      <a:pPr algn="ctr"/>
                      <a:r>
                        <a:rPr lang="en-US" sz="2400" dirty="0" smtClean="0"/>
                        <a:t>2</a:t>
                      </a:r>
                      <a:endParaRPr lang="en-US" sz="2400" dirty="0"/>
                    </a:p>
                  </a:txBody>
                  <a:tcPr anchor="ctr"/>
                </a:tc>
              </a:tr>
              <a:tr h="399982">
                <a:tc>
                  <a:txBody>
                    <a:bodyPr/>
                    <a:lstStyle/>
                    <a:p>
                      <a:pPr algn="ctr"/>
                      <a:r>
                        <a:rPr lang="en-US" sz="2400" dirty="0" smtClean="0"/>
                        <a:t>2</a:t>
                      </a:r>
                      <a:endParaRPr lang="en-US" sz="2400" dirty="0"/>
                    </a:p>
                  </a:txBody>
                  <a:tcPr anchor="ctr"/>
                </a:tc>
                <a:tc>
                  <a:txBody>
                    <a:bodyPr/>
                    <a:lstStyle/>
                    <a:p>
                      <a:pPr algn="ctr"/>
                      <a:r>
                        <a:rPr lang="en-US" sz="2400" dirty="0" smtClean="0"/>
                        <a:t>3</a:t>
                      </a:r>
                      <a:endParaRPr lang="en-US" sz="2400" dirty="0"/>
                    </a:p>
                  </a:txBody>
                  <a:tcPr anchor="ctr"/>
                </a:tc>
              </a:tr>
              <a:tr h="399982">
                <a:tc>
                  <a:txBody>
                    <a:bodyPr/>
                    <a:lstStyle/>
                    <a:p>
                      <a:pPr algn="ctr"/>
                      <a:r>
                        <a:rPr lang="en-US" sz="2400" dirty="0" smtClean="0"/>
                        <a:t>3</a:t>
                      </a:r>
                      <a:endParaRPr lang="en-US" sz="2400" dirty="0"/>
                    </a:p>
                  </a:txBody>
                  <a:tcPr anchor="ctr"/>
                </a:tc>
                <a:tc>
                  <a:txBody>
                    <a:bodyPr/>
                    <a:lstStyle/>
                    <a:p>
                      <a:pPr algn="ctr"/>
                      <a:r>
                        <a:rPr lang="en-US" sz="2400" dirty="0" smtClean="0"/>
                        <a:t>11</a:t>
                      </a:r>
                      <a:endParaRPr lang="en-US" sz="2400" dirty="0"/>
                    </a:p>
                  </a:txBody>
                  <a:tcPr anchor="ctr"/>
                </a:tc>
              </a:tr>
              <a:tr h="399982">
                <a:tc>
                  <a:txBody>
                    <a:bodyPr/>
                    <a:lstStyle/>
                    <a:p>
                      <a:pPr algn="ctr"/>
                      <a:r>
                        <a:rPr lang="en-US" sz="2400" dirty="0" smtClean="0"/>
                        <a:t>4</a:t>
                      </a:r>
                      <a:endParaRPr lang="en-US" sz="2400" dirty="0"/>
                    </a:p>
                  </a:txBody>
                  <a:tcPr anchor="ctr"/>
                </a:tc>
                <a:tc>
                  <a:txBody>
                    <a:bodyPr/>
                    <a:lstStyle/>
                    <a:p>
                      <a:pPr algn="ctr"/>
                      <a:r>
                        <a:rPr lang="en-US" sz="2400" dirty="0" smtClean="0"/>
                        <a:t>7</a:t>
                      </a:r>
                      <a:endParaRPr lang="en-US" sz="2400" dirty="0"/>
                    </a:p>
                  </a:txBody>
                  <a:tcPr anchor="ctr"/>
                </a:tc>
              </a:tr>
              <a:tr h="399982">
                <a:tc>
                  <a:txBody>
                    <a:bodyPr/>
                    <a:lstStyle/>
                    <a:p>
                      <a:pPr algn="ctr"/>
                      <a:r>
                        <a:rPr lang="en-US" sz="2400" dirty="0" smtClean="0"/>
                        <a:t>5</a:t>
                      </a:r>
                      <a:endParaRPr lang="en-US" sz="2400" dirty="0"/>
                    </a:p>
                  </a:txBody>
                  <a:tcPr anchor="ctr"/>
                </a:tc>
                <a:tc>
                  <a:txBody>
                    <a:bodyPr/>
                    <a:lstStyle/>
                    <a:p>
                      <a:pPr algn="ctr"/>
                      <a:r>
                        <a:rPr lang="en-US" sz="2400" dirty="0" smtClean="0"/>
                        <a:t>5</a:t>
                      </a:r>
                      <a:endParaRPr lang="en-US" sz="2400" dirty="0"/>
                    </a:p>
                  </a:txBody>
                  <a:tcPr anchor="ctr"/>
                </a:tc>
              </a:tr>
              <a:tr h="399982">
                <a:tc>
                  <a:txBody>
                    <a:bodyPr/>
                    <a:lstStyle/>
                    <a:p>
                      <a:pPr algn="ctr"/>
                      <a:r>
                        <a:rPr lang="en-US" sz="2400" dirty="0" smtClean="0"/>
                        <a:t>6</a:t>
                      </a:r>
                      <a:endParaRPr lang="en-US" sz="2400" dirty="0"/>
                    </a:p>
                  </a:txBody>
                  <a:tcPr anchor="ctr"/>
                </a:tc>
                <a:tc>
                  <a:txBody>
                    <a:bodyPr/>
                    <a:lstStyle/>
                    <a:p>
                      <a:pPr algn="ctr"/>
                      <a:r>
                        <a:rPr lang="en-US" sz="2400" dirty="0" smtClean="0"/>
                        <a:t>1</a:t>
                      </a:r>
                      <a:endParaRPr lang="en-US" sz="2400" dirty="0"/>
                    </a:p>
                  </a:txBody>
                  <a:tcPr anchor="ctr"/>
                </a:tc>
              </a:tr>
              <a:tr h="399982">
                <a:tc>
                  <a:txBody>
                    <a:bodyPr/>
                    <a:lstStyle/>
                    <a:p>
                      <a:pPr algn="ctr"/>
                      <a:r>
                        <a:rPr lang="en-US" sz="2400" dirty="0" smtClean="0"/>
                        <a:t>7</a:t>
                      </a:r>
                      <a:endParaRPr lang="en-US" sz="2400" dirty="0"/>
                    </a:p>
                  </a:txBody>
                  <a:tcPr anchor="ctr"/>
                </a:tc>
                <a:tc>
                  <a:txBody>
                    <a:bodyPr/>
                    <a:lstStyle/>
                    <a:p>
                      <a:pPr algn="ctr"/>
                      <a:r>
                        <a:rPr lang="en-US" sz="2400" dirty="0" smtClean="0"/>
                        <a:t>9</a:t>
                      </a:r>
                      <a:endParaRPr lang="en-US" sz="2400" dirty="0"/>
                    </a:p>
                  </a:txBody>
                  <a:tcPr anchor="ctr"/>
                </a:tc>
              </a:tr>
              <a:tr h="399982">
                <a:tc>
                  <a:txBody>
                    <a:bodyPr/>
                    <a:lstStyle/>
                    <a:p>
                      <a:pPr algn="ctr"/>
                      <a:r>
                        <a:rPr lang="en-US" sz="2400" dirty="0" smtClean="0"/>
                        <a:t>8</a:t>
                      </a:r>
                      <a:endParaRPr lang="en-US" sz="2400" dirty="0"/>
                    </a:p>
                  </a:txBody>
                  <a:tcPr anchor="ctr"/>
                </a:tc>
                <a:tc>
                  <a:txBody>
                    <a:bodyPr/>
                    <a:lstStyle/>
                    <a:p>
                      <a:pPr algn="ctr"/>
                      <a:r>
                        <a:rPr lang="en-US" sz="2400" dirty="0" smtClean="0"/>
                        <a:t>8</a:t>
                      </a:r>
                      <a:endParaRPr lang="en-US" sz="2400" dirty="0"/>
                    </a:p>
                  </a:txBody>
                  <a:tcPr anchor="ctr"/>
                </a:tc>
              </a:tr>
              <a:tr h="399982">
                <a:tc>
                  <a:txBody>
                    <a:bodyPr/>
                    <a:lstStyle/>
                    <a:p>
                      <a:pPr algn="ctr"/>
                      <a:r>
                        <a:rPr lang="en-US" sz="2400" dirty="0" smtClean="0"/>
                        <a:t>9</a:t>
                      </a:r>
                      <a:endParaRPr lang="en-US" sz="2400" dirty="0"/>
                    </a:p>
                  </a:txBody>
                  <a:tcPr anchor="ctr"/>
                </a:tc>
                <a:tc>
                  <a:txBody>
                    <a:bodyPr/>
                    <a:lstStyle/>
                    <a:p>
                      <a:pPr algn="ctr"/>
                      <a:r>
                        <a:rPr lang="en-US" sz="2400" dirty="0" smtClean="0"/>
                        <a:t>4</a:t>
                      </a:r>
                      <a:endParaRPr lang="en-US" sz="2400" dirty="0"/>
                    </a:p>
                  </a:txBody>
                  <a:tcPr anchor="ctr"/>
                </a:tc>
              </a:tr>
              <a:tr h="399982">
                <a:tc>
                  <a:txBody>
                    <a:bodyPr/>
                    <a:lstStyle/>
                    <a:p>
                      <a:pPr algn="ctr"/>
                      <a:r>
                        <a:rPr lang="en-US" sz="2400" dirty="0" smtClean="0"/>
                        <a:t>10</a:t>
                      </a:r>
                      <a:endParaRPr lang="en-US" sz="2400" dirty="0"/>
                    </a:p>
                  </a:txBody>
                  <a:tcPr anchor="ctr"/>
                </a:tc>
                <a:tc>
                  <a:txBody>
                    <a:bodyPr/>
                    <a:lstStyle/>
                    <a:p>
                      <a:pPr algn="ctr"/>
                      <a:r>
                        <a:rPr lang="en-US" sz="2400" dirty="0" smtClean="0"/>
                        <a:t>6</a:t>
                      </a:r>
                      <a:endParaRPr lang="en-US" sz="2400" dirty="0"/>
                    </a:p>
                  </a:txBody>
                  <a:tcPr anchor="ctr"/>
                </a:tc>
              </a:tr>
              <a:tr h="399982">
                <a:tc>
                  <a:txBody>
                    <a:bodyPr/>
                    <a:lstStyle/>
                    <a:p>
                      <a:pPr algn="ctr"/>
                      <a:r>
                        <a:rPr lang="en-US" sz="2400" dirty="0" smtClean="0"/>
                        <a:t>11</a:t>
                      </a:r>
                      <a:endParaRPr lang="en-US" sz="2400" dirty="0"/>
                    </a:p>
                  </a:txBody>
                  <a:tcPr anchor="ctr"/>
                </a:tc>
                <a:tc>
                  <a:txBody>
                    <a:bodyPr/>
                    <a:lstStyle/>
                    <a:p>
                      <a:pPr algn="ctr"/>
                      <a:r>
                        <a:rPr lang="en-US" sz="2400" dirty="0" smtClean="0"/>
                        <a:t>10</a:t>
                      </a:r>
                      <a:endParaRPr lang="en-US" sz="2400" dirty="0"/>
                    </a:p>
                  </a:txBody>
                  <a:tcPr anchor="ctr"/>
                </a:tc>
              </a:tr>
              <a:tr h="399982">
                <a:tc>
                  <a:txBody>
                    <a:bodyPr/>
                    <a:lstStyle/>
                    <a:p>
                      <a:pPr algn="ctr"/>
                      <a:r>
                        <a:rPr lang="en-US" sz="2400" dirty="0" smtClean="0"/>
                        <a:t>12</a:t>
                      </a:r>
                      <a:endParaRPr lang="en-US" sz="2400" dirty="0"/>
                    </a:p>
                  </a:txBody>
                  <a:tcPr anchor="ctr"/>
                </a:tc>
                <a:tc>
                  <a:txBody>
                    <a:bodyPr/>
                    <a:lstStyle/>
                    <a:p>
                      <a:pPr algn="ctr"/>
                      <a:r>
                        <a:rPr lang="en-US" sz="2400" smtClean="0"/>
                        <a:t>12</a:t>
                      </a:r>
                      <a:endParaRPr lang="en-US" sz="2400" dirty="0"/>
                    </a:p>
                  </a:txBody>
                  <a:tcPr anchor="ctr"/>
                </a:tc>
              </a:tr>
            </a:tbl>
          </a:graphicData>
        </a:graphic>
      </p:graphicFrame>
    </p:spTree>
    <p:extLst>
      <p:ext uri="{BB962C8B-B14F-4D97-AF65-F5344CB8AC3E}">
        <p14:creationId xmlns:p14="http://schemas.microsoft.com/office/powerpoint/2010/main" val="12961190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533400"/>
          </a:xfrm>
        </p:spPr>
        <p:txBody>
          <a:bodyPr/>
          <a:lstStyle/>
          <a:p>
            <a:r>
              <a:rPr lang="en-US" dirty="0" smtClean="0"/>
              <a:t>Research Topics</a:t>
            </a:r>
            <a:endParaRPr lang="en-US" dirty="0"/>
          </a:p>
        </p:txBody>
      </p:sp>
      <p:sp>
        <p:nvSpPr>
          <p:cNvPr id="3" name="Content Placeholder 2"/>
          <p:cNvSpPr>
            <a:spLocks noGrp="1"/>
          </p:cNvSpPr>
          <p:nvPr>
            <p:ph idx="1"/>
          </p:nvPr>
        </p:nvSpPr>
        <p:spPr>
          <a:xfrm>
            <a:off x="762000" y="685800"/>
            <a:ext cx="7772400" cy="5410200"/>
          </a:xfrm>
        </p:spPr>
        <p:txBody>
          <a:bodyPr/>
          <a:lstStyle/>
          <a:p>
            <a:pPr marL="457200" indent="-457200">
              <a:buFont typeface="+mj-lt"/>
              <a:buAutoNum type="arabicPeriod"/>
            </a:pPr>
            <a:r>
              <a:rPr lang="en-US" sz="2400" dirty="0" smtClean="0"/>
              <a:t>Black body radiation</a:t>
            </a:r>
          </a:p>
          <a:p>
            <a:pPr marL="457200" indent="-457200">
              <a:buFont typeface="+mj-lt"/>
              <a:buAutoNum type="arabicPeriod"/>
            </a:pPr>
            <a:r>
              <a:rPr lang="en-US" sz="2400" dirty="0" smtClean="0"/>
              <a:t>Michelson–Morley experiment</a:t>
            </a:r>
          </a:p>
          <a:p>
            <a:pPr marL="457200" indent="-457200">
              <a:buFont typeface="+mj-lt"/>
              <a:buAutoNum type="arabicPeriod"/>
            </a:pPr>
            <a:r>
              <a:rPr lang="en-US" sz="2400" dirty="0" smtClean="0"/>
              <a:t>The Photoelectric effect</a:t>
            </a:r>
          </a:p>
          <a:p>
            <a:pPr marL="457200" indent="-457200">
              <a:buFont typeface="+mj-lt"/>
              <a:buAutoNum type="arabicPeriod"/>
            </a:pPr>
            <a:r>
              <a:rPr lang="en-US" sz="2400" dirty="0" smtClean="0"/>
              <a:t>Special Relativity</a:t>
            </a:r>
          </a:p>
          <a:p>
            <a:pPr marL="457200" indent="-457200">
              <a:buFont typeface="+mj-lt"/>
              <a:buAutoNum type="arabicPeriod"/>
            </a:pPr>
            <a:r>
              <a:rPr lang="en-US" sz="2400" dirty="0" smtClean="0"/>
              <a:t>The property of molecules, Browning Motion</a:t>
            </a:r>
          </a:p>
          <a:p>
            <a:pPr marL="457200" indent="-457200">
              <a:buFont typeface="+mj-lt"/>
              <a:buAutoNum type="arabicPeriod"/>
            </a:pPr>
            <a:r>
              <a:rPr lang="en-US" sz="2400" dirty="0" smtClean="0"/>
              <a:t>Compton Effect</a:t>
            </a:r>
          </a:p>
          <a:p>
            <a:pPr marL="457200" indent="-457200">
              <a:buFont typeface="+mj-lt"/>
              <a:buAutoNum type="arabicPeriod"/>
            </a:pPr>
            <a:r>
              <a:rPr lang="en-US" sz="2400" dirty="0" smtClean="0"/>
              <a:t>Discovery of the electron </a:t>
            </a:r>
          </a:p>
          <a:p>
            <a:pPr marL="457200" indent="-457200">
              <a:buFont typeface="+mj-lt"/>
              <a:buAutoNum type="arabicPeriod"/>
            </a:pPr>
            <a:r>
              <a:rPr lang="en-US" sz="2400" dirty="0" smtClean="0"/>
              <a:t>Radioactivity</a:t>
            </a:r>
          </a:p>
          <a:p>
            <a:pPr marL="457200" indent="-457200">
              <a:buFont typeface="+mj-lt"/>
              <a:buAutoNum type="arabicPeriod"/>
            </a:pPr>
            <a:r>
              <a:rPr lang="en-US" sz="2400" dirty="0" smtClean="0"/>
              <a:t>Rutherford Scattering</a:t>
            </a:r>
          </a:p>
          <a:p>
            <a:pPr marL="457200" indent="-457200">
              <a:buFont typeface="+mj-lt"/>
              <a:buAutoNum type="arabicPeriod"/>
            </a:pPr>
            <a:r>
              <a:rPr lang="en-US" sz="2400" dirty="0" smtClean="0"/>
              <a:t>Super-conductivity</a:t>
            </a:r>
          </a:p>
          <a:p>
            <a:pPr marL="457200" indent="-457200">
              <a:buFont typeface="+mj-lt"/>
              <a:buAutoNum type="arabicPeriod"/>
            </a:pPr>
            <a:r>
              <a:rPr lang="en-US" sz="2400" dirty="0" smtClean="0"/>
              <a:t>The Unification of Electromagnetic and Weak forces</a:t>
            </a:r>
          </a:p>
          <a:p>
            <a:pPr marL="457200" indent="-457200">
              <a:buFont typeface="+mj-lt"/>
              <a:buAutoNum type="arabicPeriod"/>
            </a:pPr>
            <a:r>
              <a:rPr lang="en-US" sz="2400" dirty="0" smtClean="0"/>
              <a:t>The Discovery of the Higgs-like particle</a:t>
            </a:r>
          </a:p>
          <a:p>
            <a:pPr marL="457200" indent="-457200">
              <a:buFont typeface="+mj-lt"/>
              <a:buAutoNum type="arabicPeriod"/>
            </a:pPr>
            <a:endParaRPr lang="en-US" sz="2400" dirty="0" smtClean="0"/>
          </a:p>
        </p:txBody>
      </p:sp>
      <p:sp>
        <p:nvSpPr>
          <p:cNvPr id="4" name="Date Placeholder 3"/>
          <p:cNvSpPr>
            <a:spLocks noGrp="1"/>
          </p:cNvSpPr>
          <p:nvPr>
            <p:ph type="dt" sz="half" idx="10"/>
          </p:nvPr>
        </p:nvSpPr>
        <p:spPr/>
        <p:txBody>
          <a:bodyPr/>
          <a:lstStyle/>
          <a:p>
            <a:pPr>
              <a:defRPr/>
            </a:pPr>
            <a:r>
              <a:rPr lang="en-US" smtClean="0"/>
              <a:t>Monday, Oct. 21, 2013</a:t>
            </a:r>
            <a:endParaRPr lang="en-US"/>
          </a:p>
        </p:txBody>
      </p:sp>
      <p:sp>
        <p:nvSpPr>
          <p:cNvPr id="5" name="Footer Placeholder 4"/>
          <p:cNvSpPr>
            <a:spLocks noGrp="1"/>
          </p:cNvSpPr>
          <p:nvPr>
            <p:ph type="ftr" sz="quarter" idx="11"/>
          </p:nvPr>
        </p:nvSpPr>
        <p:spPr/>
        <p:txBody>
          <a:bodyPr/>
          <a:lstStyle/>
          <a:p>
            <a:pPr>
              <a:defRPr/>
            </a:pPr>
            <a:r>
              <a:rPr lang="nl-NL" smtClean="0"/>
              <a:t>PHYS 3313-001, Fall 2013                      Dr. Jaehoon 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Tree>
    <p:extLst>
      <p:ext uri="{BB962C8B-B14F-4D97-AF65-F5344CB8AC3E}">
        <p14:creationId xmlns:p14="http://schemas.microsoft.com/office/powerpoint/2010/main" val="17880738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4000" b="1" dirty="0" smtClean="0">
                <a:ea typeface="ＭＳ Ｐゴシック" pitchFamily="-84" charset="-128"/>
                <a:cs typeface="ＭＳ Ｐゴシック" pitchFamily="-84" charset="-128"/>
              </a:rPr>
              <a:t>Special Project #4</a:t>
            </a:r>
            <a:endParaRPr lang="en-US" sz="4000" b="1" dirty="0">
              <a:ea typeface="ＭＳ Ｐゴシック" pitchFamily="-84" charset="-128"/>
              <a:cs typeface="ＭＳ Ｐゴシック" pitchFamily="-84" charset="-128"/>
            </a:endParaRPr>
          </a:p>
        </p:txBody>
      </p:sp>
      <p:sp>
        <p:nvSpPr>
          <p:cNvPr id="18434" name="Rectangle 3"/>
          <p:cNvSpPr>
            <a:spLocks noGrp="1" noChangeArrowheads="1"/>
          </p:cNvSpPr>
          <p:nvPr>
            <p:ph type="subTitle" idx="1"/>
          </p:nvPr>
        </p:nvSpPr>
        <p:spPr>
          <a:xfrm>
            <a:off x="457200" y="685800"/>
            <a:ext cx="8001000" cy="5486400"/>
          </a:xfrm>
        </p:spPr>
        <p:txBody>
          <a:bodyPr/>
          <a:lstStyle/>
          <a:p>
            <a:pPr marL="457200" indent="-457200" algn="l" eaLnBrk="1" hangingPunct="1">
              <a:buFont typeface="Arial"/>
              <a:buChar char="•"/>
            </a:pPr>
            <a:r>
              <a:rPr lang="en-US" dirty="0" smtClean="0">
                <a:ea typeface="ＭＳ Ｐゴシック" pitchFamily="-84" charset="-128"/>
                <a:cs typeface="ＭＳ Ｐゴシック" pitchFamily="-84" charset="-128"/>
              </a:rPr>
              <a:t>Prove that the wave function </a:t>
            </a:r>
            <a:r>
              <a:rPr lang="en-US" dirty="0" err="1" smtClean="0">
                <a:latin typeface="Symbol" charset="2"/>
                <a:ea typeface="ＭＳ Ｐゴシック" pitchFamily="-84" charset="-128"/>
                <a:cs typeface="Symbol" charset="2"/>
              </a:rPr>
              <a:t>Ψ</a:t>
            </a:r>
            <a:r>
              <a:rPr lang="en-US" dirty="0" smtClean="0">
                <a:ea typeface="ＭＳ Ｐゴシック" pitchFamily="-84" charset="-128"/>
                <a:cs typeface="ＭＳ Ｐゴシック" pitchFamily="-84" charset="-128"/>
              </a:rPr>
              <a:t>=</a:t>
            </a:r>
            <a:r>
              <a:rPr lang="en-US" dirty="0" err="1" smtClean="0">
                <a:ea typeface="ＭＳ Ｐゴシック" pitchFamily="-84" charset="-128"/>
                <a:cs typeface="ＭＳ Ｐゴシック" pitchFamily="-84" charset="-128"/>
              </a:rPr>
              <a:t>A[sin(kx-</a:t>
            </a:r>
            <a:r>
              <a:rPr lang="en-US" dirty="0" err="1" smtClean="0">
                <a:latin typeface="Symbol" charset="2"/>
                <a:ea typeface="ＭＳ Ｐゴシック" pitchFamily="-84" charset="-128"/>
                <a:cs typeface="Symbol" charset="2"/>
              </a:rPr>
              <a:t>ω</a:t>
            </a:r>
            <a:r>
              <a:rPr lang="en-US" dirty="0" err="1" smtClean="0">
                <a:ea typeface="ＭＳ Ｐゴシック" pitchFamily="-84" charset="-128"/>
                <a:cs typeface="ＭＳ Ｐゴシック" pitchFamily="-84" charset="-128"/>
              </a:rPr>
              <a:t>t)+icos(kx-</a:t>
            </a:r>
            <a:r>
              <a:rPr lang="en-US" dirty="0" err="1" smtClean="0">
                <a:latin typeface="Symbol" charset="2"/>
                <a:ea typeface="ＭＳ Ｐゴシック" pitchFamily="-84" charset="-128"/>
                <a:cs typeface="Symbol" charset="2"/>
              </a:rPr>
              <a:t>ω</a:t>
            </a:r>
            <a:r>
              <a:rPr lang="en-US" dirty="0" err="1" smtClean="0">
                <a:ea typeface="ＭＳ Ｐゴシック" pitchFamily="-84" charset="-128"/>
                <a:cs typeface="ＭＳ Ｐゴシック" pitchFamily="-84" charset="-128"/>
              </a:rPr>
              <a:t>t</a:t>
            </a:r>
            <a:r>
              <a:rPr lang="en-US" dirty="0" smtClean="0">
                <a:ea typeface="ＭＳ Ｐゴシック" pitchFamily="-84" charset="-128"/>
                <a:cs typeface="ＭＳ Ｐゴシック" pitchFamily="-84" charset="-128"/>
              </a:rPr>
              <a:t>)] is a good solution for the time-dependent </a:t>
            </a:r>
            <a:r>
              <a:rPr lang="en-US" dirty="0">
                <a:ea typeface="ＭＳ Ｐゴシック" pitchFamily="-84" charset="-128"/>
                <a:cs typeface="ＭＳ Ｐゴシック" pitchFamily="-84" charset="-128"/>
              </a:rPr>
              <a:t>Schrödinger wave </a:t>
            </a:r>
            <a:r>
              <a:rPr lang="en-US" dirty="0" smtClean="0">
                <a:ea typeface="ＭＳ Ｐゴシック" pitchFamily="-84" charset="-128"/>
                <a:cs typeface="ＭＳ Ｐゴシック" pitchFamily="-84" charset="-128"/>
              </a:rPr>
              <a:t>equation.  Do NOT use the exponential expression of the wave function. (10 points)</a:t>
            </a:r>
          </a:p>
          <a:p>
            <a:pPr marL="457200" indent="-457200" algn="l" eaLnBrk="1" hangingPunct="1">
              <a:buFont typeface="Arial"/>
              <a:buChar char="•"/>
            </a:pPr>
            <a:r>
              <a:rPr lang="en-US" dirty="0" smtClean="0">
                <a:ea typeface="ＭＳ Ｐゴシック" pitchFamily="-84" charset="-128"/>
                <a:cs typeface="ＭＳ Ｐゴシック" pitchFamily="-84" charset="-128"/>
              </a:rPr>
              <a:t>Determine whether or not the wave function </a:t>
            </a:r>
            <a:r>
              <a:rPr lang="en-US" dirty="0" err="1" smtClean="0">
                <a:latin typeface="Symbol" charset="2"/>
                <a:ea typeface="ＭＳ Ｐゴシック" pitchFamily="-84" charset="-128"/>
                <a:cs typeface="Symbol" charset="2"/>
              </a:rPr>
              <a:t>Ψ</a:t>
            </a:r>
            <a:r>
              <a:rPr lang="en-US" dirty="0" smtClean="0">
                <a:ea typeface="ＭＳ Ｐゴシック" pitchFamily="-84" charset="-128"/>
                <a:cs typeface="ＭＳ Ｐゴシック" pitchFamily="-84" charset="-128"/>
              </a:rPr>
              <a:t>=</a:t>
            </a:r>
            <a:r>
              <a:rPr lang="en-US" dirty="0" err="1" smtClean="0">
                <a:ea typeface="ＭＳ Ｐゴシック" pitchFamily="-84" charset="-128"/>
                <a:cs typeface="ＭＳ Ｐゴシック" pitchFamily="-84" charset="-128"/>
              </a:rPr>
              <a:t>Ae</a:t>
            </a:r>
            <a:r>
              <a:rPr lang="en-US" baseline="30000" dirty="0" err="1" smtClean="0">
                <a:ea typeface="ＭＳ Ｐゴシック" pitchFamily="-84" charset="-128"/>
                <a:cs typeface="ＭＳ Ｐゴシック" pitchFamily="-84" charset="-128"/>
              </a:rPr>
              <a:t>-</a:t>
            </a:r>
            <a:r>
              <a:rPr lang="en-US" baseline="30000" dirty="0" err="1" smtClean="0">
                <a:latin typeface="Symbol" charset="2"/>
                <a:ea typeface="ＭＳ Ｐゴシック" pitchFamily="-84" charset="-128"/>
                <a:cs typeface="Symbol" charset="2"/>
              </a:rPr>
              <a:t>α</a:t>
            </a:r>
            <a:r>
              <a:rPr lang="en-US" baseline="30000" dirty="0" err="1" smtClean="0">
                <a:ea typeface="ＭＳ Ｐゴシック" pitchFamily="-84" charset="-128"/>
                <a:cs typeface="ＭＳ Ｐゴシック" pitchFamily="-84" charset="-128"/>
              </a:rPr>
              <a:t>|x</a:t>
            </a:r>
            <a:r>
              <a:rPr lang="en-US" baseline="30000" dirty="0" smtClean="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satisfy the time-dependent Schrödinger wave equation. (10 points)</a:t>
            </a:r>
          </a:p>
          <a:p>
            <a:pPr marL="457200" indent="-457200" algn="l" eaLnBrk="1" hangingPunct="1">
              <a:buFont typeface="Arial"/>
              <a:buChar char="•"/>
            </a:pPr>
            <a:r>
              <a:rPr lang="en-US" dirty="0" smtClean="0">
                <a:ea typeface="ＭＳ Ｐゴシック" pitchFamily="-84" charset="-128"/>
                <a:cs typeface="ＭＳ Ｐゴシック" pitchFamily="-84" charset="-128"/>
              </a:rPr>
              <a:t>Due for this special project is Monday, Oct. 28.</a:t>
            </a:r>
          </a:p>
          <a:p>
            <a:pPr marL="457200" indent="-457200" algn="l" eaLnBrk="1" hangingPunct="1">
              <a:buFont typeface="Arial"/>
              <a:buChar char="•"/>
            </a:pPr>
            <a:r>
              <a:rPr lang="en-US" dirty="0" smtClean="0">
                <a:ea typeface="ＭＳ Ｐゴシック" pitchFamily="-84" charset="-128"/>
                <a:cs typeface="ＭＳ Ｐゴシック" pitchFamily="-84" charset="-128"/>
              </a:rPr>
              <a:t>You MUST have your own answers!</a:t>
            </a:r>
          </a:p>
          <a:p>
            <a:pPr marL="571500" indent="-571500" algn="l" eaLnBrk="1" hangingPunct="1">
              <a:buFont typeface="Arial"/>
              <a:buChar char="•"/>
            </a:pPr>
            <a:endParaRPr lang="en-US" sz="3600"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Oct. 21, 2013</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8</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457200" y="0"/>
            <a:ext cx="8226425" cy="636587"/>
          </a:xfrm>
        </p:spPr>
        <p:txBody>
          <a:bodyPr/>
          <a:lstStyle/>
          <a:p>
            <a:pPr eaLnBrk="1" hangingPunct="1"/>
            <a:r>
              <a:rPr lang="en-US" sz="4000" b="1" dirty="0">
                <a:ea typeface="ＭＳ Ｐゴシック" pitchFamily="-84" charset="-128"/>
                <a:cs typeface="ＭＳ Ｐゴシック" pitchFamily="-84" charset="-128"/>
              </a:rPr>
              <a:t>The Schrödinger </a:t>
            </a:r>
            <a:r>
              <a:rPr lang="en-US" sz="4000" b="1" dirty="0" smtClean="0">
                <a:ea typeface="ＭＳ Ｐゴシック" pitchFamily="-84" charset="-128"/>
                <a:cs typeface="ＭＳ Ｐゴシック" pitchFamily="-84" charset="-128"/>
              </a:rPr>
              <a:t>Wave Equation</a:t>
            </a:r>
            <a:endParaRPr lang="en-US" sz="4000" b="1" dirty="0">
              <a:ea typeface="ＭＳ Ｐゴシック" pitchFamily="-84" charset="-128"/>
              <a:cs typeface="ＭＳ Ｐゴシック" pitchFamily="-84" charset="-128"/>
            </a:endParaRPr>
          </a:p>
        </p:txBody>
      </p:sp>
      <p:sp>
        <p:nvSpPr>
          <p:cNvPr id="18434" name="Rectangle 3"/>
          <p:cNvSpPr>
            <a:spLocks noGrp="1" noChangeArrowheads="1"/>
          </p:cNvSpPr>
          <p:nvPr>
            <p:ph type="subTitle" idx="1"/>
          </p:nvPr>
        </p:nvSpPr>
        <p:spPr>
          <a:xfrm>
            <a:off x="457200" y="685800"/>
            <a:ext cx="8001000" cy="5486400"/>
          </a:xfrm>
        </p:spPr>
        <p:txBody>
          <a:bodyPr/>
          <a:lstStyle/>
          <a:p>
            <a:pPr marL="457200" indent="-457200" algn="l" eaLnBrk="1" hangingPunct="1">
              <a:buFont typeface="Arial"/>
              <a:buChar char="•"/>
            </a:pPr>
            <a:r>
              <a:rPr lang="en-US" dirty="0" smtClean="0">
                <a:ea typeface="ＭＳ Ｐゴシック" pitchFamily="-84" charset="-128"/>
                <a:cs typeface="ＭＳ Ｐゴシック" pitchFamily="-84" charset="-128"/>
              </a:rPr>
              <a:t>Erwin Schrödinger and Werner </a:t>
            </a:r>
            <a:r>
              <a:rPr lang="en-US" dirty="0" err="1" smtClean="0">
                <a:ea typeface="ＭＳ Ｐゴシック" pitchFamily="-84" charset="-128"/>
                <a:cs typeface="ＭＳ Ｐゴシック" pitchFamily="-84" charset="-128"/>
              </a:rPr>
              <a:t>Heinsenberg</a:t>
            </a:r>
            <a:r>
              <a:rPr lang="en-US" dirty="0" smtClean="0">
                <a:ea typeface="ＭＳ Ｐゴシック" pitchFamily="-84" charset="-128"/>
                <a:cs typeface="ＭＳ Ｐゴシック" pitchFamily="-84" charset="-128"/>
              </a:rPr>
              <a:t> proposed quantum theory in 1920</a:t>
            </a:r>
          </a:p>
          <a:p>
            <a:pPr marL="1200150" lvl="1" indent="-457200" eaLnBrk="1" hangingPunct="1">
              <a:buFont typeface="Arial"/>
              <a:buChar char="•"/>
            </a:pPr>
            <a:r>
              <a:rPr lang="en-US" dirty="0" smtClean="0">
                <a:ea typeface="ＭＳ Ｐゴシック" pitchFamily="-84" charset="-128"/>
                <a:cs typeface="ＭＳ Ｐゴシック" pitchFamily="-84" charset="-128"/>
              </a:rPr>
              <a:t>The two proposed very different forms of equations</a:t>
            </a:r>
          </a:p>
          <a:p>
            <a:pPr marL="1200150" lvl="1" indent="-457200" eaLnBrk="1" hangingPunct="1">
              <a:buFont typeface="Arial"/>
              <a:buChar char="•"/>
            </a:pPr>
            <a:r>
              <a:rPr lang="en-US" dirty="0" err="1" smtClean="0">
                <a:ea typeface="ＭＳ Ｐゴシック" pitchFamily="-84" charset="-128"/>
                <a:cs typeface="ＭＳ Ｐゴシック" pitchFamily="-84" charset="-128"/>
              </a:rPr>
              <a:t>Heinserberg</a:t>
            </a:r>
            <a:r>
              <a:rPr lang="en-US" dirty="0" smtClean="0">
                <a:ea typeface="ＭＳ Ｐゴシック" pitchFamily="-84" charset="-128"/>
                <a:cs typeface="ＭＳ Ｐゴシック" pitchFamily="-84" charset="-128"/>
              </a:rPr>
              <a:t>: Matrix based framework</a:t>
            </a:r>
          </a:p>
          <a:p>
            <a:pPr marL="1200150" lvl="1" indent="-457200" eaLnBrk="1" hangingPunct="1">
              <a:buFont typeface="Arial"/>
              <a:buChar char="•"/>
            </a:pPr>
            <a:r>
              <a:rPr lang="en-US" dirty="0" smtClean="0">
                <a:ea typeface="ＭＳ Ｐゴシック" pitchFamily="-84" charset="-128"/>
                <a:cs typeface="ＭＳ Ｐゴシック" pitchFamily="-84" charset="-128"/>
              </a:rPr>
              <a:t>Schrödinger: Wave mechanics, similar to the classical wave equation</a:t>
            </a:r>
          </a:p>
          <a:p>
            <a:pPr marL="457200" indent="-457200" algn="just" eaLnBrk="1" hangingPunct="1">
              <a:buFont typeface="Arial"/>
              <a:buChar char="•"/>
            </a:pPr>
            <a:r>
              <a:rPr lang="en-US" dirty="0" smtClean="0">
                <a:ea typeface="ＭＳ Ｐゴシック" pitchFamily="-84" charset="-128"/>
                <a:cs typeface="ＭＳ Ｐゴシック" pitchFamily="-84" charset="-128"/>
              </a:rPr>
              <a:t>Paul Dirac and Schrödinger later on proved that the two give identical results</a:t>
            </a:r>
          </a:p>
          <a:p>
            <a:pPr marL="457200" indent="-457200" algn="just" eaLnBrk="1" hangingPunct="1">
              <a:buFont typeface="Arial"/>
              <a:buChar char="•"/>
            </a:pPr>
            <a:r>
              <a:rPr lang="en-US" dirty="0" smtClean="0">
                <a:ea typeface="ＭＳ Ｐゴシック" pitchFamily="-84" charset="-128"/>
                <a:cs typeface="ＭＳ Ｐゴシック" pitchFamily="-84" charset="-128"/>
              </a:rPr>
              <a:t>The probabilistic nature of quantum theory is contradictory to the direct cause and effect seen in classical physics and makes it difficult to grasp!</a:t>
            </a:r>
            <a:endParaRPr lang="en-US" dirty="0">
              <a:ea typeface="ＭＳ Ｐゴシック" pitchFamily="-84" charset="-128"/>
              <a:cs typeface="ＭＳ Ｐゴシック" pitchFamily="-84" charset="-128"/>
            </a:endParaRPr>
          </a:p>
        </p:txBody>
      </p:sp>
      <p:sp>
        <p:nvSpPr>
          <p:cNvPr id="7" name="Date Placeholder 6"/>
          <p:cNvSpPr>
            <a:spLocks noGrp="1"/>
          </p:cNvSpPr>
          <p:nvPr>
            <p:ph type="dt" sz="half" idx="10"/>
          </p:nvPr>
        </p:nvSpPr>
        <p:spPr/>
        <p:txBody>
          <a:bodyPr/>
          <a:lstStyle/>
          <a:p>
            <a:pPr>
              <a:defRPr/>
            </a:pPr>
            <a:r>
              <a:rPr lang="en-US" smtClean="0"/>
              <a:t>Monday, Oct. 21, 2013</a:t>
            </a:r>
            <a:endParaRPr lang="en-US"/>
          </a:p>
        </p:txBody>
      </p:sp>
      <p:sp>
        <p:nvSpPr>
          <p:cNvPr id="8" name="Slide Number Placeholder 7"/>
          <p:cNvSpPr>
            <a:spLocks noGrp="1"/>
          </p:cNvSpPr>
          <p:nvPr>
            <p:ph type="sldNum" sz="quarter" idx="12"/>
          </p:nvPr>
        </p:nvSpPr>
        <p:spPr/>
        <p:txBody>
          <a:bodyPr/>
          <a:lstStyle/>
          <a:p>
            <a:pPr>
              <a:defRPr/>
            </a:pPr>
            <a:fld id="{3DD774B2-BEFC-0F4C-8EFB-A9A3D81A594A}" type="slidenum">
              <a:rPr lang="en-US" smtClean="0"/>
              <a:pPr>
                <a:defRPr/>
              </a:pPr>
              <a:t>9</a:t>
            </a:fld>
            <a:endParaRPr lang="en-US"/>
          </a:p>
        </p:txBody>
      </p:sp>
      <p:sp>
        <p:nvSpPr>
          <p:cNvPr id="9" name="Footer Placeholder 8"/>
          <p:cNvSpPr>
            <a:spLocks noGrp="1"/>
          </p:cNvSpPr>
          <p:nvPr>
            <p:ph type="ftr" sz="quarter" idx="11"/>
          </p:nvPr>
        </p:nvSpPr>
        <p:spPr/>
        <p:txBody>
          <a:bodyPr/>
          <a:lstStyle/>
          <a:p>
            <a:pPr>
              <a:defRPr/>
            </a:pPr>
            <a:r>
              <a:rPr lang="nl-NL" smtClean="0"/>
              <a:t>PHYS 3313-001, Fall 2013                      Dr. Jaehoon Yu</a:t>
            </a:r>
            <a:endParaRPr lang="en-US"/>
          </a:p>
        </p:txBody>
      </p:sp>
    </p:spTree>
    <p:extLst>
      <p:ext uri="{BB962C8B-B14F-4D97-AF65-F5344CB8AC3E}">
        <p14:creationId xmlns:p14="http://schemas.microsoft.com/office/powerpoint/2010/main" val="15396358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39016</TotalTime>
  <Words>1371</Words>
  <Application>Microsoft Macintosh PowerPoint</Application>
  <PresentationFormat>On-screen Show (4:3)</PresentationFormat>
  <Paragraphs>180</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phys1443-spring02</vt:lpstr>
      <vt:lpstr>Equation</vt:lpstr>
      <vt:lpstr>PHYS 3313 – Section 001 Lecture #12</vt:lpstr>
      <vt:lpstr>Announcements</vt:lpstr>
      <vt:lpstr>PowerPoint Presentation</vt:lpstr>
      <vt:lpstr>PowerPoint Presentation</vt:lpstr>
      <vt:lpstr>Research Projects</vt:lpstr>
      <vt:lpstr>Group – Research Topic Association</vt:lpstr>
      <vt:lpstr>Research Topics</vt:lpstr>
      <vt:lpstr>Special Project #4</vt:lpstr>
      <vt:lpstr>The Schrödinger Wave Equation</vt:lpstr>
      <vt:lpstr>The Schrödinger Wave Equation</vt:lpstr>
      <vt:lpstr>Ex 6.1: Wave equation and Superposition</vt:lpstr>
      <vt:lpstr>General Solution of the Schrödinger Wave Equation</vt:lpstr>
      <vt:lpstr>Ex 6.2: Solution for Wave Equation</vt:lpstr>
      <vt:lpstr>Ex 6.3: Bad Solution for Wave Equation</vt:lpstr>
      <vt:lpstr>Normalization and Probability</vt:lpstr>
      <vt:lpstr>Ex 6.4: Normalization</vt:lpstr>
      <vt:lpstr>Ex 6.4: Normalization, cont’d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1871</cp:revision>
  <dcterms:created xsi:type="dcterms:W3CDTF">2012-10-15T20:49:02Z</dcterms:created>
  <dcterms:modified xsi:type="dcterms:W3CDTF">2013-10-21T19:50:31Z</dcterms:modified>
</cp:coreProperties>
</file>