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5" r:id="rId3"/>
    <p:sldId id="741" r:id="rId4"/>
    <p:sldId id="740" r:id="rId5"/>
    <p:sldId id="737" r:id="rId6"/>
    <p:sldId id="738" r:id="rId7"/>
    <p:sldId id="739" r:id="rId8"/>
    <p:sldId id="714" r:id="rId9"/>
    <p:sldId id="736" r:id="rId10"/>
    <p:sldId id="724" r:id="rId11"/>
    <p:sldId id="719" r:id="rId12"/>
    <p:sldId id="715" r:id="rId13"/>
    <p:sldId id="720" r:id="rId14"/>
    <p:sldId id="721" r:id="rId15"/>
    <p:sldId id="716" r:id="rId16"/>
    <p:sldId id="722" r:id="rId17"/>
    <p:sldId id="723"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5" d="100"/>
          <a:sy n="45" d="100"/>
        </p:scale>
        <p:origin x="-7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 Type="http://schemas.openxmlformats.org/officeDocument/2006/relationships/image" Target="../media/image41.emf"/><Relationship Id="rId2"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 Type="http://schemas.openxmlformats.org/officeDocument/2006/relationships/image" Target="../media/image52.emf"/><Relationship Id="rId2"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21,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image" Target="../media/image15.emf"/><Relationship Id="rId21" Type="http://schemas.openxmlformats.org/officeDocument/2006/relationships/oleObject" Target="../embeddings/oleObject12.bin"/><Relationship Id="rId22" Type="http://schemas.openxmlformats.org/officeDocument/2006/relationships/image" Target="../media/image16.emf"/><Relationship Id="rId10" Type="http://schemas.openxmlformats.org/officeDocument/2006/relationships/image" Target="../media/image10.emf"/><Relationship Id="rId11" Type="http://schemas.openxmlformats.org/officeDocument/2006/relationships/oleObject" Target="../embeddings/oleObject7.bin"/><Relationship Id="rId12" Type="http://schemas.openxmlformats.org/officeDocument/2006/relationships/image" Target="../media/image11.emf"/><Relationship Id="rId13" Type="http://schemas.openxmlformats.org/officeDocument/2006/relationships/oleObject" Target="../embeddings/oleObject8.bin"/><Relationship Id="rId14" Type="http://schemas.openxmlformats.org/officeDocument/2006/relationships/image" Target="../media/image12.emf"/><Relationship Id="rId15" Type="http://schemas.openxmlformats.org/officeDocument/2006/relationships/oleObject" Target="../embeddings/oleObject9.bin"/><Relationship Id="rId16" Type="http://schemas.openxmlformats.org/officeDocument/2006/relationships/image" Target="../media/image13.emf"/><Relationship Id="rId17" Type="http://schemas.openxmlformats.org/officeDocument/2006/relationships/oleObject" Target="../embeddings/oleObject10.bin"/><Relationship Id="rId18" Type="http://schemas.openxmlformats.org/officeDocument/2006/relationships/image" Target="../media/image14.emf"/><Relationship Id="rId19"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5.bin"/><Relationship Id="rId8"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5" Type="http://schemas.openxmlformats.org/officeDocument/2006/relationships/oleObject" Target="../embeddings/oleObject14.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7.emf"/><Relationship Id="rId21" Type="http://schemas.openxmlformats.org/officeDocument/2006/relationships/oleObject" Target="../embeddings/oleObject24.bin"/><Relationship Id="rId22" Type="http://schemas.openxmlformats.org/officeDocument/2006/relationships/image" Target="../media/image28.emf"/><Relationship Id="rId23" Type="http://schemas.openxmlformats.org/officeDocument/2006/relationships/oleObject" Target="../embeddings/oleObject25.bin"/><Relationship Id="rId24" Type="http://schemas.openxmlformats.org/officeDocument/2006/relationships/image" Target="../media/image29.emf"/><Relationship Id="rId25" Type="http://schemas.openxmlformats.org/officeDocument/2006/relationships/oleObject" Target="../embeddings/oleObject26.bin"/><Relationship Id="rId26" Type="http://schemas.openxmlformats.org/officeDocument/2006/relationships/image" Target="../media/image30.emf"/><Relationship Id="rId10" Type="http://schemas.openxmlformats.org/officeDocument/2006/relationships/image" Target="../media/image22.emf"/><Relationship Id="rId11" Type="http://schemas.openxmlformats.org/officeDocument/2006/relationships/oleObject" Target="../embeddings/oleObject19.bin"/><Relationship Id="rId12" Type="http://schemas.openxmlformats.org/officeDocument/2006/relationships/image" Target="../media/image23.emf"/><Relationship Id="rId13" Type="http://schemas.openxmlformats.org/officeDocument/2006/relationships/oleObject" Target="../embeddings/oleObject20.bin"/><Relationship Id="rId14" Type="http://schemas.openxmlformats.org/officeDocument/2006/relationships/image" Target="../media/image24.emf"/><Relationship Id="rId15" Type="http://schemas.openxmlformats.org/officeDocument/2006/relationships/oleObject" Target="../embeddings/oleObject21.bin"/><Relationship Id="rId16" Type="http://schemas.openxmlformats.org/officeDocument/2006/relationships/image" Target="../media/image25.emf"/><Relationship Id="rId17" Type="http://schemas.openxmlformats.org/officeDocument/2006/relationships/oleObject" Target="../embeddings/oleObject22.bin"/><Relationship Id="rId18" Type="http://schemas.openxmlformats.org/officeDocument/2006/relationships/image" Target="../media/image26.emf"/><Relationship Id="rId19"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5.bin"/><Relationship Id="rId4" Type="http://schemas.openxmlformats.org/officeDocument/2006/relationships/image" Target="../media/image19.emf"/><Relationship Id="rId5" Type="http://schemas.openxmlformats.org/officeDocument/2006/relationships/oleObject" Target="../embeddings/oleObject16.bin"/><Relationship Id="rId6" Type="http://schemas.openxmlformats.org/officeDocument/2006/relationships/image" Target="../media/image20.emf"/><Relationship Id="rId7" Type="http://schemas.openxmlformats.org/officeDocument/2006/relationships/oleObject" Target="../embeddings/oleObject17.bin"/><Relationship Id="rId8" Type="http://schemas.openxmlformats.org/officeDocument/2006/relationships/image" Target="../media/image21.e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1.e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 Id="rId9" Type="http://schemas.openxmlformats.org/officeDocument/2006/relationships/oleObject" Target="../embeddings/oleObject30.bin"/><Relationship Id="rId10"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40.bin"/><Relationship Id="rId20" Type="http://schemas.openxmlformats.org/officeDocument/2006/relationships/oleObject" Target="../embeddings/oleObject45.bin"/><Relationship Id="rId21" Type="http://schemas.openxmlformats.org/officeDocument/2006/relationships/image" Target="../media/image49.emf"/><Relationship Id="rId22" Type="http://schemas.openxmlformats.org/officeDocument/2006/relationships/oleObject" Target="../embeddings/oleObject46.bin"/><Relationship Id="rId23" Type="http://schemas.openxmlformats.org/officeDocument/2006/relationships/image" Target="../media/image50.emf"/><Relationship Id="rId10" Type="http://schemas.openxmlformats.org/officeDocument/2006/relationships/image" Target="../media/image44.emf"/><Relationship Id="rId11" Type="http://schemas.openxmlformats.org/officeDocument/2006/relationships/oleObject" Target="../embeddings/oleObject41.bin"/><Relationship Id="rId12" Type="http://schemas.openxmlformats.org/officeDocument/2006/relationships/image" Target="../media/image45.emf"/><Relationship Id="rId13" Type="http://schemas.openxmlformats.org/officeDocument/2006/relationships/image" Target="../media/image51.jpeg"/><Relationship Id="rId14" Type="http://schemas.openxmlformats.org/officeDocument/2006/relationships/oleObject" Target="../embeddings/oleObject42.bin"/><Relationship Id="rId15" Type="http://schemas.openxmlformats.org/officeDocument/2006/relationships/image" Target="../media/image46.emf"/><Relationship Id="rId16" Type="http://schemas.openxmlformats.org/officeDocument/2006/relationships/oleObject" Target="../embeddings/oleObject43.bin"/><Relationship Id="rId17" Type="http://schemas.openxmlformats.org/officeDocument/2006/relationships/image" Target="../media/image47.emf"/><Relationship Id="rId18" Type="http://schemas.openxmlformats.org/officeDocument/2006/relationships/oleObject" Target="../embeddings/oleObject44.bin"/><Relationship Id="rId19" Type="http://schemas.openxmlformats.org/officeDocument/2006/relationships/image" Target="../media/image48.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7" Type="http://schemas.openxmlformats.org/officeDocument/2006/relationships/oleObject" Target="../embeddings/oleObject39.bin"/><Relationship Id="rId8" Type="http://schemas.openxmlformats.org/officeDocument/2006/relationships/image" Target="../media/image43.emf"/></Relationships>
</file>

<file path=ppt/slides/_rels/slide17.xml.rels><?xml version="1.0" encoding="UTF-8" standalone="yes"?>
<Relationships xmlns="http://schemas.openxmlformats.org/package/2006/relationships"><Relationship Id="rId9" Type="http://schemas.openxmlformats.org/officeDocument/2006/relationships/image" Target="../media/image54.emf"/><Relationship Id="rId20" Type="http://schemas.openxmlformats.org/officeDocument/2006/relationships/oleObject" Target="../embeddings/oleObject55.bin"/><Relationship Id="rId21" Type="http://schemas.openxmlformats.org/officeDocument/2006/relationships/image" Target="../media/image60.emf"/><Relationship Id="rId10" Type="http://schemas.openxmlformats.org/officeDocument/2006/relationships/oleObject" Target="../embeddings/oleObject50.bin"/><Relationship Id="rId11" Type="http://schemas.openxmlformats.org/officeDocument/2006/relationships/image" Target="../media/image55.emf"/><Relationship Id="rId12" Type="http://schemas.openxmlformats.org/officeDocument/2006/relationships/oleObject" Target="../embeddings/oleObject51.bin"/><Relationship Id="rId13" Type="http://schemas.openxmlformats.org/officeDocument/2006/relationships/image" Target="../media/image56.emf"/><Relationship Id="rId14" Type="http://schemas.openxmlformats.org/officeDocument/2006/relationships/oleObject" Target="../embeddings/oleObject52.bin"/><Relationship Id="rId15" Type="http://schemas.openxmlformats.org/officeDocument/2006/relationships/image" Target="../media/image57.emf"/><Relationship Id="rId16" Type="http://schemas.openxmlformats.org/officeDocument/2006/relationships/oleObject" Target="../embeddings/oleObject53.bin"/><Relationship Id="rId17" Type="http://schemas.openxmlformats.org/officeDocument/2006/relationships/image" Target="../media/image58.emf"/><Relationship Id="rId18" Type="http://schemas.openxmlformats.org/officeDocument/2006/relationships/oleObject" Target="../embeddings/oleObject54.bin"/><Relationship Id="rId19" Type="http://schemas.openxmlformats.org/officeDocument/2006/relationships/image" Target="../media/image59.e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7.bin"/><Relationship Id="rId4" Type="http://schemas.openxmlformats.org/officeDocument/2006/relationships/image" Target="../media/image52.emf"/><Relationship Id="rId5" Type="http://schemas.openxmlformats.org/officeDocument/2006/relationships/oleObject" Target="../embeddings/oleObject48.bin"/><Relationship Id="rId6" Type="http://schemas.openxmlformats.org/officeDocument/2006/relationships/image" Target="../media/image53.emf"/><Relationship Id="rId7" Type="http://schemas.openxmlformats.org/officeDocument/2006/relationships/image" Target="../media/image51.jpeg"/><Relationship Id="rId8" Type="http://schemas.openxmlformats.org/officeDocument/2006/relationships/oleObject" Target="../embeddings/oleObject4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21,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#12</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3572" y="1447800"/>
            <a:ext cx="278887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21,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219200" y="2514600"/>
            <a:ext cx="7391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mn-lt"/>
                <a:ea typeface="ＭＳ Ｐゴシック" pitchFamily="-84" charset="-128"/>
                <a:cs typeface="ＭＳ Ｐゴシック" pitchFamily="-84" charset="-128"/>
              </a:rPr>
              <a:t>The Schrödinger Wave Equation</a:t>
            </a:r>
          </a:p>
          <a:p>
            <a:pPr marL="609600" indent="-609600">
              <a:spcBef>
                <a:spcPct val="20000"/>
              </a:spcBef>
              <a:buFontTx/>
              <a:buChar char="•"/>
            </a:pPr>
            <a:r>
              <a:rPr lang="en-US" sz="2800" dirty="0" smtClean="0">
                <a:solidFill>
                  <a:schemeClr val="accent2"/>
                </a:solidFill>
                <a:latin typeface="Arial Narrow" pitchFamily="-84" charset="0"/>
              </a:rPr>
              <a:t>Probability Density</a:t>
            </a:r>
          </a:p>
          <a:p>
            <a:pPr marL="609600" indent="-609600">
              <a:spcBef>
                <a:spcPct val="20000"/>
              </a:spcBef>
              <a:buFontTx/>
              <a:buChar char="•"/>
            </a:pPr>
            <a:r>
              <a:rPr lang="en-US" sz="2800" dirty="0" smtClean="0">
                <a:solidFill>
                  <a:schemeClr val="accent2"/>
                </a:solidFill>
                <a:latin typeface="Arial Narrow" pitchFamily="-84" charset="0"/>
              </a:rPr>
              <a:t>Wave Function Normalization</a:t>
            </a:r>
          </a:p>
          <a:p>
            <a:pPr marL="609600" indent="-609600">
              <a:spcBef>
                <a:spcPct val="20000"/>
              </a:spcBef>
              <a:buFontTx/>
              <a:buChar char="•"/>
            </a:pPr>
            <a:r>
              <a:rPr lang="en-US" sz="2800" dirty="0">
                <a:solidFill>
                  <a:srgbClr val="3333CC"/>
                </a:solidFill>
                <a:latin typeface="+mj-lt"/>
                <a:ea typeface="ＭＳ Ｐゴシック" pitchFamily="-84" charset="-128"/>
                <a:cs typeface="ＭＳ Ｐゴシック" pitchFamily="-84" charset="-128"/>
              </a:rPr>
              <a:t>Time-Independent Schrödinger Wave Equation</a:t>
            </a:r>
            <a:endParaRPr lang="en-US" sz="2800" dirty="0">
              <a:solidFill>
                <a:schemeClr val="accent2"/>
              </a:solidFill>
              <a:latin typeface="+mj-lt"/>
            </a:endParaRPr>
          </a:p>
          <a:p>
            <a:pPr marL="609600" indent="-609600">
              <a:spcBef>
                <a:spcPct val="20000"/>
              </a:spcBef>
              <a:buFontTx/>
              <a:buChar char="•"/>
            </a:pPr>
            <a:r>
              <a:rPr lang="en-US" sz="2800" dirty="0" smtClean="0">
                <a:solidFill>
                  <a:schemeClr val="accent2"/>
                </a:solidFill>
                <a:latin typeface="Arial Narrow" pitchFamily="-84" charset="0"/>
              </a:rPr>
              <a:t>Expectation Values</a:t>
            </a:r>
          </a:p>
          <a:p>
            <a:pPr marL="609600" indent="-609600">
              <a:spcBef>
                <a:spcPct val="20000"/>
              </a:spcBef>
              <a:buFontTx/>
              <a:buChar char="•"/>
            </a:pPr>
            <a:r>
              <a:rPr lang="en-US" sz="2800" dirty="0" smtClean="0">
                <a:solidFill>
                  <a:schemeClr val="accent2"/>
                </a:solidFill>
                <a:latin typeface="Arial Narrow" pitchFamily="-84" charset="0"/>
              </a:rPr>
              <a:t>Operators – Position, Momentum and Energy</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b="1" dirty="0" smtClean="0">
                <a:ea typeface="ＭＳ Ｐゴシック" pitchFamily="-84" charset="-128"/>
                <a:cs typeface="ＭＳ Ｐゴシック" pitchFamily="-84" charset="-128"/>
              </a:rPr>
              <a:t>The </a:t>
            </a:r>
            <a:r>
              <a:rPr lang="en-US" b="1"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69026125"/>
              </p:ext>
            </p:extLst>
          </p:nvPr>
        </p:nvGraphicFramePr>
        <p:xfrm>
          <a:off x="2147888" y="2057400"/>
          <a:ext cx="5457825" cy="928688"/>
        </p:xfrm>
        <a:graphic>
          <a:graphicData uri="http://schemas.openxmlformats.org/presentationml/2006/ole">
            <mc:AlternateContent xmlns:mc="http://schemas.openxmlformats.org/markup-compatibility/2006">
              <mc:Choice xmlns:v="urn:schemas-microsoft-com:vml" Requires="v">
                <p:oleObj spid="_x0000_s496838" name="Equation" r:id="rId4" imgW="2463800" imgH="419100" progId="Equation.DSMT4">
                  <p:embed/>
                </p:oleObj>
              </mc:Choice>
              <mc:Fallback>
                <p:oleObj name="Equation" r:id="rId4" imgW="2463800" imgH="419100" progId="Equation.DSMT4">
                  <p:embed/>
                  <p:pic>
                    <p:nvPicPr>
                      <p:cNvPr id="0" name="Picture 2"/>
                      <p:cNvPicPr>
                        <a:picLocks noChangeAspect="1" noChangeArrowheads="1"/>
                      </p:cNvPicPr>
                      <p:nvPr/>
                    </p:nvPicPr>
                    <p:blipFill>
                      <a:blip r:embed="rId5"/>
                      <a:srcRect/>
                      <a:stretch>
                        <a:fillRect/>
                      </a:stretch>
                    </p:blipFill>
                    <p:spPr bwMode="auto">
                      <a:xfrm>
                        <a:off x="2147888" y="2057400"/>
                        <a:ext cx="545782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558707427"/>
              </p:ext>
            </p:extLst>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496839" name="Equation" r:id="rId6" imgW="3124200" imgH="469900" progId="Equation.DSMT4">
                  <p:embed/>
                </p:oleObj>
              </mc:Choice>
              <mc:Fallback>
                <p:oleObj name="Equation" r:id="rId6" imgW="3124200" imgH="469900" progId="Equation.DSMT4">
                  <p:embed/>
                  <p:pic>
                    <p:nvPicPr>
                      <p:cNvPr id="0" name="Picture 3"/>
                      <p:cNvPicPr>
                        <a:picLocks noChangeAspect="1" noChangeArrowheads="1"/>
                      </p:cNvPicPr>
                      <p:nvPr/>
                    </p:nvPicPr>
                    <p:blipFill>
                      <a:blip r:embed="rId7"/>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wipe(left)">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wipe(left)">
                                      <p:cBhvr>
                                        <p:cTn id="22" dur="500"/>
                                        <p:tgtEl>
                                          <p:spTgt spid="215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7" end="7"/>
                                            </p:txEl>
                                          </p:spTgt>
                                        </p:tgtEl>
                                        <p:attrNameLst>
                                          <p:attrName>style.visibility</p:attrName>
                                        </p:attrNameLst>
                                      </p:cBhvr>
                                      <p:to>
                                        <p:strVal val="visible"/>
                                      </p:to>
                                    </p:set>
                                    <p:animEffect transition="in" filter="wipe(left)">
                                      <p:cBhvr>
                                        <p:cTn id="27" dur="500"/>
                                        <p:tgtEl>
                                          <p:spTgt spid="18434">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8437"/>
                                        </p:tgtEl>
                                        <p:attrNameLst>
                                          <p:attrName>style.visibility</p:attrName>
                                        </p:attrNameLst>
                                      </p:cBhvr>
                                      <p:to>
                                        <p:strVal val="visible"/>
                                      </p:to>
                                    </p:set>
                                    <p:animEffect transition="in" filter="wipe(left)">
                                      <p:cBhvr>
                                        <p:cTn id="30"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371600"/>
          </a:xfrm>
        </p:spPr>
        <p:txBody>
          <a:bodyPr/>
          <a:lstStyle/>
          <a:p>
            <a:pPr marL="0" indent="0" eaLnBrk="1" hangingPunct="1">
              <a:spcBef>
                <a:spcPts val="0"/>
              </a:spcBef>
              <a:buNone/>
            </a:pPr>
            <a:r>
              <a:rPr lang="en-US" sz="2000" dirty="0" smtClean="0">
                <a:cs typeface="ＭＳ Ｐゴシック" pitchFamily="-84" charset="-128"/>
              </a:rPr>
              <a:t>The wave equation must be linear so that we can use the superposition principle to.  Prove that the wave function in Schrodinger equation is linear by showing that it is satisfied for the wave equation </a:t>
            </a:r>
            <a:r>
              <a:rPr lang="en-US" sz="2000" dirty="0" err="1" smtClean="0">
                <a:latin typeface="Symbol" charset="2"/>
                <a:cs typeface="Symbol" charset="2"/>
              </a:rPr>
              <a:t>Ψ</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)=aΨ</a:t>
            </a:r>
            <a:r>
              <a:rPr lang="en-US" sz="2000" baseline="-25000" dirty="0" smtClean="0">
                <a:latin typeface="Symbol" charset="2"/>
                <a:cs typeface="Symbol" charset="2"/>
              </a:rPr>
              <a:t>1</a:t>
            </a:r>
            <a:r>
              <a:rPr lang="en-US" sz="2000" dirty="0" smtClean="0">
                <a:latin typeface="Symbol" charset="2"/>
                <a:cs typeface="Symbol" charset="2"/>
              </a:rPr>
              <a:t> (x,t)+bΨ</a:t>
            </a:r>
            <a:r>
              <a:rPr lang="en-US" sz="2000" baseline="-25000" dirty="0" smtClean="0">
                <a:latin typeface="Symbol" charset="2"/>
                <a:cs typeface="Symbol" charset="2"/>
              </a:rPr>
              <a:t>2 </a:t>
            </a:r>
            <a:r>
              <a:rPr lang="en-US" sz="2000" dirty="0" smtClean="0">
                <a:latin typeface="Symbol" charset="2"/>
                <a:cs typeface="Symbol" charset="2"/>
              </a:rPr>
              <a:t>(</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latin typeface="+mj-lt"/>
                <a:cs typeface="Symbol" charset="2"/>
              </a:rPr>
              <a:t>where a and </a:t>
            </a:r>
            <a:r>
              <a:rPr lang="en-US" sz="2000" dirty="0" err="1" smtClean="0">
                <a:latin typeface="+mj-lt"/>
                <a:cs typeface="Symbol" charset="2"/>
              </a:rPr>
              <a:t>b</a:t>
            </a:r>
            <a:r>
              <a:rPr lang="en-US" sz="2000" dirty="0" smtClean="0">
                <a:latin typeface="+mj-lt"/>
                <a:cs typeface="Symbol" charset="2"/>
              </a:rPr>
              <a:t> are constants and </a:t>
            </a:r>
            <a:r>
              <a:rPr lang="en-US" sz="2000" dirty="0" smtClean="0">
                <a:latin typeface="Symbol" charset="2"/>
                <a:cs typeface="Symbol" charset="2"/>
              </a:rPr>
              <a:t>Ψ</a:t>
            </a:r>
            <a:r>
              <a:rPr lang="en-US" sz="2000" baseline="-25000" dirty="0" smtClean="0">
                <a:latin typeface="Symbol" charset="2"/>
                <a:cs typeface="Symbol" charset="2"/>
              </a:rPr>
              <a:t>1</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and</a:t>
            </a:r>
            <a:r>
              <a:rPr lang="en-US" sz="2000" dirty="0" smtClean="0">
                <a:latin typeface="Symbol" charset="2"/>
                <a:cs typeface="Symbol" charset="2"/>
              </a:rPr>
              <a:t> Ψ</a:t>
            </a:r>
            <a:r>
              <a:rPr lang="en-US" sz="2000" baseline="-25000" dirty="0" smtClean="0">
                <a:latin typeface="Symbol" charset="2"/>
                <a:cs typeface="Symbol" charset="2"/>
              </a:rPr>
              <a:t>2</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describe two waves each satisfying the Schrodinger Eq.</a:t>
            </a:r>
            <a:endParaRPr lang="en-US" sz="2000" dirty="0">
              <a:cs typeface="Symbol" charset="2"/>
            </a:endParaRPr>
          </a:p>
        </p:txBody>
      </p:sp>
      <p:sp>
        <p:nvSpPr>
          <p:cNvPr id="22531" name="Rectangle 9"/>
          <p:cNvSpPr>
            <a:spLocks noGrp="1" noChangeArrowheads="1"/>
          </p:cNvSpPr>
          <p:nvPr>
            <p:ph type="title"/>
          </p:nvPr>
        </p:nvSpPr>
        <p:spPr>
          <a:xfrm>
            <a:off x="228600" y="-76200"/>
            <a:ext cx="8686800" cy="838200"/>
          </a:xfrm>
        </p:spPr>
        <p:txBody>
          <a:bodyPr/>
          <a:lstStyle/>
          <a:p>
            <a:pPr eaLnBrk="1" hangingPunct="1"/>
            <a:r>
              <a:rPr lang="en-US" sz="4000" b="1" dirty="0" smtClean="0">
                <a:cs typeface="ＭＳ Ｐゴシック" pitchFamily="-84" charset="-128"/>
              </a:rPr>
              <a:t>Ex 6.1: Wave equation and Superposition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1929461433"/>
              </p:ext>
            </p:extLst>
          </p:nvPr>
        </p:nvGraphicFramePr>
        <p:xfrm>
          <a:off x="466725" y="2208213"/>
          <a:ext cx="1358900" cy="285750"/>
        </p:xfrm>
        <a:graphic>
          <a:graphicData uri="http://schemas.openxmlformats.org/presentationml/2006/ole">
            <mc:AlternateContent xmlns:mc="http://schemas.openxmlformats.org/markup-compatibility/2006">
              <mc:Choice xmlns:v="urn:schemas-microsoft-com:vml" Requires="v">
                <p:oleObj spid="_x0000_s489430" name="Equation" r:id="rId3" imgW="965200" imgH="203200" progId="Equation.DSMT4">
                  <p:embed/>
                </p:oleObj>
              </mc:Choice>
              <mc:Fallback>
                <p:oleObj name="Equation" r:id="rId3" imgW="965200" imgH="203200" progId="Equation.DSMT4">
                  <p:embed/>
                  <p:pic>
                    <p:nvPicPr>
                      <p:cNvPr id="0" name="Picture 2"/>
                      <p:cNvPicPr>
                        <a:picLocks noChangeAspect="1" noChangeArrowheads="1"/>
                      </p:cNvPicPr>
                      <p:nvPr/>
                    </p:nvPicPr>
                    <p:blipFill>
                      <a:blip r:embed="rId4"/>
                      <a:srcRect/>
                      <a:stretch>
                        <a:fillRect/>
                      </a:stretch>
                    </p:blipFill>
                    <p:spPr bwMode="auto">
                      <a:xfrm>
                        <a:off x="466725" y="2208213"/>
                        <a:ext cx="13589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9" name="Object 11"/>
          <p:cNvGraphicFramePr>
            <a:graphicFrameLocks noChangeAspect="1"/>
          </p:cNvGraphicFramePr>
          <p:nvPr>
            <p:extLst>
              <p:ext uri="{D42A27DB-BD31-4B8C-83A1-F6EECF244321}">
                <p14:modId xmlns:p14="http://schemas.microsoft.com/office/powerpoint/2010/main" val="2274603020"/>
              </p:ext>
            </p:extLst>
          </p:nvPr>
        </p:nvGraphicFramePr>
        <p:xfrm>
          <a:off x="466725" y="2698750"/>
          <a:ext cx="3381375" cy="552450"/>
        </p:xfrm>
        <a:graphic>
          <a:graphicData uri="http://schemas.openxmlformats.org/presentationml/2006/ole">
            <mc:AlternateContent xmlns:mc="http://schemas.openxmlformats.org/markup-compatibility/2006">
              <mc:Choice xmlns:v="urn:schemas-microsoft-com:vml" Requires="v">
                <p:oleObj spid="_x0000_s489431" name="Equation" r:id="rId5" imgW="2400300" imgH="393700" progId="Equation.DSMT4">
                  <p:embed/>
                </p:oleObj>
              </mc:Choice>
              <mc:Fallback>
                <p:oleObj name="Equation" r:id="rId5" imgW="2400300" imgH="393700" progId="Equation.DSMT4">
                  <p:embed/>
                  <p:pic>
                    <p:nvPicPr>
                      <p:cNvPr id="0" name="Picture 11"/>
                      <p:cNvPicPr>
                        <a:picLocks noChangeAspect="1" noChangeArrowheads="1"/>
                      </p:cNvPicPr>
                      <p:nvPr/>
                    </p:nvPicPr>
                    <p:blipFill>
                      <a:blip r:embed="rId6"/>
                      <a:srcRect/>
                      <a:stretch>
                        <a:fillRect/>
                      </a:stretch>
                    </p:blipFill>
                    <p:spPr bwMode="auto">
                      <a:xfrm>
                        <a:off x="466725" y="2698750"/>
                        <a:ext cx="33813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2502050393"/>
              </p:ext>
            </p:extLst>
          </p:nvPr>
        </p:nvGraphicFramePr>
        <p:xfrm>
          <a:off x="458788" y="3359150"/>
          <a:ext cx="3417887" cy="554038"/>
        </p:xfrm>
        <a:graphic>
          <a:graphicData uri="http://schemas.openxmlformats.org/presentationml/2006/ole">
            <mc:AlternateContent xmlns:mc="http://schemas.openxmlformats.org/markup-compatibility/2006">
              <mc:Choice xmlns:v="urn:schemas-microsoft-com:vml" Requires="v">
                <p:oleObj spid="_x0000_s489432" name="Equation" r:id="rId7" imgW="2425700" imgH="393700" progId="Equation.DSMT4">
                  <p:embed/>
                </p:oleObj>
              </mc:Choice>
              <mc:Fallback>
                <p:oleObj name="Equation" r:id="rId7" imgW="2425700" imgH="393700" progId="Equation.DSMT4">
                  <p:embed/>
                  <p:pic>
                    <p:nvPicPr>
                      <p:cNvPr id="0" name="Picture 12"/>
                      <p:cNvPicPr>
                        <a:picLocks noChangeAspect="1" noChangeArrowheads="1"/>
                      </p:cNvPicPr>
                      <p:nvPr/>
                    </p:nvPicPr>
                    <p:blipFill>
                      <a:blip r:embed="rId8"/>
                      <a:srcRect/>
                      <a:stretch>
                        <a:fillRect/>
                      </a:stretch>
                    </p:blipFill>
                    <p:spPr bwMode="auto">
                      <a:xfrm>
                        <a:off x="458788" y="3359150"/>
                        <a:ext cx="3417887"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858420492"/>
              </p:ext>
            </p:extLst>
          </p:nvPr>
        </p:nvGraphicFramePr>
        <p:xfrm>
          <a:off x="4751388" y="3336925"/>
          <a:ext cx="4097337" cy="625475"/>
        </p:xfrm>
        <a:graphic>
          <a:graphicData uri="http://schemas.openxmlformats.org/presentationml/2006/ole">
            <mc:AlternateContent xmlns:mc="http://schemas.openxmlformats.org/markup-compatibility/2006">
              <mc:Choice xmlns:v="urn:schemas-microsoft-com:vml" Requires="v">
                <p:oleObj spid="_x0000_s489433" name="Equation" r:id="rId9" imgW="2908300" imgH="444500" progId="Equation.DSMT4">
                  <p:embed/>
                </p:oleObj>
              </mc:Choice>
              <mc:Fallback>
                <p:oleObj name="Equation" r:id="rId9" imgW="2908300" imgH="444500" progId="Equation.DSMT4">
                  <p:embed/>
                  <p:pic>
                    <p:nvPicPr>
                      <p:cNvPr id="0" name="Picture 13"/>
                      <p:cNvPicPr>
                        <a:picLocks noChangeAspect="1" noChangeArrowheads="1"/>
                      </p:cNvPicPr>
                      <p:nvPr/>
                    </p:nvPicPr>
                    <p:blipFill>
                      <a:blip r:embed="rId10"/>
                      <a:srcRect/>
                      <a:stretch>
                        <a:fillRect/>
                      </a:stretch>
                    </p:blipFill>
                    <p:spPr bwMode="auto">
                      <a:xfrm>
                        <a:off x="4751388" y="3336925"/>
                        <a:ext cx="40973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852280052"/>
              </p:ext>
            </p:extLst>
          </p:nvPr>
        </p:nvGraphicFramePr>
        <p:xfrm>
          <a:off x="542925" y="4038600"/>
          <a:ext cx="2200275" cy="590550"/>
        </p:xfrm>
        <a:graphic>
          <a:graphicData uri="http://schemas.openxmlformats.org/presentationml/2006/ole">
            <mc:AlternateContent xmlns:mc="http://schemas.openxmlformats.org/markup-compatibility/2006">
              <mc:Choice xmlns:v="urn:schemas-microsoft-com:vml" Requires="v">
                <p:oleObj spid="_x0000_s489434" name="Equation" r:id="rId11" imgW="1562100" imgH="419100" progId="Equation.DSMT4">
                  <p:embed/>
                </p:oleObj>
              </mc:Choice>
              <mc:Fallback>
                <p:oleObj name="Equation" r:id="rId11" imgW="1562100" imgH="419100" progId="Equation.DSMT4">
                  <p:embed/>
                  <p:pic>
                    <p:nvPicPr>
                      <p:cNvPr id="0" name="Picture 14"/>
                      <p:cNvPicPr>
                        <a:picLocks noChangeAspect="1" noChangeArrowheads="1"/>
                      </p:cNvPicPr>
                      <p:nvPr/>
                    </p:nvPicPr>
                    <p:blipFill>
                      <a:blip r:embed="rId12"/>
                      <a:srcRect/>
                      <a:stretch>
                        <a:fillRect/>
                      </a:stretch>
                    </p:blipFill>
                    <p:spPr bwMode="auto">
                      <a:xfrm>
                        <a:off x="542925" y="4038600"/>
                        <a:ext cx="2200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4227785118"/>
              </p:ext>
            </p:extLst>
          </p:nvPr>
        </p:nvGraphicFramePr>
        <p:xfrm>
          <a:off x="466725" y="4792663"/>
          <a:ext cx="6245225" cy="661987"/>
        </p:xfrm>
        <a:graphic>
          <a:graphicData uri="http://schemas.openxmlformats.org/presentationml/2006/ole">
            <mc:AlternateContent xmlns:mc="http://schemas.openxmlformats.org/markup-compatibility/2006">
              <mc:Choice xmlns:v="urn:schemas-microsoft-com:vml" Requires="v">
                <p:oleObj spid="_x0000_s489435" name="Equation" r:id="rId13" imgW="4432300" imgH="469900" progId="Equation.DSMT4">
                  <p:embed/>
                </p:oleObj>
              </mc:Choice>
              <mc:Fallback>
                <p:oleObj name="Equation" r:id="rId13" imgW="4432300" imgH="469900" progId="Equation.DSMT4">
                  <p:embed/>
                  <p:pic>
                    <p:nvPicPr>
                      <p:cNvPr id="0" name="Picture 15"/>
                      <p:cNvPicPr>
                        <a:picLocks noChangeAspect="1" noChangeArrowheads="1"/>
                      </p:cNvPicPr>
                      <p:nvPr/>
                    </p:nvPicPr>
                    <p:blipFill>
                      <a:blip r:embed="rId14"/>
                      <a:srcRect/>
                      <a:stretch>
                        <a:fillRect/>
                      </a:stretch>
                    </p:blipFill>
                    <p:spPr bwMode="auto">
                      <a:xfrm>
                        <a:off x="466725" y="4792663"/>
                        <a:ext cx="62452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645550850"/>
              </p:ext>
            </p:extLst>
          </p:nvPr>
        </p:nvGraphicFramePr>
        <p:xfrm>
          <a:off x="466725" y="5562600"/>
          <a:ext cx="5853113" cy="661988"/>
        </p:xfrm>
        <a:graphic>
          <a:graphicData uri="http://schemas.openxmlformats.org/presentationml/2006/ole">
            <mc:AlternateContent xmlns:mc="http://schemas.openxmlformats.org/markup-compatibility/2006">
              <mc:Choice xmlns:v="urn:schemas-microsoft-com:vml" Requires="v">
                <p:oleObj spid="_x0000_s489436" name="Equation" r:id="rId15" imgW="4152900" imgH="469900" progId="Equation.DSMT4">
                  <p:embed/>
                </p:oleObj>
              </mc:Choice>
              <mc:Fallback>
                <p:oleObj name="Equation" r:id="rId15" imgW="4152900" imgH="469900" progId="Equation.DSMT4">
                  <p:embed/>
                  <p:pic>
                    <p:nvPicPr>
                      <p:cNvPr id="0" name="Picture 16"/>
                      <p:cNvPicPr>
                        <a:picLocks noChangeAspect="1" noChangeArrowheads="1"/>
                      </p:cNvPicPr>
                      <p:nvPr/>
                    </p:nvPicPr>
                    <p:blipFill>
                      <a:blip r:embed="rId16"/>
                      <a:srcRect/>
                      <a:stretch>
                        <a:fillRect/>
                      </a:stretch>
                    </p:blipFill>
                    <p:spPr bwMode="auto">
                      <a:xfrm>
                        <a:off x="466725" y="5562600"/>
                        <a:ext cx="5853113"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3728885232"/>
              </p:ext>
            </p:extLst>
          </p:nvPr>
        </p:nvGraphicFramePr>
        <p:xfrm>
          <a:off x="2401888" y="2057400"/>
          <a:ext cx="2398712" cy="588963"/>
        </p:xfrm>
        <a:graphic>
          <a:graphicData uri="http://schemas.openxmlformats.org/presentationml/2006/ole">
            <mc:AlternateContent xmlns:mc="http://schemas.openxmlformats.org/markup-compatibility/2006">
              <mc:Choice xmlns:v="urn:schemas-microsoft-com:vml" Requires="v">
                <p:oleObj spid="_x0000_s489437" name="Equation" r:id="rId17" imgW="1701800" imgH="419100" progId="Equation.DSMT4">
                  <p:embed/>
                </p:oleObj>
              </mc:Choice>
              <mc:Fallback>
                <p:oleObj name="Equation" r:id="rId17" imgW="1701800" imgH="419100" progId="Equation.DSMT4">
                  <p:embed/>
                  <p:pic>
                    <p:nvPicPr>
                      <p:cNvPr id="0" name="Picture 17"/>
                      <p:cNvPicPr>
                        <a:picLocks noChangeAspect="1" noChangeArrowheads="1"/>
                      </p:cNvPicPr>
                      <p:nvPr/>
                    </p:nvPicPr>
                    <p:blipFill>
                      <a:blip r:embed="rId18"/>
                      <a:srcRect/>
                      <a:stretch>
                        <a:fillRect/>
                      </a:stretch>
                    </p:blipFill>
                    <p:spPr bwMode="auto">
                      <a:xfrm>
                        <a:off x="2401888" y="2057400"/>
                        <a:ext cx="2398712"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6" name="Object 18"/>
          <p:cNvGraphicFramePr>
            <a:graphicFrameLocks noChangeAspect="1"/>
          </p:cNvGraphicFramePr>
          <p:nvPr>
            <p:extLst>
              <p:ext uri="{D42A27DB-BD31-4B8C-83A1-F6EECF244321}">
                <p14:modId xmlns:p14="http://schemas.microsoft.com/office/powerpoint/2010/main" val="3594820966"/>
              </p:ext>
            </p:extLst>
          </p:nvPr>
        </p:nvGraphicFramePr>
        <p:xfrm>
          <a:off x="5464175" y="2057400"/>
          <a:ext cx="2451100" cy="588963"/>
        </p:xfrm>
        <a:graphic>
          <a:graphicData uri="http://schemas.openxmlformats.org/presentationml/2006/ole">
            <mc:AlternateContent xmlns:mc="http://schemas.openxmlformats.org/markup-compatibility/2006">
              <mc:Choice xmlns:v="urn:schemas-microsoft-com:vml" Requires="v">
                <p:oleObj spid="_x0000_s489438" name="Equation" r:id="rId19" imgW="1739900" imgH="419100" progId="Equation.DSMT4">
                  <p:embed/>
                </p:oleObj>
              </mc:Choice>
              <mc:Fallback>
                <p:oleObj name="Equation" r:id="rId19" imgW="1739900" imgH="419100" progId="Equation.DSMT4">
                  <p:embed/>
                  <p:pic>
                    <p:nvPicPr>
                      <p:cNvPr id="0" name="Picture 18"/>
                      <p:cNvPicPr>
                        <a:picLocks noChangeAspect="1" noChangeArrowheads="1"/>
                      </p:cNvPicPr>
                      <p:nvPr/>
                    </p:nvPicPr>
                    <p:blipFill>
                      <a:blip r:embed="rId20"/>
                      <a:srcRect/>
                      <a:stretch>
                        <a:fillRect/>
                      </a:stretch>
                    </p:blipFill>
                    <p:spPr bwMode="auto">
                      <a:xfrm>
                        <a:off x="5464175" y="2057400"/>
                        <a:ext cx="2451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ight Arrow 25"/>
          <p:cNvSpPr/>
          <p:nvPr/>
        </p:nvSpPr>
        <p:spPr bwMode="auto">
          <a:xfrm>
            <a:off x="4114800" y="3352800"/>
            <a:ext cx="5334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2819400" y="4114800"/>
            <a:ext cx="1447800" cy="550247"/>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mn-lt"/>
              </a:rPr>
              <a:t>Rearrange</a:t>
            </a:r>
            <a:r>
              <a:rPr kumimoji="0" lang="en-US" sz="1200" b="1" i="0" u="none" strike="noStrike" cap="none" normalizeH="0" dirty="0" smtClean="0">
                <a:ln>
                  <a:noFill/>
                </a:ln>
                <a:solidFill>
                  <a:srgbClr val="800000"/>
                </a:solidFill>
                <a:effectLst/>
                <a:latin typeface="+mn-lt"/>
              </a:rPr>
              <a:t> terms</a:t>
            </a:r>
            <a:endParaRPr kumimoji="0" lang="en-US" sz="1200" b="1" i="0" u="none" strike="noStrike" cap="none" normalizeH="0" baseline="0" dirty="0" smtClean="0">
              <a:ln>
                <a:noFill/>
              </a:ln>
              <a:solidFill>
                <a:srgbClr val="800000"/>
              </a:solidFill>
              <a:effectLst/>
              <a:latin typeface="+mn-lt"/>
            </a:endParaRPr>
          </a:p>
        </p:txBody>
      </p:sp>
      <p:graphicFrame>
        <p:nvGraphicFramePr>
          <p:cNvPr id="488467" name="Object 19"/>
          <p:cNvGraphicFramePr>
            <a:graphicFrameLocks noChangeAspect="1"/>
          </p:cNvGraphicFramePr>
          <p:nvPr>
            <p:extLst>
              <p:ext uri="{D42A27DB-BD31-4B8C-83A1-F6EECF244321}">
                <p14:modId xmlns:p14="http://schemas.microsoft.com/office/powerpoint/2010/main" val="4074248630"/>
              </p:ext>
            </p:extLst>
          </p:nvPr>
        </p:nvGraphicFramePr>
        <p:xfrm>
          <a:off x="4364038" y="4038600"/>
          <a:ext cx="4600575" cy="661988"/>
        </p:xfrm>
        <a:graphic>
          <a:graphicData uri="http://schemas.openxmlformats.org/presentationml/2006/ole">
            <mc:AlternateContent xmlns:mc="http://schemas.openxmlformats.org/markup-compatibility/2006">
              <mc:Choice xmlns:v="urn:schemas-microsoft-com:vml" Requires="v">
                <p:oleObj spid="_x0000_s489439" name="Equation" r:id="rId21" imgW="3263900" imgH="469900" progId="Equation.DSMT4">
                  <p:embed/>
                </p:oleObj>
              </mc:Choice>
              <mc:Fallback>
                <p:oleObj name="Equation" r:id="rId21" imgW="3263900" imgH="469900" progId="Equation.DSMT4">
                  <p:embed/>
                  <p:pic>
                    <p:nvPicPr>
                      <p:cNvPr id="0" name="Picture 19"/>
                      <p:cNvPicPr>
                        <a:picLocks noChangeAspect="1" noChangeArrowheads="1"/>
                      </p:cNvPicPr>
                      <p:nvPr/>
                    </p:nvPicPr>
                    <p:blipFill>
                      <a:blip r:embed="rId22"/>
                      <a:srcRect/>
                      <a:stretch>
                        <a:fillRect/>
                      </a:stretch>
                    </p:blipFill>
                    <p:spPr bwMode="auto">
                      <a:xfrm>
                        <a:off x="4364038" y="4038600"/>
                        <a:ext cx="460057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6777"/>
                                        </p:tgtEl>
                                        <p:attrNameLst>
                                          <p:attrName>style.visibility</p:attrName>
                                        </p:attrNameLst>
                                      </p:cBhvr>
                                      <p:to>
                                        <p:strVal val="visible"/>
                                      </p:to>
                                    </p:set>
                                    <p:animEffect transition="in" filter="wipe(left)">
                                      <p:cBhvr>
                                        <p:cTn id="12" dur="500"/>
                                        <p:tgtEl>
                                          <p:spTgt spid="4167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65"/>
                                        </p:tgtEl>
                                        <p:attrNameLst>
                                          <p:attrName>style.visibility</p:attrName>
                                        </p:attrNameLst>
                                      </p:cBhvr>
                                      <p:to>
                                        <p:strVal val="visible"/>
                                      </p:to>
                                    </p:set>
                                    <p:animEffect transition="in" filter="wipe(left)">
                                      <p:cBhvr>
                                        <p:cTn id="17" dur="500"/>
                                        <p:tgtEl>
                                          <p:spTgt spid="4884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8466"/>
                                        </p:tgtEl>
                                        <p:attrNameLst>
                                          <p:attrName>style.visibility</p:attrName>
                                        </p:attrNameLst>
                                      </p:cBhvr>
                                      <p:to>
                                        <p:strVal val="visible"/>
                                      </p:to>
                                    </p:set>
                                    <p:animEffect transition="in" filter="wipe(left)">
                                      <p:cBhvr>
                                        <p:cTn id="22" dur="500"/>
                                        <p:tgtEl>
                                          <p:spTgt spid="4884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59"/>
                                        </p:tgtEl>
                                        <p:attrNameLst>
                                          <p:attrName>style.visibility</p:attrName>
                                        </p:attrNameLst>
                                      </p:cBhvr>
                                      <p:to>
                                        <p:strVal val="visible"/>
                                      </p:to>
                                    </p:set>
                                    <p:animEffect transition="in" filter="wipe(left)">
                                      <p:cBhvr>
                                        <p:cTn id="27" dur="500"/>
                                        <p:tgtEl>
                                          <p:spTgt spid="4884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0"/>
                                        </p:tgtEl>
                                        <p:attrNameLst>
                                          <p:attrName>style.visibility</p:attrName>
                                        </p:attrNameLst>
                                      </p:cBhvr>
                                      <p:to>
                                        <p:strVal val="visible"/>
                                      </p:to>
                                    </p:set>
                                    <p:animEffect transition="in" filter="wipe(left)">
                                      <p:cBhvr>
                                        <p:cTn id="32" dur="500"/>
                                        <p:tgtEl>
                                          <p:spTgt spid="488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7"/>
                                        </p:tgtEl>
                                        <p:attrNameLst>
                                          <p:attrName>style.visibility</p:attrName>
                                        </p:attrNameLst>
                                      </p:cBhvr>
                                      <p:to>
                                        <p:strVal val="visible"/>
                                      </p:to>
                                    </p:set>
                                    <p:animEffect transition="in" filter="wipe(left)">
                                      <p:cBhvr>
                                        <p:cTn id="57" dur="500"/>
                                        <p:tgtEl>
                                          <p:spTgt spid="4884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8463"/>
                                        </p:tgtEl>
                                        <p:attrNameLst>
                                          <p:attrName>style.visibility</p:attrName>
                                        </p:attrNameLst>
                                      </p:cBhvr>
                                      <p:to>
                                        <p:strVal val="visible"/>
                                      </p:to>
                                    </p:set>
                                    <p:animEffect transition="in" filter="wipe(left)">
                                      <p:cBhvr>
                                        <p:cTn id="62" dur="500"/>
                                        <p:tgtEl>
                                          <p:spTgt spid="4884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8464"/>
                                        </p:tgtEl>
                                        <p:attrNameLst>
                                          <p:attrName>style.visibility</p:attrName>
                                        </p:attrNameLst>
                                      </p:cBhvr>
                                      <p:to>
                                        <p:strVal val="visible"/>
                                      </p:to>
                                    </p:set>
                                    <p:animEffect transition="in" filter="wipe(left)">
                                      <p:cBhvr>
                                        <p:cTn id="67" dur="500"/>
                                        <p:tgtEl>
                                          <p:spTgt spid="48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4000" b="1"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620000" cy="4572000"/>
          </a:xfrm>
        </p:spPr>
        <p:txBody>
          <a:bodyPr/>
          <a:lstStyle/>
          <a:p>
            <a:pPr marL="342900" indent="-342900" algn="l" eaLnBrk="1" hangingPunct="1">
              <a:buFont typeface="Arial"/>
              <a:buChar char="•"/>
            </a:pPr>
            <a:r>
              <a:rPr lang="en-US" sz="2400" dirty="0">
                <a:ea typeface="ＭＳ Ｐゴシック" pitchFamily="-84" charset="-128"/>
                <a:cs typeface="ＭＳ Ｐゴシック" pitchFamily="-84" charset="-128"/>
              </a:rPr>
              <a:t>The general form of the 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a:t>
            </a:r>
            <a:r>
              <a:rPr lang="en-US" sz="2400" dirty="0" smtClean="0">
                <a:ea typeface="ＭＳ Ｐゴシック" pitchFamily="-84" charset="-128"/>
                <a:cs typeface="ＭＳ Ｐゴシック" pitchFamily="-84" charset="-128"/>
              </a:rPr>
              <a:t> propagating </a:t>
            </a:r>
            <a:r>
              <a:rPr lang="en-US" sz="2400" dirty="0">
                <a:ea typeface="ＭＳ Ｐゴシック" pitchFamily="-84" charset="-128"/>
                <a:cs typeface="ＭＳ Ｐゴシック" pitchFamily="-84" charset="-128"/>
              </a:rPr>
              <a:t>in the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3333CC"/>
                </a:solidFill>
                <a:ea typeface="ＭＳ Ｐゴシック" pitchFamily="-84" charset="-128"/>
                <a:cs typeface="ＭＳ Ｐゴシック" pitchFamily="-84" charset="-128"/>
              </a:rPr>
              <a:t>This is called the </a:t>
            </a:r>
            <a:r>
              <a:rPr lang="en-US" sz="2400" b="1" i="1" u="sng" dirty="0">
                <a:solidFill>
                  <a:srgbClr val="800000"/>
                </a:solidFill>
                <a:ea typeface="ＭＳ Ｐゴシック" pitchFamily="-84" charset="-128"/>
                <a:cs typeface="ＭＳ Ｐゴシック" pitchFamily="-84" charset="-128"/>
              </a:rPr>
              <a:t>wave function of the particle</a:t>
            </a:r>
            <a:r>
              <a:rPr lang="en-US" sz="2400" i="1" dirty="0" smtClean="0">
                <a:solidFill>
                  <a:srgbClr val="3333CC"/>
                </a:solidFill>
                <a:ea typeface="ＭＳ Ｐゴシック" pitchFamily="-84" charset="-128"/>
                <a:cs typeface="ＭＳ Ｐゴシック" pitchFamily="-84" charset="-128"/>
              </a:rPr>
              <a:t>.</a:t>
            </a:r>
            <a:endParaRPr lang="en-US" sz="2400" dirty="0" smtClean="0">
              <a:solidFill>
                <a:srgbClr val="3333CC"/>
              </a:solidFill>
              <a:ea typeface="ＭＳ Ｐゴシック" pitchFamily="-84" charset="-128"/>
              <a:cs typeface="ＭＳ Ｐゴシック" pitchFamily="-84" charset="-128"/>
            </a:endParaRPr>
          </a:p>
          <a:p>
            <a:pPr marL="342900" indent="-342900" algn="l" eaLnBrk="1" hangingPunct="1">
              <a:buFont typeface="Arial"/>
              <a:buChar char="•"/>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a:t>
            </a:r>
            <a:r>
              <a:rPr lang="en-US" sz="2400" dirty="0" smtClean="0">
                <a:ea typeface="ＭＳ Ｐゴシック" pitchFamily="-84" charset="-128"/>
                <a:cs typeface="ＭＳ Ｐゴシック" pitchFamily="-84" charset="-128"/>
              </a:rPr>
              <a:t> Only </a:t>
            </a:r>
            <a:r>
              <a:rPr lang="en-US" sz="2400" dirty="0">
                <a:ea typeface="ＭＳ Ｐゴシック" pitchFamily="-84" charset="-128"/>
                <a:cs typeface="ＭＳ Ｐゴシック" pitchFamily="-84" charset="-128"/>
              </a:rPr>
              <a:t>the physically measurable quantities</a:t>
            </a:r>
            <a:r>
              <a:rPr lang="en-US" sz="2400" dirty="0" smtClean="0">
                <a:ea typeface="ＭＳ Ｐゴシック" pitchFamily="-84" charset="-128"/>
                <a:cs typeface="ＭＳ Ｐゴシック" pitchFamily="-84" charset="-128"/>
              </a:rPr>
              <a:t> (or </a:t>
            </a:r>
            <a:r>
              <a:rPr lang="en-US" sz="2400" b="1" u="sng" dirty="0" smtClean="0">
                <a:solidFill>
                  <a:srgbClr val="800000"/>
                </a:solidFill>
                <a:ea typeface="ＭＳ Ｐゴシック" pitchFamily="-84" charset="-128"/>
                <a:cs typeface="ＭＳ Ｐゴシック" pitchFamily="-84" charset="-128"/>
              </a:rPr>
              <a:t>observables</a:t>
            </a:r>
            <a:r>
              <a:rPr lang="en-US" sz="2400" dirty="0" smtClean="0">
                <a:ea typeface="ＭＳ Ｐゴシック" pitchFamily="-84" charset="-128"/>
                <a:cs typeface="ＭＳ Ｐゴシック" pitchFamily="-84" charset="-128"/>
              </a:rPr>
              <a:t>) must </a:t>
            </a:r>
            <a:r>
              <a:rPr lang="en-US" sz="2400" dirty="0">
                <a:ea typeface="ＭＳ Ｐゴシック" pitchFamily="-84" charset="-128"/>
                <a:cs typeface="ＭＳ Ｐゴシック" pitchFamily="-84" charset="-128"/>
              </a:rPr>
              <a:t>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2786201868"/>
              </p:ext>
            </p:extLst>
          </p:nvPr>
        </p:nvGraphicFramePr>
        <p:xfrm>
          <a:off x="914400" y="2298700"/>
          <a:ext cx="2755900" cy="565150"/>
        </p:xfrm>
        <a:graphic>
          <a:graphicData uri="http://schemas.openxmlformats.org/presentationml/2006/ole">
            <mc:AlternateContent xmlns:mc="http://schemas.openxmlformats.org/markup-compatibility/2006">
              <mc:Choice xmlns:v="urn:schemas-microsoft-com:vml" Requires="v">
                <p:oleObj spid="_x0000_s22707" name="Equation" r:id="rId3" imgW="1244600" imgH="254000" progId="Equation.DSMT4">
                  <p:embed/>
                </p:oleObj>
              </mc:Choice>
              <mc:Fallback>
                <p:oleObj name="Equation" r:id="rId3" imgW="1244600" imgH="254000" progId="Equation.DSMT4">
                  <p:embed/>
                  <p:pic>
                    <p:nvPicPr>
                      <p:cNvPr id="0" name="Picture 2"/>
                      <p:cNvPicPr>
                        <a:picLocks noChangeAspect="1" noChangeArrowheads="1"/>
                      </p:cNvPicPr>
                      <p:nvPr/>
                    </p:nvPicPr>
                    <p:blipFill>
                      <a:blip r:embed="rId4"/>
                      <a:srcRect/>
                      <a:stretch>
                        <a:fillRect/>
                      </a:stretch>
                    </p:blipFill>
                    <p:spPr bwMode="auto">
                      <a:xfrm>
                        <a:off x="914400" y="2298700"/>
                        <a:ext cx="27559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964667792"/>
              </p:ext>
            </p:extLst>
          </p:nvPr>
        </p:nvGraphicFramePr>
        <p:xfrm>
          <a:off x="3660775" y="2286000"/>
          <a:ext cx="4416425" cy="563562"/>
        </p:xfrm>
        <a:graphic>
          <a:graphicData uri="http://schemas.openxmlformats.org/presentationml/2006/ole">
            <mc:AlternateContent xmlns:mc="http://schemas.openxmlformats.org/markup-compatibility/2006">
              <mc:Choice xmlns:v="urn:schemas-microsoft-com:vml" Requires="v">
                <p:oleObj spid="_x0000_s22708" name="Equation" r:id="rId5" imgW="1993900" imgH="254000" progId="Equation.DSMT4">
                  <p:embed/>
                </p:oleObj>
              </mc:Choice>
              <mc:Fallback>
                <p:oleObj name="Equation" r:id="rId5" imgW="1993900" imgH="254000" progId="Equation.DSMT4">
                  <p:embed/>
                  <p:pic>
                    <p:nvPicPr>
                      <p:cNvPr id="0" name=""/>
                      <p:cNvPicPr>
                        <a:picLocks noChangeAspect="1" noChangeArrowheads="1"/>
                      </p:cNvPicPr>
                      <p:nvPr/>
                    </p:nvPicPr>
                    <p:blipFill>
                      <a:blip r:embed="rId6"/>
                      <a:srcRect/>
                      <a:stretch>
                        <a:fillRect/>
                      </a:stretch>
                    </p:blipFill>
                    <p:spPr bwMode="auto">
                      <a:xfrm>
                        <a:off x="3660775" y="2286000"/>
                        <a:ext cx="44164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left)">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wipe(left)">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wipe(left)">
                                      <p:cBhvr>
                                        <p:cTn id="27"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Show that </a:t>
            </a:r>
            <a:r>
              <a:rPr lang="en-US" sz="2400" dirty="0" err="1" smtClean="0">
                <a:cs typeface="ＭＳ Ｐゴシック" pitchFamily="-84" charset="-128"/>
              </a:rPr>
              <a:t>Ae</a:t>
            </a:r>
            <a:r>
              <a:rPr lang="en-US" sz="2400" baseline="30000" dirty="0" err="1" smtClean="0">
                <a:cs typeface="ＭＳ Ｐゴシック" pitchFamily="-84" charset="-128"/>
              </a:rPr>
              <a:t>i(kx-</a:t>
            </a:r>
            <a:r>
              <a:rPr lang="en-US" sz="2400" baseline="30000" dirty="0" err="1" smtClean="0">
                <a:latin typeface="Symbol" charset="2"/>
                <a:cs typeface="Symbol" charset="2"/>
              </a:rPr>
              <a:t>ω</a:t>
            </a:r>
            <a:r>
              <a:rPr lang="en-US" sz="2400" baseline="30000" dirty="0" err="1" smtClean="0">
                <a:cs typeface="ＭＳ Ｐゴシック" pitchFamily="-84" charset="-128"/>
              </a:rPr>
              <a:t>t</a:t>
            </a:r>
            <a:r>
              <a:rPr lang="en-US" sz="2400" baseline="30000" dirty="0" smtClean="0">
                <a:cs typeface="ＭＳ Ｐゴシック" pitchFamily="-84" charset="-128"/>
              </a:rPr>
              <a:t>) </a:t>
            </a:r>
            <a:r>
              <a:rPr lang="en-US" sz="2400" dirty="0" smtClean="0">
                <a:cs typeface="ＭＳ Ｐゴシック" pitchFamily="-84" charset="-128"/>
              </a:rPr>
              <a:t>satisfies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6.2: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1102339829"/>
              </p:ext>
            </p:extLst>
          </p:nvPr>
        </p:nvGraphicFramePr>
        <p:xfrm>
          <a:off x="485775" y="1219200"/>
          <a:ext cx="1843088" cy="457200"/>
        </p:xfrm>
        <a:graphic>
          <a:graphicData uri="http://schemas.openxmlformats.org/presentationml/2006/ole">
            <mc:AlternateContent xmlns:mc="http://schemas.openxmlformats.org/markup-compatibility/2006">
              <mc:Choice xmlns:v="urn:schemas-microsoft-com:vml" Requires="v">
                <p:oleObj spid="_x0000_s516246" name="Equation" r:id="rId3" imgW="812800" imgH="203200" progId="Equation.DSMT4">
                  <p:embed/>
                </p:oleObj>
              </mc:Choice>
              <mc:Fallback>
                <p:oleObj name="Equation" r:id="rId3" imgW="812800" imgH="203200" progId="Equation.DSMT4">
                  <p:embed/>
                  <p:pic>
                    <p:nvPicPr>
                      <p:cNvPr id="0" name="Picture 3"/>
                      <p:cNvPicPr>
                        <a:picLocks noChangeAspect="1" noChangeArrowheads="1"/>
                      </p:cNvPicPr>
                      <p:nvPr/>
                    </p:nvPicPr>
                    <p:blipFill>
                      <a:blip r:embed="rId4"/>
                      <a:srcRect/>
                      <a:stretch>
                        <a:fillRect/>
                      </a:stretch>
                    </p:blipFill>
                    <p:spPr bwMode="auto">
                      <a:xfrm>
                        <a:off x="485775" y="1219200"/>
                        <a:ext cx="1843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31313718"/>
              </p:ext>
            </p:extLst>
          </p:nvPr>
        </p:nvGraphicFramePr>
        <p:xfrm>
          <a:off x="488950" y="1828800"/>
          <a:ext cx="4143375" cy="685800"/>
        </p:xfrm>
        <a:graphic>
          <a:graphicData uri="http://schemas.openxmlformats.org/presentationml/2006/ole">
            <mc:AlternateContent xmlns:mc="http://schemas.openxmlformats.org/markup-compatibility/2006">
              <mc:Choice xmlns:v="urn:schemas-microsoft-com:vml" Requires="v">
                <p:oleObj spid="_x0000_s516247" name="Equation" r:id="rId5" imgW="2374900" imgH="393700" progId="Equation.DSMT4">
                  <p:embed/>
                </p:oleObj>
              </mc:Choice>
              <mc:Fallback>
                <p:oleObj name="Equation" r:id="rId5" imgW="2374900" imgH="393700" progId="Equation.DSMT4">
                  <p:embed/>
                  <p:pic>
                    <p:nvPicPr>
                      <p:cNvPr id="0" name="Picture 4"/>
                      <p:cNvPicPr>
                        <a:picLocks noChangeAspect="1" noChangeArrowheads="1"/>
                      </p:cNvPicPr>
                      <p:nvPr/>
                    </p:nvPicPr>
                    <p:blipFill>
                      <a:blip r:embed="rId6"/>
                      <a:srcRect/>
                      <a:stretch>
                        <a:fillRect/>
                      </a:stretch>
                    </p:blipFill>
                    <p:spPr bwMode="auto">
                      <a:xfrm>
                        <a:off x="488950" y="1828800"/>
                        <a:ext cx="4143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370122437"/>
              </p:ext>
            </p:extLst>
          </p:nvPr>
        </p:nvGraphicFramePr>
        <p:xfrm>
          <a:off x="523875" y="3352800"/>
          <a:ext cx="4778375" cy="685800"/>
        </p:xfrm>
        <a:graphic>
          <a:graphicData uri="http://schemas.openxmlformats.org/presentationml/2006/ole">
            <mc:AlternateContent xmlns:mc="http://schemas.openxmlformats.org/markup-compatibility/2006">
              <mc:Choice xmlns:v="urn:schemas-microsoft-com:vml" Requires="v">
                <p:oleObj spid="_x0000_s516248" name="Equation" r:id="rId7" imgW="2921000" imgH="419100" progId="Equation.DSMT4">
                  <p:embed/>
                </p:oleObj>
              </mc:Choice>
              <mc:Fallback>
                <p:oleObj name="Equation" r:id="rId7" imgW="2921000" imgH="419100" progId="Equation.DSMT4">
                  <p:embed/>
                  <p:pic>
                    <p:nvPicPr>
                      <p:cNvPr id="0" name="Picture 6"/>
                      <p:cNvPicPr>
                        <a:picLocks noChangeAspect="1" noChangeArrowheads="1"/>
                      </p:cNvPicPr>
                      <p:nvPr/>
                    </p:nvPicPr>
                    <p:blipFill>
                      <a:blip r:embed="rId8"/>
                      <a:srcRect/>
                      <a:stretch>
                        <a:fillRect/>
                      </a:stretch>
                    </p:blipFill>
                    <p:spPr bwMode="auto">
                      <a:xfrm>
                        <a:off x="523875" y="3352800"/>
                        <a:ext cx="4778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881778963"/>
              </p:ext>
            </p:extLst>
          </p:nvPr>
        </p:nvGraphicFramePr>
        <p:xfrm>
          <a:off x="3549650" y="1219200"/>
          <a:ext cx="4030663" cy="609600"/>
        </p:xfrm>
        <a:graphic>
          <a:graphicData uri="http://schemas.openxmlformats.org/presentationml/2006/ole">
            <mc:AlternateContent xmlns:mc="http://schemas.openxmlformats.org/markup-compatibility/2006">
              <mc:Choice xmlns:v="urn:schemas-microsoft-com:vml" Requires="v">
                <p:oleObj spid="_x0000_s516249" name="Equation" r:id="rId9" imgW="2590800" imgH="393700" progId="Equation.DSMT4">
                  <p:embed/>
                </p:oleObj>
              </mc:Choice>
              <mc:Fallback>
                <p:oleObj name="Equation" r:id="rId9" imgW="2590800" imgH="393700" progId="Equation.DSMT4">
                  <p:embed/>
                  <p:pic>
                    <p:nvPicPr>
                      <p:cNvPr id="0" name="Picture 11"/>
                      <p:cNvPicPr>
                        <a:picLocks noChangeAspect="1" noChangeArrowheads="1"/>
                      </p:cNvPicPr>
                      <p:nvPr/>
                    </p:nvPicPr>
                    <p:blipFill>
                      <a:blip r:embed="rId10"/>
                      <a:srcRect/>
                      <a:stretch>
                        <a:fillRect/>
                      </a:stretch>
                    </p:blipFill>
                    <p:spPr bwMode="auto">
                      <a:xfrm>
                        <a:off x="3549650" y="1219200"/>
                        <a:ext cx="40306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323541943"/>
              </p:ext>
            </p:extLst>
          </p:nvPr>
        </p:nvGraphicFramePr>
        <p:xfrm>
          <a:off x="487363" y="2590800"/>
          <a:ext cx="6753225" cy="685800"/>
        </p:xfrm>
        <a:graphic>
          <a:graphicData uri="http://schemas.openxmlformats.org/presentationml/2006/ole">
            <mc:AlternateContent xmlns:mc="http://schemas.openxmlformats.org/markup-compatibility/2006">
              <mc:Choice xmlns:v="urn:schemas-microsoft-com:vml" Requires="v">
                <p:oleObj spid="_x0000_s516250" name="Equation" r:id="rId11" imgW="4114800" imgH="419100" progId="Equation.DSMT4">
                  <p:embed/>
                </p:oleObj>
              </mc:Choice>
              <mc:Fallback>
                <p:oleObj name="Equation" r:id="rId11" imgW="4114800" imgH="419100" progId="Equation.DSMT4">
                  <p:embed/>
                  <p:pic>
                    <p:nvPicPr>
                      <p:cNvPr id="0" name="Picture 12"/>
                      <p:cNvPicPr>
                        <a:picLocks noChangeAspect="1" noChangeArrowheads="1"/>
                      </p:cNvPicPr>
                      <p:nvPr/>
                    </p:nvPicPr>
                    <p:blipFill>
                      <a:blip r:embed="rId12"/>
                      <a:srcRect/>
                      <a:stretch>
                        <a:fillRect/>
                      </a:stretch>
                    </p:blipFill>
                    <p:spPr bwMode="auto">
                      <a:xfrm>
                        <a:off x="487363" y="2590800"/>
                        <a:ext cx="6753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5" name="Object 13"/>
          <p:cNvGraphicFramePr>
            <a:graphicFrameLocks noChangeAspect="1"/>
          </p:cNvGraphicFramePr>
          <p:nvPr>
            <p:extLst>
              <p:ext uri="{D42A27DB-BD31-4B8C-83A1-F6EECF244321}">
                <p14:modId xmlns:p14="http://schemas.microsoft.com/office/powerpoint/2010/main" val="1943124589"/>
              </p:ext>
            </p:extLst>
          </p:nvPr>
        </p:nvGraphicFramePr>
        <p:xfrm>
          <a:off x="6343650" y="3200400"/>
          <a:ext cx="2238375" cy="725488"/>
        </p:xfrm>
        <a:graphic>
          <a:graphicData uri="http://schemas.openxmlformats.org/presentationml/2006/ole">
            <mc:AlternateContent xmlns:mc="http://schemas.openxmlformats.org/markup-compatibility/2006">
              <mc:Choice xmlns:v="urn:schemas-microsoft-com:vml" Requires="v">
                <p:oleObj spid="_x0000_s516251" name="Equation" r:id="rId13" imgW="1447800" imgH="469900" progId="Equation.DSMT4">
                  <p:embed/>
                </p:oleObj>
              </mc:Choice>
              <mc:Fallback>
                <p:oleObj name="Equation" r:id="rId13" imgW="1447800" imgH="469900" progId="Equation.DSMT4">
                  <p:embed/>
                  <p:pic>
                    <p:nvPicPr>
                      <p:cNvPr id="0" name="Picture 13"/>
                      <p:cNvPicPr>
                        <a:picLocks noChangeAspect="1" noChangeArrowheads="1"/>
                      </p:cNvPicPr>
                      <p:nvPr/>
                    </p:nvPicPr>
                    <p:blipFill>
                      <a:blip r:embed="rId14"/>
                      <a:srcRect/>
                      <a:stretch>
                        <a:fillRect/>
                      </a:stretch>
                    </p:blipFill>
                    <p:spPr bwMode="auto">
                      <a:xfrm>
                        <a:off x="6343650" y="3200400"/>
                        <a:ext cx="2238375"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6" name="Object 14"/>
          <p:cNvGraphicFramePr>
            <a:graphicFrameLocks noChangeAspect="1"/>
          </p:cNvGraphicFramePr>
          <p:nvPr>
            <p:extLst>
              <p:ext uri="{D42A27DB-BD31-4B8C-83A1-F6EECF244321}">
                <p14:modId xmlns:p14="http://schemas.microsoft.com/office/powerpoint/2010/main" val="1016775259"/>
              </p:ext>
            </p:extLst>
          </p:nvPr>
        </p:nvGraphicFramePr>
        <p:xfrm>
          <a:off x="7185025" y="5181600"/>
          <a:ext cx="1782763" cy="762000"/>
        </p:xfrm>
        <a:graphic>
          <a:graphicData uri="http://schemas.openxmlformats.org/presentationml/2006/ole">
            <mc:AlternateContent xmlns:mc="http://schemas.openxmlformats.org/markup-compatibility/2006">
              <mc:Choice xmlns:v="urn:schemas-microsoft-com:vml" Requires="v">
                <p:oleObj spid="_x0000_s516252" name="Equation" r:id="rId15" imgW="977900" imgH="419100" progId="Equation.DSMT4">
                  <p:embed/>
                </p:oleObj>
              </mc:Choice>
              <mc:Fallback>
                <p:oleObj name="Equation" r:id="rId15" imgW="977900" imgH="419100" progId="Equation.DSMT4">
                  <p:embed/>
                  <p:pic>
                    <p:nvPicPr>
                      <p:cNvPr id="0" name="Picture 14"/>
                      <p:cNvPicPr>
                        <a:picLocks noChangeAspect="1" noChangeArrowheads="1"/>
                      </p:cNvPicPr>
                      <p:nvPr/>
                    </p:nvPicPr>
                    <p:blipFill>
                      <a:blip r:embed="rId16"/>
                      <a:srcRect/>
                      <a:stretch>
                        <a:fillRect/>
                      </a:stretch>
                    </p:blipFill>
                    <p:spPr bwMode="auto">
                      <a:xfrm>
                        <a:off x="7185025" y="5181600"/>
                        <a:ext cx="17827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7" name="Object 15"/>
          <p:cNvGraphicFramePr>
            <a:graphicFrameLocks noChangeAspect="1"/>
          </p:cNvGraphicFramePr>
          <p:nvPr>
            <p:extLst>
              <p:ext uri="{D42A27DB-BD31-4B8C-83A1-F6EECF244321}">
                <p14:modId xmlns:p14="http://schemas.microsoft.com/office/powerpoint/2010/main" val="4068864180"/>
              </p:ext>
            </p:extLst>
          </p:nvPr>
        </p:nvGraphicFramePr>
        <p:xfrm>
          <a:off x="390525" y="4038600"/>
          <a:ext cx="3394075" cy="666750"/>
        </p:xfrm>
        <a:graphic>
          <a:graphicData uri="http://schemas.openxmlformats.org/presentationml/2006/ole">
            <mc:AlternateContent xmlns:mc="http://schemas.openxmlformats.org/markup-compatibility/2006">
              <mc:Choice xmlns:v="urn:schemas-microsoft-com:vml" Requires="v">
                <p:oleObj spid="_x0000_s516253" name="Equation" r:id="rId17" imgW="2197100" imgH="431800" progId="Equation.DSMT4">
                  <p:embed/>
                </p:oleObj>
              </mc:Choice>
              <mc:Fallback>
                <p:oleObj name="Equation" r:id="rId17" imgW="2197100" imgH="431800" progId="Equation.DSMT4">
                  <p:embed/>
                  <p:pic>
                    <p:nvPicPr>
                      <p:cNvPr id="0" name="Picture 15"/>
                      <p:cNvPicPr>
                        <a:picLocks noChangeAspect="1" noChangeArrowheads="1"/>
                      </p:cNvPicPr>
                      <p:nvPr/>
                    </p:nvPicPr>
                    <p:blipFill>
                      <a:blip r:embed="rId18"/>
                      <a:srcRect/>
                      <a:stretch>
                        <a:fillRect/>
                      </a:stretch>
                    </p:blipFill>
                    <p:spPr bwMode="auto">
                      <a:xfrm>
                        <a:off x="390525" y="4038600"/>
                        <a:ext cx="3394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8" name="Object 16"/>
          <p:cNvGraphicFramePr>
            <a:graphicFrameLocks noChangeAspect="1"/>
          </p:cNvGraphicFramePr>
          <p:nvPr>
            <p:extLst>
              <p:ext uri="{D42A27DB-BD31-4B8C-83A1-F6EECF244321}">
                <p14:modId xmlns:p14="http://schemas.microsoft.com/office/powerpoint/2010/main" val="3708367462"/>
              </p:ext>
            </p:extLst>
          </p:nvPr>
        </p:nvGraphicFramePr>
        <p:xfrm>
          <a:off x="6343650" y="3962400"/>
          <a:ext cx="1943100" cy="725488"/>
        </p:xfrm>
        <a:graphic>
          <a:graphicData uri="http://schemas.openxmlformats.org/presentationml/2006/ole">
            <mc:AlternateContent xmlns:mc="http://schemas.openxmlformats.org/markup-compatibility/2006">
              <mc:Choice xmlns:v="urn:schemas-microsoft-com:vml" Requires="v">
                <p:oleObj spid="_x0000_s516254" name="Equation" r:id="rId19" imgW="1257300" imgH="469900" progId="Equation.DSMT4">
                  <p:embed/>
                </p:oleObj>
              </mc:Choice>
              <mc:Fallback>
                <p:oleObj name="Equation" r:id="rId19" imgW="1257300" imgH="469900" progId="Equation.DSMT4">
                  <p:embed/>
                  <p:pic>
                    <p:nvPicPr>
                      <p:cNvPr id="0" name="Picture 16"/>
                      <p:cNvPicPr>
                        <a:picLocks noChangeAspect="1" noChangeArrowheads="1"/>
                      </p:cNvPicPr>
                      <p:nvPr/>
                    </p:nvPicPr>
                    <p:blipFill>
                      <a:blip r:embed="rId20"/>
                      <a:srcRect/>
                      <a:stretch>
                        <a:fillRect/>
                      </a:stretch>
                    </p:blipFill>
                    <p:spPr bwMode="auto">
                      <a:xfrm>
                        <a:off x="6343650" y="3962400"/>
                        <a:ext cx="194310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9" name="Object 17"/>
          <p:cNvGraphicFramePr>
            <a:graphicFrameLocks noChangeAspect="1"/>
          </p:cNvGraphicFramePr>
          <p:nvPr>
            <p:extLst>
              <p:ext uri="{D42A27DB-BD31-4B8C-83A1-F6EECF244321}">
                <p14:modId xmlns:p14="http://schemas.microsoft.com/office/powerpoint/2010/main" val="1490961834"/>
              </p:ext>
            </p:extLst>
          </p:nvPr>
        </p:nvGraphicFramePr>
        <p:xfrm>
          <a:off x="400050" y="4667250"/>
          <a:ext cx="4276725" cy="666750"/>
        </p:xfrm>
        <a:graphic>
          <a:graphicData uri="http://schemas.openxmlformats.org/presentationml/2006/ole">
            <mc:AlternateContent xmlns:mc="http://schemas.openxmlformats.org/markup-compatibility/2006">
              <mc:Choice xmlns:v="urn:schemas-microsoft-com:vml" Requires="v">
                <p:oleObj spid="_x0000_s516255" name="Equation" r:id="rId21" imgW="2768600" imgH="431800" progId="Equation.DSMT4">
                  <p:embed/>
                </p:oleObj>
              </mc:Choice>
              <mc:Fallback>
                <p:oleObj name="Equation" r:id="rId21" imgW="2768600" imgH="431800" progId="Equation.DSMT4">
                  <p:embed/>
                  <p:pic>
                    <p:nvPicPr>
                      <p:cNvPr id="0" name="Picture 17"/>
                      <p:cNvPicPr>
                        <a:picLocks noChangeAspect="1" noChangeArrowheads="1"/>
                      </p:cNvPicPr>
                      <p:nvPr/>
                    </p:nvPicPr>
                    <p:blipFill>
                      <a:blip r:embed="rId22"/>
                      <a:srcRect/>
                      <a:stretch>
                        <a:fillRect/>
                      </a:stretch>
                    </p:blipFill>
                    <p:spPr bwMode="auto">
                      <a:xfrm>
                        <a:off x="400050" y="4667250"/>
                        <a:ext cx="4276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0" name="Object 18"/>
          <p:cNvGraphicFramePr>
            <a:graphicFrameLocks noChangeAspect="1"/>
          </p:cNvGraphicFramePr>
          <p:nvPr>
            <p:extLst>
              <p:ext uri="{D42A27DB-BD31-4B8C-83A1-F6EECF244321}">
                <p14:modId xmlns:p14="http://schemas.microsoft.com/office/powerpoint/2010/main" val="1319261102"/>
              </p:ext>
            </p:extLst>
          </p:nvPr>
        </p:nvGraphicFramePr>
        <p:xfrm>
          <a:off x="5791200" y="4800600"/>
          <a:ext cx="2276475" cy="314325"/>
        </p:xfrm>
        <a:graphic>
          <a:graphicData uri="http://schemas.openxmlformats.org/presentationml/2006/ole">
            <mc:AlternateContent xmlns:mc="http://schemas.openxmlformats.org/markup-compatibility/2006">
              <mc:Choice xmlns:v="urn:schemas-microsoft-com:vml" Requires="v">
                <p:oleObj spid="_x0000_s516256" name="Equation" r:id="rId23" imgW="1473200" imgH="203200" progId="Equation.DSMT4">
                  <p:embed/>
                </p:oleObj>
              </mc:Choice>
              <mc:Fallback>
                <p:oleObj name="Equation" r:id="rId23" imgW="1473200" imgH="203200" progId="Equation.DSMT4">
                  <p:embed/>
                  <p:pic>
                    <p:nvPicPr>
                      <p:cNvPr id="0" name="Picture 18"/>
                      <p:cNvPicPr>
                        <a:picLocks noChangeAspect="1" noChangeArrowheads="1"/>
                      </p:cNvPicPr>
                      <p:nvPr/>
                    </p:nvPicPr>
                    <p:blipFill>
                      <a:blip r:embed="rId24"/>
                      <a:srcRect/>
                      <a:stretch>
                        <a:fillRect/>
                      </a:stretch>
                    </p:blipFill>
                    <p:spPr bwMode="auto">
                      <a:xfrm>
                        <a:off x="5791200" y="4800600"/>
                        <a:ext cx="2276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1" name="Object 19"/>
          <p:cNvGraphicFramePr>
            <a:graphicFrameLocks noChangeAspect="1"/>
          </p:cNvGraphicFramePr>
          <p:nvPr>
            <p:extLst>
              <p:ext uri="{D42A27DB-BD31-4B8C-83A1-F6EECF244321}">
                <p14:modId xmlns:p14="http://schemas.microsoft.com/office/powerpoint/2010/main" val="1941538822"/>
              </p:ext>
            </p:extLst>
          </p:nvPr>
        </p:nvGraphicFramePr>
        <p:xfrm>
          <a:off x="395288" y="5181600"/>
          <a:ext cx="5741987" cy="762000"/>
        </p:xfrm>
        <a:graphic>
          <a:graphicData uri="http://schemas.openxmlformats.org/presentationml/2006/ole">
            <mc:AlternateContent xmlns:mc="http://schemas.openxmlformats.org/markup-compatibility/2006">
              <mc:Choice xmlns:v="urn:schemas-microsoft-com:vml" Requires="v">
                <p:oleObj spid="_x0000_s516257" name="Equation" r:id="rId25" imgW="3149600" imgH="419100" progId="Equation.DSMT4">
                  <p:embed/>
                </p:oleObj>
              </mc:Choice>
              <mc:Fallback>
                <p:oleObj name="Equation" r:id="rId25" imgW="3149600" imgH="419100" progId="Equation.DSMT4">
                  <p:embed/>
                  <p:pic>
                    <p:nvPicPr>
                      <p:cNvPr id="0" name="Picture 19"/>
                      <p:cNvPicPr>
                        <a:picLocks noChangeAspect="1" noChangeArrowheads="1"/>
                      </p:cNvPicPr>
                      <p:nvPr/>
                    </p:nvPicPr>
                    <p:blipFill>
                      <a:blip r:embed="rId26"/>
                      <a:srcRect/>
                      <a:stretch>
                        <a:fillRect/>
                      </a:stretch>
                    </p:blipFill>
                    <p:spPr bwMode="auto">
                      <a:xfrm>
                        <a:off x="395288" y="5181600"/>
                        <a:ext cx="57419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2514600" y="12192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ight Arrow 25"/>
          <p:cNvSpPr/>
          <p:nvPr/>
        </p:nvSpPr>
        <p:spPr bwMode="auto">
          <a:xfrm>
            <a:off x="4876800" y="47244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6248400" y="533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609600" y="5867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a:t>
            </a:r>
            <a:r>
              <a:rPr lang="en-US" dirty="0" err="1" smtClean="0">
                <a:solidFill>
                  <a:schemeClr val="accent2"/>
                </a:solidFill>
                <a:latin typeface="+mn-lt"/>
                <a:cs typeface="ＭＳ Ｐゴシック" pitchFamily="-84" charset="-128"/>
              </a:rPr>
              <a:t>Ae</a:t>
            </a:r>
            <a:r>
              <a:rPr lang="en-US" baseline="30000" dirty="0" err="1" smtClean="0">
                <a:solidFill>
                  <a:schemeClr val="accent2"/>
                </a:solidFill>
                <a:latin typeface="+mn-lt"/>
                <a:cs typeface="ＭＳ Ｐゴシック" pitchFamily="-84" charset="-128"/>
              </a:rPr>
              <a:t>i(kx-</a:t>
            </a:r>
            <a:r>
              <a:rPr lang="en-US" baseline="30000" dirty="0" err="1" smtClean="0">
                <a:solidFill>
                  <a:schemeClr val="accent2"/>
                </a:solidFill>
                <a:latin typeface="Symbol" charset="2"/>
                <a:cs typeface="Symbol" charset="2"/>
              </a:rPr>
              <a:t>ω</a:t>
            </a:r>
            <a:r>
              <a:rPr lang="en-US" baseline="30000" dirty="0" err="1" smtClean="0">
                <a:solidFill>
                  <a:schemeClr val="accent2"/>
                </a:solidFill>
                <a:latin typeface="+mn-lt"/>
                <a:cs typeface="ＭＳ Ｐゴシック" pitchFamily="-84" charset="-128"/>
              </a:rPr>
              <a:t>t</a:t>
            </a:r>
            <a:r>
              <a:rPr lang="en-US" baseline="30000" dirty="0" smtClean="0">
                <a:solidFill>
                  <a:schemeClr val="accent2"/>
                </a:solidFill>
                <a:latin typeface="+mn-lt"/>
                <a:cs typeface="ＭＳ Ｐゴシック" pitchFamily="-84" charset="-128"/>
              </a:rPr>
              <a:t>)</a:t>
            </a:r>
            <a:r>
              <a:rPr lang="en-US" baseline="30000" dirty="0" smtClean="0">
                <a:cs typeface="ＭＳ Ｐゴシック" pitchFamily="-84" charset="-128"/>
              </a:rPr>
              <a:t>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is a good solution</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and satisfies 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9483"/>
                                        </p:tgtEl>
                                        <p:attrNameLst>
                                          <p:attrName>style.visibility</p:attrName>
                                        </p:attrNameLst>
                                      </p:cBhvr>
                                      <p:to>
                                        <p:strVal val="visible"/>
                                      </p:to>
                                    </p:set>
                                    <p:animEffect transition="in" filter="wipe(left)">
                                      <p:cBhvr>
                                        <p:cTn id="22" dur="500"/>
                                        <p:tgtEl>
                                          <p:spTgt spid="4894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9484"/>
                                        </p:tgtEl>
                                        <p:attrNameLst>
                                          <p:attrName>style.visibility</p:attrName>
                                        </p:attrNameLst>
                                      </p:cBhvr>
                                      <p:to>
                                        <p:strVal val="visible"/>
                                      </p:to>
                                    </p:set>
                                    <p:animEffect transition="in" filter="wipe(left)">
                                      <p:cBhvr>
                                        <p:cTn id="32" dur="500"/>
                                        <p:tgtEl>
                                          <p:spTgt spid="4894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8462"/>
                                        </p:tgtEl>
                                        <p:attrNameLst>
                                          <p:attrName>style.visibility</p:attrName>
                                        </p:attrNameLst>
                                      </p:cBhvr>
                                      <p:to>
                                        <p:strVal val="visible"/>
                                      </p:to>
                                    </p:set>
                                    <p:animEffect transition="in" filter="wipe(left)">
                                      <p:cBhvr>
                                        <p:cTn id="37" dur="500"/>
                                        <p:tgtEl>
                                          <p:spTgt spid="488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9485"/>
                                        </p:tgtEl>
                                        <p:attrNameLst>
                                          <p:attrName>style.visibility</p:attrName>
                                        </p:attrNameLst>
                                      </p:cBhvr>
                                      <p:to>
                                        <p:strVal val="visible"/>
                                      </p:to>
                                    </p:set>
                                    <p:animEffect transition="in" filter="wipe(left)">
                                      <p:cBhvr>
                                        <p:cTn id="42" dur="500"/>
                                        <p:tgtEl>
                                          <p:spTgt spid="4894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9487"/>
                                        </p:tgtEl>
                                        <p:attrNameLst>
                                          <p:attrName>style.visibility</p:attrName>
                                        </p:attrNameLst>
                                      </p:cBhvr>
                                      <p:to>
                                        <p:strVal val="visible"/>
                                      </p:to>
                                    </p:set>
                                    <p:animEffect transition="in" filter="wipe(left)">
                                      <p:cBhvr>
                                        <p:cTn id="47" dur="500"/>
                                        <p:tgtEl>
                                          <p:spTgt spid="4894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9489"/>
                                        </p:tgtEl>
                                        <p:attrNameLst>
                                          <p:attrName>style.visibility</p:attrName>
                                        </p:attrNameLst>
                                      </p:cBhvr>
                                      <p:to>
                                        <p:strVal val="visible"/>
                                      </p:to>
                                    </p:set>
                                    <p:animEffect transition="in" filter="wipe(left)">
                                      <p:cBhvr>
                                        <p:cTn id="52" dur="500"/>
                                        <p:tgtEl>
                                          <p:spTgt spid="48948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9490"/>
                                        </p:tgtEl>
                                        <p:attrNameLst>
                                          <p:attrName>style.visibility</p:attrName>
                                        </p:attrNameLst>
                                      </p:cBhvr>
                                      <p:to>
                                        <p:strVal val="visible"/>
                                      </p:to>
                                    </p:set>
                                    <p:animEffect transition="in" filter="wipe(left)">
                                      <p:cBhvr>
                                        <p:cTn id="62" dur="500"/>
                                        <p:tgtEl>
                                          <p:spTgt spid="48949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9488"/>
                                        </p:tgtEl>
                                        <p:attrNameLst>
                                          <p:attrName>style.visibility</p:attrName>
                                        </p:attrNameLst>
                                      </p:cBhvr>
                                      <p:to>
                                        <p:strVal val="visible"/>
                                      </p:to>
                                    </p:set>
                                    <p:animEffect transition="in" filter="wipe(left)">
                                      <p:cBhvr>
                                        <p:cTn id="67" dur="500"/>
                                        <p:tgtEl>
                                          <p:spTgt spid="4894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9491"/>
                                        </p:tgtEl>
                                        <p:attrNameLst>
                                          <p:attrName>style.visibility</p:attrName>
                                        </p:attrNameLst>
                                      </p:cBhvr>
                                      <p:to>
                                        <p:strVal val="visible"/>
                                      </p:to>
                                    </p:set>
                                    <p:animEffect transition="in" filter="wipe(left)">
                                      <p:cBhvr>
                                        <p:cTn id="72" dur="500"/>
                                        <p:tgtEl>
                                          <p:spTgt spid="48949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89486"/>
                                        </p:tgtEl>
                                        <p:attrNameLst>
                                          <p:attrName>style.visibility</p:attrName>
                                        </p:attrNameLst>
                                      </p:cBhvr>
                                      <p:to>
                                        <p:strVal val="visible"/>
                                      </p:to>
                                    </p:set>
                                    <p:animEffect transition="in" filter="wipe(left)">
                                      <p:cBhvr>
                                        <p:cTn id="82" dur="500"/>
                                        <p:tgtEl>
                                          <p:spTgt spid="48948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wipe(left)">
                                      <p:cBhvr>
                                        <p:cTn id="8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6" grpId="0" animBg="1"/>
      <p:bldP spid="27" grpId="0" animBg="1"/>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Determine </a:t>
            </a:r>
            <a:r>
              <a:rPr lang="en-US" sz="2400" dirty="0" err="1" smtClean="0">
                <a:latin typeface="Symbol" charset="2"/>
                <a:cs typeface="Symbol" charset="2"/>
              </a:rPr>
              <a:t>Ψ</a:t>
            </a:r>
            <a:r>
              <a:rPr lang="en-US" sz="2400" dirty="0" smtClean="0">
                <a:latin typeface="Symbol" charset="2"/>
                <a:cs typeface="Symbol" charset="2"/>
              </a:rPr>
              <a:t> (</a:t>
            </a:r>
            <a:r>
              <a:rPr lang="en-US" sz="2400" dirty="0" err="1" smtClean="0">
                <a:latin typeface="Symbol" charset="2"/>
                <a:cs typeface="Symbol" charset="2"/>
              </a:rPr>
              <a:t>x,t</a:t>
            </a:r>
            <a:r>
              <a:rPr lang="en-US" sz="2400" dirty="0" smtClean="0">
                <a:latin typeface="Symbol" charset="2"/>
                <a:cs typeface="Symbol" charset="2"/>
              </a:rPr>
              <a:t>)=</a:t>
            </a:r>
            <a:r>
              <a:rPr lang="en-US" sz="2400" dirty="0" err="1" smtClean="0">
                <a:cs typeface="ＭＳ Ｐゴシック" pitchFamily="-84" charset="-128"/>
              </a:rPr>
              <a:t>Asin(kx-</a:t>
            </a:r>
            <a:r>
              <a:rPr lang="en-US" sz="2400" dirty="0" err="1" smtClean="0">
                <a:latin typeface="Symbol" charset="2"/>
                <a:cs typeface="Symbol" charset="2"/>
              </a:rPr>
              <a:t>ω</a:t>
            </a:r>
            <a:r>
              <a:rPr lang="en-US" sz="2400" dirty="0" err="1" smtClean="0">
                <a:cs typeface="ＭＳ Ｐゴシック" pitchFamily="-84" charset="-128"/>
              </a:rPr>
              <a:t>t</a:t>
            </a:r>
            <a:r>
              <a:rPr lang="en-US" sz="2400" dirty="0" smtClean="0">
                <a:cs typeface="ＭＳ Ｐゴシック" pitchFamily="-84" charset="-128"/>
              </a:rPr>
              <a:t>) is an acceptable solution for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6.3: Bad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783792143"/>
              </p:ext>
            </p:extLst>
          </p:nvPr>
        </p:nvGraphicFramePr>
        <p:xfrm>
          <a:off x="660400" y="1524000"/>
          <a:ext cx="2678113" cy="514350"/>
        </p:xfrm>
        <a:graphic>
          <a:graphicData uri="http://schemas.openxmlformats.org/presentationml/2006/ole">
            <mc:AlternateContent xmlns:mc="http://schemas.openxmlformats.org/markup-compatibility/2006">
              <mc:Choice xmlns:v="urn:schemas-microsoft-com:vml" Requires="v">
                <p:oleObj spid="_x0000_s491186" name="Equation" r:id="rId3" imgW="1181100" imgH="228600" progId="Equation.DSMT4">
                  <p:embed/>
                </p:oleObj>
              </mc:Choice>
              <mc:Fallback>
                <p:oleObj name="Equation" r:id="rId3" imgW="1181100" imgH="228600" progId="Equation.DSMT4">
                  <p:embed/>
                  <p:pic>
                    <p:nvPicPr>
                      <p:cNvPr id="0" name="Picture 2"/>
                      <p:cNvPicPr>
                        <a:picLocks noChangeAspect="1" noChangeArrowheads="1"/>
                      </p:cNvPicPr>
                      <p:nvPr/>
                    </p:nvPicPr>
                    <p:blipFill>
                      <a:blip r:embed="rId4"/>
                      <a:srcRect/>
                      <a:stretch>
                        <a:fillRect/>
                      </a:stretch>
                    </p:blipFill>
                    <p:spPr bwMode="auto">
                      <a:xfrm>
                        <a:off x="660400" y="1524000"/>
                        <a:ext cx="26781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264597924"/>
              </p:ext>
            </p:extLst>
          </p:nvPr>
        </p:nvGraphicFramePr>
        <p:xfrm>
          <a:off x="609600" y="2057400"/>
          <a:ext cx="5397500" cy="792163"/>
        </p:xfrm>
        <a:graphic>
          <a:graphicData uri="http://schemas.openxmlformats.org/presentationml/2006/ole">
            <mc:AlternateContent xmlns:mc="http://schemas.openxmlformats.org/markup-compatibility/2006">
              <mc:Choice xmlns:v="urn:schemas-microsoft-com:vml" Requires="v">
                <p:oleObj spid="_x0000_s491187" name="Equation" r:id="rId5" imgW="2679700" imgH="393700" progId="Equation.DSMT4">
                  <p:embed/>
                </p:oleObj>
              </mc:Choice>
              <mc:Fallback>
                <p:oleObj name="Equation" r:id="rId5" imgW="2679700" imgH="393700" progId="Equation.DSMT4">
                  <p:embed/>
                  <p:pic>
                    <p:nvPicPr>
                      <p:cNvPr id="0" name="Picture 3"/>
                      <p:cNvPicPr>
                        <a:picLocks noChangeAspect="1" noChangeArrowheads="1"/>
                      </p:cNvPicPr>
                      <p:nvPr/>
                    </p:nvPicPr>
                    <p:blipFill>
                      <a:blip r:embed="rId6"/>
                      <a:srcRect/>
                      <a:stretch>
                        <a:fillRect/>
                      </a:stretch>
                    </p:blipFill>
                    <p:spPr bwMode="auto">
                      <a:xfrm>
                        <a:off x="609600" y="2057400"/>
                        <a:ext cx="53975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371921433"/>
              </p:ext>
            </p:extLst>
          </p:nvPr>
        </p:nvGraphicFramePr>
        <p:xfrm>
          <a:off x="561975" y="3581400"/>
          <a:ext cx="7693025" cy="838200"/>
        </p:xfrm>
        <a:graphic>
          <a:graphicData uri="http://schemas.openxmlformats.org/presentationml/2006/ole">
            <mc:AlternateContent xmlns:mc="http://schemas.openxmlformats.org/markup-compatibility/2006">
              <mc:Choice xmlns:v="urn:schemas-microsoft-com:vml" Requires="v">
                <p:oleObj spid="_x0000_s491188" name="Equation" r:id="rId7" imgW="3848100" imgH="419100" progId="Equation.DSMT4">
                  <p:embed/>
                </p:oleObj>
              </mc:Choice>
              <mc:Fallback>
                <p:oleObj name="Equation" r:id="rId7" imgW="3848100" imgH="419100" progId="Equation.DSMT4">
                  <p:embed/>
                  <p:pic>
                    <p:nvPicPr>
                      <p:cNvPr id="0" name="Picture 4"/>
                      <p:cNvPicPr>
                        <a:picLocks noChangeAspect="1" noChangeArrowheads="1"/>
                      </p:cNvPicPr>
                      <p:nvPr/>
                    </p:nvPicPr>
                    <p:blipFill>
                      <a:blip r:embed="rId8"/>
                      <a:srcRect/>
                      <a:stretch>
                        <a:fillRect/>
                      </a:stretch>
                    </p:blipFill>
                    <p:spPr bwMode="auto">
                      <a:xfrm>
                        <a:off x="561975" y="3581400"/>
                        <a:ext cx="76930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3694370311"/>
              </p:ext>
            </p:extLst>
          </p:nvPr>
        </p:nvGraphicFramePr>
        <p:xfrm>
          <a:off x="4397375" y="1524000"/>
          <a:ext cx="4344988" cy="609600"/>
        </p:xfrm>
        <a:graphic>
          <a:graphicData uri="http://schemas.openxmlformats.org/presentationml/2006/ole">
            <mc:AlternateContent xmlns:mc="http://schemas.openxmlformats.org/markup-compatibility/2006">
              <mc:Choice xmlns:v="urn:schemas-microsoft-com:vml" Requires="v">
                <p:oleObj spid="_x0000_s491189" name="Equation" r:id="rId9" imgW="2794000" imgH="393700" progId="Equation.DSMT4">
                  <p:embed/>
                </p:oleObj>
              </mc:Choice>
              <mc:Fallback>
                <p:oleObj name="Equation" r:id="rId9" imgW="2794000" imgH="393700" progId="Equation.DSMT4">
                  <p:embed/>
                  <p:pic>
                    <p:nvPicPr>
                      <p:cNvPr id="0" name="Picture 5"/>
                      <p:cNvPicPr>
                        <a:picLocks noChangeAspect="1" noChangeArrowheads="1"/>
                      </p:cNvPicPr>
                      <p:nvPr/>
                    </p:nvPicPr>
                    <p:blipFill>
                      <a:blip r:embed="rId10"/>
                      <a:srcRect/>
                      <a:stretch>
                        <a:fillRect/>
                      </a:stretch>
                    </p:blipFill>
                    <p:spPr bwMode="auto">
                      <a:xfrm>
                        <a:off x="4397375" y="1524000"/>
                        <a:ext cx="4344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1968739362"/>
              </p:ext>
            </p:extLst>
          </p:nvPr>
        </p:nvGraphicFramePr>
        <p:xfrm>
          <a:off x="546100" y="2895600"/>
          <a:ext cx="6980238" cy="838200"/>
        </p:xfrm>
        <a:graphic>
          <a:graphicData uri="http://schemas.openxmlformats.org/presentationml/2006/ole">
            <mc:AlternateContent xmlns:mc="http://schemas.openxmlformats.org/markup-compatibility/2006">
              <mc:Choice xmlns:v="urn:schemas-microsoft-com:vml" Requires="v">
                <p:oleObj spid="_x0000_s491190" name="Equation" r:id="rId11" imgW="3479800" imgH="419100" progId="Equation.DSMT4">
                  <p:embed/>
                </p:oleObj>
              </mc:Choice>
              <mc:Fallback>
                <p:oleObj name="Equation" r:id="rId11" imgW="3479800" imgH="419100" progId="Equation.DSMT4">
                  <p:embed/>
                  <p:pic>
                    <p:nvPicPr>
                      <p:cNvPr id="0" name="Picture 6"/>
                      <p:cNvPicPr>
                        <a:picLocks noChangeAspect="1" noChangeArrowheads="1"/>
                      </p:cNvPicPr>
                      <p:nvPr/>
                    </p:nvPicPr>
                    <p:blipFill>
                      <a:blip r:embed="rId12"/>
                      <a:srcRect/>
                      <a:stretch>
                        <a:fillRect/>
                      </a:stretch>
                    </p:blipFill>
                    <p:spPr bwMode="auto">
                      <a:xfrm>
                        <a:off x="546100" y="2895600"/>
                        <a:ext cx="69802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429000" y="152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228600" y="5486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This is not true in all </a:t>
            </a:r>
            <a:r>
              <a:rPr lang="en-US" kern="0" dirty="0" err="1" smtClean="0">
                <a:solidFill>
                  <a:schemeClr val="accent2"/>
                </a:solidFill>
                <a:latin typeface="+mn-lt"/>
                <a:ea typeface="ＭＳ Ｐゴシック" pitchFamily="-1" charset="-128"/>
                <a:cs typeface="ＭＳ Ｐゴシック" pitchFamily="-84" charset="-128"/>
              </a:rPr>
              <a:t>x</a:t>
            </a:r>
            <a:r>
              <a:rPr lang="en-US" kern="0" dirty="0" smtClean="0">
                <a:solidFill>
                  <a:schemeClr val="accent2"/>
                </a:solidFill>
                <a:latin typeface="+mn-lt"/>
                <a:ea typeface="ＭＳ Ｐゴシック" pitchFamily="-1" charset="-128"/>
                <a:cs typeface="ＭＳ Ｐゴシック" pitchFamily="-84" charset="-128"/>
              </a:rPr>
              <a:t> and </a:t>
            </a:r>
            <a:r>
              <a:rPr lang="en-US" kern="0" dirty="0" err="1" smtClean="0">
                <a:solidFill>
                  <a:schemeClr val="accent2"/>
                </a:solidFill>
                <a:latin typeface="+mn-lt"/>
                <a:ea typeface="ＭＳ Ｐゴシック" pitchFamily="-1" charset="-128"/>
                <a:cs typeface="ＭＳ Ｐゴシック" pitchFamily="-84" charset="-128"/>
              </a:rPr>
              <a:t>t</a:t>
            </a:r>
            <a:r>
              <a:rPr lang="en-US" kern="0" dirty="0" smtClean="0">
                <a:solidFill>
                  <a:schemeClr val="accent2"/>
                </a:solidFill>
                <a:latin typeface="+mn-lt"/>
                <a:ea typeface="ＭＳ Ｐゴシック" pitchFamily="-1" charset="-128"/>
                <a:cs typeface="ＭＳ Ｐゴシック" pitchFamily="-84" charset="-128"/>
              </a:rPr>
              <a:t>.  </a:t>
            </a:r>
            <a:r>
              <a:rPr lang="en-US" kern="0" dirty="0" smtClean="0">
                <a:solidFill>
                  <a:srgbClr val="3333CC"/>
                </a:solidFill>
                <a:latin typeface="+mn-lt"/>
                <a:ea typeface="ＭＳ Ｐゴシック" pitchFamily="-1" charset="-128"/>
                <a:cs typeface="ＭＳ Ｐゴシック" pitchFamily="-84" charset="-128"/>
              </a:rPr>
              <a:t>So </a:t>
            </a:r>
            <a:r>
              <a:rPr lang="en-US" dirty="0" err="1" smtClean="0">
                <a:solidFill>
                  <a:srgbClr val="3333CC"/>
                </a:solidFill>
                <a:latin typeface="Symbol" charset="2"/>
                <a:cs typeface="Symbol" charset="2"/>
              </a:rPr>
              <a:t>Ψ</a:t>
            </a:r>
            <a:r>
              <a:rPr lang="en-US" dirty="0" smtClean="0">
                <a:solidFill>
                  <a:srgbClr val="3333CC"/>
                </a:solidFill>
                <a:latin typeface="+mn-lt"/>
                <a:cs typeface="Symbol" charset="2"/>
              </a:rPr>
              <a:t> (</a:t>
            </a:r>
            <a:r>
              <a:rPr lang="en-US" dirty="0" err="1" smtClean="0">
                <a:solidFill>
                  <a:srgbClr val="3333CC"/>
                </a:solidFill>
                <a:latin typeface="+mn-lt"/>
                <a:cs typeface="Symbol" charset="2"/>
              </a:rPr>
              <a:t>x,t</a:t>
            </a:r>
            <a:r>
              <a:rPr lang="en-US" dirty="0" smtClean="0">
                <a:solidFill>
                  <a:srgbClr val="3333CC"/>
                </a:solidFill>
                <a:latin typeface="+mn-lt"/>
                <a:cs typeface="Symbol" charset="2"/>
              </a:rPr>
              <a:t>)=</a:t>
            </a:r>
            <a:r>
              <a:rPr lang="en-US" dirty="0" err="1" smtClean="0">
                <a:solidFill>
                  <a:srgbClr val="3333CC"/>
                </a:solidFill>
                <a:latin typeface="+mn-lt"/>
                <a:cs typeface="ＭＳ Ｐゴシック" pitchFamily="-84" charset="-128"/>
              </a:rPr>
              <a:t>Asin(kx-</a:t>
            </a:r>
            <a:r>
              <a:rPr lang="en-US" dirty="0" err="1" smtClean="0">
                <a:solidFill>
                  <a:srgbClr val="3333CC"/>
                </a:solidFill>
                <a:latin typeface="Symbol" charset="2"/>
                <a:cs typeface="Symbol" charset="2"/>
              </a:rPr>
              <a:t>ω</a:t>
            </a:r>
            <a:r>
              <a:rPr lang="en-US" dirty="0" err="1" smtClean="0">
                <a:solidFill>
                  <a:srgbClr val="3333CC"/>
                </a:solidFill>
                <a:latin typeface="+mn-lt"/>
                <a:cs typeface="ＭＳ Ｐゴシック" pitchFamily="-84" charset="-128"/>
              </a:rPr>
              <a:t>t</a:t>
            </a:r>
            <a:r>
              <a:rPr lang="en-US" dirty="0" smtClean="0">
                <a:solidFill>
                  <a:srgbClr val="3333CC"/>
                </a:solidFill>
                <a:latin typeface="+mn-lt"/>
                <a:cs typeface="ＭＳ Ｐゴシック" pitchFamily="-84" charset="-128"/>
              </a:rPr>
              <a:t>) </a:t>
            </a:r>
            <a:r>
              <a:rPr lang="en-US" kern="0" dirty="0" smtClean="0">
                <a:solidFill>
                  <a:schemeClr val="accent2"/>
                </a:solidFill>
                <a:latin typeface="+mn-lt"/>
                <a:ea typeface="ＭＳ Ｐゴシック" pitchFamily="-1" charset="-128"/>
                <a:cs typeface="ＭＳ Ｐゴシック" pitchFamily="-84" charset="-128"/>
              </a:rPr>
              <a:t>is not an acceptable solution for </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0510" name="Object 14"/>
          <p:cNvGraphicFramePr>
            <a:graphicFrameLocks noChangeAspect="1"/>
          </p:cNvGraphicFramePr>
          <p:nvPr>
            <p:extLst>
              <p:ext uri="{D42A27DB-BD31-4B8C-83A1-F6EECF244321}">
                <p14:modId xmlns:p14="http://schemas.microsoft.com/office/powerpoint/2010/main" val="1258322691"/>
              </p:ext>
            </p:extLst>
          </p:nvPr>
        </p:nvGraphicFramePr>
        <p:xfrm>
          <a:off x="407988" y="4343400"/>
          <a:ext cx="3832225" cy="654050"/>
        </p:xfrm>
        <a:graphic>
          <a:graphicData uri="http://schemas.openxmlformats.org/presentationml/2006/ole">
            <mc:AlternateContent xmlns:mc="http://schemas.openxmlformats.org/markup-compatibility/2006">
              <mc:Choice xmlns:v="urn:schemas-microsoft-com:vml" Requires="v">
                <p:oleObj spid="_x0000_s491191" name="Equation" r:id="rId13" imgW="2755900" imgH="469900" progId="Equation.DSMT4">
                  <p:embed/>
                </p:oleObj>
              </mc:Choice>
              <mc:Fallback>
                <p:oleObj name="Equation" r:id="rId13" imgW="2755900" imgH="469900" progId="Equation.DSMT4">
                  <p:embed/>
                  <p:pic>
                    <p:nvPicPr>
                      <p:cNvPr id="0" name="Picture 14"/>
                      <p:cNvPicPr>
                        <a:picLocks noChangeAspect="1" noChangeArrowheads="1"/>
                      </p:cNvPicPr>
                      <p:nvPr/>
                    </p:nvPicPr>
                    <p:blipFill>
                      <a:blip r:embed="rId14"/>
                      <a:srcRect/>
                      <a:stretch>
                        <a:fillRect/>
                      </a:stretch>
                    </p:blipFill>
                    <p:spPr bwMode="auto">
                      <a:xfrm>
                        <a:off x="407988" y="4343400"/>
                        <a:ext cx="38322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511" name="Object 15"/>
          <p:cNvGraphicFramePr>
            <a:graphicFrameLocks noChangeAspect="1"/>
          </p:cNvGraphicFramePr>
          <p:nvPr>
            <p:extLst>
              <p:ext uri="{D42A27DB-BD31-4B8C-83A1-F6EECF244321}">
                <p14:modId xmlns:p14="http://schemas.microsoft.com/office/powerpoint/2010/main" val="3937330811"/>
              </p:ext>
            </p:extLst>
          </p:nvPr>
        </p:nvGraphicFramePr>
        <p:xfrm>
          <a:off x="3848100" y="4700588"/>
          <a:ext cx="5148263" cy="938212"/>
        </p:xfrm>
        <a:graphic>
          <a:graphicData uri="http://schemas.openxmlformats.org/presentationml/2006/ole">
            <mc:AlternateContent xmlns:mc="http://schemas.openxmlformats.org/markup-compatibility/2006">
              <mc:Choice xmlns:v="urn:schemas-microsoft-com:vml" Requires="v">
                <p:oleObj spid="_x0000_s491192" name="Equation" r:id="rId15" imgW="2578100" imgH="469900" progId="Equation.DSMT4">
                  <p:embed/>
                </p:oleObj>
              </mc:Choice>
              <mc:Fallback>
                <p:oleObj name="Equation" r:id="rId15" imgW="2578100" imgH="469900" progId="Equation.DSMT4">
                  <p:embed/>
                  <p:pic>
                    <p:nvPicPr>
                      <p:cNvPr id="0" name="Picture 15"/>
                      <p:cNvPicPr>
                        <a:picLocks noChangeAspect="1" noChangeArrowheads="1"/>
                      </p:cNvPicPr>
                      <p:nvPr/>
                    </p:nvPicPr>
                    <p:blipFill>
                      <a:blip r:embed="rId16"/>
                      <a:srcRect/>
                      <a:stretch>
                        <a:fillRect/>
                      </a:stretch>
                    </p:blipFill>
                    <p:spPr bwMode="auto">
                      <a:xfrm>
                        <a:off x="3848100" y="4700588"/>
                        <a:ext cx="51482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Arrow 28"/>
          <p:cNvSpPr/>
          <p:nvPr/>
        </p:nvSpPr>
        <p:spPr bwMode="auto">
          <a:xfrm>
            <a:off x="2819400" y="4953000"/>
            <a:ext cx="762000" cy="4572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9483"/>
                                        </p:tgtEl>
                                        <p:attrNameLst>
                                          <p:attrName>style.visibility</p:attrName>
                                        </p:attrNameLst>
                                      </p:cBhvr>
                                      <p:to>
                                        <p:strVal val="visible"/>
                                      </p:to>
                                    </p:set>
                                    <p:animEffect transition="in" filter="wipe(left)">
                                      <p:cBhvr>
                                        <p:cTn id="22" dur="500"/>
                                        <p:tgtEl>
                                          <p:spTgt spid="4894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9484"/>
                                        </p:tgtEl>
                                        <p:attrNameLst>
                                          <p:attrName>style.visibility</p:attrName>
                                        </p:attrNameLst>
                                      </p:cBhvr>
                                      <p:to>
                                        <p:strVal val="visible"/>
                                      </p:to>
                                    </p:set>
                                    <p:animEffect transition="in" filter="wipe(left)">
                                      <p:cBhvr>
                                        <p:cTn id="32" dur="500"/>
                                        <p:tgtEl>
                                          <p:spTgt spid="4894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8462"/>
                                        </p:tgtEl>
                                        <p:attrNameLst>
                                          <p:attrName>style.visibility</p:attrName>
                                        </p:attrNameLst>
                                      </p:cBhvr>
                                      <p:to>
                                        <p:strVal val="visible"/>
                                      </p:to>
                                    </p:set>
                                    <p:animEffect transition="in" filter="wipe(left)">
                                      <p:cBhvr>
                                        <p:cTn id="37" dur="500"/>
                                        <p:tgtEl>
                                          <p:spTgt spid="488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0510"/>
                                        </p:tgtEl>
                                        <p:attrNameLst>
                                          <p:attrName>style.visibility</p:attrName>
                                        </p:attrNameLst>
                                      </p:cBhvr>
                                      <p:to>
                                        <p:strVal val="visible"/>
                                      </p:to>
                                    </p:set>
                                    <p:animEffect transition="in" filter="wipe(left)">
                                      <p:cBhvr>
                                        <p:cTn id="42" dur="500"/>
                                        <p:tgtEl>
                                          <p:spTgt spid="4905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90511"/>
                                        </p:tgtEl>
                                        <p:attrNameLst>
                                          <p:attrName>style.visibility</p:attrName>
                                        </p:attrNameLst>
                                      </p:cBhvr>
                                      <p:to>
                                        <p:strVal val="visible"/>
                                      </p:to>
                                    </p:set>
                                    <p:animEffect transition="in" filter="wipe(left)">
                                      <p:cBhvr>
                                        <p:cTn id="52" dur="500"/>
                                        <p:tgtEl>
                                          <p:spTgt spid="4905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left)">
                                      <p:cBhvr>
                                        <p:cTn id="5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8" grpId="0" build="p"/>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800" b="1"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457200" indent="-457200" algn="l" eaLnBrk="1" hangingPunct="1">
              <a:buFont typeface="Arial"/>
              <a:buChar char="•"/>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457200" indent="-457200" algn="l" eaLnBrk="1" hangingPunct="1">
              <a:buFont typeface="Arial"/>
              <a:buChar char="•"/>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smtClean="0">
                <a:ea typeface="ＭＳ Ｐゴシック" pitchFamily="-84" charset="-128"/>
                <a:cs typeface="ＭＳ Ｐゴシック" pitchFamily="-84" charset="-128"/>
              </a:rPr>
              <a:t>Here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denotes </a:t>
            </a:r>
            <a:r>
              <a:rPr lang="en-US" sz="2800" dirty="0">
                <a:ea typeface="ＭＳ Ｐゴシック" pitchFamily="-84" charset="-128"/>
                <a:cs typeface="ＭＳ Ｐゴシック" pitchFamily="-84" charset="-128"/>
              </a:rPr>
              <a:t>the complex conjugate of</a:t>
            </a:r>
            <a:r>
              <a:rPr lang="en-US" sz="2800" dirty="0" smtClean="0">
                <a:ea typeface="ＭＳ Ｐゴシック" pitchFamily="-84" charset="-128"/>
                <a:cs typeface="ＭＳ Ｐゴシック" pitchFamily="-84" charset="-128"/>
              </a:rPr>
              <a:t>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a:t>
            </a:r>
          </a:p>
          <a:p>
            <a:pPr marL="457200" indent="-457200" algn="l" eaLnBrk="1" hangingPunct="1">
              <a:buFont typeface="Arial"/>
              <a:buChar char="•"/>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algn="l" eaLnBrk="1" hangingPunct="1">
              <a:buNone/>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Monday, Oct. 21, 2013</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3554" name="Object 2"/>
          <p:cNvGraphicFramePr>
            <a:graphicFrameLocks noChangeAspect="1"/>
          </p:cNvGraphicFramePr>
          <p:nvPr>
            <p:extLst>
              <p:ext uri="{D42A27DB-BD31-4B8C-83A1-F6EECF244321}">
                <p14:modId xmlns:p14="http://schemas.microsoft.com/office/powerpoint/2010/main" val="3702602532"/>
              </p:ext>
            </p:extLst>
          </p:nvPr>
        </p:nvGraphicFramePr>
        <p:xfrm>
          <a:off x="2503488" y="1749425"/>
          <a:ext cx="3883025" cy="536575"/>
        </p:xfrm>
        <a:graphic>
          <a:graphicData uri="http://schemas.openxmlformats.org/presentationml/2006/ole">
            <mc:AlternateContent xmlns:mc="http://schemas.openxmlformats.org/markup-compatibility/2006">
              <mc:Choice xmlns:v="urn:schemas-microsoft-com:vml" Requires="v">
                <p:oleObj spid="_x0000_s23847" name="Equation" r:id="rId3" imgW="1752600" imgH="241300" progId="Equation.DSMT4">
                  <p:embed/>
                </p:oleObj>
              </mc:Choice>
              <mc:Fallback>
                <p:oleObj name="Equation" r:id="rId3" imgW="1752600" imgH="241300" progId="Equation.DSMT4">
                  <p:embed/>
                  <p:pic>
                    <p:nvPicPr>
                      <p:cNvPr id="0" name="Picture 2"/>
                      <p:cNvPicPr>
                        <a:picLocks noChangeAspect="1" noChangeArrowheads="1"/>
                      </p:cNvPicPr>
                      <p:nvPr/>
                    </p:nvPicPr>
                    <p:blipFill>
                      <a:blip r:embed="rId4"/>
                      <a:srcRect/>
                      <a:stretch>
                        <a:fillRect/>
                      </a:stretch>
                    </p:blipFill>
                    <p:spPr bwMode="auto">
                      <a:xfrm>
                        <a:off x="2503488" y="1749425"/>
                        <a:ext cx="38830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2916941993"/>
              </p:ext>
            </p:extLst>
          </p:nvPr>
        </p:nvGraphicFramePr>
        <p:xfrm>
          <a:off x="3152775" y="3352800"/>
          <a:ext cx="2109788" cy="790575"/>
        </p:xfrm>
        <a:graphic>
          <a:graphicData uri="http://schemas.openxmlformats.org/presentationml/2006/ole">
            <mc:AlternateContent xmlns:mc="http://schemas.openxmlformats.org/markup-compatibility/2006">
              <mc:Choice xmlns:v="urn:schemas-microsoft-com:vml" Requires="v">
                <p:oleObj spid="_x0000_s23848" name="Equation" r:id="rId5" imgW="952500" imgH="355600" progId="Equation.DSMT4">
                  <p:embed/>
                </p:oleObj>
              </mc:Choice>
              <mc:Fallback>
                <p:oleObj name="Equation" r:id="rId5" imgW="952500" imgH="355600" progId="Equation.DSMT4">
                  <p:embed/>
                  <p:pic>
                    <p:nvPicPr>
                      <p:cNvPr id="0" name="Picture 3"/>
                      <p:cNvPicPr>
                        <a:picLocks noChangeAspect="1" noChangeArrowheads="1"/>
                      </p:cNvPicPr>
                      <p:nvPr/>
                    </p:nvPicPr>
                    <p:blipFill>
                      <a:blip r:embed="rId6"/>
                      <a:srcRect/>
                      <a:stretch>
                        <a:fillRect/>
                      </a:stretch>
                    </p:blipFill>
                    <p:spPr bwMode="auto">
                      <a:xfrm>
                        <a:off x="3152775" y="3352800"/>
                        <a:ext cx="210978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074017878"/>
              </p:ext>
            </p:extLst>
          </p:nvPr>
        </p:nvGraphicFramePr>
        <p:xfrm>
          <a:off x="3154363" y="5257800"/>
          <a:ext cx="3460750" cy="735013"/>
        </p:xfrm>
        <a:graphic>
          <a:graphicData uri="http://schemas.openxmlformats.org/presentationml/2006/ole">
            <mc:AlternateContent xmlns:mc="http://schemas.openxmlformats.org/markup-compatibility/2006">
              <mc:Choice xmlns:v="urn:schemas-microsoft-com:vml" Requires="v">
                <p:oleObj spid="_x0000_s23849" name="Equation" r:id="rId7" imgW="1562100" imgH="330200" progId="Equation.DSMT4">
                  <p:embed/>
                </p:oleObj>
              </mc:Choice>
              <mc:Fallback>
                <p:oleObj name="Equation" r:id="rId7" imgW="1562100" imgH="330200" progId="Equation.DSMT4">
                  <p:embed/>
                  <p:pic>
                    <p:nvPicPr>
                      <p:cNvPr id="0" name="Picture 4"/>
                      <p:cNvPicPr>
                        <a:picLocks noChangeAspect="1" noChangeArrowheads="1"/>
                      </p:cNvPicPr>
                      <p:nvPr/>
                    </p:nvPicPr>
                    <p:blipFill>
                      <a:blip r:embed="rId8"/>
                      <a:srcRect/>
                      <a:stretch>
                        <a:fillRect/>
                      </a:stretch>
                    </p:blipFill>
                    <p:spPr bwMode="auto">
                      <a:xfrm>
                        <a:off x="3154363" y="5257800"/>
                        <a:ext cx="346075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lef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left)">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left)">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wipe(left)">
                                      <p:cBhvr>
                                        <p:cTn id="27" dur="500"/>
                                        <p:tgtEl>
                                          <p:spTgt spid="2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wipe(left)">
                                      <p:cBhvr>
                                        <p:cTn id="32" dur="500"/>
                                        <p:tgtEl>
                                          <p:spTgt spid="20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wipe(left)">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504624049"/>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492500" name="Equation" r:id="rId3" imgW="685800" imgH="203200" progId="Equation.DSMT4">
                  <p:embed/>
                </p:oleObj>
              </mc:Choice>
              <mc:Fallback>
                <p:oleObj name="Equation" r:id="rId3" imgW="685800" imgH="203200" progId="Equation.DSMT4">
                  <p:embed/>
                  <p:pic>
                    <p:nvPicPr>
                      <p:cNvPr id="0" name="Picture 2"/>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993266753"/>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492501" name="Equation" r:id="rId5" imgW="2374900" imgH="330200" progId="Equation.DSMT4">
                  <p:embed/>
                </p:oleObj>
              </mc:Choice>
              <mc:Fallback>
                <p:oleObj name="Equation" r:id="rId5" imgW="2374900" imgH="330200" progId="Equation.DSMT4">
                  <p:embed/>
                  <p:pic>
                    <p:nvPicPr>
                      <p:cNvPr id="0" name="Picture 3"/>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543492957"/>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492502" name="Equation" r:id="rId7" imgW="1549400" imgH="330200" progId="Equation.DSMT4">
                  <p:embed/>
                </p:oleObj>
              </mc:Choice>
              <mc:Fallback>
                <p:oleObj name="Equation" r:id="rId7" imgW="1549400" imgH="330200" progId="Equation.DSMT4">
                  <p:embed/>
                  <p:pic>
                    <p:nvPicPr>
                      <p:cNvPr id="0" name="Picture 9"/>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2498856358"/>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492503" name="Equation" r:id="rId9" imgW="1117600" imgH="330200" progId="Equation.DSMT4">
                  <p:embed/>
                </p:oleObj>
              </mc:Choice>
              <mc:Fallback>
                <p:oleObj name="Equation" r:id="rId9" imgW="1117600" imgH="330200" progId="Equation.DSMT4">
                  <p:embed/>
                  <p:pic>
                    <p:nvPicPr>
                      <p:cNvPr id="0" name="Picture 10"/>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150209661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492504" name="Equation" r:id="rId11" imgW="863600" imgH="228600" progId="Equation.DSMT4">
                  <p:embed/>
                </p:oleObj>
              </mc:Choice>
              <mc:Fallback>
                <p:oleObj name="Equation" r:id="rId11" imgW="863600" imgH="228600" progId="Equation.DSMT4">
                  <p:embed/>
                  <p:pic>
                    <p:nvPicPr>
                      <p:cNvPr id="0" name="Picture 12"/>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24299339"/>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492505" name="Equation" r:id="rId14" imgW="520700" imgH="228600" progId="Equation.DSMT4">
                  <p:embed/>
                </p:oleObj>
              </mc:Choice>
              <mc:Fallback>
                <p:oleObj name="Equation" r:id="rId14" imgW="520700" imgH="228600" progId="Equation.DSMT4">
                  <p:embed/>
                  <p:pic>
                    <p:nvPicPr>
                      <p:cNvPr id="0" name="Picture 13"/>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3851981736"/>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492506" name="Equation" r:id="rId16" imgW="939800" imgH="508000" progId="Equation.DSMT4">
                  <p:embed/>
                </p:oleObj>
              </mc:Choice>
              <mc:Fallback>
                <p:oleObj name="Equation" r:id="rId16" imgW="939800" imgH="508000" progId="Equation.DSMT4">
                  <p:embed/>
                  <p:pic>
                    <p:nvPicPr>
                      <p:cNvPr id="0" name="Picture 14"/>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595334137"/>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492507" name="Equation" r:id="rId18" imgW="571500" imgH="419100" progId="Equation.DSMT4">
                  <p:embed/>
                </p:oleObj>
              </mc:Choice>
              <mc:Fallback>
                <p:oleObj name="Equation" r:id="rId18" imgW="571500" imgH="419100" progId="Equation.DSMT4">
                  <p:embed/>
                  <p:pic>
                    <p:nvPicPr>
                      <p:cNvPr id="0" name="Picture 15"/>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684168844"/>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492508" name="Equation" r:id="rId20" imgW="101600" imgH="152400" progId="Equation.DSMT4">
                  <p:embed/>
                </p:oleObj>
              </mc:Choice>
              <mc:Fallback>
                <p:oleObj name="Equation" r:id="rId20" imgW="101600" imgH="152400" progId="Equation.DSMT4">
                  <p:embed/>
                  <p:pic>
                    <p:nvPicPr>
                      <p:cNvPr id="0" name="Picture 16"/>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311388117"/>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492509" name="Equation" r:id="rId22" imgW="1079500" imgH="330200" progId="Equation.DSMT4">
                  <p:embed/>
                </p:oleObj>
              </mc:Choice>
              <mc:Fallback>
                <p:oleObj name="Equation" r:id="rId22" imgW="1079500" imgH="330200" progId="Equation.DSMT4">
                  <p:embed/>
                  <p:pic>
                    <p:nvPicPr>
                      <p:cNvPr id="0" name="Picture 17"/>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88460"/>
                                        </p:tgtEl>
                                        <p:attrNameLst>
                                          <p:attrName>style.visibility</p:attrName>
                                        </p:attrNameLst>
                                      </p:cBhvr>
                                      <p:to>
                                        <p:strVal val="visible"/>
                                      </p:to>
                                    </p:set>
                                    <p:animEffect transition="in" filter="wipe(left)">
                                      <p:cBhvr>
                                        <p:cTn id="29" dur="500"/>
                                        <p:tgtEl>
                                          <p:spTgt spid="4884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1529"/>
                                        </p:tgtEl>
                                        <p:attrNameLst>
                                          <p:attrName>style.visibility</p:attrName>
                                        </p:attrNameLst>
                                      </p:cBhvr>
                                      <p:to>
                                        <p:strVal val="visible"/>
                                      </p:to>
                                    </p:set>
                                    <p:animEffect transition="in" filter="wipe(left)">
                                      <p:cBhvr>
                                        <p:cTn id="34" dur="500"/>
                                        <p:tgtEl>
                                          <p:spTgt spid="4915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91530"/>
                                        </p:tgtEl>
                                        <p:attrNameLst>
                                          <p:attrName>style.visibility</p:attrName>
                                        </p:attrNameLst>
                                      </p:cBhvr>
                                      <p:to>
                                        <p:strVal val="visible"/>
                                      </p:to>
                                    </p:set>
                                    <p:animEffect transition="in" filter="wipe(left)">
                                      <p:cBhvr>
                                        <p:cTn id="39" dur="500"/>
                                        <p:tgtEl>
                                          <p:spTgt spid="4915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91534"/>
                                        </p:tgtEl>
                                        <p:attrNameLst>
                                          <p:attrName>style.visibility</p:attrName>
                                        </p:attrNameLst>
                                      </p:cBhvr>
                                      <p:to>
                                        <p:strVal val="visible"/>
                                      </p:to>
                                    </p:set>
                                    <p:animEffect transition="in" filter="wipe(left)">
                                      <p:cBhvr>
                                        <p:cTn id="44" dur="500"/>
                                        <p:tgtEl>
                                          <p:spTgt spid="4915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91535"/>
                                        </p:tgtEl>
                                        <p:attrNameLst>
                                          <p:attrName>style.visibility</p:attrName>
                                        </p:attrNameLst>
                                      </p:cBhvr>
                                      <p:to>
                                        <p:strVal val="visible"/>
                                      </p:to>
                                    </p:set>
                                    <p:animEffect transition="in" filter="wipe(left)">
                                      <p:cBhvr>
                                        <p:cTn id="49" dur="500"/>
                                        <p:tgtEl>
                                          <p:spTgt spid="4915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91536"/>
                                        </p:tgtEl>
                                        <p:attrNameLst>
                                          <p:attrName>style.visibility</p:attrName>
                                        </p:attrNameLst>
                                      </p:cBhvr>
                                      <p:to>
                                        <p:strVal val="visible"/>
                                      </p:to>
                                    </p:set>
                                    <p:animEffect transition="in" filter="wipe(left)">
                                      <p:cBhvr>
                                        <p:cTn id="54" dur="500"/>
                                        <p:tgtEl>
                                          <p:spTgt spid="4915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91533"/>
                                        </p:tgtEl>
                                        <p:attrNameLst>
                                          <p:attrName>style.visibility</p:attrName>
                                        </p:attrNameLst>
                                      </p:cBhvr>
                                      <p:to>
                                        <p:strVal val="visible"/>
                                      </p:to>
                                    </p:set>
                                    <p:animEffect transition="in" filter="wipe(left)">
                                      <p:cBhvr>
                                        <p:cTn id="64" dur="500"/>
                                        <p:tgtEl>
                                          <p:spTgt spid="4915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91532"/>
                                        </p:tgtEl>
                                        <p:attrNameLst>
                                          <p:attrName>style.visibility</p:attrName>
                                        </p:attrNameLst>
                                      </p:cBhvr>
                                      <p:to>
                                        <p:strVal val="visible"/>
                                      </p:to>
                                    </p:set>
                                    <p:animEffect transition="in" filter="wipe(left)">
                                      <p:cBhvr>
                                        <p:cTn id="74" dur="500"/>
                                        <p:tgtEl>
                                          <p:spTgt spid="4915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91537"/>
                                        </p:tgtEl>
                                        <p:attrNameLst>
                                          <p:attrName>style.visibility</p:attrName>
                                        </p:attrNameLst>
                                      </p:cBhvr>
                                      <p:to>
                                        <p:strVal val="visible"/>
                                      </p:to>
                                    </p:set>
                                    <p:animEffect transition="in" filter="wipe(left)">
                                      <p:cBhvr>
                                        <p:cTn id="79" dur="500"/>
                                        <p:tgtEl>
                                          <p:spTgt spid="491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269019277"/>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493426" name="Equation" r:id="rId3" imgW="800100" imgH="228600" progId="Equation.DSMT4">
                  <p:embed/>
                </p:oleObj>
              </mc:Choice>
              <mc:Fallback>
                <p:oleObj name="Equation" r:id="rId3" imgW="800100" imgH="228600" progId="Equation.DSMT4">
                  <p:embed/>
                  <p:pic>
                    <p:nvPicPr>
                      <p:cNvPr id="0" name="Picture 2"/>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4292713134"/>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493427" name="Equation" r:id="rId5" imgW="1092200" imgH="330200" progId="Equation.DSMT4">
                  <p:embed/>
                </p:oleObj>
              </mc:Choice>
              <mc:Fallback>
                <p:oleObj name="Equation" r:id="rId5" imgW="1092200" imgH="330200" progId="Equation.DSMT4">
                  <p:embed/>
                  <p:pic>
                    <p:nvPicPr>
                      <p:cNvPr id="0" name="Picture 3"/>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17786357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493428" name="Equation" r:id="rId8" imgW="927100" imgH="330200" progId="Equation.DSMT4">
                  <p:embed/>
                </p:oleObj>
              </mc:Choice>
              <mc:Fallback>
                <p:oleObj name="Equation" r:id="rId8" imgW="927100" imgH="330200" progId="Equation.DSMT4">
                  <p:embed/>
                  <p:pic>
                    <p:nvPicPr>
                      <p:cNvPr id="0" name="Picture 9"/>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670106101"/>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493429" name="Equation" r:id="rId10" imgW="1778000" imgH="482600" progId="Equation.DSMT4">
                  <p:embed/>
                </p:oleObj>
              </mc:Choice>
              <mc:Fallback>
                <p:oleObj name="Equation" r:id="rId10" imgW="1778000" imgH="482600" progId="Equation.DSMT4">
                  <p:embed/>
                  <p:pic>
                    <p:nvPicPr>
                      <p:cNvPr id="0" name="Picture 10"/>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266141038"/>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493430" name="Equation" r:id="rId12" imgW="393700" imgH="152400" progId="Equation.DSMT4">
                  <p:embed/>
                </p:oleObj>
              </mc:Choice>
              <mc:Fallback>
                <p:oleObj name="Equation" r:id="rId12" imgW="393700" imgH="152400" progId="Equation.DSMT4">
                  <p:embed/>
                  <p:pic>
                    <p:nvPicPr>
                      <p:cNvPr id="0" name="Picture 11"/>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073076376"/>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493431" name="Equation" r:id="rId14" imgW="1104900" imgH="355600" progId="Equation.DSMT4">
                  <p:embed/>
                </p:oleObj>
              </mc:Choice>
              <mc:Fallback>
                <p:oleObj name="Equation" r:id="rId14" imgW="1104900" imgH="355600" progId="Equation.DSMT4">
                  <p:embed/>
                  <p:pic>
                    <p:nvPicPr>
                      <p:cNvPr id="0" name="Picture 12"/>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1649870559"/>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493432" name="Equation" r:id="rId16" imgW="939800" imgH="355600" progId="Equation.DSMT4">
                  <p:embed/>
                </p:oleObj>
              </mc:Choice>
              <mc:Fallback>
                <p:oleObj name="Equation" r:id="rId16" imgW="939800" imgH="355600" progId="Equation.DSMT4">
                  <p:embed/>
                  <p:pic>
                    <p:nvPicPr>
                      <p:cNvPr id="0" name="Picture 13"/>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4016514894"/>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493433" name="Equation" r:id="rId18" imgW="1917700" imgH="482600" progId="Equation.DSMT4">
                  <p:embed/>
                </p:oleObj>
              </mc:Choice>
              <mc:Fallback>
                <p:oleObj name="Equation" r:id="rId18" imgW="1917700" imgH="482600" progId="Equation.DSMT4">
                  <p:embed/>
                  <p:pic>
                    <p:nvPicPr>
                      <p:cNvPr id="0" name="Picture 14"/>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1452958858"/>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493434" name="Equation" r:id="rId20" imgW="393700" imgH="165100" progId="Equation.DSMT4">
                  <p:embed/>
                </p:oleObj>
              </mc:Choice>
              <mc:Fallback>
                <p:oleObj name="Equation" r:id="rId20" imgW="393700" imgH="165100" progId="Equation.DSMT4">
                  <p:embed/>
                  <p:pic>
                    <p:nvPicPr>
                      <p:cNvPr id="0" name="Picture 15"/>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88460"/>
                                        </p:tgtEl>
                                        <p:attrNameLst>
                                          <p:attrName>style.visibility</p:attrName>
                                        </p:attrNameLst>
                                      </p:cBhvr>
                                      <p:to>
                                        <p:strVal val="visible"/>
                                      </p:to>
                                    </p:set>
                                    <p:animEffect transition="in" filter="wipe(left)">
                                      <p:cBhvr>
                                        <p:cTn id="41" dur="500"/>
                                        <p:tgtEl>
                                          <p:spTgt spid="4884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2553"/>
                                        </p:tgtEl>
                                        <p:attrNameLst>
                                          <p:attrName>style.visibility</p:attrName>
                                        </p:attrNameLst>
                                      </p:cBhvr>
                                      <p:to>
                                        <p:strVal val="visible"/>
                                      </p:to>
                                    </p:set>
                                    <p:animEffect transition="in" filter="wipe(left)">
                                      <p:cBhvr>
                                        <p:cTn id="46" dur="500"/>
                                        <p:tgtEl>
                                          <p:spTgt spid="4925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92554"/>
                                        </p:tgtEl>
                                        <p:attrNameLst>
                                          <p:attrName>style.visibility</p:attrName>
                                        </p:attrNameLst>
                                      </p:cBhvr>
                                      <p:to>
                                        <p:strVal val="visible"/>
                                      </p:to>
                                    </p:set>
                                    <p:animEffect transition="in" filter="wipe(left)">
                                      <p:cBhvr>
                                        <p:cTn id="51" dur="500"/>
                                        <p:tgtEl>
                                          <p:spTgt spid="4925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92555"/>
                                        </p:tgtEl>
                                        <p:attrNameLst>
                                          <p:attrName>style.visibility</p:attrName>
                                        </p:attrNameLst>
                                      </p:cBhvr>
                                      <p:to>
                                        <p:strVal val="visible"/>
                                      </p:to>
                                    </p:set>
                                    <p:animEffect transition="in" filter="wipe(left)">
                                      <p:cBhvr>
                                        <p:cTn id="56" dur="500"/>
                                        <p:tgtEl>
                                          <p:spTgt spid="4925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left)">
                                      <p:cBhvr>
                                        <p:cTn id="61" dur="500"/>
                                        <p:tgtEl>
                                          <p:spTgt spid="20">
                                            <p:txEl>
                                              <p:pRg st="0" end="0"/>
                                            </p:txEl>
                                          </p:spTgt>
                                        </p:tgtEl>
                                      </p:cBhvr>
                                    </p:animEffect>
                                  </p:childTnLst>
                                </p:cTn>
                              </p:par>
                            </p:childTnLst>
                          </p:cTn>
                        </p:par>
                        <p:par>
                          <p:cTn id="62" fill="hold">
                            <p:stCondLst>
                              <p:cond delay="900"/>
                            </p:stCondLst>
                            <p:childTnLst>
                              <p:par>
                                <p:cTn id="63" presetID="2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92556"/>
                                        </p:tgtEl>
                                        <p:attrNameLst>
                                          <p:attrName>style.visibility</p:attrName>
                                        </p:attrNameLst>
                                      </p:cBhvr>
                                      <p:to>
                                        <p:strVal val="visible"/>
                                      </p:to>
                                    </p:set>
                                    <p:animEffect transition="in" filter="wipe(left)">
                                      <p:cBhvr>
                                        <p:cTn id="70" dur="500"/>
                                        <p:tgtEl>
                                          <p:spTgt spid="4925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92557"/>
                                        </p:tgtEl>
                                        <p:attrNameLst>
                                          <p:attrName>style.visibility</p:attrName>
                                        </p:attrNameLst>
                                      </p:cBhvr>
                                      <p:to>
                                        <p:strVal val="visible"/>
                                      </p:to>
                                    </p:set>
                                    <p:animEffect transition="in" filter="wipe(left)">
                                      <p:cBhvr>
                                        <p:cTn id="75" dur="500"/>
                                        <p:tgtEl>
                                          <p:spTgt spid="4925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92558"/>
                                        </p:tgtEl>
                                        <p:attrNameLst>
                                          <p:attrName>style.visibility</p:attrName>
                                        </p:attrNameLst>
                                      </p:cBhvr>
                                      <p:to>
                                        <p:strVal val="visible"/>
                                      </p:to>
                                    </p:set>
                                    <p:animEffect transition="in" filter="wipe(left)">
                                      <p:cBhvr>
                                        <p:cTn id="80" dur="500"/>
                                        <p:tgtEl>
                                          <p:spTgt spid="4925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92559"/>
                                        </p:tgtEl>
                                        <p:attrNameLst>
                                          <p:attrName>style.visibility</p:attrName>
                                        </p:attrNameLst>
                                      </p:cBhvr>
                                      <p:to>
                                        <p:strVal val="visible"/>
                                      </p:to>
                                    </p:set>
                                    <p:animEffect transition="in" filter="wipe(left)">
                                      <p:cBhvr>
                                        <p:cTn id="85" dur="500"/>
                                        <p:tgtEl>
                                          <p:spTgt spid="49255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3">
                                            <p:txEl>
                                              <p:pRg st="0" end="0"/>
                                            </p:txEl>
                                          </p:spTgt>
                                        </p:tgtEl>
                                        <p:attrNameLst>
                                          <p:attrName>style.visibility</p:attrName>
                                        </p:attrNameLst>
                                      </p:cBhvr>
                                      <p:to>
                                        <p:strVal val="visible"/>
                                      </p:to>
                                    </p:set>
                                    <p:animEffect transition="in" filter="wipe(left)">
                                      <p:cBhvr>
                                        <p:cTn id="9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8" grpId="0" build="p"/>
      <p:bldP spid="20" grpId="0" build="p"/>
      <p:bldP spid="23" grpId="0" build="p"/>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715000"/>
          </a:xfrm>
        </p:spPr>
        <p:txBody>
          <a:bodyPr/>
          <a:lstStyle/>
          <a:p>
            <a:pPr eaLnBrk="1" hangingPunct="1"/>
            <a:r>
              <a:rPr lang="en-US" sz="2800" dirty="0" smtClean="0"/>
              <a:t>Mid-term exam results</a:t>
            </a:r>
          </a:p>
          <a:p>
            <a:pPr lvl="1" eaLnBrk="1" hangingPunct="1"/>
            <a:r>
              <a:rPr lang="en-US" sz="2000" dirty="0" smtClean="0"/>
              <a:t>Class average: 45.2/96</a:t>
            </a:r>
          </a:p>
          <a:p>
            <a:pPr lvl="2" eaLnBrk="1" hangingPunct="1"/>
            <a:r>
              <a:rPr lang="en-US" sz="1800" dirty="0" smtClean="0"/>
              <a:t>Equivalent to 47/100</a:t>
            </a:r>
          </a:p>
          <a:p>
            <a:pPr lvl="1" eaLnBrk="1" hangingPunct="1"/>
            <a:r>
              <a:rPr lang="en-US" sz="2000" dirty="0" smtClean="0"/>
              <a:t>Top score: 96/96</a:t>
            </a:r>
          </a:p>
          <a:p>
            <a:pPr eaLnBrk="1" hangingPunct="1"/>
            <a:r>
              <a:rPr lang="en-US" sz="2800" dirty="0" smtClean="0"/>
              <a:t>Mid-term grade discussion moved to Monday, Oct. 28</a:t>
            </a:r>
          </a:p>
          <a:p>
            <a:pPr eaLnBrk="1" hangingPunct="1"/>
            <a:r>
              <a:rPr lang="en-US" sz="2800" dirty="0" smtClean="0"/>
              <a:t>Reminder Homework #4</a:t>
            </a:r>
          </a:p>
          <a:p>
            <a:pPr lvl="1" eaLnBrk="1" hangingPunct="1"/>
            <a:r>
              <a:rPr lang="en-US" sz="2000" dirty="0" smtClean="0"/>
              <a:t>End of chapter problems on CH5: 8, 10, 16, 24, 26, 36 and 47</a:t>
            </a:r>
          </a:p>
          <a:p>
            <a:pPr lvl="1" eaLnBrk="1" hangingPunct="1"/>
            <a:r>
              <a:rPr lang="en-US" sz="2000" dirty="0" smtClean="0"/>
              <a:t>Due: This Wednesday, Oct. 23</a:t>
            </a:r>
          </a:p>
          <a:p>
            <a:pPr eaLnBrk="1" hangingPunct="1"/>
            <a:r>
              <a:rPr lang="en-US" sz="2800" dirty="0" smtClean="0"/>
              <a:t>Reading assignments</a:t>
            </a:r>
          </a:p>
          <a:p>
            <a:pPr lvl="1" eaLnBrk="1" hangingPunct="1"/>
            <a:r>
              <a:rPr lang="en-US" sz="2000" dirty="0" smtClean="0"/>
              <a:t>CH6.1 – 6.7 + the special topic</a:t>
            </a:r>
          </a:p>
          <a:p>
            <a:pPr eaLnBrk="1" hangingPunct="1"/>
            <a:r>
              <a:rPr lang="en-US" sz="2800" dirty="0" smtClean="0"/>
              <a:t>Colloquia this week</a:t>
            </a:r>
          </a:p>
          <a:p>
            <a:pPr lvl="1" eaLnBrk="1" hangingPunct="1"/>
            <a:r>
              <a:rPr lang="en-US" sz="2000" dirty="0" smtClean="0"/>
              <a:t>4pm today, SH101, Dr. C. </a:t>
            </a:r>
            <a:r>
              <a:rPr lang="en-US" sz="2000" dirty="0" err="1" smtClean="0"/>
              <a:t>Guo</a:t>
            </a:r>
            <a:r>
              <a:rPr lang="en-US" sz="2000" dirty="0" smtClean="0"/>
              <a:t> of U. of Rochester</a:t>
            </a:r>
          </a:p>
          <a:p>
            <a:pPr lvl="1" eaLnBrk="1" hangingPunct="1"/>
            <a:r>
              <a:rPr lang="en-US" sz="2000" dirty="0" smtClean="0"/>
              <a:t>4pm Wednesday, SH101, Dr. X. Chu, U. of Colorado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21 at 9.47.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6345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pic>
        <p:nvPicPr>
          <p:cNvPr id="7" name="Picture 6" descr="Screen Shot 2013-10-21 at 9.3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756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5</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Research Projects</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81000" y="685800"/>
            <a:ext cx="8382000" cy="5638800"/>
          </a:xfrm>
        </p:spPr>
        <p:txBody>
          <a:bodyPr/>
          <a:lstStyle/>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Each of the 12 research groups picks one research topic</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Study the topic as a group, looking up references</a:t>
            </a:r>
          </a:p>
          <a:p>
            <a:pPr marL="914400" lvl="1" indent="-514350" eaLnBrk="1" hangingPunct="1">
              <a:spcBef>
                <a:spcPts val="0"/>
              </a:spcBef>
            </a:pPr>
            <a:r>
              <a:rPr lang="en-US" sz="2400" dirty="0" smtClean="0">
                <a:ea typeface="ＭＳ Ｐゴシック" pitchFamily="-84" charset="-128"/>
                <a:cs typeface="ＭＳ Ｐゴシック" pitchFamily="-84" charset="-128"/>
              </a:rPr>
              <a:t>Original theory or Original observation</a:t>
            </a:r>
          </a:p>
          <a:p>
            <a:pPr marL="914400" lvl="1" indent="-514350" eaLnBrk="1" hangingPunct="1">
              <a:spcBef>
                <a:spcPts val="0"/>
              </a:spcBef>
            </a:pPr>
            <a:r>
              <a:rPr lang="en-US" sz="2400" dirty="0" smtClean="0">
                <a:ea typeface="ＭＳ Ｐゴシック" pitchFamily="-84" charset="-128"/>
                <a:cs typeface="ＭＳ Ｐゴシック" pitchFamily="-84" charset="-128"/>
              </a:rPr>
              <a:t>Experimental proofs or Theoretical predictions + subsequent experimental proofs</a:t>
            </a:r>
          </a:p>
          <a:p>
            <a:pPr marL="914400" lvl="1" indent="-514350" eaLnBrk="1" hangingPunct="1">
              <a:spcBef>
                <a:spcPts val="0"/>
              </a:spcBef>
            </a:pPr>
            <a:r>
              <a:rPr lang="en-US" sz="2400" dirty="0" smtClean="0">
                <a:ea typeface="ＭＳ Ｐゴシック" pitchFamily="-84" charset="-128"/>
                <a:cs typeface="ＭＳ Ｐゴシック" pitchFamily="-84" charset="-128"/>
              </a:rPr>
              <a:t>Importance and the impact of the theory/experiment</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Each member of the group writes a 10 page report, including figures (must not copy!!)</a:t>
            </a:r>
          </a:p>
          <a:p>
            <a:pPr marL="914400" lvl="1" indent="-514350" eaLnBrk="1" hangingPunct="1">
              <a:spcBef>
                <a:spcPts val="0"/>
              </a:spcBef>
            </a:pPr>
            <a:r>
              <a:rPr lang="en-US" sz="2400" dirty="0" smtClean="0">
                <a:ea typeface="ＭＳ Ｐゴシック" pitchFamily="-84" charset="-128"/>
                <a:cs typeface="ＭＳ Ｐゴシック" pitchFamily="-84" charset="-128"/>
              </a:rPr>
              <a:t>10% of the total grade</a:t>
            </a:r>
          </a:p>
          <a:p>
            <a:pPr marL="914400" lvl="1" indent="-514350" eaLnBrk="1" hangingPunct="1">
              <a:spcBef>
                <a:spcPts val="0"/>
              </a:spcBef>
            </a:pPr>
            <a:r>
              <a:rPr lang="en-US" sz="2400" dirty="0" smtClean="0">
                <a:ea typeface="ＭＳ Ｐゴシック" pitchFamily="-84" charset="-128"/>
                <a:cs typeface="ＭＳ Ｐゴシック" pitchFamily="-84" charset="-128"/>
              </a:rPr>
              <a:t>Can share the theme and facts but you must write your own!</a:t>
            </a:r>
          </a:p>
          <a:p>
            <a:pPr marL="914400" lvl="1" indent="-514350" eaLnBrk="1" hangingPunct="1">
              <a:spcBef>
                <a:spcPts val="0"/>
              </a:spcBef>
            </a:pPr>
            <a:r>
              <a:rPr lang="en-US" sz="2400" dirty="0" smtClean="0">
                <a:ea typeface="ＭＳ Ｐゴシック" pitchFamily="-84" charset="-128"/>
                <a:cs typeface="ＭＳ Ｐゴシック" pitchFamily="-84" charset="-128"/>
              </a:rPr>
              <a:t>Due Mon., Nov. 25, 2013</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The group presents a 10min power point talk</a:t>
            </a:r>
          </a:p>
          <a:p>
            <a:pPr marL="914400" lvl="1" indent="-514350" eaLnBrk="1" hangingPunct="1">
              <a:spcBef>
                <a:spcPts val="0"/>
              </a:spcBef>
            </a:pPr>
            <a:r>
              <a:rPr lang="en-US" sz="2400" dirty="0" smtClean="0">
                <a:ea typeface="ＭＳ Ｐゴシック" pitchFamily="-84" charset="-128"/>
                <a:cs typeface="ＭＳ Ｐゴシック" pitchFamily="-84" charset="-128"/>
              </a:rPr>
              <a:t>5% of the total grade</a:t>
            </a:r>
          </a:p>
          <a:p>
            <a:pPr marL="914400" lvl="1" indent="-514350" eaLnBrk="1" hangingPunct="1">
              <a:spcBef>
                <a:spcPts val="0"/>
              </a:spcBef>
            </a:pPr>
            <a:r>
              <a:rPr lang="en-US" sz="2400" dirty="0" smtClean="0">
                <a:ea typeface="ＭＳ Ｐゴシック" pitchFamily="-84" charset="-128"/>
                <a:cs typeface="ＭＳ Ｐゴシック" pitchFamily="-84" charset="-128"/>
              </a:rPr>
              <a:t>Date and time will be announced close to the end of the semester </a:t>
            </a:r>
          </a:p>
          <a:p>
            <a:pPr marL="514350" indent="-514350" eaLnBrk="1" hangingPunct="1">
              <a:spcBef>
                <a:spcPts val="0"/>
              </a:spcBef>
              <a:buFont typeface="+mj-lt"/>
              <a:buAutoNum type="arabicPeriod"/>
            </a:pPr>
            <a:endParaRPr lang="en-US" sz="2800" dirty="0" smtClean="0"/>
          </a:p>
        </p:txBody>
      </p:sp>
    </p:spTree>
    <p:extLst>
      <p:ext uri="{BB962C8B-B14F-4D97-AF65-F5344CB8AC3E}">
        <p14:creationId xmlns:p14="http://schemas.microsoft.com/office/powerpoint/2010/main" val="2487049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533400"/>
          </a:xfrm>
        </p:spPr>
        <p:txBody>
          <a:bodyPr/>
          <a:lstStyle/>
          <a:p>
            <a:r>
              <a:rPr lang="en-US" dirty="0" smtClean="0"/>
              <a:t>Group – Research Topic Association</a:t>
            </a:r>
            <a:endParaRPr lang="en-US" dirty="0"/>
          </a:p>
        </p:txBody>
      </p:sp>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44419"/>
              </p:ext>
            </p:extLst>
          </p:nvPr>
        </p:nvGraphicFramePr>
        <p:xfrm>
          <a:off x="609600" y="762000"/>
          <a:ext cx="8001000" cy="5944418"/>
        </p:xfrm>
        <a:graphic>
          <a:graphicData uri="http://schemas.openxmlformats.org/drawingml/2006/table">
            <a:tbl>
              <a:tblPr firstRow="1" bandRow="1">
                <a:tableStyleId>{5C22544A-7EE6-4342-B048-85BDC9FD1C3A}</a:tableStyleId>
              </a:tblPr>
              <a:tblGrid>
                <a:gridCol w="4000500"/>
                <a:gridCol w="4000500"/>
              </a:tblGrid>
              <a:tr h="458018">
                <a:tc>
                  <a:txBody>
                    <a:bodyPr/>
                    <a:lstStyle/>
                    <a:p>
                      <a:pPr algn="ctr"/>
                      <a:r>
                        <a:rPr lang="en-US" sz="2400" dirty="0" smtClean="0"/>
                        <a:t>Research Group Number</a:t>
                      </a:r>
                      <a:endParaRPr lang="en-US" sz="2400" dirty="0"/>
                    </a:p>
                  </a:txBody>
                  <a:tcPr anchor="ctr"/>
                </a:tc>
                <a:tc>
                  <a:txBody>
                    <a:bodyPr/>
                    <a:lstStyle/>
                    <a:p>
                      <a:pPr algn="ctr"/>
                      <a:r>
                        <a:rPr lang="en-US" sz="2400" dirty="0" smtClean="0"/>
                        <a:t>Research</a:t>
                      </a:r>
                      <a:r>
                        <a:rPr lang="en-US" sz="2400" baseline="0" dirty="0" smtClean="0"/>
                        <a:t> Topic</a:t>
                      </a:r>
                      <a:endParaRPr lang="en-US" sz="2400" dirty="0"/>
                    </a:p>
                  </a:txBody>
                  <a:tcPr anchor="ctr"/>
                </a:tc>
              </a:tr>
              <a:tr h="399982">
                <a:tc>
                  <a:txBody>
                    <a:bodyPr/>
                    <a:lstStyle/>
                    <a:p>
                      <a:pPr algn="ctr"/>
                      <a:r>
                        <a:rPr lang="en-US" sz="2400" dirty="0" smtClean="0"/>
                        <a:t>1</a:t>
                      </a:r>
                      <a:endParaRPr lang="en-US" sz="2400" dirty="0"/>
                    </a:p>
                  </a:txBody>
                  <a:tcPr anchor="ctr"/>
                </a:tc>
                <a:tc>
                  <a:txBody>
                    <a:bodyPr/>
                    <a:lstStyle/>
                    <a:p>
                      <a:pPr algn="ctr"/>
                      <a:r>
                        <a:rPr lang="en-US" sz="2400" dirty="0" smtClean="0"/>
                        <a:t>2</a:t>
                      </a:r>
                      <a:endParaRPr lang="en-US" sz="2400" dirty="0"/>
                    </a:p>
                  </a:txBody>
                  <a:tcPr anchor="ctr"/>
                </a:tc>
              </a:tr>
              <a:tr h="399982">
                <a:tc>
                  <a:txBody>
                    <a:bodyPr/>
                    <a:lstStyle/>
                    <a:p>
                      <a:pPr algn="ctr"/>
                      <a:r>
                        <a:rPr lang="en-US" sz="2400" dirty="0" smtClean="0"/>
                        <a:t>2</a:t>
                      </a:r>
                      <a:endParaRPr lang="en-US" sz="2400" dirty="0"/>
                    </a:p>
                  </a:txBody>
                  <a:tcPr anchor="ctr"/>
                </a:tc>
                <a:tc>
                  <a:txBody>
                    <a:bodyPr/>
                    <a:lstStyle/>
                    <a:p>
                      <a:pPr algn="ctr"/>
                      <a:r>
                        <a:rPr lang="en-US" sz="2400" dirty="0" smtClean="0"/>
                        <a:t>3</a:t>
                      </a:r>
                      <a:endParaRPr lang="en-US" sz="2400" dirty="0"/>
                    </a:p>
                  </a:txBody>
                  <a:tcPr anchor="ctr"/>
                </a:tc>
              </a:tr>
              <a:tr h="399982">
                <a:tc>
                  <a:txBody>
                    <a:bodyPr/>
                    <a:lstStyle/>
                    <a:p>
                      <a:pPr algn="ctr"/>
                      <a:r>
                        <a:rPr lang="en-US" sz="2400" dirty="0" smtClean="0"/>
                        <a:t>3</a:t>
                      </a:r>
                      <a:endParaRPr lang="en-US" sz="2400" dirty="0"/>
                    </a:p>
                  </a:txBody>
                  <a:tcPr anchor="ctr"/>
                </a:tc>
                <a:tc>
                  <a:txBody>
                    <a:bodyPr/>
                    <a:lstStyle/>
                    <a:p>
                      <a:pPr algn="ctr"/>
                      <a:r>
                        <a:rPr lang="en-US" sz="2400" dirty="0" smtClean="0"/>
                        <a:t>11</a:t>
                      </a:r>
                      <a:endParaRPr lang="en-US" sz="2400" dirty="0"/>
                    </a:p>
                  </a:txBody>
                  <a:tcPr anchor="ctr"/>
                </a:tc>
              </a:tr>
              <a:tr h="399982">
                <a:tc>
                  <a:txBody>
                    <a:bodyPr/>
                    <a:lstStyle/>
                    <a:p>
                      <a:pPr algn="ctr"/>
                      <a:r>
                        <a:rPr lang="en-US" sz="2400" dirty="0" smtClean="0"/>
                        <a:t>4</a:t>
                      </a:r>
                      <a:endParaRPr lang="en-US" sz="2400" dirty="0"/>
                    </a:p>
                  </a:txBody>
                  <a:tcPr anchor="ctr"/>
                </a:tc>
                <a:tc>
                  <a:txBody>
                    <a:bodyPr/>
                    <a:lstStyle/>
                    <a:p>
                      <a:pPr algn="ctr"/>
                      <a:r>
                        <a:rPr lang="en-US" sz="2400" dirty="0" smtClean="0"/>
                        <a:t>7</a:t>
                      </a:r>
                      <a:endParaRPr lang="en-US" sz="2400" dirty="0"/>
                    </a:p>
                  </a:txBody>
                  <a:tcPr anchor="ctr"/>
                </a:tc>
              </a:tr>
              <a:tr h="399982">
                <a:tc>
                  <a:txBody>
                    <a:bodyPr/>
                    <a:lstStyle/>
                    <a:p>
                      <a:pPr algn="ctr"/>
                      <a:r>
                        <a:rPr lang="en-US" sz="2400" dirty="0" smtClean="0"/>
                        <a:t>5</a:t>
                      </a:r>
                      <a:endParaRPr lang="en-US" sz="2400" dirty="0"/>
                    </a:p>
                  </a:txBody>
                  <a:tcPr anchor="ctr"/>
                </a:tc>
                <a:tc>
                  <a:txBody>
                    <a:bodyPr/>
                    <a:lstStyle/>
                    <a:p>
                      <a:pPr algn="ctr"/>
                      <a:r>
                        <a:rPr lang="en-US" sz="2400" dirty="0" smtClean="0"/>
                        <a:t>5</a:t>
                      </a:r>
                      <a:endParaRPr lang="en-US" sz="2400" dirty="0"/>
                    </a:p>
                  </a:txBody>
                  <a:tcPr anchor="ctr"/>
                </a:tc>
              </a:tr>
              <a:tr h="399982">
                <a:tc>
                  <a:txBody>
                    <a:bodyPr/>
                    <a:lstStyle/>
                    <a:p>
                      <a:pPr algn="ctr"/>
                      <a:r>
                        <a:rPr lang="en-US" sz="2400" dirty="0" smtClean="0"/>
                        <a:t>6</a:t>
                      </a:r>
                      <a:endParaRPr lang="en-US" sz="2400" dirty="0"/>
                    </a:p>
                  </a:txBody>
                  <a:tcPr anchor="ctr"/>
                </a:tc>
                <a:tc>
                  <a:txBody>
                    <a:bodyPr/>
                    <a:lstStyle/>
                    <a:p>
                      <a:pPr algn="ctr"/>
                      <a:r>
                        <a:rPr lang="en-US" sz="2400" dirty="0" smtClean="0"/>
                        <a:t>1</a:t>
                      </a:r>
                      <a:endParaRPr lang="en-US" sz="2400" dirty="0"/>
                    </a:p>
                  </a:txBody>
                  <a:tcPr anchor="ctr"/>
                </a:tc>
              </a:tr>
              <a:tr h="399982">
                <a:tc>
                  <a:txBody>
                    <a:bodyPr/>
                    <a:lstStyle/>
                    <a:p>
                      <a:pPr algn="ctr"/>
                      <a:r>
                        <a:rPr lang="en-US" sz="2400" dirty="0" smtClean="0"/>
                        <a:t>7</a:t>
                      </a:r>
                      <a:endParaRPr lang="en-US" sz="2400" dirty="0"/>
                    </a:p>
                  </a:txBody>
                  <a:tcPr anchor="ctr"/>
                </a:tc>
                <a:tc>
                  <a:txBody>
                    <a:bodyPr/>
                    <a:lstStyle/>
                    <a:p>
                      <a:pPr algn="ctr"/>
                      <a:r>
                        <a:rPr lang="en-US" sz="2400" dirty="0" smtClean="0"/>
                        <a:t>9</a:t>
                      </a:r>
                      <a:endParaRPr lang="en-US" sz="2400" dirty="0"/>
                    </a:p>
                  </a:txBody>
                  <a:tcPr anchor="ctr"/>
                </a:tc>
              </a:tr>
              <a:tr h="399982">
                <a:tc>
                  <a:txBody>
                    <a:bodyPr/>
                    <a:lstStyle/>
                    <a:p>
                      <a:pPr algn="ctr"/>
                      <a:r>
                        <a:rPr lang="en-US" sz="2400" dirty="0" smtClean="0"/>
                        <a:t>8</a:t>
                      </a:r>
                      <a:endParaRPr lang="en-US" sz="2400" dirty="0"/>
                    </a:p>
                  </a:txBody>
                  <a:tcPr anchor="ctr"/>
                </a:tc>
                <a:tc>
                  <a:txBody>
                    <a:bodyPr/>
                    <a:lstStyle/>
                    <a:p>
                      <a:pPr algn="ctr"/>
                      <a:r>
                        <a:rPr lang="en-US" sz="2400" dirty="0" smtClean="0"/>
                        <a:t>8</a:t>
                      </a:r>
                      <a:endParaRPr lang="en-US" sz="2400" dirty="0"/>
                    </a:p>
                  </a:txBody>
                  <a:tcPr anchor="ctr"/>
                </a:tc>
              </a:tr>
              <a:tr h="399982">
                <a:tc>
                  <a:txBody>
                    <a:bodyPr/>
                    <a:lstStyle/>
                    <a:p>
                      <a:pPr algn="ctr"/>
                      <a:r>
                        <a:rPr lang="en-US" sz="2400" dirty="0" smtClean="0"/>
                        <a:t>9</a:t>
                      </a:r>
                      <a:endParaRPr lang="en-US" sz="2400" dirty="0"/>
                    </a:p>
                  </a:txBody>
                  <a:tcPr anchor="ctr"/>
                </a:tc>
                <a:tc>
                  <a:txBody>
                    <a:bodyPr/>
                    <a:lstStyle/>
                    <a:p>
                      <a:pPr algn="ctr"/>
                      <a:r>
                        <a:rPr lang="en-US" sz="2400" dirty="0" smtClean="0"/>
                        <a:t>4</a:t>
                      </a:r>
                      <a:endParaRPr lang="en-US" sz="2400" dirty="0"/>
                    </a:p>
                  </a:txBody>
                  <a:tcPr anchor="ctr"/>
                </a:tc>
              </a:tr>
              <a:tr h="399982">
                <a:tc>
                  <a:txBody>
                    <a:bodyPr/>
                    <a:lstStyle/>
                    <a:p>
                      <a:pPr algn="ctr"/>
                      <a:r>
                        <a:rPr lang="en-US" sz="2400" dirty="0" smtClean="0"/>
                        <a:t>10</a:t>
                      </a:r>
                      <a:endParaRPr lang="en-US" sz="2400" dirty="0"/>
                    </a:p>
                  </a:txBody>
                  <a:tcPr anchor="ctr"/>
                </a:tc>
                <a:tc>
                  <a:txBody>
                    <a:bodyPr/>
                    <a:lstStyle/>
                    <a:p>
                      <a:pPr algn="ctr"/>
                      <a:r>
                        <a:rPr lang="en-US" sz="2400" dirty="0" smtClean="0"/>
                        <a:t>6</a:t>
                      </a:r>
                      <a:endParaRPr lang="en-US" sz="2400" dirty="0"/>
                    </a:p>
                  </a:txBody>
                  <a:tcPr anchor="ctr"/>
                </a:tc>
              </a:tr>
              <a:tr h="399982">
                <a:tc>
                  <a:txBody>
                    <a:bodyPr/>
                    <a:lstStyle/>
                    <a:p>
                      <a:pPr algn="ctr"/>
                      <a:r>
                        <a:rPr lang="en-US" sz="2400" dirty="0" smtClean="0"/>
                        <a:t>11</a:t>
                      </a:r>
                      <a:endParaRPr lang="en-US" sz="2400" dirty="0"/>
                    </a:p>
                  </a:txBody>
                  <a:tcPr anchor="ctr"/>
                </a:tc>
                <a:tc>
                  <a:txBody>
                    <a:bodyPr/>
                    <a:lstStyle/>
                    <a:p>
                      <a:pPr algn="ctr"/>
                      <a:r>
                        <a:rPr lang="en-US" sz="2400" dirty="0" smtClean="0"/>
                        <a:t>10</a:t>
                      </a:r>
                      <a:endParaRPr lang="en-US" sz="2400" dirty="0"/>
                    </a:p>
                  </a:txBody>
                  <a:tcPr anchor="ctr"/>
                </a:tc>
              </a:tr>
              <a:tr h="399982">
                <a:tc>
                  <a:txBody>
                    <a:bodyPr/>
                    <a:lstStyle/>
                    <a:p>
                      <a:pPr algn="ctr"/>
                      <a:r>
                        <a:rPr lang="en-US" sz="2400" dirty="0" smtClean="0"/>
                        <a:t>12</a:t>
                      </a:r>
                      <a:endParaRPr lang="en-US" sz="2400" dirty="0"/>
                    </a:p>
                  </a:txBody>
                  <a:tcPr anchor="ctr"/>
                </a:tc>
                <a:tc>
                  <a:txBody>
                    <a:bodyPr/>
                    <a:lstStyle/>
                    <a:p>
                      <a:pPr algn="ctr"/>
                      <a:r>
                        <a:rPr lang="en-US" sz="2400" smtClean="0"/>
                        <a:t>12</a:t>
                      </a:r>
                      <a:endParaRPr lang="en-US" sz="2400" dirty="0"/>
                    </a:p>
                  </a:txBody>
                  <a:tcPr anchor="ctr"/>
                </a:tc>
              </a:tr>
            </a:tbl>
          </a:graphicData>
        </a:graphic>
      </p:graphicFrame>
    </p:spTree>
    <p:extLst>
      <p:ext uri="{BB962C8B-B14F-4D97-AF65-F5344CB8AC3E}">
        <p14:creationId xmlns:p14="http://schemas.microsoft.com/office/powerpoint/2010/main" val="129611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dirty="0" smtClean="0"/>
              <a:t>Research Topics</a:t>
            </a:r>
            <a:endParaRPr lang="en-US" dirty="0"/>
          </a:p>
        </p:txBody>
      </p:sp>
      <p:sp>
        <p:nvSpPr>
          <p:cNvPr id="3" name="Content Placeholder 2"/>
          <p:cNvSpPr>
            <a:spLocks noGrp="1"/>
          </p:cNvSpPr>
          <p:nvPr>
            <p:ph idx="1"/>
          </p:nvPr>
        </p:nvSpPr>
        <p:spPr>
          <a:xfrm>
            <a:off x="762000" y="685800"/>
            <a:ext cx="7772400" cy="5410200"/>
          </a:xfrm>
        </p:spPr>
        <p:txBody>
          <a:bodyPr/>
          <a:lstStyle/>
          <a:p>
            <a:pPr marL="457200" indent="-457200">
              <a:buFont typeface="+mj-lt"/>
              <a:buAutoNum type="arabicPeriod"/>
            </a:pPr>
            <a:r>
              <a:rPr lang="en-US" sz="2400" dirty="0" smtClean="0"/>
              <a:t>Black body radiation</a:t>
            </a:r>
          </a:p>
          <a:p>
            <a:pPr marL="457200" indent="-457200">
              <a:buFont typeface="+mj-lt"/>
              <a:buAutoNum type="arabicPeriod"/>
            </a:pPr>
            <a:r>
              <a:rPr lang="en-US" sz="2400" dirty="0" smtClean="0"/>
              <a:t>Michelson–Morley experiment</a:t>
            </a:r>
          </a:p>
          <a:p>
            <a:pPr marL="457200" indent="-457200">
              <a:buFont typeface="+mj-lt"/>
              <a:buAutoNum type="arabicPeriod"/>
            </a:pPr>
            <a:r>
              <a:rPr lang="en-US" sz="2400" dirty="0" smtClean="0"/>
              <a:t>The Photoelectric effect</a:t>
            </a:r>
          </a:p>
          <a:p>
            <a:pPr marL="457200" indent="-457200">
              <a:buFont typeface="+mj-lt"/>
              <a:buAutoNum type="arabicPeriod"/>
            </a:pPr>
            <a:r>
              <a:rPr lang="en-US" sz="2400" dirty="0" smtClean="0"/>
              <a:t>Special Relativity</a:t>
            </a:r>
          </a:p>
          <a:p>
            <a:pPr marL="457200" indent="-457200">
              <a:buFont typeface="+mj-lt"/>
              <a:buAutoNum type="arabicPeriod"/>
            </a:pPr>
            <a:r>
              <a:rPr lang="en-US" sz="2400" dirty="0" smtClean="0"/>
              <a:t>The property of molecules, Browning Motion</a:t>
            </a:r>
          </a:p>
          <a:p>
            <a:pPr marL="457200" indent="-457200">
              <a:buFont typeface="+mj-lt"/>
              <a:buAutoNum type="arabicPeriod"/>
            </a:pPr>
            <a:r>
              <a:rPr lang="en-US" sz="2400" dirty="0" smtClean="0"/>
              <a:t>Compton Effect</a:t>
            </a:r>
          </a:p>
          <a:p>
            <a:pPr marL="457200" indent="-457200">
              <a:buFont typeface="+mj-lt"/>
              <a:buAutoNum type="arabicPeriod"/>
            </a:pPr>
            <a:r>
              <a:rPr lang="en-US" sz="2400" dirty="0" smtClean="0"/>
              <a:t>Discovery of the electron </a:t>
            </a:r>
          </a:p>
          <a:p>
            <a:pPr marL="457200" indent="-457200">
              <a:buFont typeface="+mj-lt"/>
              <a:buAutoNum type="arabicPeriod"/>
            </a:pPr>
            <a:r>
              <a:rPr lang="en-US" sz="2400" dirty="0" smtClean="0"/>
              <a:t>Radioactivity</a:t>
            </a:r>
          </a:p>
          <a:p>
            <a:pPr marL="457200" indent="-457200">
              <a:buFont typeface="+mj-lt"/>
              <a:buAutoNum type="arabicPeriod"/>
            </a:pPr>
            <a:r>
              <a:rPr lang="en-US" sz="2400" dirty="0" smtClean="0"/>
              <a:t>Rutherford Scattering</a:t>
            </a:r>
          </a:p>
          <a:p>
            <a:pPr marL="457200" indent="-457200">
              <a:buFont typeface="+mj-lt"/>
              <a:buAutoNum type="arabicPeriod"/>
            </a:pPr>
            <a:r>
              <a:rPr lang="en-US" sz="2400" dirty="0" smtClean="0"/>
              <a:t>Super-conductivity</a:t>
            </a:r>
          </a:p>
          <a:p>
            <a:pPr marL="457200" indent="-457200">
              <a:buFont typeface="+mj-lt"/>
              <a:buAutoNum type="arabicPeriod"/>
            </a:pPr>
            <a:r>
              <a:rPr lang="en-US" sz="2400" dirty="0" smtClean="0"/>
              <a:t>The Unification of Electromagnetic and Weak forces</a:t>
            </a:r>
          </a:p>
          <a:p>
            <a:pPr marL="457200" indent="-457200">
              <a:buFont typeface="+mj-lt"/>
              <a:buAutoNum type="arabicPeriod"/>
            </a:pPr>
            <a:r>
              <a:rPr lang="en-US" sz="2400" dirty="0" smtClean="0"/>
              <a:t>The Discovery of the Higgs-like particle</a:t>
            </a:r>
          </a:p>
          <a:p>
            <a:pPr marL="457200" indent="-457200">
              <a:buFont typeface="+mj-lt"/>
              <a:buAutoNum type="arabicPeriod"/>
            </a:pPr>
            <a:endParaRPr lang="en-US" sz="2400" dirty="0" smtClean="0"/>
          </a:p>
        </p:txBody>
      </p:sp>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Tree>
    <p:extLst>
      <p:ext uri="{BB962C8B-B14F-4D97-AF65-F5344CB8AC3E}">
        <p14:creationId xmlns:p14="http://schemas.microsoft.com/office/powerpoint/2010/main" val="1788073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smtClean="0">
                <a:ea typeface="ＭＳ Ｐゴシック" pitchFamily="-84" charset="-128"/>
                <a:cs typeface="ＭＳ Ｐゴシック" pitchFamily="-84" charset="-128"/>
              </a:rPr>
              <a:t>Special Project #4</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Prove that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A[sin(kx-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t)+icos(kx-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a:t>
            </a:r>
            <a:r>
              <a:rPr lang="en-US" dirty="0" smtClean="0">
                <a:ea typeface="ＭＳ Ｐゴシック" pitchFamily="-84" charset="-128"/>
                <a:cs typeface="ＭＳ Ｐゴシック" pitchFamily="-84" charset="-128"/>
              </a:rPr>
              <a:t>)] is a good solution for the time-dependent </a:t>
            </a:r>
            <a:r>
              <a:rPr lang="en-US" dirty="0">
                <a:ea typeface="ＭＳ Ｐゴシック" pitchFamily="-84" charset="-128"/>
                <a:cs typeface="ＭＳ Ｐゴシック" pitchFamily="-84" charset="-128"/>
              </a:rPr>
              <a:t>Schrödinger wave </a:t>
            </a:r>
            <a:r>
              <a:rPr lang="en-US" dirty="0" smtClean="0">
                <a:ea typeface="ＭＳ Ｐゴシック" pitchFamily="-84" charset="-128"/>
                <a:cs typeface="ＭＳ Ｐゴシック" pitchFamily="-84" charset="-128"/>
              </a:rPr>
              <a:t>equation.  Do NOT use the exponential expression of the wave function.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Determine whether or not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Ae</a:t>
            </a:r>
            <a:r>
              <a:rPr lang="en-US" baseline="30000" dirty="0" err="1" smtClean="0">
                <a:ea typeface="ＭＳ Ｐゴシック" pitchFamily="-84" charset="-128"/>
                <a:cs typeface="ＭＳ Ｐゴシック" pitchFamily="-84" charset="-128"/>
              </a:rPr>
              <a:t>-</a:t>
            </a:r>
            <a:r>
              <a:rPr lang="en-US" baseline="30000" dirty="0" err="1" smtClean="0">
                <a:latin typeface="Symbol" charset="2"/>
                <a:ea typeface="ＭＳ Ｐゴシック" pitchFamily="-84" charset="-128"/>
                <a:cs typeface="Symbol" charset="2"/>
              </a:rPr>
              <a:t>α</a:t>
            </a:r>
            <a:r>
              <a:rPr lang="en-US" baseline="30000" dirty="0" err="1" smtClean="0">
                <a:ea typeface="ＭＳ Ｐゴシック" pitchFamily="-84" charset="-128"/>
                <a:cs typeface="ＭＳ Ｐゴシック" pitchFamily="-84" charset="-128"/>
              </a:rPr>
              <a:t>|x</a:t>
            </a:r>
            <a:r>
              <a:rPr lang="en-US" baseline="30000"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satisfy the time-dependent Schrödinger wave equation.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Due for this special project is Monday, Oct. 28.</a:t>
            </a:r>
          </a:p>
          <a:p>
            <a:pPr marL="457200" indent="-457200" algn="l" eaLnBrk="1" hangingPunct="1">
              <a:buFont typeface="Arial"/>
              <a:buChar char="•"/>
            </a:pPr>
            <a:r>
              <a:rPr lang="en-US" dirty="0" smtClean="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wipe(left)">
                                      <p:cBhvr>
                                        <p:cTn id="22" dur="5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The Schrödinger </a:t>
            </a:r>
            <a:r>
              <a:rPr lang="en-US" sz="4000" b="1" dirty="0" smtClean="0">
                <a:ea typeface="ＭＳ Ｐゴシック" pitchFamily="-84" charset="-128"/>
                <a:cs typeface="ＭＳ Ｐゴシック" pitchFamily="-84" charset="-128"/>
              </a:rPr>
              <a:t>Wave Equation</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Erwin Schrödinger and Werner </a:t>
            </a:r>
            <a:r>
              <a:rPr lang="en-US" dirty="0" err="1" smtClean="0">
                <a:ea typeface="ＭＳ Ｐゴシック" pitchFamily="-84" charset="-128"/>
                <a:cs typeface="ＭＳ Ｐゴシック" pitchFamily="-84" charset="-128"/>
              </a:rPr>
              <a:t>Heinsenberg</a:t>
            </a:r>
            <a:r>
              <a:rPr lang="en-US" dirty="0" smtClean="0">
                <a:ea typeface="ＭＳ Ｐゴシック" pitchFamily="-84" charset="-128"/>
                <a:cs typeface="ＭＳ Ｐゴシック" pitchFamily="-84" charset="-128"/>
              </a:rPr>
              <a:t> proposed quantum theory in 1920</a:t>
            </a:r>
          </a:p>
          <a:p>
            <a:pPr marL="1200150" lvl="1" indent="-457200" eaLnBrk="1" hangingPunct="1">
              <a:buFont typeface="Arial"/>
              <a:buChar char="•"/>
            </a:pPr>
            <a:r>
              <a:rPr lang="en-US" dirty="0" smtClean="0">
                <a:ea typeface="ＭＳ Ｐゴシック" pitchFamily="-84" charset="-128"/>
                <a:cs typeface="ＭＳ Ｐゴシック" pitchFamily="-84" charset="-128"/>
              </a:rPr>
              <a:t>The two proposed very different forms of equations</a:t>
            </a:r>
          </a:p>
          <a:p>
            <a:pPr marL="1200150" lvl="1" indent="-457200" eaLnBrk="1" hangingPunct="1">
              <a:buFont typeface="Arial"/>
              <a:buChar char="•"/>
            </a:pPr>
            <a:r>
              <a:rPr lang="en-US" dirty="0" err="1" smtClean="0">
                <a:ea typeface="ＭＳ Ｐゴシック" pitchFamily="-84" charset="-128"/>
                <a:cs typeface="ＭＳ Ｐゴシック" pitchFamily="-84" charset="-128"/>
              </a:rPr>
              <a:t>Heinserberg</a:t>
            </a:r>
            <a:r>
              <a:rPr lang="en-US" dirty="0" smtClean="0">
                <a:ea typeface="ＭＳ Ｐゴシック" pitchFamily="-84" charset="-128"/>
                <a:cs typeface="ＭＳ Ｐゴシック" pitchFamily="-84" charset="-128"/>
              </a:rPr>
              <a:t>: Matrix based framework</a:t>
            </a:r>
          </a:p>
          <a:p>
            <a:pPr marL="1200150" lvl="1" indent="-457200" eaLnBrk="1" hangingPunct="1">
              <a:buFont typeface="Arial"/>
              <a:buChar char="•"/>
            </a:pPr>
            <a:r>
              <a:rPr lang="en-US" dirty="0" smtClean="0">
                <a:ea typeface="ＭＳ Ｐゴシック" pitchFamily="-84" charset="-128"/>
                <a:cs typeface="ＭＳ Ｐゴシック" pitchFamily="-84" charset="-128"/>
              </a:rPr>
              <a:t>Schrödinger: Wave mechanics, similar to the classical wave equation</a:t>
            </a:r>
          </a:p>
          <a:p>
            <a:pPr marL="457200" indent="-457200" algn="just" eaLnBrk="1" hangingPunct="1">
              <a:buFont typeface="Arial"/>
              <a:buChar char="•"/>
            </a:pPr>
            <a:r>
              <a:rPr lang="en-US" dirty="0" smtClean="0">
                <a:ea typeface="ＭＳ Ｐゴシック" pitchFamily="-84" charset="-128"/>
                <a:cs typeface="ＭＳ Ｐゴシック" pitchFamily="-84" charset="-128"/>
              </a:rPr>
              <a:t>Paul Dirac and Schrödinger later on proved that the two give identical results</a:t>
            </a:r>
          </a:p>
          <a:p>
            <a:pPr marL="457200" indent="-457200" algn="just" eaLnBrk="1" hangingPunct="1">
              <a:buFont typeface="Arial"/>
              <a:buChar char="•"/>
            </a:pPr>
            <a:r>
              <a:rPr lang="en-US" dirty="0" smtClean="0">
                <a:ea typeface="ＭＳ Ｐゴシック" pitchFamily="-84" charset="-128"/>
                <a:cs typeface="ＭＳ Ｐゴシック" pitchFamily="-84" charset="-128"/>
              </a:rPr>
              <a:t>The probabilistic nature of quantum theory is contradictory to the direct cause and effect seen in classical physics and makes it difficult to grasp!</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396358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wipe(left)">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wipe(left)">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wipe(left)">
                                      <p:cBhvr>
                                        <p:cTn id="32"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39014</TotalTime>
  <Words>1371</Words>
  <Application>Microsoft Macintosh PowerPoint</Application>
  <PresentationFormat>On-screen Show (4:3)</PresentationFormat>
  <Paragraphs>180</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3313 – Section 001 Lecture #12</vt:lpstr>
      <vt:lpstr>Announcements</vt:lpstr>
      <vt:lpstr>PowerPoint Presentation</vt:lpstr>
      <vt:lpstr>PowerPoint Presentation</vt:lpstr>
      <vt:lpstr>Research Projects</vt:lpstr>
      <vt:lpstr>Group – Research Topic Association</vt:lpstr>
      <vt:lpstr>Research Topics</vt:lpstr>
      <vt:lpstr>Special Project #4</vt:lpstr>
      <vt:lpstr>The Schrödinger Wave Equation</vt:lpstr>
      <vt:lpstr>The Schrödinger Wave Equation</vt:lpstr>
      <vt:lpstr>Ex 6.1: Wave equation and Superposition</vt:lpstr>
      <vt:lpstr>General Solution of the Schrödinger Wave Equation</vt:lpstr>
      <vt:lpstr>Ex 6.2: Solution for Wave Equation</vt:lpstr>
      <vt:lpstr>Ex 6.3: Bad Solution for Wave Equation</vt:lpstr>
      <vt:lpstr>Normalization and Probability</vt:lpstr>
      <vt:lpstr>Ex 6.4: Normalization</vt:lpstr>
      <vt:lpstr>Ex 6.4: Normalization,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1870</cp:revision>
  <dcterms:created xsi:type="dcterms:W3CDTF">2012-10-15T20:49:02Z</dcterms:created>
  <dcterms:modified xsi:type="dcterms:W3CDTF">2013-10-21T19:48:21Z</dcterms:modified>
</cp:coreProperties>
</file>