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335" r:id="rId3"/>
    <p:sldId id="740" r:id="rId4"/>
    <p:sldId id="722" r:id="rId5"/>
    <p:sldId id="723" r:id="rId6"/>
    <p:sldId id="725" r:id="rId7"/>
    <p:sldId id="726" r:id="rId8"/>
    <p:sldId id="727" r:id="rId9"/>
    <p:sldId id="728" r:id="rId10"/>
    <p:sldId id="729" r:id="rId11"/>
    <p:sldId id="730" r:id="rId12"/>
    <p:sldId id="731" r:id="rId13"/>
    <p:sldId id="732" r:id="rId14"/>
    <p:sldId id="733" r:id="rId15"/>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9" d="100"/>
          <a:sy n="99" d="100"/>
        </p:scale>
        <p:origin x="-10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emf"/><Relationship Id="rId7" Type="http://schemas.openxmlformats.org/officeDocument/2006/relationships/image" Target="../media/image9.emf"/><Relationship Id="rId8" Type="http://schemas.openxmlformats.org/officeDocument/2006/relationships/image" Target="../media/image10.emf"/><Relationship Id="rId9" Type="http://schemas.openxmlformats.org/officeDocument/2006/relationships/image" Target="../media/image11.emf"/><Relationship Id="rId10" Type="http://schemas.openxmlformats.org/officeDocument/2006/relationships/image" Target="../media/image12.emf"/><Relationship Id="rId1" Type="http://schemas.openxmlformats.org/officeDocument/2006/relationships/image" Target="../media/image3.emf"/><Relationship Id="rId2"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image" Target="../media/image18.emf"/><Relationship Id="rId6" Type="http://schemas.openxmlformats.org/officeDocument/2006/relationships/image" Target="../media/image19.emf"/><Relationship Id="rId7" Type="http://schemas.openxmlformats.org/officeDocument/2006/relationships/image" Target="../media/image20.emf"/><Relationship Id="rId8" Type="http://schemas.openxmlformats.org/officeDocument/2006/relationships/image" Target="../media/image21.emf"/><Relationship Id="rId9" Type="http://schemas.openxmlformats.org/officeDocument/2006/relationships/image" Target="../media/image22.emf"/><Relationship Id="rId1" Type="http://schemas.openxmlformats.org/officeDocument/2006/relationships/image" Target="../media/image14.emf"/><Relationship Id="rId2"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6" Type="http://schemas.openxmlformats.org/officeDocument/2006/relationships/image" Target="../media/image28.emf"/><Relationship Id="rId7" Type="http://schemas.openxmlformats.org/officeDocument/2006/relationships/image" Target="../media/image29.emf"/><Relationship Id="rId1" Type="http://schemas.openxmlformats.org/officeDocument/2006/relationships/image" Target="../media/image23.emf"/><Relationship Id="rId2"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6" Type="http://schemas.openxmlformats.org/officeDocument/2006/relationships/image" Target="../media/image35.emf"/><Relationship Id="rId7" Type="http://schemas.openxmlformats.org/officeDocument/2006/relationships/image" Target="../media/image36.emf"/><Relationship Id="rId8" Type="http://schemas.openxmlformats.org/officeDocument/2006/relationships/image" Target="../media/image37.emf"/><Relationship Id="rId9" Type="http://schemas.openxmlformats.org/officeDocument/2006/relationships/image" Target="../media/image38.emf"/><Relationship Id="rId10" Type="http://schemas.openxmlformats.org/officeDocument/2006/relationships/image" Target="../media/image39.emf"/><Relationship Id="rId11" Type="http://schemas.openxmlformats.org/officeDocument/2006/relationships/image" Target="../media/image40.emf"/><Relationship Id="rId1" Type="http://schemas.openxmlformats.org/officeDocument/2006/relationships/image" Target="../media/image30.emf"/><Relationship Id="rId2"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emf"/><Relationship Id="rId5" Type="http://schemas.openxmlformats.org/officeDocument/2006/relationships/image" Target="../media/image45.emf"/><Relationship Id="rId6" Type="http://schemas.openxmlformats.org/officeDocument/2006/relationships/image" Target="../media/image46.emf"/><Relationship Id="rId1" Type="http://schemas.openxmlformats.org/officeDocument/2006/relationships/image" Target="../media/image41.emf"/><Relationship Id="rId2" Type="http://schemas.openxmlformats.org/officeDocument/2006/relationships/image" Target="../media/image4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7.emf"/><Relationship Id="rId2" Type="http://schemas.openxmlformats.org/officeDocument/2006/relationships/image" Target="../media/image4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9.emf"/><Relationship Id="rId2" Type="http://schemas.openxmlformats.org/officeDocument/2006/relationships/image" Target="../media/image50.emf"/><Relationship Id="rId3" Type="http://schemas.openxmlformats.org/officeDocument/2006/relationships/image" Target="../media/image51.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4.emf"/><Relationship Id="rId4" Type="http://schemas.openxmlformats.org/officeDocument/2006/relationships/image" Target="../media/image55.emf"/><Relationship Id="rId5" Type="http://schemas.openxmlformats.org/officeDocument/2006/relationships/image" Target="../media/image56.emf"/><Relationship Id="rId6" Type="http://schemas.openxmlformats.org/officeDocument/2006/relationships/image" Target="../media/image57.emf"/><Relationship Id="rId7" Type="http://schemas.openxmlformats.org/officeDocument/2006/relationships/image" Target="../media/image58.emf"/><Relationship Id="rId8" Type="http://schemas.openxmlformats.org/officeDocument/2006/relationships/image" Target="../media/image59.emf"/><Relationship Id="rId9" Type="http://schemas.openxmlformats.org/officeDocument/2006/relationships/image" Target="../media/image60.emf"/><Relationship Id="rId10" Type="http://schemas.openxmlformats.org/officeDocument/2006/relationships/image" Target="../media/image61.emf"/><Relationship Id="rId11" Type="http://schemas.openxmlformats.org/officeDocument/2006/relationships/image" Target="../media/image62.emf"/><Relationship Id="rId1" Type="http://schemas.openxmlformats.org/officeDocument/2006/relationships/image" Target="../media/image52.emf"/><Relationship Id="rId2" Type="http://schemas.openxmlformats.org/officeDocument/2006/relationships/image" Target="../media/image53.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5.emf"/><Relationship Id="rId4" Type="http://schemas.openxmlformats.org/officeDocument/2006/relationships/image" Target="../media/image66.emf"/><Relationship Id="rId5" Type="http://schemas.openxmlformats.org/officeDocument/2006/relationships/image" Target="../media/image67.emf"/><Relationship Id="rId6" Type="http://schemas.openxmlformats.org/officeDocument/2006/relationships/image" Target="../media/image68.emf"/><Relationship Id="rId7" Type="http://schemas.openxmlformats.org/officeDocument/2006/relationships/image" Target="../media/image69.emf"/><Relationship Id="rId8" Type="http://schemas.openxmlformats.org/officeDocument/2006/relationships/image" Target="../media/image70.emf"/><Relationship Id="rId9" Type="http://schemas.openxmlformats.org/officeDocument/2006/relationships/image" Target="../media/image71.emf"/><Relationship Id="rId10" Type="http://schemas.openxmlformats.org/officeDocument/2006/relationships/image" Target="../media/image72.emf"/><Relationship Id="rId1" Type="http://schemas.openxmlformats.org/officeDocument/2006/relationships/image" Target="../media/image63.emf"/><Relationship Id="rId2" Type="http://schemas.openxmlformats.org/officeDocument/2006/relationships/image" Target="../media/image6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15506216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44721395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Wednesday, Oct. 23, 2013</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Oct. 23,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Oct. 23,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Oct. 23,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Wednesday, Oct. 23, 2013</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Oct. 23,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fld id="{FDDAF44D-5BDC-464D-BFC2-357404B9B058}" type="slidenum">
              <a:rPr lang="en-US"/>
              <a:pPr/>
              <a:t>‹#›</a:t>
            </a:fld>
            <a:endParaRPr lang="en-US"/>
          </a:p>
        </p:txBody>
      </p:sp>
    </p:spTree>
    <p:extLst>
      <p:ext uri="{BB962C8B-B14F-4D97-AF65-F5344CB8AC3E}">
        <p14:creationId xmlns:p14="http://schemas.microsoft.com/office/powerpoint/2010/main" val="1414953752"/>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Oct. 23,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Oct. 23,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Oct. 23,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Oct. 23,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Wednesday, Oct. 23, 2013</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Wednesday, Oct. 23, 2013</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Oct. 23,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Oct. 23,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Wednesday, Oct. 23, 2013</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3313-001, Fall 2013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6"/>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2" r:id="rId13"/>
    <p:sldLayoutId id="2147483723" r:id="rId14"/>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4.bin"/><Relationship Id="rId4" Type="http://schemas.openxmlformats.org/officeDocument/2006/relationships/image" Target="../media/image47.emf"/><Relationship Id="rId5" Type="http://schemas.openxmlformats.org/officeDocument/2006/relationships/oleObject" Target="../embeddings/oleObject45.bin"/><Relationship Id="rId6" Type="http://schemas.openxmlformats.org/officeDocument/2006/relationships/image" Target="../media/image48.emf"/><Relationship Id="rId1" Type="http://schemas.openxmlformats.org/officeDocument/2006/relationships/vmlDrawing" Target="../drawings/vmlDrawing6.vml"/><Relationship Id="rId2"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6.bin"/><Relationship Id="rId4" Type="http://schemas.openxmlformats.org/officeDocument/2006/relationships/image" Target="../media/image49.emf"/><Relationship Id="rId5" Type="http://schemas.openxmlformats.org/officeDocument/2006/relationships/oleObject" Target="../embeddings/oleObject47.bin"/><Relationship Id="rId6" Type="http://schemas.openxmlformats.org/officeDocument/2006/relationships/image" Target="../media/image50.emf"/><Relationship Id="rId7" Type="http://schemas.openxmlformats.org/officeDocument/2006/relationships/oleObject" Target="../embeddings/oleObject48.bin"/><Relationship Id="rId8" Type="http://schemas.openxmlformats.org/officeDocument/2006/relationships/image" Target="../media/image51.emf"/><Relationship Id="rId1" Type="http://schemas.openxmlformats.org/officeDocument/2006/relationships/vmlDrawing" Target="../drawings/vmlDrawing7.vml"/><Relationship Id="rId2"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52.bin"/><Relationship Id="rId20" Type="http://schemas.openxmlformats.org/officeDocument/2006/relationships/image" Target="../media/image60.emf"/><Relationship Id="rId21" Type="http://schemas.openxmlformats.org/officeDocument/2006/relationships/oleObject" Target="../embeddings/oleObject58.bin"/><Relationship Id="rId22" Type="http://schemas.openxmlformats.org/officeDocument/2006/relationships/image" Target="../media/image61.emf"/><Relationship Id="rId23" Type="http://schemas.openxmlformats.org/officeDocument/2006/relationships/oleObject" Target="../embeddings/oleObject59.bin"/><Relationship Id="rId24" Type="http://schemas.openxmlformats.org/officeDocument/2006/relationships/image" Target="../media/image62.emf"/><Relationship Id="rId10" Type="http://schemas.openxmlformats.org/officeDocument/2006/relationships/image" Target="../media/image55.emf"/><Relationship Id="rId11" Type="http://schemas.openxmlformats.org/officeDocument/2006/relationships/oleObject" Target="../embeddings/oleObject53.bin"/><Relationship Id="rId12" Type="http://schemas.openxmlformats.org/officeDocument/2006/relationships/image" Target="../media/image56.emf"/><Relationship Id="rId13" Type="http://schemas.openxmlformats.org/officeDocument/2006/relationships/oleObject" Target="../embeddings/oleObject54.bin"/><Relationship Id="rId14" Type="http://schemas.openxmlformats.org/officeDocument/2006/relationships/image" Target="../media/image57.emf"/><Relationship Id="rId15" Type="http://schemas.openxmlformats.org/officeDocument/2006/relationships/oleObject" Target="../embeddings/oleObject55.bin"/><Relationship Id="rId16" Type="http://schemas.openxmlformats.org/officeDocument/2006/relationships/image" Target="../media/image58.emf"/><Relationship Id="rId17" Type="http://schemas.openxmlformats.org/officeDocument/2006/relationships/oleObject" Target="../embeddings/oleObject56.bin"/><Relationship Id="rId18" Type="http://schemas.openxmlformats.org/officeDocument/2006/relationships/image" Target="../media/image59.emf"/><Relationship Id="rId19" Type="http://schemas.openxmlformats.org/officeDocument/2006/relationships/oleObject" Target="../embeddings/oleObject57.bin"/><Relationship Id="rId1" Type="http://schemas.openxmlformats.org/officeDocument/2006/relationships/vmlDrawing" Target="../drawings/vmlDrawing8.vml"/><Relationship Id="rId2" Type="http://schemas.openxmlformats.org/officeDocument/2006/relationships/slideLayout" Target="../slideLayouts/slideLayout13.xml"/><Relationship Id="rId3" Type="http://schemas.openxmlformats.org/officeDocument/2006/relationships/oleObject" Target="../embeddings/oleObject49.bin"/><Relationship Id="rId4" Type="http://schemas.openxmlformats.org/officeDocument/2006/relationships/image" Target="../media/image52.emf"/><Relationship Id="rId5" Type="http://schemas.openxmlformats.org/officeDocument/2006/relationships/oleObject" Target="../embeddings/oleObject50.bin"/><Relationship Id="rId6" Type="http://schemas.openxmlformats.org/officeDocument/2006/relationships/image" Target="../media/image53.emf"/><Relationship Id="rId7" Type="http://schemas.openxmlformats.org/officeDocument/2006/relationships/oleObject" Target="../embeddings/oleObject51.bin"/><Relationship Id="rId8" Type="http://schemas.openxmlformats.org/officeDocument/2006/relationships/image" Target="../media/image54.emf"/></Relationships>
</file>

<file path=ppt/slides/_rels/slide14.xml.rels><?xml version="1.0" encoding="UTF-8" standalone="yes"?>
<Relationships xmlns="http://schemas.openxmlformats.org/package/2006/relationships"><Relationship Id="rId9" Type="http://schemas.openxmlformats.org/officeDocument/2006/relationships/oleObject" Target="../embeddings/oleObject63.bin"/><Relationship Id="rId20" Type="http://schemas.openxmlformats.org/officeDocument/2006/relationships/image" Target="../media/image71.emf"/><Relationship Id="rId21" Type="http://schemas.openxmlformats.org/officeDocument/2006/relationships/oleObject" Target="../embeddings/oleObject69.bin"/><Relationship Id="rId22" Type="http://schemas.openxmlformats.org/officeDocument/2006/relationships/image" Target="../media/image72.emf"/><Relationship Id="rId10" Type="http://schemas.openxmlformats.org/officeDocument/2006/relationships/image" Target="../media/image66.emf"/><Relationship Id="rId11" Type="http://schemas.openxmlformats.org/officeDocument/2006/relationships/oleObject" Target="../embeddings/oleObject64.bin"/><Relationship Id="rId12" Type="http://schemas.openxmlformats.org/officeDocument/2006/relationships/image" Target="../media/image67.emf"/><Relationship Id="rId13" Type="http://schemas.openxmlformats.org/officeDocument/2006/relationships/oleObject" Target="../embeddings/oleObject65.bin"/><Relationship Id="rId14" Type="http://schemas.openxmlformats.org/officeDocument/2006/relationships/image" Target="../media/image68.emf"/><Relationship Id="rId15" Type="http://schemas.openxmlformats.org/officeDocument/2006/relationships/oleObject" Target="../embeddings/oleObject66.bin"/><Relationship Id="rId16" Type="http://schemas.openxmlformats.org/officeDocument/2006/relationships/image" Target="../media/image69.emf"/><Relationship Id="rId17" Type="http://schemas.openxmlformats.org/officeDocument/2006/relationships/oleObject" Target="../embeddings/oleObject67.bin"/><Relationship Id="rId18" Type="http://schemas.openxmlformats.org/officeDocument/2006/relationships/image" Target="../media/image70.emf"/><Relationship Id="rId19" Type="http://schemas.openxmlformats.org/officeDocument/2006/relationships/oleObject" Target="../embeddings/oleObject68.bin"/><Relationship Id="rId1" Type="http://schemas.openxmlformats.org/officeDocument/2006/relationships/vmlDrawing" Target="../drawings/vmlDrawing9.vml"/><Relationship Id="rId2" Type="http://schemas.openxmlformats.org/officeDocument/2006/relationships/slideLayout" Target="../slideLayouts/slideLayout13.xml"/><Relationship Id="rId3" Type="http://schemas.openxmlformats.org/officeDocument/2006/relationships/oleObject" Target="../embeddings/oleObject60.bin"/><Relationship Id="rId4" Type="http://schemas.openxmlformats.org/officeDocument/2006/relationships/image" Target="../media/image63.emf"/><Relationship Id="rId5" Type="http://schemas.openxmlformats.org/officeDocument/2006/relationships/oleObject" Target="../embeddings/oleObject61.bin"/><Relationship Id="rId6" Type="http://schemas.openxmlformats.org/officeDocument/2006/relationships/image" Target="../media/image64.emf"/><Relationship Id="rId7" Type="http://schemas.openxmlformats.org/officeDocument/2006/relationships/oleObject" Target="../embeddings/oleObject62.bin"/><Relationship Id="rId8" Type="http://schemas.openxmlformats.org/officeDocument/2006/relationships/image" Target="../media/image6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9" Type="http://schemas.openxmlformats.org/officeDocument/2006/relationships/oleObject" Target="../embeddings/oleObject4.bin"/><Relationship Id="rId20" Type="http://schemas.openxmlformats.org/officeDocument/2006/relationships/oleObject" Target="../embeddings/oleObject9.bin"/><Relationship Id="rId21" Type="http://schemas.openxmlformats.org/officeDocument/2006/relationships/image" Target="../media/image11.emf"/><Relationship Id="rId22" Type="http://schemas.openxmlformats.org/officeDocument/2006/relationships/oleObject" Target="../embeddings/oleObject10.bin"/><Relationship Id="rId23" Type="http://schemas.openxmlformats.org/officeDocument/2006/relationships/image" Target="../media/image12.emf"/><Relationship Id="rId10" Type="http://schemas.openxmlformats.org/officeDocument/2006/relationships/image" Target="../media/image6.emf"/><Relationship Id="rId11" Type="http://schemas.openxmlformats.org/officeDocument/2006/relationships/oleObject" Target="../embeddings/oleObject5.bin"/><Relationship Id="rId12" Type="http://schemas.openxmlformats.org/officeDocument/2006/relationships/image" Target="../media/image7.emf"/><Relationship Id="rId13" Type="http://schemas.openxmlformats.org/officeDocument/2006/relationships/image" Target="../media/image13.jpeg"/><Relationship Id="rId14" Type="http://schemas.openxmlformats.org/officeDocument/2006/relationships/oleObject" Target="../embeddings/oleObject6.bin"/><Relationship Id="rId15" Type="http://schemas.openxmlformats.org/officeDocument/2006/relationships/image" Target="../media/image8.emf"/><Relationship Id="rId16" Type="http://schemas.openxmlformats.org/officeDocument/2006/relationships/oleObject" Target="../embeddings/oleObject7.bin"/><Relationship Id="rId17" Type="http://schemas.openxmlformats.org/officeDocument/2006/relationships/image" Target="../media/image9.emf"/><Relationship Id="rId18" Type="http://schemas.openxmlformats.org/officeDocument/2006/relationships/oleObject" Target="../embeddings/oleObject8.bin"/><Relationship Id="rId19"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oleObject" Target="../embeddings/oleObject1.bin"/><Relationship Id="rId4" Type="http://schemas.openxmlformats.org/officeDocument/2006/relationships/image" Target="../media/image3.emf"/><Relationship Id="rId5" Type="http://schemas.openxmlformats.org/officeDocument/2006/relationships/oleObject" Target="../embeddings/oleObject2.bin"/><Relationship Id="rId6" Type="http://schemas.openxmlformats.org/officeDocument/2006/relationships/image" Target="../media/image4.emf"/><Relationship Id="rId7" Type="http://schemas.openxmlformats.org/officeDocument/2006/relationships/oleObject" Target="../embeddings/oleObject3.bin"/><Relationship Id="rId8" Type="http://schemas.openxmlformats.org/officeDocument/2006/relationships/image" Target="../media/image5.emf"/></Relationships>
</file>

<file path=ppt/slides/_rels/slide5.xml.rels><?xml version="1.0" encoding="UTF-8" standalone="yes"?>
<Relationships xmlns="http://schemas.openxmlformats.org/package/2006/relationships"><Relationship Id="rId9" Type="http://schemas.openxmlformats.org/officeDocument/2006/relationships/image" Target="../media/image16.emf"/><Relationship Id="rId20" Type="http://schemas.openxmlformats.org/officeDocument/2006/relationships/oleObject" Target="../embeddings/oleObject19.bin"/><Relationship Id="rId21" Type="http://schemas.openxmlformats.org/officeDocument/2006/relationships/image" Target="../media/image22.emf"/><Relationship Id="rId10" Type="http://schemas.openxmlformats.org/officeDocument/2006/relationships/oleObject" Target="../embeddings/oleObject14.bin"/><Relationship Id="rId11" Type="http://schemas.openxmlformats.org/officeDocument/2006/relationships/image" Target="../media/image17.emf"/><Relationship Id="rId12" Type="http://schemas.openxmlformats.org/officeDocument/2006/relationships/oleObject" Target="../embeddings/oleObject15.bin"/><Relationship Id="rId13" Type="http://schemas.openxmlformats.org/officeDocument/2006/relationships/image" Target="../media/image18.emf"/><Relationship Id="rId14" Type="http://schemas.openxmlformats.org/officeDocument/2006/relationships/oleObject" Target="../embeddings/oleObject16.bin"/><Relationship Id="rId15" Type="http://schemas.openxmlformats.org/officeDocument/2006/relationships/image" Target="../media/image19.emf"/><Relationship Id="rId16" Type="http://schemas.openxmlformats.org/officeDocument/2006/relationships/oleObject" Target="../embeddings/oleObject17.bin"/><Relationship Id="rId17" Type="http://schemas.openxmlformats.org/officeDocument/2006/relationships/image" Target="../media/image20.emf"/><Relationship Id="rId18" Type="http://schemas.openxmlformats.org/officeDocument/2006/relationships/oleObject" Target="../embeddings/oleObject18.bin"/><Relationship Id="rId19" Type="http://schemas.openxmlformats.org/officeDocument/2006/relationships/image" Target="../media/image21.emf"/><Relationship Id="rId1" Type="http://schemas.openxmlformats.org/officeDocument/2006/relationships/vmlDrawing" Target="../drawings/vmlDrawing2.vml"/><Relationship Id="rId2" Type="http://schemas.openxmlformats.org/officeDocument/2006/relationships/slideLayout" Target="../slideLayouts/slideLayout13.xml"/><Relationship Id="rId3" Type="http://schemas.openxmlformats.org/officeDocument/2006/relationships/oleObject" Target="../embeddings/oleObject11.bin"/><Relationship Id="rId4" Type="http://schemas.openxmlformats.org/officeDocument/2006/relationships/image" Target="../media/image14.emf"/><Relationship Id="rId5" Type="http://schemas.openxmlformats.org/officeDocument/2006/relationships/oleObject" Target="../embeddings/oleObject12.bin"/><Relationship Id="rId6" Type="http://schemas.openxmlformats.org/officeDocument/2006/relationships/image" Target="../media/image15.emf"/><Relationship Id="rId7" Type="http://schemas.openxmlformats.org/officeDocument/2006/relationships/image" Target="../media/image13.jpeg"/><Relationship Id="rId8" Type="http://schemas.openxmlformats.org/officeDocument/2006/relationships/oleObject" Target="../embeddings/oleObject13.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24.bin"/><Relationship Id="rId12" Type="http://schemas.openxmlformats.org/officeDocument/2006/relationships/image" Target="../media/image27.emf"/><Relationship Id="rId13" Type="http://schemas.openxmlformats.org/officeDocument/2006/relationships/oleObject" Target="../embeddings/oleObject25.bin"/><Relationship Id="rId14" Type="http://schemas.openxmlformats.org/officeDocument/2006/relationships/image" Target="../media/image28.emf"/><Relationship Id="rId15" Type="http://schemas.openxmlformats.org/officeDocument/2006/relationships/oleObject" Target="../embeddings/oleObject26.bin"/><Relationship Id="rId16" Type="http://schemas.openxmlformats.org/officeDocument/2006/relationships/image" Target="../media/image29.emf"/><Relationship Id="rId1" Type="http://schemas.openxmlformats.org/officeDocument/2006/relationships/vmlDrawing" Target="../drawings/vmlDrawing3.vml"/><Relationship Id="rId2" Type="http://schemas.openxmlformats.org/officeDocument/2006/relationships/slideLayout" Target="../slideLayouts/slideLayout13.xml"/><Relationship Id="rId3" Type="http://schemas.openxmlformats.org/officeDocument/2006/relationships/oleObject" Target="../embeddings/oleObject20.bin"/><Relationship Id="rId4" Type="http://schemas.openxmlformats.org/officeDocument/2006/relationships/image" Target="../media/image23.emf"/><Relationship Id="rId5" Type="http://schemas.openxmlformats.org/officeDocument/2006/relationships/oleObject" Target="../embeddings/oleObject21.bin"/><Relationship Id="rId6" Type="http://schemas.openxmlformats.org/officeDocument/2006/relationships/image" Target="../media/image24.emf"/><Relationship Id="rId7" Type="http://schemas.openxmlformats.org/officeDocument/2006/relationships/oleObject" Target="../embeddings/oleObject22.bin"/><Relationship Id="rId8" Type="http://schemas.openxmlformats.org/officeDocument/2006/relationships/image" Target="../media/image25.emf"/><Relationship Id="rId9" Type="http://schemas.openxmlformats.org/officeDocument/2006/relationships/oleObject" Target="../embeddings/oleObject23.bin"/><Relationship Id="rId10" Type="http://schemas.openxmlformats.org/officeDocument/2006/relationships/image" Target="../media/image26.emf"/></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30.bin"/><Relationship Id="rId20" Type="http://schemas.openxmlformats.org/officeDocument/2006/relationships/image" Target="../media/image38.emf"/><Relationship Id="rId21" Type="http://schemas.openxmlformats.org/officeDocument/2006/relationships/oleObject" Target="../embeddings/oleObject36.bin"/><Relationship Id="rId22" Type="http://schemas.openxmlformats.org/officeDocument/2006/relationships/image" Target="../media/image39.emf"/><Relationship Id="rId23" Type="http://schemas.openxmlformats.org/officeDocument/2006/relationships/oleObject" Target="../embeddings/oleObject37.bin"/><Relationship Id="rId24" Type="http://schemas.openxmlformats.org/officeDocument/2006/relationships/image" Target="../media/image40.emf"/><Relationship Id="rId10" Type="http://schemas.openxmlformats.org/officeDocument/2006/relationships/image" Target="../media/image33.emf"/><Relationship Id="rId11" Type="http://schemas.openxmlformats.org/officeDocument/2006/relationships/oleObject" Target="../embeddings/oleObject31.bin"/><Relationship Id="rId12" Type="http://schemas.openxmlformats.org/officeDocument/2006/relationships/image" Target="../media/image34.emf"/><Relationship Id="rId13" Type="http://schemas.openxmlformats.org/officeDocument/2006/relationships/oleObject" Target="../embeddings/oleObject32.bin"/><Relationship Id="rId14" Type="http://schemas.openxmlformats.org/officeDocument/2006/relationships/image" Target="../media/image35.emf"/><Relationship Id="rId15" Type="http://schemas.openxmlformats.org/officeDocument/2006/relationships/oleObject" Target="../embeddings/oleObject33.bin"/><Relationship Id="rId16" Type="http://schemas.openxmlformats.org/officeDocument/2006/relationships/image" Target="../media/image36.emf"/><Relationship Id="rId17" Type="http://schemas.openxmlformats.org/officeDocument/2006/relationships/oleObject" Target="../embeddings/oleObject34.bin"/><Relationship Id="rId18" Type="http://schemas.openxmlformats.org/officeDocument/2006/relationships/image" Target="../media/image37.emf"/><Relationship Id="rId19" Type="http://schemas.openxmlformats.org/officeDocument/2006/relationships/oleObject" Target="../embeddings/oleObject35.bin"/><Relationship Id="rId1" Type="http://schemas.openxmlformats.org/officeDocument/2006/relationships/vmlDrawing" Target="../drawings/vmlDrawing4.vml"/><Relationship Id="rId2" Type="http://schemas.openxmlformats.org/officeDocument/2006/relationships/slideLayout" Target="../slideLayouts/slideLayout13.xml"/><Relationship Id="rId3" Type="http://schemas.openxmlformats.org/officeDocument/2006/relationships/oleObject" Target="../embeddings/oleObject27.bin"/><Relationship Id="rId4" Type="http://schemas.openxmlformats.org/officeDocument/2006/relationships/image" Target="../media/image30.emf"/><Relationship Id="rId5" Type="http://schemas.openxmlformats.org/officeDocument/2006/relationships/oleObject" Target="../embeddings/oleObject28.bin"/><Relationship Id="rId6" Type="http://schemas.openxmlformats.org/officeDocument/2006/relationships/image" Target="../media/image31.emf"/><Relationship Id="rId7" Type="http://schemas.openxmlformats.org/officeDocument/2006/relationships/oleObject" Target="../embeddings/oleObject29.bin"/><Relationship Id="rId8" Type="http://schemas.openxmlformats.org/officeDocument/2006/relationships/image" Target="../media/image32.emf"/></Relationships>
</file>

<file path=ppt/slides/_rels/slide9.xml.rels><?xml version="1.0" encoding="UTF-8" standalone="yes"?>
<Relationships xmlns="http://schemas.openxmlformats.org/package/2006/relationships"><Relationship Id="rId11" Type="http://schemas.openxmlformats.org/officeDocument/2006/relationships/oleObject" Target="../embeddings/oleObject42.bin"/><Relationship Id="rId12" Type="http://schemas.openxmlformats.org/officeDocument/2006/relationships/image" Target="../media/image45.emf"/><Relationship Id="rId13" Type="http://schemas.openxmlformats.org/officeDocument/2006/relationships/oleObject" Target="../embeddings/oleObject43.bin"/><Relationship Id="rId14" Type="http://schemas.openxmlformats.org/officeDocument/2006/relationships/image" Target="../media/image46.emf"/><Relationship Id="rId1" Type="http://schemas.openxmlformats.org/officeDocument/2006/relationships/vmlDrawing" Target="../drawings/vmlDrawing5.vml"/><Relationship Id="rId2" Type="http://schemas.openxmlformats.org/officeDocument/2006/relationships/slideLayout" Target="../slideLayouts/slideLayout14.xml"/><Relationship Id="rId3" Type="http://schemas.openxmlformats.org/officeDocument/2006/relationships/oleObject" Target="../embeddings/oleObject38.bin"/><Relationship Id="rId4" Type="http://schemas.openxmlformats.org/officeDocument/2006/relationships/image" Target="../media/image41.emf"/><Relationship Id="rId5" Type="http://schemas.openxmlformats.org/officeDocument/2006/relationships/oleObject" Target="../embeddings/oleObject39.bin"/><Relationship Id="rId6" Type="http://schemas.openxmlformats.org/officeDocument/2006/relationships/image" Target="../media/image42.emf"/><Relationship Id="rId7" Type="http://schemas.openxmlformats.org/officeDocument/2006/relationships/oleObject" Target="../embeddings/oleObject40.bin"/><Relationship Id="rId8" Type="http://schemas.openxmlformats.org/officeDocument/2006/relationships/image" Target="../media/image43.emf"/><Relationship Id="rId9" Type="http://schemas.openxmlformats.org/officeDocument/2006/relationships/oleObject" Target="../embeddings/oleObject41.bin"/><Relationship Id="rId10" Type="http://schemas.openxmlformats.org/officeDocument/2006/relationships/image" Target="../media/image44.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Wednesday, Oct. 23, 2013</a:t>
            </a:r>
            <a:endParaRPr lang="en-US"/>
          </a:p>
        </p:txBody>
      </p:sp>
      <p:sp>
        <p:nvSpPr>
          <p:cNvPr id="7" name="Rectangle 5"/>
          <p:cNvSpPr>
            <a:spLocks noGrp="1" noChangeArrowheads="1"/>
          </p:cNvSpPr>
          <p:nvPr>
            <p:ph type="ftr" sz="quarter" idx="11"/>
          </p:nvPr>
        </p:nvSpPr>
        <p:spPr/>
        <p:txBody>
          <a:bodyPr/>
          <a:lstStyle/>
          <a:p>
            <a:pPr>
              <a:defRPr/>
            </a:pPr>
            <a:r>
              <a:rPr lang="nl-NL" smtClean="0"/>
              <a:t>PHYS 3313-001, Fall 2013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152400"/>
            <a:ext cx="7772400" cy="1135063"/>
          </a:xfrm>
        </p:spPr>
        <p:txBody>
          <a:bodyPr/>
          <a:lstStyle/>
          <a:p>
            <a:pPr eaLnBrk="1" hangingPunct="1"/>
            <a:r>
              <a:rPr lang="en-US" b="1" dirty="0">
                <a:ea typeface="ＭＳ Ｐゴシック" pitchFamily="-84" charset="-128"/>
                <a:cs typeface="ＭＳ Ｐゴシック" pitchFamily="-84" charset="-128"/>
              </a:rPr>
              <a:t>PHYS</a:t>
            </a:r>
            <a:r>
              <a:rPr lang="en-US" b="1" dirty="0" smtClean="0">
                <a:ea typeface="ＭＳ Ｐゴシック" pitchFamily="-84" charset="-128"/>
                <a:cs typeface="ＭＳ Ｐゴシック" pitchFamily="-84" charset="-128"/>
              </a:rPr>
              <a:t> 3313 </a:t>
            </a:r>
            <a:r>
              <a:rPr lang="en-US" b="1" dirty="0">
                <a:ea typeface="ＭＳ Ｐゴシック" pitchFamily="-84" charset="-128"/>
                <a:cs typeface="ＭＳ Ｐゴシック" pitchFamily="-84" charset="-128"/>
              </a:rPr>
              <a:t>– Section 001</a:t>
            </a:r>
            <a:br>
              <a:rPr lang="en-US" b="1" dirty="0">
                <a:ea typeface="ＭＳ Ｐゴシック" pitchFamily="-84" charset="-128"/>
                <a:cs typeface="ＭＳ Ｐゴシック" pitchFamily="-84" charset="-128"/>
              </a:rPr>
            </a:br>
            <a:r>
              <a:rPr lang="en-US" b="1" dirty="0">
                <a:ea typeface="ＭＳ Ｐゴシック" pitchFamily="-84" charset="-128"/>
                <a:cs typeface="ＭＳ Ｐゴシック" pitchFamily="-84" charset="-128"/>
              </a:rPr>
              <a:t>Lecture </a:t>
            </a:r>
            <a:r>
              <a:rPr lang="en-US" b="1" dirty="0" smtClean="0">
                <a:ea typeface="ＭＳ Ｐゴシック" pitchFamily="-84" charset="-128"/>
                <a:cs typeface="ＭＳ Ｐゴシック" pitchFamily="-84" charset="-128"/>
              </a:rPr>
              <a:t>#13</a:t>
            </a:r>
            <a:endParaRPr lang="en-US" b="1"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857437" y="1447800"/>
            <a:ext cx="3121151"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 Oct. 23, 2013</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a:t>
            </a:r>
            <a:r>
              <a:rPr lang="en-US" dirty="0" smtClean="0">
                <a:solidFill>
                  <a:schemeClr val="accent2"/>
                </a:solidFill>
                <a:latin typeface="Monotype Corsiva" pitchFamily="-84" charset="0"/>
              </a:rPr>
              <a:t> </a:t>
            </a:r>
            <a:r>
              <a:rPr lang="en-US" b="1" dirty="0" smtClean="0">
                <a:solidFill>
                  <a:srgbClr val="FF0066"/>
                </a:solidFill>
                <a:latin typeface="Monotype Corsiva" pitchFamily="-84" charset="0"/>
              </a:rPr>
              <a:t>Jaehoon </a:t>
            </a:r>
            <a:r>
              <a:rPr lang="en-US" dirty="0" smtClean="0">
                <a:solidFill>
                  <a:schemeClr val="accent2"/>
                </a:solidFill>
                <a:latin typeface="Monotype Corsiva" pitchFamily="-84" charset="0"/>
              </a:rPr>
              <a:t>Yu</a:t>
            </a:r>
            <a:endParaRPr lang="en-US" b="1" dirty="0">
              <a:solidFill>
                <a:srgbClr val="FF0066"/>
              </a:solidFill>
              <a:latin typeface="Monotype Corsiva" pitchFamily="-84" charset="0"/>
            </a:endParaRPr>
          </a:p>
        </p:txBody>
      </p:sp>
      <p:sp>
        <p:nvSpPr>
          <p:cNvPr id="2058" name="Rectangle 10"/>
          <p:cNvSpPr>
            <a:spLocks noChangeArrowheads="1"/>
          </p:cNvSpPr>
          <p:nvPr/>
        </p:nvSpPr>
        <p:spPr bwMode="auto">
          <a:xfrm>
            <a:off x="1219200" y="2286000"/>
            <a:ext cx="7391400" cy="35052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smtClean="0">
                <a:solidFill>
                  <a:schemeClr val="accent2"/>
                </a:solidFill>
                <a:latin typeface="Arial Narrow" pitchFamily="-84" charset="0"/>
              </a:rPr>
              <a:t>Wave Function Normalization</a:t>
            </a:r>
          </a:p>
          <a:p>
            <a:pPr marL="609600" indent="-609600">
              <a:spcBef>
                <a:spcPct val="20000"/>
              </a:spcBef>
              <a:buFontTx/>
              <a:buChar char="•"/>
            </a:pPr>
            <a:r>
              <a:rPr lang="en-US" sz="3200" dirty="0">
                <a:solidFill>
                  <a:srgbClr val="3333CC"/>
                </a:solidFill>
                <a:latin typeface="+mj-lt"/>
                <a:ea typeface="ＭＳ Ｐゴシック" pitchFamily="-84" charset="-128"/>
                <a:cs typeface="ＭＳ Ｐゴシック" pitchFamily="-84" charset="-128"/>
              </a:rPr>
              <a:t>Time-Independent Schrödinger Wave Equation</a:t>
            </a:r>
            <a:endParaRPr lang="en-US" sz="3200" dirty="0">
              <a:solidFill>
                <a:schemeClr val="accent2"/>
              </a:solidFill>
              <a:latin typeface="+mj-lt"/>
            </a:endParaRPr>
          </a:p>
          <a:p>
            <a:pPr marL="609600" indent="-609600">
              <a:spcBef>
                <a:spcPct val="20000"/>
              </a:spcBef>
              <a:buFontTx/>
              <a:buChar char="•"/>
            </a:pPr>
            <a:r>
              <a:rPr lang="en-US" sz="3200" dirty="0" smtClean="0">
                <a:solidFill>
                  <a:schemeClr val="accent2"/>
                </a:solidFill>
                <a:latin typeface="Arial Narrow" pitchFamily="-84" charset="0"/>
              </a:rPr>
              <a:t>Expectation Values</a:t>
            </a:r>
          </a:p>
          <a:p>
            <a:pPr marL="609600" indent="-609600">
              <a:spcBef>
                <a:spcPct val="20000"/>
              </a:spcBef>
              <a:buFontTx/>
              <a:buChar char="•"/>
            </a:pPr>
            <a:r>
              <a:rPr lang="en-US" sz="3200" dirty="0" smtClean="0">
                <a:solidFill>
                  <a:schemeClr val="accent2"/>
                </a:solidFill>
                <a:latin typeface="Arial Narrow" pitchFamily="-84" charset="0"/>
              </a:rPr>
              <a:t>Operators – Position, Momentum and Energy</a:t>
            </a:r>
          </a:p>
          <a:p>
            <a:pPr marL="609600" indent="-609600">
              <a:spcBef>
                <a:spcPct val="20000"/>
              </a:spcBef>
              <a:buFontTx/>
              <a:buChar char="•"/>
            </a:pPr>
            <a:r>
              <a:rPr lang="en-US" sz="3200" dirty="0" smtClean="0">
                <a:solidFill>
                  <a:schemeClr val="accent2"/>
                </a:solidFill>
                <a:latin typeface="Arial Narrow" pitchFamily="-84" charset="0"/>
              </a:rPr>
              <a:t>Infinite Square Well Potential</a:t>
            </a:r>
          </a:p>
          <a:p>
            <a:pPr marL="609600" indent="-609600">
              <a:spcBef>
                <a:spcPct val="20000"/>
              </a:spcBef>
              <a:buFontTx/>
              <a:buChar char="•"/>
            </a:pPr>
            <a:endParaRPr lang="en-US" sz="3200" dirty="0" smtClean="0">
              <a:solidFill>
                <a:schemeClr val="accent2"/>
              </a:solidFill>
              <a:latin typeface="Arial Narrow" pitchFamily="-84" charset="0"/>
            </a:endParaRPr>
          </a:p>
          <a:p>
            <a:pPr marL="609600" indent="-609600">
              <a:spcBef>
                <a:spcPct val="20000"/>
              </a:spcBef>
              <a:buFontTx/>
              <a:buChar char="•"/>
            </a:pPr>
            <a:endParaRPr lang="en-US" sz="3200" dirty="0" smtClean="0">
              <a:solidFill>
                <a:schemeClr val="accent2"/>
              </a:solidFill>
              <a:latin typeface="Arial Narrow" pitchFamily="-84" charset="0"/>
            </a:endParaRPr>
          </a:p>
          <a:p>
            <a:pPr marL="609600" indent="-609600">
              <a:spcBef>
                <a:spcPct val="20000"/>
              </a:spcBef>
              <a:buFontTx/>
              <a:buChar char="•"/>
            </a:pPr>
            <a:endParaRPr lang="en-US" sz="3200" dirty="0">
              <a:solidFill>
                <a:schemeClr val="accent2"/>
              </a:solidFill>
              <a:latin typeface="Arial Narrow" pitchFamily="-8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76200"/>
            <a:ext cx="7772400" cy="1143000"/>
          </a:xfrm>
        </p:spPr>
        <p:txBody>
          <a:bodyPr/>
          <a:lstStyle/>
          <a:p>
            <a:r>
              <a:rPr lang="en-US" b="1" dirty="0" smtClean="0">
                <a:ea typeface="ＭＳ Ｐゴシック" pitchFamily="-84" charset="-128"/>
                <a:cs typeface="ＭＳ Ｐゴシック" pitchFamily="-84" charset="-128"/>
              </a:rPr>
              <a:t>Comparison of Classical and Quantum Mechanics</a:t>
            </a:r>
            <a:endParaRPr lang="en-US" b="1" dirty="0"/>
          </a:p>
        </p:txBody>
      </p:sp>
      <p:sp>
        <p:nvSpPr>
          <p:cNvPr id="3" name="Content Placeholder 2"/>
          <p:cNvSpPr>
            <a:spLocks noGrp="1"/>
          </p:cNvSpPr>
          <p:nvPr>
            <p:ph sz="quarter" idx="1"/>
          </p:nvPr>
        </p:nvSpPr>
        <p:spPr>
          <a:xfrm>
            <a:off x="228600" y="1295400"/>
            <a:ext cx="8686800" cy="4800600"/>
          </a:xfrm>
        </p:spPr>
        <p:txBody>
          <a:bodyPr/>
          <a:lstStyle/>
          <a:p>
            <a:pPr>
              <a:spcBef>
                <a:spcPts val="0"/>
              </a:spcBef>
              <a:buClr>
                <a:srgbClr val="3333CC"/>
              </a:buClr>
              <a:buSzPct val="65000"/>
              <a:buFont typeface="Arial"/>
              <a:buChar char="•"/>
            </a:pPr>
            <a:r>
              <a:rPr lang="en-US" dirty="0" smtClean="0">
                <a:solidFill>
                  <a:srgbClr val="3333CC"/>
                </a:solidFill>
              </a:rPr>
              <a:t>Newton’</a:t>
            </a:r>
            <a:r>
              <a:rPr lang="en-US" altLang="ja-JP" dirty="0" smtClean="0">
                <a:solidFill>
                  <a:srgbClr val="3333CC"/>
                </a:solidFill>
              </a:rPr>
              <a:t>s second law and Schrödinger’s wave equation are both differential equations.</a:t>
            </a:r>
          </a:p>
          <a:p>
            <a:pPr>
              <a:spcBef>
                <a:spcPts val="0"/>
              </a:spcBef>
              <a:buClr>
                <a:srgbClr val="3333CC"/>
              </a:buClr>
              <a:buSzPct val="65000"/>
              <a:buFont typeface="Arial"/>
              <a:buChar char="•"/>
            </a:pPr>
            <a:r>
              <a:rPr lang="en-US" dirty="0" smtClean="0">
                <a:solidFill>
                  <a:srgbClr val="3333CC"/>
                </a:solidFill>
              </a:rPr>
              <a:t>Newton’</a:t>
            </a:r>
            <a:r>
              <a:rPr lang="en-US" altLang="ja-JP" dirty="0" smtClean="0">
                <a:solidFill>
                  <a:srgbClr val="3333CC"/>
                </a:solidFill>
              </a:rPr>
              <a:t>s second law can be derived from the Schrödinger wave equation, so the latter is the more fundamental.</a:t>
            </a:r>
          </a:p>
          <a:p>
            <a:pPr>
              <a:spcBef>
                <a:spcPts val="0"/>
              </a:spcBef>
              <a:buClr>
                <a:srgbClr val="3333CC"/>
              </a:buClr>
              <a:buSzPct val="65000"/>
              <a:buFont typeface="Arial"/>
              <a:buChar char="•"/>
            </a:pPr>
            <a:r>
              <a:rPr lang="en-US" dirty="0" smtClean="0">
                <a:solidFill>
                  <a:srgbClr val="3333CC"/>
                </a:solidFill>
              </a:rPr>
              <a:t>Classical mechanics only appears to be more precise because it deals with macroscopic phenomena. The underlying uncertainties in macroscopic measurements are just too small to be significant due to the small size of the Planck’s constant</a:t>
            </a:r>
          </a:p>
          <a:p>
            <a:pPr>
              <a:buFont typeface="Arial"/>
              <a:buChar char="•"/>
            </a:pPr>
            <a:endParaRPr lang="en-US" dirty="0"/>
          </a:p>
        </p:txBody>
      </p:sp>
      <p:sp>
        <p:nvSpPr>
          <p:cNvPr id="7" name="Date Placeholder 6"/>
          <p:cNvSpPr>
            <a:spLocks noGrp="1"/>
          </p:cNvSpPr>
          <p:nvPr>
            <p:ph type="dt" sz="half" idx="10"/>
          </p:nvPr>
        </p:nvSpPr>
        <p:spPr/>
        <p:txBody>
          <a:bodyPr/>
          <a:lstStyle/>
          <a:p>
            <a:pPr>
              <a:defRPr/>
            </a:pPr>
            <a:r>
              <a:rPr lang="en-US" smtClean="0"/>
              <a:t>Wednesday, Oct. 23, 2013</a:t>
            </a:r>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sp>
        <p:nvSpPr>
          <p:cNvPr id="9" name="Slide Number Placeholder 8"/>
          <p:cNvSpPr>
            <a:spLocks noGrp="1"/>
          </p:cNvSpPr>
          <p:nvPr>
            <p:ph type="sldNum" sz="quarter" idx="12"/>
          </p:nvPr>
        </p:nvSpPr>
        <p:spPr/>
        <p:txBody>
          <a:bodyPr/>
          <a:lstStyle/>
          <a:p>
            <a:pPr>
              <a:defRPr/>
            </a:pPr>
            <a:fld id="{633D2C0A-C00C-6D49-85C5-A00CF6C3B057}" type="slidenum">
              <a:rPr lang="en-US" smtClean="0"/>
              <a:pPr>
                <a:defRPr/>
              </a:pPr>
              <a:t>10</a:t>
            </a:fld>
            <a:endParaRPr lang="en-US"/>
          </a:p>
        </p:txBody>
      </p:sp>
    </p:spTree>
    <p:extLst>
      <p:ext uri="{BB962C8B-B14F-4D97-AF65-F5344CB8AC3E}">
        <p14:creationId xmlns:p14="http://schemas.microsoft.com/office/powerpoint/2010/main" val="30957616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5"/>
          <p:cNvSpPr>
            <a:spLocks noGrp="1" noChangeArrowheads="1"/>
          </p:cNvSpPr>
          <p:nvPr>
            <p:ph type="title"/>
          </p:nvPr>
        </p:nvSpPr>
        <p:spPr>
          <a:xfrm>
            <a:off x="457200" y="76200"/>
            <a:ext cx="8229600" cy="788987"/>
          </a:xfrm>
        </p:spPr>
        <p:txBody>
          <a:bodyPr/>
          <a:lstStyle/>
          <a:p>
            <a:pPr eaLnBrk="1" hangingPunct="1"/>
            <a:r>
              <a:rPr lang="en-US" sz="4800" b="1" dirty="0" smtClean="0">
                <a:ea typeface="ＭＳ Ｐゴシック" pitchFamily="-84" charset="-128"/>
                <a:cs typeface="ＭＳ Ｐゴシック" pitchFamily="-84" charset="-128"/>
              </a:rPr>
              <a:t>Expectation </a:t>
            </a:r>
            <a:r>
              <a:rPr lang="en-US" sz="4800" b="1" dirty="0">
                <a:ea typeface="ＭＳ Ｐゴシック" pitchFamily="-84" charset="-128"/>
                <a:cs typeface="ＭＳ Ｐゴシック" pitchFamily="-84" charset="-128"/>
              </a:rPr>
              <a:t>Values</a:t>
            </a:r>
          </a:p>
        </p:txBody>
      </p:sp>
      <p:sp>
        <p:nvSpPr>
          <p:cNvPr id="26626" name="Rectangle 3"/>
          <p:cNvSpPr>
            <a:spLocks noGrp="1" noChangeArrowheads="1"/>
          </p:cNvSpPr>
          <p:nvPr>
            <p:ph type="body" sz="half" idx="1"/>
          </p:nvPr>
        </p:nvSpPr>
        <p:spPr>
          <a:xfrm>
            <a:off x="457200" y="914400"/>
            <a:ext cx="8383588" cy="4802188"/>
          </a:xfrm>
        </p:spPr>
        <p:txBody>
          <a:bodyPr/>
          <a:lstStyle/>
          <a:p>
            <a:pPr eaLnBrk="1" hangingPunct="1"/>
            <a:r>
              <a:rPr lang="en-US" sz="2400" dirty="0" smtClean="0">
                <a:ea typeface="ＭＳ Ｐゴシック" pitchFamily="-84" charset="-128"/>
                <a:cs typeface="ＭＳ Ｐゴシック" pitchFamily="-84" charset="-128"/>
              </a:rPr>
              <a:t>In quantum mechanics, measurements can only be expressed in terms of average behaviors since precision measurement of each event is impossible (what principle is this?)</a:t>
            </a:r>
          </a:p>
          <a:p>
            <a:pPr eaLnBrk="1" hangingPunct="1"/>
            <a:r>
              <a:rPr lang="en-US" sz="2400" dirty="0" smtClean="0">
                <a:ea typeface="ＭＳ Ｐゴシック" pitchFamily="-84" charset="-128"/>
                <a:cs typeface="ＭＳ Ｐゴシック" pitchFamily="-84" charset="-128"/>
              </a:rPr>
              <a:t>The </a:t>
            </a:r>
            <a:r>
              <a:rPr lang="en-US" sz="2400" b="1" dirty="0">
                <a:ea typeface="ＭＳ Ｐゴシック" pitchFamily="-84" charset="-128"/>
                <a:cs typeface="ＭＳ Ｐゴシック" pitchFamily="-84" charset="-128"/>
              </a:rPr>
              <a:t>expectation value</a:t>
            </a:r>
            <a:r>
              <a:rPr lang="en-US" sz="2400" dirty="0">
                <a:ea typeface="ＭＳ Ｐゴシック" pitchFamily="-84" charset="-128"/>
                <a:cs typeface="ＭＳ Ｐゴシック" pitchFamily="-84" charset="-128"/>
              </a:rPr>
              <a:t> is the expected result of the average of many measurements of a given quantity. The expectation value of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is denoted by &lt;</a:t>
            </a:r>
            <a:r>
              <a:rPr lang="en-US" sz="2400" i="1" dirty="0" err="1">
                <a:ea typeface="ＭＳ Ｐゴシック" pitchFamily="-84" charset="-128"/>
                <a:cs typeface="ＭＳ Ｐゴシック" pitchFamily="-84" charset="-128"/>
              </a:rPr>
              <a:t>x</a:t>
            </a:r>
            <a:r>
              <a:rPr lang="en-US" sz="2400" dirty="0" smtClean="0">
                <a:ea typeface="ＭＳ Ｐゴシック" pitchFamily="-84" charset="-128"/>
                <a:cs typeface="ＭＳ Ｐゴシック" pitchFamily="-84" charset="-128"/>
              </a:rPr>
              <a:t>&gt;.</a:t>
            </a:r>
          </a:p>
          <a:p>
            <a:pPr eaLnBrk="1" hangingPunct="1"/>
            <a:r>
              <a:rPr lang="en-US" sz="2400" dirty="0">
                <a:ea typeface="ＭＳ Ｐゴシック" pitchFamily="-84" charset="-128"/>
                <a:cs typeface="ＭＳ Ｐゴシック" pitchFamily="-84" charset="-128"/>
              </a:rPr>
              <a:t>Any measurable </a:t>
            </a:r>
            <a:r>
              <a:rPr lang="en-US" sz="2400" dirty="0" smtClean="0">
                <a:ea typeface="ＭＳ Ｐゴシック" pitchFamily="-84" charset="-128"/>
                <a:cs typeface="ＭＳ Ｐゴシック" pitchFamily="-84" charset="-128"/>
              </a:rPr>
              <a:t>quantity </a:t>
            </a:r>
            <a:r>
              <a:rPr lang="en-US" sz="2400" dirty="0">
                <a:ea typeface="ＭＳ Ｐゴシック" pitchFamily="-84" charset="-128"/>
                <a:cs typeface="ＭＳ Ｐゴシック" pitchFamily="-84" charset="-128"/>
              </a:rPr>
              <a:t>for which we can calculate the expectation value is called a </a:t>
            </a:r>
            <a:r>
              <a:rPr lang="en-US" sz="2400" b="1" u="sng" dirty="0">
                <a:solidFill>
                  <a:srgbClr val="800000"/>
                </a:solidFill>
                <a:ea typeface="ＭＳ Ｐゴシック" pitchFamily="-84" charset="-128"/>
                <a:cs typeface="ＭＳ Ｐゴシック" pitchFamily="-84" charset="-128"/>
              </a:rPr>
              <a:t>physical observable</a:t>
            </a:r>
            <a:r>
              <a:rPr lang="en-US" sz="2400" dirty="0">
                <a:ea typeface="ＭＳ Ｐゴシック" pitchFamily="-84" charset="-128"/>
                <a:cs typeface="ＭＳ Ｐゴシック" pitchFamily="-84" charset="-128"/>
              </a:rPr>
              <a:t>. The expectation values of physical observables (for example, position, linear momentum, angular momentum, and energy) must be real, because the experimental results of measurements are real.</a:t>
            </a:r>
          </a:p>
          <a:p>
            <a:pPr eaLnBrk="1" hangingPunct="1"/>
            <a:r>
              <a:rPr lang="en-US" sz="2400" dirty="0">
                <a:ea typeface="ＭＳ Ｐゴシック" pitchFamily="-84" charset="-128"/>
                <a:cs typeface="ＭＳ Ｐゴシック" pitchFamily="-84" charset="-128"/>
              </a:rPr>
              <a:t>The average value of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is </a:t>
            </a:r>
          </a:p>
        </p:txBody>
      </p:sp>
      <p:sp>
        <p:nvSpPr>
          <p:cNvPr id="5" name="Date Placeholder 4"/>
          <p:cNvSpPr>
            <a:spLocks noGrp="1"/>
          </p:cNvSpPr>
          <p:nvPr>
            <p:ph type="dt" sz="half" idx="10"/>
          </p:nvPr>
        </p:nvSpPr>
        <p:spPr/>
        <p:txBody>
          <a:bodyPr/>
          <a:lstStyle/>
          <a:p>
            <a:pPr>
              <a:defRPr/>
            </a:pPr>
            <a:r>
              <a:rPr lang="en-US" smtClean="0"/>
              <a:t>Wednesday, Oct. 23, 2013</a:t>
            </a:r>
            <a:endParaRPr lang="en-US"/>
          </a:p>
        </p:txBody>
      </p:sp>
      <p:sp>
        <p:nvSpPr>
          <p:cNvPr id="6" name="Slide Number Placeholder 5"/>
          <p:cNvSpPr>
            <a:spLocks noGrp="1"/>
          </p:cNvSpPr>
          <p:nvPr>
            <p:ph type="sldNum" sz="quarter" idx="12"/>
          </p:nvPr>
        </p:nvSpPr>
        <p:spPr/>
        <p:txBody>
          <a:bodyPr/>
          <a:lstStyle/>
          <a:p>
            <a:fld id="{FDDAF44D-5BDC-464D-BFC2-357404B9B058}" type="slidenum">
              <a:rPr lang="en-US" smtClean="0"/>
              <a:pPr/>
              <a:t>11</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60802" name="Object 2"/>
          <p:cNvGraphicFramePr>
            <a:graphicFrameLocks noChangeAspect="1"/>
          </p:cNvGraphicFramePr>
          <p:nvPr>
            <p:extLst>
              <p:ext uri="{D42A27DB-BD31-4B8C-83A1-F6EECF244321}">
                <p14:modId xmlns:p14="http://schemas.microsoft.com/office/powerpoint/2010/main" val="1061693810"/>
              </p:ext>
            </p:extLst>
          </p:nvPr>
        </p:nvGraphicFramePr>
        <p:xfrm>
          <a:off x="3962400" y="5172075"/>
          <a:ext cx="4110038" cy="781050"/>
        </p:xfrm>
        <a:graphic>
          <a:graphicData uri="http://schemas.openxmlformats.org/presentationml/2006/ole">
            <mc:AlternateContent xmlns:mc="http://schemas.openxmlformats.org/markup-compatibility/2006">
              <mc:Choice xmlns:v="urn:schemas-microsoft-com:vml" Requires="v">
                <p:oleObj spid="_x0000_s510105" name="Equation" r:id="rId3" imgW="2273300" imgH="431800" progId="Equation.DSMT4">
                  <p:embed/>
                </p:oleObj>
              </mc:Choice>
              <mc:Fallback>
                <p:oleObj name="Equation" r:id="rId3" imgW="2273300" imgH="431800" progId="Equation.DSMT4">
                  <p:embed/>
                  <p:pic>
                    <p:nvPicPr>
                      <p:cNvPr id="0" name=""/>
                      <p:cNvPicPr>
                        <a:picLocks noChangeAspect="1" noChangeArrowheads="1"/>
                      </p:cNvPicPr>
                      <p:nvPr/>
                    </p:nvPicPr>
                    <p:blipFill>
                      <a:blip r:embed="rId4"/>
                      <a:srcRect/>
                      <a:stretch>
                        <a:fillRect/>
                      </a:stretch>
                    </p:blipFill>
                    <p:spPr bwMode="auto">
                      <a:xfrm>
                        <a:off x="3962400" y="5172075"/>
                        <a:ext cx="4110038" cy="781050"/>
                      </a:xfrm>
                      <a:prstGeom prst="rect">
                        <a:avLst/>
                      </a:prstGeom>
                      <a:noFill/>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3652869745"/>
              </p:ext>
            </p:extLst>
          </p:nvPr>
        </p:nvGraphicFramePr>
        <p:xfrm>
          <a:off x="7997825" y="4953000"/>
          <a:ext cx="917575" cy="1219200"/>
        </p:xfrm>
        <a:graphic>
          <a:graphicData uri="http://schemas.openxmlformats.org/presentationml/2006/ole">
            <mc:AlternateContent xmlns:mc="http://schemas.openxmlformats.org/markup-compatibility/2006">
              <mc:Choice xmlns:v="urn:schemas-microsoft-com:vml" Requires="v">
                <p:oleObj spid="_x0000_s510106" name="Equation" r:id="rId5" imgW="508000" imgH="673100" progId="Equation.DSMT4">
                  <p:embed/>
                </p:oleObj>
              </mc:Choice>
              <mc:Fallback>
                <p:oleObj name="Equation" r:id="rId5" imgW="508000" imgH="673100" progId="Equation.DSMT4">
                  <p:embed/>
                  <p:pic>
                    <p:nvPicPr>
                      <p:cNvPr id="0" name=""/>
                      <p:cNvPicPr>
                        <a:picLocks noChangeAspect="1" noChangeArrowheads="1"/>
                      </p:cNvPicPr>
                      <p:nvPr/>
                    </p:nvPicPr>
                    <p:blipFill>
                      <a:blip r:embed="rId6"/>
                      <a:srcRect/>
                      <a:stretch>
                        <a:fillRect/>
                      </a:stretch>
                    </p:blipFill>
                    <p:spPr bwMode="auto">
                      <a:xfrm>
                        <a:off x="7997825" y="4953000"/>
                        <a:ext cx="917575" cy="1219200"/>
                      </a:xfrm>
                      <a:prstGeom prst="rect">
                        <a:avLst/>
                      </a:prstGeom>
                      <a:noFill/>
                    </p:spPr>
                  </p:pic>
                </p:oleObj>
              </mc:Fallback>
            </mc:AlternateContent>
          </a:graphicData>
        </a:graphic>
      </p:graphicFrame>
    </p:spTree>
    <p:extLst>
      <p:ext uri="{BB962C8B-B14F-4D97-AF65-F5344CB8AC3E}">
        <p14:creationId xmlns:p14="http://schemas.microsoft.com/office/powerpoint/2010/main" val="7996669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49213"/>
            <a:ext cx="8229600" cy="712787"/>
          </a:xfrm>
        </p:spPr>
        <p:txBody>
          <a:bodyPr/>
          <a:lstStyle/>
          <a:p>
            <a:pPr eaLnBrk="1" hangingPunct="1"/>
            <a:r>
              <a:rPr lang="en-US" b="1" dirty="0">
                <a:ea typeface="ＭＳ Ｐゴシック" pitchFamily="-84" charset="-128"/>
                <a:cs typeface="ＭＳ Ｐゴシック" pitchFamily="-84" charset="-128"/>
              </a:rPr>
              <a:t>Continuous Expectation Values</a:t>
            </a:r>
          </a:p>
        </p:txBody>
      </p:sp>
      <p:sp>
        <p:nvSpPr>
          <p:cNvPr id="27650" name="Rectangle 3"/>
          <p:cNvSpPr>
            <a:spLocks noGrp="1" noChangeArrowheads="1"/>
          </p:cNvSpPr>
          <p:nvPr>
            <p:ph type="body" sz="half" idx="1"/>
          </p:nvPr>
        </p:nvSpPr>
        <p:spPr>
          <a:xfrm>
            <a:off x="381000" y="838200"/>
            <a:ext cx="4649788" cy="4725988"/>
          </a:xfrm>
        </p:spPr>
        <p:txBody>
          <a:bodyPr/>
          <a:lstStyle/>
          <a:p>
            <a:pPr eaLnBrk="1" hangingPunct="1"/>
            <a:r>
              <a:rPr lang="en-US" sz="2800" dirty="0">
                <a:ea typeface="ＭＳ Ｐゴシック" pitchFamily="-84" charset="-128"/>
                <a:cs typeface="ＭＳ Ｐゴシック" pitchFamily="-84" charset="-128"/>
              </a:rPr>
              <a:t>We can change from discrete to continuous variables by using the probability </a:t>
            </a:r>
            <a:r>
              <a:rPr lang="en-US" sz="2800" i="1" dirty="0" err="1">
                <a:ea typeface="ＭＳ Ｐゴシック" pitchFamily="-84" charset="-128"/>
                <a:cs typeface="ＭＳ Ｐゴシック" pitchFamily="-84" charset="-128"/>
              </a:rPr>
              <a:t>P</a:t>
            </a:r>
            <a:r>
              <a:rPr lang="en-US" sz="2800" dirty="0" err="1">
                <a:ea typeface="ＭＳ Ｐゴシック" pitchFamily="-84" charset="-128"/>
                <a:cs typeface="ＭＳ Ｐゴシック" pitchFamily="-84" charset="-128"/>
              </a:rPr>
              <a:t>(</a:t>
            </a:r>
            <a:r>
              <a:rPr lang="en-US" sz="2800" i="1" dirty="0" err="1">
                <a:ea typeface="ＭＳ Ｐゴシック" pitchFamily="-84" charset="-128"/>
                <a:cs typeface="ＭＳ Ｐゴシック" pitchFamily="-84" charset="-128"/>
              </a:rPr>
              <a:t>x</a:t>
            </a:r>
            <a:r>
              <a:rPr lang="en-US" sz="2800" dirty="0" err="1">
                <a:ea typeface="ＭＳ Ｐゴシック" pitchFamily="-84" charset="-128"/>
                <a:cs typeface="ＭＳ Ｐゴシック" pitchFamily="-84" charset="-128"/>
              </a:rPr>
              <a:t>,</a:t>
            </a:r>
            <a:r>
              <a:rPr lang="en-US" sz="2800" i="1" dirty="0" err="1">
                <a:ea typeface="ＭＳ Ｐゴシック" pitchFamily="-84" charset="-128"/>
                <a:cs typeface="ＭＳ Ｐゴシック" pitchFamily="-84" charset="-128"/>
              </a:rPr>
              <a:t>t</a:t>
            </a:r>
            <a:r>
              <a:rPr lang="en-US" sz="2800" dirty="0">
                <a:ea typeface="ＭＳ Ｐゴシック" pitchFamily="-84" charset="-128"/>
                <a:cs typeface="ＭＳ Ｐゴシック" pitchFamily="-84" charset="-128"/>
              </a:rPr>
              <a:t>) of observing the particle at a particular </a:t>
            </a:r>
            <a:r>
              <a:rPr lang="en-US" sz="2800" i="1" dirty="0" err="1">
                <a:ea typeface="ＭＳ Ｐゴシック" pitchFamily="-84" charset="-128"/>
                <a:cs typeface="ＭＳ Ｐゴシック" pitchFamily="-84" charset="-128"/>
              </a:rPr>
              <a:t>x</a:t>
            </a:r>
            <a:r>
              <a:rPr lang="en-US" sz="2800" dirty="0" smtClean="0">
                <a:ea typeface="ＭＳ Ｐゴシック" pitchFamily="-84" charset="-128"/>
                <a:cs typeface="ＭＳ Ｐゴシック" pitchFamily="-84" charset="-128"/>
              </a:rPr>
              <a:t>.</a:t>
            </a:r>
          </a:p>
          <a:p>
            <a:pPr eaLnBrk="1" hangingPunct="1"/>
            <a:r>
              <a:rPr lang="en-US" sz="2800" dirty="0">
                <a:ea typeface="ＭＳ Ｐゴシック" pitchFamily="-84" charset="-128"/>
                <a:cs typeface="ＭＳ Ｐゴシック" pitchFamily="-84" charset="-128"/>
              </a:rPr>
              <a:t>Using the wave function, the expectation value is</a:t>
            </a:r>
            <a:r>
              <a:rPr lang="en-US" sz="2800" dirty="0" smtClean="0">
                <a:ea typeface="ＭＳ Ｐゴシック" pitchFamily="-84" charset="-128"/>
                <a:cs typeface="ＭＳ Ｐゴシック" pitchFamily="-84" charset="-128"/>
              </a:rPr>
              <a:t>:</a:t>
            </a:r>
          </a:p>
          <a:p>
            <a:pPr eaLnBrk="1" hangingPunct="1"/>
            <a:r>
              <a:rPr lang="en-US" sz="2800" dirty="0">
                <a:ea typeface="ＭＳ Ｐゴシック" pitchFamily="-84" charset="-128"/>
                <a:cs typeface="ＭＳ Ｐゴシック" pitchFamily="-84" charset="-128"/>
              </a:rPr>
              <a:t>The expectation value of any function </a:t>
            </a:r>
            <a:r>
              <a:rPr lang="en-US" sz="2800" i="1" dirty="0" err="1">
                <a:ea typeface="ＭＳ Ｐゴシック" pitchFamily="-84" charset="-128"/>
                <a:cs typeface="ＭＳ Ｐゴシック" pitchFamily="-84" charset="-128"/>
              </a:rPr>
              <a:t>g</a:t>
            </a:r>
            <a:r>
              <a:rPr lang="en-US" sz="2800" dirty="0" err="1">
                <a:ea typeface="ＭＳ Ｐゴシック" pitchFamily="-84" charset="-128"/>
                <a:cs typeface="ＭＳ Ｐゴシック" pitchFamily="-84" charset="-128"/>
              </a:rPr>
              <a:t>(</a:t>
            </a:r>
            <a:r>
              <a:rPr lang="en-US" sz="2800" i="1" dirty="0" err="1">
                <a:ea typeface="ＭＳ Ｐゴシック" pitchFamily="-84" charset="-128"/>
                <a:cs typeface="ＭＳ Ｐゴシック" pitchFamily="-84" charset="-128"/>
              </a:rPr>
              <a:t>x</a:t>
            </a:r>
            <a:r>
              <a:rPr lang="en-US" sz="2800" dirty="0">
                <a:ea typeface="ＭＳ Ｐゴシック" pitchFamily="-84" charset="-128"/>
                <a:cs typeface="ＭＳ Ｐゴシック" pitchFamily="-84" charset="-128"/>
              </a:rPr>
              <a:t>) for a normalized wave function:</a:t>
            </a:r>
          </a:p>
          <a:p>
            <a:pPr eaLnBrk="1" hangingPunct="1"/>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Wednesday, Oct. 23, 2013</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12</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61826" name="Object 2"/>
          <p:cNvGraphicFramePr>
            <a:graphicFrameLocks noChangeAspect="1"/>
          </p:cNvGraphicFramePr>
          <p:nvPr>
            <p:extLst>
              <p:ext uri="{D42A27DB-BD31-4B8C-83A1-F6EECF244321}">
                <p14:modId xmlns:p14="http://schemas.microsoft.com/office/powerpoint/2010/main" val="2473873985"/>
              </p:ext>
            </p:extLst>
          </p:nvPr>
        </p:nvGraphicFramePr>
        <p:xfrm>
          <a:off x="5500688" y="807972"/>
          <a:ext cx="2957512" cy="1782828"/>
        </p:xfrm>
        <a:graphic>
          <a:graphicData uri="http://schemas.openxmlformats.org/presentationml/2006/ole">
            <mc:AlternateContent xmlns:mc="http://schemas.openxmlformats.org/markup-compatibility/2006">
              <mc:Choice xmlns:v="urn:schemas-microsoft-com:vml" Requires="v">
                <p:oleObj spid="_x0000_s511383" name="Equation" r:id="rId3" imgW="1054100" imgH="635000" progId="Equation.DSMT4">
                  <p:embed/>
                </p:oleObj>
              </mc:Choice>
              <mc:Fallback>
                <p:oleObj name="Equation" r:id="rId3" imgW="1054100" imgH="635000" progId="Equation.DSMT4">
                  <p:embed/>
                  <p:pic>
                    <p:nvPicPr>
                      <p:cNvPr id="0" name=""/>
                      <p:cNvPicPr>
                        <a:picLocks noChangeAspect="1" noChangeArrowheads="1"/>
                      </p:cNvPicPr>
                      <p:nvPr/>
                    </p:nvPicPr>
                    <p:blipFill>
                      <a:blip r:embed="rId4"/>
                      <a:srcRect/>
                      <a:stretch>
                        <a:fillRect/>
                      </a:stretch>
                    </p:blipFill>
                    <p:spPr bwMode="auto">
                      <a:xfrm>
                        <a:off x="5500688" y="807972"/>
                        <a:ext cx="2957512" cy="1782828"/>
                      </a:xfrm>
                      <a:prstGeom prst="rect">
                        <a:avLst/>
                      </a:prstGeom>
                      <a:noFill/>
                      <a:ln>
                        <a:noFill/>
                      </a:ln>
                    </p:spPr>
                  </p:pic>
                </p:oleObj>
              </mc:Fallback>
            </mc:AlternateContent>
          </a:graphicData>
        </a:graphic>
      </p:graphicFrame>
      <p:graphicFrame>
        <p:nvGraphicFramePr>
          <p:cNvPr id="461827" name="Object 3"/>
          <p:cNvGraphicFramePr>
            <a:graphicFrameLocks noChangeAspect="1"/>
          </p:cNvGraphicFramePr>
          <p:nvPr>
            <p:extLst>
              <p:ext uri="{D42A27DB-BD31-4B8C-83A1-F6EECF244321}">
                <p14:modId xmlns:p14="http://schemas.microsoft.com/office/powerpoint/2010/main" val="2750373797"/>
              </p:ext>
            </p:extLst>
          </p:nvPr>
        </p:nvGraphicFramePr>
        <p:xfrm>
          <a:off x="4866430" y="2667000"/>
          <a:ext cx="4052146" cy="1524000"/>
        </p:xfrm>
        <a:graphic>
          <a:graphicData uri="http://schemas.openxmlformats.org/presentationml/2006/ole">
            <mc:AlternateContent xmlns:mc="http://schemas.openxmlformats.org/markup-compatibility/2006">
              <mc:Choice xmlns:v="urn:schemas-microsoft-com:vml" Requires="v">
                <p:oleObj spid="_x0000_s511384" name="Equation" r:id="rId5" imgW="1689100" imgH="635000" progId="Equation.DSMT4">
                  <p:embed/>
                </p:oleObj>
              </mc:Choice>
              <mc:Fallback>
                <p:oleObj name="Equation" r:id="rId5" imgW="1689100" imgH="635000" progId="Equation.DSMT4">
                  <p:embed/>
                  <p:pic>
                    <p:nvPicPr>
                      <p:cNvPr id="0" name=""/>
                      <p:cNvPicPr>
                        <a:picLocks noChangeAspect="1" noChangeArrowheads="1"/>
                      </p:cNvPicPr>
                      <p:nvPr/>
                    </p:nvPicPr>
                    <p:blipFill>
                      <a:blip r:embed="rId6"/>
                      <a:srcRect/>
                      <a:stretch>
                        <a:fillRect/>
                      </a:stretch>
                    </p:blipFill>
                    <p:spPr bwMode="auto">
                      <a:xfrm>
                        <a:off x="4866430" y="2667000"/>
                        <a:ext cx="4052146" cy="1524000"/>
                      </a:xfrm>
                      <a:prstGeom prst="rect">
                        <a:avLst/>
                      </a:prstGeom>
                      <a:noFill/>
                      <a:ln>
                        <a:noFill/>
                      </a:ln>
                    </p:spPr>
                  </p:pic>
                </p:oleObj>
              </mc:Fallback>
            </mc:AlternateContent>
          </a:graphicData>
        </a:graphic>
      </p:graphicFrame>
      <p:graphicFrame>
        <p:nvGraphicFramePr>
          <p:cNvPr id="461828" name="Object 4"/>
          <p:cNvGraphicFramePr>
            <a:graphicFrameLocks noChangeAspect="1"/>
          </p:cNvGraphicFramePr>
          <p:nvPr>
            <p:extLst>
              <p:ext uri="{D42A27DB-BD31-4B8C-83A1-F6EECF244321}">
                <p14:modId xmlns:p14="http://schemas.microsoft.com/office/powerpoint/2010/main" val="3409765424"/>
              </p:ext>
            </p:extLst>
          </p:nvPr>
        </p:nvGraphicFramePr>
        <p:xfrm>
          <a:off x="3038324" y="5059363"/>
          <a:ext cx="5877076" cy="884237"/>
        </p:xfrm>
        <a:graphic>
          <a:graphicData uri="http://schemas.openxmlformats.org/presentationml/2006/ole">
            <mc:AlternateContent xmlns:mc="http://schemas.openxmlformats.org/markup-compatibility/2006">
              <mc:Choice xmlns:v="urn:schemas-microsoft-com:vml" Requires="v">
                <p:oleObj spid="_x0000_s511385" name="Equation" r:id="rId7" imgW="2197100" imgH="330200" progId="Equation.DSMT4">
                  <p:embed/>
                </p:oleObj>
              </mc:Choice>
              <mc:Fallback>
                <p:oleObj name="Equation" r:id="rId7" imgW="2197100" imgH="330200" progId="Equation.DSMT4">
                  <p:embed/>
                  <p:pic>
                    <p:nvPicPr>
                      <p:cNvPr id="0" name=""/>
                      <p:cNvPicPr>
                        <a:picLocks noChangeAspect="1" noChangeArrowheads="1"/>
                      </p:cNvPicPr>
                      <p:nvPr/>
                    </p:nvPicPr>
                    <p:blipFill>
                      <a:blip r:embed="rId8"/>
                      <a:srcRect/>
                      <a:stretch>
                        <a:fillRect/>
                      </a:stretch>
                    </p:blipFill>
                    <p:spPr bwMode="auto">
                      <a:xfrm>
                        <a:off x="3038324" y="5059363"/>
                        <a:ext cx="5877076" cy="8842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669208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457200" y="-103187"/>
            <a:ext cx="8229600" cy="865187"/>
          </a:xfrm>
        </p:spPr>
        <p:txBody>
          <a:bodyPr/>
          <a:lstStyle/>
          <a:p>
            <a:pPr eaLnBrk="1" hangingPunct="1"/>
            <a:r>
              <a:rPr lang="en-US" b="1" dirty="0">
                <a:ea typeface="ＭＳ Ｐゴシック" pitchFamily="-84" charset="-128"/>
                <a:cs typeface="ＭＳ Ｐゴシック" pitchFamily="-84" charset="-128"/>
              </a:rPr>
              <a:t>Momentum Operator</a:t>
            </a:r>
          </a:p>
        </p:txBody>
      </p:sp>
      <p:sp>
        <p:nvSpPr>
          <p:cNvPr id="28674" name="Rectangle 3"/>
          <p:cNvSpPr>
            <a:spLocks noGrp="1" noChangeArrowheads="1"/>
          </p:cNvSpPr>
          <p:nvPr>
            <p:ph type="body" sz="half" idx="1"/>
          </p:nvPr>
        </p:nvSpPr>
        <p:spPr>
          <a:xfrm>
            <a:off x="457200" y="609600"/>
            <a:ext cx="8234363" cy="4530725"/>
          </a:xfrm>
        </p:spPr>
        <p:txBody>
          <a:bodyPr/>
          <a:lstStyle/>
          <a:p>
            <a:pPr eaLnBrk="1" hangingPunct="1"/>
            <a:r>
              <a:rPr lang="en-US" sz="2400" dirty="0">
                <a:ea typeface="ＭＳ Ｐゴシック" pitchFamily="-84" charset="-128"/>
                <a:cs typeface="ＭＳ Ｐゴシック" pitchFamily="-84" charset="-128"/>
              </a:rPr>
              <a:t>To find the expectation value of </a:t>
            </a:r>
            <a:r>
              <a:rPr lang="en-US" sz="2400" i="1" dirty="0" err="1">
                <a:ea typeface="ＭＳ Ｐゴシック" pitchFamily="-84" charset="-128"/>
                <a:cs typeface="ＭＳ Ｐゴシック" pitchFamily="-84" charset="-128"/>
              </a:rPr>
              <a:t>p</a:t>
            </a:r>
            <a:r>
              <a:rPr lang="en-US" sz="2400" dirty="0">
                <a:ea typeface="ＭＳ Ｐゴシック" pitchFamily="-84" charset="-128"/>
                <a:cs typeface="ＭＳ Ｐゴシック" pitchFamily="-84" charset="-128"/>
              </a:rPr>
              <a:t>, we first need to represent </a:t>
            </a:r>
            <a:r>
              <a:rPr lang="en-US" sz="2400" i="1" dirty="0" err="1">
                <a:ea typeface="ＭＳ Ｐゴシック" pitchFamily="-84" charset="-128"/>
                <a:cs typeface="ＭＳ Ｐゴシック" pitchFamily="-84" charset="-128"/>
              </a:rPr>
              <a:t>p</a:t>
            </a:r>
            <a:r>
              <a:rPr lang="en-US" sz="2400" dirty="0">
                <a:ea typeface="ＭＳ Ｐゴシック" pitchFamily="-84" charset="-128"/>
                <a:cs typeface="ＭＳ Ｐゴシック" pitchFamily="-84" charset="-128"/>
              </a:rPr>
              <a:t> in terms of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and </a:t>
            </a:r>
            <a:r>
              <a:rPr lang="en-US" sz="2400" i="1" dirty="0" err="1">
                <a:ea typeface="ＭＳ Ｐゴシック" pitchFamily="-84" charset="-128"/>
                <a:cs typeface="ＭＳ Ｐゴシック" pitchFamily="-84" charset="-128"/>
              </a:rPr>
              <a:t>t</a:t>
            </a:r>
            <a:r>
              <a:rPr lang="en-US" sz="2400" dirty="0">
                <a:ea typeface="ＭＳ Ｐゴシック" pitchFamily="-84" charset="-128"/>
                <a:cs typeface="ＭＳ Ｐゴシック" pitchFamily="-84" charset="-128"/>
              </a:rPr>
              <a:t>. Consider the derivative of the wave function of a free particle with respect to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a:t>
            </a:r>
            <a:endParaRPr lang="en-US" sz="2400" dirty="0" smtClean="0">
              <a:ea typeface="ＭＳ Ｐゴシック" pitchFamily="-84" charset="-128"/>
              <a:cs typeface="ＭＳ Ｐゴシック" pitchFamily="-84" charset="-128"/>
            </a:endParaRPr>
          </a:p>
          <a:p>
            <a:pPr eaLnBrk="1" hangingPunct="1">
              <a:buNone/>
            </a:pPr>
            <a:endParaRPr lang="en-US" sz="2400" dirty="0" smtClean="0">
              <a:ea typeface="ＭＳ Ｐゴシック" pitchFamily="-84" charset="-128"/>
              <a:cs typeface="ＭＳ Ｐゴシック" pitchFamily="-84" charset="-128"/>
            </a:endParaRPr>
          </a:p>
          <a:p>
            <a:pPr eaLnBrk="1" hangingPunct="1"/>
            <a:endParaRPr lang="en-US" sz="2400" dirty="0">
              <a:ea typeface="ＭＳ Ｐゴシック" pitchFamily="-84" charset="-128"/>
              <a:cs typeface="ＭＳ Ｐゴシック" pitchFamily="-84" charset="-128"/>
            </a:endParaRPr>
          </a:p>
          <a:p>
            <a:pPr eaLnBrk="1" hangingPunct="1">
              <a:buFont typeface="Wingdings" pitchFamily="-84" charset="2"/>
              <a:buNone/>
            </a:pPr>
            <a:r>
              <a:rPr lang="en-US" sz="2400" dirty="0">
                <a:ea typeface="ＭＳ Ｐゴシック" pitchFamily="-84" charset="-128"/>
                <a:cs typeface="ＭＳ Ｐゴシック" pitchFamily="-84" charset="-128"/>
              </a:rPr>
              <a:t>	With </a:t>
            </a:r>
            <a:r>
              <a:rPr lang="en-US" sz="2400" i="1" dirty="0" err="1">
                <a:ea typeface="ＭＳ Ｐゴシック" pitchFamily="-84" charset="-128"/>
                <a:cs typeface="ＭＳ Ｐゴシック" pitchFamily="-84" charset="-128"/>
              </a:rPr>
              <a:t>k</a:t>
            </a:r>
            <a:r>
              <a:rPr lang="en-US" sz="2400" dirty="0">
                <a:ea typeface="ＭＳ Ｐゴシック" pitchFamily="-84" charset="-128"/>
                <a:cs typeface="ＭＳ Ｐゴシック" pitchFamily="-84" charset="-128"/>
              </a:rPr>
              <a:t> = </a:t>
            </a:r>
            <a:r>
              <a:rPr lang="en-US" sz="2400" i="1" dirty="0" err="1">
                <a:ea typeface="ＭＳ Ｐゴシック" pitchFamily="-84" charset="-128"/>
                <a:cs typeface="ＭＳ Ｐゴシック" pitchFamily="-84" charset="-128"/>
              </a:rPr>
              <a:t>p</a:t>
            </a:r>
            <a:r>
              <a:rPr lang="en-US" sz="2400" dirty="0">
                <a:ea typeface="ＭＳ Ｐゴシック" pitchFamily="-84" charset="-128"/>
                <a:cs typeface="ＭＳ Ｐゴシック" pitchFamily="-84" charset="-128"/>
              </a:rPr>
              <a:t> / </a:t>
            </a:r>
            <a:r>
              <a:rPr lang="en-US" sz="2400" i="1" dirty="0" err="1">
                <a:ea typeface="Arial" pitchFamily="-84" charset="0"/>
                <a:cs typeface="Arial" pitchFamily="-84" charset="0"/>
              </a:rPr>
              <a:t>ħ</a:t>
            </a:r>
            <a:r>
              <a:rPr lang="en-US" sz="2400" i="1" dirty="0">
                <a:ea typeface="Arial" pitchFamily="-84" charset="0"/>
                <a:cs typeface="Arial" pitchFamily="-84" charset="0"/>
              </a:rPr>
              <a:t>  </a:t>
            </a:r>
            <a:r>
              <a:rPr lang="en-US" sz="2400" dirty="0">
                <a:ea typeface="ＭＳ Ｐゴシック" pitchFamily="-84" charset="-128"/>
                <a:cs typeface="ＭＳ Ｐゴシック" pitchFamily="-84" charset="-128"/>
              </a:rPr>
              <a:t>we have</a:t>
            </a: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buFont typeface="Wingdings" pitchFamily="-84" charset="2"/>
              <a:buNone/>
            </a:pPr>
            <a:r>
              <a:rPr lang="en-US" sz="2400" dirty="0">
                <a:ea typeface="ＭＳ Ｐゴシック" pitchFamily="-84" charset="-128"/>
                <a:cs typeface="ＭＳ Ｐゴシック" pitchFamily="-84" charset="-128"/>
              </a:rPr>
              <a:t>	This yields</a:t>
            </a: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This suggests we define the momentum operator as	           </a:t>
            </a:r>
            <a:r>
              <a:rPr lang="en-US" sz="2400" dirty="0" smtClean="0">
                <a:ea typeface="ＭＳ Ｐゴシック" pitchFamily="-84" charset="-128"/>
                <a:cs typeface="ＭＳ Ｐゴシック" pitchFamily="-84" charset="-128"/>
              </a:rPr>
              <a:t>.</a:t>
            </a:r>
          </a:p>
          <a:p>
            <a:pPr eaLnBrk="1" hangingPunct="1"/>
            <a:r>
              <a:rPr lang="en-US" sz="2400" dirty="0">
                <a:ea typeface="ＭＳ Ｐゴシック" pitchFamily="-84" charset="-128"/>
                <a:cs typeface="ＭＳ Ｐゴシック" pitchFamily="-84" charset="-128"/>
              </a:rPr>
              <a:t>The expectation value of the momentum is</a:t>
            </a:r>
          </a:p>
        </p:txBody>
      </p:sp>
      <p:sp>
        <p:nvSpPr>
          <p:cNvPr id="9" name="Date Placeholder 8"/>
          <p:cNvSpPr>
            <a:spLocks noGrp="1"/>
          </p:cNvSpPr>
          <p:nvPr>
            <p:ph type="dt" sz="half" idx="10"/>
          </p:nvPr>
        </p:nvSpPr>
        <p:spPr/>
        <p:txBody>
          <a:bodyPr/>
          <a:lstStyle/>
          <a:p>
            <a:pPr>
              <a:defRPr/>
            </a:pPr>
            <a:r>
              <a:rPr lang="en-US" smtClean="0"/>
              <a:t>Wednesday, Oct. 23, 2013</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13</a:t>
            </a:fld>
            <a:endParaRPr lang="en-US"/>
          </a:p>
        </p:txBody>
      </p:sp>
      <p:sp>
        <p:nvSpPr>
          <p:cNvPr id="11" name="Footer Placeholder 10"/>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63874" name="Object 2"/>
          <p:cNvGraphicFramePr>
            <a:graphicFrameLocks noChangeAspect="1"/>
          </p:cNvGraphicFramePr>
          <p:nvPr>
            <p:extLst>
              <p:ext uri="{D42A27DB-BD31-4B8C-83A1-F6EECF244321}">
                <p14:modId xmlns:p14="http://schemas.microsoft.com/office/powerpoint/2010/main" val="4175090563"/>
              </p:ext>
            </p:extLst>
          </p:nvPr>
        </p:nvGraphicFramePr>
        <p:xfrm>
          <a:off x="1639888" y="1828800"/>
          <a:ext cx="2841625" cy="871538"/>
        </p:xfrm>
        <a:graphic>
          <a:graphicData uri="http://schemas.openxmlformats.org/presentationml/2006/ole">
            <mc:AlternateContent xmlns:mc="http://schemas.openxmlformats.org/markup-compatibility/2006">
              <mc:Choice xmlns:v="urn:schemas-microsoft-com:vml" Requires="v">
                <p:oleObj spid="_x0000_s518607" name="Equation" r:id="rId3" imgW="1282700" imgH="393700" progId="Equation.DSMT4">
                  <p:embed/>
                </p:oleObj>
              </mc:Choice>
              <mc:Fallback>
                <p:oleObj name="Equation" r:id="rId3" imgW="1282700" imgH="393700" progId="Equation.DSMT4">
                  <p:embed/>
                  <p:pic>
                    <p:nvPicPr>
                      <p:cNvPr id="0" name=""/>
                      <p:cNvPicPr>
                        <a:picLocks noChangeAspect="1" noChangeArrowheads="1"/>
                      </p:cNvPicPr>
                      <p:nvPr/>
                    </p:nvPicPr>
                    <p:blipFill>
                      <a:blip r:embed="rId4"/>
                      <a:srcRect/>
                      <a:stretch>
                        <a:fillRect/>
                      </a:stretch>
                    </p:blipFill>
                    <p:spPr bwMode="auto">
                      <a:xfrm>
                        <a:off x="1639888" y="1828800"/>
                        <a:ext cx="2841625" cy="871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75" name="Object 3"/>
          <p:cNvGraphicFramePr>
            <a:graphicFrameLocks noChangeAspect="1"/>
          </p:cNvGraphicFramePr>
          <p:nvPr>
            <p:extLst>
              <p:ext uri="{D42A27DB-BD31-4B8C-83A1-F6EECF244321}">
                <p14:modId xmlns:p14="http://schemas.microsoft.com/office/powerpoint/2010/main" val="2982770450"/>
              </p:ext>
            </p:extLst>
          </p:nvPr>
        </p:nvGraphicFramePr>
        <p:xfrm>
          <a:off x="3546475" y="2555875"/>
          <a:ext cx="873125" cy="873125"/>
        </p:xfrm>
        <a:graphic>
          <a:graphicData uri="http://schemas.openxmlformats.org/presentationml/2006/ole">
            <mc:AlternateContent xmlns:mc="http://schemas.openxmlformats.org/markup-compatibility/2006">
              <mc:Choice xmlns:v="urn:schemas-microsoft-com:vml" Requires="v">
                <p:oleObj spid="_x0000_s518608" name="Equation" r:id="rId5" imgW="393700" imgH="393700" progId="Equation.DSMT4">
                  <p:embed/>
                </p:oleObj>
              </mc:Choice>
              <mc:Fallback>
                <p:oleObj name="Equation" r:id="rId5" imgW="393700" imgH="393700" progId="Equation.DSMT4">
                  <p:embed/>
                  <p:pic>
                    <p:nvPicPr>
                      <p:cNvPr id="0" name=""/>
                      <p:cNvPicPr>
                        <a:picLocks noChangeAspect="1" noChangeArrowheads="1"/>
                      </p:cNvPicPr>
                      <p:nvPr/>
                    </p:nvPicPr>
                    <p:blipFill>
                      <a:blip r:embed="rId6"/>
                      <a:srcRect/>
                      <a:stretch>
                        <a:fillRect/>
                      </a:stretch>
                    </p:blipFill>
                    <p:spPr bwMode="auto">
                      <a:xfrm>
                        <a:off x="3546475" y="2555875"/>
                        <a:ext cx="873125"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76" name="Object 4"/>
          <p:cNvGraphicFramePr>
            <a:graphicFrameLocks noChangeAspect="1"/>
          </p:cNvGraphicFramePr>
          <p:nvPr>
            <p:extLst>
              <p:ext uri="{D42A27DB-BD31-4B8C-83A1-F6EECF244321}">
                <p14:modId xmlns:p14="http://schemas.microsoft.com/office/powerpoint/2010/main" val="3016706432"/>
              </p:ext>
            </p:extLst>
          </p:nvPr>
        </p:nvGraphicFramePr>
        <p:xfrm>
          <a:off x="2549525" y="3625850"/>
          <a:ext cx="1855788" cy="561975"/>
        </p:xfrm>
        <a:graphic>
          <a:graphicData uri="http://schemas.openxmlformats.org/presentationml/2006/ole">
            <mc:AlternateContent xmlns:mc="http://schemas.openxmlformats.org/markup-compatibility/2006">
              <mc:Choice xmlns:v="urn:schemas-microsoft-com:vml" Requires="v">
                <p:oleObj spid="_x0000_s518609" name="Equation" r:id="rId7" imgW="838200" imgH="254000" progId="Equation.DSMT4">
                  <p:embed/>
                </p:oleObj>
              </mc:Choice>
              <mc:Fallback>
                <p:oleObj name="Equation" r:id="rId7" imgW="838200" imgH="254000" progId="Equation.DSMT4">
                  <p:embed/>
                  <p:pic>
                    <p:nvPicPr>
                      <p:cNvPr id="0" name=""/>
                      <p:cNvPicPr>
                        <a:picLocks noChangeAspect="1" noChangeArrowheads="1"/>
                      </p:cNvPicPr>
                      <p:nvPr/>
                    </p:nvPicPr>
                    <p:blipFill>
                      <a:blip r:embed="rId8"/>
                      <a:srcRect/>
                      <a:stretch>
                        <a:fillRect/>
                      </a:stretch>
                    </p:blipFill>
                    <p:spPr bwMode="auto">
                      <a:xfrm>
                        <a:off x="2549525" y="3625850"/>
                        <a:ext cx="1855788"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77" name="Object 5"/>
          <p:cNvGraphicFramePr>
            <a:graphicFrameLocks noChangeAspect="1"/>
          </p:cNvGraphicFramePr>
          <p:nvPr>
            <p:extLst>
              <p:ext uri="{D42A27DB-BD31-4B8C-83A1-F6EECF244321}">
                <p14:modId xmlns:p14="http://schemas.microsoft.com/office/powerpoint/2010/main" val="3791175103"/>
              </p:ext>
            </p:extLst>
          </p:nvPr>
        </p:nvGraphicFramePr>
        <p:xfrm>
          <a:off x="6934200" y="4267200"/>
          <a:ext cx="1547813" cy="873125"/>
        </p:xfrm>
        <a:graphic>
          <a:graphicData uri="http://schemas.openxmlformats.org/presentationml/2006/ole">
            <mc:AlternateContent xmlns:mc="http://schemas.openxmlformats.org/markup-compatibility/2006">
              <mc:Choice xmlns:v="urn:schemas-microsoft-com:vml" Requires="v">
                <p:oleObj spid="_x0000_s518610" name="Equation" r:id="rId9" imgW="698500" imgH="393700" progId="Equation.DSMT4">
                  <p:embed/>
                </p:oleObj>
              </mc:Choice>
              <mc:Fallback>
                <p:oleObj name="Equation" r:id="rId9" imgW="698500" imgH="393700" progId="Equation.DSMT4">
                  <p:embed/>
                  <p:pic>
                    <p:nvPicPr>
                      <p:cNvPr id="0" name=""/>
                      <p:cNvPicPr>
                        <a:picLocks noChangeAspect="1" noChangeArrowheads="1"/>
                      </p:cNvPicPr>
                      <p:nvPr/>
                    </p:nvPicPr>
                    <p:blipFill>
                      <a:blip r:embed="rId10"/>
                      <a:srcRect/>
                      <a:stretch>
                        <a:fillRect/>
                      </a:stretch>
                    </p:blipFill>
                    <p:spPr bwMode="auto">
                      <a:xfrm>
                        <a:off x="6934200" y="4267200"/>
                        <a:ext cx="1547813"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78" name="Object 6"/>
          <p:cNvGraphicFramePr>
            <a:graphicFrameLocks noChangeAspect="1"/>
          </p:cNvGraphicFramePr>
          <p:nvPr>
            <p:extLst>
              <p:ext uri="{D42A27DB-BD31-4B8C-83A1-F6EECF244321}">
                <p14:modId xmlns:p14="http://schemas.microsoft.com/office/powerpoint/2010/main" val="2154742791"/>
              </p:ext>
            </p:extLst>
          </p:nvPr>
        </p:nvGraphicFramePr>
        <p:xfrm>
          <a:off x="547688" y="5410200"/>
          <a:ext cx="827087" cy="514350"/>
        </p:xfrm>
        <a:graphic>
          <a:graphicData uri="http://schemas.openxmlformats.org/presentationml/2006/ole">
            <mc:AlternateContent xmlns:mc="http://schemas.openxmlformats.org/markup-compatibility/2006">
              <mc:Choice xmlns:v="urn:schemas-microsoft-com:vml" Requires="v">
                <p:oleObj spid="_x0000_s518611" name="Equation" r:id="rId11" imgW="368300" imgH="228600" progId="Equation.DSMT4">
                  <p:embed/>
                </p:oleObj>
              </mc:Choice>
              <mc:Fallback>
                <p:oleObj name="Equation" r:id="rId11" imgW="368300" imgH="228600" progId="Equation.DSMT4">
                  <p:embed/>
                  <p:pic>
                    <p:nvPicPr>
                      <p:cNvPr id="0" name=""/>
                      <p:cNvPicPr>
                        <a:picLocks noChangeAspect="1" noChangeArrowheads="1"/>
                      </p:cNvPicPr>
                      <p:nvPr/>
                    </p:nvPicPr>
                    <p:blipFill>
                      <a:blip r:embed="rId12"/>
                      <a:srcRect/>
                      <a:stretch>
                        <a:fillRect/>
                      </a:stretch>
                    </p:blipFill>
                    <p:spPr bwMode="auto">
                      <a:xfrm>
                        <a:off x="547688" y="5410200"/>
                        <a:ext cx="827087"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81" name="Object 9"/>
          <p:cNvGraphicFramePr>
            <a:graphicFrameLocks noChangeAspect="1"/>
          </p:cNvGraphicFramePr>
          <p:nvPr>
            <p:extLst>
              <p:ext uri="{D42A27DB-BD31-4B8C-83A1-F6EECF244321}">
                <p14:modId xmlns:p14="http://schemas.microsoft.com/office/powerpoint/2010/main" val="2130940402"/>
              </p:ext>
            </p:extLst>
          </p:nvPr>
        </p:nvGraphicFramePr>
        <p:xfrm>
          <a:off x="4576763" y="1989138"/>
          <a:ext cx="1490662" cy="449262"/>
        </p:xfrm>
        <a:graphic>
          <a:graphicData uri="http://schemas.openxmlformats.org/presentationml/2006/ole">
            <mc:AlternateContent xmlns:mc="http://schemas.openxmlformats.org/markup-compatibility/2006">
              <mc:Choice xmlns:v="urn:schemas-microsoft-com:vml" Requires="v">
                <p:oleObj spid="_x0000_s518612" name="Equation" r:id="rId13" imgW="673100" imgH="203200" progId="Equation.DSMT4">
                  <p:embed/>
                </p:oleObj>
              </mc:Choice>
              <mc:Fallback>
                <p:oleObj name="Equation" r:id="rId13" imgW="673100" imgH="203200" progId="Equation.DSMT4">
                  <p:embed/>
                  <p:pic>
                    <p:nvPicPr>
                      <p:cNvPr id="0" name=""/>
                      <p:cNvPicPr>
                        <a:picLocks noChangeAspect="1" noChangeArrowheads="1"/>
                      </p:cNvPicPr>
                      <p:nvPr/>
                    </p:nvPicPr>
                    <p:blipFill>
                      <a:blip r:embed="rId14"/>
                      <a:srcRect/>
                      <a:stretch>
                        <a:fillRect/>
                      </a:stretch>
                    </p:blipFill>
                    <p:spPr bwMode="auto">
                      <a:xfrm>
                        <a:off x="4576763" y="1989138"/>
                        <a:ext cx="1490662"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82" name="Object 10"/>
          <p:cNvGraphicFramePr>
            <a:graphicFrameLocks noChangeAspect="1"/>
          </p:cNvGraphicFramePr>
          <p:nvPr>
            <p:extLst>
              <p:ext uri="{D42A27DB-BD31-4B8C-83A1-F6EECF244321}">
                <p14:modId xmlns:p14="http://schemas.microsoft.com/office/powerpoint/2010/main" val="853205264"/>
              </p:ext>
            </p:extLst>
          </p:nvPr>
        </p:nvGraphicFramePr>
        <p:xfrm>
          <a:off x="6086475" y="2057400"/>
          <a:ext cx="619125" cy="365125"/>
        </p:xfrm>
        <a:graphic>
          <a:graphicData uri="http://schemas.openxmlformats.org/presentationml/2006/ole">
            <mc:AlternateContent xmlns:mc="http://schemas.openxmlformats.org/markup-compatibility/2006">
              <mc:Choice xmlns:v="urn:schemas-microsoft-com:vml" Requires="v">
                <p:oleObj spid="_x0000_s518613" name="Equation" r:id="rId15" imgW="279400" imgH="165100" progId="Equation.DSMT4">
                  <p:embed/>
                </p:oleObj>
              </mc:Choice>
              <mc:Fallback>
                <p:oleObj name="Equation" r:id="rId15" imgW="279400" imgH="165100" progId="Equation.DSMT4">
                  <p:embed/>
                  <p:pic>
                    <p:nvPicPr>
                      <p:cNvPr id="0" name=""/>
                      <p:cNvPicPr>
                        <a:picLocks noChangeAspect="1" noChangeArrowheads="1"/>
                      </p:cNvPicPr>
                      <p:nvPr/>
                    </p:nvPicPr>
                    <p:blipFill>
                      <a:blip r:embed="rId16"/>
                      <a:srcRect/>
                      <a:stretch>
                        <a:fillRect/>
                      </a:stretch>
                    </p:blipFill>
                    <p:spPr bwMode="auto">
                      <a:xfrm>
                        <a:off x="6086475" y="2057400"/>
                        <a:ext cx="619125"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83" name="Object 11"/>
          <p:cNvGraphicFramePr>
            <a:graphicFrameLocks noChangeAspect="1"/>
          </p:cNvGraphicFramePr>
          <p:nvPr>
            <p:extLst>
              <p:ext uri="{D42A27DB-BD31-4B8C-83A1-F6EECF244321}">
                <p14:modId xmlns:p14="http://schemas.microsoft.com/office/powerpoint/2010/main" val="719324956"/>
              </p:ext>
            </p:extLst>
          </p:nvPr>
        </p:nvGraphicFramePr>
        <p:xfrm>
          <a:off x="4441825" y="2555875"/>
          <a:ext cx="815975" cy="873125"/>
        </p:xfrm>
        <a:graphic>
          <a:graphicData uri="http://schemas.openxmlformats.org/presentationml/2006/ole">
            <mc:AlternateContent xmlns:mc="http://schemas.openxmlformats.org/markup-compatibility/2006">
              <mc:Choice xmlns:v="urn:schemas-microsoft-com:vml" Requires="v">
                <p:oleObj spid="_x0000_s518614" name="Equation" r:id="rId17" imgW="368300" imgH="393700" progId="Equation.DSMT4">
                  <p:embed/>
                </p:oleObj>
              </mc:Choice>
              <mc:Fallback>
                <p:oleObj name="Equation" r:id="rId17" imgW="368300" imgH="393700" progId="Equation.DSMT4">
                  <p:embed/>
                  <p:pic>
                    <p:nvPicPr>
                      <p:cNvPr id="0" name=""/>
                      <p:cNvPicPr>
                        <a:picLocks noChangeAspect="1" noChangeArrowheads="1"/>
                      </p:cNvPicPr>
                      <p:nvPr/>
                    </p:nvPicPr>
                    <p:blipFill>
                      <a:blip r:embed="rId18"/>
                      <a:srcRect/>
                      <a:stretch>
                        <a:fillRect/>
                      </a:stretch>
                    </p:blipFill>
                    <p:spPr bwMode="auto">
                      <a:xfrm>
                        <a:off x="4441825" y="2555875"/>
                        <a:ext cx="815975"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84" name="Object 12"/>
          <p:cNvGraphicFramePr>
            <a:graphicFrameLocks noChangeAspect="1"/>
          </p:cNvGraphicFramePr>
          <p:nvPr>
            <p:extLst>
              <p:ext uri="{D42A27DB-BD31-4B8C-83A1-F6EECF244321}">
                <p14:modId xmlns:p14="http://schemas.microsoft.com/office/powerpoint/2010/main" val="1954847368"/>
              </p:ext>
            </p:extLst>
          </p:nvPr>
        </p:nvGraphicFramePr>
        <p:xfrm>
          <a:off x="4419600" y="3443288"/>
          <a:ext cx="1771650" cy="900112"/>
        </p:xfrm>
        <a:graphic>
          <a:graphicData uri="http://schemas.openxmlformats.org/presentationml/2006/ole">
            <mc:AlternateContent xmlns:mc="http://schemas.openxmlformats.org/markup-compatibility/2006">
              <mc:Choice xmlns:v="urn:schemas-microsoft-com:vml" Requires="v">
                <p:oleObj spid="_x0000_s518615" name="Equation" r:id="rId19" imgW="800100" imgH="406400" progId="Equation.DSMT4">
                  <p:embed/>
                </p:oleObj>
              </mc:Choice>
              <mc:Fallback>
                <p:oleObj name="Equation" r:id="rId19" imgW="800100" imgH="406400" progId="Equation.DSMT4">
                  <p:embed/>
                  <p:pic>
                    <p:nvPicPr>
                      <p:cNvPr id="0" name=""/>
                      <p:cNvPicPr>
                        <a:picLocks noChangeAspect="1" noChangeArrowheads="1"/>
                      </p:cNvPicPr>
                      <p:nvPr/>
                    </p:nvPicPr>
                    <p:blipFill>
                      <a:blip r:embed="rId20"/>
                      <a:srcRect/>
                      <a:stretch>
                        <a:fillRect/>
                      </a:stretch>
                    </p:blipFill>
                    <p:spPr bwMode="auto">
                      <a:xfrm>
                        <a:off x="4419600" y="3443288"/>
                        <a:ext cx="1771650" cy="900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86" name="Object 14"/>
          <p:cNvGraphicFramePr>
            <a:graphicFrameLocks noChangeAspect="1"/>
          </p:cNvGraphicFramePr>
          <p:nvPr>
            <p:extLst>
              <p:ext uri="{D42A27DB-BD31-4B8C-83A1-F6EECF244321}">
                <p14:modId xmlns:p14="http://schemas.microsoft.com/office/powerpoint/2010/main" val="983411566"/>
              </p:ext>
            </p:extLst>
          </p:nvPr>
        </p:nvGraphicFramePr>
        <p:xfrm>
          <a:off x="1400175" y="5334000"/>
          <a:ext cx="3452813" cy="742950"/>
        </p:xfrm>
        <a:graphic>
          <a:graphicData uri="http://schemas.openxmlformats.org/presentationml/2006/ole">
            <mc:AlternateContent xmlns:mc="http://schemas.openxmlformats.org/markup-compatibility/2006">
              <mc:Choice xmlns:v="urn:schemas-microsoft-com:vml" Requires="v">
                <p:oleObj spid="_x0000_s518616" name="Equation" r:id="rId21" imgW="1536700" imgH="330200" progId="Equation.DSMT4">
                  <p:embed/>
                </p:oleObj>
              </mc:Choice>
              <mc:Fallback>
                <p:oleObj name="Equation" r:id="rId21" imgW="1536700" imgH="330200" progId="Equation.DSMT4">
                  <p:embed/>
                  <p:pic>
                    <p:nvPicPr>
                      <p:cNvPr id="0" name=""/>
                      <p:cNvPicPr>
                        <a:picLocks noChangeAspect="1" noChangeArrowheads="1"/>
                      </p:cNvPicPr>
                      <p:nvPr/>
                    </p:nvPicPr>
                    <p:blipFill>
                      <a:blip r:embed="rId22"/>
                      <a:srcRect/>
                      <a:stretch>
                        <a:fillRect/>
                      </a:stretch>
                    </p:blipFill>
                    <p:spPr bwMode="auto">
                      <a:xfrm>
                        <a:off x="1400175" y="5334000"/>
                        <a:ext cx="3452813"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87" name="Object 15"/>
          <p:cNvGraphicFramePr>
            <a:graphicFrameLocks noChangeAspect="1"/>
          </p:cNvGraphicFramePr>
          <p:nvPr>
            <p:extLst>
              <p:ext uri="{D42A27DB-BD31-4B8C-83A1-F6EECF244321}">
                <p14:modId xmlns:p14="http://schemas.microsoft.com/office/powerpoint/2010/main" val="3952489480"/>
              </p:ext>
            </p:extLst>
          </p:nvPr>
        </p:nvGraphicFramePr>
        <p:xfrm>
          <a:off x="4843463" y="5257800"/>
          <a:ext cx="3767137" cy="914400"/>
        </p:xfrm>
        <a:graphic>
          <a:graphicData uri="http://schemas.openxmlformats.org/presentationml/2006/ole">
            <mc:AlternateContent xmlns:mc="http://schemas.openxmlformats.org/markup-compatibility/2006">
              <mc:Choice xmlns:v="urn:schemas-microsoft-com:vml" Requires="v">
                <p:oleObj spid="_x0000_s518617" name="Equation" r:id="rId23" imgW="1676400" imgH="406400" progId="Equation.DSMT4">
                  <p:embed/>
                </p:oleObj>
              </mc:Choice>
              <mc:Fallback>
                <p:oleObj name="Equation" r:id="rId23" imgW="1676400" imgH="406400" progId="Equation.DSMT4">
                  <p:embed/>
                  <p:pic>
                    <p:nvPicPr>
                      <p:cNvPr id="0" name=""/>
                      <p:cNvPicPr>
                        <a:picLocks noChangeAspect="1" noChangeArrowheads="1"/>
                      </p:cNvPicPr>
                      <p:nvPr/>
                    </p:nvPicPr>
                    <p:blipFill>
                      <a:blip r:embed="rId24"/>
                      <a:srcRect/>
                      <a:stretch>
                        <a:fillRect/>
                      </a:stretch>
                    </p:blipFill>
                    <p:spPr bwMode="auto">
                      <a:xfrm>
                        <a:off x="4843463" y="5257800"/>
                        <a:ext cx="3767137"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605176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8987"/>
          </a:xfrm>
        </p:spPr>
        <p:txBody>
          <a:bodyPr/>
          <a:lstStyle/>
          <a:p>
            <a:r>
              <a:rPr lang="en-US" sz="4800" b="1" dirty="0" smtClean="0">
                <a:ea typeface="ＭＳ Ｐゴシック" pitchFamily="-84" charset="-128"/>
                <a:cs typeface="ＭＳ Ｐゴシック" pitchFamily="-84" charset="-128"/>
              </a:rPr>
              <a:t>Position and Energy Operators</a:t>
            </a:r>
            <a:endParaRPr lang="en-US" sz="4800" b="1" dirty="0"/>
          </a:p>
        </p:txBody>
      </p:sp>
      <p:sp>
        <p:nvSpPr>
          <p:cNvPr id="3" name="Text Placeholder 2"/>
          <p:cNvSpPr>
            <a:spLocks noGrp="1"/>
          </p:cNvSpPr>
          <p:nvPr>
            <p:ph type="body" sz="half" idx="1"/>
          </p:nvPr>
        </p:nvSpPr>
        <p:spPr>
          <a:xfrm>
            <a:off x="457200" y="685800"/>
            <a:ext cx="8305800" cy="5140325"/>
          </a:xfrm>
        </p:spPr>
        <p:txBody>
          <a:bodyPr/>
          <a:lstStyle/>
          <a:p>
            <a:pPr eaLnBrk="1" hangingPunct="1">
              <a:buClr>
                <a:srgbClr val="3333CC"/>
              </a:buClr>
              <a:buSzPct val="65000"/>
              <a:buFont typeface="Wingdings" pitchFamily="-84" charset="2"/>
              <a:buChar char="n"/>
            </a:pPr>
            <a:r>
              <a:rPr lang="en-US" dirty="0" smtClean="0">
                <a:solidFill>
                  <a:srgbClr val="3333CC"/>
                </a:solidFill>
              </a:rPr>
              <a:t>The position </a:t>
            </a:r>
            <a:r>
              <a:rPr lang="en-US" i="1" dirty="0" err="1" smtClean="0">
                <a:solidFill>
                  <a:srgbClr val="3333CC"/>
                </a:solidFill>
              </a:rPr>
              <a:t>x</a:t>
            </a:r>
            <a:r>
              <a:rPr lang="en-US" dirty="0" smtClean="0">
                <a:solidFill>
                  <a:srgbClr val="3333CC"/>
                </a:solidFill>
              </a:rPr>
              <a:t> is its own operator as seen above.</a:t>
            </a:r>
          </a:p>
          <a:p>
            <a:pPr eaLnBrk="1" hangingPunct="1">
              <a:buClr>
                <a:srgbClr val="3333CC"/>
              </a:buClr>
              <a:buSzPct val="65000"/>
              <a:buFont typeface="Wingdings" pitchFamily="-84" charset="2"/>
              <a:buChar char="n"/>
            </a:pPr>
            <a:r>
              <a:rPr lang="en-US" dirty="0" smtClean="0">
                <a:solidFill>
                  <a:srgbClr val="3333CC"/>
                </a:solidFill>
              </a:rPr>
              <a:t>The time derivative of the free-particle wave function is</a:t>
            </a:r>
          </a:p>
          <a:p>
            <a:pPr eaLnBrk="1" hangingPunct="1">
              <a:buClr>
                <a:srgbClr val="3333CC"/>
              </a:buClr>
              <a:buSzPct val="65000"/>
              <a:buNone/>
            </a:pPr>
            <a:endParaRPr lang="en-US" dirty="0" smtClean="0">
              <a:solidFill>
                <a:srgbClr val="3333CC"/>
              </a:solidFill>
            </a:endParaRPr>
          </a:p>
          <a:p>
            <a:pPr eaLnBrk="1" hangingPunct="1">
              <a:buClr>
                <a:srgbClr val="3333CC"/>
              </a:buClr>
              <a:buSzPct val="65000"/>
              <a:buNone/>
            </a:pPr>
            <a:r>
              <a:rPr lang="en-US" dirty="0" smtClean="0">
                <a:solidFill>
                  <a:srgbClr val="3333CC"/>
                </a:solidFill>
              </a:rPr>
              <a:t>	Substituting </a:t>
            </a:r>
            <a:r>
              <a:rPr lang="el-GR" i="1" dirty="0" smtClean="0">
                <a:solidFill>
                  <a:srgbClr val="3333CC"/>
                </a:solidFill>
                <a:latin typeface="Symbol" charset="2"/>
                <a:ea typeface="Arial" pitchFamily="-84" charset="0"/>
                <a:cs typeface="Symbol" charset="2"/>
              </a:rPr>
              <a:t>ω</a:t>
            </a:r>
            <a:r>
              <a:rPr lang="en-US" dirty="0" smtClean="0">
                <a:solidFill>
                  <a:srgbClr val="3333CC"/>
                </a:solidFill>
                <a:ea typeface="Arial" pitchFamily="-84" charset="0"/>
                <a:cs typeface="Arial" pitchFamily="-84" charset="0"/>
              </a:rPr>
              <a:t> = </a:t>
            </a:r>
            <a:r>
              <a:rPr lang="en-US" i="1" dirty="0" smtClean="0">
                <a:solidFill>
                  <a:srgbClr val="3333CC"/>
                </a:solidFill>
                <a:ea typeface="Arial" pitchFamily="-84" charset="0"/>
                <a:cs typeface="Arial" pitchFamily="-84" charset="0"/>
              </a:rPr>
              <a:t>E</a:t>
            </a:r>
            <a:r>
              <a:rPr lang="en-US" dirty="0" smtClean="0">
                <a:solidFill>
                  <a:srgbClr val="3333CC"/>
                </a:solidFill>
                <a:ea typeface="Arial" pitchFamily="-84" charset="0"/>
                <a:cs typeface="Arial" pitchFamily="-84" charset="0"/>
              </a:rPr>
              <a:t> / </a:t>
            </a:r>
            <a:r>
              <a:rPr lang="en-US" i="1" dirty="0" err="1" smtClean="0">
                <a:solidFill>
                  <a:srgbClr val="3333CC"/>
                </a:solidFill>
                <a:ea typeface="Arial" pitchFamily="-84" charset="0"/>
                <a:cs typeface="Arial" pitchFamily="-84" charset="0"/>
              </a:rPr>
              <a:t>ħ</a:t>
            </a:r>
            <a:r>
              <a:rPr lang="en-US" dirty="0" smtClean="0">
                <a:solidFill>
                  <a:srgbClr val="3333CC"/>
                </a:solidFill>
                <a:ea typeface="Arial" pitchFamily="-84" charset="0"/>
                <a:cs typeface="Arial" pitchFamily="-84" charset="0"/>
              </a:rPr>
              <a:t>  yields		</a:t>
            </a:r>
          </a:p>
          <a:p>
            <a:pPr eaLnBrk="1" hangingPunct="1">
              <a:buClr>
                <a:srgbClr val="3333CC"/>
              </a:buClr>
              <a:buSzPct val="65000"/>
              <a:buNone/>
            </a:pPr>
            <a:endParaRPr lang="en-US" dirty="0" smtClean="0">
              <a:solidFill>
                <a:srgbClr val="3333CC"/>
              </a:solidFill>
              <a:ea typeface="Arial" pitchFamily="-84" charset="0"/>
              <a:cs typeface="Arial" pitchFamily="-84" charset="0"/>
            </a:endParaRPr>
          </a:p>
          <a:p>
            <a:pPr eaLnBrk="1" hangingPunct="1">
              <a:buClr>
                <a:srgbClr val="3333CC"/>
              </a:buClr>
              <a:buSzPct val="65000"/>
              <a:buFont typeface="Wingdings" pitchFamily="-84" charset="2"/>
              <a:buChar char="n"/>
            </a:pPr>
            <a:r>
              <a:rPr lang="en-US" dirty="0" smtClean="0">
                <a:solidFill>
                  <a:srgbClr val="3333CC"/>
                </a:solidFill>
                <a:ea typeface="Arial" pitchFamily="-84" charset="0"/>
                <a:cs typeface="Arial" pitchFamily="-84" charset="0"/>
              </a:rPr>
              <a:t>The energy operator is</a:t>
            </a:r>
          </a:p>
          <a:p>
            <a:pPr eaLnBrk="1" hangingPunct="1">
              <a:buClr>
                <a:srgbClr val="3333CC"/>
              </a:buClr>
              <a:buSzPct val="65000"/>
              <a:buFont typeface="Wingdings" pitchFamily="-84" charset="2"/>
              <a:buChar char="n"/>
            </a:pPr>
            <a:r>
              <a:rPr lang="en-US" dirty="0" smtClean="0">
                <a:solidFill>
                  <a:srgbClr val="3333CC"/>
                </a:solidFill>
                <a:ea typeface="Arial" pitchFamily="-84" charset="0"/>
                <a:cs typeface="Arial" pitchFamily="-84" charset="0"/>
              </a:rPr>
              <a:t>The expectation value of the energy is</a:t>
            </a:r>
            <a:endParaRPr lang="en-US" dirty="0"/>
          </a:p>
        </p:txBody>
      </p:sp>
      <p:sp>
        <p:nvSpPr>
          <p:cNvPr id="6" name="Date Placeholder 5"/>
          <p:cNvSpPr>
            <a:spLocks noGrp="1"/>
          </p:cNvSpPr>
          <p:nvPr>
            <p:ph type="dt" sz="half" idx="10"/>
          </p:nvPr>
        </p:nvSpPr>
        <p:spPr/>
        <p:txBody>
          <a:bodyPr/>
          <a:lstStyle/>
          <a:p>
            <a:pPr>
              <a:defRPr/>
            </a:pPr>
            <a:r>
              <a:rPr lang="en-US" smtClean="0"/>
              <a:t>Wednesday, Oct. 23, 2013</a:t>
            </a:r>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14</a:t>
            </a:fld>
            <a:endParaRPr lang="en-US"/>
          </a:p>
        </p:txBody>
      </p:sp>
      <p:graphicFrame>
        <p:nvGraphicFramePr>
          <p:cNvPr id="26626" name="Object 2"/>
          <p:cNvGraphicFramePr>
            <a:graphicFrameLocks noChangeAspect="1"/>
          </p:cNvGraphicFramePr>
          <p:nvPr>
            <p:extLst>
              <p:ext uri="{D42A27DB-BD31-4B8C-83A1-F6EECF244321}">
                <p14:modId xmlns:p14="http://schemas.microsoft.com/office/powerpoint/2010/main" val="1407418304"/>
              </p:ext>
            </p:extLst>
          </p:nvPr>
        </p:nvGraphicFramePr>
        <p:xfrm>
          <a:off x="1676400" y="1981200"/>
          <a:ext cx="871538" cy="871537"/>
        </p:xfrm>
        <a:graphic>
          <a:graphicData uri="http://schemas.openxmlformats.org/presentationml/2006/ole">
            <mc:AlternateContent xmlns:mc="http://schemas.openxmlformats.org/markup-compatibility/2006">
              <mc:Choice xmlns:v="urn:schemas-microsoft-com:vml" Requires="v">
                <p:oleObj spid="_x0000_s529736" name="Equation" r:id="rId3" imgW="393700" imgH="393700" progId="Equation.DSMT4">
                  <p:embed/>
                </p:oleObj>
              </mc:Choice>
              <mc:Fallback>
                <p:oleObj name="Equation" r:id="rId3" imgW="393700" imgH="393700" progId="Equation.DSMT4">
                  <p:embed/>
                  <p:pic>
                    <p:nvPicPr>
                      <p:cNvPr id="0" name=""/>
                      <p:cNvPicPr>
                        <a:picLocks noChangeAspect="1" noChangeArrowheads="1"/>
                      </p:cNvPicPr>
                      <p:nvPr/>
                    </p:nvPicPr>
                    <p:blipFill>
                      <a:blip r:embed="rId4"/>
                      <a:srcRect/>
                      <a:stretch>
                        <a:fillRect/>
                      </a:stretch>
                    </p:blipFill>
                    <p:spPr bwMode="auto">
                      <a:xfrm>
                        <a:off x="1676400" y="1981200"/>
                        <a:ext cx="871538" cy="871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7" name="Object 3"/>
          <p:cNvGraphicFramePr>
            <a:graphicFrameLocks noChangeAspect="1"/>
          </p:cNvGraphicFramePr>
          <p:nvPr>
            <p:extLst>
              <p:ext uri="{D42A27DB-BD31-4B8C-83A1-F6EECF244321}">
                <p14:modId xmlns:p14="http://schemas.microsoft.com/office/powerpoint/2010/main" val="1008227186"/>
              </p:ext>
            </p:extLst>
          </p:nvPr>
        </p:nvGraphicFramePr>
        <p:xfrm>
          <a:off x="5186363" y="2987675"/>
          <a:ext cx="1885950" cy="561975"/>
        </p:xfrm>
        <a:graphic>
          <a:graphicData uri="http://schemas.openxmlformats.org/presentationml/2006/ole">
            <mc:AlternateContent xmlns:mc="http://schemas.openxmlformats.org/markup-compatibility/2006">
              <mc:Choice xmlns:v="urn:schemas-microsoft-com:vml" Requires="v">
                <p:oleObj spid="_x0000_s529737" name="Equation" r:id="rId5" imgW="850900" imgH="254000" progId="Equation.DSMT4">
                  <p:embed/>
                </p:oleObj>
              </mc:Choice>
              <mc:Fallback>
                <p:oleObj name="Equation" r:id="rId5" imgW="850900" imgH="254000" progId="Equation.DSMT4">
                  <p:embed/>
                  <p:pic>
                    <p:nvPicPr>
                      <p:cNvPr id="0" name=""/>
                      <p:cNvPicPr>
                        <a:picLocks noChangeAspect="1" noChangeArrowheads="1"/>
                      </p:cNvPicPr>
                      <p:nvPr/>
                    </p:nvPicPr>
                    <p:blipFill>
                      <a:blip r:embed="rId6"/>
                      <a:srcRect/>
                      <a:stretch>
                        <a:fillRect/>
                      </a:stretch>
                    </p:blipFill>
                    <p:spPr bwMode="auto">
                      <a:xfrm>
                        <a:off x="5186363" y="2987675"/>
                        <a:ext cx="1885950"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8" name="Object 4"/>
          <p:cNvGraphicFramePr>
            <a:graphicFrameLocks noChangeAspect="1"/>
          </p:cNvGraphicFramePr>
          <p:nvPr>
            <p:extLst>
              <p:ext uri="{D42A27DB-BD31-4B8C-83A1-F6EECF244321}">
                <p14:modId xmlns:p14="http://schemas.microsoft.com/office/powerpoint/2010/main" val="520948983"/>
              </p:ext>
            </p:extLst>
          </p:nvPr>
        </p:nvGraphicFramePr>
        <p:xfrm>
          <a:off x="4619625" y="3962400"/>
          <a:ext cx="1323975" cy="873125"/>
        </p:xfrm>
        <a:graphic>
          <a:graphicData uri="http://schemas.openxmlformats.org/presentationml/2006/ole">
            <mc:AlternateContent xmlns:mc="http://schemas.openxmlformats.org/markup-compatibility/2006">
              <mc:Choice xmlns:v="urn:schemas-microsoft-com:vml" Requires="v">
                <p:oleObj spid="_x0000_s529738" name="Equation" r:id="rId7" imgW="596900" imgH="393700" progId="Equation.DSMT4">
                  <p:embed/>
                </p:oleObj>
              </mc:Choice>
              <mc:Fallback>
                <p:oleObj name="Equation" r:id="rId7" imgW="596900" imgH="393700" progId="Equation.DSMT4">
                  <p:embed/>
                  <p:pic>
                    <p:nvPicPr>
                      <p:cNvPr id="0" name=""/>
                      <p:cNvPicPr>
                        <a:picLocks noChangeAspect="1" noChangeArrowheads="1"/>
                      </p:cNvPicPr>
                      <p:nvPr/>
                    </p:nvPicPr>
                    <p:blipFill>
                      <a:blip r:embed="rId8"/>
                      <a:srcRect/>
                      <a:stretch>
                        <a:fillRect/>
                      </a:stretch>
                    </p:blipFill>
                    <p:spPr bwMode="auto">
                      <a:xfrm>
                        <a:off x="4619625" y="3962400"/>
                        <a:ext cx="1323975"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9" name="Object 5"/>
          <p:cNvGraphicFramePr>
            <a:graphicFrameLocks noChangeAspect="1"/>
          </p:cNvGraphicFramePr>
          <p:nvPr>
            <p:extLst>
              <p:ext uri="{D42A27DB-BD31-4B8C-83A1-F6EECF244321}">
                <p14:modId xmlns:p14="http://schemas.microsoft.com/office/powerpoint/2010/main" val="18730356"/>
              </p:ext>
            </p:extLst>
          </p:nvPr>
        </p:nvGraphicFramePr>
        <p:xfrm>
          <a:off x="762000" y="5486400"/>
          <a:ext cx="857250" cy="514350"/>
        </p:xfrm>
        <a:graphic>
          <a:graphicData uri="http://schemas.openxmlformats.org/presentationml/2006/ole">
            <mc:AlternateContent xmlns:mc="http://schemas.openxmlformats.org/markup-compatibility/2006">
              <mc:Choice xmlns:v="urn:schemas-microsoft-com:vml" Requires="v">
                <p:oleObj spid="_x0000_s529739" name="Equation" r:id="rId9" imgW="381000" imgH="228600" progId="Equation.DSMT4">
                  <p:embed/>
                </p:oleObj>
              </mc:Choice>
              <mc:Fallback>
                <p:oleObj name="Equation" r:id="rId9" imgW="381000" imgH="228600" progId="Equation.DSMT4">
                  <p:embed/>
                  <p:pic>
                    <p:nvPicPr>
                      <p:cNvPr id="0" name=""/>
                      <p:cNvPicPr>
                        <a:picLocks noChangeAspect="1" noChangeArrowheads="1"/>
                      </p:cNvPicPr>
                      <p:nvPr/>
                    </p:nvPicPr>
                    <p:blipFill>
                      <a:blip r:embed="rId10"/>
                      <a:srcRect/>
                      <a:stretch>
                        <a:fillRect/>
                      </a:stretch>
                    </p:blipFill>
                    <p:spPr bwMode="auto">
                      <a:xfrm>
                        <a:off x="762000" y="5486400"/>
                        <a:ext cx="85725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2" name="Object 8"/>
          <p:cNvGraphicFramePr>
            <a:graphicFrameLocks noChangeAspect="1"/>
          </p:cNvGraphicFramePr>
          <p:nvPr>
            <p:extLst>
              <p:ext uri="{D42A27DB-BD31-4B8C-83A1-F6EECF244321}">
                <p14:modId xmlns:p14="http://schemas.microsoft.com/office/powerpoint/2010/main" val="816553482"/>
              </p:ext>
            </p:extLst>
          </p:nvPr>
        </p:nvGraphicFramePr>
        <p:xfrm>
          <a:off x="2600325" y="1947863"/>
          <a:ext cx="1943100" cy="871537"/>
        </p:xfrm>
        <a:graphic>
          <a:graphicData uri="http://schemas.openxmlformats.org/presentationml/2006/ole">
            <mc:AlternateContent xmlns:mc="http://schemas.openxmlformats.org/markup-compatibility/2006">
              <mc:Choice xmlns:v="urn:schemas-microsoft-com:vml" Requires="v">
                <p:oleObj spid="_x0000_s529740" name="Equation" r:id="rId11" imgW="876300" imgH="393700" progId="Equation.DSMT4">
                  <p:embed/>
                </p:oleObj>
              </mc:Choice>
              <mc:Fallback>
                <p:oleObj name="Equation" r:id="rId11" imgW="876300" imgH="393700" progId="Equation.DSMT4">
                  <p:embed/>
                  <p:pic>
                    <p:nvPicPr>
                      <p:cNvPr id="0" name=""/>
                      <p:cNvPicPr>
                        <a:picLocks noChangeAspect="1" noChangeArrowheads="1"/>
                      </p:cNvPicPr>
                      <p:nvPr/>
                    </p:nvPicPr>
                    <p:blipFill>
                      <a:blip r:embed="rId12"/>
                      <a:srcRect/>
                      <a:stretch>
                        <a:fillRect/>
                      </a:stretch>
                    </p:blipFill>
                    <p:spPr bwMode="auto">
                      <a:xfrm>
                        <a:off x="2600325" y="1947863"/>
                        <a:ext cx="1943100" cy="871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3" name="Object 9"/>
          <p:cNvGraphicFramePr>
            <a:graphicFrameLocks noChangeAspect="1"/>
          </p:cNvGraphicFramePr>
          <p:nvPr>
            <p:extLst>
              <p:ext uri="{D42A27DB-BD31-4B8C-83A1-F6EECF244321}">
                <p14:modId xmlns:p14="http://schemas.microsoft.com/office/powerpoint/2010/main" val="1253276435"/>
              </p:ext>
            </p:extLst>
          </p:nvPr>
        </p:nvGraphicFramePr>
        <p:xfrm>
          <a:off x="4570413" y="2112963"/>
          <a:ext cx="1801812" cy="477837"/>
        </p:xfrm>
        <a:graphic>
          <a:graphicData uri="http://schemas.openxmlformats.org/presentationml/2006/ole">
            <mc:AlternateContent xmlns:mc="http://schemas.openxmlformats.org/markup-compatibility/2006">
              <mc:Choice xmlns:v="urn:schemas-microsoft-com:vml" Requires="v">
                <p:oleObj spid="_x0000_s529741" name="Equation" r:id="rId13" imgW="812800" imgH="215900" progId="Equation.DSMT4">
                  <p:embed/>
                </p:oleObj>
              </mc:Choice>
              <mc:Fallback>
                <p:oleObj name="Equation" r:id="rId13" imgW="812800" imgH="215900" progId="Equation.DSMT4">
                  <p:embed/>
                  <p:pic>
                    <p:nvPicPr>
                      <p:cNvPr id="0" name=""/>
                      <p:cNvPicPr>
                        <a:picLocks noChangeAspect="1" noChangeArrowheads="1"/>
                      </p:cNvPicPr>
                      <p:nvPr/>
                    </p:nvPicPr>
                    <p:blipFill>
                      <a:blip r:embed="rId14"/>
                      <a:srcRect/>
                      <a:stretch>
                        <a:fillRect/>
                      </a:stretch>
                    </p:blipFill>
                    <p:spPr bwMode="auto">
                      <a:xfrm>
                        <a:off x="4570413" y="2112963"/>
                        <a:ext cx="1801812" cy="477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4" name="Object 10"/>
          <p:cNvGraphicFramePr>
            <a:graphicFrameLocks noChangeAspect="1"/>
          </p:cNvGraphicFramePr>
          <p:nvPr>
            <p:extLst>
              <p:ext uri="{D42A27DB-BD31-4B8C-83A1-F6EECF244321}">
                <p14:modId xmlns:p14="http://schemas.microsoft.com/office/powerpoint/2010/main" val="881424059"/>
              </p:ext>
            </p:extLst>
          </p:nvPr>
        </p:nvGraphicFramePr>
        <p:xfrm>
          <a:off x="6365875" y="2197100"/>
          <a:ext cx="873125" cy="393700"/>
        </p:xfrm>
        <a:graphic>
          <a:graphicData uri="http://schemas.openxmlformats.org/presentationml/2006/ole">
            <mc:AlternateContent xmlns:mc="http://schemas.openxmlformats.org/markup-compatibility/2006">
              <mc:Choice xmlns:v="urn:schemas-microsoft-com:vml" Requires="v">
                <p:oleObj spid="_x0000_s529742" name="Equation" r:id="rId15" imgW="393700" imgH="177800" progId="Equation.DSMT4">
                  <p:embed/>
                </p:oleObj>
              </mc:Choice>
              <mc:Fallback>
                <p:oleObj name="Equation" r:id="rId15" imgW="393700" imgH="177800" progId="Equation.DSMT4">
                  <p:embed/>
                  <p:pic>
                    <p:nvPicPr>
                      <p:cNvPr id="0" name=""/>
                      <p:cNvPicPr>
                        <a:picLocks noChangeAspect="1" noChangeArrowheads="1"/>
                      </p:cNvPicPr>
                      <p:nvPr/>
                    </p:nvPicPr>
                    <p:blipFill>
                      <a:blip r:embed="rId16"/>
                      <a:srcRect/>
                      <a:stretch>
                        <a:fillRect/>
                      </a:stretch>
                    </p:blipFill>
                    <p:spPr bwMode="auto">
                      <a:xfrm>
                        <a:off x="6365875" y="2197100"/>
                        <a:ext cx="873125"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5" name="Object 11"/>
          <p:cNvGraphicFramePr>
            <a:graphicFrameLocks noChangeAspect="1"/>
          </p:cNvGraphicFramePr>
          <p:nvPr>
            <p:extLst>
              <p:ext uri="{D42A27DB-BD31-4B8C-83A1-F6EECF244321}">
                <p14:modId xmlns:p14="http://schemas.microsoft.com/office/powerpoint/2010/main" val="1564127406"/>
              </p:ext>
            </p:extLst>
          </p:nvPr>
        </p:nvGraphicFramePr>
        <p:xfrm>
          <a:off x="7035800" y="2833687"/>
          <a:ext cx="1574800" cy="900113"/>
        </p:xfrm>
        <a:graphic>
          <a:graphicData uri="http://schemas.openxmlformats.org/presentationml/2006/ole">
            <mc:AlternateContent xmlns:mc="http://schemas.openxmlformats.org/markup-compatibility/2006">
              <mc:Choice xmlns:v="urn:schemas-microsoft-com:vml" Requires="v">
                <p:oleObj spid="_x0000_s529743" name="Equation" r:id="rId17" imgW="711200" imgH="406400" progId="Equation.DSMT4">
                  <p:embed/>
                </p:oleObj>
              </mc:Choice>
              <mc:Fallback>
                <p:oleObj name="Equation" r:id="rId17" imgW="711200" imgH="406400" progId="Equation.DSMT4">
                  <p:embed/>
                  <p:pic>
                    <p:nvPicPr>
                      <p:cNvPr id="0" name=""/>
                      <p:cNvPicPr>
                        <a:picLocks noChangeAspect="1" noChangeArrowheads="1"/>
                      </p:cNvPicPr>
                      <p:nvPr/>
                    </p:nvPicPr>
                    <p:blipFill>
                      <a:blip r:embed="rId18"/>
                      <a:srcRect/>
                      <a:stretch>
                        <a:fillRect/>
                      </a:stretch>
                    </p:blipFill>
                    <p:spPr bwMode="auto">
                      <a:xfrm>
                        <a:off x="7035800" y="2833687"/>
                        <a:ext cx="1574800" cy="90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6" name="Object 12"/>
          <p:cNvGraphicFramePr>
            <a:graphicFrameLocks noChangeAspect="1"/>
          </p:cNvGraphicFramePr>
          <p:nvPr>
            <p:extLst>
              <p:ext uri="{D42A27DB-BD31-4B8C-83A1-F6EECF244321}">
                <p14:modId xmlns:p14="http://schemas.microsoft.com/office/powerpoint/2010/main" val="69115125"/>
              </p:ext>
            </p:extLst>
          </p:nvPr>
        </p:nvGraphicFramePr>
        <p:xfrm>
          <a:off x="1690688" y="5334000"/>
          <a:ext cx="3481387" cy="742950"/>
        </p:xfrm>
        <a:graphic>
          <a:graphicData uri="http://schemas.openxmlformats.org/presentationml/2006/ole">
            <mc:AlternateContent xmlns:mc="http://schemas.openxmlformats.org/markup-compatibility/2006">
              <mc:Choice xmlns:v="urn:schemas-microsoft-com:vml" Requires="v">
                <p:oleObj spid="_x0000_s529744" name="Equation" r:id="rId19" imgW="1549400" imgH="330200" progId="Equation.DSMT4">
                  <p:embed/>
                </p:oleObj>
              </mc:Choice>
              <mc:Fallback>
                <p:oleObj name="Equation" r:id="rId19" imgW="1549400" imgH="330200" progId="Equation.DSMT4">
                  <p:embed/>
                  <p:pic>
                    <p:nvPicPr>
                      <p:cNvPr id="0" name=""/>
                      <p:cNvPicPr>
                        <a:picLocks noChangeAspect="1" noChangeArrowheads="1"/>
                      </p:cNvPicPr>
                      <p:nvPr/>
                    </p:nvPicPr>
                    <p:blipFill>
                      <a:blip r:embed="rId20"/>
                      <a:srcRect/>
                      <a:stretch>
                        <a:fillRect/>
                      </a:stretch>
                    </p:blipFill>
                    <p:spPr bwMode="auto">
                      <a:xfrm>
                        <a:off x="1690688" y="5334000"/>
                        <a:ext cx="3481387"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7" name="Object 13"/>
          <p:cNvGraphicFramePr>
            <a:graphicFrameLocks noChangeAspect="1"/>
          </p:cNvGraphicFramePr>
          <p:nvPr>
            <p:extLst>
              <p:ext uri="{D42A27DB-BD31-4B8C-83A1-F6EECF244321}">
                <p14:modId xmlns:p14="http://schemas.microsoft.com/office/powerpoint/2010/main" val="1954793336"/>
              </p:ext>
            </p:extLst>
          </p:nvPr>
        </p:nvGraphicFramePr>
        <p:xfrm>
          <a:off x="5210175" y="5257800"/>
          <a:ext cx="3538538" cy="914400"/>
        </p:xfrm>
        <a:graphic>
          <a:graphicData uri="http://schemas.openxmlformats.org/presentationml/2006/ole">
            <mc:AlternateContent xmlns:mc="http://schemas.openxmlformats.org/markup-compatibility/2006">
              <mc:Choice xmlns:v="urn:schemas-microsoft-com:vml" Requires="v">
                <p:oleObj spid="_x0000_s529745" name="Equation" r:id="rId21" imgW="1574800" imgH="406400" progId="Equation.DSMT4">
                  <p:embed/>
                </p:oleObj>
              </mc:Choice>
              <mc:Fallback>
                <p:oleObj name="Equation" r:id="rId21" imgW="1574800" imgH="406400" progId="Equation.DSMT4">
                  <p:embed/>
                  <p:pic>
                    <p:nvPicPr>
                      <p:cNvPr id="0" name=""/>
                      <p:cNvPicPr>
                        <a:picLocks noChangeAspect="1" noChangeArrowheads="1"/>
                      </p:cNvPicPr>
                      <p:nvPr/>
                    </p:nvPicPr>
                    <p:blipFill>
                      <a:blip r:embed="rId22"/>
                      <a:srcRect/>
                      <a:stretch>
                        <a:fillRect/>
                      </a:stretch>
                    </p:blipFill>
                    <p:spPr bwMode="auto">
                      <a:xfrm>
                        <a:off x="5210175" y="5257800"/>
                        <a:ext cx="35385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55719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Wednesday, Oct. 23,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914400" y="-76200"/>
            <a:ext cx="7772400" cy="838200"/>
          </a:xfrm>
        </p:spPr>
        <p:txBody>
          <a:bodyPr/>
          <a:lstStyle/>
          <a:p>
            <a:pPr eaLnBrk="1" hangingPunct="1"/>
            <a:r>
              <a:rPr lang="en-US" b="1"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85800"/>
            <a:ext cx="8305800" cy="5715000"/>
          </a:xfrm>
        </p:spPr>
        <p:txBody>
          <a:bodyPr/>
          <a:lstStyle/>
          <a:p>
            <a:pPr eaLnBrk="1" hangingPunct="1"/>
            <a:r>
              <a:rPr lang="en-US" dirty="0" smtClean="0"/>
              <a:t>Mid-term grade discussion Monday, Oct. 28</a:t>
            </a:r>
          </a:p>
          <a:p>
            <a:pPr lvl="1" eaLnBrk="1" hangingPunct="1"/>
            <a:r>
              <a:rPr lang="en-US" dirty="0" smtClean="0"/>
              <a:t>In Dr. Yu’s office, CPB 342</a:t>
            </a:r>
          </a:p>
          <a:p>
            <a:pPr lvl="1" eaLnBrk="1" hangingPunct="1"/>
            <a:r>
              <a:rPr lang="en-US" dirty="0" smtClean="0"/>
              <a:t>Last name begins with A – C: 12:50 – 1:20pm</a:t>
            </a:r>
          </a:p>
          <a:p>
            <a:pPr lvl="1" eaLnBrk="1" hangingPunct="1"/>
            <a:r>
              <a:rPr lang="en-US" dirty="0" smtClean="0"/>
              <a:t>Last </a:t>
            </a:r>
            <a:r>
              <a:rPr lang="en-US" dirty="0"/>
              <a:t>name begins with </a:t>
            </a:r>
            <a:r>
              <a:rPr lang="en-US" dirty="0" smtClean="0"/>
              <a:t>D </a:t>
            </a:r>
            <a:r>
              <a:rPr lang="en-US" dirty="0"/>
              <a:t>– </a:t>
            </a:r>
            <a:r>
              <a:rPr lang="en-US" dirty="0" smtClean="0"/>
              <a:t>L: 1:20 </a:t>
            </a:r>
            <a:r>
              <a:rPr lang="en-US" dirty="0"/>
              <a:t>– </a:t>
            </a:r>
            <a:r>
              <a:rPr lang="en-US" dirty="0" smtClean="0"/>
              <a:t>1:50pm</a:t>
            </a:r>
          </a:p>
          <a:p>
            <a:pPr lvl="1" eaLnBrk="1" hangingPunct="1"/>
            <a:r>
              <a:rPr lang="en-US" dirty="0" smtClean="0"/>
              <a:t>Last </a:t>
            </a:r>
            <a:r>
              <a:rPr lang="en-US" dirty="0"/>
              <a:t>name begins with M</a:t>
            </a:r>
            <a:r>
              <a:rPr lang="en-US" dirty="0" smtClean="0"/>
              <a:t> </a:t>
            </a:r>
            <a:r>
              <a:rPr lang="en-US" dirty="0"/>
              <a:t>– </a:t>
            </a:r>
            <a:r>
              <a:rPr lang="en-US" dirty="0" smtClean="0"/>
              <a:t>Z: 1:</a:t>
            </a:r>
            <a:r>
              <a:rPr lang="en-US" dirty="0"/>
              <a:t>50 – </a:t>
            </a:r>
            <a:r>
              <a:rPr lang="en-US" dirty="0" smtClean="0"/>
              <a:t>2:</a:t>
            </a:r>
            <a:r>
              <a:rPr lang="en-US" dirty="0"/>
              <a:t>20pm</a:t>
            </a:r>
            <a:endParaRPr lang="en-US" dirty="0" smtClean="0"/>
          </a:p>
          <a:p>
            <a:pPr eaLnBrk="1" hangingPunct="1"/>
            <a:r>
              <a:rPr lang="en-US" dirty="0" smtClean="0"/>
              <a:t>Colloquium today</a:t>
            </a:r>
          </a:p>
          <a:p>
            <a:pPr lvl="1" eaLnBrk="1" hangingPunct="1"/>
            <a:r>
              <a:rPr lang="en-US" dirty="0" smtClean="0"/>
              <a:t>4pm today, SH101, Dr. X. Chu, U. of Colorado</a:t>
            </a:r>
          </a:p>
          <a:p>
            <a:pPr lvl="1" eaLnBrk="1" hangingPunct="1"/>
            <a:r>
              <a:rPr lang="en-US" dirty="0" smtClean="0"/>
              <a:t>Double extra credit for this colloquium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Wednesday, Oct. 23,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3</a:t>
            </a:fld>
            <a:endParaRPr lang="en-US"/>
          </a:p>
        </p:txBody>
      </p:sp>
      <p:pic>
        <p:nvPicPr>
          <p:cNvPr id="7" name="Picture 6" descr="Screen Shot 2013-10-21 at 9.37.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317562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534400" cy="457200"/>
          </a:xfrm>
        </p:spPr>
        <p:txBody>
          <a:bodyPr/>
          <a:lstStyle/>
          <a:p>
            <a:pPr marL="0" indent="0" eaLnBrk="1" hangingPunct="1">
              <a:spcBef>
                <a:spcPts val="0"/>
              </a:spcBef>
              <a:buNone/>
            </a:pPr>
            <a:r>
              <a:rPr lang="en-US" sz="2400" dirty="0" smtClean="0">
                <a:cs typeface="ＭＳ Ｐゴシック" pitchFamily="-84" charset="-128"/>
              </a:rPr>
              <a:t>Consider a wave packet formed by using the wave function that </a:t>
            </a:r>
            <a:r>
              <a:rPr lang="en-US" sz="2400" dirty="0" err="1" smtClean="0">
                <a:cs typeface="ＭＳ Ｐゴシック" pitchFamily="-84" charset="-128"/>
              </a:rPr>
              <a:t>Ae</a:t>
            </a:r>
            <a:r>
              <a:rPr lang="en-US" sz="2400" baseline="30000" dirty="0" err="1" smtClean="0">
                <a:cs typeface="ＭＳ Ｐゴシック" pitchFamily="-84" charset="-128"/>
              </a:rPr>
              <a:t>-</a:t>
            </a:r>
            <a:r>
              <a:rPr lang="en-US" sz="2400" baseline="30000" dirty="0" err="1" smtClean="0">
                <a:latin typeface="Symbol" charset="2"/>
                <a:cs typeface="Symbol" charset="2"/>
              </a:rPr>
              <a:t>α|x</a:t>
            </a:r>
            <a:r>
              <a:rPr lang="en-US" sz="2400" baseline="30000" dirty="0" smtClean="0">
                <a:latin typeface="Symbol" charset="2"/>
                <a:cs typeface="Symbol" charset="2"/>
              </a:rPr>
              <a:t>|</a:t>
            </a:r>
            <a:r>
              <a:rPr lang="en-US" sz="2400" dirty="0" smtClean="0">
                <a:latin typeface="Symbol" charset="2"/>
                <a:cs typeface="Symbol" charset="2"/>
              </a:rPr>
              <a:t>, </a:t>
            </a:r>
            <a:r>
              <a:rPr lang="en-US" sz="2400" dirty="0" smtClean="0">
                <a:cs typeface="ＭＳ Ｐゴシック" pitchFamily="-84" charset="-128"/>
              </a:rPr>
              <a:t>where A is a constant to be determined by normalization.  Normalize this wave function and find the probabilities of the particle being between 0 and 1/</a:t>
            </a:r>
            <a:r>
              <a:rPr lang="en-US" sz="2400" dirty="0" smtClean="0">
                <a:latin typeface="Symbol" charset="2"/>
                <a:cs typeface="Symbol" charset="2"/>
              </a:rPr>
              <a:t>α</a:t>
            </a:r>
            <a:r>
              <a:rPr lang="en-US" sz="2400" dirty="0" smtClean="0">
                <a:cs typeface="ＭＳ Ｐゴシック" pitchFamily="-84" charset="-128"/>
              </a:rPr>
              <a:t>, and between 1/</a:t>
            </a:r>
            <a:r>
              <a:rPr lang="en-US" sz="2400" dirty="0" smtClean="0">
                <a:latin typeface="Symbol" charset="2"/>
                <a:cs typeface="Symbol" charset="2"/>
              </a:rPr>
              <a:t>α</a:t>
            </a:r>
            <a:r>
              <a:rPr lang="en-US" sz="2400" dirty="0" smtClean="0">
                <a:cs typeface="ＭＳ Ｐゴシック" pitchFamily="-84" charset="-128"/>
              </a:rPr>
              <a:t> and 2/</a:t>
            </a:r>
            <a:r>
              <a:rPr lang="en-US" sz="2400" dirty="0" smtClean="0">
                <a:latin typeface="Symbol" charset="2"/>
                <a:cs typeface="Symbol" charset="2"/>
              </a:rPr>
              <a:t>α</a:t>
            </a:r>
            <a:r>
              <a:rPr lang="en-US" sz="2400" dirty="0" smtClean="0">
                <a:cs typeface="ＭＳ Ｐゴシック" pitchFamily="-84" charset="-128"/>
              </a:rPr>
              <a:t>.  </a:t>
            </a:r>
            <a:endParaRPr lang="en-US" sz="24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b="1" dirty="0" smtClean="0">
                <a:cs typeface="ＭＳ Ｐゴシック" pitchFamily="-84" charset="-128"/>
              </a:rPr>
              <a:t>Ex 6.4: Normalization</a:t>
            </a:r>
            <a:endParaRPr lang="en-US" b="1"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Wednesday, Oct. 23, 2013</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4</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88459" name="Object 11"/>
          <p:cNvGraphicFramePr>
            <a:graphicFrameLocks noChangeAspect="1"/>
          </p:cNvGraphicFramePr>
          <p:nvPr>
            <p:extLst>
              <p:ext uri="{D42A27DB-BD31-4B8C-83A1-F6EECF244321}">
                <p14:modId xmlns:p14="http://schemas.microsoft.com/office/powerpoint/2010/main" val="3504624049"/>
              </p:ext>
            </p:extLst>
          </p:nvPr>
        </p:nvGraphicFramePr>
        <p:xfrm>
          <a:off x="1004888" y="2438400"/>
          <a:ext cx="1554162" cy="457200"/>
        </p:xfrm>
        <a:graphic>
          <a:graphicData uri="http://schemas.openxmlformats.org/presentationml/2006/ole">
            <mc:AlternateContent xmlns:mc="http://schemas.openxmlformats.org/markup-compatibility/2006">
              <mc:Choice xmlns:v="urn:schemas-microsoft-com:vml" Requires="v">
                <p:oleObj spid="_x0000_s517546" name="Equation" r:id="rId3" imgW="685800" imgH="203200" progId="Equation.DSMT4">
                  <p:embed/>
                </p:oleObj>
              </mc:Choice>
              <mc:Fallback>
                <p:oleObj name="Equation" r:id="rId3" imgW="685800" imgH="203200" progId="Equation.DSMT4">
                  <p:embed/>
                  <p:pic>
                    <p:nvPicPr>
                      <p:cNvPr id="0" name="Picture 2"/>
                      <p:cNvPicPr>
                        <a:picLocks noChangeAspect="1" noChangeArrowheads="1"/>
                      </p:cNvPicPr>
                      <p:nvPr/>
                    </p:nvPicPr>
                    <p:blipFill>
                      <a:blip r:embed="rId4"/>
                      <a:srcRect/>
                      <a:stretch>
                        <a:fillRect/>
                      </a:stretch>
                    </p:blipFill>
                    <p:spPr bwMode="auto">
                      <a:xfrm>
                        <a:off x="1004888" y="2438400"/>
                        <a:ext cx="155416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ext uri="{D42A27DB-BD31-4B8C-83A1-F6EECF244321}">
                <p14:modId xmlns:p14="http://schemas.microsoft.com/office/powerpoint/2010/main" val="993266753"/>
              </p:ext>
            </p:extLst>
          </p:nvPr>
        </p:nvGraphicFramePr>
        <p:xfrm>
          <a:off x="1635125" y="3505200"/>
          <a:ext cx="4411663" cy="611188"/>
        </p:xfrm>
        <a:graphic>
          <a:graphicData uri="http://schemas.openxmlformats.org/presentationml/2006/ole">
            <mc:AlternateContent xmlns:mc="http://schemas.openxmlformats.org/markup-compatibility/2006">
              <mc:Choice xmlns:v="urn:schemas-microsoft-com:vml" Requires="v">
                <p:oleObj spid="_x0000_s517547" name="Equation" r:id="rId5" imgW="2374900" imgH="330200" progId="Equation.DSMT4">
                  <p:embed/>
                </p:oleObj>
              </mc:Choice>
              <mc:Fallback>
                <p:oleObj name="Equation" r:id="rId5" imgW="2374900" imgH="330200" progId="Equation.DSMT4">
                  <p:embed/>
                  <p:pic>
                    <p:nvPicPr>
                      <p:cNvPr id="0" name="Picture 3"/>
                      <p:cNvPicPr>
                        <a:picLocks noChangeAspect="1" noChangeArrowheads="1"/>
                      </p:cNvPicPr>
                      <p:nvPr/>
                    </p:nvPicPr>
                    <p:blipFill>
                      <a:blip r:embed="rId6"/>
                      <a:srcRect/>
                      <a:stretch>
                        <a:fillRect/>
                      </a:stretch>
                    </p:blipFill>
                    <p:spPr bwMode="auto">
                      <a:xfrm>
                        <a:off x="1635125" y="3505200"/>
                        <a:ext cx="4411663"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ight Arrow 24"/>
          <p:cNvSpPr/>
          <p:nvPr/>
        </p:nvSpPr>
        <p:spPr bwMode="auto">
          <a:xfrm>
            <a:off x="381000" y="3304044"/>
            <a:ext cx="1143000" cy="1039356"/>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mn-lt"/>
              </a:rPr>
              <a:t>Probability density</a:t>
            </a:r>
          </a:p>
        </p:txBody>
      </p:sp>
      <p:graphicFrame>
        <p:nvGraphicFramePr>
          <p:cNvPr id="491529" name="Object 9"/>
          <p:cNvGraphicFramePr>
            <a:graphicFrameLocks noChangeAspect="1"/>
          </p:cNvGraphicFramePr>
          <p:nvPr>
            <p:extLst>
              <p:ext uri="{D42A27DB-BD31-4B8C-83A1-F6EECF244321}">
                <p14:modId xmlns:p14="http://schemas.microsoft.com/office/powerpoint/2010/main" val="543492957"/>
              </p:ext>
            </p:extLst>
          </p:nvPr>
        </p:nvGraphicFramePr>
        <p:xfrm>
          <a:off x="6043613" y="3505200"/>
          <a:ext cx="2878137" cy="612775"/>
        </p:xfrm>
        <a:graphic>
          <a:graphicData uri="http://schemas.openxmlformats.org/presentationml/2006/ole">
            <mc:AlternateContent xmlns:mc="http://schemas.openxmlformats.org/markup-compatibility/2006">
              <mc:Choice xmlns:v="urn:schemas-microsoft-com:vml" Requires="v">
                <p:oleObj spid="_x0000_s517548" name="Equation" r:id="rId7" imgW="1549400" imgH="330200" progId="Equation.DSMT4">
                  <p:embed/>
                </p:oleObj>
              </mc:Choice>
              <mc:Fallback>
                <p:oleObj name="Equation" r:id="rId7" imgW="1549400" imgH="330200" progId="Equation.DSMT4">
                  <p:embed/>
                  <p:pic>
                    <p:nvPicPr>
                      <p:cNvPr id="0" name="Picture 9"/>
                      <p:cNvPicPr>
                        <a:picLocks noChangeAspect="1" noChangeArrowheads="1"/>
                      </p:cNvPicPr>
                      <p:nvPr/>
                    </p:nvPicPr>
                    <p:blipFill>
                      <a:blip r:embed="rId8"/>
                      <a:srcRect/>
                      <a:stretch>
                        <a:fillRect/>
                      </a:stretch>
                    </p:blipFill>
                    <p:spPr bwMode="auto">
                      <a:xfrm>
                        <a:off x="6043613" y="3505200"/>
                        <a:ext cx="2878137"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30" name="Object 10"/>
          <p:cNvGraphicFramePr>
            <a:graphicFrameLocks noChangeAspect="1"/>
          </p:cNvGraphicFramePr>
          <p:nvPr>
            <p:extLst>
              <p:ext uri="{D42A27DB-BD31-4B8C-83A1-F6EECF244321}">
                <p14:modId xmlns:p14="http://schemas.microsoft.com/office/powerpoint/2010/main" val="2498856358"/>
              </p:ext>
            </p:extLst>
          </p:nvPr>
        </p:nvGraphicFramePr>
        <p:xfrm>
          <a:off x="328613" y="4556125"/>
          <a:ext cx="2076450" cy="612775"/>
        </p:xfrm>
        <a:graphic>
          <a:graphicData uri="http://schemas.openxmlformats.org/presentationml/2006/ole">
            <mc:AlternateContent xmlns:mc="http://schemas.openxmlformats.org/markup-compatibility/2006">
              <mc:Choice xmlns:v="urn:schemas-microsoft-com:vml" Requires="v">
                <p:oleObj spid="_x0000_s517549" name="Equation" r:id="rId9" imgW="1117600" imgH="330200" progId="Equation.DSMT4">
                  <p:embed/>
                </p:oleObj>
              </mc:Choice>
              <mc:Fallback>
                <p:oleObj name="Equation" r:id="rId9" imgW="1117600" imgH="330200" progId="Equation.DSMT4">
                  <p:embed/>
                  <p:pic>
                    <p:nvPicPr>
                      <p:cNvPr id="0" name="Picture 10"/>
                      <p:cNvPicPr>
                        <a:picLocks noChangeAspect="1" noChangeArrowheads="1"/>
                      </p:cNvPicPr>
                      <p:nvPr/>
                    </p:nvPicPr>
                    <p:blipFill>
                      <a:blip r:embed="rId10"/>
                      <a:srcRect/>
                      <a:stretch>
                        <a:fillRect/>
                      </a:stretch>
                    </p:blipFill>
                    <p:spPr bwMode="auto">
                      <a:xfrm>
                        <a:off x="328613" y="4556125"/>
                        <a:ext cx="2076450"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32" name="Object 12"/>
          <p:cNvGraphicFramePr>
            <a:graphicFrameLocks noChangeAspect="1"/>
          </p:cNvGraphicFramePr>
          <p:nvPr>
            <p:extLst>
              <p:ext uri="{D42A27DB-BD31-4B8C-83A1-F6EECF244321}">
                <p14:modId xmlns:p14="http://schemas.microsoft.com/office/powerpoint/2010/main" val="1502096610"/>
              </p:ext>
            </p:extLst>
          </p:nvPr>
        </p:nvGraphicFramePr>
        <p:xfrm>
          <a:off x="6315075" y="5486400"/>
          <a:ext cx="2595563" cy="685800"/>
        </p:xfrm>
        <a:graphic>
          <a:graphicData uri="http://schemas.openxmlformats.org/presentationml/2006/ole">
            <mc:AlternateContent xmlns:mc="http://schemas.openxmlformats.org/markup-compatibility/2006">
              <mc:Choice xmlns:v="urn:schemas-microsoft-com:vml" Requires="v">
                <p:oleObj spid="_x0000_s517550" name="Equation" r:id="rId11" imgW="863600" imgH="228600" progId="Equation.DSMT4">
                  <p:embed/>
                </p:oleObj>
              </mc:Choice>
              <mc:Fallback>
                <p:oleObj name="Equation" r:id="rId11" imgW="863600" imgH="228600" progId="Equation.DSMT4">
                  <p:embed/>
                  <p:pic>
                    <p:nvPicPr>
                      <p:cNvPr id="0" name="Picture 12"/>
                      <p:cNvPicPr>
                        <a:picLocks noChangeAspect="1" noChangeArrowheads="1"/>
                      </p:cNvPicPr>
                      <p:nvPr/>
                    </p:nvPicPr>
                    <p:blipFill>
                      <a:blip r:embed="rId12"/>
                      <a:srcRect/>
                      <a:stretch>
                        <a:fillRect/>
                      </a:stretch>
                    </p:blipFill>
                    <p:spPr bwMode="auto">
                      <a:xfrm>
                        <a:off x="6315075" y="5486400"/>
                        <a:ext cx="259556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 name="Picture 1"/>
          <p:cNvPicPr>
            <a:picLocks/>
          </p:cNvPicPr>
          <p:nvPr/>
        </p:nvPicPr>
        <p:blipFill>
          <a:blip r:embed="rId13"/>
          <a:srcRect/>
          <a:stretch>
            <a:fillRect/>
          </a:stretch>
        </p:blipFill>
        <p:spPr bwMode="auto">
          <a:xfrm>
            <a:off x="3962400" y="1752600"/>
            <a:ext cx="3276600" cy="1676400"/>
          </a:xfrm>
          <a:prstGeom prst="rect">
            <a:avLst/>
          </a:prstGeom>
          <a:noFill/>
          <a:ln w="9525">
            <a:noFill/>
            <a:miter lim="800000"/>
            <a:headEnd/>
            <a:tailEnd/>
          </a:ln>
        </p:spPr>
      </p:pic>
      <p:graphicFrame>
        <p:nvGraphicFramePr>
          <p:cNvPr id="491533" name="Object 13"/>
          <p:cNvGraphicFramePr>
            <a:graphicFrameLocks noChangeAspect="1"/>
          </p:cNvGraphicFramePr>
          <p:nvPr>
            <p:extLst>
              <p:ext uri="{D42A27DB-BD31-4B8C-83A1-F6EECF244321}">
                <p14:modId xmlns:p14="http://schemas.microsoft.com/office/powerpoint/2010/main" val="24299339"/>
              </p:ext>
            </p:extLst>
          </p:nvPr>
        </p:nvGraphicFramePr>
        <p:xfrm>
          <a:off x="1053152" y="5410200"/>
          <a:ext cx="1385248" cy="609600"/>
        </p:xfrm>
        <a:graphic>
          <a:graphicData uri="http://schemas.openxmlformats.org/presentationml/2006/ole">
            <mc:AlternateContent xmlns:mc="http://schemas.openxmlformats.org/markup-compatibility/2006">
              <mc:Choice xmlns:v="urn:schemas-microsoft-com:vml" Requires="v">
                <p:oleObj spid="_x0000_s517551" name="Equation" r:id="rId14" imgW="520700" imgH="228600" progId="Equation.DSMT4">
                  <p:embed/>
                </p:oleObj>
              </mc:Choice>
              <mc:Fallback>
                <p:oleObj name="Equation" r:id="rId14" imgW="520700" imgH="228600" progId="Equation.DSMT4">
                  <p:embed/>
                  <p:pic>
                    <p:nvPicPr>
                      <p:cNvPr id="0" name="Picture 13"/>
                      <p:cNvPicPr>
                        <a:picLocks noChangeAspect="1" noChangeArrowheads="1"/>
                      </p:cNvPicPr>
                      <p:nvPr/>
                    </p:nvPicPr>
                    <p:blipFill>
                      <a:blip r:embed="rId15"/>
                      <a:srcRect/>
                      <a:stretch>
                        <a:fillRect/>
                      </a:stretch>
                    </p:blipFill>
                    <p:spPr bwMode="auto">
                      <a:xfrm>
                        <a:off x="1053152" y="5410200"/>
                        <a:ext cx="138524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ight Arrow 23"/>
          <p:cNvSpPr/>
          <p:nvPr/>
        </p:nvSpPr>
        <p:spPr bwMode="auto">
          <a:xfrm>
            <a:off x="228600" y="5408414"/>
            <a:ext cx="762000" cy="611386"/>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800000"/>
              </a:solidFill>
              <a:effectLst/>
              <a:latin typeface="+mn-lt"/>
            </a:endParaRPr>
          </a:p>
        </p:txBody>
      </p:sp>
      <p:sp>
        <p:nvSpPr>
          <p:cNvPr id="26" name="Right Arrow 25"/>
          <p:cNvSpPr/>
          <p:nvPr/>
        </p:nvSpPr>
        <p:spPr bwMode="auto">
          <a:xfrm>
            <a:off x="3352800" y="5486400"/>
            <a:ext cx="2743200" cy="611386"/>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mn-lt"/>
              </a:rPr>
              <a:t>Normalized Wave Function</a:t>
            </a:r>
          </a:p>
        </p:txBody>
      </p:sp>
      <p:graphicFrame>
        <p:nvGraphicFramePr>
          <p:cNvPr id="491534" name="Object 14"/>
          <p:cNvGraphicFramePr>
            <a:graphicFrameLocks noChangeAspect="1"/>
          </p:cNvGraphicFramePr>
          <p:nvPr>
            <p:extLst>
              <p:ext uri="{D42A27DB-BD31-4B8C-83A1-F6EECF244321}">
                <p14:modId xmlns:p14="http://schemas.microsoft.com/office/powerpoint/2010/main" val="3851981736"/>
              </p:ext>
            </p:extLst>
          </p:nvPr>
        </p:nvGraphicFramePr>
        <p:xfrm>
          <a:off x="4632325" y="4391025"/>
          <a:ext cx="1744663" cy="942975"/>
        </p:xfrm>
        <a:graphic>
          <a:graphicData uri="http://schemas.openxmlformats.org/presentationml/2006/ole">
            <mc:AlternateContent xmlns:mc="http://schemas.openxmlformats.org/markup-compatibility/2006">
              <mc:Choice xmlns:v="urn:schemas-microsoft-com:vml" Requires="v">
                <p:oleObj spid="_x0000_s517552" name="Equation" r:id="rId16" imgW="939800" imgH="508000" progId="Equation.DSMT4">
                  <p:embed/>
                </p:oleObj>
              </mc:Choice>
              <mc:Fallback>
                <p:oleObj name="Equation" r:id="rId16" imgW="939800" imgH="508000" progId="Equation.DSMT4">
                  <p:embed/>
                  <p:pic>
                    <p:nvPicPr>
                      <p:cNvPr id="0" name="Picture 14"/>
                      <p:cNvPicPr>
                        <a:picLocks noChangeAspect="1" noChangeArrowheads="1"/>
                      </p:cNvPicPr>
                      <p:nvPr/>
                    </p:nvPicPr>
                    <p:blipFill>
                      <a:blip r:embed="rId17"/>
                      <a:srcRect/>
                      <a:stretch>
                        <a:fillRect/>
                      </a:stretch>
                    </p:blipFill>
                    <p:spPr bwMode="auto">
                      <a:xfrm>
                        <a:off x="4632325" y="4391025"/>
                        <a:ext cx="1744663"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35" name="Object 15"/>
          <p:cNvGraphicFramePr>
            <a:graphicFrameLocks noChangeAspect="1"/>
          </p:cNvGraphicFramePr>
          <p:nvPr>
            <p:extLst>
              <p:ext uri="{D42A27DB-BD31-4B8C-83A1-F6EECF244321}">
                <p14:modId xmlns:p14="http://schemas.microsoft.com/office/powerpoint/2010/main" val="595334137"/>
              </p:ext>
            </p:extLst>
          </p:nvPr>
        </p:nvGraphicFramePr>
        <p:xfrm>
          <a:off x="6546850" y="4479925"/>
          <a:ext cx="1060450" cy="777875"/>
        </p:xfrm>
        <a:graphic>
          <a:graphicData uri="http://schemas.openxmlformats.org/presentationml/2006/ole">
            <mc:AlternateContent xmlns:mc="http://schemas.openxmlformats.org/markup-compatibility/2006">
              <mc:Choice xmlns:v="urn:schemas-microsoft-com:vml" Requires="v">
                <p:oleObj spid="_x0000_s517553" name="Equation" r:id="rId18" imgW="571500" imgH="419100" progId="Equation.DSMT4">
                  <p:embed/>
                </p:oleObj>
              </mc:Choice>
              <mc:Fallback>
                <p:oleObj name="Equation" r:id="rId18" imgW="571500" imgH="419100" progId="Equation.DSMT4">
                  <p:embed/>
                  <p:pic>
                    <p:nvPicPr>
                      <p:cNvPr id="0" name="Picture 15"/>
                      <p:cNvPicPr>
                        <a:picLocks noChangeAspect="1" noChangeArrowheads="1"/>
                      </p:cNvPicPr>
                      <p:nvPr/>
                    </p:nvPicPr>
                    <p:blipFill>
                      <a:blip r:embed="rId19"/>
                      <a:srcRect/>
                      <a:stretch>
                        <a:fillRect/>
                      </a:stretch>
                    </p:blipFill>
                    <p:spPr bwMode="auto">
                      <a:xfrm>
                        <a:off x="6546850" y="4479925"/>
                        <a:ext cx="1060450" cy="77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36" name="Object 16"/>
          <p:cNvGraphicFramePr>
            <a:graphicFrameLocks noChangeAspect="1"/>
          </p:cNvGraphicFramePr>
          <p:nvPr>
            <p:extLst>
              <p:ext uri="{D42A27DB-BD31-4B8C-83A1-F6EECF244321}">
                <p14:modId xmlns:p14="http://schemas.microsoft.com/office/powerpoint/2010/main" val="684168844"/>
              </p:ext>
            </p:extLst>
          </p:nvPr>
        </p:nvGraphicFramePr>
        <p:xfrm>
          <a:off x="7735887" y="4724400"/>
          <a:ext cx="188913" cy="282575"/>
        </p:xfrm>
        <a:graphic>
          <a:graphicData uri="http://schemas.openxmlformats.org/presentationml/2006/ole">
            <mc:AlternateContent xmlns:mc="http://schemas.openxmlformats.org/markup-compatibility/2006">
              <mc:Choice xmlns:v="urn:schemas-microsoft-com:vml" Requires="v">
                <p:oleObj spid="_x0000_s517554" name="Equation" r:id="rId20" imgW="101600" imgH="152400" progId="Equation.DSMT4">
                  <p:embed/>
                </p:oleObj>
              </mc:Choice>
              <mc:Fallback>
                <p:oleObj name="Equation" r:id="rId20" imgW="101600" imgH="152400" progId="Equation.DSMT4">
                  <p:embed/>
                  <p:pic>
                    <p:nvPicPr>
                      <p:cNvPr id="0" name="Picture 16"/>
                      <p:cNvPicPr>
                        <a:picLocks noChangeAspect="1" noChangeArrowheads="1"/>
                      </p:cNvPicPr>
                      <p:nvPr/>
                    </p:nvPicPr>
                    <p:blipFill>
                      <a:blip r:embed="rId21"/>
                      <a:srcRect/>
                      <a:stretch>
                        <a:fillRect/>
                      </a:stretch>
                    </p:blipFill>
                    <p:spPr bwMode="auto">
                      <a:xfrm>
                        <a:off x="7735887" y="4724400"/>
                        <a:ext cx="188913" cy="28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37" name="Object 17"/>
          <p:cNvGraphicFramePr>
            <a:graphicFrameLocks noChangeAspect="1"/>
          </p:cNvGraphicFramePr>
          <p:nvPr>
            <p:extLst>
              <p:ext uri="{D42A27DB-BD31-4B8C-83A1-F6EECF244321}">
                <p14:modId xmlns:p14="http://schemas.microsoft.com/office/powerpoint/2010/main" val="2311388117"/>
              </p:ext>
            </p:extLst>
          </p:nvPr>
        </p:nvGraphicFramePr>
        <p:xfrm>
          <a:off x="2466975" y="4568825"/>
          <a:ext cx="2005013" cy="612775"/>
        </p:xfrm>
        <a:graphic>
          <a:graphicData uri="http://schemas.openxmlformats.org/presentationml/2006/ole">
            <mc:AlternateContent xmlns:mc="http://schemas.openxmlformats.org/markup-compatibility/2006">
              <mc:Choice xmlns:v="urn:schemas-microsoft-com:vml" Requires="v">
                <p:oleObj spid="_x0000_s517555" name="Equation" r:id="rId22" imgW="1079500" imgH="330200" progId="Equation.DSMT4">
                  <p:embed/>
                </p:oleObj>
              </mc:Choice>
              <mc:Fallback>
                <p:oleObj name="Equation" r:id="rId22" imgW="1079500" imgH="330200" progId="Equation.DSMT4">
                  <p:embed/>
                  <p:pic>
                    <p:nvPicPr>
                      <p:cNvPr id="0" name="Picture 17"/>
                      <p:cNvPicPr>
                        <a:picLocks noChangeAspect="1" noChangeArrowheads="1"/>
                      </p:cNvPicPr>
                      <p:nvPr/>
                    </p:nvPicPr>
                    <p:blipFill>
                      <a:blip r:embed="rId23"/>
                      <a:srcRect/>
                      <a:stretch>
                        <a:fillRect/>
                      </a:stretch>
                    </p:blipFill>
                    <p:spPr bwMode="auto">
                      <a:xfrm>
                        <a:off x="2466975" y="4568825"/>
                        <a:ext cx="2005013"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534400" cy="1066800"/>
          </a:xfrm>
        </p:spPr>
        <p:txBody>
          <a:bodyPr/>
          <a:lstStyle/>
          <a:p>
            <a:pPr marL="0" indent="0" eaLnBrk="1" hangingPunct="1">
              <a:spcBef>
                <a:spcPts val="0"/>
              </a:spcBef>
              <a:buNone/>
            </a:pPr>
            <a:r>
              <a:rPr lang="en-US" sz="2400" dirty="0" smtClean="0">
                <a:cs typeface="ＭＳ Ｐゴシック" pitchFamily="-84" charset="-128"/>
              </a:rPr>
              <a:t>Using the wave function, we can compute the probability for a particle to be with 0 to 1/</a:t>
            </a:r>
            <a:r>
              <a:rPr lang="en-US" sz="2400" dirty="0" smtClean="0">
                <a:latin typeface="Symbol" charset="2"/>
                <a:cs typeface="Symbol" charset="2"/>
              </a:rPr>
              <a:t>α</a:t>
            </a:r>
            <a:r>
              <a:rPr lang="en-US" sz="2400" dirty="0" smtClean="0">
                <a:cs typeface="ＭＳ Ｐゴシック" pitchFamily="-84" charset="-128"/>
              </a:rPr>
              <a:t> and 1/</a:t>
            </a:r>
            <a:r>
              <a:rPr lang="en-US" sz="2400" dirty="0" smtClean="0">
                <a:latin typeface="Symbol" charset="2"/>
                <a:cs typeface="Symbol" charset="2"/>
              </a:rPr>
              <a:t>α</a:t>
            </a:r>
            <a:r>
              <a:rPr lang="en-US" sz="2400" dirty="0" smtClean="0">
                <a:cs typeface="ＭＳ Ｐゴシック" pitchFamily="-84" charset="-128"/>
              </a:rPr>
              <a:t> to 2/</a:t>
            </a:r>
            <a:r>
              <a:rPr lang="en-US" sz="2400" dirty="0" smtClean="0">
                <a:latin typeface="Symbol" charset="2"/>
                <a:cs typeface="Symbol" charset="2"/>
              </a:rPr>
              <a:t>α</a:t>
            </a:r>
            <a:r>
              <a:rPr lang="en-US" sz="2400" dirty="0" smtClean="0">
                <a:cs typeface="ＭＳ Ｐゴシック" pitchFamily="-84" charset="-128"/>
              </a:rPr>
              <a:t>.</a:t>
            </a:r>
            <a:endParaRPr lang="en-US" sz="24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b="1" dirty="0" smtClean="0">
                <a:cs typeface="ＭＳ Ｐゴシック" pitchFamily="-84" charset="-128"/>
              </a:rPr>
              <a:t>Ex 6.4: Normalization, cont’d</a:t>
            </a:r>
            <a:endParaRPr lang="en-US" b="1"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Wednesday, Oct. 23, 2013</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5</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88459" name="Object 11"/>
          <p:cNvGraphicFramePr>
            <a:graphicFrameLocks noChangeAspect="1"/>
          </p:cNvGraphicFramePr>
          <p:nvPr>
            <p:extLst>
              <p:ext uri="{D42A27DB-BD31-4B8C-83A1-F6EECF244321}">
                <p14:modId xmlns:p14="http://schemas.microsoft.com/office/powerpoint/2010/main" val="2269019277"/>
              </p:ext>
            </p:extLst>
          </p:nvPr>
        </p:nvGraphicFramePr>
        <p:xfrm>
          <a:off x="700088" y="1676400"/>
          <a:ext cx="1812925" cy="514350"/>
        </p:xfrm>
        <a:graphic>
          <a:graphicData uri="http://schemas.openxmlformats.org/presentationml/2006/ole">
            <mc:AlternateContent xmlns:mc="http://schemas.openxmlformats.org/markup-compatibility/2006">
              <mc:Choice xmlns:v="urn:schemas-microsoft-com:vml" Requires="v">
                <p:oleObj spid="_x0000_s530713" name="Equation" r:id="rId3" imgW="800100" imgH="228600" progId="Equation.DSMT4">
                  <p:embed/>
                </p:oleObj>
              </mc:Choice>
              <mc:Fallback>
                <p:oleObj name="Equation" r:id="rId3" imgW="800100" imgH="228600" progId="Equation.DSMT4">
                  <p:embed/>
                  <p:pic>
                    <p:nvPicPr>
                      <p:cNvPr id="0" name="Picture 2"/>
                      <p:cNvPicPr>
                        <a:picLocks noChangeAspect="1" noChangeArrowheads="1"/>
                      </p:cNvPicPr>
                      <p:nvPr/>
                    </p:nvPicPr>
                    <p:blipFill>
                      <a:blip r:embed="rId4"/>
                      <a:srcRect/>
                      <a:stretch>
                        <a:fillRect/>
                      </a:stretch>
                    </p:blipFill>
                    <p:spPr bwMode="auto">
                      <a:xfrm>
                        <a:off x="700088" y="1676400"/>
                        <a:ext cx="1812925"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ext uri="{D42A27DB-BD31-4B8C-83A1-F6EECF244321}">
                <p14:modId xmlns:p14="http://schemas.microsoft.com/office/powerpoint/2010/main" val="4292713134"/>
              </p:ext>
            </p:extLst>
          </p:nvPr>
        </p:nvGraphicFramePr>
        <p:xfrm>
          <a:off x="620713" y="3514725"/>
          <a:ext cx="2028825" cy="611188"/>
        </p:xfrm>
        <a:graphic>
          <a:graphicData uri="http://schemas.openxmlformats.org/presentationml/2006/ole">
            <mc:AlternateContent xmlns:mc="http://schemas.openxmlformats.org/markup-compatibility/2006">
              <mc:Choice xmlns:v="urn:schemas-microsoft-com:vml" Requires="v">
                <p:oleObj spid="_x0000_s530714" name="Equation" r:id="rId5" imgW="1092200" imgH="330200" progId="Equation.DSMT4">
                  <p:embed/>
                </p:oleObj>
              </mc:Choice>
              <mc:Fallback>
                <p:oleObj name="Equation" r:id="rId5" imgW="1092200" imgH="330200" progId="Equation.DSMT4">
                  <p:embed/>
                  <p:pic>
                    <p:nvPicPr>
                      <p:cNvPr id="0" name="Picture 3"/>
                      <p:cNvPicPr>
                        <a:picLocks noChangeAspect="1" noChangeArrowheads="1"/>
                      </p:cNvPicPr>
                      <p:nvPr/>
                    </p:nvPicPr>
                    <p:blipFill>
                      <a:blip r:embed="rId6"/>
                      <a:srcRect/>
                      <a:stretch>
                        <a:fillRect/>
                      </a:stretch>
                    </p:blipFill>
                    <p:spPr bwMode="auto">
                      <a:xfrm>
                        <a:off x="620713" y="3514725"/>
                        <a:ext cx="2028825"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ctangle 35"/>
          <p:cNvSpPr txBox="1">
            <a:spLocks noChangeArrowheads="1"/>
          </p:cNvSpPr>
          <p:nvPr/>
        </p:nvSpPr>
        <p:spPr bwMode="auto">
          <a:xfrm>
            <a:off x="609600" y="2667000"/>
            <a:ext cx="1676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lang="en-US" kern="0" dirty="0" smtClean="0">
                <a:solidFill>
                  <a:schemeClr val="accent2"/>
                </a:solidFill>
                <a:latin typeface="+mn-lt"/>
                <a:ea typeface="ＭＳ Ｐゴシック" pitchFamily="-1" charset="-128"/>
                <a:cs typeface="ＭＳ Ｐゴシック" pitchFamily="-84" charset="-128"/>
              </a:rPr>
              <a:t>For 0 to 1/</a:t>
            </a:r>
            <a:r>
              <a:rPr lang="en-US" kern="0" dirty="0" smtClean="0">
                <a:solidFill>
                  <a:schemeClr val="accent2"/>
                </a:solidFill>
                <a:latin typeface="Symbol" charset="2"/>
                <a:ea typeface="ＭＳ Ｐゴシック" pitchFamily="-1" charset="-128"/>
                <a:cs typeface="Symbol" charset="2"/>
              </a:rPr>
              <a:t>α</a:t>
            </a:r>
            <a:r>
              <a:rPr lang="en-US" kern="0" dirty="0" smtClean="0">
                <a:solidFill>
                  <a:schemeClr val="accent2"/>
                </a:solidFill>
                <a:latin typeface="+mn-lt"/>
                <a:ea typeface="ＭＳ Ｐゴシック" pitchFamily="-1" charset="-128"/>
                <a:cs typeface="ＭＳ Ｐゴシック" pitchFamily="-84" charset="-128"/>
              </a:rPr>
              <a:t>:</a:t>
            </a:r>
            <a:endParaRPr kumimoji="0" lang="en-US" sz="24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pic>
        <p:nvPicPr>
          <p:cNvPr id="21" name="Picture 1"/>
          <p:cNvPicPr>
            <a:picLocks/>
          </p:cNvPicPr>
          <p:nvPr/>
        </p:nvPicPr>
        <p:blipFill>
          <a:blip r:embed="rId7"/>
          <a:srcRect/>
          <a:stretch>
            <a:fillRect/>
          </a:stretch>
        </p:blipFill>
        <p:spPr bwMode="auto">
          <a:xfrm>
            <a:off x="3962400" y="1066800"/>
            <a:ext cx="4419600" cy="2362200"/>
          </a:xfrm>
          <a:prstGeom prst="rect">
            <a:avLst/>
          </a:prstGeom>
          <a:noFill/>
          <a:ln w="9525">
            <a:noFill/>
            <a:miter lim="800000"/>
            <a:headEnd/>
            <a:tailEnd/>
          </a:ln>
        </p:spPr>
      </p:pic>
      <p:sp>
        <p:nvSpPr>
          <p:cNvPr id="20" name="Rectangle 35"/>
          <p:cNvSpPr txBox="1">
            <a:spLocks noChangeArrowheads="1"/>
          </p:cNvSpPr>
          <p:nvPr/>
        </p:nvSpPr>
        <p:spPr bwMode="auto">
          <a:xfrm>
            <a:off x="609600" y="4343400"/>
            <a:ext cx="1981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lang="en-US" kern="0" dirty="0" smtClean="0">
                <a:solidFill>
                  <a:schemeClr val="accent2"/>
                </a:solidFill>
                <a:latin typeface="+mn-lt"/>
                <a:ea typeface="ＭＳ Ｐゴシック" pitchFamily="-1" charset="-128"/>
                <a:cs typeface="ＭＳ Ｐゴシック" pitchFamily="-84" charset="-128"/>
              </a:rPr>
              <a:t>For </a:t>
            </a:r>
            <a:r>
              <a:rPr lang="en-US" kern="0" dirty="0" smtClean="0">
                <a:solidFill>
                  <a:schemeClr val="accent2"/>
                </a:solidFill>
                <a:ea typeface="ＭＳ Ｐゴシック" pitchFamily="-1" charset="-128"/>
                <a:cs typeface="ＭＳ Ｐゴシック" pitchFamily="-84" charset="-128"/>
              </a:rPr>
              <a:t>1/</a:t>
            </a:r>
            <a:r>
              <a:rPr lang="en-US" kern="0" dirty="0" smtClean="0">
                <a:solidFill>
                  <a:schemeClr val="accent2"/>
                </a:solidFill>
                <a:latin typeface="Symbol" charset="2"/>
                <a:ea typeface="ＭＳ Ｐゴシック" pitchFamily="-1" charset="-128"/>
                <a:cs typeface="Symbol" charset="2"/>
              </a:rPr>
              <a:t>α</a:t>
            </a:r>
            <a:r>
              <a:rPr lang="en-US" kern="0" dirty="0" smtClean="0">
                <a:solidFill>
                  <a:schemeClr val="accent2"/>
                </a:solidFill>
                <a:latin typeface="+mn-lt"/>
                <a:ea typeface="ＭＳ Ｐゴシック" pitchFamily="-1" charset="-128"/>
                <a:cs typeface="ＭＳ Ｐゴシック" pitchFamily="-84" charset="-128"/>
              </a:rPr>
              <a:t> to 2/</a:t>
            </a:r>
            <a:r>
              <a:rPr lang="en-US" kern="0" dirty="0" smtClean="0">
                <a:solidFill>
                  <a:schemeClr val="accent2"/>
                </a:solidFill>
                <a:latin typeface="Symbol" charset="2"/>
                <a:ea typeface="ＭＳ Ｐゴシック" pitchFamily="-1" charset="-128"/>
                <a:cs typeface="Symbol" charset="2"/>
              </a:rPr>
              <a:t>α</a:t>
            </a:r>
            <a:r>
              <a:rPr lang="en-US" kern="0" dirty="0" smtClean="0">
                <a:solidFill>
                  <a:schemeClr val="accent2"/>
                </a:solidFill>
                <a:latin typeface="+mn-lt"/>
                <a:ea typeface="ＭＳ Ｐゴシック" pitchFamily="-1" charset="-128"/>
                <a:cs typeface="ＭＳ Ｐゴシック" pitchFamily="-84" charset="-128"/>
              </a:rPr>
              <a:t>:</a:t>
            </a:r>
            <a:endParaRPr kumimoji="0" lang="en-US" sz="24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3" name="Rectangle 35"/>
          <p:cNvSpPr txBox="1">
            <a:spLocks noChangeArrowheads="1"/>
          </p:cNvSpPr>
          <p:nvPr/>
        </p:nvSpPr>
        <p:spPr bwMode="auto">
          <a:xfrm>
            <a:off x="609600" y="5791200"/>
            <a:ext cx="3048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lang="en-US" kern="0" dirty="0" smtClean="0">
                <a:solidFill>
                  <a:schemeClr val="accent2"/>
                </a:solidFill>
                <a:latin typeface="+mn-lt"/>
                <a:ea typeface="ＭＳ Ｐゴシック" pitchFamily="-1" charset="-128"/>
                <a:cs typeface="ＭＳ Ｐゴシック" pitchFamily="-84" charset="-128"/>
              </a:rPr>
              <a:t>How about </a:t>
            </a:r>
            <a:r>
              <a:rPr lang="en-US" kern="0" dirty="0" smtClean="0">
                <a:solidFill>
                  <a:schemeClr val="accent2"/>
                </a:solidFill>
                <a:ea typeface="ＭＳ Ｐゴシック" pitchFamily="-1" charset="-128"/>
                <a:cs typeface="ＭＳ Ｐゴシック" pitchFamily="-84" charset="-128"/>
              </a:rPr>
              <a:t>2/</a:t>
            </a:r>
            <a:r>
              <a:rPr lang="en-US" kern="0" dirty="0" smtClean="0">
                <a:solidFill>
                  <a:schemeClr val="accent2"/>
                </a:solidFill>
                <a:latin typeface="Symbol" charset="2"/>
                <a:ea typeface="ＭＳ Ｐゴシック" pitchFamily="-1" charset="-128"/>
                <a:cs typeface="Symbol" charset="2"/>
              </a:rPr>
              <a:t>α</a:t>
            </a:r>
            <a:r>
              <a:rPr lang="en-US" kern="0" dirty="0" smtClean="0">
                <a:solidFill>
                  <a:schemeClr val="accent2"/>
                </a:solidFill>
                <a:ea typeface="ＭＳ Ｐゴシック" pitchFamily="-1" charset="-128"/>
                <a:cs typeface="ＭＳ Ｐゴシック" pitchFamily="-84" charset="-128"/>
              </a:rPr>
              <a:t>:</a:t>
            </a:r>
            <a:r>
              <a:rPr lang="en-US" kern="0" dirty="0" smtClean="0">
                <a:solidFill>
                  <a:schemeClr val="accent2"/>
                </a:solidFill>
                <a:latin typeface="+mn-lt"/>
                <a:ea typeface="ＭＳ Ｐゴシック" pitchFamily="-1" charset="-128"/>
                <a:cs typeface="ＭＳ Ｐゴシック" pitchFamily="-84" charset="-128"/>
              </a:rPr>
              <a:t>to ∞?</a:t>
            </a:r>
            <a:endParaRPr kumimoji="0" lang="en-US" sz="24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492553" name="Object 9"/>
          <p:cNvGraphicFramePr>
            <a:graphicFrameLocks noChangeAspect="1"/>
          </p:cNvGraphicFramePr>
          <p:nvPr>
            <p:extLst>
              <p:ext uri="{D42A27DB-BD31-4B8C-83A1-F6EECF244321}">
                <p14:modId xmlns:p14="http://schemas.microsoft.com/office/powerpoint/2010/main" val="1778635776"/>
              </p:ext>
            </p:extLst>
          </p:nvPr>
        </p:nvGraphicFramePr>
        <p:xfrm>
          <a:off x="2620963" y="3505200"/>
          <a:ext cx="1722437" cy="611188"/>
        </p:xfrm>
        <a:graphic>
          <a:graphicData uri="http://schemas.openxmlformats.org/presentationml/2006/ole">
            <mc:AlternateContent xmlns:mc="http://schemas.openxmlformats.org/markup-compatibility/2006">
              <mc:Choice xmlns:v="urn:schemas-microsoft-com:vml" Requires="v">
                <p:oleObj spid="_x0000_s530715" name="Equation" r:id="rId8" imgW="927100" imgH="330200" progId="Equation.DSMT4">
                  <p:embed/>
                </p:oleObj>
              </mc:Choice>
              <mc:Fallback>
                <p:oleObj name="Equation" r:id="rId8" imgW="927100" imgH="330200" progId="Equation.DSMT4">
                  <p:embed/>
                  <p:pic>
                    <p:nvPicPr>
                      <p:cNvPr id="0" name="Picture 9"/>
                      <p:cNvPicPr>
                        <a:picLocks noChangeAspect="1" noChangeArrowheads="1"/>
                      </p:cNvPicPr>
                      <p:nvPr/>
                    </p:nvPicPr>
                    <p:blipFill>
                      <a:blip r:embed="rId9"/>
                      <a:srcRect/>
                      <a:stretch>
                        <a:fillRect/>
                      </a:stretch>
                    </p:blipFill>
                    <p:spPr bwMode="auto">
                      <a:xfrm>
                        <a:off x="2620963" y="3505200"/>
                        <a:ext cx="1722437"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4" name="Object 10"/>
          <p:cNvGraphicFramePr>
            <a:graphicFrameLocks noChangeAspect="1"/>
          </p:cNvGraphicFramePr>
          <p:nvPr>
            <p:extLst>
              <p:ext uri="{D42A27DB-BD31-4B8C-83A1-F6EECF244321}">
                <p14:modId xmlns:p14="http://schemas.microsoft.com/office/powerpoint/2010/main" val="670106101"/>
              </p:ext>
            </p:extLst>
          </p:nvPr>
        </p:nvGraphicFramePr>
        <p:xfrm>
          <a:off x="4368800" y="3373438"/>
          <a:ext cx="3303588" cy="893762"/>
        </p:xfrm>
        <a:graphic>
          <a:graphicData uri="http://schemas.openxmlformats.org/presentationml/2006/ole">
            <mc:AlternateContent xmlns:mc="http://schemas.openxmlformats.org/markup-compatibility/2006">
              <mc:Choice xmlns:v="urn:schemas-microsoft-com:vml" Requires="v">
                <p:oleObj spid="_x0000_s530716" name="Equation" r:id="rId10" imgW="1778000" imgH="482600" progId="Equation.DSMT4">
                  <p:embed/>
                </p:oleObj>
              </mc:Choice>
              <mc:Fallback>
                <p:oleObj name="Equation" r:id="rId10" imgW="1778000" imgH="482600" progId="Equation.DSMT4">
                  <p:embed/>
                  <p:pic>
                    <p:nvPicPr>
                      <p:cNvPr id="0" name="Picture 10"/>
                      <p:cNvPicPr>
                        <a:picLocks noChangeAspect="1" noChangeArrowheads="1"/>
                      </p:cNvPicPr>
                      <p:nvPr/>
                    </p:nvPicPr>
                    <p:blipFill>
                      <a:blip r:embed="rId11"/>
                      <a:srcRect/>
                      <a:stretch>
                        <a:fillRect/>
                      </a:stretch>
                    </p:blipFill>
                    <p:spPr bwMode="auto">
                      <a:xfrm>
                        <a:off x="4368800" y="3373438"/>
                        <a:ext cx="3303588" cy="893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5" name="Object 11"/>
          <p:cNvGraphicFramePr>
            <a:graphicFrameLocks noChangeAspect="1"/>
          </p:cNvGraphicFramePr>
          <p:nvPr>
            <p:extLst>
              <p:ext uri="{D42A27DB-BD31-4B8C-83A1-F6EECF244321}">
                <p14:modId xmlns:p14="http://schemas.microsoft.com/office/powerpoint/2010/main" val="266141038"/>
              </p:ext>
            </p:extLst>
          </p:nvPr>
        </p:nvGraphicFramePr>
        <p:xfrm>
          <a:off x="7696200" y="3657600"/>
          <a:ext cx="731837" cy="282575"/>
        </p:xfrm>
        <a:graphic>
          <a:graphicData uri="http://schemas.openxmlformats.org/presentationml/2006/ole">
            <mc:AlternateContent xmlns:mc="http://schemas.openxmlformats.org/markup-compatibility/2006">
              <mc:Choice xmlns:v="urn:schemas-microsoft-com:vml" Requires="v">
                <p:oleObj spid="_x0000_s530717" name="Equation" r:id="rId12" imgW="393700" imgH="152400" progId="Equation.DSMT4">
                  <p:embed/>
                </p:oleObj>
              </mc:Choice>
              <mc:Fallback>
                <p:oleObj name="Equation" r:id="rId12" imgW="393700" imgH="152400" progId="Equation.DSMT4">
                  <p:embed/>
                  <p:pic>
                    <p:nvPicPr>
                      <p:cNvPr id="0" name="Picture 11"/>
                      <p:cNvPicPr>
                        <a:picLocks noChangeAspect="1" noChangeArrowheads="1"/>
                      </p:cNvPicPr>
                      <p:nvPr/>
                    </p:nvPicPr>
                    <p:blipFill>
                      <a:blip r:embed="rId13"/>
                      <a:srcRect/>
                      <a:stretch>
                        <a:fillRect/>
                      </a:stretch>
                    </p:blipFill>
                    <p:spPr bwMode="auto">
                      <a:xfrm>
                        <a:off x="7696200" y="3657600"/>
                        <a:ext cx="731837" cy="28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6" name="Object 12"/>
          <p:cNvGraphicFramePr>
            <a:graphicFrameLocks noChangeAspect="1"/>
          </p:cNvGraphicFramePr>
          <p:nvPr>
            <p:extLst>
              <p:ext uri="{D42A27DB-BD31-4B8C-83A1-F6EECF244321}">
                <p14:modId xmlns:p14="http://schemas.microsoft.com/office/powerpoint/2010/main" val="2073076376"/>
              </p:ext>
            </p:extLst>
          </p:nvPr>
        </p:nvGraphicFramePr>
        <p:xfrm>
          <a:off x="603250" y="4953000"/>
          <a:ext cx="2051050" cy="657225"/>
        </p:xfrm>
        <a:graphic>
          <a:graphicData uri="http://schemas.openxmlformats.org/presentationml/2006/ole">
            <mc:AlternateContent xmlns:mc="http://schemas.openxmlformats.org/markup-compatibility/2006">
              <mc:Choice xmlns:v="urn:schemas-microsoft-com:vml" Requires="v">
                <p:oleObj spid="_x0000_s530718" name="Equation" r:id="rId14" imgW="1104900" imgH="355600" progId="Equation.DSMT4">
                  <p:embed/>
                </p:oleObj>
              </mc:Choice>
              <mc:Fallback>
                <p:oleObj name="Equation" r:id="rId14" imgW="1104900" imgH="355600" progId="Equation.DSMT4">
                  <p:embed/>
                  <p:pic>
                    <p:nvPicPr>
                      <p:cNvPr id="0" name="Picture 12"/>
                      <p:cNvPicPr>
                        <a:picLocks noChangeAspect="1" noChangeArrowheads="1"/>
                      </p:cNvPicPr>
                      <p:nvPr/>
                    </p:nvPicPr>
                    <p:blipFill>
                      <a:blip r:embed="rId15"/>
                      <a:srcRect/>
                      <a:stretch>
                        <a:fillRect/>
                      </a:stretch>
                    </p:blipFill>
                    <p:spPr bwMode="auto">
                      <a:xfrm>
                        <a:off x="603250" y="4953000"/>
                        <a:ext cx="2051050"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7" name="Object 13"/>
          <p:cNvGraphicFramePr>
            <a:graphicFrameLocks noChangeAspect="1"/>
          </p:cNvGraphicFramePr>
          <p:nvPr>
            <p:extLst>
              <p:ext uri="{D42A27DB-BD31-4B8C-83A1-F6EECF244321}">
                <p14:modId xmlns:p14="http://schemas.microsoft.com/office/powerpoint/2010/main" val="1649870559"/>
              </p:ext>
            </p:extLst>
          </p:nvPr>
        </p:nvGraphicFramePr>
        <p:xfrm>
          <a:off x="2678113" y="4953000"/>
          <a:ext cx="1746250" cy="657225"/>
        </p:xfrm>
        <a:graphic>
          <a:graphicData uri="http://schemas.openxmlformats.org/presentationml/2006/ole">
            <mc:AlternateContent xmlns:mc="http://schemas.openxmlformats.org/markup-compatibility/2006">
              <mc:Choice xmlns:v="urn:schemas-microsoft-com:vml" Requires="v">
                <p:oleObj spid="_x0000_s530719" name="Equation" r:id="rId16" imgW="939800" imgH="355600" progId="Equation.DSMT4">
                  <p:embed/>
                </p:oleObj>
              </mc:Choice>
              <mc:Fallback>
                <p:oleObj name="Equation" r:id="rId16" imgW="939800" imgH="355600" progId="Equation.DSMT4">
                  <p:embed/>
                  <p:pic>
                    <p:nvPicPr>
                      <p:cNvPr id="0" name="Picture 13"/>
                      <p:cNvPicPr>
                        <a:picLocks noChangeAspect="1" noChangeArrowheads="1"/>
                      </p:cNvPicPr>
                      <p:nvPr/>
                    </p:nvPicPr>
                    <p:blipFill>
                      <a:blip r:embed="rId17"/>
                      <a:srcRect/>
                      <a:stretch>
                        <a:fillRect/>
                      </a:stretch>
                    </p:blipFill>
                    <p:spPr bwMode="auto">
                      <a:xfrm>
                        <a:off x="2678113" y="4953000"/>
                        <a:ext cx="1746250"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8" name="Object 14"/>
          <p:cNvGraphicFramePr>
            <a:graphicFrameLocks noChangeAspect="1"/>
          </p:cNvGraphicFramePr>
          <p:nvPr>
            <p:extLst>
              <p:ext uri="{D42A27DB-BD31-4B8C-83A1-F6EECF244321}">
                <p14:modId xmlns:p14="http://schemas.microsoft.com/office/powerpoint/2010/main" val="4016514894"/>
              </p:ext>
            </p:extLst>
          </p:nvPr>
        </p:nvGraphicFramePr>
        <p:xfrm>
          <a:off x="4414838" y="4800600"/>
          <a:ext cx="3562350" cy="892175"/>
        </p:xfrm>
        <a:graphic>
          <a:graphicData uri="http://schemas.openxmlformats.org/presentationml/2006/ole">
            <mc:AlternateContent xmlns:mc="http://schemas.openxmlformats.org/markup-compatibility/2006">
              <mc:Choice xmlns:v="urn:schemas-microsoft-com:vml" Requires="v">
                <p:oleObj spid="_x0000_s530720" name="Equation" r:id="rId18" imgW="1917700" imgH="482600" progId="Equation.DSMT4">
                  <p:embed/>
                </p:oleObj>
              </mc:Choice>
              <mc:Fallback>
                <p:oleObj name="Equation" r:id="rId18" imgW="1917700" imgH="482600" progId="Equation.DSMT4">
                  <p:embed/>
                  <p:pic>
                    <p:nvPicPr>
                      <p:cNvPr id="0" name="Picture 14"/>
                      <p:cNvPicPr>
                        <a:picLocks noChangeAspect="1" noChangeArrowheads="1"/>
                      </p:cNvPicPr>
                      <p:nvPr/>
                    </p:nvPicPr>
                    <p:blipFill>
                      <a:blip r:embed="rId19"/>
                      <a:srcRect/>
                      <a:stretch>
                        <a:fillRect/>
                      </a:stretch>
                    </p:blipFill>
                    <p:spPr bwMode="auto">
                      <a:xfrm>
                        <a:off x="4414838" y="4800600"/>
                        <a:ext cx="3562350"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9" name="Object 15"/>
          <p:cNvGraphicFramePr>
            <a:graphicFrameLocks noChangeAspect="1"/>
          </p:cNvGraphicFramePr>
          <p:nvPr>
            <p:extLst>
              <p:ext uri="{D42A27DB-BD31-4B8C-83A1-F6EECF244321}">
                <p14:modId xmlns:p14="http://schemas.microsoft.com/office/powerpoint/2010/main" val="1452958858"/>
              </p:ext>
            </p:extLst>
          </p:nvPr>
        </p:nvGraphicFramePr>
        <p:xfrm>
          <a:off x="7924800" y="5105400"/>
          <a:ext cx="730250" cy="304800"/>
        </p:xfrm>
        <a:graphic>
          <a:graphicData uri="http://schemas.openxmlformats.org/presentationml/2006/ole">
            <mc:AlternateContent xmlns:mc="http://schemas.openxmlformats.org/markup-compatibility/2006">
              <mc:Choice xmlns:v="urn:schemas-microsoft-com:vml" Requires="v">
                <p:oleObj spid="_x0000_s530721" name="Equation" r:id="rId20" imgW="393700" imgH="165100" progId="Equation.DSMT4">
                  <p:embed/>
                </p:oleObj>
              </mc:Choice>
              <mc:Fallback>
                <p:oleObj name="Equation" r:id="rId20" imgW="393700" imgH="165100" progId="Equation.DSMT4">
                  <p:embed/>
                  <p:pic>
                    <p:nvPicPr>
                      <p:cNvPr id="0" name="Picture 15"/>
                      <p:cNvPicPr>
                        <a:picLocks noChangeAspect="1" noChangeArrowheads="1"/>
                      </p:cNvPicPr>
                      <p:nvPr/>
                    </p:nvPicPr>
                    <p:blipFill>
                      <a:blip r:embed="rId21"/>
                      <a:srcRect/>
                      <a:stretch>
                        <a:fillRect/>
                      </a:stretch>
                    </p:blipFill>
                    <p:spPr bwMode="auto">
                      <a:xfrm>
                        <a:off x="7924800" y="5105400"/>
                        <a:ext cx="73025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 name="Straight Connector 30"/>
          <p:cNvCxnSpPr/>
          <p:nvPr/>
        </p:nvCxnSpPr>
        <p:spPr bwMode="auto">
          <a:xfrm rot="5400000">
            <a:off x="5524500" y="2095500"/>
            <a:ext cx="1600994" cy="794"/>
          </a:xfrm>
          <a:prstGeom prst="line">
            <a:avLst/>
          </a:prstGeom>
          <a:noFill/>
          <a:ln w="28575" cap="flat" cmpd="sng" algn="ctr">
            <a:solidFill>
              <a:srgbClr val="800000"/>
            </a:solidFill>
            <a:prstDash val="solid"/>
            <a:round/>
            <a:headEnd type="none" w="med" len="med"/>
            <a:tailEnd type="none" w="med" len="med"/>
          </a:ln>
          <a:effectLst/>
        </p:spPr>
      </p:cxnSp>
      <p:cxnSp>
        <p:nvCxnSpPr>
          <p:cNvPr id="35" name="Straight Connector 34"/>
          <p:cNvCxnSpPr/>
          <p:nvPr/>
        </p:nvCxnSpPr>
        <p:spPr bwMode="auto">
          <a:xfrm rot="5400000">
            <a:off x="5142706" y="2095500"/>
            <a:ext cx="1600994" cy="794"/>
          </a:xfrm>
          <a:prstGeom prst="line">
            <a:avLst/>
          </a:prstGeom>
          <a:noFill/>
          <a:ln w="28575" cap="flat" cmpd="sng" algn="ctr">
            <a:solidFill>
              <a:srgbClr val="800000"/>
            </a:solidFill>
            <a:prstDash val="solid"/>
            <a:round/>
            <a:headEnd type="none" w="med" len="med"/>
            <a:tailEnd type="none" w="med" len="med"/>
          </a:ln>
          <a:effectLst/>
        </p:spPr>
      </p:cxnSp>
      <p:sp>
        <p:nvSpPr>
          <p:cNvPr id="37" name="Rectangle 36"/>
          <p:cNvSpPr/>
          <p:nvPr/>
        </p:nvSpPr>
        <p:spPr bwMode="auto">
          <a:xfrm>
            <a:off x="5943600" y="1371600"/>
            <a:ext cx="381000" cy="1524000"/>
          </a:xfrm>
          <a:prstGeom prst="rect">
            <a:avLst/>
          </a:prstGeom>
          <a:solidFill>
            <a:srgbClr val="FFFFCC">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8" name="Rectangle 37"/>
          <p:cNvSpPr/>
          <p:nvPr/>
        </p:nvSpPr>
        <p:spPr bwMode="auto">
          <a:xfrm>
            <a:off x="6324600" y="1371600"/>
            <a:ext cx="381000" cy="1524000"/>
          </a:xfrm>
          <a:prstGeom prst="rect">
            <a:avLst/>
          </a:prstGeom>
          <a:solidFill>
            <a:srgbClr val="CCFFCC">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57200" y="76200"/>
            <a:ext cx="8229600" cy="609600"/>
          </a:xfrm>
        </p:spPr>
        <p:txBody>
          <a:bodyPr/>
          <a:lstStyle/>
          <a:p>
            <a:pPr eaLnBrk="1" hangingPunct="1"/>
            <a:r>
              <a:rPr lang="en-US" b="1" dirty="0">
                <a:ea typeface="ＭＳ Ｐゴシック" pitchFamily="-84" charset="-128"/>
                <a:cs typeface="ＭＳ Ｐゴシック" pitchFamily="-84" charset="-128"/>
              </a:rPr>
              <a:t>Properties of Valid Wave Functions</a:t>
            </a:r>
          </a:p>
        </p:txBody>
      </p:sp>
      <p:sp>
        <p:nvSpPr>
          <p:cNvPr id="21506" name="Rectangle 3"/>
          <p:cNvSpPr>
            <a:spLocks noGrp="1" noChangeArrowheads="1"/>
          </p:cNvSpPr>
          <p:nvPr>
            <p:ph type="body" sz="half" idx="1"/>
          </p:nvPr>
        </p:nvSpPr>
        <p:spPr>
          <a:xfrm>
            <a:off x="457200" y="685800"/>
            <a:ext cx="8382000" cy="5486400"/>
          </a:xfrm>
        </p:spPr>
        <p:txBody>
          <a:bodyPr/>
          <a:lstStyle/>
          <a:p>
            <a:pPr marL="495300" indent="-495300" eaLnBrk="1" hangingPunct="1">
              <a:buFont typeface="Wingdings" pitchFamily="-84" charset="2"/>
              <a:buNone/>
            </a:pPr>
            <a:r>
              <a:rPr lang="en-US" sz="2800" b="1" dirty="0">
                <a:ea typeface="ＭＳ Ｐゴシック" pitchFamily="-84" charset="-128"/>
                <a:cs typeface="ＭＳ Ｐゴシック" pitchFamily="-84" charset="-128"/>
              </a:rPr>
              <a:t>Boundary conditions</a:t>
            </a:r>
            <a:endParaRPr lang="en-US" sz="2800" b="1" dirty="0" smtClean="0">
              <a:ea typeface="ＭＳ Ｐゴシック" pitchFamily="-84" charset="-128"/>
              <a:cs typeface="ＭＳ Ｐゴシック" pitchFamily="-84" charset="-128"/>
            </a:endParaRPr>
          </a:p>
          <a:p>
            <a:pPr marL="495300" indent="-495300" eaLnBrk="1" hangingPunct="1">
              <a:buClr>
                <a:schemeClr val="tx1"/>
              </a:buClr>
              <a:buSzPct val="90000"/>
              <a:buFont typeface="Wingdings" pitchFamily="-84" charset="2"/>
              <a:buAutoNum type="arabicParenR"/>
            </a:pPr>
            <a:r>
              <a:rPr lang="en-US" sz="2400" dirty="0" smtClean="0">
                <a:ea typeface="ＭＳ Ｐゴシック" pitchFamily="-84" charset="-128"/>
                <a:cs typeface="ＭＳ Ｐゴシック" pitchFamily="-84" charset="-128"/>
              </a:rPr>
              <a:t>To </a:t>
            </a:r>
            <a:r>
              <a:rPr lang="en-US" sz="2400" dirty="0">
                <a:ea typeface="ＭＳ Ｐゴシック" pitchFamily="-84" charset="-128"/>
                <a:cs typeface="ＭＳ Ｐゴシック" pitchFamily="-84" charset="-128"/>
              </a:rPr>
              <a:t>avoid infinite probabilities, the wave function must be finite everywhere.</a:t>
            </a:r>
            <a:endParaRPr lang="en-US" sz="2400" dirty="0" smtClean="0">
              <a:ea typeface="ＭＳ Ｐゴシック" pitchFamily="-84" charset="-128"/>
              <a:cs typeface="ＭＳ Ｐゴシック" pitchFamily="-84" charset="-128"/>
            </a:endParaRPr>
          </a:p>
          <a:p>
            <a:pPr marL="495300" indent="-495300" eaLnBrk="1" hangingPunct="1">
              <a:buClr>
                <a:schemeClr val="tx1"/>
              </a:buClr>
              <a:buSzPct val="90000"/>
              <a:buFont typeface="Wingdings" pitchFamily="-84" charset="2"/>
              <a:buAutoNum type="arabicParenR"/>
            </a:pPr>
            <a:r>
              <a:rPr lang="en-US" sz="2400" dirty="0" smtClean="0">
                <a:ea typeface="ＭＳ Ｐゴシック" pitchFamily="-84" charset="-128"/>
                <a:cs typeface="ＭＳ Ｐゴシック" pitchFamily="-84" charset="-128"/>
              </a:rPr>
              <a:t>To </a:t>
            </a:r>
            <a:r>
              <a:rPr lang="en-US" sz="2400" dirty="0">
                <a:ea typeface="ＭＳ Ｐゴシック" pitchFamily="-84" charset="-128"/>
                <a:cs typeface="ＭＳ Ｐゴシック" pitchFamily="-84" charset="-128"/>
              </a:rPr>
              <a:t>avoid multiple values of the probability, the wave function must be single valued.</a:t>
            </a:r>
          </a:p>
          <a:p>
            <a:pPr marL="495300" indent="-495300" eaLnBrk="1" hangingPunct="1">
              <a:buClr>
                <a:schemeClr val="tx1"/>
              </a:buClr>
              <a:buSzPct val="90000"/>
              <a:buFont typeface="Wingdings" pitchFamily="-84" charset="2"/>
              <a:buAutoNum type="arabicParenR"/>
            </a:pPr>
            <a:r>
              <a:rPr lang="en-US" sz="2400" dirty="0">
                <a:ea typeface="ＭＳ Ｐゴシック" pitchFamily="-84" charset="-128"/>
                <a:cs typeface="ＭＳ Ｐゴシック" pitchFamily="-84" charset="-128"/>
              </a:rPr>
              <a:t>For finite potentials, the wave function and its </a:t>
            </a:r>
            <a:r>
              <a:rPr lang="en-US" sz="2400" dirty="0" smtClean="0">
                <a:ea typeface="ＭＳ Ｐゴシック" pitchFamily="-84" charset="-128"/>
                <a:cs typeface="ＭＳ Ｐゴシック" pitchFamily="-84" charset="-128"/>
              </a:rPr>
              <a:t>derivatives </a:t>
            </a:r>
            <a:r>
              <a:rPr lang="en-US" sz="2400" dirty="0">
                <a:ea typeface="ＭＳ Ｐゴシック" pitchFamily="-84" charset="-128"/>
                <a:cs typeface="ＭＳ Ｐゴシック" pitchFamily="-84" charset="-128"/>
              </a:rPr>
              <a:t>must be continuous. This is required because the second-order derivative term in the wave equation must be single valued. (There are exceptions to this rule when </a:t>
            </a:r>
            <a:r>
              <a:rPr lang="en-US" sz="2400" i="1" dirty="0">
                <a:ea typeface="ＭＳ Ｐゴシック" pitchFamily="-84" charset="-128"/>
                <a:cs typeface="ＭＳ Ｐゴシック" pitchFamily="-84" charset="-128"/>
              </a:rPr>
              <a:t>V</a:t>
            </a:r>
            <a:r>
              <a:rPr lang="en-US" sz="2400" dirty="0">
                <a:ea typeface="ＭＳ Ｐゴシック" pitchFamily="-84" charset="-128"/>
                <a:cs typeface="ＭＳ Ｐゴシック" pitchFamily="-84" charset="-128"/>
              </a:rPr>
              <a:t> is infinite.)</a:t>
            </a:r>
          </a:p>
          <a:p>
            <a:pPr marL="495300" indent="-495300" eaLnBrk="1" hangingPunct="1">
              <a:buClr>
                <a:schemeClr val="tx1"/>
              </a:buClr>
              <a:buSzPct val="90000"/>
              <a:buFont typeface="Wingdings" pitchFamily="-84" charset="2"/>
              <a:buAutoNum type="arabicParenR"/>
            </a:pPr>
            <a:r>
              <a:rPr lang="en-US" sz="2400" dirty="0">
                <a:ea typeface="ＭＳ Ｐゴシック" pitchFamily="-84" charset="-128"/>
                <a:cs typeface="ＭＳ Ｐゴシック" pitchFamily="-84" charset="-128"/>
              </a:rPr>
              <a:t>In order to normalize the wave functions, they must approach zero as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approaches infinity</a:t>
            </a:r>
            <a:r>
              <a:rPr lang="en-US" sz="2400" dirty="0" smtClean="0">
                <a:ea typeface="ＭＳ Ｐゴシック" pitchFamily="-84" charset="-128"/>
                <a:cs typeface="ＭＳ Ｐゴシック" pitchFamily="-84" charset="-128"/>
              </a:rPr>
              <a:t>.</a:t>
            </a:r>
          </a:p>
          <a:p>
            <a:pPr marL="495300" indent="-495300" eaLnBrk="1" hangingPunct="1">
              <a:buFont typeface="Wingdings" pitchFamily="-84" charset="2"/>
              <a:buNone/>
            </a:pPr>
            <a:r>
              <a:rPr lang="en-US" sz="2400" b="1" dirty="0">
                <a:ea typeface="ＭＳ Ｐゴシック" pitchFamily="-84" charset="-128"/>
                <a:cs typeface="ＭＳ Ｐゴシック" pitchFamily="-84" charset="-128"/>
              </a:rPr>
              <a:t>Solutions that do not satisfy these properties do not generally correspond to physically realizable circumstances</a:t>
            </a:r>
            <a:r>
              <a:rPr lang="en-US" sz="2400" dirty="0">
                <a:ea typeface="ＭＳ Ｐゴシック" pitchFamily="-84" charset="-128"/>
                <a:cs typeface="ＭＳ Ｐゴシック" pitchFamily="-84" charset="-128"/>
              </a:rPr>
              <a:t>.</a:t>
            </a:r>
          </a:p>
        </p:txBody>
      </p:sp>
      <p:sp>
        <p:nvSpPr>
          <p:cNvPr id="4" name="Date Placeholder 3"/>
          <p:cNvSpPr>
            <a:spLocks noGrp="1"/>
          </p:cNvSpPr>
          <p:nvPr>
            <p:ph type="dt" sz="half" idx="10"/>
          </p:nvPr>
        </p:nvSpPr>
        <p:spPr/>
        <p:txBody>
          <a:bodyPr/>
          <a:lstStyle/>
          <a:p>
            <a:pPr>
              <a:defRPr/>
            </a:pPr>
            <a:r>
              <a:rPr lang="en-US" smtClean="0"/>
              <a:t>Wednesday, Oct. 23, 2013</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6</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4013294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57200" y="76200"/>
            <a:ext cx="8229600" cy="712787"/>
          </a:xfrm>
        </p:spPr>
        <p:txBody>
          <a:bodyPr/>
          <a:lstStyle/>
          <a:p>
            <a:pPr eaLnBrk="1" hangingPunct="1"/>
            <a:r>
              <a:rPr lang="en-US" sz="3400" b="1" dirty="0">
                <a:ea typeface="ＭＳ Ｐゴシック" pitchFamily="-84" charset="-128"/>
                <a:cs typeface="ＭＳ Ｐゴシック" pitchFamily="-84" charset="-128"/>
              </a:rPr>
              <a:t>Time-Independent Schrödinger Wave Equation</a:t>
            </a:r>
          </a:p>
        </p:txBody>
      </p:sp>
      <p:sp>
        <p:nvSpPr>
          <p:cNvPr id="22530" name="Rectangle 3"/>
          <p:cNvSpPr>
            <a:spLocks noGrp="1" noChangeArrowheads="1"/>
          </p:cNvSpPr>
          <p:nvPr>
            <p:ph type="body" sz="half" idx="1"/>
          </p:nvPr>
        </p:nvSpPr>
        <p:spPr>
          <a:xfrm>
            <a:off x="303213" y="762000"/>
            <a:ext cx="8688387" cy="4800600"/>
          </a:xfrm>
        </p:spPr>
        <p:txBody>
          <a:bodyPr/>
          <a:lstStyle/>
          <a:p>
            <a:pPr eaLnBrk="1" hangingPunct="1">
              <a:lnSpc>
                <a:spcPct val="90000"/>
              </a:lnSpc>
            </a:pPr>
            <a:r>
              <a:rPr lang="en-US" sz="2800" dirty="0">
                <a:ea typeface="ＭＳ Ｐゴシック" pitchFamily="-84" charset="-128"/>
                <a:cs typeface="ＭＳ Ｐゴシック" pitchFamily="-84" charset="-128"/>
              </a:rPr>
              <a:t>The potential in many cases will not depend explicitly on time.</a:t>
            </a:r>
          </a:p>
          <a:p>
            <a:pPr eaLnBrk="1" hangingPunct="1">
              <a:lnSpc>
                <a:spcPct val="90000"/>
              </a:lnSpc>
            </a:pPr>
            <a:r>
              <a:rPr lang="en-US" sz="2800" dirty="0">
                <a:ea typeface="ＭＳ Ｐゴシック" pitchFamily="-84" charset="-128"/>
                <a:cs typeface="ＭＳ Ｐゴシック" pitchFamily="-84" charset="-128"/>
              </a:rPr>
              <a:t>The dependence on time and position can then be separated in the Schrödinger wave equation. </a:t>
            </a:r>
            <a:r>
              <a:rPr lang="en-US" sz="2800" dirty="0" smtClean="0">
                <a:ea typeface="ＭＳ Ｐゴシック" pitchFamily="-84" charset="-128"/>
                <a:cs typeface="ＭＳ Ｐゴシック" pitchFamily="-84" charset="-128"/>
              </a:rPr>
              <a:t>Let,</a:t>
            </a:r>
          </a:p>
          <a:p>
            <a:pPr eaLnBrk="1" hangingPunct="1">
              <a:lnSpc>
                <a:spcPct val="90000"/>
              </a:lnSpc>
              <a:buNone/>
            </a:pPr>
            <a:endParaRPr lang="en-US" sz="2800" dirty="0" smtClean="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2800" dirty="0">
                <a:ea typeface="ＭＳ Ｐゴシック" pitchFamily="-84" charset="-128"/>
                <a:cs typeface="ＭＳ Ｐゴシック" pitchFamily="-84" charset="-128"/>
              </a:rPr>
              <a:t>	which yields:</a:t>
            </a:r>
            <a:endParaRPr lang="en-US" sz="2800" dirty="0" smtClean="0">
              <a:ea typeface="ＭＳ Ｐゴシック" pitchFamily="-84" charset="-128"/>
              <a:cs typeface="ＭＳ Ｐゴシック" pitchFamily="-84" charset="-128"/>
            </a:endParaRPr>
          </a:p>
          <a:p>
            <a:pPr eaLnBrk="1" hangingPunct="1">
              <a:lnSpc>
                <a:spcPct val="90000"/>
              </a:lnSpc>
              <a:buNone/>
            </a:pPr>
            <a:endParaRPr lang="en-US" sz="2800" dirty="0" smtClean="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2800" dirty="0">
                <a:ea typeface="ＭＳ Ｐゴシック" pitchFamily="-84" charset="-128"/>
                <a:cs typeface="ＭＳ Ｐゴシック" pitchFamily="-84" charset="-128"/>
              </a:rPr>
              <a:t>	Now divide by the wave function</a:t>
            </a:r>
            <a:r>
              <a:rPr lang="en-US" sz="2800" dirty="0" smtClean="0">
                <a:ea typeface="ＭＳ Ｐゴシック" pitchFamily="-84" charset="-128"/>
                <a:cs typeface="ＭＳ Ｐゴシック" pitchFamily="-84" charset="-128"/>
              </a:rPr>
              <a:t>:</a:t>
            </a:r>
          </a:p>
          <a:p>
            <a:pPr eaLnBrk="1" hangingPunct="1">
              <a:lnSpc>
                <a:spcPct val="90000"/>
              </a:lnSpc>
            </a:pPr>
            <a:r>
              <a:rPr lang="en-US" sz="2800" dirty="0">
                <a:solidFill>
                  <a:srgbClr val="3333CC"/>
                </a:solidFill>
                <a:ea typeface="ＭＳ Ｐゴシック" pitchFamily="-84" charset="-128"/>
                <a:cs typeface="ＭＳ Ｐゴシック" pitchFamily="-84" charset="-128"/>
              </a:rPr>
              <a:t>The left side of this last equation </a:t>
            </a:r>
            <a:r>
              <a:rPr lang="en-US" sz="2800" dirty="0">
                <a:ea typeface="ＭＳ Ｐゴシック" pitchFamily="-84" charset="-128"/>
                <a:cs typeface="ＭＳ Ｐゴシック" pitchFamily="-84" charset="-128"/>
              </a:rPr>
              <a:t>depends only on time, and </a:t>
            </a:r>
            <a:r>
              <a:rPr lang="en-US" sz="2800" i="1" dirty="0">
                <a:ea typeface="ＭＳ Ｐゴシック" pitchFamily="-84" charset="-128"/>
                <a:cs typeface="ＭＳ Ｐゴシック" pitchFamily="-84" charset="-128"/>
              </a:rPr>
              <a:t>the right side</a:t>
            </a:r>
            <a:r>
              <a:rPr lang="en-US" sz="2800" dirty="0">
                <a:ea typeface="ＭＳ Ｐゴシック" pitchFamily="-84" charset="-128"/>
                <a:cs typeface="ＭＳ Ｐゴシック" pitchFamily="-84" charset="-128"/>
              </a:rPr>
              <a:t> depends only on spatial coordinates. Hence each side must be equal to a constant. The time dependent side is</a:t>
            </a: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p:txBody>
      </p:sp>
      <p:sp>
        <p:nvSpPr>
          <p:cNvPr id="8" name="Date Placeholder 7"/>
          <p:cNvSpPr>
            <a:spLocks noGrp="1"/>
          </p:cNvSpPr>
          <p:nvPr>
            <p:ph type="dt" sz="half" idx="10"/>
          </p:nvPr>
        </p:nvSpPr>
        <p:spPr/>
        <p:txBody>
          <a:bodyPr/>
          <a:lstStyle/>
          <a:p>
            <a:pPr>
              <a:defRPr/>
            </a:pPr>
            <a:r>
              <a:rPr lang="en-US" dirty="0" smtClean="0"/>
              <a:t>Wednesday, Oct. 23, 2013</a:t>
            </a:r>
            <a:endParaRPr lang="en-US" dirty="0"/>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7</a:t>
            </a:fld>
            <a:endParaRPr lang="en-US"/>
          </a:p>
        </p:txBody>
      </p:sp>
      <p:sp>
        <p:nvSpPr>
          <p:cNvPr id="10" name="Footer Placeholder 9"/>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25602" name="Object 2"/>
          <p:cNvGraphicFramePr>
            <a:graphicFrameLocks noChangeAspect="1"/>
          </p:cNvGraphicFramePr>
          <p:nvPr>
            <p:extLst>
              <p:ext uri="{D42A27DB-BD31-4B8C-83A1-F6EECF244321}">
                <p14:modId xmlns:p14="http://schemas.microsoft.com/office/powerpoint/2010/main" val="3777638329"/>
              </p:ext>
            </p:extLst>
          </p:nvPr>
        </p:nvGraphicFramePr>
        <p:xfrm>
          <a:off x="5791200" y="1676400"/>
          <a:ext cx="1322388" cy="506413"/>
        </p:xfrm>
        <a:graphic>
          <a:graphicData uri="http://schemas.openxmlformats.org/presentationml/2006/ole">
            <mc:AlternateContent xmlns:mc="http://schemas.openxmlformats.org/markup-compatibility/2006">
              <mc:Choice xmlns:v="urn:schemas-microsoft-com:vml" Requires="v">
                <p:oleObj spid="_x0000_s1653" name="Equation" r:id="rId3" imgW="596900" imgH="228600" progId="Equation.DSMT4">
                  <p:embed/>
                </p:oleObj>
              </mc:Choice>
              <mc:Fallback>
                <p:oleObj name="Equation" r:id="rId3" imgW="596900" imgH="228600" progId="Equation.DSMT4">
                  <p:embed/>
                  <p:pic>
                    <p:nvPicPr>
                      <p:cNvPr id="0" name=""/>
                      <p:cNvPicPr>
                        <a:picLocks noChangeAspect="1" noChangeArrowheads="1"/>
                      </p:cNvPicPr>
                      <p:nvPr/>
                    </p:nvPicPr>
                    <p:blipFill>
                      <a:blip r:embed="rId4"/>
                      <a:srcRect/>
                      <a:stretch>
                        <a:fillRect/>
                      </a:stretch>
                    </p:blipFill>
                    <p:spPr bwMode="auto">
                      <a:xfrm>
                        <a:off x="5791200" y="1676400"/>
                        <a:ext cx="1322388"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3" name="Object 3"/>
          <p:cNvGraphicFramePr>
            <a:graphicFrameLocks noChangeAspect="1"/>
          </p:cNvGraphicFramePr>
          <p:nvPr>
            <p:extLst>
              <p:ext uri="{D42A27DB-BD31-4B8C-83A1-F6EECF244321}">
                <p14:modId xmlns:p14="http://schemas.microsoft.com/office/powerpoint/2010/main" val="362170881"/>
              </p:ext>
            </p:extLst>
          </p:nvPr>
        </p:nvGraphicFramePr>
        <p:xfrm>
          <a:off x="2501900" y="2400300"/>
          <a:ext cx="6503988" cy="876300"/>
        </p:xfrm>
        <a:graphic>
          <a:graphicData uri="http://schemas.openxmlformats.org/presentationml/2006/ole">
            <mc:AlternateContent xmlns:mc="http://schemas.openxmlformats.org/markup-compatibility/2006">
              <mc:Choice xmlns:v="urn:schemas-microsoft-com:vml" Requires="v">
                <p:oleObj spid="_x0000_s1654" name="Equation" r:id="rId5" imgW="3111500" imgH="419100" progId="Equation.DSMT4">
                  <p:embed/>
                </p:oleObj>
              </mc:Choice>
              <mc:Fallback>
                <p:oleObj name="Equation" r:id="rId5" imgW="3111500" imgH="419100" progId="Equation.DSMT4">
                  <p:embed/>
                  <p:pic>
                    <p:nvPicPr>
                      <p:cNvPr id="0" name=""/>
                      <p:cNvPicPr>
                        <a:picLocks noChangeAspect="1" noChangeArrowheads="1"/>
                      </p:cNvPicPr>
                      <p:nvPr/>
                    </p:nvPicPr>
                    <p:blipFill>
                      <a:blip r:embed="rId6"/>
                      <a:srcRect/>
                      <a:stretch>
                        <a:fillRect/>
                      </a:stretch>
                    </p:blipFill>
                    <p:spPr bwMode="auto">
                      <a:xfrm>
                        <a:off x="2501900" y="2400300"/>
                        <a:ext cx="6503988"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4" name="Object 4"/>
          <p:cNvGraphicFramePr>
            <a:graphicFrameLocks noChangeAspect="1"/>
          </p:cNvGraphicFramePr>
          <p:nvPr>
            <p:extLst>
              <p:ext uri="{D42A27DB-BD31-4B8C-83A1-F6EECF244321}">
                <p14:modId xmlns:p14="http://schemas.microsoft.com/office/powerpoint/2010/main" val="772752130"/>
              </p:ext>
            </p:extLst>
          </p:nvPr>
        </p:nvGraphicFramePr>
        <p:xfrm>
          <a:off x="5129213" y="3436938"/>
          <a:ext cx="1347787" cy="612775"/>
        </p:xfrm>
        <a:graphic>
          <a:graphicData uri="http://schemas.openxmlformats.org/presentationml/2006/ole">
            <mc:AlternateContent xmlns:mc="http://schemas.openxmlformats.org/markup-compatibility/2006">
              <mc:Choice xmlns:v="urn:schemas-microsoft-com:vml" Requires="v">
                <p:oleObj spid="_x0000_s1655" name="Equation" r:id="rId7" imgW="977900" imgH="444500" progId="Equation.DSMT4">
                  <p:embed/>
                </p:oleObj>
              </mc:Choice>
              <mc:Fallback>
                <p:oleObj name="Equation" r:id="rId7" imgW="977900" imgH="444500" progId="Equation.DSMT4">
                  <p:embed/>
                  <p:pic>
                    <p:nvPicPr>
                      <p:cNvPr id="0" name=""/>
                      <p:cNvPicPr>
                        <a:picLocks noChangeAspect="1" noChangeArrowheads="1"/>
                      </p:cNvPicPr>
                      <p:nvPr/>
                    </p:nvPicPr>
                    <p:blipFill>
                      <a:blip r:embed="rId8"/>
                      <a:srcRect/>
                      <a:stretch>
                        <a:fillRect/>
                      </a:stretch>
                    </p:blipFill>
                    <p:spPr bwMode="auto">
                      <a:xfrm>
                        <a:off x="5129213" y="3436938"/>
                        <a:ext cx="1347787"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5" name="Object 5"/>
          <p:cNvGraphicFramePr>
            <a:graphicFrameLocks noChangeAspect="1"/>
          </p:cNvGraphicFramePr>
          <p:nvPr>
            <p:extLst>
              <p:ext uri="{D42A27DB-BD31-4B8C-83A1-F6EECF244321}">
                <p14:modId xmlns:p14="http://schemas.microsoft.com/office/powerpoint/2010/main" val="2424275151"/>
              </p:ext>
            </p:extLst>
          </p:nvPr>
        </p:nvGraphicFramePr>
        <p:xfrm>
          <a:off x="3594100" y="5181600"/>
          <a:ext cx="1573213" cy="895350"/>
        </p:xfrm>
        <a:graphic>
          <a:graphicData uri="http://schemas.openxmlformats.org/presentationml/2006/ole">
            <mc:AlternateContent xmlns:mc="http://schemas.openxmlformats.org/markup-compatibility/2006">
              <mc:Choice xmlns:v="urn:schemas-microsoft-com:vml" Requires="v">
                <p:oleObj spid="_x0000_s1656" name="Equation" r:id="rId9" imgW="736600" imgH="419100" progId="Equation.DSMT4">
                  <p:embed/>
                </p:oleObj>
              </mc:Choice>
              <mc:Fallback>
                <p:oleObj name="Equation" r:id="rId9" imgW="736600" imgH="419100" progId="Equation.DSMT4">
                  <p:embed/>
                  <p:pic>
                    <p:nvPicPr>
                      <p:cNvPr id="0" name=""/>
                      <p:cNvPicPr>
                        <a:picLocks noChangeAspect="1" noChangeArrowheads="1"/>
                      </p:cNvPicPr>
                      <p:nvPr/>
                    </p:nvPicPr>
                    <p:blipFill>
                      <a:blip r:embed="rId10"/>
                      <a:srcRect/>
                      <a:stretch>
                        <a:fillRect/>
                      </a:stretch>
                    </p:blipFill>
                    <p:spPr bwMode="auto">
                      <a:xfrm>
                        <a:off x="3594100" y="5181600"/>
                        <a:ext cx="1573213" cy="895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2"/>
          <p:cNvGraphicFramePr>
            <a:graphicFrameLocks noChangeAspect="1"/>
          </p:cNvGraphicFramePr>
          <p:nvPr>
            <p:extLst>
              <p:ext uri="{D42A27DB-BD31-4B8C-83A1-F6EECF244321}">
                <p14:modId xmlns:p14="http://schemas.microsoft.com/office/powerpoint/2010/main" val="819388687"/>
              </p:ext>
            </p:extLst>
          </p:nvPr>
        </p:nvGraphicFramePr>
        <p:xfrm>
          <a:off x="7108825" y="1676400"/>
          <a:ext cx="815975" cy="506413"/>
        </p:xfrm>
        <a:graphic>
          <a:graphicData uri="http://schemas.openxmlformats.org/presentationml/2006/ole">
            <mc:AlternateContent xmlns:mc="http://schemas.openxmlformats.org/markup-compatibility/2006">
              <mc:Choice xmlns:v="urn:schemas-microsoft-com:vml" Requires="v">
                <p:oleObj spid="_x0000_s1657" name="Equation" r:id="rId11" imgW="368300" imgH="228600" progId="Equation.DSMT4">
                  <p:embed/>
                </p:oleObj>
              </mc:Choice>
              <mc:Fallback>
                <p:oleObj name="Equation" r:id="rId11" imgW="368300" imgH="228600" progId="Equation.DSMT4">
                  <p:embed/>
                  <p:pic>
                    <p:nvPicPr>
                      <p:cNvPr id="0" name=""/>
                      <p:cNvPicPr>
                        <a:picLocks noChangeAspect="1" noChangeArrowheads="1"/>
                      </p:cNvPicPr>
                      <p:nvPr/>
                    </p:nvPicPr>
                    <p:blipFill>
                      <a:blip r:embed="rId12"/>
                      <a:srcRect/>
                      <a:stretch>
                        <a:fillRect/>
                      </a:stretch>
                    </p:blipFill>
                    <p:spPr bwMode="auto">
                      <a:xfrm>
                        <a:off x="7108825" y="1676400"/>
                        <a:ext cx="815975"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2"/>
          <p:cNvGraphicFramePr>
            <a:graphicFrameLocks noChangeAspect="1"/>
          </p:cNvGraphicFramePr>
          <p:nvPr>
            <p:extLst>
              <p:ext uri="{D42A27DB-BD31-4B8C-83A1-F6EECF244321}">
                <p14:modId xmlns:p14="http://schemas.microsoft.com/office/powerpoint/2010/main" val="63093496"/>
              </p:ext>
            </p:extLst>
          </p:nvPr>
        </p:nvGraphicFramePr>
        <p:xfrm>
          <a:off x="7831138" y="1676400"/>
          <a:ext cx="703262" cy="506413"/>
        </p:xfrm>
        <a:graphic>
          <a:graphicData uri="http://schemas.openxmlformats.org/presentationml/2006/ole">
            <mc:AlternateContent xmlns:mc="http://schemas.openxmlformats.org/markup-compatibility/2006">
              <mc:Choice xmlns:v="urn:schemas-microsoft-com:vml" Requires="v">
                <p:oleObj spid="_x0000_s1658" name="Equation" r:id="rId13" imgW="317500" imgH="228600" progId="Equation.DSMT4">
                  <p:embed/>
                </p:oleObj>
              </mc:Choice>
              <mc:Fallback>
                <p:oleObj name="Equation" r:id="rId13" imgW="317500" imgH="228600" progId="Equation.DSMT4">
                  <p:embed/>
                  <p:pic>
                    <p:nvPicPr>
                      <p:cNvPr id="0" name=""/>
                      <p:cNvPicPr>
                        <a:picLocks noChangeAspect="1" noChangeArrowheads="1"/>
                      </p:cNvPicPr>
                      <p:nvPr/>
                    </p:nvPicPr>
                    <p:blipFill>
                      <a:blip r:embed="rId14"/>
                      <a:srcRect/>
                      <a:stretch>
                        <a:fillRect/>
                      </a:stretch>
                    </p:blipFill>
                    <p:spPr bwMode="auto">
                      <a:xfrm>
                        <a:off x="7831138" y="1676400"/>
                        <a:ext cx="703262"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1093668014"/>
              </p:ext>
            </p:extLst>
          </p:nvPr>
        </p:nvGraphicFramePr>
        <p:xfrm>
          <a:off x="6477000" y="3429000"/>
          <a:ext cx="2292350" cy="630238"/>
        </p:xfrm>
        <a:graphic>
          <a:graphicData uri="http://schemas.openxmlformats.org/presentationml/2006/ole">
            <mc:AlternateContent xmlns:mc="http://schemas.openxmlformats.org/markup-compatibility/2006">
              <mc:Choice xmlns:v="urn:schemas-microsoft-com:vml" Requires="v">
                <p:oleObj spid="_x0000_s1659" name="Equation" r:id="rId15" imgW="1663700" imgH="457200" progId="Equation.DSMT4">
                  <p:embed/>
                </p:oleObj>
              </mc:Choice>
              <mc:Fallback>
                <p:oleObj name="Equation" r:id="rId15" imgW="1663700" imgH="457200" progId="Equation.DSMT4">
                  <p:embed/>
                  <p:pic>
                    <p:nvPicPr>
                      <p:cNvPr id="0" name=""/>
                      <p:cNvPicPr>
                        <a:picLocks noChangeAspect="1" noChangeArrowheads="1"/>
                      </p:cNvPicPr>
                      <p:nvPr/>
                    </p:nvPicPr>
                    <p:blipFill>
                      <a:blip r:embed="rId16"/>
                      <a:srcRect/>
                      <a:stretch>
                        <a:fillRect/>
                      </a:stretch>
                    </p:blipFill>
                    <p:spPr bwMode="auto">
                      <a:xfrm>
                        <a:off x="6477000" y="3429000"/>
                        <a:ext cx="2292350" cy="63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858336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2"/>
          <p:cNvSpPr>
            <a:spLocks noGrp="1"/>
          </p:cNvSpPr>
          <p:nvPr>
            <p:ph type="body" sz="half" idx="1"/>
          </p:nvPr>
        </p:nvSpPr>
        <p:spPr>
          <a:xfrm>
            <a:off x="457200" y="838200"/>
            <a:ext cx="8305800" cy="5064125"/>
          </a:xfrm>
        </p:spPr>
        <p:txBody>
          <a:bodyPr/>
          <a:lstStyle/>
          <a:p>
            <a:pPr eaLnBrk="1" hangingPunct="1">
              <a:buClr>
                <a:srgbClr val="3333CC"/>
              </a:buClr>
              <a:buSzPct val="65000"/>
              <a:buFont typeface="Wingdings" pitchFamily="-84" charset="2"/>
              <a:buChar char="n"/>
            </a:pPr>
            <a:r>
              <a:rPr lang="en-US" sz="2400" dirty="0" smtClean="0"/>
              <a:t>We integrate both sides and find:</a:t>
            </a:r>
          </a:p>
          <a:p>
            <a:pPr eaLnBrk="1" hangingPunct="1">
              <a:buClr>
                <a:srgbClr val="3333CC"/>
              </a:buClr>
              <a:buSzPct val="65000"/>
              <a:buFont typeface="Wingdings" pitchFamily="-84" charset="2"/>
              <a:buChar char="n"/>
            </a:pPr>
            <a:endParaRPr lang="en-US" sz="2400" dirty="0" smtClean="0"/>
          </a:p>
          <a:p>
            <a:pPr eaLnBrk="1" hangingPunct="1">
              <a:buClr>
                <a:srgbClr val="3333CC"/>
              </a:buClr>
              <a:buSzPct val="65000"/>
              <a:buNone/>
            </a:pPr>
            <a:r>
              <a:rPr lang="en-US" sz="2400" dirty="0" smtClean="0"/>
              <a:t>	where </a:t>
            </a:r>
            <a:r>
              <a:rPr lang="en-US" sz="2400" i="1" dirty="0" smtClean="0"/>
              <a:t>C</a:t>
            </a:r>
            <a:r>
              <a:rPr lang="en-US" sz="2400" dirty="0" smtClean="0"/>
              <a:t> is an integration constant that we may choose to be 0. Therefore</a:t>
            </a:r>
          </a:p>
          <a:p>
            <a:pPr eaLnBrk="1" hangingPunct="1">
              <a:buClr>
                <a:srgbClr val="3333CC"/>
              </a:buClr>
              <a:buSzPct val="65000"/>
              <a:buNone/>
            </a:pPr>
            <a:endParaRPr lang="en-US" sz="2400" dirty="0" smtClean="0"/>
          </a:p>
          <a:p>
            <a:pPr eaLnBrk="1" hangingPunct="1">
              <a:buClr>
                <a:srgbClr val="3333CC"/>
              </a:buClr>
              <a:buSzPct val="65000"/>
              <a:buNone/>
            </a:pPr>
            <a:r>
              <a:rPr lang="en-US" sz="2400" dirty="0" smtClean="0"/>
              <a:t>	This determines </a:t>
            </a:r>
            <a:r>
              <a:rPr lang="en-US" sz="2400" i="1" dirty="0" err="1" smtClean="0"/>
              <a:t>f</a:t>
            </a:r>
            <a:r>
              <a:rPr lang="en-US" sz="2400" i="1" dirty="0" smtClean="0"/>
              <a:t> </a:t>
            </a:r>
            <a:r>
              <a:rPr lang="en-US" sz="2400" dirty="0" smtClean="0"/>
              <a:t>to be by comparing it to the wave function of a free particle</a:t>
            </a:r>
          </a:p>
          <a:p>
            <a:pPr eaLnBrk="1" hangingPunct="1">
              <a:buClr>
                <a:srgbClr val="3333CC"/>
              </a:buClr>
              <a:buSzPct val="65000"/>
              <a:buNone/>
            </a:pPr>
            <a:endParaRPr lang="en-US" sz="2400" dirty="0" smtClean="0"/>
          </a:p>
          <a:p>
            <a:pPr eaLnBrk="1" hangingPunct="1">
              <a:buClr>
                <a:srgbClr val="3333CC"/>
              </a:buClr>
              <a:buSzPct val="65000"/>
              <a:buNone/>
            </a:pPr>
            <a:endParaRPr lang="en-US" sz="2400" dirty="0" smtClean="0"/>
          </a:p>
          <a:p>
            <a:pPr eaLnBrk="1" hangingPunct="1">
              <a:buClr>
                <a:srgbClr val="3333CC"/>
              </a:buClr>
              <a:buSzPct val="65000"/>
              <a:buFont typeface="Wingdings" pitchFamily="-84" charset="2"/>
              <a:buChar char="n"/>
            </a:pPr>
            <a:r>
              <a:rPr lang="en-US" sz="2400" dirty="0" smtClean="0"/>
              <a:t>This is known as the </a:t>
            </a:r>
            <a:r>
              <a:rPr lang="en-US" sz="2400" b="1" dirty="0" smtClean="0"/>
              <a:t>time-independent Schrödinger wave equation</a:t>
            </a:r>
            <a:r>
              <a:rPr lang="en-US" sz="2400" dirty="0" smtClean="0"/>
              <a:t>, and it is a fundamental equation in quantum mechanics.</a:t>
            </a:r>
          </a:p>
          <a:p>
            <a:endParaRPr lang="en-US" sz="2400" dirty="0"/>
          </a:p>
        </p:txBody>
      </p:sp>
      <p:sp>
        <p:nvSpPr>
          <p:cNvPr id="23554" name="Rectangle 9"/>
          <p:cNvSpPr>
            <a:spLocks noGrp="1" noChangeArrowheads="1"/>
          </p:cNvSpPr>
          <p:nvPr>
            <p:ph type="title"/>
          </p:nvPr>
        </p:nvSpPr>
        <p:spPr>
          <a:xfrm>
            <a:off x="-76200" y="-76200"/>
            <a:ext cx="9144000" cy="990600"/>
          </a:xfrm>
        </p:spPr>
        <p:txBody>
          <a:bodyPr/>
          <a:lstStyle/>
          <a:p>
            <a:pPr algn="ctr" eaLnBrk="1" hangingPunct="1"/>
            <a:r>
              <a:rPr lang="en-US" sz="3400" b="1" dirty="0">
                <a:ea typeface="ＭＳ Ｐゴシック" pitchFamily="-84" charset="-128"/>
                <a:cs typeface="ＭＳ Ｐゴシック" pitchFamily="-84" charset="-128"/>
              </a:rPr>
              <a:t>Time-Independent Schrödinger Wave </a:t>
            </a:r>
            <a:r>
              <a:rPr lang="en-US" sz="3400" b="1" dirty="0" smtClean="0">
                <a:ea typeface="ＭＳ Ｐゴシック" pitchFamily="-84" charset="-128"/>
                <a:cs typeface="ＭＳ Ｐゴシック" pitchFamily="-84" charset="-128"/>
              </a:rPr>
              <a:t>Equation</a:t>
            </a:r>
            <a:r>
              <a:rPr lang="en-US" sz="3400" b="1" dirty="0" smtClean="0">
                <a:solidFill>
                  <a:srgbClr val="FF0000"/>
                </a:solidFill>
                <a:ea typeface="ＭＳ Ｐゴシック" pitchFamily="-84" charset="-128"/>
                <a:cs typeface="ＭＳ Ｐゴシック" pitchFamily="-84" charset="-128"/>
              </a:rPr>
              <a:t>(</a:t>
            </a:r>
            <a:r>
              <a:rPr lang="en-US" sz="3400" b="1" dirty="0" err="1" smtClean="0">
                <a:solidFill>
                  <a:srgbClr val="FF0000"/>
                </a:solidFill>
                <a:ea typeface="ＭＳ Ｐゴシック" pitchFamily="-84" charset="-128"/>
                <a:cs typeface="ＭＳ Ｐゴシック" pitchFamily="-84" charset="-128"/>
              </a:rPr>
              <a:t>con’</a:t>
            </a:r>
            <a:r>
              <a:rPr lang="en-US" altLang="ja-JP" sz="3400" b="1" dirty="0" err="1" smtClean="0">
                <a:solidFill>
                  <a:srgbClr val="FF0000"/>
                </a:solidFill>
                <a:ea typeface="ＭＳ Ｐゴシック" pitchFamily="-84" charset="-128"/>
                <a:cs typeface="ＭＳ Ｐゴシック" pitchFamily="-84" charset="-128"/>
              </a:rPr>
              <a:t>t</a:t>
            </a:r>
            <a:r>
              <a:rPr lang="en-US" altLang="ja-JP" sz="3400" b="1" dirty="0">
                <a:solidFill>
                  <a:srgbClr val="FF0000"/>
                </a:solidFill>
                <a:ea typeface="ＭＳ Ｐゴシック" pitchFamily="-84" charset="-128"/>
                <a:cs typeface="ＭＳ Ｐゴシック" pitchFamily="-84" charset="-128"/>
              </a:rPr>
              <a:t>)</a:t>
            </a:r>
            <a:endParaRPr lang="en-US" sz="3400" b="1" dirty="0">
              <a:solidFill>
                <a:srgbClr val="FF0000"/>
              </a:solidFill>
              <a:ea typeface="ＭＳ Ｐゴシック" pitchFamily="-84" charset="-128"/>
              <a:cs typeface="ＭＳ Ｐゴシック" pitchFamily="-84" charset="-128"/>
            </a:endParaRPr>
          </a:p>
        </p:txBody>
      </p:sp>
      <p:sp>
        <p:nvSpPr>
          <p:cNvPr id="11" name="Date Placeholder 10"/>
          <p:cNvSpPr>
            <a:spLocks noGrp="1"/>
          </p:cNvSpPr>
          <p:nvPr>
            <p:ph type="dt" sz="half" idx="10"/>
          </p:nvPr>
        </p:nvSpPr>
        <p:spPr/>
        <p:txBody>
          <a:bodyPr/>
          <a:lstStyle/>
          <a:p>
            <a:pPr>
              <a:defRPr/>
            </a:pPr>
            <a:r>
              <a:rPr lang="en-US" smtClean="0"/>
              <a:t>Wednesday, Oct. 23, 2013</a:t>
            </a:r>
            <a:endParaRPr lang="en-US"/>
          </a:p>
        </p:txBody>
      </p:sp>
      <p:sp>
        <p:nvSpPr>
          <p:cNvPr id="12" name="Slide Number Placeholder 11"/>
          <p:cNvSpPr>
            <a:spLocks noGrp="1"/>
          </p:cNvSpPr>
          <p:nvPr>
            <p:ph type="sldNum" sz="quarter" idx="12"/>
          </p:nvPr>
        </p:nvSpPr>
        <p:spPr/>
        <p:txBody>
          <a:bodyPr/>
          <a:lstStyle/>
          <a:p>
            <a:pPr>
              <a:defRPr/>
            </a:pPr>
            <a:fld id="{6E4BFBEB-12DC-8949-B61D-A8F2554F50A6}" type="slidenum">
              <a:rPr lang="en-US" smtClean="0"/>
              <a:pPr>
                <a:defRPr/>
              </a:pPr>
              <a:t>8</a:t>
            </a:fld>
            <a:endParaRPr lang="en-US"/>
          </a:p>
        </p:txBody>
      </p:sp>
      <p:sp>
        <p:nvSpPr>
          <p:cNvPr id="13" name="Footer Placeholder 12"/>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57734" name="Object 6"/>
          <p:cNvGraphicFramePr>
            <a:graphicFrameLocks noChangeAspect="1"/>
          </p:cNvGraphicFramePr>
          <p:nvPr>
            <p:extLst>
              <p:ext uri="{D42A27DB-BD31-4B8C-83A1-F6EECF244321}">
                <p14:modId xmlns:p14="http://schemas.microsoft.com/office/powerpoint/2010/main" val="215975484"/>
              </p:ext>
            </p:extLst>
          </p:nvPr>
        </p:nvGraphicFramePr>
        <p:xfrm>
          <a:off x="4643438" y="774700"/>
          <a:ext cx="1820862" cy="825500"/>
        </p:xfrm>
        <a:graphic>
          <a:graphicData uri="http://schemas.openxmlformats.org/presentationml/2006/ole">
            <mc:AlternateContent xmlns:mc="http://schemas.openxmlformats.org/markup-compatibility/2006">
              <mc:Choice xmlns:v="urn:schemas-microsoft-com:vml" Requires="v">
                <p:oleObj spid="_x0000_s531697" name="Equation" r:id="rId3" imgW="927100" imgH="419100" progId="Equation.DSMT4">
                  <p:embed/>
                </p:oleObj>
              </mc:Choice>
              <mc:Fallback>
                <p:oleObj name="Equation" r:id="rId3" imgW="927100" imgH="419100" progId="Equation.DSMT4">
                  <p:embed/>
                  <p:pic>
                    <p:nvPicPr>
                      <p:cNvPr id="0" name=""/>
                      <p:cNvPicPr>
                        <a:picLocks noChangeAspect="1" noChangeArrowheads="1"/>
                      </p:cNvPicPr>
                      <p:nvPr/>
                    </p:nvPicPr>
                    <p:blipFill>
                      <a:blip r:embed="rId4"/>
                      <a:srcRect/>
                      <a:stretch>
                        <a:fillRect/>
                      </a:stretch>
                    </p:blipFill>
                    <p:spPr bwMode="auto">
                      <a:xfrm>
                        <a:off x="4643438" y="774700"/>
                        <a:ext cx="1820862"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35" name="Object 7"/>
          <p:cNvGraphicFramePr>
            <a:graphicFrameLocks noChangeAspect="1"/>
          </p:cNvGraphicFramePr>
          <p:nvPr>
            <p:extLst>
              <p:ext uri="{D42A27DB-BD31-4B8C-83A1-F6EECF244321}">
                <p14:modId xmlns:p14="http://schemas.microsoft.com/office/powerpoint/2010/main" val="240981657"/>
              </p:ext>
            </p:extLst>
          </p:nvPr>
        </p:nvGraphicFramePr>
        <p:xfrm>
          <a:off x="3352800" y="2109067"/>
          <a:ext cx="1219200" cy="786533"/>
        </p:xfrm>
        <a:graphic>
          <a:graphicData uri="http://schemas.openxmlformats.org/presentationml/2006/ole">
            <mc:AlternateContent xmlns:mc="http://schemas.openxmlformats.org/markup-compatibility/2006">
              <mc:Choice xmlns:v="urn:schemas-microsoft-com:vml" Requires="v">
                <p:oleObj spid="_x0000_s531698" name="Equation" r:id="rId5" imgW="609600" imgH="393700" progId="Equation.DSMT4">
                  <p:embed/>
                </p:oleObj>
              </mc:Choice>
              <mc:Fallback>
                <p:oleObj name="Equation" r:id="rId5" imgW="609600" imgH="393700" progId="Equation.DSMT4">
                  <p:embed/>
                  <p:pic>
                    <p:nvPicPr>
                      <p:cNvPr id="0" name=""/>
                      <p:cNvPicPr>
                        <a:picLocks noChangeAspect="1" noChangeArrowheads="1"/>
                      </p:cNvPicPr>
                      <p:nvPr/>
                    </p:nvPicPr>
                    <p:blipFill>
                      <a:blip r:embed="rId6"/>
                      <a:srcRect/>
                      <a:stretch>
                        <a:fillRect/>
                      </a:stretch>
                    </p:blipFill>
                    <p:spPr bwMode="auto">
                      <a:xfrm>
                        <a:off x="3352800" y="2109067"/>
                        <a:ext cx="1219200" cy="7865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36" name="Object 8"/>
          <p:cNvGraphicFramePr>
            <a:graphicFrameLocks noChangeAspect="1"/>
          </p:cNvGraphicFramePr>
          <p:nvPr>
            <p:extLst>
              <p:ext uri="{D42A27DB-BD31-4B8C-83A1-F6EECF244321}">
                <p14:modId xmlns:p14="http://schemas.microsoft.com/office/powerpoint/2010/main" val="557843580"/>
              </p:ext>
            </p:extLst>
          </p:nvPr>
        </p:nvGraphicFramePr>
        <p:xfrm>
          <a:off x="2154238" y="3492500"/>
          <a:ext cx="1938337" cy="384175"/>
        </p:xfrm>
        <a:graphic>
          <a:graphicData uri="http://schemas.openxmlformats.org/presentationml/2006/ole">
            <mc:AlternateContent xmlns:mc="http://schemas.openxmlformats.org/markup-compatibility/2006">
              <mc:Choice xmlns:v="urn:schemas-microsoft-com:vml" Requires="v">
                <p:oleObj spid="_x0000_s531699" name="Equation" r:id="rId7" imgW="1219200" imgH="241300" progId="Equation.DSMT4">
                  <p:embed/>
                </p:oleObj>
              </mc:Choice>
              <mc:Fallback>
                <p:oleObj name="Equation" r:id="rId7" imgW="1219200" imgH="241300" progId="Equation.DSMT4">
                  <p:embed/>
                  <p:pic>
                    <p:nvPicPr>
                      <p:cNvPr id="0" name=""/>
                      <p:cNvPicPr>
                        <a:picLocks noChangeAspect="1" noChangeArrowheads="1"/>
                      </p:cNvPicPr>
                      <p:nvPr/>
                    </p:nvPicPr>
                    <p:blipFill>
                      <a:blip r:embed="rId8"/>
                      <a:srcRect/>
                      <a:stretch>
                        <a:fillRect/>
                      </a:stretch>
                    </p:blipFill>
                    <p:spPr bwMode="auto">
                      <a:xfrm>
                        <a:off x="2154238" y="3492500"/>
                        <a:ext cx="1938337"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37" name="Object 9"/>
          <p:cNvGraphicFramePr>
            <a:graphicFrameLocks noChangeAspect="1"/>
          </p:cNvGraphicFramePr>
          <p:nvPr>
            <p:extLst>
              <p:ext uri="{D42A27DB-BD31-4B8C-83A1-F6EECF244321}">
                <p14:modId xmlns:p14="http://schemas.microsoft.com/office/powerpoint/2010/main" val="2979308955"/>
              </p:ext>
            </p:extLst>
          </p:nvPr>
        </p:nvGraphicFramePr>
        <p:xfrm>
          <a:off x="3711575" y="3948113"/>
          <a:ext cx="1949450" cy="776287"/>
        </p:xfrm>
        <a:graphic>
          <a:graphicData uri="http://schemas.openxmlformats.org/presentationml/2006/ole">
            <mc:AlternateContent xmlns:mc="http://schemas.openxmlformats.org/markup-compatibility/2006">
              <mc:Choice xmlns:v="urn:schemas-microsoft-com:vml" Requires="v">
                <p:oleObj spid="_x0000_s531700" name="Equation" r:id="rId9" imgW="1117600" imgH="444500" progId="Equation.DSMT4">
                  <p:embed/>
                </p:oleObj>
              </mc:Choice>
              <mc:Fallback>
                <p:oleObj name="Equation" r:id="rId9" imgW="1117600" imgH="444500" progId="Equation.DSMT4">
                  <p:embed/>
                  <p:pic>
                    <p:nvPicPr>
                      <p:cNvPr id="0" name=""/>
                      <p:cNvPicPr>
                        <a:picLocks noChangeAspect="1" noChangeArrowheads="1"/>
                      </p:cNvPicPr>
                      <p:nvPr/>
                    </p:nvPicPr>
                    <p:blipFill>
                      <a:blip r:embed="rId10"/>
                      <a:srcRect/>
                      <a:stretch>
                        <a:fillRect/>
                      </a:stretch>
                    </p:blipFill>
                    <p:spPr bwMode="auto">
                      <a:xfrm>
                        <a:off x="3711575" y="3948113"/>
                        <a:ext cx="1949450" cy="776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38" name="Object 10"/>
          <p:cNvGraphicFramePr>
            <a:graphicFrameLocks noChangeAspect="1"/>
          </p:cNvGraphicFramePr>
          <p:nvPr>
            <p:extLst>
              <p:ext uri="{D42A27DB-BD31-4B8C-83A1-F6EECF244321}">
                <p14:modId xmlns:p14="http://schemas.microsoft.com/office/powerpoint/2010/main" val="1645224779"/>
              </p:ext>
            </p:extLst>
          </p:nvPr>
        </p:nvGraphicFramePr>
        <p:xfrm>
          <a:off x="2378075" y="5372100"/>
          <a:ext cx="4592638" cy="876300"/>
        </p:xfrm>
        <a:graphic>
          <a:graphicData uri="http://schemas.openxmlformats.org/presentationml/2006/ole">
            <mc:AlternateContent xmlns:mc="http://schemas.openxmlformats.org/markup-compatibility/2006">
              <mc:Choice xmlns:v="urn:schemas-microsoft-com:vml" Requires="v">
                <p:oleObj spid="_x0000_s531701" name="Equation" r:id="rId11" imgW="2197100" imgH="419100" progId="Equation.DSMT4">
                  <p:embed/>
                </p:oleObj>
              </mc:Choice>
              <mc:Fallback>
                <p:oleObj name="Equation" r:id="rId11" imgW="2197100" imgH="419100" progId="Equation.DSMT4">
                  <p:embed/>
                  <p:pic>
                    <p:nvPicPr>
                      <p:cNvPr id="0" name=""/>
                      <p:cNvPicPr>
                        <a:picLocks noChangeAspect="1" noChangeArrowheads="1"/>
                      </p:cNvPicPr>
                      <p:nvPr/>
                    </p:nvPicPr>
                    <p:blipFill>
                      <a:blip r:embed="rId12"/>
                      <a:srcRect/>
                      <a:stretch>
                        <a:fillRect/>
                      </a:stretch>
                    </p:blipFill>
                    <p:spPr bwMode="auto">
                      <a:xfrm>
                        <a:off x="2378075" y="5372100"/>
                        <a:ext cx="4592638"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41" name="Object 13"/>
          <p:cNvGraphicFramePr>
            <a:graphicFrameLocks noChangeAspect="1"/>
          </p:cNvGraphicFramePr>
          <p:nvPr>
            <p:extLst>
              <p:ext uri="{D42A27DB-BD31-4B8C-83A1-F6EECF244321}">
                <p14:modId xmlns:p14="http://schemas.microsoft.com/office/powerpoint/2010/main" val="2036880478"/>
              </p:ext>
            </p:extLst>
          </p:nvPr>
        </p:nvGraphicFramePr>
        <p:xfrm>
          <a:off x="6553200" y="971550"/>
          <a:ext cx="1397000" cy="400050"/>
        </p:xfrm>
        <a:graphic>
          <a:graphicData uri="http://schemas.openxmlformats.org/presentationml/2006/ole">
            <mc:AlternateContent xmlns:mc="http://schemas.openxmlformats.org/markup-compatibility/2006">
              <mc:Choice xmlns:v="urn:schemas-microsoft-com:vml" Requires="v">
                <p:oleObj spid="_x0000_s531702" name="Equation" r:id="rId13" imgW="711200" imgH="203200" progId="Equation.DSMT4">
                  <p:embed/>
                </p:oleObj>
              </mc:Choice>
              <mc:Fallback>
                <p:oleObj name="Equation" r:id="rId13" imgW="711200" imgH="203200" progId="Equation.DSMT4">
                  <p:embed/>
                  <p:pic>
                    <p:nvPicPr>
                      <p:cNvPr id="0" name=""/>
                      <p:cNvPicPr>
                        <a:picLocks noChangeAspect="1" noChangeArrowheads="1"/>
                      </p:cNvPicPr>
                      <p:nvPr/>
                    </p:nvPicPr>
                    <p:blipFill>
                      <a:blip r:embed="rId14"/>
                      <a:srcRect/>
                      <a:stretch>
                        <a:fillRect/>
                      </a:stretch>
                    </p:blipFill>
                    <p:spPr bwMode="auto">
                      <a:xfrm>
                        <a:off x="6553200" y="971550"/>
                        <a:ext cx="13970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42" name="Object 14"/>
          <p:cNvGraphicFramePr>
            <a:graphicFrameLocks noChangeAspect="1"/>
          </p:cNvGraphicFramePr>
          <p:nvPr>
            <p:extLst>
              <p:ext uri="{D42A27DB-BD31-4B8C-83A1-F6EECF244321}">
                <p14:modId xmlns:p14="http://schemas.microsoft.com/office/powerpoint/2010/main" val="280685600"/>
              </p:ext>
            </p:extLst>
          </p:nvPr>
        </p:nvGraphicFramePr>
        <p:xfrm>
          <a:off x="4114800" y="3492500"/>
          <a:ext cx="666750" cy="303212"/>
        </p:xfrm>
        <a:graphic>
          <a:graphicData uri="http://schemas.openxmlformats.org/presentationml/2006/ole">
            <mc:AlternateContent xmlns:mc="http://schemas.openxmlformats.org/markup-compatibility/2006">
              <mc:Choice xmlns:v="urn:schemas-microsoft-com:vml" Requires="v">
                <p:oleObj spid="_x0000_s531703" name="Equation" r:id="rId15" imgW="419100" imgH="190500" progId="Equation.DSMT4">
                  <p:embed/>
                </p:oleObj>
              </mc:Choice>
              <mc:Fallback>
                <p:oleObj name="Equation" r:id="rId15" imgW="419100" imgH="190500" progId="Equation.DSMT4">
                  <p:embed/>
                  <p:pic>
                    <p:nvPicPr>
                      <p:cNvPr id="0" name=""/>
                      <p:cNvPicPr>
                        <a:picLocks noChangeAspect="1" noChangeArrowheads="1"/>
                      </p:cNvPicPr>
                      <p:nvPr/>
                    </p:nvPicPr>
                    <p:blipFill>
                      <a:blip r:embed="rId16"/>
                      <a:srcRect/>
                      <a:stretch>
                        <a:fillRect/>
                      </a:stretch>
                    </p:blipFill>
                    <p:spPr bwMode="auto">
                      <a:xfrm>
                        <a:off x="4114800" y="3492500"/>
                        <a:ext cx="666750" cy="303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43" name="Object 15"/>
          <p:cNvGraphicFramePr>
            <a:graphicFrameLocks noChangeAspect="1"/>
          </p:cNvGraphicFramePr>
          <p:nvPr>
            <p:extLst>
              <p:ext uri="{D42A27DB-BD31-4B8C-83A1-F6EECF244321}">
                <p14:modId xmlns:p14="http://schemas.microsoft.com/office/powerpoint/2010/main" val="3321658354"/>
              </p:ext>
            </p:extLst>
          </p:nvPr>
        </p:nvGraphicFramePr>
        <p:xfrm>
          <a:off x="4810125" y="3551238"/>
          <a:ext cx="1152525" cy="322262"/>
        </p:xfrm>
        <a:graphic>
          <a:graphicData uri="http://schemas.openxmlformats.org/presentationml/2006/ole">
            <mc:AlternateContent xmlns:mc="http://schemas.openxmlformats.org/markup-compatibility/2006">
              <mc:Choice xmlns:v="urn:schemas-microsoft-com:vml" Requires="v">
                <p:oleObj spid="_x0000_s531704" name="Equation" r:id="rId17" imgW="723900" imgH="203200" progId="Equation.DSMT4">
                  <p:embed/>
                </p:oleObj>
              </mc:Choice>
              <mc:Fallback>
                <p:oleObj name="Equation" r:id="rId17" imgW="723900" imgH="203200" progId="Equation.DSMT4">
                  <p:embed/>
                  <p:pic>
                    <p:nvPicPr>
                      <p:cNvPr id="0" name=""/>
                      <p:cNvPicPr>
                        <a:picLocks noChangeAspect="1" noChangeArrowheads="1"/>
                      </p:cNvPicPr>
                      <p:nvPr/>
                    </p:nvPicPr>
                    <p:blipFill>
                      <a:blip r:embed="rId18"/>
                      <a:srcRect/>
                      <a:stretch>
                        <a:fillRect/>
                      </a:stretch>
                    </p:blipFill>
                    <p:spPr bwMode="auto">
                      <a:xfrm>
                        <a:off x="4810125" y="3551238"/>
                        <a:ext cx="1152525" cy="322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44" name="Object 16"/>
          <p:cNvGraphicFramePr>
            <a:graphicFrameLocks noChangeAspect="1"/>
          </p:cNvGraphicFramePr>
          <p:nvPr>
            <p:extLst>
              <p:ext uri="{D42A27DB-BD31-4B8C-83A1-F6EECF244321}">
                <p14:modId xmlns:p14="http://schemas.microsoft.com/office/powerpoint/2010/main" val="3331202925"/>
              </p:ext>
            </p:extLst>
          </p:nvPr>
        </p:nvGraphicFramePr>
        <p:xfrm>
          <a:off x="6096000" y="3513138"/>
          <a:ext cx="1273175" cy="284162"/>
        </p:xfrm>
        <a:graphic>
          <a:graphicData uri="http://schemas.openxmlformats.org/presentationml/2006/ole">
            <mc:AlternateContent xmlns:mc="http://schemas.openxmlformats.org/markup-compatibility/2006">
              <mc:Choice xmlns:v="urn:schemas-microsoft-com:vml" Requires="v">
                <p:oleObj spid="_x0000_s531705" name="Equation" r:id="rId19" imgW="800100" imgH="177800" progId="Equation.DSMT4">
                  <p:embed/>
                </p:oleObj>
              </mc:Choice>
              <mc:Fallback>
                <p:oleObj name="Equation" r:id="rId19" imgW="800100" imgH="177800" progId="Equation.DSMT4">
                  <p:embed/>
                  <p:pic>
                    <p:nvPicPr>
                      <p:cNvPr id="0" name=""/>
                      <p:cNvPicPr>
                        <a:picLocks noChangeAspect="1" noChangeArrowheads="1"/>
                      </p:cNvPicPr>
                      <p:nvPr/>
                    </p:nvPicPr>
                    <p:blipFill>
                      <a:blip r:embed="rId20"/>
                      <a:srcRect/>
                      <a:stretch>
                        <a:fillRect/>
                      </a:stretch>
                    </p:blipFill>
                    <p:spPr bwMode="auto">
                      <a:xfrm>
                        <a:off x="6096000" y="3513138"/>
                        <a:ext cx="1273175"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3"/>
          <p:cNvGraphicFramePr>
            <a:graphicFrameLocks noChangeAspect="1"/>
          </p:cNvGraphicFramePr>
          <p:nvPr>
            <p:extLst>
              <p:ext uri="{D42A27DB-BD31-4B8C-83A1-F6EECF244321}">
                <p14:modId xmlns:p14="http://schemas.microsoft.com/office/powerpoint/2010/main" val="291190790"/>
              </p:ext>
            </p:extLst>
          </p:nvPr>
        </p:nvGraphicFramePr>
        <p:xfrm>
          <a:off x="7889875" y="990600"/>
          <a:ext cx="873125" cy="300037"/>
        </p:xfrm>
        <a:graphic>
          <a:graphicData uri="http://schemas.openxmlformats.org/presentationml/2006/ole">
            <mc:AlternateContent xmlns:mc="http://schemas.openxmlformats.org/markup-compatibility/2006">
              <mc:Choice xmlns:v="urn:schemas-microsoft-com:vml" Requires="v">
                <p:oleObj spid="_x0000_s531706" name="Equation" r:id="rId21" imgW="444500" imgH="152400" progId="Equation.DSMT4">
                  <p:embed/>
                </p:oleObj>
              </mc:Choice>
              <mc:Fallback>
                <p:oleObj name="Equation" r:id="rId21" imgW="444500" imgH="152400" progId="Equation.DSMT4">
                  <p:embed/>
                  <p:pic>
                    <p:nvPicPr>
                      <p:cNvPr id="0" name=""/>
                      <p:cNvPicPr>
                        <a:picLocks noChangeAspect="1" noChangeArrowheads="1"/>
                      </p:cNvPicPr>
                      <p:nvPr/>
                    </p:nvPicPr>
                    <p:blipFill>
                      <a:blip r:embed="rId22"/>
                      <a:srcRect/>
                      <a:stretch>
                        <a:fillRect/>
                      </a:stretch>
                    </p:blipFill>
                    <p:spPr bwMode="auto">
                      <a:xfrm>
                        <a:off x="7889875" y="990600"/>
                        <a:ext cx="873125"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139273190"/>
              </p:ext>
            </p:extLst>
          </p:nvPr>
        </p:nvGraphicFramePr>
        <p:xfrm>
          <a:off x="7377113" y="3505200"/>
          <a:ext cx="242887" cy="244475"/>
        </p:xfrm>
        <a:graphic>
          <a:graphicData uri="http://schemas.openxmlformats.org/presentationml/2006/ole">
            <mc:AlternateContent xmlns:mc="http://schemas.openxmlformats.org/markup-compatibility/2006">
              <mc:Choice xmlns:v="urn:schemas-microsoft-com:vml" Requires="v">
                <p:oleObj spid="_x0000_s531707" name="Equation" r:id="rId23" imgW="152400" imgH="152400" progId="Equation.DSMT4">
                  <p:embed/>
                </p:oleObj>
              </mc:Choice>
              <mc:Fallback>
                <p:oleObj name="Equation" r:id="rId23" imgW="152400" imgH="152400" progId="Equation.DSMT4">
                  <p:embed/>
                  <p:pic>
                    <p:nvPicPr>
                      <p:cNvPr id="0" name=""/>
                      <p:cNvPicPr>
                        <a:picLocks noChangeAspect="1" noChangeArrowheads="1"/>
                      </p:cNvPicPr>
                      <p:nvPr/>
                    </p:nvPicPr>
                    <p:blipFill>
                      <a:blip r:embed="rId24"/>
                      <a:srcRect/>
                      <a:stretch>
                        <a:fillRect/>
                      </a:stretch>
                    </p:blipFill>
                    <p:spPr bwMode="auto">
                      <a:xfrm>
                        <a:off x="7377113" y="3505200"/>
                        <a:ext cx="242887" cy="24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517984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457200" y="76200"/>
            <a:ext cx="8229600" cy="712787"/>
          </a:xfrm>
        </p:spPr>
        <p:txBody>
          <a:bodyPr/>
          <a:lstStyle/>
          <a:p>
            <a:pPr algn="ctr" eaLnBrk="1" hangingPunct="1"/>
            <a:r>
              <a:rPr lang="en-US" sz="4800" b="1" dirty="0">
                <a:ea typeface="ＭＳ Ｐゴシック" pitchFamily="-84" charset="-128"/>
                <a:cs typeface="ＭＳ Ｐゴシック" pitchFamily="-84" charset="-128"/>
              </a:rPr>
              <a:t>Stationary State</a:t>
            </a:r>
          </a:p>
        </p:txBody>
      </p:sp>
      <p:sp>
        <p:nvSpPr>
          <p:cNvPr id="24578" name="AutoShape 3"/>
          <p:cNvSpPr>
            <a:spLocks noGrp="1" noChangeAspect="1" noChangeArrowheads="1"/>
          </p:cNvSpPr>
          <p:nvPr>
            <p:ph type="body" sz="half" idx="1"/>
          </p:nvPr>
        </p:nvSpPr>
        <p:spPr>
          <a:xfrm>
            <a:off x="227013" y="838200"/>
            <a:ext cx="8383587" cy="4878388"/>
          </a:xfrm>
        </p:spPr>
        <p:txBody>
          <a:bodyPr/>
          <a:lstStyle/>
          <a:p>
            <a:pPr eaLnBrk="1" hangingPunct="1"/>
            <a:r>
              <a:rPr lang="en-US" dirty="0" smtClean="0">
                <a:ea typeface="ＭＳ Ｐゴシック" pitchFamily="-84" charset="-128"/>
                <a:cs typeface="ＭＳ Ｐゴシック" pitchFamily="-84" charset="-128"/>
              </a:rPr>
              <a:t>Recalling </a:t>
            </a:r>
            <a:r>
              <a:rPr lang="en-US" dirty="0">
                <a:ea typeface="ＭＳ Ｐゴシック" pitchFamily="-84" charset="-128"/>
                <a:cs typeface="ＭＳ Ｐゴシック" pitchFamily="-84" charset="-128"/>
              </a:rPr>
              <a:t>the separation of variables: </a:t>
            </a:r>
          </a:p>
          <a:p>
            <a:pPr eaLnBrk="1" hangingPunct="1">
              <a:buFont typeface="Wingdings" pitchFamily="-84" charset="2"/>
              <a:buNone/>
            </a:pPr>
            <a:r>
              <a:rPr lang="en-US" dirty="0">
                <a:ea typeface="ＭＳ Ｐゴシック" pitchFamily="-84" charset="-128"/>
                <a:cs typeface="ＭＳ Ｐゴシック" pitchFamily="-84" charset="-128"/>
              </a:rPr>
              <a:t>     and with  </a:t>
            </a:r>
            <a:r>
              <a:rPr lang="en-US" dirty="0" err="1">
                <a:latin typeface="Apple Chancery"/>
                <a:ea typeface="ＭＳ Ｐゴシック" pitchFamily="-84" charset="-128"/>
                <a:cs typeface="Apple Chancery"/>
              </a:rPr>
              <a:t>f</a:t>
            </a:r>
            <a:r>
              <a:rPr lang="en-US" dirty="0" err="1">
                <a:ea typeface="ＭＳ Ｐゴシック" pitchFamily="-84" charset="-128"/>
                <a:cs typeface="ＭＳ Ｐゴシック" pitchFamily="-84" charset="-128"/>
              </a:rPr>
              <a:t>(t</a:t>
            </a:r>
            <a:r>
              <a:rPr lang="en-US" dirty="0">
                <a:ea typeface="ＭＳ Ｐゴシック" pitchFamily="-84" charset="-128"/>
                <a:cs typeface="ＭＳ Ｐゴシック" pitchFamily="-84" charset="-128"/>
              </a:rPr>
              <a:t>) =            the wave function can be written as</a:t>
            </a:r>
            <a:r>
              <a:rPr lang="en-US" dirty="0" smtClean="0">
                <a:ea typeface="ＭＳ Ｐゴシック" pitchFamily="-84" charset="-128"/>
                <a:cs typeface="ＭＳ Ｐゴシック" pitchFamily="-84" charset="-128"/>
              </a:rPr>
              <a:t>:</a:t>
            </a:r>
          </a:p>
          <a:p>
            <a:pPr eaLnBrk="1" hangingPunct="1"/>
            <a:r>
              <a:rPr lang="en-US" dirty="0">
                <a:ea typeface="ＭＳ Ｐゴシック" pitchFamily="-84" charset="-128"/>
                <a:cs typeface="ＭＳ Ｐゴシック" pitchFamily="-84" charset="-128"/>
              </a:rPr>
              <a:t>The probability density becomes:</a:t>
            </a:r>
          </a:p>
          <a:p>
            <a:pPr eaLnBrk="1" hangingPunct="1"/>
            <a:endParaRPr lang="en-US" dirty="0" smtClean="0">
              <a:ea typeface="ＭＳ Ｐゴシック" pitchFamily="-84" charset="-128"/>
              <a:cs typeface="ＭＳ Ｐゴシック" pitchFamily="-84" charset="-128"/>
            </a:endParaRPr>
          </a:p>
          <a:p>
            <a:pPr eaLnBrk="1" hangingPunct="1">
              <a:buNone/>
            </a:pPr>
            <a:endParaRPr lang="en-US" dirty="0" smtClean="0">
              <a:ea typeface="ＭＳ Ｐゴシック" pitchFamily="-84" charset="-128"/>
              <a:cs typeface="ＭＳ Ｐゴシック" pitchFamily="-84" charset="-128"/>
            </a:endParaRPr>
          </a:p>
          <a:p>
            <a:pPr eaLnBrk="1" hangingPunct="1"/>
            <a:r>
              <a:rPr lang="en-US" dirty="0">
                <a:ea typeface="ＭＳ Ｐゴシック" pitchFamily="-84" charset="-128"/>
                <a:cs typeface="ＭＳ Ｐゴシック" pitchFamily="-84" charset="-128"/>
              </a:rPr>
              <a:t>The probability distributions are constant in time. This is a standing wave phenomena that is called the stationary state.</a:t>
            </a:r>
          </a:p>
        </p:txBody>
      </p:sp>
      <p:graphicFrame>
        <p:nvGraphicFramePr>
          <p:cNvPr id="24582" name="Object 3"/>
          <p:cNvGraphicFramePr>
            <a:graphicFrameLocks noChangeAspect="1"/>
          </p:cNvGraphicFramePr>
          <p:nvPr>
            <p:extLst>
              <p:ext uri="{D42A27DB-BD31-4B8C-83A1-F6EECF244321}">
                <p14:modId xmlns:p14="http://schemas.microsoft.com/office/powerpoint/2010/main" val="793725978"/>
              </p:ext>
            </p:extLst>
          </p:nvPr>
        </p:nvGraphicFramePr>
        <p:xfrm>
          <a:off x="3030538" y="1400175"/>
          <a:ext cx="781050" cy="509588"/>
        </p:xfrm>
        <a:graphic>
          <a:graphicData uri="http://schemas.openxmlformats.org/presentationml/2006/ole">
            <mc:AlternateContent xmlns:mc="http://schemas.openxmlformats.org/markup-compatibility/2006">
              <mc:Choice xmlns:v="urn:schemas-microsoft-com:vml" Requires="v">
                <p:oleObj spid="_x0000_s509740" name="Equation" r:id="rId3" imgW="292100" imgH="190500" progId="Equation.DSMT4">
                  <p:embed/>
                </p:oleObj>
              </mc:Choice>
              <mc:Fallback>
                <p:oleObj name="Equation" r:id="rId3" imgW="292100" imgH="190500" progId="Equation.DSMT4">
                  <p:embed/>
                  <p:pic>
                    <p:nvPicPr>
                      <p:cNvPr id="0" name=""/>
                      <p:cNvPicPr>
                        <a:picLocks noChangeAspect="1" noChangeArrowheads="1"/>
                      </p:cNvPicPr>
                      <p:nvPr/>
                    </p:nvPicPr>
                    <p:blipFill>
                      <a:blip r:embed="rId4"/>
                      <a:srcRect/>
                      <a:stretch>
                        <a:fillRect/>
                      </a:stretch>
                    </p:blipFill>
                    <p:spPr bwMode="auto">
                      <a:xfrm>
                        <a:off x="3030538" y="1400175"/>
                        <a:ext cx="781050" cy="50958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 name="Date Placeholder 7"/>
          <p:cNvSpPr>
            <a:spLocks noGrp="1"/>
          </p:cNvSpPr>
          <p:nvPr>
            <p:ph type="dt" sz="half" idx="10"/>
          </p:nvPr>
        </p:nvSpPr>
        <p:spPr/>
        <p:txBody>
          <a:bodyPr/>
          <a:lstStyle/>
          <a:p>
            <a:pPr>
              <a:defRPr/>
            </a:pPr>
            <a:r>
              <a:rPr lang="en-US" smtClean="0"/>
              <a:t>Wednesday, Oct. 23, 2013</a:t>
            </a:r>
            <a:endParaRPr lang="en-US"/>
          </a:p>
        </p:txBody>
      </p:sp>
      <p:sp>
        <p:nvSpPr>
          <p:cNvPr id="9" name="Slide Number Placeholder 8"/>
          <p:cNvSpPr>
            <a:spLocks noGrp="1"/>
          </p:cNvSpPr>
          <p:nvPr>
            <p:ph type="sldNum" sz="quarter" idx="12"/>
          </p:nvPr>
        </p:nvSpPr>
        <p:spPr/>
        <p:txBody>
          <a:bodyPr/>
          <a:lstStyle/>
          <a:p>
            <a:fld id="{FDDAF44D-5BDC-464D-BFC2-357404B9B058}" type="slidenum">
              <a:rPr lang="en-US" smtClean="0"/>
              <a:pPr/>
              <a:t>9</a:t>
            </a:fld>
            <a:endParaRPr lang="en-US"/>
          </a:p>
        </p:txBody>
      </p:sp>
      <p:sp>
        <p:nvSpPr>
          <p:cNvPr id="10" name="Footer Placeholder 9"/>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58758" name="Object 6"/>
          <p:cNvGraphicFramePr>
            <a:graphicFrameLocks noChangeAspect="1"/>
          </p:cNvGraphicFramePr>
          <p:nvPr>
            <p:extLst>
              <p:ext uri="{D42A27DB-BD31-4B8C-83A1-F6EECF244321}">
                <p14:modId xmlns:p14="http://schemas.microsoft.com/office/powerpoint/2010/main" val="684855704"/>
              </p:ext>
            </p:extLst>
          </p:nvPr>
        </p:nvGraphicFramePr>
        <p:xfrm>
          <a:off x="6172200" y="906463"/>
          <a:ext cx="2882207" cy="541337"/>
        </p:xfrm>
        <a:graphic>
          <a:graphicData uri="http://schemas.openxmlformats.org/presentationml/2006/ole">
            <mc:AlternateContent xmlns:mc="http://schemas.openxmlformats.org/markup-compatibility/2006">
              <mc:Choice xmlns:v="urn:schemas-microsoft-com:vml" Requires="v">
                <p:oleObj spid="_x0000_s509741" name="Equation" r:id="rId5" imgW="1219200" imgH="228600" progId="Equation.DSMT4">
                  <p:embed/>
                </p:oleObj>
              </mc:Choice>
              <mc:Fallback>
                <p:oleObj name="Equation" r:id="rId5" imgW="1219200" imgH="228600" progId="Equation.DSMT4">
                  <p:embed/>
                  <p:pic>
                    <p:nvPicPr>
                      <p:cNvPr id="0" name=""/>
                      <p:cNvPicPr>
                        <a:picLocks noChangeAspect="1" noChangeArrowheads="1"/>
                      </p:cNvPicPr>
                      <p:nvPr/>
                    </p:nvPicPr>
                    <p:blipFill>
                      <a:blip r:embed="rId6"/>
                      <a:srcRect/>
                      <a:stretch>
                        <a:fillRect/>
                      </a:stretch>
                    </p:blipFill>
                    <p:spPr bwMode="auto">
                      <a:xfrm>
                        <a:off x="6172200" y="906463"/>
                        <a:ext cx="2882207" cy="541337"/>
                      </a:xfrm>
                      <a:prstGeom prst="rect">
                        <a:avLst/>
                      </a:prstGeom>
                      <a:noFill/>
                    </p:spPr>
                  </p:pic>
                </p:oleObj>
              </mc:Fallback>
            </mc:AlternateContent>
          </a:graphicData>
        </a:graphic>
      </p:graphicFrame>
      <p:graphicFrame>
        <p:nvGraphicFramePr>
          <p:cNvPr id="458759" name="Object 7"/>
          <p:cNvGraphicFramePr>
            <a:graphicFrameLocks noChangeAspect="1"/>
          </p:cNvGraphicFramePr>
          <p:nvPr>
            <p:extLst>
              <p:ext uri="{D42A27DB-BD31-4B8C-83A1-F6EECF244321}">
                <p14:modId xmlns:p14="http://schemas.microsoft.com/office/powerpoint/2010/main" val="135380384"/>
              </p:ext>
            </p:extLst>
          </p:nvPr>
        </p:nvGraphicFramePr>
        <p:xfrm>
          <a:off x="2757488" y="2011363"/>
          <a:ext cx="2678112" cy="536575"/>
        </p:xfrm>
        <a:graphic>
          <a:graphicData uri="http://schemas.openxmlformats.org/presentationml/2006/ole">
            <mc:AlternateContent xmlns:mc="http://schemas.openxmlformats.org/markup-compatibility/2006">
              <mc:Choice xmlns:v="urn:schemas-microsoft-com:vml" Requires="v">
                <p:oleObj spid="_x0000_s509742" name="Equation" r:id="rId7" imgW="1206500" imgH="241300" progId="Equation.DSMT4">
                  <p:embed/>
                </p:oleObj>
              </mc:Choice>
              <mc:Fallback>
                <p:oleObj name="Equation" r:id="rId7" imgW="1206500" imgH="241300" progId="Equation.DSMT4">
                  <p:embed/>
                  <p:pic>
                    <p:nvPicPr>
                      <p:cNvPr id="0" name=""/>
                      <p:cNvPicPr>
                        <a:picLocks noChangeAspect="1" noChangeArrowheads="1"/>
                      </p:cNvPicPr>
                      <p:nvPr/>
                    </p:nvPicPr>
                    <p:blipFill>
                      <a:blip r:embed="rId8"/>
                      <a:srcRect/>
                      <a:stretch>
                        <a:fillRect/>
                      </a:stretch>
                    </p:blipFill>
                    <p:spPr bwMode="auto">
                      <a:xfrm>
                        <a:off x="2757488" y="2011363"/>
                        <a:ext cx="2678112"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8760" name="Object 8"/>
          <p:cNvGraphicFramePr>
            <a:graphicFrameLocks noChangeAspect="1"/>
          </p:cNvGraphicFramePr>
          <p:nvPr>
            <p:extLst>
              <p:ext uri="{D42A27DB-BD31-4B8C-83A1-F6EECF244321}">
                <p14:modId xmlns:p14="http://schemas.microsoft.com/office/powerpoint/2010/main" val="278639813"/>
              </p:ext>
            </p:extLst>
          </p:nvPr>
        </p:nvGraphicFramePr>
        <p:xfrm>
          <a:off x="914400" y="3276600"/>
          <a:ext cx="1608138" cy="652463"/>
        </p:xfrm>
        <a:graphic>
          <a:graphicData uri="http://schemas.openxmlformats.org/presentationml/2006/ole">
            <mc:AlternateContent xmlns:mc="http://schemas.openxmlformats.org/markup-compatibility/2006">
              <mc:Choice xmlns:v="urn:schemas-microsoft-com:vml" Requires="v">
                <p:oleObj spid="_x0000_s509743" name="Equation" r:id="rId9" imgW="469900" imgH="190500" progId="Equation.DSMT4">
                  <p:embed/>
                </p:oleObj>
              </mc:Choice>
              <mc:Fallback>
                <p:oleObj name="Equation" r:id="rId9" imgW="469900" imgH="190500" progId="Equation.DSMT4">
                  <p:embed/>
                  <p:pic>
                    <p:nvPicPr>
                      <p:cNvPr id="0" name=""/>
                      <p:cNvPicPr>
                        <a:picLocks noChangeAspect="1" noChangeArrowheads="1"/>
                      </p:cNvPicPr>
                      <p:nvPr/>
                    </p:nvPicPr>
                    <p:blipFill>
                      <a:blip r:embed="rId10"/>
                      <a:srcRect/>
                      <a:stretch>
                        <a:fillRect/>
                      </a:stretch>
                    </p:blipFill>
                    <p:spPr bwMode="auto">
                      <a:xfrm>
                        <a:off x="914400" y="3276600"/>
                        <a:ext cx="1608138" cy="652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8763" name="Object 11"/>
          <p:cNvGraphicFramePr>
            <a:graphicFrameLocks noChangeAspect="1"/>
          </p:cNvGraphicFramePr>
          <p:nvPr>
            <p:extLst>
              <p:ext uri="{D42A27DB-BD31-4B8C-83A1-F6EECF244321}">
                <p14:modId xmlns:p14="http://schemas.microsoft.com/office/powerpoint/2010/main" val="3313343030"/>
              </p:ext>
            </p:extLst>
          </p:nvPr>
        </p:nvGraphicFramePr>
        <p:xfrm>
          <a:off x="2557463" y="3179763"/>
          <a:ext cx="3825875" cy="957262"/>
        </p:xfrm>
        <a:graphic>
          <a:graphicData uri="http://schemas.openxmlformats.org/presentationml/2006/ole">
            <mc:AlternateContent xmlns:mc="http://schemas.openxmlformats.org/markup-compatibility/2006">
              <mc:Choice xmlns:v="urn:schemas-microsoft-com:vml" Requires="v">
                <p:oleObj spid="_x0000_s509744" name="Equation" r:id="rId11" imgW="1117600" imgH="279400" progId="Equation.DSMT4">
                  <p:embed/>
                </p:oleObj>
              </mc:Choice>
              <mc:Fallback>
                <p:oleObj name="Equation" r:id="rId11" imgW="1117600" imgH="279400" progId="Equation.DSMT4">
                  <p:embed/>
                  <p:pic>
                    <p:nvPicPr>
                      <p:cNvPr id="0" name=""/>
                      <p:cNvPicPr>
                        <a:picLocks noChangeAspect="1" noChangeArrowheads="1"/>
                      </p:cNvPicPr>
                      <p:nvPr/>
                    </p:nvPicPr>
                    <p:blipFill>
                      <a:blip r:embed="rId12"/>
                      <a:srcRect/>
                      <a:stretch>
                        <a:fillRect/>
                      </a:stretch>
                    </p:blipFill>
                    <p:spPr bwMode="auto">
                      <a:xfrm>
                        <a:off x="2557463" y="3179763"/>
                        <a:ext cx="3825875" cy="95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8764" name="Object 12"/>
          <p:cNvGraphicFramePr>
            <a:graphicFrameLocks noChangeAspect="1"/>
          </p:cNvGraphicFramePr>
          <p:nvPr>
            <p:extLst>
              <p:ext uri="{D42A27DB-BD31-4B8C-83A1-F6EECF244321}">
                <p14:modId xmlns:p14="http://schemas.microsoft.com/office/powerpoint/2010/main" val="921051564"/>
              </p:ext>
            </p:extLst>
          </p:nvPr>
        </p:nvGraphicFramePr>
        <p:xfrm>
          <a:off x="6324600" y="3200400"/>
          <a:ext cx="1477962" cy="827087"/>
        </p:xfrm>
        <a:graphic>
          <a:graphicData uri="http://schemas.openxmlformats.org/presentationml/2006/ole">
            <mc:AlternateContent xmlns:mc="http://schemas.openxmlformats.org/markup-compatibility/2006">
              <mc:Choice xmlns:v="urn:schemas-microsoft-com:vml" Requires="v">
                <p:oleObj spid="_x0000_s509745" name="Equation" r:id="rId13" imgW="431800" imgH="241300" progId="Equation.DSMT4">
                  <p:embed/>
                </p:oleObj>
              </mc:Choice>
              <mc:Fallback>
                <p:oleObj name="Equation" r:id="rId13" imgW="431800" imgH="241300" progId="Equation.DSMT4">
                  <p:embed/>
                  <p:pic>
                    <p:nvPicPr>
                      <p:cNvPr id="0" name=""/>
                      <p:cNvPicPr>
                        <a:picLocks noChangeAspect="1" noChangeArrowheads="1"/>
                      </p:cNvPicPr>
                      <p:nvPr/>
                    </p:nvPicPr>
                    <p:blipFill>
                      <a:blip r:embed="rId14"/>
                      <a:srcRect/>
                      <a:stretch>
                        <a:fillRect/>
                      </a:stretch>
                    </p:blipFill>
                    <p:spPr bwMode="auto">
                      <a:xfrm>
                        <a:off x="6324600" y="3200400"/>
                        <a:ext cx="1477962" cy="827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193897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41895</TotalTime>
  <Words>1048</Words>
  <Application>Microsoft Macintosh PowerPoint</Application>
  <PresentationFormat>On-screen Show (4:3)</PresentationFormat>
  <Paragraphs>136</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phys1443-spring02</vt:lpstr>
      <vt:lpstr>Equation</vt:lpstr>
      <vt:lpstr>PHYS 3313 – Section 001 Lecture #13</vt:lpstr>
      <vt:lpstr>Announcements</vt:lpstr>
      <vt:lpstr>PowerPoint Presentation</vt:lpstr>
      <vt:lpstr>Ex 6.4: Normalization</vt:lpstr>
      <vt:lpstr>Ex 6.4: Normalization, cont’d</vt:lpstr>
      <vt:lpstr>Properties of Valid Wave Functions</vt:lpstr>
      <vt:lpstr>Time-Independent Schrödinger Wave Equation</vt:lpstr>
      <vt:lpstr>Time-Independent Schrödinger Wave Equation(con’t)</vt:lpstr>
      <vt:lpstr>Stationary State</vt:lpstr>
      <vt:lpstr>Comparison of Classical and Quantum Mechanics</vt:lpstr>
      <vt:lpstr>Expectation Values</vt:lpstr>
      <vt:lpstr>Continuous Expectation Values</vt:lpstr>
      <vt:lpstr>Momentum Operator</vt:lpstr>
      <vt:lpstr>Position and Energy Operators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1899</cp:revision>
  <dcterms:created xsi:type="dcterms:W3CDTF">2012-10-15T20:49:02Z</dcterms:created>
  <dcterms:modified xsi:type="dcterms:W3CDTF">2013-10-23T20:34:23Z</dcterms:modified>
</cp:coreProperties>
</file>