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35" r:id="rId3"/>
    <p:sldId id="740" r:id="rId4"/>
    <p:sldId id="722" r:id="rId5"/>
    <p:sldId id="723" r:id="rId6"/>
    <p:sldId id="725" r:id="rId7"/>
    <p:sldId id="726" r:id="rId8"/>
    <p:sldId id="727" r:id="rId9"/>
    <p:sldId id="728" r:id="rId10"/>
    <p:sldId id="729" r:id="rId11"/>
    <p:sldId id="730" r:id="rId12"/>
    <p:sldId id="731" r:id="rId13"/>
    <p:sldId id="732" r:id="rId14"/>
    <p:sldId id="733"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9" d="100"/>
          <a:sy n="99" d="100"/>
        </p:scale>
        <p:origin x="-1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 Id="rId11" Type="http://schemas.openxmlformats.org/officeDocument/2006/relationships/image" Target="../media/image40.emf"/><Relationship Id="rId1" Type="http://schemas.openxmlformats.org/officeDocument/2006/relationships/image" Target="../media/image30.emf"/><Relationship Id="rId2"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1" Type="http://schemas.openxmlformats.org/officeDocument/2006/relationships/image" Target="../media/image41.emf"/><Relationship Id="rId2"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 Id="rId3"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0" Type="http://schemas.openxmlformats.org/officeDocument/2006/relationships/image" Target="../media/image61.emf"/><Relationship Id="rId11" Type="http://schemas.openxmlformats.org/officeDocument/2006/relationships/image" Target="../media/image62.emf"/><Relationship Id="rId1" Type="http://schemas.openxmlformats.org/officeDocument/2006/relationships/image" Target="../media/image52.emf"/><Relationship Id="rId2"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68.emf"/><Relationship Id="rId7" Type="http://schemas.openxmlformats.org/officeDocument/2006/relationships/image" Target="../media/image69.emf"/><Relationship Id="rId8" Type="http://schemas.openxmlformats.org/officeDocument/2006/relationships/image" Target="../media/image70.emf"/><Relationship Id="rId9" Type="http://schemas.openxmlformats.org/officeDocument/2006/relationships/image" Target="../media/image71.emf"/><Relationship Id="rId10" Type="http://schemas.openxmlformats.org/officeDocument/2006/relationships/image" Target="../media/image72.emf"/><Relationship Id="rId1" Type="http://schemas.openxmlformats.org/officeDocument/2006/relationships/image" Target="../media/image63.emf"/><Relationship Id="rId2"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4149537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23,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23,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 id="2147483723"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47.emf"/><Relationship Id="rId5" Type="http://schemas.openxmlformats.org/officeDocument/2006/relationships/oleObject" Target="../embeddings/oleObject45.bin"/><Relationship Id="rId6" Type="http://schemas.openxmlformats.org/officeDocument/2006/relationships/image" Target="../media/image48.emf"/><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49.emf"/><Relationship Id="rId5" Type="http://schemas.openxmlformats.org/officeDocument/2006/relationships/oleObject" Target="../embeddings/oleObject47.bin"/><Relationship Id="rId6" Type="http://schemas.openxmlformats.org/officeDocument/2006/relationships/image" Target="../media/image50.emf"/><Relationship Id="rId7" Type="http://schemas.openxmlformats.org/officeDocument/2006/relationships/oleObject" Target="../embeddings/oleObject48.bin"/><Relationship Id="rId8" Type="http://schemas.openxmlformats.org/officeDocument/2006/relationships/image" Target="../media/image51.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2.bin"/><Relationship Id="rId20" Type="http://schemas.openxmlformats.org/officeDocument/2006/relationships/image" Target="../media/image60.emf"/><Relationship Id="rId21" Type="http://schemas.openxmlformats.org/officeDocument/2006/relationships/oleObject" Target="../embeddings/oleObject58.bin"/><Relationship Id="rId22" Type="http://schemas.openxmlformats.org/officeDocument/2006/relationships/image" Target="../media/image61.emf"/><Relationship Id="rId23" Type="http://schemas.openxmlformats.org/officeDocument/2006/relationships/oleObject" Target="../embeddings/oleObject59.bin"/><Relationship Id="rId24" Type="http://schemas.openxmlformats.org/officeDocument/2006/relationships/image" Target="../media/image62.emf"/><Relationship Id="rId10" Type="http://schemas.openxmlformats.org/officeDocument/2006/relationships/image" Target="../media/image55.emf"/><Relationship Id="rId11" Type="http://schemas.openxmlformats.org/officeDocument/2006/relationships/oleObject" Target="../embeddings/oleObject53.bin"/><Relationship Id="rId12" Type="http://schemas.openxmlformats.org/officeDocument/2006/relationships/image" Target="../media/image56.emf"/><Relationship Id="rId13" Type="http://schemas.openxmlformats.org/officeDocument/2006/relationships/oleObject" Target="../embeddings/oleObject54.bin"/><Relationship Id="rId14" Type="http://schemas.openxmlformats.org/officeDocument/2006/relationships/image" Target="../media/image57.emf"/><Relationship Id="rId15" Type="http://schemas.openxmlformats.org/officeDocument/2006/relationships/oleObject" Target="../embeddings/oleObject55.bin"/><Relationship Id="rId16" Type="http://schemas.openxmlformats.org/officeDocument/2006/relationships/image" Target="../media/image58.emf"/><Relationship Id="rId17" Type="http://schemas.openxmlformats.org/officeDocument/2006/relationships/oleObject" Target="../embeddings/oleObject56.bin"/><Relationship Id="rId18" Type="http://schemas.openxmlformats.org/officeDocument/2006/relationships/image" Target="../media/image59.emf"/><Relationship Id="rId19" Type="http://schemas.openxmlformats.org/officeDocument/2006/relationships/oleObject" Target="../embeddings/oleObject57.bin"/><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9.bin"/><Relationship Id="rId4" Type="http://schemas.openxmlformats.org/officeDocument/2006/relationships/image" Target="../media/image52.emf"/><Relationship Id="rId5" Type="http://schemas.openxmlformats.org/officeDocument/2006/relationships/oleObject" Target="../embeddings/oleObject50.bin"/><Relationship Id="rId6" Type="http://schemas.openxmlformats.org/officeDocument/2006/relationships/image" Target="../media/image53.emf"/><Relationship Id="rId7" Type="http://schemas.openxmlformats.org/officeDocument/2006/relationships/oleObject" Target="../embeddings/oleObject51.bin"/><Relationship Id="rId8" Type="http://schemas.openxmlformats.org/officeDocument/2006/relationships/image" Target="../media/image54.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71.emf"/><Relationship Id="rId21" Type="http://schemas.openxmlformats.org/officeDocument/2006/relationships/oleObject" Target="../embeddings/oleObject69.bin"/><Relationship Id="rId22" Type="http://schemas.openxmlformats.org/officeDocument/2006/relationships/image" Target="../media/image72.emf"/><Relationship Id="rId10" Type="http://schemas.openxmlformats.org/officeDocument/2006/relationships/image" Target="../media/image66.emf"/><Relationship Id="rId11" Type="http://schemas.openxmlformats.org/officeDocument/2006/relationships/oleObject" Target="../embeddings/oleObject64.bin"/><Relationship Id="rId12" Type="http://schemas.openxmlformats.org/officeDocument/2006/relationships/image" Target="../media/image67.emf"/><Relationship Id="rId13" Type="http://schemas.openxmlformats.org/officeDocument/2006/relationships/oleObject" Target="../embeddings/oleObject65.bin"/><Relationship Id="rId14" Type="http://schemas.openxmlformats.org/officeDocument/2006/relationships/image" Target="../media/image68.emf"/><Relationship Id="rId15" Type="http://schemas.openxmlformats.org/officeDocument/2006/relationships/oleObject" Target="../embeddings/oleObject66.bin"/><Relationship Id="rId16" Type="http://schemas.openxmlformats.org/officeDocument/2006/relationships/image" Target="../media/image69.emf"/><Relationship Id="rId17" Type="http://schemas.openxmlformats.org/officeDocument/2006/relationships/oleObject" Target="../embeddings/oleObject67.bin"/><Relationship Id="rId18" Type="http://schemas.openxmlformats.org/officeDocument/2006/relationships/image" Target="../media/image70.emf"/><Relationship Id="rId19" Type="http://schemas.openxmlformats.org/officeDocument/2006/relationships/oleObject" Target="../embeddings/oleObject68.bin"/><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60.bin"/><Relationship Id="rId4" Type="http://schemas.openxmlformats.org/officeDocument/2006/relationships/image" Target="../media/image63.emf"/><Relationship Id="rId5" Type="http://schemas.openxmlformats.org/officeDocument/2006/relationships/oleObject" Target="../embeddings/oleObject61.bin"/><Relationship Id="rId6" Type="http://schemas.openxmlformats.org/officeDocument/2006/relationships/image" Target="../media/image64.emf"/><Relationship Id="rId7" Type="http://schemas.openxmlformats.org/officeDocument/2006/relationships/oleObject" Target="../embeddings/oleObject62.bin"/><Relationship Id="rId8" Type="http://schemas.openxmlformats.org/officeDocument/2006/relationships/image" Target="../media/image6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oleObject" Target="../embeddings/oleObject9.bin"/><Relationship Id="rId21" Type="http://schemas.openxmlformats.org/officeDocument/2006/relationships/image" Target="../media/image11.emf"/><Relationship Id="rId22" Type="http://schemas.openxmlformats.org/officeDocument/2006/relationships/oleObject" Target="../embeddings/oleObject10.bin"/><Relationship Id="rId23" Type="http://schemas.openxmlformats.org/officeDocument/2006/relationships/image" Target="../media/image12.emf"/><Relationship Id="rId10" Type="http://schemas.openxmlformats.org/officeDocument/2006/relationships/image" Target="../media/image6.emf"/><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image" Target="../media/image13.jpeg"/><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6.emf"/><Relationship Id="rId20" Type="http://schemas.openxmlformats.org/officeDocument/2006/relationships/oleObject" Target="../embeddings/oleObject19.bin"/><Relationship Id="rId21" Type="http://schemas.openxmlformats.org/officeDocument/2006/relationships/image" Target="../media/image22.emf"/><Relationship Id="rId10" Type="http://schemas.openxmlformats.org/officeDocument/2006/relationships/oleObject" Target="../embeddings/oleObject14.bin"/><Relationship Id="rId11" Type="http://schemas.openxmlformats.org/officeDocument/2006/relationships/image" Target="../media/image17.emf"/><Relationship Id="rId12" Type="http://schemas.openxmlformats.org/officeDocument/2006/relationships/oleObject" Target="../embeddings/oleObject15.bin"/><Relationship Id="rId13" Type="http://schemas.openxmlformats.org/officeDocument/2006/relationships/image" Target="../media/image18.emf"/><Relationship Id="rId14" Type="http://schemas.openxmlformats.org/officeDocument/2006/relationships/oleObject" Target="../embeddings/oleObject16.bin"/><Relationship Id="rId15" Type="http://schemas.openxmlformats.org/officeDocument/2006/relationships/image" Target="../media/image19.emf"/><Relationship Id="rId16" Type="http://schemas.openxmlformats.org/officeDocument/2006/relationships/oleObject" Target="../embeddings/oleObject17.bin"/><Relationship Id="rId17" Type="http://schemas.openxmlformats.org/officeDocument/2006/relationships/image" Target="../media/image20.emf"/><Relationship Id="rId18" Type="http://schemas.openxmlformats.org/officeDocument/2006/relationships/oleObject" Target="../embeddings/oleObject18.bin"/><Relationship Id="rId19"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11.bin"/><Relationship Id="rId4" Type="http://schemas.openxmlformats.org/officeDocument/2006/relationships/image" Target="../media/image14.emf"/><Relationship Id="rId5" Type="http://schemas.openxmlformats.org/officeDocument/2006/relationships/oleObject" Target="../embeddings/oleObject12.bin"/><Relationship Id="rId6" Type="http://schemas.openxmlformats.org/officeDocument/2006/relationships/image" Target="../media/image15.emf"/><Relationship Id="rId7" Type="http://schemas.openxmlformats.org/officeDocument/2006/relationships/image" Target="../media/image13.jpeg"/><Relationship Id="rId8"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27.emf"/><Relationship Id="rId13" Type="http://schemas.openxmlformats.org/officeDocument/2006/relationships/oleObject" Target="../embeddings/oleObject25.bin"/><Relationship Id="rId14" Type="http://schemas.openxmlformats.org/officeDocument/2006/relationships/image" Target="../media/image28.emf"/><Relationship Id="rId15" Type="http://schemas.openxmlformats.org/officeDocument/2006/relationships/oleObject" Target="../embeddings/oleObject26.bin"/><Relationship Id="rId16"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6" Type="http://schemas.openxmlformats.org/officeDocument/2006/relationships/image" Target="../media/image24.emf"/><Relationship Id="rId7" Type="http://schemas.openxmlformats.org/officeDocument/2006/relationships/oleObject" Target="../embeddings/oleObject22.bin"/><Relationship Id="rId8" Type="http://schemas.openxmlformats.org/officeDocument/2006/relationships/image" Target="../media/image25.emf"/><Relationship Id="rId9" Type="http://schemas.openxmlformats.org/officeDocument/2006/relationships/oleObject" Target="../embeddings/oleObject23.bin"/><Relationship Id="rId10" Type="http://schemas.openxmlformats.org/officeDocument/2006/relationships/image" Target="../media/image26.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0.e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2.bin"/><Relationship Id="rId12" Type="http://schemas.openxmlformats.org/officeDocument/2006/relationships/image" Target="../media/image45.emf"/><Relationship Id="rId13" Type="http://schemas.openxmlformats.org/officeDocument/2006/relationships/oleObject" Target="../embeddings/oleObject43.bin"/><Relationship Id="rId14" Type="http://schemas.openxmlformats.org/officeDocument/2006/relationships/image" Target="../media/image46.emf"/><Relationship Id="rId1" Type="http://schemas.openxmlformats.org/officeDocument/2006/relationships/vmlDrawing" Target="../drawings/vmlDrawing5.vml"/><Relationship Id="rId2" Type="http://schemas.openxmlformats.org/officeDocument/2006/relationships/slideLayout" Target="../slideLayouts/slideLayout14.xml"/><Relationship Id="rId3" Type="http://schemas.openxmlformats.org/officeDocument/2006/relationships/oleObject" Target="../embeddings/oleObject38.bin"/><Relationship Id="rId4" Type="http://schemas.openxmlformats.org/officeDocument/2006/relationships/image" Target="../media/image41.emf"/><Relationship Id="rId5" Type="http://schemas.openxmlformats.org/officeDocument/2006/relationships/oleObject" Target="../embeddings/oleObject39.bin"/><Relationship Id="rId6" Type="http://schemas.openxmlformats.org/officeDocument/2006/relationships/image" Target="../media/image42.emf"/><Relationship Id="rId7" Type="http://schemas.openxmlformats.org/officeDocument/2006/relationships/oleObject" Target="../embeddings/oleObject40.bin"/><Relationship Id="rId8" Type="http://schemas.openxmlformats.org/officeDocument/2006/relationships/image" Target="../media/image43.emf"/><Relationship Id="rId9" Type="http://schemas.openxmlformats.org/officeDocument/2006/relationships/oleObject" Target="../embeddings/oleObject41.bin"/><Relationship Id="rId10"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23,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#13</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7437" y="1447800"/>
            <a:ext cx="312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23,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219200" y="2286000"/>
            <a:ext cx="7391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Wave Function Normalization</a:t>
            </a:r>
          </a:p>
          <a:p>
            <a:pPr marL="609600" indent="-609600">
              <a:spcBef>
                <a:spcPct val="20000"/>
              </a:spcBef>
              <a:buFontTx/>
              <a:buChar char="•"/>
            </a:pPr>
            <a:r>
              <a:rPr lang="en-US" sz="3200" dirty="0">
                <a:solidFill>
                  <a:srgbClr val="3333CC"/>
                </a:solidFill>
                <a:latin typeface="+mj-lt"/>
                <a:ea typeface="ＭＳ Ｐゴシック" pitchFamily="-84" charset="-128"/>
                <a:cs typeface="ＭＳ Ｐゴシック" pitchFamily="-84" charset="-128"/>
              </a:rPr>
              <a:t>Time-Independent Schrödinger Wave Equation</a:t>
            </a:r>
            <a:endParaRPr lang="en-US" sz="3200" dirty="0">
              <a:solidFill>
                <a:schemeClr val="accent2"/>
              </a:solidFill>
              <a:latin typeface="+mj-lt"/>
            </a:endParaRPr>
          </a:p>
          <a:p>
            <a:pPr marL="609600" indent="-609600">
              <a:spcBef>
                <a:spcPct val="20000"/>
              </a:spcBef>
              <a:buFontTx/>
              <a:buChar char="•"/>
            </a:pPr>
            <a:r>
              <a:rPr lang="en-US" sz="3200" dirty="0" smtClean="0">
                <a:solidFill>
                  <a:schemeClr val="accent2"/>
                </a:solidFill>
                <a:latin typeface="Arial Narrow" pitchFamily="-84" charset="0"/>
              </a:rPr>
              <a:t>Expectation Values</a:t>
            </a:r>
          </a:p>
          <a:p>
            <a:pPr marL="609600" indent="-609600">
              <a:spcBef>
                <a:spcPct val="20000"/>
              </a:spcBef>
              <a:buFontTx/>
              <a:buChar char="•"/>
            </a:pPr>
            <a:r>
              <a:rPr lang="en-US" sz="3200" dirty="0" smtClean="0">
                <a:solidFill>
                  <a:schemeClr val="accent2"/>
                </a:solidFill>
                <a:latin typeface="Arial Narrow" pitchFamily="-84" charset="0"/>
              </a:rPr>
              <a:t>Operators – Position, Momentum and Energy</a:t>
            </a:r>
          </a:p>
          <a:p>
            <a:pPr marL="609600" indent="-609600">
              <a:spcBef>
                <a:spcPct val="20000"/>
              </a:spcBef>
              <a:buFontTx/>
              <a:buChar char="•"/>
            </a:pPr>
            <a:r>
              <a:rPr lang="en-US" sz="3200" dirty="0" smtClean="0">
                <a:solidFill>
                  <a:schemeClr val="accent2"/>
                </a:solidFill>
                <a:latin typeface="Arial Narrow" pitchFamily="-84" charset="0"/>
              </a:rPr>
              <a:t>Infinite Square Well Potential</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b="1" dirty="0" smtClean="0">
                <a:ea typeface="ＭＳ Ｐゴシック" pitchFamily="-84" charset="-128"/>
                <a:cs typeface="ＭＳ Ｐゴシック" pitchFamily="-84" charset="-128"/>
              </a:rPr>
              <a:t>Comparison of Classical and Quantum Mechanics</a:t>
            </a:r>
            <a:endParaRPr lang="en-US" b="1" dirty="0"/>
          </a:p>
        </p:txBody>
      </p:sp>
      <p:sp>
        <p:nvSpPr>
          <p:cNvPr id="3" name="Content Placeholder 2"/>
          <p:cNvSpPr>
            <a:spLocks noGrp="1"/>
          </p:cNvSpPr>
          <p:nvPr>
            <p:ph sz="quarter" idx="1"/>
          </p:nvPr>
        </p:nvSpPr>
        <p:spPr>
          <a:xfrm>
            <a:off x="228600" y="1295400"/>
            <a:ext cx="8686800" cy="4800600"/>
          </a:xfrm>
        </p:spPr>
        <p:txBody>
          <a:bodyPr/>
          <a:lstStyle/>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Arial"/>
              <a:buChar char="•"/>
            </a:pPr>
            <a:r>
              <a:rPr lang="en-US" dirty="0" smtClean="0">
                <a:solidFill>
                  <a:srgbClr val="3333CC"/>
                </a:solidFill>
              </a:rPr>
              <a:t>Classical mechanics only appears to be more precise because it deals with macroscopic phenomena. The underlying uncertainties in macroscopic measurements are just too small to be significant due to the small size of the Planck’s constant</a:t>
            </a:r>
          </a:p>
          <a:p>
            <a:pPr>
              <a:buFont typeface="Arial"/>
              <a:buChar char="•"/>
            </a:pPr>
            <a:endParaRPr lang="en-US" dirty="0"/>
          </a:p>
        </p:txBody>
      </p:sp>
      <p:sp>
        <p:nvSpPr>
          <p:cNvPr id="7" name="Date Placeholder 6"/>
          <p:cNvSpPr>
            <a:spLocks noGrp="1"/>
          </p:cNvSpPr>
          <p:nvPr>
            <p:ph type="dt" sz="half" idx="10"/>
          </p:nvPr>
        </p:nvSpPr>
        <p:spPr/>
        <p:txBody>
          <a:bodyPr/>
          <a:lstStyle/>
          <a:p>
            <a:pPr>
              <a:defRPr/>
            </a:pPr>
            <a:r>
              <a:rPr lang="en-US" smtClean="0"/>
              <a:t>Wednesday, Oct. 23,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10</a:t>
            </a:fld>
            <a:endParaRPr lang="en-US"/>
          </a:p>
        </p:txBody>
      </p:sp>
    </p:spTree>
    <p:extLst>
      <p:ext uri="{BB962C8B-B14F-4D97-AF65-F5344CB8AC3E}">
        <p14:creationId xmlns:p14="http://schemas.microsoft.com/office/powerpoint/2010/main" val="3095761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76200"/>
            <a:ext cx="8229600" cy="788987"/>
          </a:xfrm>
        </p:spPr>
        <p:txBody>
          <a:bodyPr/>
          <a:lstStyle/>
          <a:p>
            <a:pPr eaLnBrk="1" hangingPunct="1"/>
            <a:r>
              <a:rPr lang="en-US" sz="4800" b="1" dirty="0" smtClean="0">
                <a:ea typeface="ＭＳ Ｐゴシック" pitchFamily="-84" charset="-128"/>
                <a:cs typeface="ＭＳ Ｐゴシック" pitchFamily="-84" charset="-128"/>
              </a:rPr>
              <a:t>Expectation </a:t>
            </a:r>
            <a:r>
              <a:rPr lang="en-US" sz="4800" b="1"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400" dirty="0" smtClean="0">
                <a:ea typeface="ＭＳ Ｐゴシック" pitchFamily="-84" charset="-128"/>
                <a:cs typeface="ＭＳ Ｐゴシック" pitchFamily="-84" charset="-128"/>
              </a:rPr>
              <a:t>In quantum mechanics, measurements can only be expressed in terms of average behaviors since precision measurement of each event is impossible (what principle is this?)</a:t>
            </a:r>
          </a:p>
          <a:p>
            <a:pPr eaLnBrk="1" hangingPunct="1"/>
            <a:r>
              <a:rPr lang="en-US" sz="2400" dirty="0" smtClean="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expectation value</a:t>
            </a:r>
            <a:r>
              <a:rPr lang="en-US" sz="2400" dirty="0">
                <a:ea typeface="ＭＳ Ｐゴシック" pitchFamily="-84" charset="-128"/>
                <a:cs typeface="ＭＳ Ｐゴシック" pitchFamily="-84" charset="-128"/>
              </a:rPr>
              <a:t> is the expected result of the average of many measurements of a given quantity. The expectation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denoted by &lt;</a:t>
            </a:r>
            <a:r>
              <a:rPr lang="en-US" sz="2400" i="1" dirty="0" err="1">
                <a:ea typeface="ＭＳ Ｐゴシック" pitchFamily="-84" charset="-128"/>
                <a:cs typeface="ＭＳ Ｐゴシック" pitchFamily="-84" charset="-128"/>
              </a:rPr>
              <a:t>x</a:t>
            </a:r>
            <a:r>
              <a:rPr lang="en-US" sz="2400" dirty="0" smtClean="0">
                <a:ea typeface="ＭＳ Ｐゴシック" pitchFamily="-84" charset="-128"/>
                <a:cs typeface="ＭＳ Ｐゴシック" pitchFamily="-84" charset="-128"/>
              </a:rPr>
              <a:t>&gt;.</a:t>
            </a:r>
          </a:p>
          <a:p>
            <a:pPr eaLnBrk="1" hangingPunct="1"/>
            <a:r>
              <a:rPr lang="en-US" sz="2400" dirty="0">
                <a:ea typeface="ＭＳ Ｐゴシック" pitchFamily="-84" charset="-128"/>
                <a:cs typeface="ＭＳ Ｐゴシック" pitchFamily="-84" charset="-128"/>
              </a:rPr>
              <a:t>Any measurable </a:t>
            </a:r>
            <a:r>
              <a:rPr lang="en-US" sz="2400" dirty="0" smtClean="0">
                <a:ea typeface="ＭＳ Ｐゴシック" pitchFamily="-84" charset="-128"/>
                <a:cs typeface="ＭＳ Ｐゴシック" pitchFamily="-84" charset="-128"/>
              </a:rPr>
              <a:t>quantity </a:t>
            </a:r>
            <a:r>
              <a:rPr lang="en-US" sz="2400" dirty="0">
                <a:ea typeface="ＭＳ Ｐゴシック" pitchFamily="-84" charset="-128"/>
                <a:cs typeface="ＭＳ Ｐゴシック" pitchFamily="-84" charset="-128"/>
              </a:rPr>
              <a:t>for which we can calculate the expectation value is called a </a:t>
            </a:r>
            <a:r>
              <a:rPr lang="en-US" sz="2400" b="1" u="sng" dirty="0">
                <a:solidFill>
                  <a:srgbClr val="800000"/>
                </a:solidFill>
                <a:ea typeface="ＭＳ Ｐゴシック" pitchFamily="-84" charset="-128"/>
                <a:cs typeface="ＭＳ Ｐゴシック" pitchFamily="-84" charset="-128"/>
              </a:rPr>
              <a:t>physical observable</a:t>
            </a:r>
            <a:r>
              <a:rPr lang="en-US" sz="24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400" dirty="0">
                <a:ea typeface="ＭＳ Ｐゴシック" pitchFamily="-84" charset="-128"/>
                <a:cs typeface="ＭＳ Ｐゴシック" pitchFamily="-84" charset="-128"/>
              </a:rPr>
              <a:t>The average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0802" name="Object 2"/>
          <p:cNvGraphicFramePr>
            <a:graphicFrameLocks noChangeAspect="1"/>
          </p:cNvGraphicFramePr>
          <p:nvPr>
            <p:extLst>
              <p:ext uri="{D42A27DB-BD31-4B8C-83A1-F6EECF244321}">
                <p14:modId xmlns:p14="http://schemas.microsoft.com/office/powerpoint/2010/main" val="1061693810"/>
              </p:ext>
            </p:extLst>
          </p:nvPr>
        </p:nvGraphicFramePr>
        <p:xfrm>
          <a:off x="3962400" y="5172075"/>
          <a:ext cx="4110038" cy="781050"/>
        </p:xfrm>
        <a:graphic>
          <a:graphicData uri="http://schemas.openxmlformats.org/presentationml/2006/ole">
            <mc:AlternateContent xmlns:mc="http://schemas.openxmlformats.org/markup-compatibility/2006">
              <mc:Choice xmlns:v="urn:schemas-microsoft-com:vml" Requires="v">
                <p:oleObj spid="_x0000_s510101" name="Equation" r:id="rId3" imgW="2273300" imgH="431800" progId="Equation.DSMT4">
                  <p:embed/>
                </p:oleObj>
              </mc:Choice>
              <mc:Fallback>
                <p:oleObj name="Equation" r:id="rId3" imgW="2273300" imgH="431800" progId="Equation.DSMT4">
                  <p:embed/>
                  <p:pic>
                    <p:nvPicPr>
                      <p:cNvPr id="0" name=""/>
                      <p:cNvPicPr>
                        <a:picLocks noChangeAspect="1" noChangeArrowheads="1"/>
                      </p:cNvPicPr>
                      <p:nvPr/>
                    </p:nvPicPr>
                    <p:blipFill>
                      <a:blip r:embed="rId4"/>
                      <a:srcRect/>
                      <a:stretch>
                        <a:fillRect/>
                      </a:stretch>
                    </p:blipFill>
                    <p:spPr bwMode="auto">
                      <a:xfrm>
                        <a:off x="3962400" y="5172075"/>
                        <a:ext cx="4110038" cy="781050"/>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652869745"/>
              </p:ext>
            </p:extLst>
          </p:nvPr>
        </p:nvGraphicFramePr>
        <p:xfrm>
          <a:off x="7997825" y="4953000"/>
          <a:ext cx="917575" cy="1219200"/>
        </p:xfrm>
        <a:graphic>
          <a:graphicData uri="http://schemas.openxmlformats.org/presentationml/2006/ole">
            <mc:AlternateContent xmlns:mc="http://schemas.openxmlformats.org/markup-compatibility/2006">
              <mc:Choice xmlns:v="urn:schemas-microsoft-com:vml" Requires="v">
                <p:oleObj spid="_x0000_s510102" name="Equation" r:id="rId5" imgW="508000" imgH="673100" progId="Equation.DSMT4">
                  <p:embed/>
                </p:oleObj>
              </mc:Choice>
              <mc:Fallback>
                <p:oleObj name="Equation" r:id="rId5" imgW="508000" imgH="673100" progId="Equation.DSMT4">
                  <p:embed/>
                  <p:pic>
                    <p:nvPicPr>
                      <p:cNvPr id="0" name=""/>
                      <p:cNvPicPr>
                        <a:picLocks noChangeAspect="1" noChangeArrowheads="1"/>
                      </p:cNvPicPr>
                      <p:nvPr/>
                    </p:nvPicPr>
                    <p:blipFill>
                      <a:blip r:embed="rId6"/>
                      <a:srcRect/>
                      <a:stretch>
                        <a:fillRect/>
                      </a:stretch>
                    </p:blipFill>
                    <p:spPr bwMode="auto">
                      <a:xfrm>
                        <a:off x="7997825" y="4953000"/>
                        <a:ext cx="917575" cy="1219200"/>
                      </a:xfrm>
                      <a:prstGeom prst="rect">
                        <a:avLst/>
                      </a:prstGeom>
                      <a:noFill/>
                    </p:spPr>
                  </p:pic>
                </p:oleObj>
              </mc:Fallback>
            </mc:AlternateContent>
          </a:graphicData>
        </a:graphic>
      </p:graphicFrame>
    </p:spTree>
    <p:extLst>
      <p:ext uri="{BB962C8B-B14F-4D97-AF65-F5344CB8AC3E}">
        <p14:creationId xmlns:p14="http://schemas.microsoft.com/office/powerpoint/2010/main" val="799666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wipe(left)">
                                      <p:cBhvr>
                                        <p:cTn id="22" dur="5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0802"/>
                                        </p:tgtEl>
                                        <p:attrNameLst>
                                          <p:attrName>style.visibility</p:attrName>
                                        </p:attrNameLst>
                                      </p:cBhvr>
                                      <p:to>
                                        <p:strVal val="visible"/>
                                      </p:to>
                                    </p:set>
                                    <p:animEffect transition="in" filter="wipe(left)">
                                      <p:cBhvr>
                                        <p:cTn id="27" dur="500"/>
                                        <p:tgtEl>
                                          <p:spTgt spid="4608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49213"/>
            <a:ext cx="8229600" cy="712787"/>
          </a:xfrm>
        </p:spPr>
        <p:txBody>
          <a:bodyPr/>
          <a:lstStyle/>
          <a:p>
            <a:pPr eaLnBrk="1" hangingPunct="1"/>
            <a:r>
              <a:rPr lang="en-US" b="1"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Oct. 23,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1826" name="Object 2"/>
          <p:cNvGraphicFramePr>
            <a:graphicFrameLocks noChangeAspect="1"/>
          </p:cNvGraphicFramePr>
          <p:nvPr>
            <p:extLst>
              <p:ext uri="{D42A27DB-BD31-4B8C-83A1-F6EECF244321}">
                <p14:modId xmlns:p14="http://schemas.microsoft.com/office/powerpoint/2010/main" val="2473873985"/>
              </p:ext>
            </p:extLst>
          </p:nvPr>
        </p:nvGraphicFramePr>
        <p:xfrm>
          <a:off x="5500688" y="807972"/>
          <a:ext cx="2957512" cy="1782828"/>
        </p:xfrm>
        <a:graphic>
          <a:graphicData uri="http://schemas.openxmlformats.org/presentationml/2006/ole">
            <mc:AlternateContent xmlns:mc="http://schemas.openxmlformats.org/markup-compatibility/2006">
              <mc:Choice xmlns:v="urn:schemas-microsoft-com:vml" Requires="v">
                <p:oleObj spid="_x0000_s511377" name="Equation" r:id="rId3" imgW="1054100" imgH="635000" progId="Equation.DSMT4">
                  <p:embed/>
                </p:oleObj>
              </mc:Choice>
              <mc:Fallback>
                <p:oleObj name="Equation" r:id="rId3" imgW="1054100" imgH="635000" progId="Equation.DSMT4">
                  <p:embed/>
                  <p:pic>
                    <p:nvPicPr>
                      <p:cNvPr id="0" name=""/>
                      <p:cNvPicPr>
                        <a:picLocks noChangeAspect="1" noChangeArrowheads="1"/>
                      </p:cNvPicPr>
                      <p:nvPr/>
                    </p:nvPicPr>
                    <p:blipFill>
                      <a:blip r:embed="rId4"/>
                      <a:srcRect/>
                      <a:stretch>
                        <a:fillRect/>
                      </a:stretch>
                    </p:blipFill>
                    <p:spPr bwMode="auto">
                      <a:xfrm>
                        <a:off x="5500688" y="807972"/>
                        <a:ext cx="2957512" cy="1782828"/>
                      </a:xfrm>
                      <a:prstGeom prst="rect">
                        <a:avLst/>
                      </a:prstGeom>
                      <a:noFill/>
                      <a:ln>
                        <a:noFill/>
                      </a:ln>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2750373797"/>
              </p:ext>
            </p:extLst>
          </p:nvPr>
        </p:nvGraphicFramePr>
        <p:xfrm>
          <a:off x="4866430" y="2667000"/>
          <a:ext cx="4052146" cy="1524000"/>
        </p:xfrm>
        <a:graphic>
          <a:graphicData uri="http://schemas.openxmlformats.org/presentationml/2006/ole">
            <mc:AlternateContent xmlns:mc="http://schemas.openxmlformats.org/markup-compatibility/2006">
              <mc:Choice xmlns:v="urn:schemas-microsoft-com:vml" Requires="v">
                <p:oleObj spid="_x0000_s511378" name="Equation" r:id="rId5" imgW="1689100" imgH="635000" progId="Equation.DSMT4">
                  <p:embed/>
                </p:oleObj>
              </mc:Choice>
              <mc:Fallback>
                <p:oleObj name="Equation" r:id="rId5" imgW="1689100" imgH="635000" progId="Equation.DSMT4">
                  <p:embed/>
                  <p:pic>
                    <p:nvPicPr>
                      <p:cNvPr id="0" name=""/>
                      <p:cNvPicPr>
                        <a:picLocks noChangeAspect="1" noChangeArrowheads="1"/>
                      </p:cNvPicPr>
                      <p:nvPr/>
                    </p:nvPicPr>
                    <p:blipFill>
                      <a:blip r:embed="rId6"/>
                      <a:srcRect/>
                      <a:stretch>
                        <a:fillRect/>
                      </a:stretch>
                    </p:blipFill>
                    <p:spPr bwMode="auto">
                      <a:xfrm>
                        <a:off x="4866430" y="2667000"/>
                        <a:ext cx="4052146" cy="1524000"/>
                      </a:xfrm>
                      <a:prstGeom prst="rect">
                        <a:avLst/>
                      </a:prstGeom>
                      <a:noFill/>
                      <a:ln>
                        <a:noFill/>
                      </a:ln>
                    </p:spPr>
                  </p:pic>
                </p:oleObj>
              </mc:Fallback>
            </mc:AlternateContent>
          </a:graphicData>
        </a:graphic>
      </p:graphicFrame>
      <p:graphicFrame>
        <p:nvGraphicFramePr>
          <p:cNvPr id="461828" name="Object 4"/>
          <p:cNvGraphicFramePr>
            <a:graphicFrameLocks noChangeAspect="1"/>
          </p:cNvGraphicFramePr>
          <p:nvPr>
            <p:extLst>
              <p:ext uri="{D42A27DB-BD31-4B8C-83A1-F6EECF244321}">
                <p14:modId xmlns:p14="http://schemas.microsoft.com/office/powerpoint/2010/main" val="3409765424"/>
              </p:ext>
            </p:extLst>
          </p:nvPr>
        </p:nvGraphicFramePr>
        <p:xfrm>
          <a:off x="3038324" y="5059363"/>
          <a:ext cx="5877076" cy="884237"/>
        </p:xfrm>
        <a:graphic>
          <a:graphicData uri="http://schemas.openxmlformats.org/presentationml/2006/ole">
            <mc:AlternateContent xmlns:mc="http://schemas.openxmlformats.org/markup-compatibility/2006">
              <mc:Choice xmlns:v="urn:schemas-microsoft-com:vml" Requires="v">
                <p:oleObj spid="_x0000_s511379" name="Equation" r:id="rId7" imgW="2197100" imgH="330200" progId="Equation.DSMT4">
                  <p:embed/>
                </p:oleObj>
              </mc:Choice>
              <mc:Fallback>
                <p:oleObj name="Equation" r:id="rId7" imgW="2197100" imgH="330200" progId="Equation.DSMT4">
                  <p:embed/>
                  <p:pic>
                    <p:nvPicPr>
                      <p:cNvPr id="0" name=""/>
                      <p:cNvPicPr>
                        <a:picLocks noChangeAspect="1" noChangeArrowheads="1"/>
                      </p:cNvPicPr>
                      <p:nvPr/>
                    </p:nvPicPr>
                    <p:blipFill>
                      <a:blip r:embed="rId8"/>
                      <a:srcRect/>
                      <a:stretch>
                        <a:fillRect/>
                      </a:stretch>
                    </p:blipFill>
                    <p:spPr bwMode="auto">
                      <a:xfrm>
                        <a:off x="3038324" y="5059363"/>
                        <a:ext cx="5877076" cy="884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6920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6"/>
                                        </p:tgtEl>
                                        <p:attrNameLst>
                                          <p:attrName>style.visibility</p:attrName>
                                        </p:attrNameLst>
                                      </p:cBhvr>
                                      <p:to>
                                        <p:strVal val="visible"/>
                                      </p:to>
                                    </p:set>
                                    <p:animEffect transition="in" filter="wipe(left)">
                                      <p:cBhvr>
                                        <p:cTn id="12" dur="500"/>
                                        <p:tgtEl>
                                          <p:spTgt spid="4618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wipe(left)">
                                      <p:cBhvr>
                                        <p:cTn id="17" dur="500"/>
                                        <p:tgtEl>
                                          <p:spTgt spid="276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1827"/>
                                        </p:tgtEl>
                                        <p:attrNameLst>
                                          <p:attrName>style.visibility</p:attrName>
                                        </p:attrNameLst>
                                      </p:cBhvr>
                                      <p:to>
                                        <p:strVal val="visible"/>
                                      </p:to>
                                    </p:set>
                                    <p:animEffect transition="in" filter="wipe(left)">
                                      <p:cBhvr>
                                        <p:cTn id="22" dur="500"/>
                                        <p:tgtEl>
                                          <p:spTgt spid="4618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2" end="2"/>
                                            </p:txEl>
                                          </p:spTgt>
                                        </p:tgtEl>
                                        <p:attrNameLst>
                                          <p:attrName>style.visibility</p:attrName>
                                        </p:attrNameLst>
                                      </p:cBhvr>
                                      <p:to>
                                        <p:strVal val="visible"/>
                                      </p:to>
                                    </p:set>
                                    <p:animEffect transition="in" filter="wipe(left)">
                                      <p:cBhvr>
                                        <p:cTn id="27" dur="500"/>
                                        <p:tgtEl>
                                          <p:spTgt spid="276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1828"/>
                                        </p:tgtEl>
                                        <p:attrNameLst>
                                          <p:attrName>style.visibility</p:attrName>
                                        </p:attrNameLst>
                                      </p:cBhvr>
                                      <p:to>
                                        <p:strVal val="visible"/>
                                      </p:to>
                                    </p:set>
                                    <p:animEffect transition="in" filter="wipe(left)">
                                      <p:cBhvr>
                                        <p:cTn id="32" dur="500"/>
                                        <p:tgtEl>
                                          <p:spTgt spid="4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03187"/>
            <a:ext cx="8229600" cy="865187"/>
          </a:xfrm>
        </p:spPr>
        <p:txBody>
          <a:bodyPr/>
          <a:lstStyle/>
          <a:p>
            <a:pPr eaLnBrk="1" hangingPunct="1"/>
            <a:r>
              <a:rPr lang="en-US" b="1"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Wednesday, Oct. 23,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3874" name="Object 2"/>
          <p:cNvGraphicFramePr>
            <a:graphicFrameLocks noChangeAspect="1"/>
          </p:cNvGraphicFramePr>
          <p:nvPr>
            <p:extLst>
              <p:ext uri="{D42A27DB-BD31-4B8C-83A1-F6EECF244321}">
                <p14:modId xmlns:p14="http://schemas.microsoft.com/office/powerpoint/2010/main" val="4175090563"/>
              </p:ext>
            </p:extLst>
          </p:nvPr>
        </p:nvGraphicFramePr>
        <p:xfrm>
          <a:off x="1639888" y="1828800"/>
          <a:ext cx="2841625" cy="871538"/>
        </p:xfrm>
        <a:graphic>
          <a:graphicData uri="http://schemas.openxmlformats.org/presentationml/2006/ole">
            <mc:AlternateContent xmlns:mc="http://schemas.openxmlformats.org/markup-compatibility/2006">
              <mc:Choice xmlns:v="urn:schemas-microsoft-com:vml" Requires="v">
                <p:oleObj spid="_x0000_s518585" name="Equation" r:id="rId3" imgW="1282700" imgH="393700" progId="Equation.DSMT4">
                  <p:embed/>
                </p:oleObj>
              </mc:Choice>
              <mc:Fallback>
                <p:oleObj name="Equation" r:id="rId3" imgW="1282700" imgH="393700" progId="Equation.DSMT4">
                  <p:embed/>
                  <p:pic>
                    <p:nvPicPr>
                      <p:cNvPr id="0" name=""/>
                      <p:cNvPicPr>
                        <a:picLocks noChangeAspect="1" noChangeArrowheads="1"/>
                      </p:cNvPicPr>
                      <p:nvPr/>
                    </p:nvPicPr>
                    <p:blipFill>
                      <a:blip r:embed="rId4"/>
                      <a:srcRect/>
                      <a:stretch>
                        <a:fillRect/>
                      </a:stretch>
                    </p:blipFill>
                    <p:spPr bwMode="auto">
                      <a:xfrm>
                        <a:off x="1639888" y="1828800"/>
                        <a:ext cx="284162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extLst>
              <p:ext uri="{D42A27DB-BD31-4B8C-83A1-F6EECF244321}">
                <p14:modId xmlns:p14="http://schemas.microsoft.com/office/powerpoint/2010/main" val="2982770450"/>
              </p:ext>
            </p:extLst>
          </p:nvPr>
        </p:nvGraphicFramePr>
        <p:xfrm>
          <a:off x="3546475" y="2555875"/>
          <a:ext cx="873125" cy="873125"/>
        </p:xfrm>
        <a:graphic>
          <a:graphicData uri="http://schemas.openxmlformats.org/presentationml/2006/ole">
            <mc:AlternateContent xmlns:mc="http://schemas.openxmlformats.org/markup-compatibility/2006">
              <mc:Choice xmlns:v="urn:schemas-microsoft-com:vml" Requires="v">
                <p:oleObj spid="_x0000_s518586" name="Equation" r:id="rId5" imgW="393700" imgH="393700" progId="Equation.DSMT4">
                  <p:embed/>
                </p:oleObj>
              </mc:Choice>
              <mc:Fallback>
                <p:oleObj name="Equation" r:id="rId5" imgW="393700" imgH="393700" progId="Equation.DSMT4">
                  <p:embed/>
                  <p:pic>
                    <p:nvPicPr>
                      <p:cNvPr id="0" name=""/>
                      <p:cNvPicPr>
                        <a:picLocks noChangeAspect="1" noChangeArrowheads="1"/>
                      </p:cNvPicPr>
                      <p:nvPr/>
                    </p:nvPicPr>
                    <p:blipFill>
                      <a:blip r:embed="rId6"/>
                      <a:srcRect/>
                      <a:stretch>
                        <a:fillRect/>
                      </a:stretch>
                    </p:blipFill>
                    <p:spPr bwMode="auto">
                      <a:xfrm>
                        <a:off x="3546475" y="2555875"/>
                        <a:ext cx="8731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extLst>
              <p:ext uri="{D42A27DB-BD31-4B8C-83A1-F6EECF244321}">
                <p14:modId xmlns:p14="http://schemas.microsoft.com/office/powerpoint/2010/main" val="3016706432"/>
              </p:ext>
            </p:extLst>
          </p:nvPr>
        </p:nvGraphicFramePr>
        <p:xfrm>
          <a:off x="2549525" y="3625850"/>
          <a:ext cx="1855788" cy="561975"/>
        </p:xfrm>
        <a:graphic>
          <a:graphicData uri="http://schemas.openxmlformats.org/presentationml/2006/ole">
            <mc:AlternateContent xmlns:mc="http://schemas.openxmlformats.org/markup-compatibility/2006">
              <mc:Choice xmlns:v="urn:schemas-microsoft-com:vml" Requires="v">
                <p:oleObj spid="_x0000_s518587" name="Equation" r:id="rId7" imgW="838200" imgH="254000" progId="Equation.DSMT4">
                  <p:embed/>
                </p:oleObj>
              </mc:Choice>
              <mc:Fallback>
                <p:oleObj name="Equation" r:id="rId7" imgW="838200" imgH="254000" progId="Equation.DSMT4">
                  <p:embed/>
                  <p:pic>
                    <p:nvPicPr>
                      <p:cNvPr id="0" name=""/>
                      <p:cNvPicPr>
                        <a:picLocks noChangeAspect="1" noChangeArrowheads="1"/>
                      </p:cNvPicPr>
                      <p:nvPr/>
                    </p:nvPicPr>
                    <p:blipFill>
                      <a:blip r:embed="rId8"/>
                      <a:srcRect/>
                      <a:stretch>
                        <a:fillRect/>
                      </a:stretch>
                    </p:blipFill>
                    <p:spPr bwMode="auto">
                      <a:xfrm>
                        <a:off x="2549525" y="3625850"/>
                        <a:ext cx="1855788"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extLst>
              <p:ext uri="{D42A27DB-BD31-4B8C-83A1-F6EECF244321}">
                <p14:modId xmlns:p14="http://schemas.microsoft.com/office/powerpoint/2010/main" val="3791175103"/>
              </p:ext>
            </p:extLst>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518588"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extLst>
              <p:ext uri="{D42A27DB-BD31-4B8C-83A1-F6EECF244321}">
                <p14:modId xmlns:p14="http://schemas.microsoft.com/office/powerpoint/2010/main" val="2154742791"/>
              </p:ext>
            </p:extLst>
          </p:nvPr>
        </p:nvGraphicFramePr>
        <p:xfrm>
          <a:off x="547688" y="5410200"/>
          <a:ext cx="827087" cy="514350"/>
        </p:xfrm>
        <a:graphic>
          <a:graphicData uri="http://schemas.openxmlformats.org/presentationml/2006/ole">
            <mc:AlternateContent xmlns:mc="http://schemas.openxmlformats.org/markup-compatibility/2006">
              <mc:Choice xmlns:v="urn:schemas-microsoft-com:vml" Requires="v">
                <p:oleObj spid="_x0000_s518589"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547688" y="5410200"/>
                        <a:ext cx="82708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1" name="Object 9"/>
          <p:cNvGraphicFramePr>
            <a:graphicFrameLocks noChangeAspect="1"/>
          </p:cNvGraphicFramePr>
          <p:nvPr>
            <p:extLst>
              <p:ext uri="{D42A27DB-BD31-4B8C-83A1-F6EECF244321}">
                <p14:modId xmlns:p14="http://schemas.microsoft.com/office/powerpoint/2010/main" val="2130940402"/>
              </p:ext>
            </p:extLst>
          </p:nvPr>
        </p:nvGraphicFramePr>
        <p:xfrm>
          <a:off x="4576763" y="1989138"/>
          <a:ext cx="1490662" cy="449262"/>
        </p:xfrm>
        <a:graphic>
          <a:graphicData uri="http://schemas.openxmlformats.org/presentationml/2006/ole">
            <mc:AlternateContent xmlns:mc="http://schemas.openxmlformats.org/markup-compatibility/2006">
              <mc:Choice xmlns:v="urn:schemas-microsoft-com:vml" Requires="v">
                <p:oleObj spid="_x0000_s518590" name="Equation" r:id="rId13" imgW="673100" imgH="203200" progId="Equation.DSMT4">
                  <p:embed/>
                </p:oleObj>
              </mc:Choice>
              <mc:Fallback>
                <p:oleObj name="Equation" r:id="rId13" imgW="673100" imgH="203200" progId="Equation.DSMT4">
                  <p:embed/>
                  <p:pic>
                    <p:nvPicPr>
                      <p:cNvPr id="0" name=""/>
                      <p:cNvPicPr>
                        <a:picLocks noChangeAspect="1" noChangeArrowheads="1"/>
                      </p:cNvPicPr>
                      <p:nvPr/>
                    </p:nvPicPr>
                    <p:blipFill>
                      <a:blip r:embed="rId14"/>
                      <a:srcRect/>
                      <a:stretch>
                        <a:fillRect/>
                      </a:stretch>
                    </p:blipFill>
                    <p:spPr bwMode="auto">
                      <a:xfrm>
                        <a:off x="4576763" y="1989138"/>
                        <a:ext cx="14906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2" name="Object 10"/>
          <p:cNvGraphicFramePr>
            <a:graphicFrameLocks noChangeAspect="1"/>
          </p:cNvGraphicFramePr>
          <p:nvPr>
            <p:extLst>
              <p:ext uri="{D42A27DB-BD31-4B8C-83A1-F6EECF244321}">
                <p14:modId xmlns:p14="http://schemas.microsoft.com/office/powerpoint/2010/main" val="853205264"/>
              </p:ext>
            </p:extLst>
          </p:nvPr>
        </p:nvGraphicFramePr>
        <p:xfrm>
          <a:off x="6086475" y="2057400"/>
          <a:ext cx="619125" cy="365125"/>
        </p:xfrm>
        <a:graphic>
          <a:graphicData uri="http://schemas.openxmlformats.org/presentationml/2006/ole">
            <mc:AlternateContent xmlns:mc="http://schemas.openxmlformats.org/markup-compatibility/2006">
              <mc:Choice xmlns:v="urn:schemas-microsoft-com:vml" Requires="v">
                <p:oleObj spid="_x0000_s518591" name="Equation" r:id="rId15" imgW="279400" imgH="165100" progId="Equation.DSMT4">
                  <p:embed/>
                </p:oleObj>
              </mc:Choice>
              <mc:Fallback>
                <p:oleObj name="Equation" r:id="rId15" imgW="279400" imgH="165100" progId="Equation.DSMT4">
                  <p:embed/>
                  <p:pic>
                    <p:nvPicPr>
                      <p:cNvPr id="0" name=""/>
                      <p:cNvPicPr>
                        <a:picLocks noChangeAspect="1" noChangeArrowheads="1"/>
                      </p:cNvPicPr>
                      <p:nvPr/>
                    </p:nvPicPr>
                    <p:blipFill>
                      <a:blip r:embed="rId16"/>
                      <a:srcRect/>
                      <a:stretch>
                        <a:fillRect/>
                      </a:stretch>
                    </p:blipFill>
                    <p:spPr bwMode="auto">
                      <a:xfrm>
                        <a:off x="6086475" y="2057400"/>
                        <a:ext cx="6191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3" name="Object 11"/>
          <p:cNvGraphicFramePr>
            <a:graphicFrameLocks noChangeAspect="1"/>
          </p:cNvGraphicFramePr>
          <p:nvPr>
            <p:extLst>
              <p:ext uri="{D42A27DB-BD31-4B8C-83A1-F6EECF244321}">
                <p14:modId xmlns:p14="http://schemas.microsoft.com/office/powerpoint/2010/main" val="719324956"/>
              </p:ext>
            </p:extLst>
          </p:nvPr>
        </p:nvGraphicFramePr>
        <p:xfrm>
          <a:off x="4441825" y="2555875"/>
          <a:ext cx="815975" cy="873125"/>
        </p:xfrm>
        <a:graphic>
          <a:graphicData uri="http://schemas.openxmlformats.org/presentationml/2006/ole">
            <mc:AlternateContent xmlns:mc="http://schemas.openxmlformats.org/markup-compatibility/2006">
              <mc:Choice xmlns:v="urn:schemas-microsoft-com:vml" Requires="v">
                <p:oleObj spid="_x0000_s518592" name="Equation" r:id="rId17" imgW="368300" imgH="393700" progId="Equation.DSMT4">
                  <p:embed/>
                </p:oleObj>
              </mc:Choice>
              <mc:Fallback>
                <p:oleObj name="Equation" r:id="rId17" imgW="368300" imgH="393700" progId="Equation.DSMT4">
                  <p:embed/>
                  <p:pic>
                    <p:nvPicPr>
                      <p:cNvPr id="0" name=""/>
                      <p:cNvPicPr>
                        <a:picLocks noChangeAspect="1" noChangeArrowheads="1"/>
                      </p:cNvPicPr>
                      <p:nvPr/>
                    </p:nvPicPr>
                    <p:blipFill>
                      <a:blip r:embed="rId18"/>
                      <a:srcRect/>
                      <a:stretch>
                        <a:fillRect/>
                      </a:stretch>
                    </p:blipFill>
                    <p:spPr bwMode="auto">
                      <a:xfrm>
                        <a:off x="4441825" y="2555875"/>
                        <a:ext cx="815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4" name="Object 12"/>
          <p:cNvGraphicFramePr>
            <a:graphicFrameLocks noChangeAspect="1"/>
          </p:cNvGraphicFramePr>
          <p:nvPr>
            <p:extLst>
              <p:ext uri="{D42A27DB-BD31-4B8C-83A1-F6EECF244321}">
                <p14:modId xmlns:p14="http://schemas.microsoft.com/office/powerpoint/2010/main" val="1954847368"/>
              </p:ext>
            </p:extLst>
          </p:nvPr>
        </p:nvGraphicFramePr>
        <p:xfrm>
          <a:off x="4419600" y="3443288"/>
          <a:ext cx="1771650" cy="900112"/>
        </p:xfrm>
        <a:graphic>
          <a:graphicData uri="http://schemas.openxmlformats.org/presentationml/2006/ole">
            <mc:AlternateContent xmlns:mc="http://schemas.openxmlformats.org/markup-compatibility/2006">
              <mc:Choice xmlns:v="urn:schemas-microsoft-com:vml" Requires="v">
                <p:oleObj spid="_x0000_s518593" name="Equation" r:id="rId19" imgW="800100" imgH="406400" progId="Equation.DSMT4">
                  <p:embed/>
                </p:oleObj>
              </mc:Choice>
              <mc:Fallback>
                <p:oleObj name="Equation" r:id="rId19" imgW="800100" imgH="406400" progId="Equation.DSMT4">
                  <p:embed/>
                  <p:pic>
                    <p:nvPicPr>
                      <p:cNvPr id="0" name=""/>
                      <p:cNvPicPr>
                        <a:picLocks noChangeAspect="1" noChangeArrowheads="1"/>
                      </p:cNvPicPr>
                      <p:nvPr/>
                    </p:nvPicPr>
                    <p:blipFill>
                      <a:blip r:embed="rId20"/>
                      <a:srcRect/>
                      <a:stretch>
                        <a:fillRect/>
                      </a:stretch>
                    </p:blipFill>
                    <p:spPr bwMode="auto">
                      <a:xfrm>
                        <a:off x="4419600" y="3443288"/>
                        <a:ext cx="17716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6" name="Object 14"/>
          <p:cNvGraphicFramePr>
            <a:graphicFrameLocks noChangeAspect="1"/>
          </p:cNvGraphicFramePr>
          <p:nvPr>
            <p:extLst>
              <p:ext uri="{D42A27DB-BD31-4B8C-83A1-F6EECF244321}">
                <p14:modId xmlns:p14="http://schemas.microsoft.com/office/powerpoint/2010/main" val="983411566"/>
              </p:ext>
            </p:extLst>
          </p:nvPr>
        </p:nvGraphicFramePr>
        <p:xfrm>
          <a:off x="1400175" y="5334000"/>
          <a:ext cx="3452813" cy="742950"/>
        </p:xfrm>
        <a:graphic>
          <a:graphicData uri="http://schemas.openxmlformats.org/presentationml/2006/ole">
            <mc:AlternateContent xmlns:mc="http://schemas.openxmlformats.org/markup-compatibility/2006">
              <mc:Choice xmlns:v="urn:schemas-microsoft-com:vml" Requires="v">
                <p:oleObj spid="_x0000_s518594" name="Equation" r:id="rId21" imgW="1536700" imgH="330200" progId="Equation.DSMT4">
                  <p:embed/>
                </p:oleObj>
              </mc:Choice>
              <mc:Fallback>
                <p:oleObj name="Equation" r:id="rId21" imgW="1536700" imgH="330200" progId="Equation.DSMT4">
                  <p:embed/>
                  <p:pic>
                    <p:nvPicPr>
                      <p:cNvPr id="0" name=""/>
                      <p:cNvPicPr>
                        <a:picLocks noChangeAspect="1" noChangeArrowheads="1"/>
                      </p:cNvPicPr>
                      <p:nvPr/>
                    </p:nvPicPr>
                    <p:blipFill>
                      <a:blip r:embed="rId22"/>
                      <a:srcRect/>
                      <a:stretch>
                        <a:fillRect/>
                      </a:stretch>
                    </p:blipFill>
                    <p:spPr bwMode="auto">
                      <a:xfrm>
                        <a:off x="1400175" y="5334000"/>
                        <a:ext cx="345281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7" name="Object 15"/>
          <p:cNvGraphicFramePr>
            <a:graphicFrameLocks noChangeAspect="1"/>
          </p:cNvGraphicFramePr>
          <p:nvPr>
            <p:extLst>
              <p:ext uri="{D42A27DB-BD31-4B8C-83A1-F6EECF244321}">
                <p14:modId xmlns:p14="http://schemas.microsoft.com/office/powerpoint/2010/main" val="3952489480"/>
              </p:ext>
            </p:extLst>
          </p:nvPr>
        </p:nvGraphicFramePr>
        <p:xfrm>
          <a:off x="4843463" y="5257800"/>
          <a:ext cx="3767137" cy="914400"/>
        </p:xfrm>
        <a:graphic>
          <a:graphicData uri="http://schemas.openxmlformats.org/presentationml/2006/ole">
            <mc:AlternateContent xmlns:mc="http://schemas.openxmlformats.org/markup-compatibility/2006">
              <mc:Choice xmlns:v="urn:schemas-microsoft-com:vml" Requires="v">
                <p:oleObj spid="_x0000_s518595" name="Equation" r:id="rId23" imgW="1676400" imgH="406400" progId="Equation.DSMT4">
                  <p:embed/>
                </p:oleObj>
              </mc:Choice>
              <mc:Fallback>
                <p:oleObj name="Equation" r:id="rId23" imgW="1676400" imgH="406400" progId="Equation.DSMT4">
                  <p:embed/>
                  <p:pic>
                    <p:nvPicPr>
                      <p:cNvPr id="0" name=""/>
                      <p:cNvPicPr>
                        <a:picLocks noChangeAspect="1" noChangeArrowheads="1"/>
                      </p:cNvPicPr>
                      <p:nvPr/>
                    </p:nvPicPr>
                    <p:blipFill>
                      <a:blip r:embed="rId24"/>
                      <a:srcRect/>
                      <a:stretch>
                        <a:fillRect/>
                      </a:stretch>
                    </p:blipFill>
                    <p:spPr bwMode="auto">
                      <a:xfrm>
                        <a:off x="4843463" y="5257800"/>
                        <a:ext cx="3767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05176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3874"/>
                                        </p:tgtEl>
                                        <p:attrNameLst>
                                          <p:attrName>style.visibility</p:attrName>
                                        </p:attrNameLst>
                                      </p:cBhvr>
                                      <p:to>
                                        <p:strVal val="visible"/>
                                      </p:to>
                                    </p:set>
                                    <p:animEffect transition="in" filter="wipe(left)">
                                      <p:cBhvr>
                                        <p:cTn id="12" dur="500"/>
                                        <p:tgtEl>
                                          <p:spTgt spid="4638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3881"/>
                                        </p:tgtEl>
                                        <p:attrNameLst>
                                          <p:attrName>style.visibility</p:attrName>
                                        </p:attrNameLst>
                                      </p:cBhvr>
                                      <p:to>
                                        <p:strVal val="visible"/>
                                      </p:to>
                                    </p:set>
                                    <p:animEffect transition="in" filter="wipe(left)">
                                      <p:cBhvr>
                                        <p:cTn id="17" dur="500"/>
                                        <p:tgtEl>
                                          <p:spTgt spid="4638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3882"/>
                                        </p:tgtEl>
                                        <p:attrNameLst>
                                          <p:attrName>style.visibility</p:attrName>
                                        </p:attrNameLst>
                                      </p:cBhvr>
                                      <p:to>
                                        <p:strVal val="visible"/>
                                      </p:to>
                                    </p:set>
                                    <p:animEffect transition="in" filter="wipe(left)">
                                      <p:cBhvr>
                                        <p:cTn id="22" dur="500"/>
                                        <p:tgtEl>
                                          <p:spTgt spid="4638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4">
                                            <p:txEl>
                                              <p:pRg st="3" end="3"/>
                                            </p:txEl>
                                          </p:spTgt>
                                        </p:tgtEl>
                                        <p:attrNameLst>
                                          <p:attrName>style.visibility</p:attrName>
                                        </p:attrNameLst>
                                      </p:cBhvr>
                                      <p:to>
                                        <p:strVal val="visible"/>
                                      </p:to>
                                    </p:set>
                                    <p:animEffect transition="in" filter="wipe(left)">
                                      <p:cBhvr>
                                        <p:cTn id="27" dur="500"/>
                                        <p:tgtEl>
                                          <p:spTgt spid="286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3875"/>
                                        </p:tgtEl>
                                        <p:attrNameLst>
                                          <p:attrName>style.visibility</p:attrName>
                                        </p:attrNameLst>
                                      </p:cBhvr>
                                      <p:to>
                                        <p:strVal val="visible"/>
                                      </p:to>
                                    </p:set>
                                    <p:animEffect transition="in" filter="wipe(left)">
                                      <p:cBhvr>
                                        <p:cTn id="32" dur="500"/>
                                        <p:tgtEl>
                                          <p:spTgt spid="4638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3883"/>
                                        </p:tgtEl>
                                        <p:attrNameLst>
                                          <p:attrName>style.visibility</p:attrName>
                                        </p:attrNameLst>
                                      </p:cBhvr>
                                      <p:to>
                                        <p:strVal val="visible"/>
                                      </p:to>
                                    </p:set>
                                    <p:animEffect transition="in" filter="wipe(left)">
                                      <p:cBhvr>
                                        <p:cTn id="37" dur="500"/>
                                        <p:tgtEl>
                                          <p:spTgt spid="4638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4">
                                            <p:txEl>
                                              <p:pRg st="5" end="5"/>
                                            </p:txEl>
                                          </p:spTgt>
                                        </p:tgtEl>
                                        <p:attrNameLst>
                                          <p:attrName>style.visibility</p:attrName>
                                        </p:attrNameLst>
                                      </p:cBhvr>
                                      <p:to>
                                        <p:strVal val="visible"/>
                                      </p:to>
                                    </p:set>
                                    <p:animEffect transition="in" filter="wipe(left)">
                                      <p:cBhvr>
                                        <p:cTn id="42" dur="500"/>
                                        <p:tgtEl>
                                          <p:spTgt spid="2867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3876"/>
                                        </p:tgtEl>
                                        <p:attrNameLst>
                                          <p:attrName>style.visibility</p:attrName>
                                        </p:attrNameLst>
                                      </p:cBhvr>
                                      <p:to>
                                        <p:strVal val="visible"/>
                                      </p:to>
                                    </p:set>
                                    <p:animEffect transition="in" filter="wipe(left)">
                                      <p:cBhvr>
                                        <p:cTn id="47" dur="500"/>
                                        <p:tgtEl>
                                          <p:spTgt spid="4638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3884"/>
                                        </p:tgtEl>
                                        <p:attrNameLst>
                                          <p:attrName>style.visibility</p:attrName>
                                        </p:attrNameLst>
                                      </p:cBhvr>
                                      <p:to>
                                        <p:strVal val="visible"/>
                                      </p:to>
                                    </p:set>
                                    <p:animEffect transition="in" filter="wipe(left)">
                                      <p:cBhvr>
                                        <p:cTn id="52" dur="500"/>
                                        <p:tgtEl>
                                          <p:spTgt spid="46388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8674">
                                            <p:txEl>
                                              <p:pRg st="7" end="7"/>
                                            </p:txEl>
                                          </p:spTgt>
                                        </p:tgtEl>
                                        <p:attrNameLst>
                                          <p:attrName>style.visibility</p:attrName>
                                        </p:attrNameLst>
                                      </p:cBhvr>
                                      <p:to>
                                        <p:strVal val="visible"/>
                                      </p:to>
                                    </p:set>
                                    <p:animEffect transition="in" filter="wipe(left)">
                                      <p:cBhvr>
                                        <p:cTn id="57" dur="500"/>
                                        <p:tgtEl>
                                          <p:spTgt spid="2867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3877"/>
                                        </p:tgtEl>
                                        <p:attrNameLst>
                                          <p:attrName>style.visibility</p:attrName>
                                        </p:attrNameLst>
                                      </p:cBhvr>
                                      <p:to>
                                        <p:strVal val="visible"/>
                                      </p:to>
                                    </p:set>
                                    <p:animEffect transition="in" filter="wipe(left)">
                                      <p:cBhvr>
                                        <p:cTn id="62" dur="500"/>
                                        <p:tgtEl>
                                          <p:spTgt spid="46387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8674">
                                            <p:txEl>
                                              <p:pRg st="8" end="8"/>
                                            </p:txEl>
                                          </p:spTgt>
                                        </p:tgtEl>
                                        <p:attrNameLst>
                                          <p:attrName>style.visibility</p:attrName>
                                        </p:attrNameLst>
                                      </p:cBhvr>
                                      <p:to>
                                        <p:strVal val="visible"/>
                                      </p:to>
                                    </p:set>
                                    <p:animEffect transition="in" filter="wipe(left)">
                                      <p:cBhvr>
                                        <p:cTn id="67" dur="500"/>
                                        <p:tgtEl>
                                          <p:spTgt spid="2867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3878"/>
                                        </p:tgtEl>
                                        <p:attrNameLst>
                                          <p:attrName>style.visibility</p:attrName>
                                        </p:attrNameLst>
                                      </p:cBhvr>
                                      <p:to>
                                        <p:strVal val="visible"/>
                                      </p:to>
                                    </p:set>
                                    <p:animEffect transition="in" filter="wipe(left)">
                                      <p:cBhvr>
                                        <p:cTn id="72" dur="500"/>
                                        <p:tgtEl>
                                          <p:spTgt spid="4638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3886"/>
                                        </p:tgtEl>
                                        <p:attrNameLst>
                                          <p:attrName>style.visibility</p:attrName>
                                        </p:attrNameLst>
                                      </p:cBhvr>
                                      <p:to>
                                        <p:strVal val="visible"/>
                                      </p:to>
                                    </p:set>
                                    <p:animEffect transition="in" filter="wipe(left)">
                                      <p:cBhvr>
                                        <p:cTn id="77" dur="500"/>
                                        <p:tgtEl>
                                          <p:spTgt spid="46388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63887"/>
                                        </p:tgtEl>
                                        <p:attrNameLst>
                                          <p:attrName>style.visibility</p:attrName>
                                        </p:attrNameLst>
                                      </p:cBhvr>
                                      <p:to>
                                        <p:strVal val="visible"/>
                                      </p:to>
                                    </p:set>
                                    <p:animEffect transition="in" filter="wipe(left)">
                                      <p:cBhvr>
                                        <p:cTn id="82" dur="500"/>
                                        <p:tgtEl>
                                          <p:spTgt spid="463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sz="4800" b="1" dirty="0" smtClean="0">
                <a:ea typeface="ＭＳ Ｐゴシック" pitchFamily="-84" charset="-128"/>
                <a:cs typeface="ＭＳ Ｐゴシック" pitchFamily="-84" charset="-128"/>
              </a:rPr>
              <a:t>Position and Energy Operators</a:t>
            </a:r>
            <a:endParaRPr lang="en-US" sz="4800" b="1" dirty="0"/>
          </a:p>
        </p:txBody>
      </p:sp>
      <p:sp>
        <p:nvSpPr>
          <p:cNvPr id="3" name="Text Placeholder 2"/>
          <p:cNvSpPr>
            <a:spLocks noGrp="1"/>
          </p:cNvSpPr>
          <p:nvPr>
            <p:ph type="body" sz="half" idx="1"/>
          </p:nvPr>
        </p:nvSpPr>
        <p:spPr>
          <a:xfrm>
            <a:off x="457200" y="685800"/>
            <a:ext cx="8305800" cy="5140325"/>
          </a:xfrm>
        </p:spPr>
        <p:txBody>
          <a:bodyPr/>
          <a:lstStyle/>
          <a:p>
            <a:pPr eaLnBrk="1" hangingPunct="1">
              <a:buClr>
                <a:srgbClr val="3333CC"/>
              </a:buClr>
              <a:buSzPct val="65000"/>
              <a:buFont typeface="Wingdings" pitchFamily="-84" charset="2"/>
              <a:buChar char="n"/>
            </a:pPr>
            <a:r>
              <a:rPr lang="en-US" dirty="0" smtClean="0">
                <a:solidFill>
                  <a:srgbClr val="3333CC"/>
                </a:solidFill>
              </a:rPr>
              <a:t>The position </a:t>
            </a:r>
            <a:r>
              <a:rPr lang="en-US" i="1" dirty="0" err="1" smtClean="0">
                <a:solidFill>
                  <a:srgbClr val="3333CC"/>
                </a:solidFill>
              </a:rPr>
              <a:t>x</a:t>
            </a:r>
            <a:r>
              <a:rPr lang="en-US" dirty="0" smtClean="0">
                <a:solidFill>
                  <a:srgbClr val="3333CC"/>
                </a:solidFill>
              </a:rPr>
              <a:t> is its own operator as seen above.</a:t>
            </a:r>
          </a:p>
          <a:p>
            <a:pPr eaLnBrk="1" hangingPunct="1">
              <a:buClr>
                <a:srgbClr val="3333CC"/>
              </a:buClr>
              <a:buSzPct val="65000"/>
              <a:buFont typeface="Wingdings" pitchFamily="-84" charset="2"/>
              <a:buChar char="n"/>
            </a:pPr>
            <a:r>
              <a:rPr lang="en-US" dirty="0" smtClean="0">
                <a:solidFill>
                  <a:srgbClr val="3333CC"/>
                </a:solidFill>
              </a:rPr>
              <a:t>The time derivative of the free-particle wave function is</a:t>
            </a:r>
          </a:p>
          <a:p>
            <a:pPr eaLnBrk="1" hangingPunct="1">
              <a:buClr>
                <a:srgbClr val="3333CC"/>
              </a:buClr>
              <a:buSzPct val="65000"/>
              <a:buNone/>
            </a:pPr>
            <a:endParaRPr lang="en-US" dirty="0" smtClean="0">
              <a:solidFill>
                <a:srgbClr val="3333CC"/>
              </a:solidFill>
            </a:endParaRPr>
          </a:p>
          <a:p>
            <a:pPr eaLnBrk="1" hangingPunct="1">
              <a:buClr>
                <a:srgbClr val="3333CC"/>
              </a:buClr>
              <a:buSzPct val="65000"/>
              <a:buNone/>
            </a:pPr>
            <a:r>
              <a:rPr lang="en-US" dirty="0" smtClean="0">
                <a:solidFill>
                  <a:srgbClr val="3333CC"/>
                </a:solidFill>
              </a:rPr>
              <a:t>	Substituting </a:t>
            </a:r>
            <a:r>
              <a:rPr lang="el-GR" i="1" dirty="0" smtClean="0">
                <a:solidFill>
                  <a:srgbClr val="3333CC"/>
                </a:solidFill>
                <a:latin typeface="Symbol" charset="2"/>
                <a:ea typeface="Arial" pitchFamily="-84" charset="0"/>
                <a:cs typeface="Symbol" charset="2"/>
              </a:rPr>
              <a:t>ω</a:t>
            </a:r>
            <a:r>
              <a:rPr lang="en-US" dirty="0" smtClean="0">
                <a:solidFill>
                  <a:srgbClr val="3333CC"/>
                </a:solidFill>
                <a:ea typeface="Arial" pitchFamily="-84" charset="0"/>
                <a:cs typeface="Arial" pitchFamily="-84" charset="0"/>
              </a:rPr>
              <a:t> = </a:t>
            </a:r>
            <a:r>
              <a:rPr lang="en-US" i="1" dirty="0" smtClean="0">
                <a:solidFill>
                  <a:srgbClr val="3333CC"/>
                </a:solidFill>
                <a:ea typeface="Arial" pitchFamily="-84" charset="0"/>
                <a:cs typeface="Arial" pitchFamily="-84" charset="0"/>
              </a:rPr>
              <a:t>E</a:t>
            </a:r>
            <a:r>
              <a:rPr lang="en-US" dirty="0" smtClean="0">
                <a:solidFill>
                  <a:srgbClr val="3333CC"/>
                </a:solidFill>
                <a:ea typeface="Arial" pitchFamily="-84" charset="0"/>
                <a:cs typeface="Arial" pitchFamily="-84" charset="0"/>
              </a:rPr>
              <a:t> / </a:t>
            </a:r>
            <a:r>
              <a:rPr lang="en-US" i="1" dirty="0" err="1" smtClean="0">
                <a:solidFill>
                  <a:srgbClr val="3333CC"/>
                </a:solidFill>
                <a:ea typeface="Arial" pitchFamily="-84" charset="0"/>
                <a:cs typeface="Arial" pitchFamily="-84" charset="0"/>
              </a:rPr>
              <a:t>ħ</a:t>
            </a:r>
            <a:r>
              <a:rPr lang="en-US" dirty="0" smtClean="0">
                <a:solidFill>
                  <a:srgbClr val="3333CC"/>
                </a:solidFill>
                <a:ea typeface="Arial" pitchFamily="-84" charset="0"/>
                <a:cs typeface="Arial" pitchFamily="-84" charset="0"/>
              </a:rPr>
              <a:t>  yields		</a:t>
            </a:r>
          </a:p>
          <a:p>
            <a:pPr eaLnBrk="1" hangingPunct="1">
              <a:buClr>
                <a:srgbClr val="3333CC"/>
              </a:buClr>
              <a:buSzPct val="65000"/>
              <a:buNone/>
            </a:pPr>
            <a:endParaRPr lang="en-US" dirty="0" smtClean="0">
              <a:solidFill>
                <a:srgbClr val="3333CC"/>
              </a:solidFill>
              <a:ea typeface="Arial" pitchFamily="-84" charset="0"/>
              <a:cs typeface="Arial" pitchFamily="-84" charset="0"/>
            </a:endParaRP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energy operator is</a:t>
            </a: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expectation value of the energy is</a:t>
            </a:r>
            <a:endParaRPr lang="en-US" dirty="0"/>
          </a:p>
        </p:txBody>
      </p:sp>
      <p:sp>
        <p:nvSpPr>
          <p:cNvPr id="6" name="Date Placeholder 5"/>
          <p:cNvSpPr>
            <a:spLocks noGrp="1"/>
          </p:cNvSpPr>
          <p:nvPr>
            <p:ph type="dt" sz="half" idx="10"/>
          </p:nvPr>
        </p:nvSpPr>
        <p:spPr/>
        <p:txBody>
          <a:bodyPr/>
          <a:lstStyle/>
          <a:p>
            <a:pPr>
              <a:defRPr/>
            </a:pPr>
            <a:r>
              <a:rPr lang="en-US" smtClean="0"/>
              <a:t>Wednesday, Oct. 23, 2013</a:t>
            </a:r>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graphicFrame>
        <p:nvGraphicFramePr>
          <p:cNvPr id="26626" name="Object 2"/>
          <p:cNvGraphicFramePr>
            <a:graphicFrameLocks noChangeAspect="1"/>
          </p:cNvGraphicFramePr>
          <p:nvPr>
            <p:extLst>
              <p:ext uri="{D42A27DB-BD31-4B8C-83A1-F6EECF244321}">
                <p14:modId xmlns:p14="http://schemas.microsoft.com/office/powerpoint/2010/main" val="1407418304"/>
              </p:ext>
            </p:extLst>
          </p:nvPr>
        </p:nvGraphicFramePr>
        <p:xfrm>
          <a:off x="1676400" y="1981200"/>
          <a:ext cx="871538" cy="871537"/>
        </p:xfrm>
        <a:graphic>
          <a:graphicData uri="http://schemas.openxmlformats.org/presentationml/2006/ole">
            <mc:AlternateContent xmlns:mc="http://schemas.openxmlformats.org/markup-compatibility/2006">
              <mc:Choice xmlns:v="urn:schemas-microsoft-com:vml" Requires="v">
                <p:oleObj spid="_x0000_s529716" name="Equation" r:id="rId3" imgW="393700" imgH="393700" progId="Equation.DSMT4">
                  <p:embed/>
                </p:oleObj>
              </mc:Choice>
              <mc:Fallback>
                <p:oleObj name="Equation" r:id="rId3" imgW="393700" imgH="393700" progId="Equation.DSMT4">
                  <p:embed/>
                  <p:pic>
                    <p:nvPicPr>
                      <p:cNvPr id="0" name=""/>
                      <p:cNvPicPr>
                        <a:picLocks noChangeAspect="1" noChangeArrowheads="1"/>
                      </p:cNvPicPr>
                      <p:nvPr/>
                    </p:nvPicPr>
                    <p:blipFill>
                      <a:blip r:embed="rId4"/>
                      <a:srcRect/>
                      <a:stretch>
                        <a:fillRect/>
                      </a:stretch>
                    </p:blipFill>
                    <p:spPr bwMode="auto">
                      <a:xfrm>
                        <a:off x="1676400" y="1981200"/>
                        <a:ext cx="871538"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extLst>
              <p:ext uri="{D42A27DB-BD31-4B8C-83A1-F6EECF244321}">
                <p14:modId xmlns:p14="http://schemas.microsoft.com/office/powerpoint/2010/main" val="1008227186"/>
              </p:ext>
            </p:extLst>
          </p:nvPr>
        </p:nvGraphicFramePr>
        <p:xfrm>
          <a:off x="5186363" y="2987675"/>
          <a:ext cx="1885950" cy="561975"/>
        </p:xfrm>
        <a:graphic>
          <a:graphicData uri="http://schemas.openxmlformats.org/presentationml/2006/ole">
            <mc:AlternateContent xmlns:mc="http://schemas.openxmlformats.org/markup-compatibility/2006">
              <mc:Choice xmlns:v="urn:schemas-microsoft-com:vml" Requires="v">
                <p:oleObj spid="_x0000_s529717" name="Equation" r:id="rId5" imgW="850900" imgH="254000" progId="Equation.DSMT4">
                  <p:embed/>
                </p:oleObj>
              </mc:Choice>
              <mc:Fallback>
                <p:oleObj name="Equation" r:id="rId5" imgW="850900" imgH="254000" progId="Equation.DSMT4">
                  <p:embed/>
                  <p:pic>
                    <p:nvPicPr>
                      <p:cNvPr id="0" name=""/>
                      <p:cNvPicPr>
                        <a:picLocks noChangeAspect="1" noChangeArrowheads="1"/>
                      </p:cNvPicPr>
                      <p:nvPr/>
                    </p:nvPicPr>
                    <p:blipFill>
                      <a:blip r:embed="rId6"/>
                      <a:srcRect/>
                      <a:stretch>
                        <a:fillRect/>
                      </a:stretch>
                    </p:blipFill>
                    <p:spPr bwMode="auto">
                      <a:xfrm>
                        <a:off x="5186363" y="2987675"/>
                        <a:ext cx="18859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520948983"/>
              </p:ext>
            </p:extLst>
          </p:nvPr>
        </p:nvGraphicFramePr>
        <p:xfrm>
          <a:off x="4619625" y="3962400"/>
          <a:ext cx="1323975" cy="873125"/>
        </p:xfrm>
        <a:graphic>
          <a:graphicData uri="http://schemas.openxmlformats.org/presentationml/2006/ole">
            <mc:AlternateContent xmlns:mc="http://schemas.openxmlformats.org/markup-compatibility/2006">
              <mc:Choice xmlns:v="urn:schemas-microsoft-com:vml" Requires="v">
                <p:oleObj spid="_x0000_s529718"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srcRect/>
                      <a:stretch>
                        <a:fillRect/>
                      </a:stretch>
                    </p:blipFill>
                    <p:spPr bwMode="auto">
                      <a:xfrm>
                        <a:off x="4619625" y="3962400"/>
                        <a:ext cx="1323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18730356"/>
              </p:ext>
            </p:extLst>
          </p:nvPr>
        </p:nvGraphicFramePr>
        <p:xfrm>
          <a:off x="762000" y="5486400"/>
          <a:ext cx="857250" cy="514350"/>
        </p:xfrm>
        <a:graphic>
          <a:graphicData uri="http://schemas.openxmlformats.org/presentationml/2006/ole">
            <mc:AlternateContent xmlns:mc="http://schemas.openxmlformats.org/markup-compatibility/2006">
              <mc:Choice xmlns:v="urn:schemas-microsoft-com:vml" Requires="v">
                <p:oleObj spid="_x0000_s529719"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srcRect/>
                      <a:stretch>
                        <a:fillRect/>
                      </a:stretch>
                    </p:blipFill>
                    <p:spPr bwMode="auto">
                      <a:xfrm>
                        <a:off x="762000" y="5486400"/>
                        <a:ext cx="8572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extLst>
              <p:ext uri="{D42A27DB-BD31-4B8C-83A1-F6EECF244321}">
                <p14:modId xmlns:p14="http://schemas.microsoft.com/office/powerpoint/2010/main" val="816553482"/>
              </p:ext>
            </p:extLst>
          </p:nvPr>
        </p:nvGraphicFramePr>
        <p:xfrm>
          <a:off x="2600325" y="1947863"/>
          <a:ext cx="1943100" cy="871537"/>
        </p:xfrm>
        <a:graphic>
          <a:graphicData uri="http://schemas.openxmlformats.org/presentationml/2006/ole">
            <mc:AlternateContent xmlns:mc="http://schemas.openxmlformats.org/markup-compatibility/2006">
              <mc:Choice xmlns:v="urn:schemas-microsoft-com:vml" Requires="v">
                <p:oleObj spid="_x0000_s529720" name="Equation" r:id="rId11" imgW="876300" imgH="393700" progId="Equation.DSMT4">
                  <p:embed/>
                </p:oleObj>
              </mc:Choice>
              <mc:Fallback>
                <p:oleObj name="Equation" r:id="rId11" imgW="876300" imgH="393700" progId="Equation.DSMT4">
                  <p:embed/>
                  <p:pic>
                    <p:nvPicPr>
                      <p:cNvPr id="0" name=""/>
                      <p:cNvPicPr>
                        <a:picLocks noChangeAspect="1" noChangeArrowheads="1"/>
                      </p:cNvPicPr>
                      <p:nvPr/>
                    </p:nvPicPr>
                    <p:blipFill>
                      <a:blip r:embed="rId12"/>
                      <a:srcRect/>
                      <a:stretch>
                        <a:fillRect/>
                      </a:stretch>
                    </p:blipFill>
                    <p:spPr bwMode="auto">
                      <a:xfrm>
                        <a:off x="2600325" y="1947863"/>
                        <a:ext cx="1943100"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
          <p:cNvGraphicFramePr>
            <a:graphicFrameLocks noChangeAspect="1"/>
          </p:cNvGraphicFramePr>
          <p:nvPr>
            <p:extLst>
              <p:ext uri="{D42A27DB-BD31-4B8C-83A1-F6EECF244321}">
                <p14:modId xmlns:p14="http://schemas.microsoft.com/office/powerpoint/2010/main" val="1253276435"/>
              </p:ext>
            </p:extLst>
          </p:nvPr>
        </p:nvGraphicFramePr>
        <p:xfrm>
          <a:off x="4570413" y="2112963"/>
          <a:ext cx="1801812" cy="477837"/>
        </p:xfrm>
        <a:graphic>
          <a:graphicData uri="http://schemas.openxmlformats.org/presentationml/2006/ole">
            <mc:AlternateContent xmlns:mc="http://schemas.openxmlformats.org/markup-compatibility/2006">
              <mc:Choice xmlns:v="urn:schemas-microsoft-com:vml" Requires="v">
                <p:oleObj spid="_x0000_s529721" name="Equation" r:id="rId13" imgW="812800" imgH="215900" progId="Equation.DSMT4">
                  <p:embed/>
                </p:oleObj>
              </mc:Choice>
              <mc:Fallback>
                <p:oleObj name="Equation" r:id="rId13" imgW="812800" imgH="215900" progId="Equation.DSMT4">
                  <p:embed/>
                  <p:pic>
                    <p:nvPicPr>
                      <p:cNvPr id="0" name=""/>
                      <p:cNvPicPr>
                        <a:picLocks noChangeAspect="1" noChangeArrowheads="1"/>
                      </p:cNvPicPr>
                      <p:nvPr/>
                    </p:nvPicPr>
                    <p:blipFill>
                      <a:blip r:embed="rId14"/>
                      <a:srcRect/>
                      <a:stretch>
                        <a:fillRect/>
                      </a:stretch>
                    </p:blipFill>
                    <p:spPr bwMode="auto">
                      <a:xfrm>
                        <a:off x="4570413" y="2112963"/>
                        <a:ext cx="1801812"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4" name="Object 10"/>
          <p:cNvGraphicFramePr>
            <a:graphicFrameLocks noChangeAspect="1"/>
          </p:cNvGraphicFramePr>
          <p:nvPr>
            <p:extLst>
              <p:ext uri="{D42A27DB-BD31-4B8C-83A1-F6EECF244321}">
                <p14:modId xmlns:p14="http://schemas.microsoft.com/office/powerpoint/2010/main" val="881424059"/>
              </p:ext>
            </p:extLst>
          </p:nvPr>
        </p:nvGraphicFramePr>
        <p:xfrm>
          <a:off x="6365875" y="2197100"/>
          <a:ext cx="873125" cy="393700"/>
        </p:xfrm>
        <a:graphic>
          <a:graphicData uri="http://schemas.openxmlformats.org/presentationml/2006/ole">
            <mc:AlternateContent xmlns:mc="http://schemas.openxmlformats.org/markup-compatibility/2006">
              <mc:Choice xmlns:v="urn:schemas-microsoft-com:vml" Requires="v">
                <p:oleObj spid="_x0000_s529722" name="Equation" r:id="rId15" imgW="393700" imgH="177800" progId="Equation.DSMT4">
                  <p:embed/>
                </p:oleObj>
              </mc:Choice>
              <mc:Fallback>
                <p:oleObj name="Equation" r:id="rId15" imgW="393700" imgH="177800" progId="Equation.DSMT4">
                  <p:embed/>
                  <p:pic>
                    <p:nvPicPr>
                      <p:cNvPr id="0" name=""/>
                      <p:cNvPicPr>
                        <a:picLocks noChangeAspect="1" noChangeArrowheads="1"/>
                      </p:cNvPicPr>
                      <p:nvPr/>
                    </p:nvPicPr>
                    <p:blipFill>
                      <a:blip r:embed="rId16"/>
                      <a:srcRect/>
                      <a:stretch>
                        <a:fillRect/>
                      </a:stretch>
                    </p:blipFill>
                    <p:spPr bwMode="auto">
                      <a:xfrm>
                        <a:off x="6365875" y="2197100"/>
                        <a:ext cx="87312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5" name="Object 11"/>
          <p:cNvGraphicFramePr>
            <a:graphicFrameLocks noChangeAspect="1"/>
          </p:cNvGraphicFramePr>
          <p:nvPr>
            <p:extLst>
              <p:ext uri="{D42A27DB-BD31-4B8C-83A1-F6EECF244321}">
                <p14:modId xmlns:p14="http://schemas.microsoft.com/office/powerpoint/2010/main" val="1564127406"/>
              </p:ext>
            </p:extLst>
          </p:nvPr>
        </p:nvGraphicFramePr>
        <p:xfrm>
          <a:off x="7035800" y="2833687"/>
          <a:ext cx="1574800" cy="900113"/>
        </p:xfrm>
        <a:graphic>
          <a:graphicData uri="http://schemas.openxmlformats.org/presentationml/2006/ole">
            <mc:AlternateContent xmlns:mc="http://schemas.openxmlformats.org/markup-compatibility/2006">
              <mc:Choice xmlns:v="urn:schemas-microsoft-com:vml" Requires="v">
                <p:oleObj spid="_x0000_s529723" name="Equation" r:id="rId17" imgW="711200" imgH="406400" progId="Equation.DSMT4">
                  <p:embed/>
                </p:oleObj>
              </mc:Choice>
              <mc:Fallback>
                <p:oleObj name="Equation" r:id="rId17" imgW="711200" imgH="406400" progId="Equation.DSMT4">
                  <p:embed/>
                  <p:pic>
                    <p:nvPicPr>
                      <p:cNvPr id="0" name=""/>
                      <p:cNvPicPr>
                        <a:picLocks noChangeAspect="1" noChangeArrowheads="1"/>
                      </p:cNvPicPr>
                      <p:nvPr/>
                    </p:nvPicPr>
                    <p:blipFill>
                      <a:blip r:embed="rId18"/>
                      <a:srcRect/>
                      <a:stretch>
                        <a:fillRect/>
                      </a:stretch>
                    </p:blipFill>
                    <p:spPr bwMode="auto">
                      <a:xfrm>
                        <a:off x="7035800" y="2833687"/>
                        <a:ext cx="15748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6" name="Object 12"/>
          <p:cNvGraphicFramePr>
            <a:graphicFrameLocks noChangeAspect="1"/>
          </p:cNvGraphicFramePr>
          <p:nvPr>
            <p:extLst>
              <p:ext uri="{D42A27DB-BD31-4B8C-83A1-F6EECF244321}">
                <p14:modId xmlns:p14="http://schemas.microsoft.com/office/powerpoint/2010/main" val="69115125"/>
              </p:ext>
            </p:extLst>
          </p:nvPr>
        </p:nvGraphicFramePr>
        <p:xfrm>
          <a:off x="1690688" y="5334000"/>
          <a:ext cx="3481387" cy="742950"/>
        </p:xfrm>
        <a:graphic>
          <a:graphicData uri="http://schemas.openxmlformats.org/presentationml/2006/ole">
            <mc:AlternateContent xmlns:mc="http://schemas.openxmlformats.org/markup-compatibility/2006">
              <mc:Choice xmlns:v="urn:schemas-microsoft-com:vml" Requires="v">
                <p:oleObj spid="_x0000_s529724" name="Equation" r:id="rId19" imgW="1549400" imgH="330200" progId="Equation.DSMT4">
                  <p:embed/>
                </p:oleObj>
              </mc:Choice>
              <mc:Fallback>
                <p:oleObj name="Equation" r:id="rId19" imgW="1549400" imgH="330200" progId="Equation.DSMT4">
                  <p:embed/>
                  <p:pic>
                    <p:nvPicPr>
                      <p:cNvPr id="0" name=""/>
                      <p:cNvPicPr>
                        <a:picLocks noChangeAspect="1" noChangeArrowheads="1"/>
                      </p:cNvPicPr>
                      <p:nvPr/>
                    </p:nvPicPr>
                    <p:blipFill>
                      <a:blip r:embed="rId20"/>
                      <a:srcRect/>
                      <a:stretch>
                        <a:fillRect/>
                      </a:stretch>
                    </p:blipFill>
                    <p:spPr bwMode="auto">
                      <a:xfrm>
                        <a:off x="1690688" y="5334000"/>
                        <a:ext cx="34813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7" name="Object 13"/>
          <p:cNvGraphicFramePr>
            <a:graphicFrameLocks noChangeAspect="1"/>
          </p:cNvGraphicFramePr>
          <p:nvPr>
            <p:extLst>
              <p:ext uri="{D42A27DB-BD31-4B8C-83A1-F6EECF244321}">
                <p14:modId xmlns:p14="http://schemas.microsoft.com/office/powerpoint/2010/main" val="1954793336"/>
              </p:ext>
            </p:extLst>
          </p:nvPr>
        </p:nvGraphicFramePr>
        <p:xfrm>
          <a:off x="5210175" y="5257800"/>
          <a:ext cx="3538538" cy="914400"/>
        </p:xfrm>
        <a:graphic>
          <a:graphicData uri="http://schemas.openxmlformats.org/presentationml/2006/ole">
            <mc:AlternateContent xmlns:mc="http://schemas.openxmlformats.org/markup-compatibility/2006">
              <mc:Choice xmlns:v="urn:schemas-microsoft-com:vml" Requires="v">
                <p:oleObj spid="_x0000_s529725" name="Equation" r:id="rId21" imgW="1574800" imgH="406400" progId="Equation.DSMT4">
                  <p:embed/>
                </p:oleObj>
              </mc:Choice>
              <mc:Fallback>
                <p:oleObj name="Equation" r:id="rId21" imgW="1574800" imgH="406400" progId="Equation.DSMT4">
                  <p:embed/>
                  <p:pic>
                    <p:nvPicPr>
                      <p:cNvPr id="0" name=""/>
                      <p:cNvPicPr>
                        <a:picLocks noChangeAspect="1" noChangeArrowheads="1"/>
                      </p:cNvPicPr>
                      <p:nvPr/>
                    </p:nvPicPr>
                    <p:blipFill>
                      <a:blip r:embed="rId22"/>
                      <a:srcRect/>
                      <a:stretch>
                        <a:fillRect/>
                      </a:stretch>
                    </p:blipFill>
                    <p:spPr bwMode="auto">
                      <a:xfrm>
                        <a:off x="5210175" y="5257800"/>
                        <a:ext cx="35385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5571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wipe(left)">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wipe(left)">
                                      <p:cBhvr>
                                        <p:cTn id="22" dur="500"/>
                                        <p:tgtEl>
                                          <p:spTgt spid="266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wipe(left)">
                                      <p:cBhvr>
                                        <p:cTn id="27" dur="500"/>
                                        <p:tgtEl>
                                          <p:spTgt spid="266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634"/>
                                        </p:tgtEl>
                                        <p:attrNameLst>
                                          <p:attrName>style.visibility</p:attrName>
                                        </p:attrNameLst>
                                      </p:cBhvr>
                                      <p:to>
                                        <p:strVal val="visible"/>
                                      </p:to>
                                    </p:set>
                                    <p:animEffect transition="in" filter="wipe(left)">
                                      <p:cBhvr>
                                        <p:cTn id="32" dur="500"/>
                                        <p:tgtEl>
                                          <p:spTgt spid="266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627"/>
                                        </p:tgtEl>
                                        <p:attrNameLst>
                                          <p:attrName>style.visibility</p:attrName>
                                        </p:attrNameLst>
                                      </p:cBhvr>
                                      <p:to>
                                        <p:strVal val="visible"/>
                                      </p:to>
                                    </p:set>
                                    <p:animEffect transition="in" filter="wipe(left)">
                                      <p:cBhvr>
                                        <p:cTn id="42" dur="500"/>
                                        <p:tgtEl>
                                          <p:spTgt spid="266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635"/>
                                        </p:tgtEl>
                                        <p:attrNameLst>
                                          <p:attrName>style.visibility</p:attrName>
                                        </p:attrNameLst>
                                      </p:cBhvr>
                                      <p:to>
                                        <p:strVal val="visible"/>
                                      </p:to>
                                    </p:set>
                                    <p:animEffect transition="in" filter="wipe(left)">
                                      <p:cBhvr>
                                        <p:cTn id="47" dur="500"/>
                                        <p:tgtEl>
                                          <p:spTgt spid="266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left)">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628"/>
                                        </p:tgtEl>
                                        <p:attrNameLst>
                                          <p:attrName>style.visibility</p:attrName>
                                        </p:attrNameLst>
                                      </p:cBhvr>
                                      <p:to>
                                        <p:strVal val="visible"/>
                                      </p:to>
                                    </p:set>
                                    <p:animEffect transition="in" filter="wipe(left)">
                                      <p:cBhvr>
                                        <p:cTn id="57" dur="500"/>
                                        <p:tgtEl>
                                          <p:spTgt spid="266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
                                            <p:txEl>
                                              <p:pRg st="6" end="6"/>
                                            </p:txEl>
                                          </p:spTgt>
                                        </p:tgtEl>
                                        <p:attrNameLst>
                                          <p:attrName>style.visibility</p:attrName>
                                        </p:attrNameLst>
                                      </p:cBhvr>
                                      <p:to>
                                        <p:strVal val="visible"/>
                                      </p:to>
                                    </p:set>
                                    <p:animEffect transition="in" filter="wipe(left)">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629"/>
                                        </p:tgtEl>
                                        <p:attrNameLst>
                                          <p:attrName>style.visibility</p:attrName>
                                        </p:attrNameLst>
                                      </p:cBhvr>
                                      <p:to>
                                        <p:strVal val="visible"/>
                                      </p:to>
                                    </p:set>
                                    <p:animEffect transition="in" filter="wipe(left)">
                                      <p:cBhvr>
                                        <p:cTn id="67" dur="500"/>
                                        <p:tgtEl>
                                          <p:spTgt spid="266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636"/>
                                        </p:tgtEl>
                                        <p:attrNameLst>
                                          <p:attrName>style.visibility</p:attrName>
                                        </p:attrNameLst>
                                      </p:cBhvr>
                                      <p:to>
                                        <p:strVal val="visible"/>
                                      </p:to>
                                    </p:set>
                                    <p:animEffect transition="in" filter="wipe(left)">
                                      <p:cBhvr>
                                        <p:cTn id="72" dur="500"/>
                                        <p:tgtEl>
                                          <p:spTgt spid="266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6637"/>
                                        </p:tgtEl>
                                        <p:attrNameLst>
                                          <p:attrName>style.visibility</p:attrName>
                                        </p:attrNameLst>
                                      </p:cBhvr>
                                      <p:to>
                                        <p:strVal val="visible"/>
                                      </p:to>
                                    </p:set>
                                    <p:animEffect transition="in" filter="wipe(left)">
                                      <p:cBhvr>
                                        <p:cTn id="77"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23,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715000"/>
          </a:xfrm>
        </p:spPr>
        <p:txBody>
          <a:bodyPr/>
          <a:lstStyle/>
          <a:p>
            <a:pPr eaLnBrk="1" hangingPunct="1"/>
            <a:r>
              <a:rPr lang="en-US" dirty="0" smtClean="0"/>
              <a:t>Mid-term grade discussion Monday, Oct. 28</a:t>
            </a:r>
          </a:p>
          <a:p>
            <a:pPr lvl="1" eaLnBrk="1" hangingPunct="1"/>
            <a:r>
              <a:rPr lang="en-US" dirty="0" smtClean="0"/>
              <a:t>In Dr. Yu’s office, CPB 342</a:t>
            </a:r>
          </a:p>
          <a:p>
            <a:pPr lvl="1" eaLnBrk="1" hangingPunct="1"/>
            <a:r>
              <a:rPr lang="en-US" dirty="0" smtClean="0"/>
              <a:t>Last name begins with A – C: 12:50 – 1:20pm</a:t>
            </a:r>
          </a:p>
          <a:p>
            <a:pPr lvl="1" eaLnBrk="1" hangingPunct="1"/>
            <a:r>
              <a:rPr lang="en-US" dirty="0" smtClean="0"/>
              <a:t>Last </a:t>
            </a:r>
            <a:r>
              <a:rPr lang="en-US" dirty="0"/>
              <a:t>name begins with </a:t>
            </a:r>
            <a:r>
              <a:rPr lang="en-US" dirty="0" smtClean="0"/>
              <a:t>D </a:t>
            </a:r>
            <a:r>
              <a:rPr lang="en-US" dirty="0"/>
              <a:t>– </a:t>
            </a:r>
            <a:r>
              <a:rPr lang="en-US" dirty="0" smtClean="0"/>
              <a:t>L: 1:20 </a:t>
            </a:r>
            <a:r>
              <a:rPr lang="en-US" dirty="0"/>
              <a:t>– </a:t>
            </a:r>
            <a:r>
              <a:rPr lang="en-US" dirty="0" smtClean="0"/>
              <a:t>1:50pm</a:t>
            </a:r>
          </a:p>
          <a:p>
            <a:pPr lvl="1" eaLnBrk="1" hangingPunct="1"/>
            <a:r>
              <a:rPr lang="en-US" dirty="0" smtClean="0"/>
              <a:t>Last </a:t>
            </a:r>
            <a:r>
              <a:rPr lang="en-US" dirty="0"/>
              <a:t>name begins with M</a:t>
            </a:r>
            <a:r>
              <a:rPr lang="en-US" dirty="0" smtClean="0"/>
              <a:t> </a:t>
            </a:r>
            <a:r>
              <a:rPr lang="en-US" dirty="0"/>
              <a:t>– </a:t>
            </a:r>
            <a:r>
              <a:rPr lang="en-US" dirty="0" smtClean="0"/>
              <a:t>Z: 1:</a:t>
            </a:r>
            <a:r>
              <a:rPr lang="en-US" dirty="0"/>
              <a:t>50 – </a:t>
            </a:r>
            <a:r>
              <a:rPr lang="en-US" dirty="0" smtClean="0"/>
              <a:t>2:</a:t>
            </a:r>
            <a:r>
              <a:rPr lang="en-US" dirty="0"/>
              <a:t>20pm</a:t>
            </a:r>
            <a:endParaRPr lang="en-US" dirty="0" smtClean="0"/>
          </a:p>
          <a:p>
            <a:pPr eaLnBrk="1" hangingPunct="1"/>
            <a:r>
              <a:rPr lang="en-US" dirty="0" smtClean="0"/>
              <a:t>Colloquium today</a:t>
            </a:r>
          </a:p>
          <a:p>
            <a:pPr lvl="1" eaLnBrk="1" hangingPunct="1"/>
            <a:r>
              <a:rPr lang="en-US" dirty="0" smtClean="0"/>
              <a:t>4pm today, SH101, Dr. X. Chu, U. of Colorado</a:t>
            </a:r>
          </a:p>
          <a:p>
            <a:pPr lvl="1" eaLnBrk="1" hangingPunct="1"/>
            <a:r>
              <a:rPr lang="en-US" dirty="0" smtClean="0"/>
              <a:t>Double extra credit for this colloquium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Wednesday, Oct. 23,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21 at 9.3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756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504624049"/>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517526" name="Equation" r:id="rId3" imgW="685800" imgH="203200" progId="Equation.DSMT4">
                  <p:embed/>
                </p:oleObj>
              </mc:Choice>
              <mc:Fallback>
                <p:oleObj name="Equation" r:id="rId3" imgW="685800" imgH="203200" progId="Equation.DSMT4">
                  <p:embed/>
                  <p:pic>
                    <p:nvPicPr>
                      <p:cNvPr id="0" name="Picture 2"/>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993266753"/>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517527" name="Equation" r:id="rId5" imgW="2374900" imgH="330200" progId="Equation.DSMT4">
                  <p:embed/>
                </p:oleObj>
              </mc:Choice>
              <mc:Fallback>
                <p:oleObj name="Equation" r:id="rId5" imgW="2374900" imgH="330200" progId="Equation.DSMT4">
                  <p:embed/>
                  <p:pic>
                    <p:nvPicPr>
                      <p:cNvPr id="0" name="Picture 3"/>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543492957"/>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517528" name="Equation" r:id="rId7" imgW="1549400" imgH="330200" progId="Equation.DSMT4">
                  <p:embed/>
                </p:oleObj>
              </mc:Choice>
              <mc:Fallback>
                <p:oleObj name="Equation" r:id="rId7" imgW="1549400" imgH="330200" progId="Equation.DSMT4">
                  <p:embed/>
                  <p:pic>
                    <p:nvPicPr>
                      <p:cNvPr id="0" name="Picture 9"/>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2498856358"/>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517529" name="Equation" r:id="rId9" imgW="1117600" imgH="330200" progId="Equation.DSMT4">
                  <p:embed/>
                </p:oleObj>
              </mc:Choice>
              <mc:Fallback>
                <p:oleObj name="Equation" r:id="rId9" imgW="1117600" imgH="330200" progId="Equation.DSMT4">
                  <p:embed/>
                  <p:pic>
                    <p:nvPicPr>
                      <p:cNvPr id="0" name="Picture 10"/>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150209661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517530" name="Equation" r:id="rId11" imgW="863600" imgH="228600" progId="Equation.DSMT4">
                  <p:embed/>
                </p:oleObj>
              </mc:Choice>
              <mc:Fallback>
                <p:oleObj name="Equation" r:id="rId11" imgW="863600" imgH="228600" progId="Equation.DSMT4">
                  <p:embed/>
                  <p:pic>
                    <p:nvPicPr>
                      <p:cNvPr id="0" name="Picture 12"/>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24299339"/>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517531" name="Equation" r:id="rId14" imgW="520700" imgH="228600" progId="Equation.DSMT4">
                  <p:embed/>
                </p:oleObj>
              </mc:Choice>
              <mc:Fallback>
                <p:oleObj name="Equation" r:id="rId14" imgW="520700" imgH="228600" progId="Equation.DSMT4">
                  <p:embed/>
                  <p:pic>
                    <p:nvPicPr>
                      <p:cNvPr id="0" name="Picture 13"/>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3851981736"/>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517532" name="Equation" r:id="rId16" imgW="939800" imgH="508000" progId="Equation.DSMT4">
                  <p:embed/>
                </p:oleObj>
              </mc:Choice>
              <mc:Fallback>
                <p:oleObj name="Equation" r:id="rId16" imgW="939800" imgH="508000" progId="Equation.DSMT4">
                  <p:embed/>
                  <p:pic>
                    <p:nvPicPr>
                      <p:cNvPr id="0" name="Picture 14"/>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595334137"/>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517533" name="Equation" r:id="rId18" imgW="571500" imgH="419100" progId="Equation.DSMT4">
                  <p:embed/>
                </p:oleObj>
              </mc:Choice>
              <mc:Fallback>
                <p:oleObj name="Equation" r:id="rId18" imgW="571500" imgH="419100" progId="Equation.DSMT4">
                  <p:embed/>
                  <p:pic>
                    <p:nvPicPr>
                      <p:cNvPr id="0" name="Picture 15"/>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684168844"/>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517534" name="Equation" r:id="rId20" imgW="101600" imgH="152400" progId="Equation.DSMT4">
                  <p:embed/>
                </p:oleObj>
              </mc:Choice>
              <mc:Fallback>
                <p:oleObj name="Equation" r:id="rId20" imgW="101600" imgH="152400" progId="Equation.DSMT4">
                  <p:embed/>
                  <p:pic>
                    <p:nvPicPr>
                      <p:cNvPr id="0" name="Picture 16"/>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311388117"/>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517535" name="Equation" r:id="rId22" imgW="1079500" imgH="330200" progId="Equation.DSMT4">
                  <p:embed/>
                </p:oleObj>
              </mc:Choice>
              <mc:Fallback>
                <p:oleObj name="Equation" r:id="rId22" imgW="1079500" imgH="330200" progId="Equation.DSMT4">
                  <p:embed/>
                  <p:pic>
                    <p:nvPicPr>
                      <p:cNvPr id="0" name="Picture 17"/>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88460"/>
                                        </p:tgtEl>
                                        <p:attrNameLst>
                                          <p:attrName>style.visibility</p:attrName>
                                        </p:attrNameLst>
                                      </p:cBhvr>
                                      <p:to>
                                        <p:strVal val="visible"/>
                                      </p:to>
                                    </p:set>
                                    <p:animEffect transition="in" filter="wipe(left)">
                                      <p:cBhvr>
                                        <p:cTn id="29" dur="500"/>
                                        <p:tgtEl>
                                          <p:spTgt spid="4884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1529"/>
                                        </p:tgtEl>
                                        <p:attrNameLst>
                                          <p:attrName>style.visibility</p:attrName>
                                        </p:attrNameLst>
                                      </p:cBhvr>
                                      <p:to>
                                        <p:strVal val="visible"/>
                                      </p:to>
                                    </p:set>
                                    <p:animEffect transition="in" filter="wipe(left)">
                                      <p:cBhvr>
                                        <p:cTn id="34" dur="500"/>
                                        <p:tgtEl>
                                          <p:spTgt spid="4915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91530"/>
                                        </p:tgtEl>
                                        <p:attrNameLst>
                                          <p:attrName>style.visibility</p:attrName>
                                        </p:attrNameLst>
                                      </p:cBhvr>
                                      <p:to>
                                        <p:strVal val="visible"/>
                                      </p:to>
                                    </p:set>
                                    <p:animEffect transition="in" filter="wipe(left)">
                                      <p:cBhvr>
                                        <p:cTn id="39" dur="500"/>
                                        <p:tgtEl>
                                          <p:spTgt spid="4915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91537"/>
                                        </p:tgtEl>
                                        <p:attrNameLst>
                                          <p:attrName>style.visibility</p:attrName>
                                        </p:attrNameLst>
                                      </p:cBhvr>
                                      <p:to>
                                        <p:strVal val="visible"/>
                                      </p:to>
                                    </p:set>
                                    <p:animEffect transition="in" filter="wipe(left)">
                                      <p:cBhvr>
                                        <p:cTn id="44" dur="500"/>
                                        <p:tgtEl>
                                          <p:spTgt spid="4915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91534"/>
                                        </p:tgtEl>
                                        <p:attrNameLst>
                                          <p:attrName>style.visibility</p:attrName>
                                        </p:attrNameLst>
                                      </p:cBhvr>
                                      <p:to>
                                        <p:strVal val="visible"/>
                                      </p:to>
                                    </p:set>
                                    <p:animEffect transition="in" filter="wipe(left)">
                                      <p:cBhvr>
                                        <p:cTn id="49" dur="500"/>
                                        <p:tgtEl>
                                          <p:spTgt spid="4915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91535"/>
                                        </p:tgtEl>
                                        <p:attrNameLst>
                                          <p:attrName>style.visibility</p:attrName>
                                        </p:attrNameLst>
                                      </p:cBhvr>
                                      <p:to>
                                        <p:strVal val="visible"/>
                                      </p:to>
                                    </p:set>
                                    <p:animEffect transition="in" filter="wipe(left)">
                                      <p:cBhvr>
                                        <p:cTn id="54" dur="500"/>
                                        <p:tgtEl>
                                          <p:spTgt spid="4915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1536"/>
                                        </p:tgtEl>
                                        <p:attrNameLst>
                                          <p:attrName>style.visibility</p:attrName>
                                        </p:attrNameLst>
                                      </p:cBhvr>
                                      <p:to>
                                        <p:strVal val="visible"/>
                                      </p:to>
                                    </p:set>
                                    <p:animEffect transition="in" filter="wipe(left)">
                                      <p:cBhvr>
                                        <p:cTn id="59" dur="500"/>
                                        <p:tgtEl>
                                          <p:spTgt spid="4915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91533"/>
                                        </p:tgtEl>
                                        <p:attrNameLst>
                                          <p:attrName>style.visibility</p:attrName>
                                        </p:attrNameLst>
                                      </p:cBhvr>
                                      <p:to>
                                        <p:strVal val="visible"/>
                                      </p:to>
                                    </p:set>
                                    <p:animEffect transition="in" filter="wipe(left)">
                                      <p:cBhvr>
                                        <p:cTn id="69" dur="500"/>
                                        <p:tgtEl>
                                          <p:spTgt spid="4915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91532"/>
                                        </p:tgtEl>
                                        <p:attrNameLst>
                                          <p:attrName>style.visibility</p:attrName>
                                        </p:attrNameLst>
                                      </p:cBhvr>
                                      <p:to>
                                        <p:strVal val="visible"/>
                                      </p:to>
                                    </p:set>
                                    <p:animEffect transition="in" filter="wipe(left)">
                                      <p:cBhvr>
                                        <p:cTn id="79" dur="500"/>
                                        <p:tgtEl>
                                          <p:spTgt spid="49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5" grpId="0" animBg="1"/>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Oct. 23,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269019277"/>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530695" name="Equation" r:id="rId3" imgW="800100" imgH="228600" progId="Equation.DSMT4">
                  <p:embed/>
                </p:oleObj>
              </mc:Choice>
              <mc:Fallback>
                <p:oleObj name="Equation" r:id="rId3" imgW="800100" imgH="228600" progId="Equation.DSMT4">
                  <p:embed/>
                  <p:pic>
                    <p:nvPicPr>
                      <p:cNvPr id="0" name="Picture 2"/>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4292713134"/>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530696" name="Equation" r:id="rId5" imgW="1092200" imgH="330200" progId="Equation.DSMT4">
                  <p:embed/>
                </p:oleObj>
              </mc:Choice>
              <mc:Fallback>
                <p:oleObj name="Equation" r:id="rId5" imgW="1092200" imgH="330200" progId="Equation.DSMT4">
                  <p:embed/>
                  <p:pic>
                    <p:nvPicPr>
                      <p:cNvPr id="0" name="Picture 3"/>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17786357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530697" name="Equation" r:id="rId8" imgW="927100" imgH="330200" progId="Equation.DSMT4">
                  <p:embed/>
                </p:oleObj>
              </mc:Choice>
              <mc:Fallback>
                <p:oleObj name="Equation" r:id="rId8" imgW="927100" imgH="330200" progId="Equation.DSMT4">
                  <p:embed/>
                  <p:pic>
                    <p:nvPicPr>
                      <p:cNvPr id="0" name="Picture 9"/>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670106101"/>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530698" name="Equation" r:id="rId10" imgW="1778000" imgH="482600" progId="Equation.DSMT4">
                  <p:embed/>
                </p:oleObj>
              </mc:Choice>
              <mc:Fallback>
                <p:oleObj name="Equation" r:id="rId10" imgW="1778000" imgH="482600" progId="Equation.DSMT4">
                  <p:embed/>
                  <p:pic>
                    <p:nvPicPr>
                      <p:cNvPr id="0" name="Picture 10"/>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266141038"/>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530699" name="Equation" r:id="rId12" imgW="393700" imgH="152400" progId="Equation.DSMT4">
                  <p:embed/>
                </p:oleObj>
              </mc:Choice>
              <mc:Fallback>
                <p:oleObj name="Equation" r:id="rId12" imgW="393700" imgH="152400" progId="Equation.DSMT4">
                  <p:embed/>
                  <p:pic>
                    <p:nvPicPr>
                      <p:cNvPr id="0" name="Picture 11"/>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073076376"/>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530700" name="Equation" r:id="rId14" imgW="1104900" imgH="355600" progId="Equation.DSMT4">
                  <p:embed/>
                </p:oleObj>
              </mc:Choice>
              <mc:Fallback>
                <p:oleObj name="Equation" r:id="rId14" imgW="1104900" imgH="355600" progId="Equation.DSMT4">
                  <p:embed/>
                  <p:pic>
                    <p:nvPicPr>
                      <p:cNvPr id="0" name="Picture 12"/>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1649870559"/>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530701" name="Equation" r:id="rId16" imgW="939800" imgH="355600" progId="Equation.DSMT4">
                  <p:embed/>
                </p:oleObj>
              </mc:Choice>
              <mc:Fallback>
                <p:oleObj name="Equation" r:id="rId16" imgW="939800" imgH="355600" progId="Equation.DSMT4">
                  <p:embed/>
                  <p:pic>
                    <p:nvPicPr>
                      <p:cNvPr id="0" name="Picture 13"/>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4016514894"/>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530702" name="Equation" r:id="rId18" imgW="1917700" imgH="482600" progId="Equation.DSMT4">
                  <p:embed/>
                </p:oleObj>
              </mc:Choice>
              <mc:Fallback>
                <p:oleObj name="Equation" r:id="rId18" imgW="1917700" imgH="482600" progId="Equation.DSMT4">
                  <p:embed/>
                  <p:pic>
                    <p:nvPicPr>
                      <p:cNvPr id="0" name="Picture 14"/>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1452958858"/>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530703" name="Equation" r:id="rId20" imgW="393700" imgH="165100" progId="Equation.DSMT4">
                  <p:embed/>
                </p:oleObj>
              </mc:Choice>
              <mc:Fallback>
                <p:oleObj name="Equation" r:id="rId20" imgW="393700" imgH="165100" progId="Equation.DSMT4">
                  <p:embed/>
                  <p:pic>
                    <p:nvPicPr>
                      <p:cNvPr id="0" name="Picture 15"/>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9"/>
                                        </p:tgtEl>
                                        <p:attrNameLst>
                                          <p:attrName>style.visibility</p:attrName>
                                        </p:attrNameLst>
                                      </p:cBhvr>
                                      <p:to>
                                        <p:strVal val="visible"/>
                                      </p:to>
                                    </p:set>
                                    <p:animEffect transition="in" filter="wipe(left)">
                                      <p:cBhvr>
                                        <p:cTn id="12" dur="500"/>
                                        <p:tgtEl>
                                          <p:spTgt spid="4884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88460"/>
                                        </p:tgtEl>
                                        <p:attrNameLst>
                                          <p:attrName>style.visibility</p:attrName>
                                        </p:attrNameLst>
                                      </p:cBhvr>
                                      <p:to>
                                        <p:strVal val="visible"/>
                                      </p:to>
                                    </p:set>
                                    <p:animEffect transition="in" filter="wipe(left)">
                                      <p:cBhvr>
                                        <p:cTn id="41" dur="500"/>
                                        <p:tgtEl>
                                          <p:spTgt spid="4884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2553"/>
                                        </p:tgtEl>
                                        <p:attrNameLst>
                                          <p:attrName>style.visibility</p:attrName>
                                        </p:attrNameLst>
                                      </p:cBhvr>
                                      <p:to>
                                        <p:strVal val="visible"/>
                                      </p:to>
                                    </p:set>
                                    <p:animEffect transition="in" filter="wipe(left)">
                                      <p:cBhvr>
                                        <p:cTn id="46" dur="500"/>
                                        <p:tgtEl>
                                          <p:spTgt spid="4925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92554"/>
                                        </p:tgtEl>
                                        <p:attrNameLst>
                                          <p:attrName>style.visibility</p:attrName>
                                        </p:attrNameLst>
                                      </p:cBhvr>
                                      <p:to>
                                        <p:strVal val="visible"/>
                                      </p:to>
                                    </p:set>
                                    <p:animEffect transition="in" filter="wipe(left)">
                                      <p:cBhvr>
                                        <p:cTn id="51" dur="500"/>
                                        <p:tgtEl>
                                          <p:spTgt spid="4925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92555"/>
                                        </p:tgtEl>
                                        <p:attrNameLst>
                                          <p:attrName>style.visibility</p:attrName>
                                        </p:attrNameLst>
                                      </p:cBhvr>
                                      <p:to>
                                        <p:strVal val="visible"/>
                                      </p:to>
                                    </p:set>
                                    <p:animEffect transition="in" filter="wipe(left)">
                                      <p:cBhvr>
                                        <p:cTn id="56" dur="500"/>
                                        <p:tgtEl>
                                          <p:spTgt spid="4925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left)">
                                      <p:cBhvr>
                                        <p:cTn id="61" dur="500"/>
                                        <p:tgtEl>
                                          <p:spTgt spid="20">
                                            <p:txEl>
                                              <p:pRg st="0" end="0"/>
                                            </p:txEl>
                                          </p:spTgt>
                                        </p:tgtEl>
                                      </p:cBhvr>
                                    </p:animEffect>
                                  </p:childTnLst>
                                </p:cTn>
                              </p:par>
                            </p:childTnLst>
                          </p:cTn>
                        </p:par>
                        <p:par>
                          <p:cTn id="62" fill="hold">
                            <p:stCondLst>
                              <p:cond delay="900"/>
                            </p:stCondLst>
                            <p:childTnLst>
                              <p:par>
                                <p:cTn id="63" presetID="22" presetClass="entr" presetSubtype="4"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92556"/>
                                        </p:tgtEl>
                                        <p:attrNameLst>
                                          <p:attrName>style.visibility</p:attrName>
                                        </p:attrNameLst>
                                      </p:cBhvr>
                                      <p:to>
                                        <p:strVal val="visible"/>
                                      </p:to>
                                    </p:set>
                                    <p:animEffect transition="in" filter="wipe(left)">
                                      <p:cBhvr>
                                        <p:cTn id="70" dur="500"/>
                                        <p:tgtEl>
                                          <p:spTgt spid="4925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92557"/>
                                        </p:tgtEl>
                                        <p:attrNameLst>
                                          <p:attrName>style.visibility</p:attrName>
                                        </p:attrNameLst>
                                      </p:cBhvr>
                                      <p:to>
                                        <p:strVal val="visible"/>
                                      </p:to>
                                    </p:set>
                                    <p:animEffect transition="in" filter="wipe(left)">
                                      <p:cBhvr>
                                        <p:cTn id="75" dur="500"/>
                                        <p:tgtEl>
                                          <p:spTgt spid="4925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92558"/>
                                        </p:tgtEl>
                                        <p:attrNameLst>
                                          <p:attrName>style.visibility</p:attrName>
                                        </p:attrNameLst>
                                      </p:cBhvr>
                                      <p:to>
                                        <p:strVal val="visible"/>
                                      </p:to>
                                    </p:set>
                                    <p:animEffect transition="in" filter="wipe(left)">
                                      <p:cBhvr>
                                        <p:cTn id="80" dur="500"/>
                                        <p:tgtEl>
                                          <p:spTgt spid="4925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92559"/>
                                        </p:tgtEl>
                                        <p:attrNameLst>
                                          <p:attrName>style.visibility</p:attrName>
                                        </p:attrNameLst>
                                      </p:cBhvr>
                                      <p:to>
                                        <p:strVal val="visible"/>
                                      </p:to>
                                    </p:set>
                                    <p:animEffect transition="in" filter="wipe(left)">
                                      <p:cBhvr>
                                        <p:cTn id="85" dur="500"/>
                                        <p:tgtEl>
                                          <p:spTgt spid="49255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3">
                                            <p:txEl>
                                              <p:pRg st="0" end="0"/>
                                            </p:txEl>
                                          </p:spTgt>
                                        </p:tgtEl>
                                        <p:attrNameLst>
                                          <p:attrName>style.visibility</p:attrName>
                                        </p:attrNameLst>
                                      </p:cBhvr>
                                      <p:to>
                                        <p:strVal val="visible"/>
                                      </p:to>
                                    </p:set>
                                    <p:animEffect transition="in" filter="wipe(left)">
                                      <p:cBhvr>
                                        <p:cTn id="9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8" grpId="0" build="p"/>
      <p:bldP spid="20" grpId="0" build="p"/>
      <p:bldP spid="23" grpId="0" build="p"/>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76200"/>
            <a:ext cx="8229600" cy="609600"/>
          </a:xfrm>
        </p:spPr>
        <p:txBody>
          <a:bodyPr/>
          <a:lstStyle/>
          <a:p>
            <a:pPr eaLnBrk="1" hangingPunct="1"/>
            <a:r>
              <a:rPr lang="en-US" b="1"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endParaRPr lang="en-US" sz="2800" b="1"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infinite probabilities, the wave function must be finite everywhere.</a:t>
            </a:r>
            <a:endParaRPr lang="en-US" sz="2400"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a:t>
            </a:r>
            <a:r>
              <a:rPr lang="en-US" sz="2400" dirty="0" smtClean="0">
                <a:ea typeface="ＭＳ Ｐゴシック" pitchFamily="-84" charset="-128"/>
                <a:cs typeface="ＭＳ Ｐゴシック" pitchFamily="-84" charset="-128"/>
              </a:rPr>
              <a:t>derivatives </a:t>
            </a:r>
            <a:r>
              <a:rPr lang="en-US" sz="2400" dirty="0">
                <a:ea typeface="ＭＳ Ｐゴシック" pitchFamily="-84" charset="-128"/>
                <a:cs typeface="ＭＳ Ｐゴシック" pitchFamily="-84" charset="-128"/>
              </a:rPr>
              <a:t>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Wednesday, Oct. 23,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013294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wipe(left)">
                                      <p:cBhvr>
                                        <p:cTn id="27" dur="500"/>
                                        <p:tgtEl>
                                          <p:spTgt spid="21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wipe(left)">
                                      <p:cBhvr>
                                        <p:cTn id="32"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b="1"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solidFill>
                  <a:srgbClr val="3333CC"/>
                </a:solidFill>
                <a:ea typeface="ＭＳ Ｐゴシック" pitchFamily="-84" charset="-128"/>
                <a:cs typeface="ＭＳ Ｐゴシック" pitchFamily="-84" charset="-128"/>
              </a:rPr>
              <a:t>The left side 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dirty="0" smtClean="0"/>
              <a:t>Wednesday, Oct. 23,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777638329"/>
              </p:ext>
            </p:extLst>
          </p:nvPr>
        </p:nvGraphicFramePr>
        <p:xfrm>
          <a:off x="5791200" y="1676400"/>
          <a:ext cx="1322388" cy="506413"/>
        </p:xfrm>
        <a:graphic>
          <a:graphicData uri="http://schemas.openxmlformats.org/presentationml/2006/ole">
            <mc:AlternateContent xmlns:mc="http://schemas.openxmlformats.org/markup-compatibility/2006">
              <mc:Choice xmlns:v="urn:schemas-microsoft-com:vml" Requires="v">
                <p:oleObj spid="_x0000_s1639"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5791200" y="1676400"/>
                        <a:ext cx="1322388"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362170881"/>
              </p:ext>
            </p:extLst>
          </p:nvPr>
        </p:nvGraphicFramePr>
        <p:xfrm>
          <a:off x="2501900" y="2400300"/>
          <a:ext cx="6503988" cy="876300"/>
        </p:xfrm>
        <a:graphic>
          <a:graphicData uri="http://schemas.openxmlformats.org/presentationml/2006/ole">
            <mc:AlternateContent xmlns:mc="http://schemas.openxmlformats.org/markup-compatibility/2006">
              <mc:Choice xmlns:v="urn:schemas-microsoft-com:vml" Requires="v">
                <p:oleObj spid="_x0000_s1640" name="Equation" r:id="rId5" imgW="3111500" imgH="419100" progId="Equation.DSMT4">
                  <p:embed/>
                </p:oleObj>
              </mc:Choice>
              <mc:Fallback>
                <p:oleObj name="Equation" r:id="rId5" imgW="3111500" imgH="419100" progId="Equation.DSMT4">
                  <p:embed/>
                  <p:pic>
                    <p:nvPicPr>
                      <p:cNvPr id="0" name=""/>
                      <p:cNvPicPr>
                        <a:picLocks noChangeAspect="1" noChangeArrowheads="1"/>
                      </p:cNvPicPr>
                      <p:nvPr/>
                    </p:nvPicPr>
                    <p:blipFill>
                      <a:blip r:embed="rId6"/>
                      <a:srcRect/>
                      <a:stretch>
                        <a:fillRect/>
                      </a:stretch>
                    </p:blipFill>
                    <p:spPr bwMode="auto">
                      <a:xfrm>
                        <a:off x="2501900" y="2400300"/>
                        <a:ext cx="650398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772752130"/>
              </p:ext>
            </p:extLst>
          </p:nvPr>
        </p:nvGraphicFramePr>
        <p:xfrm>
          <a:off x="5129213" y="3436938"/>
          <a:ext cx="1347787" cy="612775"/>
        </p:xfrm>
        <a:graphic>
          <a:graphicData uri="http://schemas.openxmlformats.org/presentationml/2006/ole">
            <mc:AlternateContent xmlns:mc="http://schemas.openxmlformats.org/markup-compatibility/2006">
              <mc:Choice xmlns:v="urn:schemas-microsoft-com:vml" Requires="v">
                <p:oleObj spid="_x0000_s1641" name="Equation" r:id="rId7" imgW="977900" imgH="444500" progId="Equation.DSMT4">
                  <p:embed/>
                </p:oleObj>
              </mc:Choice>
              <mc:Fallback>
                <p:oleObj name="Equation" r:id="rId7" imgW="977900" imgH="444500" progId="Equation.DSMT4">
                  <p:embed/>
                  <p:pic>
                    <p:nvPicPr>
                      <p:cNvPr id="0" name=""/>
                      <p:cNvPicPr>
                        <a:picLocks noChangeAspect="1" noChangeArrowheads="1"/>
                      </p:cNvPicPr>
                      <p:nvPr/>
                    </p:nvPicPr>
                    <p:blipFill>
                      <a:blip r:embed="rId8"/>
                      <a:srcRect/>
                      <a:stretch>
                        <a:fillRect/>
                      </a:stretch>
                    </p:blipFill>
                    <p:spPr bwMode="auto">
                      <a:xfrm>
                        <a:off x="5129213" y="3436938"/>
                        <a:ext cx="134778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2424275151"/>
              </p:ext>
            </p:extLst>
          </p:nvPr>
        </p:nvGraphicFramePr>
        <p:xfrm>
          <a:off x="3594100" y="5181600"/>
          <a:ext cx="1573213" cy="895350"/>
        </p:xfrm>
        <a:graphic>
          <a:graphicData uri="http://schemas.openxmlformats.org/presentationml/2006/ole">
            <mc:AlternateContent xmlns:mc="http://schemas.openxmlformats.org/markup-compatibility/2006">
              <mc:Choice xmlns:v="urn:schemas-microsoft-com:vml" Requires="v">
                <p:oleObj spid="_x0000_s1642"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srcRect/>
                      <a:stretch>
                        <a:fillRect/>
                      </a:stretch>
                    </p:blipFill>
                    <p:spPr bwMode="auto">
                      <a:xfrm>
                        <a:off x="3594100" y="5181600"/>
                        <a:ext cx="1573213"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819388687"/>
              </p:ext>
            </p:extLst>
          </p:nvPr>
        </p:nvGraphicFramePr>
        <p:xfrm>
          <a:off x="7108825" y="1676400"/>
          <a:ext cx="815975" cy="506413"/>
        </p:xfrm>
        <a:graphic>
          <a:graphicData uri="http://schemas.openxmlformats.org/presentationml/2006/ole">
            <mc:AlternateContent xmlns:mc="http://schemas.openxmlformats.org/markup-compatibility/2006">
              <mc:Choice xmlns:v="urn:schemas-microsoft-com:vml" Requires="v">
                <p:oleObj spid="_x0000_s1643"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7108825" y="1676400"/>
                        <a:ext cx="8159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63093496"/>
              </p:ext>
            </p:extLst>
          </p:nvPr>
        </p:nvGraphicFramePr>
        <p:xfrm>
          <a:off x="7831138" y="1676400"/>
          <a:ext cx="703262" cy="506413"/>
        </p:xfrm>
        <a:graphic>
          <a:graphicData uri="http://schemas.openxmlformats.org/presentationml/2006/ole">
            <mc:AlternateContent xmlns:mc="http://schemas.openxmlformats.org/markup-compatibility/2006">
              <mc:Choice xmlns:v="urn:schemas-microsoft-com:vml" Requires="v">
                <p:oleObj spid="_x0000_s1644" name="Equation" r:id="rId13" imgW="317500" imgH="228600" progId="Equation.DSMT4">
                  <p:embed/>
                </p:oleObj>
              </mc:Choice>
              <mc:Fallback>
                <p:oleObj name="Equation" r:id="rId13" imgW="317500" imgH="228600" progId="Equation.DSMT4">
                  <p:embed/>
                  <p:pic>
                    <p:nvPicPr>
                      <p:cNvPr id="0" name=""/>
                      <p:cNvPicPr>
                        <a:picLocks noChangeAspect="1" noChangeArrowheads="1"/>
                      </p:cNvPicPr>
                      <p:nvPr/>
                    </p:nvPicPr>
                    <p:blipFill>
                      <a:blip r:embed="rId14"/>
                      <a:srcRect/>
                      <a:stretch>
                        <a:fillRect/>
                      </a:stretch>
                    </p:blipFill>
                    <p:spPr bwMode="auto">
                      <a:xfrm>
                        <a:off x="7831138" y="1676400"/>
                        <a:ext cx="7032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093668014"/>
              </p:ext>
            </p:extLst>
          </p:nvPr>
        </p:nvGraphicFramePr>
        <p:xfrm>
          <a:off x="6477000" y="3429000"/>
          <a:ext cx="2292350" cy="630238"/>
        </p:xfrm>
        <a:graphic>
          <a:graphicData uri="http://schemas.openxmlformats.org/presentationml/2006/ole">
            <mc:AlternateContent xmlns:mc="http://schemas.openxmlformats.org/markup-compatibility/2006">
              <mc:Choice xmlns:v="urn:schemas-microsoft-com:vml" Requires="v">
                <p:oleObj spid="_x0000_s1645" name="Equation" r:id="rId15" imgW="1663700" imgH="457200" progId="Equation.DSMT4">
                  <p:embed/>
                </p:oleObj>
              </mc:Choice>
              <mc:Fallback>
                <p:oleObj name="Equation" r:id="rId15" imgW="1663700" imgH="457200" progId="Equation.DSMT4">
                  <p:embed/>
                  <p:pic>
                    <p:nvPicPr>
                      <p:cNvPr id="0" name=""/>
                      <p:cNvPicPr>
                        <a:picLocks noChangeAspect="1" noChangeArrowheads="1"/>
                      </p:cNvPicPr>
                      <p:nvPr/>
                    </p:nvPicPr>
                    <p:blipFill>
                      <a:blip r:embed="rId16"/>
                      <a:srcRect/>
                      <a:stretch>
                        <a:fillRect/>
                      </a:stretch>
                    </p:blipFill>
                    <p:spPr bwMode="auto">
                      <a:xfrm>
                        <a:off x="6477000" y="3429000"/>
                        <a:ext cx="229235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5833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30">
                                            <p:txEl>
                                              <p:pRg st="3" end="3"/>
                                            </p:txEl>
                                          </p:spTgt>
                                        </p:tgtEl>
                                        <p:attrNameLst>
                                          <p:attrName>style.visibility</p:attrName>
                                        </p:attrNameLst>
                                      </p:cBhvr>
                                      <p:to>
                                        <p:strVal val="visible"/>
                                      </p:to>
                                    </p:set>
                                    <p:animEffect transition="in" filter="wipe(left)">
                                      <p:cBhvr>
                                        <p:cTn id="32" dur="500"/>
                                        <p:tgtEl>
                                          <p:spTgt spid="2253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603"/>
                                        </p:tgtEl>
                                        <p:attrNameLst>
                                          <p:attrName>style.visibility</p:attrName>
                                        </p:attrNameLst>
                                      </p:cBhvr>
                                      <p:to>
                                        <p:strVal val="visible"/>
                                      </p:to>
                                    </p:set>
                                    <p:animEffect transition="in" filter="wipe(left)">
                                      <p:cBhvr>
                                        <p:cTn id="37" dur="500"/>
                                        <p:tgtEl>
                                          <p:spTgt spid="256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530">
                                            <p:txEl>
                                              <p:pRg st="5" end="5"/>
                                            </p:txEl>
                                          </p:spTgt>
                                        </p:tgtEl>
                                        <p:attrNameLst>
                                          <p:attrName>style.visibility</p:attrName>
                                        </p:attrNameLst>
                                      </p:cBhvr>
                                      <p:to>
                                        <p:strVal val="visible"/>
                                      </p:to>
                                    </p:set>
                                    <p:animEffect transition="in" filter="wipe(left)">
                                      <p:cBhvr>
                                        <p:cTn id="42" dur="500"/>
                                        <p:tgtEl>
                                          <p:spTgt spid="2253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Effect transition="in" filter="wipe(left)">
                                      <p:cBhvr>
                                        <p:cTn id="47" dur="500"/>
                                        <p:tgtEl>
                                          <p:spTgt spid="256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530">
                                            <p:txEl>
                                              <p:pRg st="6" end="6"/>
                                            </p:txEl>
                                          </p:spTgt>
                                        </p:tgtEl>
                                        <p:attrNameLst>
                                          <p:attrName>style.visibility</p:attrName>
                                        </p:attrNameLst>
                                      </p:cBhvr>
                                      <p:to>
                                        <p:strVal val="visible"/>
                                      </p:to>
                                    </p:set>
                                    <p:animEffect transition="in" filter="wipe(left)">
                                      <p:cBhvr>
                                        <p:cTn id="57" dur="500"/>
                                        <p:tgtEl>
                                          <p:spTgt spid="2253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605"/>
                                        </p:tgtEl>
                                        <p:attrNameLst>
                                          <p:attrName>style.visibility</p:attrName>
                                        </p:attrNameLst>
                                      </p:cBhvr>
                                      <p:to>
                                        <p:strVal val="visible"/>
                                      </p:to>
                                    </p:set>
                                    <p:animEffect transition="in" filter="wipe(left)">
                                      <p:cBhvr>
                                        <p:cTn id="6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by comparing it to the wave function of a free particle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76200" y="-76200"/>
            <a:ext cx="9144000" cy="990600"/>
          </a:xfrm>
        </p:spPr>
        <p:txBody>
          <a:bodyPr/>
          <a:lstStyle/>
          <a:p>
            <a:pPr algn="ctr" eaLnBrk="1" hangingPunct="1"/>
            <a:r>
              <a:rPr lang="en-US" sz="3400" b="1" dirty="0">
                <a:ea typeface="ＭＳ Ｐゴシック" pitchFamily="-84" charset="-128"/>
                <a:cs typeface="ＭＳ Ｐゴシック" pitchFamily="-84" charset="-128"/>
              </a:rPr>
              <a:t>Time-Independent Schrödinger Wave </a:t>
            </a:r>
            <a:r>
              <a:rPr lang="en-US" sz="3400" b="1" dirty="0" smtClean="0">
                <a:ea typeface="ＭＳ Ｐゴシック" pitchFamily="-84" charset="-128"/>
                <a:cs typeface="ＭＳ Ｐゴシック" pitchFamily="-84" charset="-128"/>
              </a:rPr>
              <a:t>Equation</a:t>
            </a:r>
            <a:r>
              <a:rPr lang="en-US" sz="3400" b="1" dirty="0" smtClean="0">
                <a:solidFill>
                  <a:srgbClr val="FF0000"/>
                </a:solidFill>
                <a:ea typeface="ＭＳ Ｐゴシック" pitchFamily="-84" charset="-128"/>
                <a:cs typeface="ＭＳ Ｐゴシック" pitchFamily="-84" charset="-128"/>
              </a:rPr>
              <a:t>(</a:t>
            </a:r>
            <a:r>
              <a:rPr lang="en-US" sz="3400" b="1" dirty="0" err="1" smtClean="0">
                <a:solidFill>
                  <a:srgbClr val="FF0000"/>
                </a:solidFill>
                <a:ea typeface="ＭＳ Ｐゴシック" pitchFamily="-84" charset="-128"/>
                <a:cs typeface="ＭＳ Ｐゴシック" pitchFamily="-84" charset="-128"/>
              </a:rPr>
              <a:t>con’</a:t>
            </a:r>
            <a:r>
              <a:rPr lang="en-US" altLang="ja-JP" sz="3400" b="1" dirty="0" err="1" smtClean="0">
                <a:solidFill>
                  <a:srgbClr val="FF0000"/>
                </a:solidFill>
                <a:ea typeface="ＭＳ Ｐゴシック" pitchFamily="-84" charset="-128"/>
                <a:cs typeface="ＭＳ Ｐゴシック" pitchFamily="-84" charset="-128"/>
              </a:rPr>
              <a:t>t</a:t>
            </a:r>
            <a:r>
              <a:rPr lang="en-US" altLang="ja-JP" sz="3400" b="1" dirty="0">
                <a:solidFill>
                  <a:srgbClr val="FF0000"/>
                </a:solidFill>
                <a:ea typeface="ＭＳ Ｐゴシック" pitchFamily="-84" charset="-128"/>
                <a:cs typeface="ＭＳ Ｐゴシック" pitchFamily="-84" charset="-128"/>
              </a:rPr>
              <a:t>)</a:t>
            </a:r>
            <a:endParaRPr lang="en-US" sz="3400" b="1" dirty="0">
              <a:solidFill>
                <a:srgbClr val="FF0000"/>
              </a:solidFill>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Oct. 23, 2013</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7734" name="Object 6"/>
          <p:cNvGraphicFramePr>
            <a:graphicFrameLocks noChangeAspect="1"/>
          </p:cNvGraphicFramePr>
          <p:nvPr>
            <p:extLst>
              <p:ext uri="{D42A27DB-BD31-4B8C-83A1-F6EECF244321}">
                <p14:modId xmlns:p14="http://schemas.microsoft.com/office/powerpoint/2010/main" val="215975484"/>
              </p:ext>
            </p:extLst>
          </p:nvPr>
        </p:nvGraphicFramePr>
        <p:xfrm>
          <a:off x="4643438" y="774700"/>
          <a:ext cx="1820862" cy="825500"/>
        </p:xfrm>
        <a:graphic>
          <a:graphicData uri="http://schemas.openxmlformats.org/presentationml/2006/ole">
            <mc:AlternateContent xmlns:mc="http://schemas.openxmlformats.org/markup-compatibility/2006">
              <mc:Choice xmlns:v="urn:schemas-microsoft-com:vml" Requires="v">
                <p:oleObj spid="_x0000_s531675" name="Equation" r:id="rId3" imgW="927100" imgH="419100" progId="Equation.DSMT4">
                  <p:embed/>
                </p:oleObj>
              </mc:Choice>
              <mc:Fallback>
                <p:oleObj name="Equation" r:id="rId3" imgW="927100" imgH="419100" progId="Equation.DSMT4">
                  <p:embed/>
                  <p:pic>
                    <p:nvPicPr>
                      <p:cNvPr id="0" name=""/>
                      <p:cNvPicPr>
                        <a:picLocks noChangeAspect="1" noChangeArrowheads="1"/>
                      </p:cNvPicPr>
                      <p:nvPr/>
                    </p:nvPicPr>
                    <p:blipFill>
                      <a:blip r:embed="rId4"/>
                      <a:srcRect/>
                      <a:stretch>
                        <a:fillRect/>
                      </a:stretch>
                    </p:blipFill>
                    <p:spPr bwMode="auto">
                      <a:xfrm>
                        <a:off x="4643438" y="774700"/>
                        <a:ext cx="1820862"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extLst>
              <p:ext uri="{D42A27DB-BD31-4B8C-83A1-F6EECF244321}">
                <p14:modId xmlns:p14="http://schemas.microsoft.com/office/powerpoint/2010/main" val="240981657"/>
              </p:ext>
            </p:extLst>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531676" name="Equation" r:id="rId5" imgW="609600" imgH="393700" progId="Equation.DSMT4">
                  <p:embed/>
                </p:oleObj>
              </mc:Choice>
              <mc:Fallback>
                <p:oleObj name="Equation" r:id="rId5" imgW="609600" imgH="393700" progId="Equation.DSMT4">
                  <p:embed/>
                  <p:pic>
                    <p:nvPicPr>
                      <p:cNvPr id="0" name=""/>
                      <p:cNvPicPr>
                        <a:picLocks noChangeAspect="1" noChangeArrowheads="1"/>
                      </p:cNvPicPr>
                      <p:nvPr/>
                    </p:nvPicPr>
                    <p:blipFill>
                      <a:blip r:embed="rId6"/>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extLst>
              <p:ext uri="{D42A27DB-BD31-4B8C-83A1-F6EECF244321}">
                <p14:modId xmlns:p14="http://schemas.microsoft.com/office/powerpoint/2010/main" val="557843580"/>
              </p:ext>
            </p:extLst>
          </p:nvPr>
        </p:nvGraphicFramePr>
        <p:xfrm>
          <a:off x="2154238" y="3492500"/>
          <a:ext cx="1938337" cy="384175"/>
        </p:xfrm>
        <a:graphic>
          <a:graphicData uri="http://schemas.openxmlformats.org/presentationml/2006/ole">
            <mc:AlternateContent xmlns:mc="http://schemas.openxmlformats.org/markup-compatibility/2006">
              <mc:Choice xmlns:v="urn:schemas-microsoft-com:vml" Requires="v">
                <p:oleObj spid="_x0000_s531677"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srcRect/>
                      <a:stretch>
                        <a:fillRect/>
                      </a:stretch>
                    </p:blipFill>
                    <p:spPr bwMode="auto">
                      <a:xfrm>
                        <a:off x="2154238" y="3492500"/>
                        <a:ext cx="19383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extLst>
              <p:ext uri="{D42A27DB-BD31-4B8C-83A1-F6EECF244321}">
                <p14:modId xmlns:p14="http://schemas.microsoft.com/office/powerpoint/2010/main" val="2979308955"/>
              </p:ext>
            </p:extLst>
          </p:nvPr>
        </p:nvGraphicFramePr>
        <p:xfrm>
          <a:off x="3711575" y="3948113"/>
          <a:ext cx="1949450" cy="776287"/>
        </p:xfrm>
        <a:graphic>
          <a:graphicData uri="http://schemas.openxmlformats.org/presentationml/2006/ole">
            <mc:AlternateContent xmlns:mc="http://schemas.openxmlformats.org/markup-compatibility/2006">
              <mc:Choice xmlns:v="urn:schemas-microsoft-com:vml" Requires="v">
                <p:oleObj spid="_x0000_s531678" name="Equation" r:id="rId9" imgW="1117600" imgH="444500" progId="Equation.DSMT4">
                  <p:embed/>
                </p:oleObj>
              </mc:Choice>
              <mc:Fallback>
                <p:oleObj name="Equation" r:id="rId9" imgW="1117600" imgH="444500" progId="Equation.DSMT4">
                  <p:embed/>
                  <p:pic>
                    <p:nvPicPr>
                      <p:cNvPr id="0" name=""/>
                      <p:cNvPicPr>
                        <a:picLocks noChangeAspect="1" noChangeArrowheads="1"/>
                      </p:cNvPicPr>
                      <p:nvPr/>
                    </p:nvPicPr>
                    <p:blipFill>
                      <a:blip r:embed="rId10"/>
                      <a:srcRect/>
                      <a:stretch>
                        <a:fillRect/>
                      </a:stretch>
                    </p:blipFill>
                    <p:spPr bwMode="auto">
                      <a:xfrm>
                        <a:off x="3711575" y="3948113"/>
                        <a:ext cx="194945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extLst>
              <p:ext uri="{D42A27DB-BD31-4B8C-83A1-F6EECF244321}">
                <p14:modId xmlns:p14="http://schemas.microsoft.com/office/powerpoint/2010/main" val="1645224779"/>
              </p:ext>
            </p:extLst>
          </p:nvPr>
        </p:nvGraphicFramePr>
        <p:xfrm>
          <a:off x="2378075" y="5372100"/>
          <a:ext cx="4592638" cy="876300"/>
        </p:xfrm>
        <a:graphic>
          <a:graphicData uri="http://schemas.openxmlformats.org/presentationml/2006/ole">
            <mc:AlternateContent xmlns:mc="http://schemas.openxmlformats.org/markup-compatibility/2006">
              <mc:Choice xmlns:v="urn:schemas-microsoft-com:vml" Requires="v">
                <p:oleObj spid="_x0000_s531679" name="Equation" r:id="rId11" imgW="2197100" imgH="419100" progId="Equation.DSMT4">
                  <p:embed/>
                </p:oleObj>
              </mc:Choice>
              <mc:Fallback>
                <p:oleObj name="Equation" r:id="rId11" imgW="2197100" imgH="419100" progId="Equation.DSMT4">
                  <p:embed/>
                  <p:pic>
                    <p:nvPicPr>
                      <p:cNvPr id="0" name=""/>
                      <p:cNvPicPr>
                        <a:picLocks noChangeAspect="1" noChangeArrowheads="1"/>
                      </p:cNvPicPr>
                      <p:nvPr/>
                    </p:nvPicPr>
                    <p:blipFill>
                      <a:blip r:embed="rId12"/>
                      <a:srcRect/>
                      <a:stretch>
                        <a:fillRect/>
                      </a:stretch>
                    </p:blipFill>
                    <p:spPr bwMode="auto">
                      <a:xfrm>
                        <a:off x="2378075" y="5372100"/>
                        <a:ext cx="459263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1" name="Object 13"/>
          <p:cNvGraphicFramePr>
            <a:graphicFrameLocks noChangeAspect="1"/>
          </p:cNvGraphicFramePr>
          <p:nvPr>
            <p:extLst>
              <p:ext uri="{D42A27DB-BD31-4B8C-83A1-F6EECF244321}">
                <p14:modId xmlns:p14="http://schemas.microsoft.com/office/powerpoint/2010/main" val="2036880478"/>
              </p:ext>
            </p:extLst>
          </p:nvPr>
        </p:nvGraphicFramePr>
        <p:xfrm>
          <a:off x="6553200" y="971550"/>
          <a:ext cx="1397000" cy="400050"/>
        </p:xfrm>
        <a:graphic>
          <a:graphicData uri="http://schemas.openxmlformats.org/presentationml/2006/ole">
            <mc:AlternateContent xmlns:mc="http://schemas.openxmlformats.org/markup-compatibility/2006">
              <mc:Choice xmlns:v="urn:schemas-microsoft-com:vml" Requires="v">
                <p:oleObj spid="_x0000_s531680" name="Equation" r:id="rId13" imgW="711200" imgH="203200" progId="Equation.DSMT4">
                  <p:embed/>
                </p:oleObj>
              </mc:Choice>
              <mc:Fallback>
                <p:oleObj name="Equation" r:id="rId13" imgW="711200" imgH="203200" progId="Equation.DSMT4">
                  <p:embed/>
                  <p:pic>
                    <p:nvPicPr>
                      <p:cNvPr id="0" name=""/>
                      <p:cNvPicPr>
                        <a:picLocks noChangeAspect="1" noChangeArrowheads="1"/>
                      </p:cNvPicPr>
                      <p:nvPr/>
                    </p:nvPicPr>
                    <p:blipFill>
                      <a:blip r:embed="rId14"/>
                      <a:srcRect/>
                      <a:stretch>
                        <a:fillRect/>
                      </a:stretch>
                    </p:blipFill>
                    <p:spPr bwMode="auto">
                      <a:xfrm>
                        <a:off x="6553200" y="971550"/>
                        <a:ext cx="13970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2" name="Object 14"/>
          <p:cNvGraphicFramePr>
            <a:graphicFrameLocks noChangeAspect="1"/>
          </p:cNvGraphicFramePr>
          <p:nvPr>
            <p:extLst>
              <p:ext uri="{D42A27DB-BD31-4B8C-83A1-F6EECF244321}">
                <p14:modId xmlns:p14="http://schemas.microsoft.com/office/powerpoint/2010/main" val="280685600"/>
              </p:ext>
            </p:extLst>
          </p:nvPr>
        </p:nvGraphicFramePr>
        <p:xfrm>
          <a:off x="4114800" y="3492500"/>
          <a:ext cx="666750" cy="303212"/>
        </p:xfrm>
        <a:graphic>
          <a:graphicData uri="http://schemas.openxmlformats.org/presentationml/2006/ole">
            <mc:AlternateContent xmlns:mc="http://schemas.openxmlformats.org/markup-compatibility/2006">
              <mc:Choice xmlns:v="urn:schemas-microsoft-com:vml" Requires="v">
                <p:oleObj spid="_x0000_s531681" name="Equation" r:id="rId15" imgW="419100" imgH="190500" progId="Equation.DSMT4">
                  <p:embed/>
                </p:oleObj>
              </mc:Choice>
              <mc:Fallback>
                <p:oleObj name="Equation" r:id="rId15" imgW="419100" imgH="190500" progId="Equation.DSMT4">
                  <p:embed/>
                  <p:pic>
                    <p:nvPicPr>
                      <p:cNvPr id="0" name=""/>
                      <p:cNvPicPr>
                        <a:picLocks noChangeAspect="1" noChangeArrowheads="1"/>
                      </p:cNvPicPr>
                      <p:nvPr/>
                    </p:nvPicPr>
                    <p:blipFill>
                      <a:blip r:embed="rId16"/>
                      <a:srcRect/>
                      <a:stretch>
                        <a:fillRect/>
                      </a:stretch>
                    </p:blipFill>
                    <p:spPr bwMode="auto">
                      <a:xfrm>
                        <a:off x="4114800" y="3492500"/>
                        <a:ext cx="6667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3" name="Object 15"/>
          <p:cNvGraphicFramePr>
            <a:graphicFrameLocks noChangeAspect="1"/>
          </p:cNvGraphicFramePr>
          <p:nvPr>
            <p:extLst>
              <p:ext uri="{D42A27DB-BD31-4B8C-83A1-F6EECF244321}">
                <p14:modId xmlns:p14="http://schemas.microsoft.com/office/powerpoint/2010/main" val="3321658354"/>
              </p:ext>
            </p:extLst>
          </p:nvPr>
        </p:nvGraphicFramePr>
        <p:xfrm>
          <a:off x="4810125" y="3551238"/>
          <a:ext cx="1152525" cy="322262"/>
        </p:xfrm>
        <a:graphic>
          <a:graphicData uri="http://schemas.openxmlformats.org/presentationml/2006/ole">
            <mc:AlternateContent xmlns:mc="http://schemas.openxmlformats.org/markup-compatibility/2006">
              <mc:Choice xmlns:v="urn:schemas-microsoft-com:vml" Requires="v">
                <p:oleObj spid="_x0000_s531682" name="Equation" r:id="rId17" imgW="723900" imgH="203200" progId="Equation.DSMT4">
                  <p:embed/>
                </p:oleObj>
              </mc:Choice>
              <mc:Fallback>
                <p:oleObj name="Equation" r:id="rId17" imgW="723900" imgH="203200" progId="Equation.DSMT4">
                  <p:embed/>
                  <p:pic>
                    <p:nvPicPr>
                      <p:cNvPr id="0" name=""/>
                      <p:cNvPicPr>
                        <a:picLocks noChangeAspect="1" noChangeArrowheads="1"/>
                      </p:cNvPicPr>
                      <p:nvPr/>
                    </p:nvPicPr>
                    <p:blipFill>
                      <a:blip r:embed="rId18"/>
                      <a:srcRect/>
                      <a:stretch>
                        <a:fillRect/>
                      </a:stretch>
                    </p:blipFill>
                    <p:spPr bwMode="auto">
                      <a:xfrm>
                        <a:off x="4810125" y="3551238"/>
                        <a:ext cx="11525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4" name="Object 16"/>
          <p:cNvGraphicFramePr>
            <a:graphicFrameLocks noChangeAspect="1"/>
          </p:cNvGraphicFramePr>
          <p:nvPr>
            <p:extLst>
              <p:ext uri="{D42A27DB-BD31-4B8C-83A1-F6EECF244321}">
                <p14:modId xmlns:p14="http://schemas.microsoft.com/office/powerpoint/2010/main" val="3331202925"/>
              </p:ext>
            </p:extLst>
          </p:nvPr>
        </p:nvGraphicFramePr>
        <p:xfrm>
          <a:off x="6096000" y="3513138"/>
          <a:ext cx="1273175" cy="284162"/>
        </p:xfrm>
        <a:graphic>
          <a:graphicData uri="http://schemas.openxmlformats.org/presentationml/2006/ole">
            <mc:AlternateContent xmlns:mc="http://schemas.openxmlformats.org/markup-compatibility/2006">
              <mc:Choice xmlns:v="urn:schemas-microsoft-com:vml" Requires="v">
                <p:oleObj spid="_x0000_s531683" name="Equation" r:id="rId19" imgW="800100" imgH="177800" progId="Equation.DSMT4">
                  <p:embed/>
                </p:oleObj>
              </mc:Choice>
              <mc:Fallback>
                <p:oleObj name="Equation" r:id="rId19" imgW="800100" imgH="177800" progId="Equation.DSMT4">
                  <p:embed/>
                  <p:pic>
                    <p:nvPicPr>
                      <p:cNvPr id="0" name=""/>
                      <p:cNvPicPr>
                        <a:picLocks noChangeAspect="1" noChangeArrowheads="1"/>
                      </p:cNvPicPr>
                      <p:nvPr/>
                    </p:nvPicPr>
                    <p:blipFill>
                      <a:blip r:embed="rId20"/>
                      <a:srcRect/>
                      <a:stretch>
                        <a:fillRect/>
                      </a:stretch>
                    </p:blipFill>
                    <p:spPr bwMode="auto">
                      <a:xfrm>
                        <a:off x="6096000" y="3513138"/>
                        <a:ext cx="12731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291190790"/>
              </p:ext>
            </p:extLst>
          </p:nvPr>
        </p:nvGraphicFramePr>
        <p:xfrm>
          <a:off x="7889875" y="990600"/>
          <a:ext cx="873125" cy="300037"/>
        </p:xfrm>
        <a:graphic>
          <a:graphicData uri="http://schemas.openxmlformats.org/presentationml/2006/ole">
            <mc:AlternateContent xmlns:mc="http://schemas.openxmlformats.org/markup-compatibility/2006">
              <mc:Choice xmlns:v="urn:schemas-microsoft-com:vml" Requires="v">
                <p:oleObj spid="_x0000_s531684" name="Equation" r:id="rId21" imgW="444500" imgH="152400" progId="Equation.DSMT4">
                  <p:embed/>
                </p:oleObj>
              </mc:Choice>
              <mc:Fallback>
                <p:oleObj name="Equation" r:id="rId21" imgW="444500" imgH="152400" progId="Equation.DSMT4">
                  <p:embed/>
                  <p:pic>
                    <p:nvPicPr>
                      <p:cNvPr id="0" name=""/>
                      <p:cNvPicPr>
                        <a:picLocks noChangeAspect="1" noChangeArrowheads="1"/>
                      </p:cNvPicPr>
                      <p:nvPr/>
                    </p:nvPicPr>
                    <p:blipFill>
                      <a:blip r:embed="rId22"/>
                      <a:srcRect/>
                      <a:stretch>
                        <a:fillRect/>
                      </a:stretch>
                    </p:blipFill>
                    <p:spPr bwMode="auto">
                      <a:xfrm>
                        <a:off x="7889875" y="990600"/>
                        <a:ext cx="87312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39273190"/>
              </p:ext>
            </p:extLst>
          </p:nvPr>
        </p:nvGraphicFramePr>
        <p:xfrm>
          <a:off x="7377113" y="3505200"/>
          <a:ext cx="242887" cy="244475"/>
        </p:xfrm>
        <a:graphic>
          <a:graphicData uri="http://schemas.openxmlformats.org/presentationml/2006/ole">
            <mc:AlternateContent xmlns:mc="http://schemas.openxmlformats.org/markup-compatibility/2006">
              <mc:Choice xmlns:v="urn:schemas-microsoft-com:vml" Requires="v">
                <p:oleObj spid="_x0000_s531685" name="Equation" r:id="rId23" imgW="152400" imgH="152400" progId="Equation.DSMT4">
                  <p:embed/>
                </p:oleObj>
              </mc:Choice>
              <mc:Fallback>
                <p:oleObj name="Equation" r:id="rId23" imgW="152400" imgH="152400" progId="Equation.DSMT4">
                  <p:embed/>
                  <p:pic>
                    <p:nvPicPr>
                      <p:cNvPr id="0" name=""/>
                      <p:cNvPicPr>
                        <a:picLocks noChangeAspect="1" noChangeArrowheads="1"/>
                      </p:cNvPicPr>
                      <p:nvPr/>
                    </p:nvPicPr>
                    <p:blipFill>
                      <a:blip r:embed="rId24"/>
                      <a:srcRect/>
                      <a:stretch>
                        <a:fillRect/>
                      </a:stretch>
                    </p:blipFill>
                    <p:spPr bwMode="auto">
                      <a:xfrm>
                        <a:off x="7377113" y="3505200"/>
                        <a:ext cx="24288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17984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7741"/>
                                        </p:tgtEl>
                                        <p:attrNameLst>
                                          <p:attrName>style.visibility</p:attrName>
                                        </p:attrNameLst>
                                      </p:cBhvr>
                                      <p:to>
                                        <p:strVal val="visible"/>
                                      </p:to>
                                    </p:set>
                                    <p:animEffect transition="in" filter="wipe(left)">
                                      <p:cBhvr>
                                        <p:cTn id="17" dur="500"/>
                                        <p:tgtEl>
                                          <p:spTgt spid="457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wipe(left)">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7735"/>
                                        </p:tgtEl>
                                        <p:attrNameLst>
                                          <p:attrName>style.visibility</p:attrName>
                                        </p:attrNameLst>
                                      </p:cBhvr>
                                      <p:to>
                                        <p:strVal val="visible"/>
                                      </p:to>
                                    </p:set>
                                    <p:animEffect transition="in" filter="wipe(left)">
                                      <p:cBhvr>
                                        <p:cTn id="32" dur="500"/>
                                        <p:tgtEl>
                                          <p:spTgt spid="4577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wipe(left)">
                                      <p:cBhvr>
                                        <p:cTn id="37" dur="500"/>
                                        <p:tgtEl>
                                          <p:spTgt spid="19">
                                            <p:txEl>
                                              <p:pRg st="4" end="4"/>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57736"/>
                                        </p:tgtEl>
                                        <p:attrNameLst>
                                          <p:attrName>style.visibility</p:attrName>
                                        </p:attrNameLst>
                                      </p:cBhvr>
                                      <p:to>
                                        <p:strVal val="visible"/>
                                      </p:to>
                                    </p:set>
                                    <p:animEffect transition="in" filter="wipe(left)">
                                      <p:cBhvr>
                                        <p:cTn id="40" dur="500"/>
                                        <p:tgtEl>
                                          <p:spTgt spid="4577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7742"/>
                                        </p:tgtEl>
                                        <p:attrNameLst>
                                          <p:attrName>style.visibility</p:attrName>
                                        </p:attrNameLst>
                                      </p:cBhvr>
                                      <p:to>
                                        <p:strVal val="visible"/>
                                      </p:to>
                                    </p:set>
                                    <p:animEffect transition="in" filter="wipe(left)">
                                      <p:cBhvr>
                                        <p:cTn id="45" dur="500"/>
                                        <p:tgtEl>
                                          <p:spTgt spid="4577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57743"/>
                                        </p:tgtEl>
                                        <p:attrNameLst>
                                          <p:attrName>style.visibility</p:attrName>
                                        </p:attrNameLst>
                                      </p:cBhvr>
                                      <p:to>
                                        <p:strVal val="visible"/>
                                      </p:to>
                                    </p:set>
                                    <p:animEffect transition="in" filter="wipe(left)">
                                      <p:cBhvr>
                                        <p:cTn id="50" dur="500"/>
                                        <p:tgtEl>
                                          <p:spTgt spid="4577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57744"/>
                                        </p:tgtEl>
                                        <p:attrNameLst>
                                          <p:attrName>style.visibility</p:attrName>
                                        </p:attrNameLst>
                                      </p:cBhvr>
                                      <p:to>
                                        <p:strVal val="visible"/>
                                      </p:to>
                                    </p:set>
                                    <p:animEffect transition="in" filter="wipe(left)">
                                      <p:cBhvr>
                                        <p:cTn id="55" dur="500"/>
                                        <p:tgtEl>
                                          <p:spTgt spid="4577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7737"/>
                                        </p:tgtEl>
                                        <p:attrNameLst>
                                          <p:attrName>style.visibility</p:attrName>
                                        </p:attrNameLst>
                                      </p:cBhvr>
                                      <p:to>
                                        <p:strVal val="visible"/>
                                      </p:to>
                                    </p:set>
                                    <p:animEffect transition="in" filter="wipe(left)">
                                      <p:cBhvr>
                                        <p:cTn id="65" dur="500"/>
                                        <p:tgtEl>
                                          <p:spTgt spid="4577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19">
                                            <p:txEl>
                                              <p:pRg st="7" end="7"/>
                                            </p:txEl>
                                          </p:spTgt>
                                        </p:tgtEl>
                                        <p:attrNameLst>
                                          <p:attrName>style.visibility</p:attrName>
                                        </p:attrNameLst>
                                      </p:cBhvr>
                                      <p:to>
                                        <p:strVal val="visible"/>
                                      </p:to>
                                    </p:set>
                                    <p:animEffect transition="in" filter="wipe(left)">
                                      <p:cBhvr>
                                        <p:cTn id="70" dur="500"/>
                                        <p:tgtEl>
                                          <p:spTgt spid="19">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57738"/>
                                        </p:tgtEl>
                                        <p:attrNameLst>
                                          <p:attrName>style.visibility</p:attrName>
                                        </p:attrNameLst>
                                      </p:cBhvr>
                                      <p:to>
                                        <p:strVal val="visible"/>
                                      </p:to>
                                    </p:set>
                                    <p:animEffect transition="in" filter="wipe(left)">
                                      <p:cBhvr>
                                        <p:cTn id="75" dur="500"/>
                                        <p:tgtEl>
                                          <p:spTgt spid="4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76200"/>
            <a:ext cx="8229600" cy="712787"/>
          </a:xfrm>
        </p:spPr>
        <p:txBody>
          <a:bodyPr/>
          <a:lstStyle/>
          <a:p>
            <a:pPr algn="ctr" eaLnBrk="1" hangingPunct="1"/>
            <a:r>
              <a:rPr lang="en-US" sz="4800" b="1"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latin typeface="Apple Chancery"/>
                <a:ea typeface="ＭＳ Ｐゴシック" pitchFamily="-84" charset="-128"/>
                <a:cs typeface="Apple Chancery"/>
              </a:rPr>
              <a:t>f</a:t>
            </a:r>
            <a:r>
              <a:rPr lang="en-US"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extLst>
              <p:ext uri="{D42A27DB-BD31-4B8C-83A1-F6EECF244321}">
                <p14:modId xmlns:p14="http://schemas.microsoft.com/office/powerpoint/2010/main" val="793725978"/>
              </p:ext>
            </p:extLst>
          </p:nvPr>
        </p:nvGraphicFramePr>
        <p:xfrm>
          <a:off x="3030538" y="1400175"/>
          <a:ext cx="781050" cy="509588"/>
        </p:xfrm>
        <a:graphic>
          <a:graphicData uri="http://schemas.openxmlformats.org/presentationml/2006/ole">
            <mc:AlternateContent xmlns:mc="http://schemas.openxmlformats.org/markup-compatibility/2006">
              <mc:Choice xmlns:v="urn:schemas-microsoft-com:vml" Requires="v">
                <p:oleObj spid="_x0000_s509728" name="Equation" r:id="rId3" imgW="292100" imgH="190500" progId="Equation.DSMT4">
                  <p:embed/>
                </p:oleObj>
              </mc:Choice>
              <mc:Fallback>
                <p:oleObj name="Equation" r:id="rId3" imgW="292100" imgH="190500" progId="Equation.DSMT4">
                  <p:embed/>
                  <p:pic>
                    <p:nvPicPr>
                      <p:cNvPr id="0" name=""/>
                      <p:cNvPicPr>
                        <a:picLocks noChangeAspect="1" noChangeArrowheads="1"/>
                      </p:cNvPicPr>
                      <p:nvPr/>
                    </p:nvPicPr>
                    <p:blipFill>
                      <a:blip r:embed="rId4"/>
                      <a:srcRect/>
                      <a:stretch>
                        <a:fillRect/>
                      </a:stretch>
                    </p:blipFill>
                    <p:spPr bwMode="auto">
                      <a:xfrm>
                        <a:off x="3030538" y="1400175"/>
                        <a:ext cx="781050" cy="5095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Wednesday, Oct. 23, 2013</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9</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8758" name="Object 6"/>
          <p:cNvGraphicFramePr>
            <a:graphicFrameLocks noChangeAspect="1"/>
          </p:cNvGraphicFramePr>
          <p:nvPr>
            <p:extLst>
              <p:ext uri="{D42A27DB-BD31-4B8C-83A1-F6EECF244321}">
                <p14:modId xmlns:p14="http://schemas.microsoft.com/office/powerpoint/2010/main" val="684855704"/>
              </p:ext>
            </p:extLst>
          </p:nvPr>
        </p:nvGraphicFramePr>
        <p:xfrm>
          <a:off x="6172200" y="906463"/>
          <a:ext cx="2882207" cy="541337"/>
        </p:xfrm>
        <a:graphic>
          <a:graphicData uri="http://schemas.openxmlformats.org/presentationml/2006/ole">
            <mc:AlternateContent xmlns:mc="http://schemas.openxmlformats.org/markup-compatibility/2006">
              <mc:Choice xmlns:v="urn:schemas-microsoft-com:vml" Requires="v">
                <p:oleObj spid="_x0000_s509729" name="Equation" r:id="rId5" imgW="1219200" imgH="228600" progId="Equation.DSMT4">
                  <p:embed/>
                </p:oleObj>
              </mc:Choice>
              <mc:Fallback>
                <p:oleObj name="Equation" r:id="rId5" imgW="1219200" imgH="228600" progId="Equation.DSMT4">
                  <p:embed/>
                  <p:pic>
                    <p:nvPicPr>
                      <p:cNvPr id="0" name=""/>
                      <p:cNvPicPr>
                        <a:picLocks noChangeAspect="1" noChangeArrowheads="1"/>
                      </p:cNvPicPr>
                      <p:nvPr/>
                    </p:nvPicPr>
                    <p:blipFill>
                      <a:blip r:embed="rId6"/>
                      <a:srcRect/>
                      <a:stretch>
                        <a:fillRect/>
                      </a:stretch>
                    </p:blipFill>
                    <p:spPr bwMode="auto">
                      <a:xfrm>
                        <a:off x="6172200" y="906463"/>
                        <a:ext cx="2882207" cy="541337"/>
                      </a:xfrm>
                      <a:prstGeom prst="rect">
                        <a:avLst/>
                      </a:prstGeom>
                      <a:noFill/>
                    </p:spPr>
                  </p:pic>
                </p:oleObj>
              </mc:Fallback>
            </mc:AlternateContent>
          </a:graphicData>
        </a:graphic>
      </p:graphicFrame>
      <p:graphicFrame>
        <p:nvGraphicFramePr>
          <p:cNvPr id="458759" name="Object 7"/>
          <p:cNvGraphicFramePr>
            <a:graphicFrameLocks noChangeAspect="1"/>
          </p:cNvGraphicFramePr>
          <p:nvPr>
            <p:extLst>
              <p:ext uri="{D42A27DB-BD31-4B8C-83A1-F6EECF244321}">
                <p14:modId xmlns:p14="http://schemas.microsoft.com/office/powerpoint/2010/main" val="135380384"/>
              </p:ext>
            </p:extLst>
          </p:nvPr>
        </p:nvGraphicFramePr>
        <p:xfrm>
          <a:off x="2757488" y="2011363"/>
          <a:ext cx="2678112" cy="536575"/>
        </p:xfrm>
        <a:graphic>
          <a:graphicData uri="http://schemas.openxmlformats.org/presentationml/2006/ole">
            <mc:AlternateContent xmlns:mc="http://schemas.openxmlformats.org/markup-compatibility/2006">
              <mc:Choice xmlns:v="urn:schemas-microsoft-com:vml" Requires="v">
                <p:oleObj spid="_x0000_s509730" name="Equation" r:id="rId7" imgW="1206500" imgH="241300" progId="Equation.DSMT4">
                  <p:embed/>
                </p:oleObj>
              </mc:Choice>
              <mc:Fallback>
                <p:oleObj name="Equation" r:id="rId7" imgW="1206500" imgH="241300" progId="Equation.DSMT4">
                  <p:embed/>
                  <p:pic>
                    <p:nvPicPr>
                      <p:cNvPr id="0" name=""/>
                      <p:cNvPicPr>
                        <a:picLocks noChangeAspect="1" noChangeArrowheads="1"/>
                      </p:cNvPicPr>
                      <p:nvPr/>
                    </p:nvPicPr>
                    <p:blipFill>
                      <a:blip r:embed="rId8"/>
                      <a:srcRect/>
                      <a:stretch>
                        <a:fillRect/>
                      </a:stretch>
                    </p:blipFill>
                    <p:spPr bwMode="auto">
                      <a:xfrm>
                        <a:off x="2757488" y="2011363"/>
                        <a:ext cx="2678112"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extLst>
              <p:ext uri="{D42A27DB-BD31-4B8C-83A1-F6EECF244321}">
                <p14:modId xmlns:p14="http://schemas.microsoft.com/office/powerpoint/2010/main" val="278639813"/>
              </p:ext>
            </p:extLst>
          </p:nvPr>
        </p:nvGraphicFramePr>
        <p:xfrm>
          <a:off x="914400" y="3276600"/>
          <a:ext cx="1608138" cy="652463"/>
        </p:xfrm>
        <a:graphic>
          <a:graphicData uri="http://schemas.openxmlformats.org/presentationml/2006/ole">
            <mc:AlternateContent xmlns:mc="http://schemas.openxmlformats.org/markup-compatibility/2006">
              <mc:Choice xmlns:v="urn:schemas-microsoft-com:vml" Requires="v">
                <p:oleObj spid="_x0000_s509731"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srcRect/>
                      <a:stretch>
                        <a:fillRect/>
                      </a:stretch>
                    </p:blipFill>
                    <p:spPr bwMode="auto">
                      <a:xfrm>
                        <a:off x="914400" y="3276600"/>
                        <a:ext cx="160813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3" name="Object 11"/>
          <p:cNvGraphicFramePr>
            <a:graphicFrameLocks noChangeAspect="1"/>
          </p:cNvGraphicFramePr>
          <p:nvPr>
            <p:extLst>
              <p:ext uri="{D42A27DB-BD31-4B8C-83A1-F6EECF244321}">
                <p14:modId xmlns:p14="http://schemas.microsoft.com/office/powerpoint/2010/main" val="3313343030"/>
              </p:ext>
            </p:extLst>
          </p:nvPr>
        </p:nvGraphicFramePr>
        <p:xfrm>
          <a:off x="2557463" y="3179763"/>
          <a:ext cx="3825875" cy="957262"/>
        </p:xfrm>
        <a:graphic>
          <a:graphicData uri="http://schemas.openxmlformats.org/presentationml/2006/ole">
            <mc:AlternateContent xmlns:mc="http://schemas.openxmlformats.org/markup-compatibility/2006">
              <mc:Choice xmlns:v="urn:schemas-microsoft-com:vml" Requires="v">
                <p:oleObj spid="_x0000_s509732" name="Equation" r:id="rId11" imgW="1117600" imgH="279400" progId="Equation.DSMT4">
                  <p:embed/>
                </p:oleObj>
              </mc:Choice>
              <mc:Fallback>
                <p:oleObj name="Equation" r:id="rId11" imgW="1117600" imgH="279400" progId="Equation.DSMT4">
                  <p:embed/>
                  <p:pic>
                    <p:nvPicPr>
                      <p:cNvPr id="0" name=""/>
                      <p:cNvPicPr>
                        <a:picLocks noChangeAspect="1" noChangeArrowheads="1"/>
                      </p:cNvPicPr>
                      <p:nvPr/>
                    </p:nvPicPr>
                    <p:blipFill>
                      <a:blip r:embed="rId12"/>
                      <a:srcRect/>
                      <a:stretch>
                        <a:fillRect/>
                      </a:stretch>
                    </p:blipFill>
                    <p:spPr bwMode="auto">
                      <a:xfrm>
                        <a:off x="2557463" y="3179763"/>
                        <a:ext cx="38258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4" name="Object 12"/>
          <p:cNvGraphicFramePr>
            <a:graphicFrameLocks noChangeAspect="1"/>
          </p:cNvGraphicFramePr>
          <p:nvPr>
            <p:extLst>
              <p:ext uri="{D42A27DB-BD31-4B8C-83A1-F6EECF244321}">
                <p14:modId xmlns:p14="http://schemas.microsoft.com/office/powerpoint/2010/main" val="921051564"/>
              </p:ext>
            </p:extLst>
          </p:nvPr>
        </p:nvGraphicFramePr>
        <p:xfrm>
          <a:off x="6324600" y="3200400"/>
          <a:ext cx="1477962" cy="827087"/>
        </p:xfrm>
        <a:graphic>
          <a:graphicData uri="http://schemas.openxmlformats.org/presentationml/2006/ole">
            <mc:AlternateContent xmlns:mc="http://schemas.openxmlformats.org/markup-compatibility/2006">
              <mc:Choice xmlns:v="urn:schemas-microsoft-com:vml" Requires="v">
                <p:oleObj spid="_x0000_s509733" name="Equation" r:id="rId13" imgW="431800" imgH="241300" progId="Equation.DSMT4">
                  <p:embed/>
                </p:oleObj>
              </mc:Choice>
              <mc:Fallback>
                <p:oleObj name="Equation" r:id="rId13" imgW="431800" imgH="241300" progId="Equation.DSMT4">
                  <p:embed/>
                  <p:pic>
                    <p:nvPicPr>
                      <p:cNvPr id="0" name=""/>
                      <p:cNvPicPr>
                        <a:picLocks noChangeAspect="1" noChangeArrowheads="1"/>
                      </p:cNvPicPr>
                      <p:nvPr/>
                    </p:nvPicPr>
                    <p:blipFill>
                      <a:blip r:embed="rId14"/>
                      <a:srcRect/>
                      <a:stretch>
                        <a:fillRect/>
                      </a:stretch>
                    </p:blipFill>
                    <p:spPr bwMode="auto">
                      <a:xfrm>
                        <a:off x="6324600" y="3200400"/>
                        <a:ext cx="1477962"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9389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Effect transition="in" filter="wipe(left)">
                                      <p:cBhvr>
                                        <p:cTn id="12" dur="500"/>
                                        <p:tgtEl>
                                          <p:spTgt spid="458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wipe(left)">
                                      <p:cBhvr>
                                        <p:cTn id="17" dur="500"/>
                                        <p:tgtEl>
                                          <p:spTgt spid="2457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wipe(down)">
                                      <p:cBhvr>
                                        <p:cTn id="20" dur="500"/>
                                        <p:tgtEl>
                                          <p:spTgt spid="245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8759"/>
                                        </p:tgtEl>
                                        <p:attrNameLst>
                                          <p:attrName>style.visibility</p:attrName>
                                        </p:attrNameLst>
                                      </p:cBhvr>
                                      <p:to>
                                        <p:strVal val="visible"/>
                                      </p:to>
                                    </p:set>
                                    <p:animEffect transition="in" filter="wipe(left)">
                                      <p:cBhvr>
                                        <p:cTn id="25" dur="500"/>
                                        <p:tgtEl>
                                          <p:spTgt spid="4587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4578">
                                            <p:txEl>
                                              <p:pRg st="2" end="2"/>
                                            </p:txEl>
                                          </p:spTgt>
                                        </p:tgtEl>
                                        <p:attrNameLst>
                                          <p:attrName>style.visibility</p:attrName>
                                        </p:attrNameLst>
                                      </p:cBhvr>
                                      <p:to>
                                        <p:strVal val="visible"/>
                                      </p:to>
                                    </p:set>
                                    <p:animEffect transition="in" filter="wipe(left)">
                                      <p:cBhvr>
                                        <p:cTn id="30" dur="500"/>
                                        <p:tgtEl>
                                          <p:spTgt spid="2457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8760"/>
                                        </p:tgtEl>
                                        <p:attrNameLst>
                                          <p:attrName>style.visibility</p:attrName>
                                        </p:attrNameLst>
                                      </p:cBhvr>
                                      <p:to>
                                        <p:strVal val="visible"/>
                                      </p:to>
                                    </p:set>
                                    <p:animEffect transition="in" filter="wipe(left)">
                                      <p:cBhvr>
                                        <p:cTn id="35" dur="500"/>
                                        <p:tgtEl>
                                          <p:spTgt spid="4587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8763"/>
                                        </p:tgtEl>
                                        <p:attrNameLst>
                                          <p:attrName>style.visibility</p:attrName>
                                        </p:attrNameLst>
                                      </p:cBhvr>
                                      <p:to>
                                        <p:strVal val="visible"/>
                                      </p:to>
                                    </p:set>
                                    <p:animEffect transition="in" filter="wipe(left)">
                                      <p:cBhvr>
                                        <p:cTn id="40" dur="500"/>
                                        <p:tgtEl>
                                          <p:spTgt spid="4587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8764"/>
                                        </p:tgtEl>
                                        <p:attrNameLst>
                                          <p:attrName>style.visibility</p:attrName>
                                        </p:attrNameLst>
                                      </p:cBhvr>
                                      <p:to>
                                        <p:strVal val="visible"/>
                                      </p:to>
                                    </p:set>
                                    <p:animEffect transition="in" filter="wipe(left)">
                                      <p:cBhvr>
                                        <p:cTn id="45" dur="500"/>
                                        <p:tgtEl>
                                          <p:spTgt spid="4587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4578">
                                            <p:txEl>
                                              <p:pRg st="5" end="5"/>
                                            </p:txEl>
                                          </p:spTgt>
                                        </p:tgtEl>
                                        <p:attrNameLst>
                                          <p:attrName>style.visibility</p:attrName>
                                        </p:attrNameLst>
                                      </p:cBhvr>
                                      <p:to>
                                        <p:strVal val="visible"/>
                                      </p:to>
                                    </p:set>
                                    <p:animEffect transition="in" filter="wipe(left)">
                                      <p:cBhvr>
                                        <p:cTn id="50"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41894</TotalTime>
  <Words>1048</Words>
  <Application>Microsoft Macintosh PowerPoint</Application>
  <PresentationFormat>On-screen Show (4:3)</PresentationFormat>
  <Paragraphs>136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phys1443-spring02</vt:lpstr>
      <vt:lpstr>Equation</vt:lpstr>
      <vt:lpstr>PHYS 3313 – Section 001 Lecture #13</vt:lpstr>
      <vt:lpstr>Announcements</vt:lpstr>
      <vt:lpstr>PowerPoint Presentation</vt:lpstr>
      <vt:lpstr>Ex 6.4: Normalization</vt:lpstr>
      <vt:lpstr>Ex 6.4: Normalization, cont’d</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lpstr>Position and Energy Operators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1898</cp:revision>
  <dcterms:created xsi:type="dcterms:W3CDTF">2012-10-15T20:49:02Z</dcterms:created>
  <dcterms:modified xsi:type="dcterms:W3CDTF">2013-10-23T20:33:02Z</dcterms:modified>
</cp:coreProperties>
</file>