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5" r:id="rId3"/>
    <p:sldId id="773" r:id="rId4"/>
    <p:sldId id="772" r:id="rId5"/>
    <p:sldId id="770" r:id="rId6"/>
    <p:sldId id="771" r:id="rId7"/>
    <p:sldId id="734" r:id="rId8"/>
    <p:sldId id="735" r:id="rId9"/>
    <p:sldId id="766" r:id="rId10"/>
    <p:sldId id="767" r:id="rId11"/>
    <p:sldId id="768" r:id="rId12"/>
    <p:sldId id="769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1" Type="http://schemas.openxmlformats.org/officeDocument/2006/relationships/image" Target="../media/image27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43.emf"/><Relationship Id="rId20" Type="http://schemas.openxmlformats.org/officeDocument/2006/relationships/image" Target="../media/image54.emf"/><Relationship Id="rId10" Type="http://schemas.openxmlformats.org/officeDocument/2006/relationships/image" Target="../media/image44.emf"/><Relationship Id="rId11" Type="http://schemas.openxmlformats.org/officeDocument/2006/relationships/image" Target="../media/image45.emf"/><Relationship Id="rId12" Type="http://schemas.openxmlformats.org/officeDocument/2006/relationships/image" Target="../media/image46.emf"/><Relationship Id="rId13" Type="http://schemas.openxmlformats.org/officeDocument/2006/relationships/image" Target="../media/image47.emf"/><Relationship Id="rId14" Type="http://schemas.openxmlformats.org/officeDocument/2006/relationships/image" Target="../media/image48.emf"/><Relationship Id="rId15" Type="http://schemas.openxmlformats.org/officeDocument/2006/relationships/image" Target="../media/image49.emf"/><Relationship Id="rId16" Type="http://schemas.openxmlformats.org/officeDocument/2006/relationships/image" Target="../media/image50.emf"/><Relationship Id="rId17" Type="http://schemas.openxmlformats.org/officeDocument/2006/relationships/image" Target="../media/image51.emf"/><Relationship Id="rId18" Type="http://schemas.openxmlformats.org/officeDocument/2006/relationships/image" Target="../media/image52.emf"/><Relationship Id="rId19" Type="http://schemas.openxmlformats.org/officeDocument/2006/relationships/image" Target="../media/image53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0.emf"/><Relationship Id="rId7" Type="http://schemas.openxmlformats.org/officeDocument/2006/relationships/image" Target="../media/image34.png"/><Relationship Id="rId8" Type="http://schemas.openxmlformats.org/officeDocument/2006/relationships/oleObject" Target="../embeddings/oleObject26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3.emf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44.emf"/><Relationship Id="rId23" Type="http://schemas.openxmlformats.org/officeDocument/2006/relationships/oleObject" Target="../embeddings/oleObject39.bin"/><Relationship Id="rId24" Type="http://schemas.openxmlformats.org/officeDocument/2006/relationships/image" Target="../media/image45.emf"/><Relationship Id="rId25" Type="http://schemas.openxmlformats.org/officeDocument/2006/relationships/oleObject" Target="../embeddings/oleObject40.bin"/><Relationship Id="rId26" Type="http://schemas.openxmlformats.org/officeDocument/2006/relationships/image" Target="../media/image46.emf"/><Relationship Id="rId27" Type="http://schemas.openxmlformats.org/officeDocument/2006/relationships/oleObject" Target="../embeddings/oleObject41.bin"/><Relationship Id="rId28" Type="http://schemas.openxmlformats.org/officeDocument/2006/relationships/image" Target="../media/image47.e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0.bin"/><Relationship Id="rId30" Type="http://schemas.openxmlformats.org/officeDocument/2006/relationships/image" Target="../media/image48.emf"/><Relationship Id="rId31" Type="http://schemas.openxmlformats.org/officeDocument/2006/relationships/oleObject" Target="../embeddings/oleObject43.bin"/><Relationship Id="rId32" Type="http://schemas.openxmlformats.org/officeDocument/2006/relationships/image" Target="../media/image49.emf"/><Relationship Id="rId9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7.emf"/><Relationship Id="rId33" Type="http://schemas.openxmlformats.org/officeDocument/2006/relationships/oleObject" Target="../embeddings/oleObject44.bin"/><Relationship Id="rId34" Type="http://schemas.openxmlformats.org/officeDocument/2006/relationships/image" Target="../media/image50.emf"/><Relationship Id="rId35" Type="http://schemas.openxmlformats.org/officeDocument/2006/relationships/oleObject" Target="../embeddings/oleObject45.bin"/><Relationship Id="rId36" Type="http://schemas.openxmlformats.org/officeDocument/2006/relationships/image" Target="../media/image51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37.bin"/><Relationship Id="rId37" Type="http://schemas.openxmlformats.org/officeDocument/2006/relationships/oleObject" Target="../embeddings/oleObject46.bin"/><Relationship Id="rId38" Type="http://schemas.openxmlformats.org/officeDocument/2006/relationships/image" Target="../media/image52.emf"/><Relationship Id="rId39" Type="http://schemas.openxmlformats.org/officeDocument/2006/relationships/oleObject" Target="../embeddings/oleObject47.bin"/><Relationship Id="rId40" Type="http://schemas.openxmlformats.org/officeDocument/2006/relationships/image" Target="../media/image53.emf"/><Relationship Id="rId41" Type="http://schemas.openxmlformats.org/officeDocument/2006/relationships/oleObject" Target="../embeddings/oleObject48.bin"/><Relationship Id="rId42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59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60.e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6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7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5.e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6.emf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27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20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2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3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#14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7437" y="1447800"/>
            <a:ext cx="312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Oct. 30,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362200"/>
            <a:ext cx="6324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Infinite Square Well Potential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Finite Potential Well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Penetration Depth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Degeneracy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Simple Harmonic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Oscillator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How does this correspond to Classical Mech.?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8686800" cy="4497388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What is the probability of finding a particle in a box of length L?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Bohr’s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correspondence principle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says that QM and CM must correspond to each other!   When?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becomes large, the QM approaches to CM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So when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∞, the probability of finding a particle in a box of length L is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</a:b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Which is identical to the CM probability!!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One can also see this from the plot of P!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88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78424"/>
              </p:ext>
            </p:extLst>
          </p:nvPr>
        </p:nvGraphicFramePr>
        <p:xfrm>
          <a:off x="688975" y="3976688"/>
          <a:ext cx="31972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99" name="Equation" r:id="rId3" imgW="1943100" imgH="254000" progId="Equation.DSMT4">
                  <p:embed/>
                </p:oleObj>
              </mc:Choice>
              <mc:Fallback>
                <p:oleObj name="Equation" r:id="rId3" imgW="1943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3976688"/>
                        <a:ext cx="319722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230767"/>
              </p:ext>
            </p:extLst>
          </p:nvPr>
        </p:nvGraphicFramePr>
        <p:xfrm>
          <a:off x="7696200" y="3886200"/>
          <a:ext cx="10255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00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86200"/>
                        <a:ext cx="10255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Screen Shot 2012-10-17 at 10.42.1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533900"/>
            <a:ext cx="1955800" cy="2324100"/>
          </a:xfrm>
          <a:prstGeom prst="rect">
            <a:avLst/>
          </a:prstGeom>
        </p:spPr>
      </p:pic>
      <p:graphicFrame>
        <p:nvGraphicFramePr>
          <p:cNvPr id="488463" name="Object 15"/>
          <p:cNvGraphicFramePr>
            <a:graphicFrameLocks noChangeAspect="1"/>
          </p:cNvGraphicFramePr>
          <p:nvPr/>
        </p:nvGraphicFramePr>
        <p:xfrm>
          <a:off x="8686800" y="838200"/>
          <a:ext cx="2714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01" name="Equation" r:id="rId8" imgW="165100" imgH="393700" progId="Equation.DSMT4">
                  <p:embed/>
                </p:oleObj>
              </mc:Choice>
              <mc:Fallback>
                <p:oleObj name="Equation" r:id="rId8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838200"/>
                        <a:ext cx="2714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267586"/>
              </p:ext>
            </p:extLst>
          </p:nvPr>
        </p:nvGraphicFramePr>
        <p:xfrm>
          <a:off x="3881438" y="3810000"/>
          <a:ext cx="19859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02" name="Equation" r:id="rId10" imgW="1206500" imgH="431800" progId="Equation.DSMT4">
                  <p:embed/>
                </p:oleObj>
              </mc:Choice>
              <mc:Fallback>
                <p:oleObj name="Equation" r:id="rId10" imgW="1206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3810000"/>
                        <a:ext cx="198596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36737"/>
              </p:ext>
            </p:extLst>
          </p:nvPr>
        </p:nvGraphicFramePr>
        <p:xfrm>
          <a:off x="5815012" y="3810000"/>
          <a:ext cx="18811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03" name="Equation" r:id="rId12" imgW="1143000" imgH="457200" progId="Equation.DSMT4">
                  <p:embed/>
                </p:oleObj>
              </mc:Choice>
              <mc:Fallback>
                <p:oleObj name="Equation" r:id="rId12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2" y="3810000"/>
                        <a:ext cx="18811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856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Determine the expectation values for </a:t>
            </a:r>
            <a:r>
              <a:rPr lang="en-US" sz="2800" dirty="0" err="1" smtClean="0">
                <a:cs typeface="ＭＳ Ｐゴシック" pitchFamily="-84" charset="-128"/>
              </a:rPr>
              <a:t>x</a:t>
            </a:r>
            <a:r>
              <a:rPr lang="en-US" sz="2800" dirty="0" smtClean="0">
                <a:cs typeface="ＭＳ Ｐゴシック" pitchFamily="-84" charset="-128"/>
              </a:rPr>
              <a:t>, x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 err="1" smtClean="0">
                <a:cs typeface="ＭＳ Ｐゴシック" pitchFamily="-84" charset="-128"/>
              </a:rPr>
              <a:t>p</a:t>
            </a:r>
            <a:r>
              <a:rPr lang="en-US" sz="2800" dirty="0" smtClean="0">
                <a:cs typeface="ＭＳ Ｐゴシック" pitchFamily="-84" charset="-128"/>
              </a:rPr>
              <a:t> and p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 of a particle in an infinite square well for the first excited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6.8: Expectation values inside a box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6002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wave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function of the first excited state?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71628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1" name="Rectangle 35"/>
          <p:cNvSpPr txBox="1">
            <a:spLocks noChangeArrowheads="1"/>
          </p:cNvSpPr>
          <p:nvPr/>
        </p:nvSpPr>
        <p:spPr bwMode="auto">
          <a:xfrm>
            <a:off x="78486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089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74831"/>
              </p:ext>
            </p:extLst>
          </p:nvPr>
        </p:nvGraphicFramePr>
        <p:xfrm>
          <a:off x="533400" y="2305050"/>
          <a:ext cx="9572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8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05050"/>
                        <a:ext cx="957263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50251"/>
              </p:ext>
            </p:extLst>
          </p:nvPr>
        </p:nvGraphicFramePr>
        <p:xfrm>
          <a:off x="533400" y="2962275"/>
          <a:ext cx="7842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9" name="Equation" r:id="rId5" imgW="520700" imgH="241300" progId="Equation.DSMT4">
                  <p:embed/>
                </p:oleObj>
              </mc:Choice>
              <mc:Fallback>
                <p:oleObj name="Equation" r:id="rId5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62275"/>
                        <a:ext cx="7842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069294"/>
              </p:ext>
            </p:extLst>
          </p:nvPr>
        </p:nvGraphicFramePr>
        <p:xfrm>
          <a:off x="473075" y="3617912"/>
          <a:ext cx="8985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0" name="Equation" r:id="rId7" imgW="596900" imgH="279400" progId="Equation.DSMT4">
                  <p:embed/>
                </p:oleObj>
              </mc:Choice>
              <mc:Fallback>
                <p:oleObj name="Equation" r:id="rId7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617912"/>
                        <a:ext cx="8985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34518"/>
              </p:ext>
            </p:extLst>
          </p:nvPr>
        </p:nvGraphicFramePr>
        <p:xfrm>
          <a:off x="492125" y="4356100"/>
          <a:ext cx="8032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1" name="Equation" r:id="rId9" imgW="533400" imgH="241300" progId="Equation.DSMT4">
                  <p:embed/>
                </p:oleObj>
              </mc:Choice>
              <mc:Fallback>
                <p:oleObj name="Equation" r:id="rId9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356100"/>
                        <a:ext cx="8032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0391"/>
              </p:ext>
            </p:extLst>
          </p:nvPr>
        </p:nvGraphicFramePr>
        <p:xfrm>
          <a:off x="457200" y="5073650"/>
          <a:ext cx="9175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2" name="Equation" r:id="rId11" imgW="609600" imgH="279400" progId="Equation.DSMT4">
                  <p:embed/>
                </p:oleObj>
              </mc:Choice>
              <mc:Fallback>
                <p:oleObj name="Equation" r:id="rId11" imgW="60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73650"/>
                        <a:ext cx="9175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80700"/>
              </p:ext>
            </p:extLst>
          </p:nvPr>
        </p:nvGraphicFramePr>
        <p:xfrm>
          <a:off x="457200" y="5794375"/>
          <a:ext cx="4968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3" name="Equation" r:id="rId13" imgW="330200" imgH="203200" progId="Equation.DSMT4">
                  <p:embed/>
                </p:oleObj>
              </mc:Choice>
              <mc:Fallback>
                <p:oleObj name="Equation" r:id="rId1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4375"/>
                        <a:ext cx="4968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6584"/>
              </p:ext>
            </p:extLst>
          </p:nvPr>
        </p:nvGraphicFramePr>
        <p:xfrm>
          <a:off x="1422400" y="2133600"/>
          <a:ext cx="1397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4" name="Equation" r:id="rId15" imgW="927100" imgH="457200" progId="Equation.DSMT4">
                  <p:embed/>
                </p:oleObj>
              </mc:Choice>
              <mc:Fallback>
                <p:oleObj name="Equation" r:id="rId15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133600"/>
                        <a:ext cx="13970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609307"/>
              </p:ext>
            </p:extLst>
          </p:nvPr>
        </p:nvGraphicFramePr>
        <p:xfrm>
          <a:off x="1295400" y="2895600"/>
          <a:ext cx="21050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5" name="Equation" r:id="rId17" imgW="1397000" imgH="330200" progId="Equation.DSMT4">
                  <p:embed/>
                </p:oleObj>
              </mc:Choice>
              <mc:Fallback>
                <p:oleObj name="Equation" r:id="rId17" imgW="1397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21050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007871"/>
              </p:ext>
            </p:extLst>
          </p:nvPr>
        </p:nvGraphicFramePr>
        <p:xfrm>
          <a:off x="3429000" y="2819400"/>
          <a:ext cx="21034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6" name="Equation" r:id="rId19" imgW="1397000" imgH="431800" progId="Equation.DSMT4">
                  <p:embed/>
                </p:oleObj>
              </mc:Choice>
              <mc:Fallback>
                <p:oleObj name="Equation" r:id="rId19" imgW="1397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19400"/>
                        <a:ext cx="21034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35822"/>
              </p:ext>
            </p:extLst>
          </p:nvPr>
        </p:nvGraphicFramePr>
        <p:xfrm>
          <a:off x="5541962" y="2819400"/>
          <a:ext cx="2492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7" name="Equation" r:id="rId21" imgW="165100" imgH="393700" progId="Equation.DSMT4">
                  <p:embed/>
                </p:oleObj>
              </mc:Choice>
              <mc:Fallback>
                <p:oleObj name="Equation" r:id="rId21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2" y="2819400"/>
                        <a:ext cx="24923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097728"/>
              </p:ext>
            </p:extLst>
          </p:nvPr>
        </p:nvGraphicFramePr>
        <p:xfrm>
          <a:off x="1371600" y="3505200"/>
          <a:ext cx="21986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8" name="Equation" r:id="rId23" imgW="1460500" imgH="431800" progId="Equation.DSMT4">
                  <p:embed/>
                </p:oleObj>
              </mc:Choice>
              <mc:Fallback>
                <p:oleObj name="Equation" r:id="rId23" imgW="1460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219868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244190"/>
              </p:ext>
            </p:extLst>
          </p:nvPr>
        </p:nvGraphicFramePr>
        <p:xfrm>
          <a:off x="3505200" y="3657600"/>
          <a:ext cx="6889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9" name="Equation" r:id="rId25" imgW="457200" imgH="190500" progId="Equation.DSMT4">
                  <p:embed/>
                </p:oleObj>
              </mc:Choice>
              <mc:Fallback>
                <p:oleObj name="Equation" r:id="rId25" imgW="457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68897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514153"/>
              </p:ext>
            </p:extLst>
          </p:nvPr>
        </p:nvGraphicFramePr>
        <p:xfrm>
          <a:off x="1277937" y="4191000"/>
          <a:ext cx="38274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0" name="Equation" r:id="rId27" imgW="2540000" imgH="457200" progId="Equation.DSMT4">
                  <p:embed/>
                </p:oleObj>
              </mc:Choice>
              <mc:Fallback>
                <p:oleObj name="Equation" r:id="rId27" imgW="254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7" y="4191000"/>
                        <a:ext cx="38274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337748"/>
              </p:ext>
            </p:extLst>
          </p:nvPr>
        </p:nvGraphicFramePr>
        <p:xfrm>
          <a:off x="5070475" y="4191000"/>
          <a:ext cx="35401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1" name="Equation" r:id="rId29" imgW="2349500" imgH="431800" progId="Equation.DSMT4">
                  <p:embed/>
                </p:oleObj>
              </mc:Choice>
              <mc:Fallback>
                <p:oleObj name="Equation" r:id="rId29" imgW="2349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4191000"/>
                        <a:ext cx="35401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097152"/>
              </p:ext>
            </p:extLst>
          </p:nvPr>
        </p:nvGraphicFramePr>
        <p:xfrm>
          <a:off x="8572500" y="44196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2" name="Equation" r:id="rId31" imgW="127000" imgH="152400" progId="Equation.DSMT4">
                  <p:embed/>
                </p:oleObj>
              </mc:Choice>
              <mc:Fallback>
                <p:oleObj name="Equation" r:id="rId31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4419600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047375"/>
              </p:ext>
            </p:extLst>
          </p:nvPr>
        </p:nvGraphicFramePr>
        <p:xfrm>
          <a:off x="1371600" y="4953000"/>
          <a:ext cx="40179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3" name="Equation" r:id="rId33" imgW="2667000" imgH="457200" progId="Equation.DSMT4">
                  <p:embed/>
                </p:oleObj>
              </mc:Choice>
              <mc:Fallback>
                <p:oleObj name="Equation" r:id="rId33" imgW="2667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40179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353093"/>
              </p:ext>
            </p:extLst>
          </p:nvPr>
        </p:nvGraphicFramePr>
        <p:xfrm>
          <a:off x="5378450" y="4953000"/>
          <a:ext cx="28511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4" name="Equation" r:id="rId35" imgW="1892300" imgH="457200" progId="Equation.DSMT4">
                  <p:embed/>
                </p:oleObj>
              </mc:Choice>
              <mc:Fallback>
                <p:oleObj name="Equation" r:id="rId35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953000"/>
                        <a:ext cx="28511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379177"/>
              </p:ext>
            </p:extLst>
          </p:nvPr>
        </p:nvGraphicFramePr>
        <p:xfrm>
          <a:off x="8226425" y="4953000"/>
          <a:ext cx="6889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5" name="Equation" r:id="rId37" imgW="457200" imgH="419100" progId="Equation.DSMT4">
                  <p:embed/>
                </p:oleObj>
              </mc:Choice>
              <mc:Fallback>
                <p:oleObj name="Equation" r:id="rId37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425" y="4953000"/>
                        <a:ext cx="6889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526088"/>
              </p:ext>
            </p:extLst>
          </p:nvPr>
        </p:nvGraphicFramePr>
        <p:xfrm>
          <a:off x="914400" y="5641975"/>
          <a:ext cx="862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6" name="Equation" r:id="rId39" imgW="571500" imgH="419100" progId="Equation.DSMT4">
                  <p:embed/>
                </p:oleObj>
              </mc:Choice>
              <mc:Fallback>
                <p:oleObj name="Equation" r:id="rId39" imgW="57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41975"/>
                        <a:ext cx="86201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370922"/>
              </p:ext>
            </p:extLst>
          </p:nvPr>
        </p:nvGraphicFramePr>
        <p:xfrm>
          <a:off x="1752600" y="5562600"/>
          <a:ext cx="7651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7" name="Equation" r:id="rId41" imgW="508000" imgH="457200" progId="Equation.DSMT4">
                  <p:embed/>
                </p:oleObj>
              </mc:Choice>
              <mc:Fallback>
                <p:oleObj name="Equation" r:id="rId41" imgW="50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7651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380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A typical diameter of a nucleus is about 10</a:t>
            </a:r>
            <a:r>
              <a:rPr lang="en-US" sz="2400" baseline="30000" dirty="0" smtClean="0">
                <a:cs typeface="ＭＳ Ｐゴシック" pitchFamily="-84" charset="-128"/>
              </a:rPr>
              <a:t>-14</a:t>
            </a:r>
            <a:r>
              <a:rPr lang="en-US" sz="2400" dirty="0" smtClean="0">
                <a:cs typeface="ＭＳ Ｐゴシック" pitchFamily="-84" charset="-128"/>
              </a:rPr>
              <a:t>m. Use the infinite square-well potential to calculate the transition energy from the first excited state to the ground state for a proton confined to the nucleus.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6.9: Proton Transition Energy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8288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energ</a:t>
            </a: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y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of the state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is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4419600" y="2590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248272"/>
              </p:ext>
            </p:extLst>
          </p:nvPr>
        </p:nvGraphicFramePr>
        <p:xfrm>
          <a:off x="4051300" y="1682750"/>
          <a:ext cx="18732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26" name="Equation" r:id="rId3" imgW="863600" imgH="419100" progId="Equation.DSMT4">
                  <p:embed/>
                </p:oleObj>
              </mc:Choice>
              <mc:Fallback>
                <p:oleObj name="Equation" r:id="rId3" imgW="863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1682750"/>
                        <a:ext cx="18732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304800" y="25908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ground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55255"/>
              </p:ext>
            </p:extLst>
          </p:nvPr>
        </p:nvGraphicFramePr>
        <p:xfrm>
          <a:off x="544513" y="3124200"/>
          <a:ext cx="14493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27" name="Equation" r:id="rId5" imgW="812800" imgH="419100" progId="Equation.DSMT4">
                  <p:embed/>
                </p:oleObj>
              </mc:Choice>
              <mc:Fallback>
                <p:oleObj name="Equation" r:id="rId5" imgW="812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124200"/>
                        <a:ext cx="1449387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84233"/>
              </p:ext>
            </p:extLst>
          </p:nvPr>
        </p:nvGraphicFramePr>
        <p:xfrm>
          <a:off x="3168650" y="3124200"/>
          <a:ext cx="57769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28" name="Equation" r:id="rId7" imgW="3238500" imgH="508000" progId="Equation.DSMT4">
                  <p:embed/>
                </p:oleObj>
              </mc:Choice>
              <mc:Fallback>
                <p:oleObj name="Equation" r:id="rId7" imgW="32385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3124200"/>
                        <a:ext cx="5776913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6569"/>
              </p:ext>
            </p:extLst>
          </p:nvPr>
        </p:nvGraphicFramePr>
        <p:xfrm>
          <a:off x="685800" y="4511675"/>
          <a:ext cx="17668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29" name="Equation" r:id="rId9" imgW="990600" imgH="419100" progId="Equation.DSMT4">
                  <p:embed/>
                </p:oleObj>
              </mc:Choice>
              <mc:Fallback>
                <p:oleObj name="Equation" r:id="rId9" imgW="99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11675"/>
                        <a:ext cx="176688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307149"/>
              </p:ext>
            </p:extLst>
          </p:nvPr>
        </p:nvGraphicFramePr>
        <p:xfrm>
          <a:off x="603250" y="5715000"/>
          <a:ext cx="26495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30" name="Equation" r:id="rId11" imgW="1485900" imgH="203200" progId="Equation.DSMT4">
                  <p:embed/>
                </p:oleObj>
              </mc:Choice>
              <mc:Fallback>
                <p:oleObj name="Equation" r:id="rId11" imgW="148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715000"/>
                        <a:ext cx="26495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5"/>
          <p:cNvSpPr txBox="1">
            <a:spLocks noChangeArrowheads="1"/>
          </p:cNvSpPr>
          <p:nvPr/>
        </p:nvSpPr>
        <p:spPr bwMode="auto">
          <a:xfrm>
            <a:off x="304800" y="39624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1</a:t>
            </a:r>
            <a:r>
              <a:rPr lang="en-US" sz="2800" kern="0" baseline="3000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excited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4876800" y="3962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n=2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4" name="Rectangle 35"/>
          <p:cNvSpPr txBox="1">
            <a:spLocks noChangeArrowheads="1"/>
          </p:cNvSpPr>
          <p:nvPr/>
        </p:nvSpPr>
        <p:spPr bwMode="auto">
          <a:xfrm>
            <a:off x="457200" y="51816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So the proton transition energy is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137218"/>
              </p:ext>
            </p:extLst>
          </p:nvPr>
        </p:nvGraphicFramePr>
        <p:xfrm>
          <a:off x="1958975" y="3124200"/>
          <a:ext cx="1154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31" name="Equation" r:id="rId13" imgW="647700" imgH="419100" progId="Equation.DSMT4">
                  <p:embed/>
                </p:oleObj>
              </mc:Choice>
              <mc:Fallback>
                <p:oleObj name="Equation" r:id="rId13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3124200"/>
                        <a:ext cx="1154113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33997"/>
              </p:ext>
            </p:extLst>
          </p:nvPr>
        </p:nvGraphicFramePr>
        <p:xfrm>
          <a:off x="2438400" y="4724400"/>
          <a:ext cx="97313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32" name="Equation" r:id="rId15" imgW="546100" imgH="152400" progId="Equation.DSMT4">
                  <p:embed/>
                </p:oleObj>
              </mc:Choice>
              <mc:Fallback>
                <p:oleObj name="Equation" r:id="rId15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973138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125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791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Homework #5</a:t>
            </a:r>
          </a:p>
          <a:p>
            <a:pPr lvl="1" eaLnBrk="1" hangingPunct="1"/>
            <a:r>
              <a:rPr lang="en-US" sz="2000" dirty="0"/>
              <a:t>CH6 end of chapter problems: 3, 5, 11, 14, 22, and 26</a:t>
            </a:r>
          </a:p>
          <a:p>
            <a:pPr lvl="1" eaLnBrk="1" hangingPunct="1"/>
            <a:r>
              <a:rPr lang="en-US" sz="2000" dirty="0"/>
              <a:t>Due on </a:t>
            </a:r>
            <a:r>
              <a:rPr lang="en-US" sz="2000" dirty="0" smtClean="0"/>
              <a:t>Wednesday, Nov. 6 </a:t>
            </a:r>
            <a:r>
              <a:rPr lang="en-US" sz="2000" dirty="0"/>
              <a:t>in class </a:t>
            </a:r>
          </a:p>
          <a:p>
            <a:pPr eaLnBrk="1" hangingPunct="1"/>
            <a:r>
              <a:rPr lang="en-US" sz="2400" dirty="0" smtClean="0"/>
              <a:t>Quiz #3 </a:t>
            </a:r>
            <a:endParaRPr lang="en-US" sz="2400" dirty="0"/>
          </a:p>
          <a:p>
            <a:pPr lvl="1" eaLnBrk="1" hangingPunct="1"/>
            <a:r>
              <a:rPr lang="en-US" sz="2000" dirty="0" smtClean="0"/>
              <a:t>At the beginning of the class Wed., Nov. 6</a:t>
            </a:r>
          </a:p>
          <a:p>
            <a:pPr lvl="1" eaLnBrk="1" hangingPunct="1"/>
            <a:r>
              <a:rPr lang="en-US" sz="2000" dirty="0" smtClean="0"/>
              <a:t>Covers CH5.6 to what we cover Monday, Nov. 4</a:t>
            </a:r>
          </a:p>
          <a:p>
            <a:pPr lvl="1" eaLnBrk="1" hangingPunct="1"/>
            <a:r>
              <a:rPr lang="en-US" sz="2000" dirty="0" smtClean="0"/>
              <a:t>Prepare your own formula sheet</a:t>
            </a:r>
          </a:p>
          <a:p>
            <a:pPr eaLnBrk="1" hangingPunct="1"/>
            <a:r>
              <a:rPr lang="en-US" sz="2400" dirty="0" smtClean="0"/>
              <a:t>Research paper template is posted onto the research link</a:t>
            </a:r>
          </a:p>
          <a:p>
            <a:pPr lvl="1" eaLnBrk="1" hangingPunct="1"/>
            <a:r>
              <a:rPr lang="en-US" sz="2000" dirty="0" smtClean="0"/>
              <a:t>Deadline for research paper submission is Monday, </a:t>
            </a:r>
            <a:r>
              <a:rPr lang="en-US" sz="2000" dirty="0"/>
              <a:t>N</a:t>
            </a:r>
            <a:r>
              <a:rPr lang="en-US" sz="2000" dirty="0" smtClean="0"/>
              <a:t>ov. 25!!</a:t>
            </a:r>
          </a:p>
          <a:p>
            <a:pPr eaLnBrk="1" hangingPunct="1"/>
            <a:r>
              <a:rPr lang="en-US" sz="2400" dirty="0" smtClean="0"/>
              <a:t>Colloquium today</a:t>
            </a:r>
          </a:p>
          <a:p>
            <a:pPr lvl="1" eaLnBrk="1" hangingPunct="1"/>
            <a:r>
              <a:rPr lang="en-US" sz="2000" dirty="0" smtClean="0"/>
              <a:t>4pm today, SH101, Dr. O. </a:t>
            </a:r>
            <a:r>
              <a:rPr lang="en-US" sz="2000" dirty="0" err="1" smtClean="0"/>
              <a:t>Auciello</a:t>
            </a:r>
            <a:r>
              <a:rPr lang="en-US" sz="2000" dirty="0" smtClean="0"/>
              <a:t>, UTD </a:t>
            </a:r>
          </a:p>
          <a:p>
            <a:pPr eaLnBrk="1" hangingPunct="1"/>
            <a:r>
              <a:rPr lang="en-US" sz="2400" dirty="0" smtClean="0"/>
              <a:t>Colloquium coming week</a:t>
            </a:r>
          </a:p>
          <a:p>
            <a:pPr lvl="1" eaLnBrk="1" hangingPunct="1"/>
            <a:r>
              <a:rPr lang="en-US" sz="2000" dirty="0" smtClean="0"/>
              <a:t>4pm Monday, Nov. 4, SH101, Dr. </a:t>
            </a:r>
            <a:r>
              <a:rPr lang="en-US" sz="2000" dirty="0" err="1" smtClean="0"/>
              <a:t>Yujie</a:t>
            </a:r>
            <a:r>
              <a:rPr lang="en-US" sz="2000" dirty="0" smtClean="0"/>
              <a:t> Ding of Lehigh Univ.: Double extra credit</a:t>
            </a:r>
          </a:p>
          <a:p>
            <a:pPr lvl="1" eaLnBrk="1" hangingPunct="1"/>
            <a:r>
              <a:rPr lang="en-US" sz="2000" dirty="0" smtClean="0"/>
              <a:t>4pm Wednesday, Nov. 6, SH101, Dr. David </a:t>
            </a:r>
            <a:r>
              <a:rPr lang="en-US" sz="2000" dirty="0" err="1" smtClean="0"/>
              <a:t>Nygren</a:t>
            </a:r>
            <a:r>
              <a:rPr lang="en-US" sz="2000" dirty="0" smtClean="0"/>
              <a:t> of Lorentz Berkeley National Laboratory, Triple extra credit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Screen Shot 2013-10-29 at 2.3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3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Screen Shot 2013-10-30 at 10.09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3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law.  (15 points)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Nov. 11, 2013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Properties of Valid Wave Functions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5486400"/>
          </a:xfrm>
        </p:spPr>
        <p:txBody>
          <a:bodyPr/>
          <a:lstStyle/>
          <a:p>
            <a:pPr marL="495300" indent="-495300" eaLnBrk="1" hangingPunct="1">
              <a:buFont typeface="Wingdings" pitchFamily="-84" charset="2"/>
              <a:buNone/>
            </a:pP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Boundary conditions</a:t>
            </a:r>
            <a:endParaRPr lang="en-US" sz="2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avoid infinite probabilities, the wave function must be finite everywhere.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avoid multiple values of the probability, the wave function must be single valued.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For finite potentials, the wave function and its derivative must be continuous. This is required because the second-order derivative term in the wave equation must be single valued. (There are exceptions to this rule when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infinite.)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order to normalize the wave functions, they must approach zero as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approaches infinity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95300" indent="-495300" eaLnBrk="1" hangingPunct="1">
              <a:buFont typeface="Wingdings" pitchFamily="-84" charset="2"/>
              <a:buNone/>
            </a:pP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Solutions that do not satisfy these properties do not generally correspond to physically realizable circumstances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47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5240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Infinite </a:t>
            </a:r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Square-Well Potential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231188" cy="4725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simplest such system is that of a particle trapped in a box with infinitely hard walls that the particle cannot penetrate. This potential is called an infinite square well and is given by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 function must be zero where the potential is infinite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Where the potential is zero inside the box, the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time independent Schrödinger wave equation                                            becomes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	       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	     where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             .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general solution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                 	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.				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65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02252"/>
              </p:ext>
            </p:extLst>
          </p:nvPr>
        </p:nvGraphicFramePr>
        <p:xfrm>
          <a:off x="3151188" y="2057400"/>
          <a:ext cx="3546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87" name="Equation" r:id="rId4" imgW="1600200" imgH="469900" progId="Equation.DSMT4">
                  <p:embed/>
                </p:oleObj>
              </mc:Choice>
              <mc:Fallback>
                <p:oleObj name="Equation" r:id="rId4" imgW="1600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2057400"/>
                        <a:ext cx="35464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795420"/>
              </p:ext>
            </p:extLst>
          </p:nvPr>
        </p:nvGraphicFramePr>
        <p:xfrm>
          <a:off x="2133600" y="4895850"/>
          <a:ext cx="1819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88" name="Equation" r:id="rId6" imgW="1028700" imgH="419100" progId="Equation.DSMT4">
                  <p:embed/>
                </p:oleObj>
              </mc:Choice>
              <mc:Fallback>
                <p:oleObj name="Equation" r:id="rId6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95850"/>
                        <a:ext cx="18192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29430"/>
              </p:ext>
            </p:extLst>
          </p:nvPr>
        </p:nvGraphicFramePr>
        <p:xfrm>
          <a:off x="6248400" y="4914900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89" name="Equation" r:id="rId8" imgW="901700" imgH="279400" progId="Equation.DSMT4">
                  <p:embed/>
                </p:oleObj>
              </mc:Choice>
              <mc:Fallback>
                <p:oleObj name="Equation" r:id="rId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14900"/>
                        <a:ext cx="1597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814885"/>
              </p:ext>
            </p:extLst>
          </p:nvPr>
        </p:nvGraphicFramePr>
        <p:xfrm>
          <a:off x="3886200" y="5715000"/>
          <a:ext cx="367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90" name="Equation" r:id="rId10" imgW="1574800" imgH="228600" progId="Equation.DSMT4">
                  <p:embed/>
                </p:oleObj>
              </mc:Choice>
              <mc:Fallback>
                <p:oleObj name="Equation" r:id="rId10" imgW="157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5000"/>
                        <a:ext cx="367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588993"/>
              </p:ext>
            </p:extLst>
          </p:nvPr>
        </p:nvGraphicFramePr>
        <p:xfrm>
          <a:off x="4130675" y="5029200"/>
          <a:ext cx="898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91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029200"/>
                        <a:ext cx="898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832406"/>
              </p:ext>
            </p:extLst>
          </p:nvPr>
        </p:nvGraphicFramePr>
        <p:xfrm>
          <a:off x="5925240" y="4444122"/>
          <a:ext cx="3066360" cy="58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92" name="Equation" r:id="rId14" imgW="2197100" imgH="419100" progId="Equation.DSMT4">
                  <p:embed/>
                </p:oleObj>
              </mc:Choice>
              <mc:Fallback>
                <p:oleObj name="Equation" r:id="rId14" imgW="219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240" y="4444122"/>
                        <a:ext cx="3066360" cy="5850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757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Quantization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07388" cy="5257800"/>
          </a:xfrm>
          <a:noFill/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Since the wave function must be continuous, the boundary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conditions of the potential dictate that the wave function must be zero at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These yield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valid solutions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B=0, and for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integer values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such that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l-GR" sz="2400" i="1" dirty="0" smtClean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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k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=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n</a:t>
            </a:r>
            <a:r>
              <a:rPr lang="en-US" sz="2400" dirty="0" err="1" smtClean="0">
                <a:latin typeface="Symbol" charset="2"/>
                <a:ea typeface="Arial" pitchFamily="-84" charset="0"/>
                <a:cs typeface="Symbol" charset="2"/>
                <a:sym typeface="Wingdings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/L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now</a:t>
            </a: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normalize the wave function</a:t>
            </a: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normalized wave function becomes</a:t>
            </a:r>
          </a:p>
          <a:p>
            <a:pPr eaLnBrk="1" hangingPunct="1"/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These functions are identical to those obtained for a vibrating string with fixed ends.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0896"/>
              </p:ext>
            </p:extLst>
          </p:nvPr>
        </p:nvGraphicFramePr>
        <p:xfrm>
          <a:off x="4191000" y="2157413"/>
          <a:ext cx="1327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04" name="Equation" r:id="rId3" imgW="533400" imgH="228600" progId="Equation.DSMT4">
                  <p:embed/>
                </p:oleObj>
              </mc:Choice>
              <mc:Fallback>
                <p:oleObj name="Equation" r:id="rId3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57413"/>
                        <a:ext cx="13271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273537"/>
              </p:ext>
            </p:extLst>
          </p:nvPr>
        </p:nvGraphicFramePr>
        <p:xfrm>
          <a:off x="1020763" y="3429000"/>
          <a:ext cx="319881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05" name="Equation" r:id="rId5" imgW="1371600" imgH="330200" progId="Equation.DSMT4">
                  <p:embed/>
                </p:oleObj>
              </mc:Choice>
              <mc:Fallback>
                <p:oleObj name="Equation" r:id="rId5" imgW="1371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429000"/>
                        <a:ext cx="319881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744162"/>
              </p:ext>
            </p:extLst>
          </p:nvPr>
        </p:nvGraphicFramePr>
        <p:xfrm>
          <a:off x="2819400" y="4914900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06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14900"/>
                        <a:ext cx="1155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867775"/>
              </p:ext>
            </p:extLst>
          </p:nvPr>
        </p:nvGraphicFramePr>
        <p:xfrm>
          <a:off x="5029200" y="3335337"/>
          <a:ext cx="32893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07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35337"/>
                        <a:ext cx="328930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77814"/>
              </p:ext>
            </p:extLst>
          </p:nvPr>
        </p:nvGraphicFramePr>
        <p:xfrm>
          <a:off x="5432425" y="1905000"/>
          <a:ext cx="195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08" name="Equation" r:id="rId11" imgW="787400" imgH="431800" progId="Equation.DSMT4">
                  <p:embed/>
                </p:oleObj>
              </mc:Choice>
              <mc:Fallback>
                <p:oleObj name="Equation" r:id="rId11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905000"/>
                        <a:ext cx="1958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1973"/>
              </p:ext>
            </p:extLst>
          </p:nvPr>
        </p:nvGraphicFramePr>
        <p:xfrm>
          <a:off x="4038600" y="47244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09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24400"/>
                        <a:ext cx="1981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13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Quantized Energy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382000" cy="4497388"/>
          </a:xfrm>
          <a:noFill/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quantized wave number now becomes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Solving for the energy yields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Note that the energy depends on the integer values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Hence the energy is quantized and nonzero. 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special case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1 is called the </a:t>
            </a:r>
            <a:r>
              <a:rPr lang="en-US" sz="28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ground state energy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3277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910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30,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468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725462"/>
              </p:ext>
            </p:extLst>
          </p:nvPr>
        </p:nvGraphicFramePr>
        <p:xfrm>
          <a:off x="6411913" y="581025"/>
          <a:ext cx="1603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49" name="Equation" r:id="rId4" imgW="850900" imgH="393700" progId="Equation.DSMT4">
                  <p:embed/>
                </p:oleObj>
              </mc:Choice>
              <mc:Fallback>
                <p:oleObj name="Equation" r:id="rId4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81025"/>
                        <a:ext cx="1603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567683"/>
              </p:ext>
            </p:extLst>
          </p:nvPr>
        </p:nvGraphicFramePr>
        <p:xfrm>
          <a:off x="1341437" y="1981200"/>
          <a:ext cx="7159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50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7" y="1981200"/>
                        <a:ext cx="7159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63121"/>
              </p:ext>
            </p:extLst>
          </p:nvPr>
        </p:nvGraphicFramePr>
        <p:xfrm>
          <a:off x="7086600" y="5638560"/>
          <a:ext cx="1143000" cy="68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51" name="Equation" r:id="rId8" imgW="698500" imgH="419100" progId="Equation.DSMT4">
                  <p:embed/>
                </p:oleObj>
              </mc:Choice>
              <mc:Fallback>
                <p:oleObj name="Equation" r:id="rId8" imgW="69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38560"/>
                        <a:ext cx="1143000" cy="686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669180"/>
              </p:ext>
            </p:extLst>
          </p:nvPr>
        </p:nvGraphicFramePr>
        <p:xfrm>
          <a:off x="7086600" y="4953000"/>
          <a:ext cx="12493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52" name="Equation" r:id="rId10" imgW="762000" imgH="419100" progId="Equation.DSMT4">
                  <p:embed/>
                </p:oleObj>
              </mc:Choice>
              <mc:Fallback>
                <p:oleObj name="Equation" r:id="rId10" imgW="76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53000"/>
                        <a:ext cx="12493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606417"/>
              </p:ext>
            </p:extLst>
          </p:nvPr>
        </p:nvGraphicFramePr>
        <p:xfrm>
          <a:off x="7086600" y="4191000"/>
          <a:ext cx="1227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53" name="Equation" r:id="rId12" imgW="749300" imgH="419100" progId="Equation.DSMT4">
                  <p:embed/>
                </p:oleObj>
              </mc:Choice>
              <mc:Fallback>
                <p:oleObj name="Equation" r:id="rId12" imgW="749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12271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84636"/>
              </p:ext>
            </p:extLst>
          </p:nvPr>
        </p:nvGraphicFramePr>
        <p:xfrm>
          <a:off x="7986713" y="544513"/>
          <a:ext cx="10048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54" name="Equation" r:id="rId14" imgW="533400" imgH="431800" progId="Equation.DSMT4">
                  <p:embed/>
                </p:oleObj>
              </mc:Choice>
              <mc:Fallback>
                <p:oleObj name="Equation" r:id="rId14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544513"/>
                        <a:ext cx="1004887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50162"/>
              </p:ext>
            </p:extLst>
          </p:nvPr>
        </p:nvGraphicFramePr>
        <p:xfrm>
          <a:off x="2079625" y="1682750"/>
          <a:ext cx="3302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55" name="Equation" r:id="rId16" imgW="1524000" imgH="419100" progId="Equation.DSMT4">
                  <p:embed/>
                </p:oleObj>
              </mc:Choice>
              <mc:Fallback>
                <p:oleObj name="Equation" r:id="rId16" imgW="152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1682750"/>
                        <a:ext cx="3302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613842"/>
              </p:ext>
            </p:extLst>
          </p:nvPr>
        </p:nvGraphicFramePr>
        <p:xfrm>
          <a:off x="160337" y="4259263"/>
          <a:ext cx="90646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56" name="Equation" r:id="rId18" imgW="914400" imgH="698500" progId="Equation.DSMT4">
                  <p:embed/>
                </p:oleObj>
              </mc:Choice>
              <mc:Fallback>
                <p:oleObj name="Equation" r:id="rId18" imgW="9144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" y="4259263"/>
                        <a:ext cx="906463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405920"/>
              </p:ext>
            </p:extLst>
          </p:nvPr>
        </p:nvGraphicFramePr>
        <p:xfrm>
          <a:off x="171450" y="5035550"/>
          <a:ext cx="91916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57" name="Equation" r:id="rId20" imgW="927100" imgH="711200" progId="Equation.DSMT4">
                  <p:embed/>
                </p:oleObj>
              </mc:Choice>
              <mc:Fallback>
                <p:oleObj name="Equation" r:id="rId20" imgW="9271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5035550"/>
                        <a:ext cx="919163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718965"/>
              </p:ext>
            </p:extLst>
          </p:nvPr>
        </p:nvGraphicFramePr>
        <p:xfrm>
          <a:off x="8305800" y="5153025"/>
          <a:ext cx="6238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58" name="Equation" r:id="rId22" imgW="381000" imgH="203200" progId="Equation.DSMT4">
                  <p:embed/>
                </p:oleObj>
              </mc:Choice>
              <mc:Fallback>
                <p:oleObj name="Equation" r:id="rId22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153025"/>
                        <a:ext cx="62388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13991"/>
              </p:ext>
            </p:extLst>
          </p:nvPr>
        </p:nvGraphicFramePr>
        <p:xfrm>
          <a:off x="8305800" y="4392613"/>
          <a:ext cx="6238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59" name="Equation" r:id="rId24" imgW="381000" imgH="203200" progId="Equation.DSMT4">
                  <p:embed/>
                </p:oleObj>
              </mc:Choice>
              <mc:Fallback>
                <p:oleObj name="Equation" r:id="rId2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92613"/>
                        <a:ext cx="6238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267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44010</TotalTime>
  <Words>953</Words>
  <Application>Microsoft Macintosh PowerPoint</Application>
  <PresentationFormat>On-screen Show (4:3)</PresentationFormat>
  <Paragraphs>117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phys1443-spring02</vt:lpstr>
      <vt:lpstr>Equation</vt:lpstr>
      <vt:lpstr>PHYS 3313 – Section 001 Lecture #14</vt:lpstr>
      <vt:lpstr>Announcements</vt:lpstr>
      <vt:lpstr>PowerPoint Presentation</vt:lpstr>
      <vt:lpstr>PowerPoint Presentation</vt:lpstr>
      <vt:lpstr>Special project #5</vt:lpstr>
      <vt:lpstr>Properties of Valid Wave Functions</vt:lpstr>
      <vt:lpstr>Infinite Square-Well Potential</vt:lpstr>
      <vt:lpstr>Quantization</vt:lpstr>
      <vt:lpstr>Quantized Energy</vt:lpstr>
      <vt:lpstr>How does this correspond to Classical Mech.?</vt:lpstr>
      <vt:lpstr>Ex 6.8: Expectation values inside a box</vt:lpstr>
      <vt:lpstr>Ex 6.9: Proton Transition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1985</cp:revision>
  <dcterms:created xsi:type="dcterms:W3CDTF">2012-10-15T20:49:02Z</dcterms:created>
  <dcterms:modified xsi:type="dcterms:W3CDTF">2013-10-30T20:23:03Z</dcterms:modified>
</cp:coreProperties>
</file>