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5" r:id="rId3"/>
    <p:sldId id="772" r:id="rId4"/>
    <p:sldId id="773" r:id="rId5"/>
    <p:sldId id="770" r:id="rId6"/>
    <p:sldId id="741" r:id="rId7"/>
    <p:sldId id="742" r:id="rId8"/>
    <p:sldId id="743" r:id="rId9"/>
    <p:sldId id="744" r:id="rId10"/>
    <p:sldId id="745" r:id="rId11"/>
    <p:sldId id="746" r:id="rId12"/>
    <p:sldId id="747" r:id="rId13"/>
    <p:sldId id="748" r:id="rId14"/>
    <p:sldId id="749" r:id="rId15"/>
    <p:sldId id="750"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3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0" Type="http://schemas.openxmlformats.org/officeDocument/2006/relationships/image" Target="../media/image30.emf"/><Relationship Id="rId1" Type="http://schemas.openxmlformats.org/officeDocument/2006/relationships/image" Target="../media/image21.emf"/><Relationship Id="rId2"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9" Type="http://schemas.openxmlformats.org/officeDocument/2006/relationships/image" Target="../media/image39.emf"/><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 Id="rId11" Type="http://schemas.openxmlformats.org/officeDocument/2006/relationships/image" Target="../media/image51.emf"/><Relationship Id="rId1" Type="http://schemas.openxmlformats.org/officeDocument/2006/relationships/image" Target="../media/image41.emf"/><Relationship Id="rId2"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1" Type="http://schemas.openxmlformats.org/officeDocument/2006/relationships/image" Target="../media/image52.emf"/><Relationship Id="rId2"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 Id="rId3"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550621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447213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4,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Nov. 4,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image" Target="../media/image39.emf"/><Relationship Id="rId21" Type="http://schemas.openxmlformats.org/officeDocument/2006/relationships/image" Target="../media/image40.jpeg"/><Relationship Id="rId10" Type="http://schemas.openxmlformats.org/officeDocument/2006/relationships/image" Target="../media/image34.emf"/><Relationship Id="rId11" Type="http://schemas.openxmlformats.org/officeDocument/2006/relationships/oleObject" Target="../embeddings/oleObject30.bin"/><Relationship Id="rId12" Type="http://schemas.openxmlformats.org/officeDocument/2006/relationships/image" Target="../media/image35.emf"/><Relationship Id="rId13" Type="http://schemas.openxmlformats.org/officeDocument/2006/relationships/oleObject" Target="../embeddings/oleObject31.bin"/><Relationship Id="rId14" Type="http://schemas.openxmlformats.org/officeDocument/2006/relationships/image" Target="../media/image36.emf"/><Relationship Id="rId15" Type="http://schemas.openxmlformats.org/officeDocument/2006/relationships/oleObject" Target="../embeddings/oleObject32.bin"/><Relationship Id="rId16" Type="http://schemas.openxmlformats.org/officeDocument/2006/relationships/image" Target="../media/image37.emf"/><Relationship Id="rId17" Type="http://schemas.openxmlformats.org/officeDocument/2006/relationships/oleObject" Target="../embeddings/oleObject33.bin"/><Relationship Id="rId18" Type="http://schemas.openxmlformats.org/officeDocument/2006/relationships/image" Target="../media/image38.emf"/><Relationship Id="rId19" Type="http://schemas.openxmlformats.org/officeDocument/2006/relationships/oleObject" Target="../embeddings/oleObject34.bin"/><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31.emf"/><Relationship Id="rId5" Type="http://schemas.openxmlformats.org/officeDocument/2006/relationships/oleObject" Target="../embeddings/oleObject27.bin"/><Relationship Id="rId6" Type="http://schemas.openxmlformats.org/officeDocument/2006/relationships/image" Target="../media/image32.emf"/><Relationship Id="rId7" Type="http://schemas.openxmlformats.org/officeDocument/2006/relationships/oleObject" Target="../embeddings/oleObject28.bin"/><Relationship Id="rId8" Type="http://schemas.openxmlformats.org/officeDocument/2006/relationships/image" Target="../media/image33.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9.emf"/><Relationship Id="rId21" Type="http://schemas.openxmlformats.org/officeDocument/2006/relationships/oleObject" Target="../embeddings/oleObject44.bin"/><Relationship Id="rId22" Type="http://schemas.openxmlformats.org/officeDocument/2006/relationships/image" Target="../media/image50.emf"/><Relationship Id="rId23" Type="http://schemas.openxmlformats.org/officeDocument/2006/relationships/oleObject" Target="../embeddings/oleObject45.bin"/><Relationship Id="rId24" Type="http://schemas.openxmlformats.org/officeDocument/2006/relationships/image" Target="../media/image51.emf"/><Relationship Id="rId10" Type="http://schemas.openxmlformats.org/officeDocument/2006/relationships/image" Target="../media/image44.emf"/><Relationship Id="rId11" Type="http://schemas.openxmlformats.org/officeDocument/2006/relationships/oleObject" Target="../embeddings/oleObject39.bin"/><Relationship Id="rId12" Type="http://schemas.openxmlformats.org/officeDocument/2006/relationships/image" Target="../media/image45.emf"/><Relationship Id="rId13" Type="http://schemas.openxmlformats.org/officeDocument/2006/relationships/oleObject" Target="../embeddings/oleObject40.bin"/><Relationship Id="rId14" Type="http://schemas.openxmlformats.org/officeDocument/2006/relationships/image" Target="../media/image46.emf"/><Relationship Id="rId15" Type="http://schemas.openxmlformats.org/officeDocument/2006/relationships/oleObject" Target="../embeddings/oleObject41.bin"/><Relationship Id="rId16" Type="http://schemas.openxmlformats.org/officeDocument/2006/relationships/image" Target="../media/image47.emf"/><Relationship Id="rId17" Type="http://schemas.openxmlformats.org/officeDocument/2006/relationships/oleObject" Target="../embeddings/oleObject42.bin"/><Relationship Id="rId18" Type="http://schemas.openxmlformats.org/officeDocument/2006/relationships/image" Target="../media/image48.emf"/><Relationship Id="rId19" Type="http://schemas.openxmlformats.org/officeDocument/2006/relationships/oleObject" Target="../embeddings/oleObject43.bin"/><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oleObject" Target="../embeddings/oleObject35.bin"/><Relationship Id="rId4" Type="http://schemas.openxmlformats.org/officeDocument/2006/relationships/image" Target="../media/image41.emf"/><Relationship Id="rId5" Type="http://schemas.openxmlformats.org/officeDocument/2006/relationships/oleObject" Target="../embeddings/oleObject36.bin"/><Relationship Id="rId6" Type="http://schemas.openxmlformats.org/officeDocument/2006/relationships/image" Target="../media/image42.emf"/><Relationship Id="rId7" Type="http://schemas.openxmlformats.org/officeDocument/2006/relationships/oleObject" Target="../embeddings/oleObject37.bin"/><Relationship Id="rId8" Type="http://schemas.openxmlformats.org/officeDocument/2006/relationships/image" Target="../media/image4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8.bin"/><Relationship Id="rId20" Type="http://schemas.openxmlformats.org/officeDocument/2006/relationships/image" Target="../media/image59.emf"/><Relationship Id="rId10" Type="http://schemas.openxmlformats.org/officeDocument/2006/relationships/image" Target="../media/image54.emf"/><Relationship Id="rId11" Type="http://schemas.openxmlformats.org/officeDocument/2006/relationships/oleObject" Target="../embeddings/oleObject49.bin"/><Relationship Id="rId12" Type="http://schemas.openxmlformats.org/officeDocument/2006/relationships/image" Target="../media/image55.emf"/><Relationship Id="rId13" Type="http://schemas.openxmlformats.org/officeDocument/2006/relationships/oleObject" Target="../embeddings/oleObject50.bin"/><Relationship Id="rId14" Type="http://schemas.openxmlformats.org/officeDocument/2006/relationships/image" Target="../media/image56.emf"/><Relationship Id="rId15" Type="http://schemas.openxmlformats.org/officeDocument/2006/relationships/oleObject" Target="../embeddings/oleObject51.bin"/><Relationship Id="rId16" Type="http://schemas.openxmlformats.org/officeDocument/2006/relationships/image" Target="../media/image57.emf"/><Relationship Id="rId17" Type="http://schemas.openxmlformats.org/officeDocument/2006/relationships/oleObject" Target="../embeddings/oleObject52.bin"/><Relationship Id="rId18" Type="http://schemas.openxmlformats.org/officeDocument/2006/relationships/image" Target="../media/image58.emf"/><Relationship Id="rId19" Type="http://schemas.openxmlformats.org/officeDocument/2006/relationships/oleObject" Target="../embeddings/oleObject53.bin"/><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oleObject" Target="../embeddings/oleObject46.bin"/><Relationship Id="rId6" Type="http://schemas.openxmlformats.org/officeDocument/2006/relationships/image" Target="../media/image52.emf"/><Relationship Id="rId7" Type="http://schemas.openxmlformats.org/officeDocument/2006/relationships/oleObject" Target="../embeddings/oleObject47.bin"/><Relationship Id="rId8"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oleObject" Target="../embeddings/oleObject54.bin"/><Relationship Id="rId5" Type="http://schemas.openxmlformats.org/officeDocument/2006/relationships/image" Target="../media/image62.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oleObject" Target="../embeddings/oleObject55.bin"/><Relationship Id="rId6" Type="http://schemas.openxmlformats.org/officeDocument/2006/relationships/image" Target="../media/image64.emf"/><Relationship Id="rId7" Type="http://schemas.openxmlformats.org/officeDocument/2006/relationships/oleObject" Target="../embeddings/oleObject56.bin"/><Relationship Id="rId8" Type="http://schemas.openxmlformats.org/officeDocument/2006/relationships/image" Target="../media/image65.emf"/><Relationship Id="rId9" Type="http://schemas.openxmlformats.org/officeDocument/2006/relationships/oleObject" Target="../embeddings/oleObject57.bin"/><Relationship Id="rId10" Type="http://schemas.openxmlformats.org/officeDocument/2006/relationships/image" Target="../media/image66.e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image" Target="../media/image11.emf"/><Relationship Id="rId10" Type="http://schemas.openxmlformats.org/officeDocument/2006/relationships/image" Target="../media/image6.emf"/><Relationship Id="rId11" Type="http://schemas.openxmlformats.org/officeDocument/2006/relationships/oleObject" Target="../embeddings/oleObject4.bin"/><Relationship Id="rId12" Type="http://schemas.openxmlformats.org/officeDocument/2006/relationships/image" Target="../media/image7.emf"/><Relationship Id="rId13" Type="http://schemas.openxmlformats.org/officeDocument/2006/relationships/oleObject" Target="../embeddings/oleObject5.bin"/><Relationship Id="rId14" Type="http://schemas.openxmlformats.org/officeDocument/2006/relationships/image" Target="../media/image8.emf"/><Relationship Id="rId15" Type="http://schemas.openxmlformats.org/officeDocument/2006/relationships/oleObject" Target="../embeddings/oleObject6.bin"/><Relationship Id="rId16" Type="http://schemas.openxmlformats.org/officeDocument/2006/relationships/image" Target="../media/image9.emf"/><Relationship Id="rId17" Type="http://schemas.openxmlformats.org/officeDocument/2006/relationships/oleObject" Target="../embeddings/oleObject7.bin"/><Relationship Id="rId18" Type="http://schemas.openxmlformats.org/officeDocument/2006/relationships/image" Target="../media/image10.e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2.jpeg"/><Relationship Id="rId5" Type="http://schemas.openxmlformats.org/officeDocument/2006/relationships/oleObject" Target="../embeddings/oleObject1.bin"/><Relationship Id="rId6" Type="http://schemas.openxmlformats.org/officeDocument/2006/relationships/image" Target="../media/image4.emf"/><Relationship Id="rId7" Type="http://schemas.openxmlformats.org/officeDocument/2006/relationships/oleObject" Target="../embeddings/oleObject2.bin"/><Relationship Id="rId8" Type="http://schemas.openxmlformats.org/officeDocument/2006/relationships/image" Target="../media/image5.emf"/></Relationships>
</file>

<file path=ppt/slides/_rels/slide7.xml.rels><?xml version="1.0" encoding="UTF-8" standalone="yes"?>
<Relationships xmlns="http://schemas.openxmlformats.org/package/2006/relationships"><Relationship Id="rId11" Type="http://schemas.openxmlformats.org/officeDocument/2006/relationships/image" Target="../media/image16.emf"/><Relationship Id="rId12" Type="http://schemas.openxmlformats.org/officeDocument/2006/relationships/oleObject" Target="../embeddings/oleObject13.bin"/><Relationship Id="rId13"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18.jpeg"/><Relationship Id="rId4" Type="http://schemas.openxmlformats.org/officeDocument/2006/relationships/oleObject" Target="../embeddings/oleObject9.bin"/><Relationship Id="rId5" Type="http://schemas.openxmlformats.org/officeDocument/2006/relationships/image" Target="../media/image13.emf"/><Relationship Id="rId6" Type="http://schemas.openxmlformats.org/officeDocument/2006/relationships/oleObject" Target="../embeddings/oleObject10.bin"/><Relationship Id="rId7" Type="http://schemas.openxmlformats.org/officeDocument/2006/relationships/image" Target="../media/image14.emf"/><Relationship Id="rId8" Type="http://schemas.openxmlformats.org/officeDocument/2006/relationships/oleObject" Target="../embeddings/oleObject11.bin"/><Relationship Id="rId9" Type="http://schemas.openxmlformats.org/officeDocument/2006/relationships/image" Target="../media/image15.emf"/><Relationship Id="rId10"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9.emf"/><Relationship Id="rId5" Type="http://schemas.openxmlformats.org/officeDocument/2006/relationships/oleObject" Target="../embeddings/oleObject15.bin"/><Relationship Id="rId6"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image" Target="../media/image29.emf"/><Relationship Id="rId21" Type="http://schemas.openxmlformats.org/officeDocument/2006/relationships/oleObject" Target="../embeddings/oleObject25.bin"/><Relationship Id="rId22" Type="http://schemas.openxmlformats.org/officeDocument/2006/relationships/image" Target="../media/image30.emf"/><Relationship Id="rId10" Type="http://schemas.openxmlformats.org/officeDocument/2006/relationships/image" Target="../media/image24.emf"/><Relationship Id="rId11" Type="http://schemas.openxmlformats.org/officeDocument/2006/relationships/oleObject" Target="../embeddings/oleObject20.bin"/><Relationship Id="rId12" Type="http://schemas.openxmlformats.org/officeDocument/2006/relationships/image" Target="../media/image25.emf"/><Relationship Id="rId13" Type="http://schemas.openxmlformats.org/officeDocument/2006/relationships/oleObject" Target="../embeddings/oleObject21.bin"/><Relationship Id="rId14" Type="http://schemas.openxmlformats.org/officeDocument/2006/relationships/image" Target="../media/image26.emf"/><Relationship Id="rId15" Type="http://schemas.openxmlformats.org/officeDocument/2006/relationships/oleObject" Target="../embeddings/oleObject22.bin"/><Relationship Id="rId16" Type="http://schemas.openxmlformats.org/officeDocument/2006/relationships/image" Target="../media/image27.emf"/><Relationship Id="rId17" Type="http://schemas.openxmlformats.org/officeDocument/2006/relationships/oleObject" Target="../embeddings/oleObject23.bin"/><Relationship Id="rId18" Type="http://schemas.openxmlformats.org/officeDocument/2006/relationships/image" Target="../media/image28.emf"/><Relationship Id="rId19" Type="http://schemas.openxmlformats.org/officeDocument/2006/relationships/oleObject" Target="../embeddings/oleObject24.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6.bin"/><Relationship Id="rId4" Type="http://schemas.openxmlformats.org/officeDocument/2006/relationships/image" Target="../media/image21.emf"/><Relationship Id="rId5" Type="http://schemas.openxmlformats.org/officeDocument/2006/relationships/oleObject" Target="../embeddings/oleObject17.bin"/><Relationship Id="rId6" Type="http://schemas.openxmlformats.org/officeDocument/2006/relationships/image" Target="../media/image22.emf"/><Relationship Id="rId7" Type="http://schemas.openxmlformats.org/officeDocument/2006/relationships/oleObject" Target="../embeddings/oleObject18.bin"/><Relationship Id="rId8"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4, 2013</a:t>
            </a:r>
            <a:endParaRPr lang="en-US"/>
          </a:p>
        </p:txBody>
      </p:sp>
      <p:sp>
        <p:nvSpPr>
          <p:cNvPr id="7" name="Rectangle 5"/>
          <p:cNvSpPr>
            <a:spLocks noGrp="1" noChangeArrowheads="1"/>
          </p:cNvSpPr>
          <p:nvPr>
            <p:ph type="ftr" sz="quarter" idx="11"/>
          </p:nvPr>
        </p:nvSpPr>
        <p:spPr/>
        <p:txBody>
          <a:bodyPr/>
          <a:lstStyle/>
          <a:p>
            <a:pPr>
              <a:defRPr/>
            </a:pPr>
            <a:r>
              <a:rPr lang="nl-NL" smtClean="0"/>
              <a:t>PHYS 3313-001, Fall 2013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152400"/>
            <a:ext cx="7772400" cy="1135063"/>
          </a:xfrm>
        </p:spPr>
        <p:txBody>
          <a:bodyPr/>
          <a:lstStyle/>
          <a:p>
            <a:pPr eaLnBrk="1" hangingPunct="1"/>
            <a:r>
              <a:rPr lang="en-US" b="1" dirty="0">
                <a:ea typeface="ＭＳ Ｐゴシック" pitchFamily="-84" charset="-128"/>
                <a:cs typeface="ＭＳ Ｐゴシック" pitchFamily="-84" charset="-128"/>
              </a:rPr>
              <a:t>PHYS</a:t>
            </a:r>
            <a:r>
              <a:rPr lang="en-US" b="1" dirty="0" smtClean="0">
                <a:ea typeface="ＭＳ Ｐゴシック" pitchFamily="-84" charset="-128"/>
                <a:cs typeface="ＭＳ Ｐゴシック" pitchFamily="-84" charset="-128"/>
              </a:rPr>
              <a:t> 3313 </a:t>
            </a:r>
            <a:r>
              <a:rPr lang="en-US" b="1" dirty="0">
                <a:ea typeface="ＭＳ Ｐゴシック" pitchFamily="-84" charset="-128"/>
                <a:cs typeface="ＭＳ Ｐゴシック" pitchFamily="-84" charset="-128"/>
              </a:rPr>
              <a:t>– Section 001</a:t>
            </a:r>
            <a:br>
              <a:rPr lang="en-US" b="1" dirty="0">
                <a:ea typeface="ＭＳ Ｐゴシック" pitchFamily="-84" charset="-128"/>
                <a:cs typeface="ＭＳ Ｐゴシック" pitchFamily="-84" charset="-128"/>
              </a:rPr>
            </a:br>
            <a:r>
              <a:rPr lang="en-US" b="1" dirty="0">
                <a:ea typeface="ＭＳ Ｐゴシック" pitchFamily="-84" charset="-128"/>
                <a:cs typeface="ＭＳ Ｐゴシック" pitchFamily="-84" charset="-128"/>
              </a:rPr>
              <a:t>Lecture </a:t>
            </a:r>
            <a:r>
              <a:rPr lang="en-US" b="1" dirty="0" smtClean="0">
                <a:ea typeface="ＭＳ Ｐゴシック" pitchFamily="-84" charset="-128"/>
                <a:cs typeface="ＭＳ Ｐゴシック" pitchFamily="-84" charset="-128"/>
              </a:rPr>
              <a:t>#15</a:t>
            </a:r>
            <a:endParaRPr lang="en-US" b="1"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8144" y="1447800"/>
            <a:ext cx="273973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Nov. 4,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Jaehoon </a:t>
            </a:r>
            <a:r>
              <a:rPr lang="en-US" dirty="0" smtClean="0">
                <a:solidFill>
                  <a:schemeClr val="accent2"/>
                </a:solidFill>
                <a:latin typeface="Monotype Corsiva" pitchFamily="-84" charset="0"/>
              </a:rPr>
              <a:t>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371600" y="2362200"/>
            <a:ext cx="63246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Finite </a:t>
            </a:r>
            <a:r>
              <a:rPr lang="en-US" sz="3200" dirty="0">
                <a:solidFill>
                  <a:schemeClr val="accent2"/>
                </a:solidFill>
                <a:latin typeface="Arial Narrow" pitchFamily="-84" charset="0"/>
              </a:rPr>
              <a:t>Potential Well</a:t>
            </a:r>
          </a:p>
          <a:p>
            <a:pPr marL="609600" indent="-609600">
              <a:spcBef>
                <a:spcPct val="20000"/>
              </a:spcBef>
              <a:buFontTx/>
              <a:buChar char="•"/>
            </a:pPr>
            <a:r>
              <a:rPr lang="en-US" sz="3200" dirty="0">
                <a:solidFill>
                  <a:schemeClr val="accent2"/>
                </a:solidFill>
                <a:latin typeface="Arial Narrow" pitchFamily="-84" charset="0"/>
              </a:rPr>
              <a:t>Penetration Depth</a:t>
            </a:r>
          </a:p>
          <a:p>
            <a:pPr marL="609600" indent="-609600">
              <a:spcBef>
                <a:spcPct val="20000"/>
              </a:spcBef>
              <a:buFontTx/>
              <a:buChar char="•"/>
            </a:pPr>
            <a:r>
              <a:rPr lang="en-US" sz="3200" dirty="0">
                <a:solidFill>
                  <a:schemeClr val="accent2"/>
                </a:solidFill>
                <a:latin typeface="Arial Narrow" pitchFamily="-84" charset="0"/>
              </a:rPr>
              <a:t>Degeneracy</a:t>
            </a:r>
          </a:p>
          <a:p>
            <a:pPr marL="609600" indent="-609600">
              <a:spcBef>
                <a:spcPct val="20000"/>
              </a:spcBef>
              <a:buFontTx/>
              <a:buChar char="•"/>
            </a:pPr>
            <a:r>
              <a:rPr lang="en-US" sz="3200" dirty="0">
                <a:solidFill>
                  <a:schemeClr val="accent2"/>
                </a:solidFill>
                <a:latin typeface="Arial Narrow" pitchFamily="-84" charset="0"/>
              </a:rPr>
              <a:t>Simple Harmonic </a:t>
            </a:r>
            <a:r>
              <a:rPr lang="en-US" sz="3200" dirty="0" smtClean="0">
                <a:solidFill>
                  <a:schemeClr val="accent2"/>
                </a:solidFill>
                <a:latin typeface="Arial Narrow" pitchFamily="-84" charset="0"/>
              </a:rPr>
              <a:t>Oscillator</a:t>
            </a:r>
          </a:p>
          <a:p>
            <a:pPr marL="609600" indent="-609600">
              <a:spcBef>
                <a:spcPct val="20000"/>
              </a:spcBef>
              <a:buFontTx/>
              <a:buChar char="•"/>
            </a:pPr>
            <a:r>
              <a:rPr lang="en-US" sz="3200" dirty="0" smtClean="0">
                <a:solidFill>
                  <a:schemeClr val="accent2"/>
                </a:solidFill>
                <a:latin typeface="Arial Narrow" pitchFamily="-84" charset="0"/>
              </a:rPr>
              <a:t>Barriers and Tunneling</a:t>
            </a:r>
          </a:p>
          <a:p>
            <a:pPr marL="609600" indent="-609600">
              <a:spcBef>
                <a:spcPct val="20000"/>
              </a:spcBef>
              <a:buFontTx/>
              <a:buChar char="•"/>
            </a:pPr>
            <a:endParaRPr lang="en-US" sz="3200" dirty="0" smtClean="0">
              <a:solidFill>
                <a:schemeClr val="accent2"/>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Nov. 4,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2168189746"/>
              </p:ext>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562381" name="Equation" r:id="rId3" imgW="2362200" imgH="241300" progId="Equation.DSMT4">
                  <p:embed/>
                </p:oleObj>
              </mc:Choice>
              <mc:Fallback>
                <p:oleObj name="Equation" r:id="rId3" imgW="2362200" imgH="241300" progId="Equation.DSMT4">
                  <p:embed/>
                  <p:pic>
                    <p:nvPicPr>
                      <p:cNvPr id="0" name=""/>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ext uri="{D42A27DB-BD31-4B8C-83A1-F6EECF244321}">
                <p14:modId xmlns:p14="http://schemas.microsoft.com/office/powerpoint/2010/main" val="2528671692"/>
              </p:ext>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562382" name="Equation" r:id="rId5" imgW="1384300" imgH="419100" progId="Equation.DSMT4">
                  <p:embed/>
                </p:oleObj>
              </mc:Choice>
              <mc:Fallback>
                <p:oleObj name="Equation" r:id="rId5" imgW="1384300" imgH="419100" progId="Equation.DSMT4">
                  <p:embed/>
                  <p:pic>
                    <p:nvPicPr>
                      <p:cNvPr id="0" name=""/>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extLst>
              <p:ext uri="{D42A27DB-BD31-4B8C-83A1-F6EECF244321}">
                <p14:modId xmlns:p14="http://schemas.microsoft.com/office/powerpoint/2010/main" val="1071957022"/>
              </p:ext>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562383" name="Equation" r:id="rId7" imgW="1117600" imgH="203200" progId="Equation.DSMT4">
                  <p:embed/>
                </p:oleObj>
              </mc:Choice>
              <mc:Fallback>
                <p:oleObj name="Equation" r:id="rId7" imgW="1117600" imgH="203200" progId="Equation.DSMT4">
                  <p:embed/>
                  <p:pic>
                    <p:nvPicPr>
                      <p:cNvPr id="0" name=""/>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ext uri="{D42A27DB-BD31-4B8C-83A1-F6EECF244321}">
                <p14:modId xmlns:p14="http://schemas.microsoft.com/office/powerpoint/2010/main" val="2258641974"/>
              </p:ext>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562384"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ext uri="{D42A27DB-BD31-4B8C-83A1-F6EECF244321}">
                <p14:modId xmlns:p14="http://schemas.microsoft.com/office/powerpoint/2010/main" val="3587174657"/>
              </p:ext>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562385" name="Equation" r:id="rId11" imgW="546100" imgH="431800" progId="Equation.DSMT4">
                  <p:embed/>
                </p:oleObj>
              </mc:Choice>
              <mc:Fallback>
                <p:oleObj name="Equation" r:id="rId11" imgW="546100" imgH="431800" progId="Equation.DSMT4">
                  <p:embed/>
                  <p:pic>
                    <p:nvPicPr>
                      <p:cNvPr id="0" name=""/>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extLst>
              <p:ext uri="{D42A27DB-BD31-4B8C-83A1-F6EECF244321}">
                <p14:modId xmlns:p14="http://schemas.microsoft.com/office/powerpoint/2010/main" val="2062882306"/>
              </p:ext>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562386" name="Equation" r:id="rId13" imgW="584200" imgH="431800" progId="Equation.DSMT4">
                  <p:embed/>
                </p:oleObj>
              </mc:Choice>
              <mc:Fallback>
                <p:oleObj name="Equation" r:id="rId13" imgW="584200" imgH="431800" progId="Equation.DSMT4">
                  <p:embed/>
                  <p:pic>
                    <p:nvPicPr>
                      <p:cNvPr id="0" name=""/>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ext uri="{D42A27DB-BD31-4B8C-83A1-F6EECF244321}">
                <p14:modId xmlns:p14="http://schemas.microsoft.com/office/powerpoint/2010/main" val="1379266680"/>
              </p:ext>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562387" name="Equation" r:id="rId15" imgW="571500" imgH="431800" progId="Equation.DSMT4">
                  <p:embed/>
                </p:oleObj>
              </mc:Choice>
              <mc:Fallback>
                <p:oleObj name="Equation" r:id="rId15" imgW="571500" imgH="431800" progId="Equation.DSMT4">
                  <p:embed/>
                  <p:pic>
                    <p:nvPicPr>
                      <p:cNvPr id="0" name=""/>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2983326093"/>
              </p:ext>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562388" name="Equation" r:id="rId17" imgW="736600" imgH="203200" progId="Equation.DSMT4">
                  <p:embed/>
                </p:oleObj>
              </mc:Choice>
              <mc:Fallback>
                <p:oleObj name="Equation" r:id="rId17" imgW="736600" imgH="203200" progId="Equation.DSMT4">
                  <p:embed/>
                  <p:pic>
                    <p:nvPicPr>
                      <p:cNvPr id="0" name=""/>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894358420"/>
              </p:ext>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562389" name="Equation" r:id="rId19" imgW="1206500" imgH="419100" progId="Equation.DSMT4">
                  <p:embed/>
                </p:oleObj>
              </mc:Choice>
              <mc:Fallback>
                <p:oleObj name="Equation" r:id="rId19" imgW="1206500" imgH="419100" progId="Equation.DSMT4">
                  <p:embed/>
                  <p:pic>
                    <p:nvPicPr>
                      <p:cNvPr id="0" name=""/>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59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a:t>
            </a:r>
            <a:r>
              <a:rPr lang="en-US" sz="2000" dirty="0" err="1" smtClean="0">
                <a:cs typeface="ＭＳ Ｐゴシック" pitchFamily="-84" charset="-128"/>
              </a:rPr>
              <a:t>x</a:t>
            </a:r>
            <a:r>
              <a:rPr lang="en-US" sz="2000" dirty="0" smtClean="0">
                <a:cs typeface="ＭＳ Ｐゴシック" pitchFamily="-84" charset="-128"/>
              </a:rPr>
              <a:t>, </a:t>
            </a:r>
            <a:r>
              <a:rPr lang="en-US" sz="2000" dirty="0" err="1" smtClean="0">
                <a:cs typeface="ＭＳ Ｐゴシック" pitchFamily="-84" charset="-128"/>
              </a:rPr>
              <a:t>y</a:t>
            </a:r>
            <a:r>
              <a:rPr lang="en-US" sz="2000" dirty="0" smtClean="0">
                <a:cs typeface="ＭＳ Ｐゴシック" pitchFamily="-84" charset="-128"/>
              </a:rPr>
              <a:t>, and </a:t>
            </a:r>
            <a:r>
              <a:rPr lang="en-US" sz="2000" dirty="0" err="1" smtClean="0">
                <a:cs typeface="ＭＳ Ｐゴシック" pitchFamily="-84" charset="-128"/>
              </a:rPr>
              <a:t>z</a:t>
            </a:r>
            <a:r>
              <a:rPr lang="en-US" sz="2000" dirty="0" smtClean="0">
                <a:cs typeface="ＭＳ Ｐゴシック" pitchFamily="-84" charset="-128"/>
              </a:rPr>
              <a:t> axes, respectively, as shown in Fire.  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Nov. 4,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84" charset="-128"/>
              </a:rPr>
              <a:t>Schr</a:t>
            </a:r>
            <a:r>
              <a:rPr lang="en-US" dirty="0" err="1">
                <a:solidFill>
                  <a:srgbClr val="0000FF"/>
                </a:solidFill>
                <a:ea typeface="ＭＳ Ｐゴシック" pitchFamily="-84" charset="-128"/>
                <a:cs typeface="ＭＳ Ｐゴシック" pitchFamily="-84" charset="-128"/>
              </a:rPr>
              <a:t>ö</a:t>
            </a: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240310505"/>
              </p:ext>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557873" name="Equation" r:id="rId3" imgW="2438400" imgH="393700" progId="Equation.DSMT4">
                  <p:embed/>
                </p:oleObj>
              </mc:Choice>
              <mc:Fallback>
                <p:oleObj name="Equation" r:id="rId3" imgW="2438400" imgH="393700" progId="Equation.DSMT4">
                  <p:embed/>
                  <p:pic>
                    <p:nvPicPr>
                      <p:cNvPr id="0" name=""/>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ext uri="{D42A27DB-BD31-4B8C-83A1-F6EECF244321}">
                <p14:modId xmlns:p14="http://schemas.microsoft.com/office/powerpoint/2010/main" val="961474233"/>
              </p:ext>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557874" name="Equation" r:id="rId5" imgW="787400" imgH="419100" progId="Equation.DSMT4">
                  <p:embed/>
                </p:oleObj>
              </mc:Choice>
              <mc:Fallback>
                <p:oleObj name="Equation" r:id="rId5" imgW="787400" imgH="419100" progId="Equation.DSMT4">
                  <p:embed/>
                  <p:pic>
                    <p:nvPicPr>
                      <p:cNvPr id="0" name=""/>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ext uri="{D42A27DB-BD31-4B8C-83A1-F6EECF244321}">
                <p14:modId xmlns:p14="http://schemas.microsoft.com/office/powerpoint/2010/main" val="4096878838"/>
              </p:ext>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557875" name="Equation" r:id="rId7" imgW="2578100" imgH="419100" progId="Equation.DSMT4">
                  <p:embed/>
                </p:oleObj>
              </mc:Choice>
              <mc:Fallback>
                <p:oleObj name="Equation" r:id="rId7" imgW="2578100" imgH="419100" progId="Equation.DSMT4">
                  <p:embed/>
                  <p:pic>
                    <p:nvPicPr>
                      <p:cNvPr id="0" name=""/>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ext uri="{D42A27DB-BD31-4B8C-83A1-F6EECF244321}">
                <p14:modId xmlns:p14="http://schemas.microsoft.com/office/powerpoint/2010/main" val="3211650798"/>
              </p:ext>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557876" name="Equation" r:id="rId9" imgW="1790700" imgH="469900" progId="Equation.DSMT4">
                  <p:embed/>
                </p:oleObj>
              </mc:Choice>
              <mc:Fallback>
                <p:oleObj name="Equation" r:id="rId9" imgW="1790700" imgH="469900" progId="Equation.DSMT4">
                  <p:embed/>
                  <p:pic>
                    <p:nvPicPr>
                      <p:cNvPr id="0" name=""/>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ext uri="{D42A27DB-BD31-4B8C-83A1-F6EECF244321}">
                <p14:modId xmlns:p14="http://schemas.microsoft.com/office/powerpoint/2010/main" val="3936580363"/>
              </p:ext>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557877"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ext uri="{D42A27DB-BD31-4B8C-83A1-F6EECF244321}">
                <p14:modId xmlns:p14="http://schemas.microsoft.com/office/powerpoint/2010/main" val="2064895134"/>
              </p:ext>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557878" name="Equation" r:id="rId13" imgW="2032000" imgH="469900" progId="Equation.DSMT4">
                  <p:embed/>
                </p:oleObj>
              </mc:Choice>
              <mc:Fallback>
                <p:oleObj name="Equation" r:id="rId13" imgW="2032000" imgH="469900" progId="Equation.DSMT4">
                  <p:embed/>
                  <p:pic>
                    <p:nvPicPr>
                      <p:cNvPr id="0" name=""/>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ext uri="{D42A27DB-BD31-4B8C-83A1-F6EECF244321}">
                <p14:modId xmlns:p14="http://schemas.microsoft.com/office/powerpoint/2010/main" val="3887715511"/>
              </p:ext>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557879" name="Equation" r:id="rId15" imgW="1333500" imgH="469900" progId="Equation.DSMT4">
                  <p:embed/>
                </p:oleObj>
              </mc:Choice>
              <mc:Fallback>
                <p:oleObj name="Equation" r:id="rId15" imgW="1333500" imgH="469900" progId="Equation.DSMT4">
                  <p:embed/>
                  <p:pic>
                    <p:nvPicPr>
                      <p:cNvPr id="0" name=""/>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ext uri="{D42A27DB-BD31-4B8C-83A1-F6EECF244321}">
                <p14:modId xmlns:p14="http://schemas.microsoft.com/office/powerpoint/2010/main" val="296911472"/>
              </p:ext>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557880" name="Equation" r:id="rId17" imgW="1587500" imgH="419100" progId="Equation.DSMT4">
                  <p:embed/>
                </p:oleObj>
              </mc:Choice>
              <mc:Fallback>
                <p:oleObj name="Equation" r:id="rId17" imgW="1587500" imgH="419100" progId="Equation.DSMT4">
                  <p:embed/>
                  <p:pic>
                    <p:nvPicPr>
                      <p:cNvPr id="0" name=""/>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ext uri="{D42A27DB-BD31-4B8C-83A1-F6EECF244321}">
                <p14:modId xmlns:p14="http://schemas.microsoft.com/office/powerpoint/2010/main" val="4020538173"/>
              </p:ext>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557881" name="Equation" r:id="rId19" imgW="1790700" imgH="241300" progId="Equation.DSMT4">
                  <p:embed/>
                </p:oleObj>
              </mc:Choice>
              <mc:Fallback>
                <p:oleObj name="Equation" r:id="rId19" imgW="1790700" imgH="241300" progId="Equation.DSMT4">
                  <p:embed/>
                  <p:pic>
                    <p:nvPicPr>
                      <p:cNvPr id="0" name=""/>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ext uri="{D42A27DB-BD31-4B8C-83A1-F6EECF244321}">
                <p14:modId xmlns:p14="http://schemas.microsoft.com/office/powerpoint/2010/main" val="758325552"/>
              </p:ext>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557882" name="Equation" r:id="rId21" imgW="1993900" imgH="241300" progId="Equation.DSMT4">
                  <p:embed/>
                </p:oleObj>
              </mc:Choice>
              <mc:Fallback>
                <p:oleObj name="Equation" r:id="rId21" imgW="1993900" imgH="241300" progId="Equation.DSMT4">
                  <p:embed/>
                  <p:pic>
                    <p:nvPicPr>
                      <p:cNvPr id="0" name=""/>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ext uri="{D42A27DB-BD31-4B8C-83A1-F6EECF244321}">
                <p14:modId xmlns:p14="http://schemas.microsoft.com/office/powerpoint/2010/main" val="2411370412"/>
              </p:ext>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557883"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8003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143000"/>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the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Nov. 4, 2013</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TextBox 6"/>
          <p:cNvSpPr txBox="1"/>
          <p:nvPr/>
        </p:nvSpPr>
        <p:spPr>
          <a:xfrm>
            <a:off x="838200" y="5943600"/>
            <a:ext cx="7429964"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 having two or more states or subdivisions </a:t>
            </a:r>
            <a:endParaRPr lang="en-US" sz="1400" b="1" dirty="0">
              <a:solidFill>
                <a:srgbClr val="800000"/>
              </a:solidFill>
              <a:latin typeface="Arial Narrow"/>
              <a:cs typeface="Arial Narrow"/>
            </a:endParaRPr>
          </a:p>
        </p:txBody>
      </p:sp>
    </p:spTree>
    <p:extLst>
      <p:ext uri="{BB962C8B-B14F-4D97-AF65-F5344CB8AC3E}">
        <p14:creationId xmlns:p14="http://schemas.microsoft.com/office/powerpoint/2010/main" val="241988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smtClean="0">
                <a:ea typeface="ＭＳ Ｐゴシック" pitchFamily="-84" charset="-128"/>
                <a:cs typeface="ＭＳ Ｐゴシック" pitchFamily="-84" charset="-128"/>
              </a:rPr>
              <a:t>The Simple </a:t>
            </a:r>
            <a:r>
              <a:rPr lang="en-US"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T</a:t>
            </a:r>
            <a:r>
              <a:rPr lang="en-US" sz="1800" dirty="0" smtClean="0">
                <a:ea typeface="ＭＳ Ｐゴシック" pitchFamily="-84" charset="-128"/>
                <a:cs typeface="ＭＳ Ｐゴシック" pitchFamily="-84" charset="-128"/>
              </a:rPr>
              <a:t>he </a:t>
            </a:r>
            <a:r>
              <a:rPr lang="en-US" sz="1800" dirty="0">
                <a:ea typeface="ＭＳ Ｐゴシック" pitchFamily="-84" charset="-128"/>
                <a:cs typeface="ＭＳ Ｐゴシック" pitchFamily="-84" charset="-128"/>
              </a:rPr>
              <a:t>minimum potential </a:t>
            </a:r>
            <a:r>
              <a:rPr lang="en-US" sz="1800" dirty="0" smtClean="0">
                <a:ea typeface="ＭＳ Ｐゴシック" pitchFamily="-84" charset="-128"/>
                <a:cs typeface="ＭＳ Ｐゴシック" pitchFamily="-84" charset="-128"/>
              </a:rPr>
              <a:t>at x=x</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 so </a:t>
            </a:r>
            <a:r>
              <a:rPr lang="en-US" sz="1800" dirty="0" err="1" smtClean="0">
                <a:ea typeface="ＭＳ Ｐゴシック" pitchFamily="-84" charset="-128"/>
                <a:cs typeface="ＭＳ Ｐゴシック" pitchFamily="-84" charset="-128"/>
              </a:rPr>
              <a:t>dV</a:t>
            </a:r>
            <a:r>
              <a:rPr lang="en-US" sz="1800" dirty="0" smtClean="0">
                <a:ea typeface="ＭＳ Ｐゴシック" pitchFamily="-84" charset="-128"/>
                <a:cs typeface="ＭＳ Ｐゴシック" pitchFamily="-84" charset="-128"/>
              </a:rPr>
              <a:t>/dx=0 and V</a:t>
            </a:r>
            <a:r>
              <a:rPr lang="en-US" sz="1800" baseline="-25000" dirty="0" smtClean="0">
                <a:ea typeface="ＭＳ Ｐゴシック" pitchFamily="-84" charset="-128"/>
                <a:cs typeface="ＭＳ Ｐゴシック" pitchFamily="-84" charset="-128"/>
              </a:rPr>
              <a:t>1</a:t>
            </a:r>
            <a:r>
              <a:rPr lang="en-US" sz="1800" dirty="0" smtClean="0">
                <a:ea typeface="ＭＳ Ｐゴシック" pitchFamily="-84" charset="-128"/>
                <a:cs typeface="ＭＳ Ｐゴシック" pitchFamily="-84" charset="-128"/>
              </a:rPr>
              <a:t>=0; and </a:t>
            </a:r>
            <a:r>
              <a:rPr lang="en-US" sz="1800" dirty="0">
                <a:ea typeface="ＭＳ Ｐゴシック" pitchFamily="-84" charset="-128"/>
                <a:cs typeface="ＭＳ Ｐゴシック" pitchFamily="-84" charset="-128"/>
              </a:rPr>
              <a:t>the </a:t>
            </a:r>
            <a:r>
              <a:rPr lang="en-US" sz="1800" dirty="0" smtClean="0">
                <a:ea typeface="ＭＳ Ｐゴシック" pitchFamily="-84" charset="-128"/>
                <a:cs typeface="ＭＳ Ｐゴシック" pitchFamily="-84" charset="-128"/>
              </a:rPr>
              <a:t>zero potential V</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=0, </a:t>
            </a:r>
            <a:r>
              <a:rPr lang="en-US" sz="1800" dirty="0">
                <a:ea typeface="ＭＳ Ｐゴシック" pitchFamily="-84" charset="-128"/>
                <a:cs typeface="ＭＳ Ｐゴシック" pitchFamily="-84" charset="-128"/>
              </a:rPr>
              <a:t>we have</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endParaRPr lang="en-US" sz="1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smtClean="0">
                <a:ea typeface="ＭＳ Ｐゴシック" pitchFamily="-84" charset="-128"/>
                <a:cs typeface="ＭＳ Ｐゴシック" pitchFamily="-84" charset="-128"/>
              </a:rPr>
              <a:t>	Let 	            and  	 which yields		  .</a:t>
            </a:r>
            <a:endParaRPr lang="en-US" sz="1800" dirty="0">
              <a:ea typeface="ＭＳ Ｐゴシック" pitchFamily="-84" charset="-128"/>
              <a:cs typeface="ＭＳ Ｐゴシック" pitchFamily="-84" charset="-128"/>
            </a:endParaRP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Nov. 4,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6098" name="Object 2"/>
          <p:cNvGraphicFramePr>
            <a:graphicFrameLocks noChangeAspect="1"/>
          </p:cNvGraphicFramePr>
          <p:nvPr>
            <p:extLst>
              <p:ext uri="{D42A27DB-BD31-4B8C-83A1-F6EECF244321}">
                <p14:modId xmlns:p14="http://schemas.microsoft.com/office/powerpoint/2010/main" val="2387136333"/>
              </p:ext>
            </p:extLst>
          </p:nvPr>
        </p:nvGraphicFramePr>
        <p:xfrm>
          <a:off x="1905001" y="3581400"/>
          <a:ext cx="3200400" cy="493055"/>
        </p:xfrm>
        <a:graphic>
          <a:graphicData uri="http://schemas.openxmlformats.org/presentationml/2006/ole">
            <mc:AlternateContent xmlns:mc="http://schemas.openxmlformats.org/markup-compatibility/2006">
              <mc:Choice xmlns:v="urn:schemas-microsoft-com:vml" Requires="v">
                <p:oleObj spid="_x0000_s552568" name="Equation" r:id="rId5" imgW="2552700" imgH="393700" progId="Equation.DSMT4">
                  <p:embed/>
                </p:oleObj>
              </mc:Choice>
              <mc:Fallback>
                <p:oleObj name="Equation" r:id="rId5" imgW="2552700" imgH="393700" progId="Equation.DSMT4">
                  <p:embed/>
                  <p:pic>
                    <p:nvPicPr>
                      <p:cNvPr id="0" name=""/>
                      <p:cNvPicPr>
                        <a:picLocks noChangeAspect="1" noChangeArrowheads="1"/>
                      </p:cNvPicPr>
                      <p:nvPr/>
                    </p:nvPicPr>
                    <p:blipFill>
                      <a:blip r:embed="rId6"/>
                      <a:srcRect/>
                      <a:stretch>
                        <a:fillRect/>
                      </a:stretch>
                    </p:blipFill>
                    <p:spPr bwMode="auto">
                      <a:xfrm>
                        <a:off x="1905001" y="3581400"/>
                        <a:ext cx="3200400" cy="493055"/>
                      </a:xfrm>
                      <a:prstGeom prst="rect">
                        <a:avLst/>
                      </a:prstGeom>
                      <a:noFill/>
                      <a:extLst/>
                    </p:spPr>
                  </p:pic>
                </p:oleObj>
              </mc:Fallback>
            </mc:AlternateContent>
          </a:graphicData>
        </a:graphic>
      </p:graphicFrame>
      <p:graphicFrame>
        <p:nvGraphicFramePr>
          <p:cNvPr id="516099" name="Object 3"/>
          <p:cNvGraphicFramePr>
            <a:graphicFrameLocks noChangeAspect="1"/>
          </p:cNvGraphicFramePr>
          <p:nvPr>
            <p:extLst>
              <p:ext uri="{D42A27DB-BD31-4B8C-83A1-F6EECF244321}">
                <p14:modId xmlns:p14="http://schemas.microsoft.com/office/powerpoint/2010/main" val="1440155825"/>
              </p:ext>
            </p:extLst>
          </p:nvPr>
        </p:nvGraphicFramePr>
        <p:xfrm>
          <a:off x="4267200" y="4327525"/>
          <a:ext cx="1792287" cy="549275"/>
        </p:xfrm>
        <a:graphic>
          <a:graphicData uri="http://schemas.openxmlformats.org/presentationml/2006/ole">
            <mc:AlternateContent xmlns:mc="http://schemas.openxmlformats.org/markup-compatibility/2006">
              <mc:Choice xmlns:v="urn:schemas-microsoft-com:vml" Requires="v">
                <p:oleObj spid="_x0000_s552569" name="Equation" r:id="rId7" imgW="1282700" imgH="393700" progId="Equation.DSMT4">
                  <p:embed/>
                </p:oleObj>
              </mc:Choice>
              <mc:Fallback>
                <p:oleObj name="Equation" r:id="rId7" imgW="1282700" imgH="393700" progId="Equation.DSMT4">
                  <p:embed/>
                  <p:pic>
                    <p:nvPicPr>
                      <p:cNvPr id="0" name=""/>
                      <p:cNvPicPr>
                        <a:picLocks noChangeAspect="1" noChangeArrowheads="1"/>
                      </p:cNvPicPr>
                      <p:nvPr/>
                    </p:nvPicPr>
                    <p:blipFill>
                      <a:blip r:embed="rId8"/>
                      <a:srcRect/>
                      <a:stretch>
                        <a:fillRect/>
                      </a:stretch>
                    </p:blipFill>
                    <p:spPr bwMode="auto">
                      <a:xfrm>
                        <a:off x="4267200" y="4327525"/>
                        <a:ext cx="179228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0" name="Object 4"/>
          <p:cNvGraphicFramePr>
            <a:graphicFrameLocks noChangeAspect="1"/>
          </p:cNvGraphicFramePr>
          <p:nvPr>
            <p:extLst>
              <p:ext uri="{D42A27DB-BD31-4B8C-83A1-F6EECF244321}">
                <p14:modId xmlns:p14="http://schemas.microsoft.com/office/powerpoint/2010/main" val="2287640168"/>
              </p:ext>
            </p:extLst>
          </p:nvPr>
        </p:nvGraphicFramePr>
        <p:xfrm>
          <a:off x="1722437" y="5026025"/>
          <a:ext cx="2544763" cy="688975"/>
        </p:xfrm>
        <a:graphic>
          <a:graphicData uri="http://schemas.openxmlformats.org/presentationml/2006/ole">
            <mc:AlternateContent xmlns:mc="http://schemas.openxmlformats.org/markup-compatibility/2006">
              <mc:Choice xmlns:v="urn:schemas-microsoft-com:vml" Requires="v">
                <p:oleObj spid="_x0000_s552570" name="Equation" r:id="rId9" imgW="1727200" imgH="469900" progId="Equation.DSMT4">
                  <p:embed/>
                </p:oleObj>
              </mc:Choice>
              <mc:Fallback>
                <p:oleObj name="Equation" r:id="rId9" imgW="1727200" imgH="469900" progId="Equation.DSMT4">
                  <p:embed/>
                  <p:pic>
                    <p:nvPicPr>
                      <p:cNvPr id="0" name=""/>
                      <p:cNvPicPr>
                        <a:picLocks noChangeAspect="1" noChangeArrowheads="1"/>
                      </p:cNvPicPr>
                      <p:nvPr/>
                    </p:nvPicPr>
                    <p:blipFill>
                      <a:blip r:embed="rId10"/>
                      <a:srcRect/>
                      <a:stretch>
                        <a:fillRect/>
                      </a:stretch>
                    </p:blipFill>
                    <p:spPr bwMode="auto">
                      <a:xfrm>
                        <a:off x="1722437" y="5026025"/>
                        <a:ext cx="2544763"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1" name="Object 5"/>
          <p:cNvGraphicFramePr>
            <a:graphicFrameLocks noChangeAspect="1"/>
          </p:cNvGraphicFramePr>
          <p:nvPr>
            <p:extLst>
              <p:ext uri="{D42A27DB-BD31-4B8C-83A1-F6EECF244321}">
                <p14:modId xmlns:p14="http://schemas.microsoft.com/office/powerpoint/2010/main" val="3603290382"/>
              </p:ext>
            </p:extLst>
          </p:nvPr>
        </p:nvGraphicFramePr>
        <p:xfrm>
          <a:off x="1254125" y="5824537"/>
          <a:ext cx="879475" cy="576263"/>
        </p:xfrm>
        <a:graphic>
          <a:graphicData uri="http://schemas.openxmlformats.org/presentationml/2006/ole">
            <mc:AlternateContent xmlns:mc="http://schemas.openxmlformats.org/markup-compatibility/2006">
              <mc:Choice xmlns:v="urn:schemas-microsoft-com:vml" Requires="v">
                <p:oleObj spid="_x0000_s552571" name="Equation" r:id="rId11" imgW="596900" imgH="393700" progId="Equation.DSMT4">
                  <p:embed/>
                </p:oleObj>
              </mc:Choice>
              <mc:Fallback>
                <p:oleObj name="Equation" r:id="rId11" imgW="596900" imgH="393700" progId="Equation.DSMT4">
                  <p:embed/>
                  <p:pic>
                    <p:nvPicPr>
                      <p:cNvPr id="0" name=""/>
                      <p:cNvPicPr>
                        <a:picLocks noChangeAspect="1" noChangeArrowheads="1"/>
                      </p:cNvPicPr>
                      <p:nvPr/>
                    </p:nvPicPr>
                    <p:blipFill>
                      <a:blip r:embed="rId12"/>
                      <a:srcRect/>
                      <a:stretch>
                        <a:fillRect/>
                      </a:stretch>
                    </p:blipFill>
                    <p:spPr bwMode="auto">
                      <a:xfrm>
                        <a:off x="1254125" y="5824537"/>
                        <a:ext cx="8794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2" name="Object 6"/>
          <p:cNvGraphicFramePr>
            <a:graphicFrameLocks noChangeAspect="1"/>
          </p:cNvGraphicFramePr>
          <p:nvPr>
            <p:extLst>
              <p:ext uri="{D42A27DB-BD31-4B8C-83A1-F6EECF244321}">
                <p14:modId xmlns:p14="http://schemas.microsoft.com/office/powerpoint/2010/main" val="3272163243"/>
              </p:ext>
            </p:extLst>
          </p:nvPr>
        </p:nvGraphicFramePr>
        <p:xfrm>
          <a:off x="2522538" y="5822950"/>
          <a:ext cx="896937" cy="577850"/>
        </p:xfrm>
        <a:graphic>
          <a:graphicData uri="http://schemas.openxmlformats.org/presentationml/2006/ole">
            <mc:AlternateContent xmlns:mc="http://schemas.openxmlformats.org/markup-compatibility/2006">
              <mc:Choice xmlns:v="urn:schemas-microsoft-com:vml" Requires="v">
                <p:oleObj spid="_x0000_s552572" name="Equation" r:id="rId13" imgW="609600" imgH="393700" progId="Equation.DSMT4">
                  <p:embed/>
                </p:oleObj>
              </mc:Choice>
              <mc:Fallback>
                <p:oleObj name="Equation" r:id="rId13" imgW="609600" imgH="393700" progId="Equation.DSMT4">
                  <p:embed/>
                  <p:pic>
                    <p:nvPicPr>
                      <p:cNvPr id="0" name=""/>
                      <p:cNvPicPr>
                        <a:picLocks noChangeAspect="1" noChangeArrowheads="1"/>
                      </p:cNvPicPr>
                      <p:nvPr/>
                    </p:nvPicPr>
                    <p:blipFill>
                      <a:blip r:embed="rId14"/>
                      <a:srcRect/>
                      <a:stretch>
                        <a:fillRect/>
                      </a:stretch>
                    </p:blipFill>
                    <p:spPr bwMode="auto">
                      <a:xfrm>
                        <a:off x="2522538" y="5822950"/>
                        <a:ext cx="89693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6103" name="Object 7"/>
          <p:cNvGraphicFramePr>
            <a:graphicFrameLocks noChangeAspect="1"/>
          </p:cNvGraphicFramePr>
          <p:nvPr>
            <p:extLst>
              <p:ext uri="{D42A27DB-BD31-4B8C-83A1-F6EECF244321}">
                <p14:modId xmlns:p14="http://schemas.microsoft.com/office/powerpoint/2010/main" val="3972566186"/>
              </p:ext>
            </p:extLst>
          </p:nvPr>
        </p:nvGraphicFramePr>
        <p:xfrm>
          <a:off x="4581525" y="5710237"/>
          <a:ext cx="1852613" cy="614363"/>
        </p:xfrm>
        <a:graphic>
          <a:graphicData uri="http://schemas.openxmlformats.org/presentationml/2006/ole">
            <mc:AlternateContent xmlns:mc="http://schemas.openxmlformats.org/markup-compatibility/2006">
              <mc:Choice xmlns:v="urn:schemas-microsoft-com:vml" Requires="v">
                <p:oleObj spid="_x0000_s552573" name="Equation" r:id="rId15" imgW="1257300" imgH="419100" progId="Equation.DSMT4">
                  <p:embed/>
                </p:oleObj>
              </mc:Choice>
              <mc:Fallback>
                <p:oleObj name="Equation" r:id="rId15" imgW="1257300" imgH="419100" progId="Equation.DSMT4">
                  <p:embed/>
                  <p:pic>
                    <p:nvPicPr>
                      <p:cNvPr id="0" name=""/>
                      <p:cNvPicPr>
                        <a:picLocks noChangeAspect="1" noChangeArrowheads="1"/>
                      </p:cNvPicPr>
                      <p:nvPr/>
                    </p:nvPicPr>
                    <p:blipFill>
                      <a:blip r:embed="rId16"/>
                      <a:srcRect/>
                      <a:stretch>
                        <a:fillRect/>
                      </a:stretch>
                    </p:blipFill>
                    <p:spPr bwMode="auto">
                      <a:xfrm>
                        <a:off x="4581525" y="5710237"/>
                        <a:ext cx="1852613"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1083750569"/>
              </p:ext>
            </p:extLst>
          </p:nvPr>
        </p:nvGraphicFramePr>
        <p:xfrm>
          <a:off x="4267200" y="5026025"/>
          <a:ext cx="1889125" cy="688975"/>
        </p:xfrm>
        <a:graphic>
          <a:graphicData uri="http://schemas.openxmlformats.org/presentationml/2006/ole">
            <mc:AlternateContent xmlns:mc="http://schemas.openxmlformats.org/markup-compatibility/2006">
              <mc:Choice xmlns:v="urn:schemas-microsoft-com:vml" Requires="v">
                <p:oleObj spid="_x0000_s552574" name="Equation" r:id="rId17" imgW="1282700" imgH="469900" progId="Equation.DSMT4">
                  <p:embed/>
                </p:oleObj>
              </mc:Choice>
              <mc:Fallback>
                <p:oleObj name="Equation" r:id="rId17" imgW="1282700" imgH="469900" progId="Equation.DSMT4">
                  <p:embed/>
                  <p:pic>
                    <p:nvPicPr>
                      <p:cNvPr id="0" name=""/>
                      <p:cNvPicPr>
                        <a:picLocks noChangeAspect="1" noChangeArrowheads="1"/>
                      </p:cNvPicPr>
                      <p:nvPr/>
                    </p:nvPicPr>
                    <p:blipFill>
                      <a:blip r:embed="rId18"/>
                      <a:srcRect/>
                      <a:stretch>
                        <a:fillRect/>
                      </a:stretch>
                    </p:blipFill>
                    <p:spPr bwMode="auto">
                      <a:xfrm>
                        <a:off x="4267200" y="5026025"/>
                        <a:ext cx="188912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2771232803"/>
              </p:ext>
            </p:extLst>
          </p:nvPr>
        </p:nvGraphicFramePr>
        <p:xfrm>
          <a:off x="2133600" y="2025650"/>
          <a:ext cx="1349375" cy="336550"/>
        </p:xfrm>
        <a:graphic>
          <a:graphicData uri="http://schemas.openxmlformats.org/presentationml/2006/ole">
            <mc:AlternateContent xmlns:mc="http://schemas.openxmlformats.org/markup-compatibility/2006">
              <mc:Choice xmlns:v="urn:schemas-microsoft-com:vml" Requires="v">
                <p:oleObj spid="_x0000_s552575" name="Equation" r:id="rId19" imgW="965200" imgH="241300" progId="Equation.DSMT4">
                  <p:embed/>
                </p:oleObj>
              </mc:Choice>
              <mc:Fallback>
                <p:oleObj name="Equation" r:id="rId19" imgW="965200" imgH="241300" progId="Equation.DSMT4">
                  <p:embed/>
                  <p:pic>
                    <p:nvPicPr>
                      <p:cNvPr id="0" name=""/>
                      <p:cNvPicPr>
                        <a:picLocks noChangeAspect="1" noChangeArrowheads="1"/>
                      </p:cNvPicPr>
                      <p:nvPr/>
                    </p:nvPicPr>
                    <p:blipFill>
                      <a:blip r:embed="rId20"/>
                      <a:srcRect/>
                      <a:stretch>
                        <a:fillRect/>
                      </a:stretch>
                    </p:blipFill>
                    <p:spPr bwMode="auto">
                      <a:xfrm>
                        <a:off x="2133600" y="2025650"/>
                        <a:ext cx="1349375" cy="336550"/>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163899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eaLnBrk="1" hangingPunct="1"/>
            <a:r>
              <a:rPr lang="en-US" sz="2000" dirty="0">
                <a:ea typeface="ＭＳ Ｐゴシック" pitchFamily="-84" charset="-128"/>
                <a:cs typeface="ＭＳ Ｐゴシック" pitchFamily="-84" charset="-128"/>
              </a:rPr>
              <a:t>If the lowest energy level is zero, this violates the uncertainty principle.</a:t>
            </a:r>
          </a:p>
          <a:p>
            <a:pPr eaLnBrk="1" hangingPunct="1"/>
            <a:r>
              <a:rPr lang="en-US" sz="2000" dirty="0">
                <a:ea typeface="ＭＳ Ｐゴシック" pitchFamily="-84" charset="-128"/>
                <a:cs typeface="ＭＳ Ｐゴシック" pitchFamily="-84" charset="-128"/>
              </a:rPr>
              <a:t>The wave function solutions are		         </a:t>
            </a:r>
            <a:r>
              <a:rPr lang="en-US" sz="2000" dirty="0" smtClean="0">
                <a:ea typeface="ＭＳ Ｐゴシック" pitchFamily="-84" charset="-128"/>
                <a:cs typeface="ＭＳ Ｐゴシック" pitchFamily="-84" charset="-128"/>
              </a:rPr>
              <a:t>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err="1">
                <a:ea typeface="ＭＳ Ｐゴシック" pitchFamily="-84" charset="-128"/>
                <a:cs typeface="ＭＳ Ｐゴシック" pitchFamily="-84" charset="-128"/>
              </a:rPr>
              <a:t>(</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polynomials of order </a:t>
            </a:r>
            <a:r>
              <a:rPr lang="en-US" sz="2000" i="1" dirty="0" err="1">
                <a:ea typeface="ＭＳ Ｐゴシック" pitchFamily="-84" charset="-128"/>
                <a:cs typeface="ＭＳ Ｐゴシック" pitchFamily="-84" charset="-128"/>
              </a:rPr>
              <a:t>n</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609600"/>
            <a:ext cx="7086600" cy="3127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Nov. 4,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8146" name="Object 2"/>
          <p:cNvGraphicFramePr>
            <a:graphicFrameLocks noChangeAspect="1"/>
          </p:cNvGraphicFramePr>
          <p:nvPr>
            <p:extLst>
              <p:ext uri="{D42A27DB-BD31-4B8C-83A1-F6EECF244321}">
                <p14:modId xmlns:p14="http://schemas.microsoft.com/office/powerpoint/2010/main" val="4021354009"/>
              </p:ext>
            </p:extLst>
          </p:nvPr>
        </p:nvGraphicFramePr>
        <p:xfrm>
          <a:off x="3876598" y="4114800"/>
          <a:ext cx="1943561" cy="457200"/>
        </p:xfrm>
        <a:graphic>
          <a:graphicData uri="http://schemas.openxmlformats.org/presentationml/2006/ole">
            <mc:AlternateContent xmlns:mc="http://schemas.openxmlformats.org/markup-compatibility/2006">
              <mc:Choice xmlns:v="urn:schemas-microsoft-com:vml" Requires="v">
                <p:oleObj spid="_x0000_s526601" name="Equation" r:id="rId4" imgW="1130300" imgH="266700" progId="Equation.DSMT4">
                  <p:embed/>
                </p:oleObj>
              </mc:Choice>
              <mc:Fallback>
                <p:oleObj name="Equation" r:id="rId4" imgW="1130300" imgH="266700" progId="Equation.DSMT4">
                  <p:embed/>
                  <p:pic>
                    <p:nvPicPr>
                      <p:cNvPr id="0" name=""/>
                      <p:cNvPicPr>
                        <a:picLocks noChangeAspect="1" noChangeArrowheads="1"/>
                      </p:cNvPicPr>
                      <p:nvPr/>
                    </p:nvPicPr>
                    <p:blipFill>
                      <a:blip r:embed="rId5"/>
                      <a:srcRect/>
                      <a:stretch>
                        <a:fillRect/>
                      </a:stretch>
                    </p:blipFill>
                    <p:spPr bwMode="auto">
                      <a:xfrm>
                        <a:off x="3876598" y="4114800"/>
                        <a:ext cx="1943561" cy="457200"/>
                      </a:xfrm>
                      <a:prstGeom prst="rect">
                        <a:avLst/>
                      </a:prstGeom>
                      <a:noFill/>
                      <a:extLst/>
                    </p:spPr>
                  </p:pic>
                </p:oleObj>
              </mc:Fallback>
            </mc:AlternateContent>
          </a:graphicData>
        </a:graphic>
      </p:graphicFrame>
    </p:spTree>
    <p:extLst>
      <p:ext uri="{BB962C8B-B14F-4D97-AF65-F5344CB8AC3E}">
        <p14:creationId xmlns:p14="http://schemas.microsoft.com/office/powerpoint/2010/main" val="2971355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a:t>
            </a:r>
            <a:r>
              <a:rPr lang="en-US" sz="1800" dirty="0" smtClean="0">
                <a:ea typeface="ＭＳ Ｐゴシック" pitchFamily="-84" charset="-128"/>
                <a:cs typeface="ＭＳ Ｐゴシック" pitchFamily="-84" charset="-128"/>
              </a:rPr>
              <a:t>motion’s range and </a:t>
            </a:r>
            <a:r>
              <a:rPr lang="en-US" sz="1800" dirty="0">
                <a:ea typeface="ＭＳ Ｐゴシック" pitchFamily="-84" charset="-128"/>
                <a:cs typeface="ＭＳ Ｐゴシック" pitchFamily="-84" charset="-128"/>
              </a:rPr>
              <a:t>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Nov. 4, 2013</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9170" name="Object 2"/>
          <p:cNvGraphicFramePr>
            <a:graphicFrameLocks noChangeAspect="1"/>
          </p:cNvGraphicFramePr>
          <p:nvPr>
            <p:extLst>
              <p:ext uri="{D42A27DB-BD31-4B8C-83A1-F6EECF244321}">
                <p14:modId xmlns:p14="http://schemas.microsoft.com/office/powerpoint/2010/main" val="846114844"/>
              </p:ext>
            </p:extLst>
          </p:nvPr>
        </p:nvGraphicFramePr>
        <p:xfrm>
          <a:off x="5257800" y="3124200"/>
          <a:ext cx="1665287" cy="498475"/>
        </p:xfrm>
        <a:graphic>
          <a:graphicData uri="http://schemas.openxmlformats.org/presentationml/2006/ole">
            <mc:AlternateContent xmlns:mc="http://schemas.openxmlformats.org/markup-compatibility/2006">
              <mc:Choice xmlns:v="urn:schemas-microsoft-com:vml" Requires="v">
                <p:oleObj spid="_x0000_s527920" name="Equation" r:id="rId5" imgW="1435100" imgH="431800" progId="Equation.DSMT4">
                  <p:embed/>
                </p:oleObj>
              </mc:Choice>
              <mc:Fallback>
                <p:oleObj name="Equation" r:id="rId5" imgW="1435100" imgH="431800" progId="Equation.DSMT4">
                  <p:embed/>
                  <p:pic>
                    <p:nvPicPr>
                      <p:cNvPr id="0" name=""/>
                      <p:cNvPicPr>
                        <a:picLocks noChangeAspect="1" noChangeArrowheads="1"/>
                      </p:cNvPicPr>
                      <p:nvPr/>
                    </p:nvPicPr>
                    <p:blipFill>
                      <a:blip r:embed="rId6"/>
                      <a:srcRect/>
                      <a:stretch>
                        <a:fillRect/>
                      </a:stretch>
                    </p:blipFill>
                    <p:spPr bwMode="auto">
                      <a:xfrm>
                        <a:off x="5257800" y="3124200"/>
                        <a:ext cx="166528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9171" name="Object 3"/>
          <p:cNvGraphicFramePr>
            <a:graphicFrameLocks noChangeAspect="1"/>
          </p:cNvGraphicFramePr>
          <p:nvPr>
            <p:extLst>
              <p:ext uri="{D42A27DB-BD31-4B8C-83A1-F6EECF244321}">
                <p14:modId xmlns:p14="http://schemas.microsoft.com/office/powerpoint/2010/main" val="1110750179"/>
              </p:ext>
            </p:extLst>
          </p:nvPr>
        </p:nvGraphicFramePr>
        <p:xfrm>
          <a:off x="5492750" y="3813175"/>
          <a:ext cx="781050" cy="454025"/>
        </p:xfrm>
        <a:graphic>
          <a:graphicData uri="http://schemas.openxmlformats.org/presentationml/2006/ole">
            <mc:AlternateContent xmlns:mc="http://schemas.openxmlformats.org/markup-compatibility/2006">
              <mc:Choice xmlns:v="urn:schemas-microsoft-com:vml" Requires="v">
                <p:oleObj spid="_x0000_s527921" name="Equation" r:id="rId7" imgW="673100" imgH="393700" progId="Equation.DSMT4">
                  <p:embed/>
                </p:oleObj>
              </mc:Choice>
              <mc:Fallback>
                <p:oleObj name="Equation" r:id="rId7" imgW="673100" imgH="393700" progId="Equation.DSMT4">
                  <p:embed/>
                  <p:pic>
                    <p:nvPicPr>
                      <p:cNvPr id="0" name=""/>
                      <p:cNvPicPr>
                        <a:picLocks noChangeAspect="1" noChangeArrowheads="1"/>
                      </p:cNvPicPr>
                      <p:nvPr/>
                    </p:nvPicPr>
                    <p:blipFill>
                      <a:blip r:embed="rId8"/>
                      <a:srcRect/>
                      <a:stretch>
                        <a:fillRect/>
                      </a:stretch>
                    </p:blipFill>
                    <p:spPr bwMode="auto">
                      <a:xfrm>
                        <a:off x="5492750" y="3813175"/>
                        <a:ext cx="7810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737534343"/>
              </p:ext>
            </p:extLst>
          </p:nvPr>
        </p:nvGraphicFramePr>
        <p:xfrm>
          <a:off x="6918325" y="3124200"/>
          <a:ext cx="854075" cy="498475"/>
        </p:xfrm>
        <a:graphic>
          <a:graphicData uri="http://schemas.openxmlformats.org/presentationml/2006/ole">
            <mc:AlternateContent xmlns:mc="http://schemas.openxmlformats.org/markup-compatibility/2006">
              <mc:Choice xmlns:v="urn:schemas-microsoft-com:vml" Requires="v">
                <p:oleObj spid="_x0000_s527922" name="Equation" r:id="rId9" imgW="736600" imgH="431800" progId="Equation.DSMT4">
                  <p:embed/>
                </p:oleObj>
              </mc:Choice>
              <mc:Fallback>
                <p:oleObj name="Equation" r:id="rId9" imgW="736600" imgH="431800" progId="Equation.DSMT4">
                  <p:embed/>
                  <p:pic>
                    <p:nvPicPr>
                      <p:cNvPr id="0" name=""/>
                      <p:cNvPicPr>
                        <a:picLocks noChangeAspect="1" noChangeArrowheads="1"/>
                      </p:cNvPicPr>
                      <p:nvPr/>
                    </p:nvPicPr>
                    <p:blipFill>
                      <a:blip r:embed="rId10"/>
                      <a:srcRect/>
                      <a:stretch>
                        <a:fillRect/>
                      </a:stretch>
                    </p:blipFill>
                    <p:spPr bwMode="auto">
                      <a:xfrm>
                        <a:off x="6918325" y="3124200"/>
                        <a:ext cx="8540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4642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Nov.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81000" y="685800"/>
            <a:ext cx="8534400" cy="5562600"/>
          </a:xfrm>
        </p:spPr>
        <p:txBody>
          <a:bodyPr/>
          <a:lstStyle/>
          <a:p>
            <a:pPr eaLnBrk="1" hangingPunct="1"/>
            <a:r>
              <a:rPr lang="en-US" sz="2400" dirty="0" smtClean="0"/>
              <a:t>Reminder: Homework #5</a:t>
            </a:r>
          </a:p>
          <a:p>
            <a:pPr lvl="1" eaLnBrk="1" hangingPunct="1"/>
            <a:r>
              <a:rPr lang="en-US" sz="2000" dirty="0"/>
              <a:t>CH6 end of chapter problems: 3, 5, 11, 14, 22, and 26</a:t>
            </a:r>
          </a:p>
          <a:p>
            <a:pPr lvl="1" eaLnBrk="1" hangingPunct="1"/>
            <a:r>
              <a:rPr lang="en-US" sz="2000" dirty="0"/>
              <a:t>Due on </a:t>
            </a:r>
            <a:r>
              <a:rPr lang="en-US" sz="2000" dirty="0" smtClean="0"/>
              <a:t>this Wednesday, Nov. 6 </a:t>
            </a:r>
            <a:r>
              <a:rPr lang="en-US" sz="2000" dirty="0"/>
              <a:t>in class </a:t>
            </a:r>
          </a:p>
          <a:p>
            <a:pPr eaLnBrk="1" hangingPunct="1"/>
            <a:r>
              <a:rPr lang="en-US" sz="2400" dirty="0" smtClean="0"/>
              <a:t>Quiz #3 </a:t>
            </a:r>
            <a:endParaRPr lang="en-US" sz="2400" dirty="0"/>
          </a:p>
          <a:p>
            <a:pPr lvl="1" eaLnBrk="1" hangingPunct="1"/>
            <a:r>
              <a:rPr lang="en-US" sz="2000" dirty="0" smtClean="0"/>
              <a:t>At the beginning of the class this Wed., Nov. 6</a:t>
            </a:r>
          </a:p>
          <a:p>
            <a:pPr lvl="1" eaLnBrk="1" hangingPunct="1"/>
            <a:r>
              <a:rPr lang="en-US" sz="2000" dirty="0" smtClean="0"/>
              <a:t>Covers CH5.6 to what we cover today (CH6.6?)</a:t>
            </a:r>
          </a:p>
          <a:p>
            <a:pPr lvl="1" eaLnBrk="1" hangingPunct="1"/>
            <a:r>
              <a:rPr lang="en-US" sz="2000" dirty="0" smtClean="0"/>
              <a:t>Prepare your own formula sheet</a:t>
            </a:r>
          </a:p>
          <a:p>
            <a:pPr eaLnBrk="1" hangingPunct="1"/>
            <a:r>
              <a:rPr lang="en-US" sz="2400" dirty="0" smtClean="0"/>
              <a:t>Research paper template is posted onto the research link</a:t>
            </a:r>
          </a:p>
          <a:p>
            <a:pPr lvl="1" eaLnBrk="1" hangingPunct="1"/>
            <a:r>
              <a:rPr lang="en-US" sz="2000" dirty="0" smtClean="0"/>
              <a:t>Deadline for research paper submission is Monday, </a:t>
            </a:r>
            <a:r>
              <a:rPr lang="en-US" sz="2000" dirty="0" smtClean="0"/>
              <a:t>Dec</a:t>
            </a:r>
            <a:r>
              <a:rPr lang="en-US" sz="2000" dirty="0" smtClean="0"/>
              <a:t>. </a:t>
            </a:r>
            <a:r>
              <a:rPr lang="en-US" sz="2000" smtClean="0"/>
              <a:t>2!</a:t>
            </a:r>
            <a:r>
              <a:rPr lang="en-US" sz="2000" dirty="0" smtClean="0"/>
              <a:t>!</a:t>
            </a:r>
          </a:p>
          <a:p>
            <a:pPr eaLnBrk="1" hangingPunct="1"/>
            <a:r>
              <a:rPr lang="en-US" sz="2400" dirty="0" smtClean="0"/>
              <a:t>Colloquium coming week</a:t>
            </a:r>
          </a:p>
          <a:p>
            <a:pPr lvl="1" eaLnBrk="1" hangingPunct="1"/>
            <a:r>
              <a:rPr lang="en-US" sz="2000" dirty="0" smtClean="0"/>
              <a:t>4pm Monday, Nov. 4, SH101, Dr. </a:t>
            </a:r>
            <a:r>
              <a:rPr lang="en-US" sz="2000" dirty="0" err="1" smtClean="0"/>
              <a:t>Yujie</a:t>
            </a:r>
            <a:r>
              <a:rPr lang="en-US" sz="2000" dirty="0" smtClean="0"/>
              <a:t> Ding of Lehigh Univ., Double extra credit</a:t>
            </a:r>
          </a:p>
          <a:p>
            <a:pPr lvl="1" eaLnBrk="1" hangingPunct="1"/>
            <a:r>
              <a:rPr lang="en-US" sz="2000" dirty="0" smtClean="0"/>
              <a:t>4pm Wednesday, Nov. 6, SH101, Dr. David </a:t>
            </a:r>
            <a:r>
              <a:rPr lang="en-US" sz="2000" dirty="0" err="1" smtClean="0"/>
              <a:t>Nygren</a:t>
            </a:r>
            <a:r>
              <a:rPr lang="en-US" sz="2000" dirty="0" smtClean="0"/>
              <a:t> of Lorentz Berkeley National Laboratory, Triple extra credit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Nov.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3-10-30 at 10.0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11399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Nov. 4,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pic>
        <p:nvPicPr>
          <p:cNvPr id="2" name="Picture 1" descr="Screen Shot 2013-11-03 at 8.34.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4445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800" dirty="0" smtClean="0">
                <a:ea typeface="ＭＳ Ｐゴシック" pitchFamily="-84" charset="-128"/>
                <a:cs typeface="ＭＳ Ｐゴシック" pitchFamily="-84" charset="-128"/>
              </a:rPr>
              <a:t>Reminder: Special project #5</a:t>
            </a:r>
            <a:endParaRPr lang="en-US" sz="4800"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342900" indent="-342900" algn="l" eaLnBrk="1" hangingPunct="1">
              <a:buFont typeface="Wingdings" pitchFamily="-84" charset="2"/>
              <a:buChar char="n"/>
            </a:pPr>
            <a:r>
              <a:rPr lang="en-US" sz="3600" dirty="0" smtClean="0">
                <a:ea typeface="ＭＳ Ｐゴシック" pitchFamily="-84" charset="-128"/>
                <a:cs typeface="ＭＳ Ｐゴシック" pitchFamily="-84" charset="-128"/>
              </a:rPr>
              <a:t>Show that the Schrodinger equation becomes Newton’s second law.  (15 points)</a:t>
            </a:r>
          </a:p>
          <a:p>
            <a:pPr marL="342900" indent="-342900" algn="l" eaLnBrk="1" hangingPunct="1">
              <a:buFont typeface="Wingdings" pitchFamily="-84" charset="2"/>
              <a:buChar char="n"/>
            </a:pPr>
            <a:r>
              <a:rPr lang="en-US" sz="3600" dirty="0" smtClean="0">
                <a:ea typeface="ＭＳ Ｐゴシック" pitchFamily="-84" charset="-128"/>
                <a:cs typeface="ＭＳ Ｐゴシック" pitchFamily="-84" charset="-128"/>
              </a:rPr>
              <a:t>Deadline Monday, Nov. 11, 2013</a:t>
            </a:r>
          </a:p>
          <a:p>
            <a:pPr marL="342900" indent="-342900" algn="l" eaLnBrk="1" hangingPunct="1">
              <a:buFont typeface="Wingdings" pitchFamily="-84" charset="2"/>
              <a:buChar char="n"/>
            </a:pPr>
            <a:r>
              <a:rPr lang="en-US" sz="3600" dirty="0" smtClean="0">
                <a:ea typeface="ＭＳ Ｐゴシック" pitchFamily="-84" charset="-128"/>
                <a:cs typeface="ＭＳ Ｐゴシック" pitchFamily="-84" charset="-128"/>
              </a:rPr>
              <a:t>You MUST have your own answers!</a:t>
            </a:r>
          </a:p>
          <a:p>
            <a:pPr marL="342900" indent="-342900" algn="l" eaLnBrk="1" hangingPunct="1">
              <a:buFont typeface="Wingdings" pitchFamily="-84" charset="2"/>
              <a:buChar char="n"/>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Nov. 4,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054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2133600" y="45720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563237" name="Equation" r:id="rId5" imgW="101600" imgH="177800" progId="Equation.3">
                  <p:embed/>
                </p:oleObj>
              </mc:Choice>
              <mc:Fallback>
                <p:oleObj name="Equation" r:id="rId5" imgW="101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563238" name="Equation" r:id="rId7" imgW="101600" imgH="177800" progId="Equation.DSMT4">
                  <p:embed/>
                </p:oleObj>
              </mc:Choice>
              <mc:Fallback>
                <p:oleObj name="Equation" r:id="rId7" imgW="101600" imgH="177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Monday, Nov. 4,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67974" name="Object 6"/>
          <p:cNvGraphicFramePr>
            <a:graphicFrameLocks noChangeAspect="1"/>
          </p:cNvGraphicFramePr>
          <p:nvPr>
            <p:extLst>
              <p:ext uri="{D42A27DB-BD31-4B8C-83A1-F6EECF244321}">
                <p14:modId xmlns:p14="http://schemas.microsoft.com/office/powerpoint/2010/main" val="470401470"/>
              </p:ext>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563239" name="Equation" r:id="rId9" imgW="1498600" imgH="698500" progId="Equation.DSMT4">
                  <p:embed/>
                </p:oleObj>
              </mc:Choice>
              <mc:Fallback>
                <p:oleObj name="Equation" r:id="rId9" imgW="1498600" imgH="698500" progId="Equation.DSMT4">
                  <p:embed/>
                  <p:pic>
                    <p:nvPicPr>
                      <p:cNvPr id="0" name=""/>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1990066630"/>
              </p:ext>
            </p:extLst>
          </p:nvPr>
        </p:nvGraphicFramePr>
        <p:xfrm>
          <a:off x="784225" y="2057400"/>
          <a:ext cx="2392363" cy="798513"/>
        </p:xfrm>
        <a:graphic>
          <a:graphicData uri="http://schemas.openxmlformats.org/presentationml/2006/ole">
            <mc:AlternateContent xmlns:mc="http://schemas.openxmlformats.org/markup-compatibility/2006">
              <mc:Choice xmlns:v="urn:schemas-microsoft-com:vml" Requires="v">
                <p:oleObj spid="_x0000_s563240" name="Equation" r:id="rId11" imgW="1333500" imgH="444500" progId="Equation.DSMT4">
                  <p:embed/>
                </p:oleObj>
              </mc:Choice>
              <mc:Fallback>
                <p:oleObj name="Equation" r:id="rId11" imgW="1333500" imgH="444500" progId="Equation.DSMT4">
                  <p:embed/>
                  <p:pic>
                    <p:nvPicPr>
                      <p:cNvPr id="0" name=""/>
                      <p:cNvPicPr>
                        <a:picLocks noChangeAspect="1" noChangeArrowheads="1"/>
                      </p:cNvPicPr>
                      <p:nvPr/>
                    </p:nvPicPr>
                    <p:blipFill>
                      <a:blip r:embed="rId12"/>
                      <a:srcRect/>
                      <a:stretch>
                        <a:fillRect/>
                      </a:stretch>
                    </p:blipFill>
                    <p:spPr bwMode="auto">
                      <a:xfrm>
                        <a:off x="784225" y="2057400"/>
                        <a:ext cx="2392363"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168451798"/>
              </p:ext>
            </p:extLst>
          </p:nvPr>
        </p:nvGraphicFramePr>
        <p:xfrm>
          <a:off x="6488113" y="2286000"/>
          <a:ext cx="2324100" cy="433388"/>
        </p:xfrm>
        <a:graphic>
          <a:graphicData uri="http://schemas.openxmlformats.org/presentationml/2006/ole">
            <mc:AlternateContent xmlns:mc="http://schemas.openxmlformats.org/markup-compatibility/2006">
              <mc:Choice xmlns:v="urn:schemas-microsoft-com:vml" Requires="v">
                <p:oleObj spid="_x0000_s563241" name="Equation" r:id="rId13" imgW="1295400" imgH="241300" progId="Equation.DSMT4">
                  <p:embed/>
                </p:oleObj>
              </mc:Choice>
              <mc:Fallback>
                <p:oleObj name="Equation" r:id="rId13" imgW="1295400" imgH="241300" progId="Equation.DSMT4">
                  <p:embed/>
                  <p:pic>
                    <p:nvPicPr>
                      <p:cNvPr id="0" name=""/>
                      <p:cNvPicPr>
                        <a:picLocks noChangeAspect="1" noChangeArrowheads="1"/>
                      </p:cNvPicPr>
                      <p:nvPr/>
                    </p:nvPicPr>
                    <p:blipFill>
                      <a:blip r:embed="rId14"/>
                      <a:srcRect/>
                      <a:stretch>
                        <a:fillRect/>
                      </a:stretch>
                    </p:blipFill>
                    <p:spPr bwMode="auto">
                      <a:xfrm>
                        <a:off x="6488113" y="2286000"/>
                        <a:ext cx="23241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ext uri="{D42A27DB-BD31-4B8C-83A1-F6EECF244321}">
                <p14:modId xmlns:p14="http://schemas.microsoft.com/office/powerpoint/2010/main" val="3793301718"/>
              </p:ext>
            </p:extLst>
          </p:nvPr>
        </p:nvGraphicFramePr>
        <p:xfrm>
          <a:off x="1608138" y="3048000"/>
          <a:ext cx="1074737" cy="601663"/>
        </p:xfrm>
        <a:graphic>
          <a:graphicData uri="http://schemas.openxmlformats.org/presentationml/2006/ole">
            <mc:AlternateContent xmlns:mc="http://schemas.openxmlformats.org/markup-compatibility/2006">
              <mc:Choice xmlns:v="urn:schemas-microsoft-com:vml" Requires="v">
                <p:oleObj spid="_x0000_s563242" name="Equation" r:id="rId15" imgW="749300" imgH="419100" progId="Equation.DSMT4">
                  <p:embed/>
                </p:oleObj>
              </mc:Choice>
              <mc:Fallback>
                <p:oleObj name="Equation" r:id="rId15" imgW="749300" imgH="419100" progId="Equation.DSMT4">
                  <p:embed/>
                  <p:pic>
                    <p:nvPicPr>
                      <p:cNvPr id="0" name=""/>
                      <p:cNvPicPr>
                        <a:picLocks noChangeAspect="1" noChangeArrowheads="1"/>
                      </p:cNvPicPr>
                      <p:nvPr/>
                    </p:nvPicPr>
                    <p:blipFill>
                      <a:blip r:embed="rId16"/>
                      <a:srcRect/>
                      <a:stretch>
                        <a:fillRect/>
                      </a:stretch>
                    </p:blipFill>
                    <p:spPr bwMode="auto">
                      <a:xfrm>
                        <a:off x="1608138" y="3048000"/>
                        <a:ext cx="1074737"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ext uri="{D42A27DB-BD31-4B8C-83A1-F6EECF244321}">
                <p14:modId xmlns:p14="http://schemas.microsoft.com/office/powerpoint/2010/main" val="2743319897"/>
              </p:ext>
            </p:extLst>
          </p:nvPr>
        </p:nvGraphicFramePr>
        <p:xfrm>
          <a:off x="5280025" y="4800600"/>
          <a:ext cx="3543300" cy="442913"/>
        </p:xfrm>
        <a:graphic>
          <a:graphicData uri="http://schemas.openxmlformats.org/presentationml/2006/ole">
            <mc:AlternateContent xmlns:mc="http://schemas.openxmlformats.org/markup-compatibility/2006">
              <mc:Choice xmlns:v="urn:schemas-microsoft-com:vml" Requires="v">
                <p:oleObj spid="_x0000_s563243" name="Equation" r:id="rId17" imgW="1930400" imgH="241300" progId="Equation.DSMT4">
                  <p:embed/>
                </p:oleObj>
              </mc:Choice>
              <mc:Fallback>
                <p:oleObj name="Equation" r:id="rId17" imgW="1930400" imgH="241300" progId="Equation.DSMT4">
                  <p:embed/>
                  <p:pic>
                    <p:nvPicPr>
                      <p:cNvPr id="0" name=""/>
                      <p:cNvPicPr>
                        <a:picLocks noChangeAspect="1" noChangeArrowheads="1"/>
                      </p:cNvPicPr>
                      <p:nvPr/>
                    </p:nvPicPr>
                    <p:blipFill>
                      <a:blip r:embed="rId18"/>
                      <a:srcRect/>
                      <a:stretch>
                        <a:fillRect/>
                      </a:stretch>
                    </p:blipFill>
                    <p:spPr bwMode="auto">
                      <a:xfrm>
                        <a:off x="5280025" y="4800600"/>
                        <a:ext cx="3543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ext uri="{D42A27DB-BD31-4B8C-83A1-F6EECF244321}">
                <p14:modId xmlns:p14="http://schemas.microsoft.com/office/powerpoint/2010/main" val="139491041"/>
              </p:ext>
            </p:extLst>
          </p:nvPr>
        </p:nvGraphicFramePr>
        <p:xfrm>
          <a:off x="5280025" y="5257800"/>
          <a:ext cx="3752850" cy="442913"/>
        </p:xfrm>
        <a:graphic>
          <a:graphicData uri="http://schemas.openxmlformats.org/presentationml/2006/ole">
            <mc:AlternateContent xmlns:mc="http://schemas.openxmlformats.org/markup-compatibility/2006">
              <mc:Choice xmlns:v="urn:schemas-microsoft-com:vml" Requires="v">
                <p:oleObj spid="_x0000_s563244" name="Equation" r:id="rId19" imgW="2044700" imgH="241300" progId="Equation.DSMT4">
                  <p:embed/>
                </p:oleObj>
              </mc:Choice>
              <mc:Fallback>
                <p:oleObj name="Equation" r:id="rId19" imgW="2044700" imgH="241300" progId="Equation.DSMT4">
                  <p:embed/>
                  <p:pic>
                    <p:nvPicPr>
                      <p:cNvPr id="0" name=""/>
                      <p:cNvPicPr>
                        <a:picLocks noChangeAspect="1" noChangeArrowheads="1"/>
                      </p:cNvPicPr>
                      <p:nvPr/>
                    </p:nvPicPr>
                    <p:blipFill>
                      <a:blip r:embed="rId20"/>
                      <a:srcRect/>
                      <a:stretch>
                        <a:fillRect/>
                      </a:stretch>
                    </p:blipFill>
                    <p:spPr bwMode="auto">
                      <a:xfrm>
                        <a:off x="5280025" y="5257800"/>
                        <a:ext cx="375285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562600" y="57150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a:t>
            </a:r>
            <a:r>
              <a:rPr lang="en-US" sz="1800" dirty="0" err="1" smtClean="0">
                <a:solidFill>
                  <a:srgbClr val="3333CC"/>
                </a:solidFill>
                <a:latin typeface="Arial Narrow"/>
                <a:cs typeface="Arial Narrow"/>
              </a:rPr>
              <a:t>x</a:t>
            </a:r>
            <a:r>
              <a:rPr lang="en-US" sz="1800" dirty="0" err="1" smtClean="0">
                <a:solidFill>
                  <a:srgbClr val="3333CC"/>
                </a:solidFill>
                <a:latin typeface="Arial Narrow"/>
                <a:cs typeface="Arial Narrow"/>
                <a:sym typeface="Wingdings"/>
              </a:rPr>
              <a:t>infinity</a:t>
            </a:r>
            <a:r>
              <a:rPr lang="en-US" sz="1800" dirty="0" smtClean="0">
                <a:solidFill>
                  <a:srgbClr val="3333CC"/>
                </a:solidFill>
                <a:latin typeface="Arial Narrow"/>
                <a:cs typeface="Arial Narrow"/>
                <a:sym typeface="Wingdings"/>
              </a:rPr>
              <a:t>.</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2773424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Nov. 4,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72066" name="Object 2"/>
          <p:cNvGraphicFramePr>
            <a:graphicFrameLocks noChangeAspect="1"/>
          </p:cNvGraphicFramePr>
          <p:nvPr>
            <p:extLst>
              <p:ext uri="{D42A27DB-BD31-4B8C-83A1-F6EECF244321}">
                <p14:modId xmlns:p14="http://schemas.microsoft.com/office/powerpoint/2010/main" val="3294794887"/>
              </p:ext>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559385" name="Equation" r:id="rId4" imgW="812800" imgH="419100" progId="Equation.DSMT4">
                  <p:embed/>
                </p:oleObj>
              </mc:Choice>
              <mc:Fallback>
                <p:oleObj name="Equation" r:id="rId4" imgW="812800" imgH="419100" progId="Equation.DSMT4">
                  <p:embed/>
                  <p:pic>
                    <p:nvPicPr>
                      <p:cNvPr id="0" name=""/>
                      <p:cNvPicPr>
                        <a:picLocks noChangeAspect="1" noChangeArrowheads="1"/>
                      </p:cNvPicPr>
                      <p:nvPr/>
                    </p:nvPicPr>
                    <p:blipFill>
                      <a:blip r:embed="rId5"/>
                      <a:srcRect/>
                      <a:stretch>
                        <a:fillRect/>
                      </a:stretch>
                    </p:blipFill>
                    <p:spPr bwMode="auto">
                      <a:xfrm>
                        <a:off x="3241675" y="990600"/>
                        <a:ext cx="15335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ext uri="{D42A27DB-BD31-4B8C-83A1-F6EECF244321}">
                <p14:modId xmlns:p14="http://schemas.microsoft.com/office/powerpoint/2010/main" val="3800969276"/>
              </p:ext>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559386" name="Equation" r:id="rId6" imgW="901700" imgH="279400" progId="Equation.DSMT4">
                  <p:embed/>
                </p:oleObj>
              </mc:Choice>
              <mc:Fallback>
                <p:oleObj name="Equation" r:id="rId6" imgW="901700" imgH="279400" progId="Equation.DSMT4">
                  <p:embed/>
                  <p:pic>
                    <p:nvPicPr>
                      <p:cNvPr id="0" name=""/>
                      <p:cNvPicPr>
                        <a:picLocks noChangeAspect="1" noChangeArrowheads="1"/>
                      </p:cNvPicPr>
                      <p:nvPr/>
                    </p:nvPicPr>
                    <p:blipFill>
                      <a:blip r:embed="rId7"/>
                      <a:srcRect/>
                      <a:stretch>
                        <a:fillRect/>
                      </a:stretch>
                    </p:blipFill>
                    <p:spPr bwMode="auto">
                      <a:xfrm>
                        <a:off x="5410200" y="1104900"/>
                        <a:ext cx="15970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ext uri="{D42A27DB-BD31-4B8C-83A1-F6EECF244321}">
                <p14:modId xmlns:p14="http://schemas.microsoft.com/office/powerpoint/2010/main" val="724588529"/>
              </p:ext>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559387" name="Equation" r:id="rId8" imgW="2565400" imgH="241300" progId="Equation.DSMT4">
                  <p:embed/>
                </p:oleObj>
              </mc:Choice>
              <mc:Fallback>
                <p:oleObj name="Equation" r:id="rId8" imgW="2565400" imgH="241300" progId="Equation.DSMT4">
                  <p:embed/>
                  <p:pic>
                    <p:nvPicPr>
                      <p:cNvPr id="0" name=""/>
                      <p:cNvPicPr>
                        <a:picLocks noChangeAspect="1" noChangeArrowheads="1"/>
                      </p:cNvPicPr>
                      <p:nvPr/>
                    </p:nvPicPr>
                    <p:blipFill>
                      <a:blip r:embed="rId9"/>
                      <a:srcRect/>
                      <a:stretch>
                        <a:fillRect/>
                      </a:stretch>
                    </p:blipFill>
                    <p:spPr bwMode="auto">
                      <a:xfrm>
                        <a:off x="2251075" y="2209800"/>
                        <a:ext cx="56499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ext uri="{D42A27DB-BD31-4B8C-83A1-F6EECF244321}">
                <p14:modId xmlns:p14="http://schemas.microsoft.com/office/powerpoint/2010/main" val="3724240353"/>
              </p:ext>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559388" name="Equation" r:id="rId10" imgW="1054100" imgH="203200" progId="Equation.DSMT4">
                  <p:embed/>
                </p:oleObj>
              </mc:Choice>
              <mc:Fallback>
                <p:oleObj name="Equation" r:id="rId10" imgW="1054100" imgH="203200" progId="Equation.DSMT4">
                  <p:embed/>
                  <p:pic>
                    <p:nvPicPr>
                      <p:cNvPr id="0" name=""/>
                      <p:cNvPicPr>
                        <a:picLocks noChangeAspect="1" noChangeArrowheads="1"/>
                      </p:cNvPicPr>
                      <p:nvPr/>
                    </p:nvPicPr>
                    <p:blipFill>
                      <a:blip r:embed="rId11"/>
                      <a:srcRect/>
                      <a:stretch>
                        <a:fillRect/>
                      </a:stretch>
                    </p:blipFill>
                    <p:spPr bwMode="auto">
                      <a:xfrm>
                        <a:off x="2249488" y="2971800"/>
                        <a:ext cx="23701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ext uri="{D42A27DB-BD31-4B8C-83A1-F6EECF244321}">
                <p14:modId xmlns:p14="http://schemas.microsoft.com/office/powerpoint/2010/main" val="1623422923"/>
              </p:ext>
            </p:extLst>
          </p:nvPr>
        </p:nvGraphicFramePr>
        <p:xfrm>
          <a:off x="4676775" y="2971800"/>
          <a:ext cx="3198813" cy="457200"/>
        </p:xfrm>
        <a:graphic>
          <a:graphicData uri="http://schemas.openxmlformats.org/presentationml/2006/ole">
            <mc:AlternateContent xmlns:mc="http://schemas.openxmlformats.org/markup-compatibility/2006">
              <mc:Choice xmlns:v="urn:schemas-microsoft-com:vml" Requires="v">
                <p:oleObj spid="_x0000_s559389" name="Equation" r:id="rId12" imgW="1422400" imgH="203200" progId="Equation.DSMT4">
                  <p:embed/>
                </p:oleObj>
              </mc:Choice>
              <mc:Fallback>
                <p:oleObj name="Equation" r:id="rId12" imgW="1422400" imgH="203200" progId="Equation.DSMT4">
                  <p:embed/>
                  <p:pic>
                    <p:nvPicPr>
                      <p:cNvPr id="0" name=""/>
                      <p:cNvPicPr>
                        <a:picLocks noChangeAspect="1" noChangeArrowheads="1"/>
                      </p:cNvPicPr>
                      <p:nvPr/>
                    </p:nvPicPr>
                    <p:blipFill>
                      <a:blip r:embed="rId13"/>
                      <a:srcRect/>
                      <a:stretch>
                        <a:fillRect/>
                      </a:stretch>
                    </p:blipFill>
                    <p:spPr bwMode="auto">
                      <a:xfrm>
                        <a:off x="4676775" y="2971800"/>
                        <a:ext cx="31988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088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distance that violates classical physics 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Nov. 4,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73090" name="Object 2"/>
          <p:cNvGraphicFramePr>
            <a:graphicFrameLocks noChangeAspect="1"/>
          </p:cNvGraphicFramePr>
          <p:nvPr>
            <p:extLst>
              <p:ext uri="{D42A27DB-BD31-4B8C-83A1-F6EECF244321}">
                <p14:modId xmlns:p14="http://schemas.microsoft.com/office/powerpoint/2010/main" val="3718392791"/>
              </p:ext>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521741" name="Equation" r:id="rId3" imgW="609600" imgH="393700" progId="Equation.DSMT4">
                  <p:embed/>
                </p:oleObj>
              </mc:Choice>
              <mc:Fallback>
                <p:oleObj name="Equation" r:id="rId3" imgW="609600" imgH="393700" progId="Equation.DSMT4">
                  <p:embed/>
                  <p:pic>
                    <p:nvPicPr>
                      <p:cNvPr id="0" name=""/>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ext uri="{D42A27DB-BD31-4B8C-83A1-F6EECF244321}">
                <p14:modId xmlns:p14="http://schemas.microsoft.com/office/powerpoint/2010/main" val="576736523"/>
              </p:ext>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521742" name="Equation" r:id="rId5" imgW="889000" imgH="482600" progId="Equation.DSMT4">
                  <p:embed/>
                </p:oleObj>
              </mc:Choice>
              <mc:Fallback>
                <p:oleObj name="Equation" r:id="rId5" imgW="889000" imgH="482600" progId="Equation.DSMT4">
                  <p:embed/>
                  <p:pic>
                    <p:nvPicPr>
                      <p:cNvPr id="0" name=""/>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1980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endParaRPr lang="en-US" sz="2400" dirty="0" smtClean="0">
              <a:ea typeface="ＭＳ Ｐゴシック" pitchFamily="-84" charset="-128"/>
              <a:cs typeface="ＭＳ Ｐゴシック" pitchFamily="-84" charset="-128"/>
            </a:endParaRPr>
          </a:p>
          <a:p>
            <a:pPr eaLnBrk="1" hangingPunct="1">
              <a:lnSpc>
                <a:spcPct val="140000"/>
              </a:lnSpc>
            </a:pPr>
            <a:r>
              <a:rPr lang="en-US" sz="2400" dirty="0" smtClean="0">
                <a:ea typeface="ＭＳ Ｐゴシック" pitchFamily="-84" charset="-128"/>
                <a:cs typeface="ＭＳ Ｐゴシック" pitchFamily="-84" charset="-128"/>
              </a:rPr>
              <a:t>We </a:t>
            </a:r>
            <a:r>
              <a:rPr lang="en-US" sz="2400" dirty="0">
                <a:ea typeface="ＭＳ Ｐゴシック" pitchFamily="-84" charset="-128"/>
                <a:cs typeface="ＭＳ Ｐゴシック" pitchFamily="-84" charset="-128"/>
              </a:rPr>
              <a:t>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Monday, Nov. 4, 2013</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14" name="Footer Placeholder 13"/>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514050" name="Object 2"/>
          <p:cNvGraphicFramePr>
            <a:graphicFrameLocks noChangeAspect="1"/>
          </p:cNvGraphicFramePr>
          <p:nvPr>
            <p:extLst>
              <p:ext uri="{D42A27DB-BD31-4B8C-83A1-F6EECF244321}">
                <p14:modId xmlns:p14="http://schemas.microsoft.com/office/powerpoint/2010/main" val="650369893"/>
              </p:ext>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561519" name="Equation" r:id="rId3" imgW="787400" imgH="152400" progId="Equation.DSMT4">
                  <p:embed/>
                </p:oleObj>
              </mc:Choice>
              <mc:Fallback>
                <p:oleObj name="Equation" r:id="rId3" imgW="787400" imgH="152400" progId="Equation.DSMT4">
                  <p:embed/>
                  <p:pic>
                    <p:nvPicPr>
                      <p:cNvPr id="0" name=""/>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ext uri="{D42A27DB-BD31-4B8C-83A1-F6EECF244321}">
                <p14:modId xmlns:p14="http://schemas.microsoft.com/office/powerpoint/2010/main" val="1180420970"/>
              </p:ext>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561520" name="Equation" r:id="rId5" imgW="1282700" imgH="469900" progId="Equation.DSMT4">
                  <p:embed/>
                </p:oleObj>
              </mc:Choice>
              <mc:Fallback>
                <p:oleObj name="Equation" r:id="rId5" imgW="1282700" imgH="469900" progId="Equation.DSMT4">
                  <p:embed/>
                  <p:pic>
                    <p:nvPicPr>
                      <p:cNvPr id="0" name=""/>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ext uri="{D42A27DB-BD31-4B8C-83A1-F6EECF244321}">
                <p14:modId xmlns:p14="http://schemas.microsoft.com/office/powerpoint/2010/main" val="2725330222"/>
              </p:ext>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561521" name="Equation" r:id="rId7" imgW="749300" imgH="419100" progId="Equation.DSMT4">
                  <p:embed/>
                </p:oleObj>
              </mc:Choice>
              <mc:Fallback>
                <p:oleObj name="Equation" r:id="rId7" imgW="749300" imgH="419100" progId="Equation.DSMT4">
                  <p:embed/>
                  <p:pic>
                    <p:nvPicPr>
                      <p:cNvPr id="0" name=""/>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ext uri="{D42A27DB-BD31-4B8C-83A1-F6EECF244321}">
                <p14:modId xmlns:p14="http://schemas.microsoft.com/office/powerpoint/2010/main" val="235536370"/>
              </p:ext>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561522" name="Equation" r:id="rId9" imgW="1092200" imgH="254000" progId="Equation.DSMT4">
                  <p:embed/>
                </p:oleObj>
              </mc:Choice>
              <mc:Fallback>
                <p:oleObj name="Equation" r:id="rId9" imgW="1092200" imgH="254000" progId="Equation.DSMT4">
                  <p:embed/>
                  <p:pic>
                    <p:nvPicPr>
                      <p:cNvPr id="0" name=""/>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ext uri="{D42A27DB-BD31-4B8C-83A1-F6EECF244321}">
                <p14:modId xmlns:p14="http://schemas.microsoft.com/office/powerpoint/2010/main" val="236275723"/>
              </p:ext>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561523" name="Equation" r:id="rId11" imgW="2374900" imgH="469900" progId="Equation.DSMT4">
                  <p:embed/>
                </p:oleObj>
              </mc:Choice>
              <mc:Fallback>
                <p:oleObj name="Equation" r:id="rId11" imgW="2374900" imgH="469900" progId="Equation.DSMT4">
                  <p:embed/>
                  <p:pic>
                    <p:nvPicPr>
                      <p:cNvPr id="0" name=""/>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ext uri="{D42A27DB-BD31-4B8C-83A1-F6EECF244321}">
                <p14:modId xmlns:p14="http://schemas.microsoft.com/office/powerpoint/2010/main" val="3642388129"/>
              </p:ext>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561524" name="Equation" r:id="rId13" imgW="901700" imgH="419100" progId="Equation.DSMT4">
                  <p:embed/>
                </p:oleObj>
              </mc:Choice>
              <mc:Fallback>
                <p:oleObj name="Equation" r:id="rId13" imgW="901700" imgH="419100" progId="Equation.DSMT4">
                  <p:embed/>
                  <p:pic>
                    <p:nvPicPr>
                      <p:cNvPr id="0" name=""/>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ext uri="{D42A27DB-BD31-4B8C-83A1-F6EECF244321}">
                <p14:modId xmlns:p14="http://schemas.microsoft.com/office/powerpoint/2010/main" val="2505941905"/>
              </p:ext>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561525" name="Equation" r:id="rId15" imgW="889000" imgH="393700" progId="Equation.DSMT4">
                  <p:embed/>
                </p:oleObj>
              </mc:Choice>
              <mc:Fallback>
                <p:oleObj name="Equation" r:id="rId15" imgW="889000" imgH="393700" progId="Equation.DSMT4">
                  <p:embed/>
                  <p:pic>
                    <p:nvPicPr>
                      <p:cNvPr id="0" name=""/>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ext uri="{D42A27DB-BD31-4B8C-83A1-F6EECF244321}">
                <p14:modId xmlns:p14="http://schemas.microsoft.com/office/powerpoint/2010/main" val="3818112785"/>
              </p:ext>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561526"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ext uri="{D42A27DB-BD31-4B8C-83A1-F6EECF244321}">
                <p14:modId xmlns:p14="http://schemas.microsoft.com/office/powerpoint/2010/main" val="3557881243"/>
              </p:ext>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561527" name="Equation" r:id="rId19" imgW="1384300" imgH="419100" progId="Equation.DSMT4">
                  <p:embed/>
                </p:oleObj>
              </mc:Choice>
              <mc:Fallback>
                <p:oleObj name="Equation" r:id="rId19" imgW="1384300" imgH="419100" progId="Equation.DSMT4">
                  <p:embed/>
                  <p:pic>
                    <p:nvPicPr>
                      <p:cNvPr id="0" name=""/>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ext uri="{D42A27DB-BD31-4B8C-83A1-F6EECF244321}">
                <p14:modId xmlns:p14="http://schemas.microsoft.com/office/powerpoint/2010/main" val="2653622244"/>
              </p:ext>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561528" name="Equation" r:id="rId21" imgW="508000" imgH="419100" progId="Equation.DSMT4">
                  <p:embed/>
                </p:oleObj>
              </mc:Choice>
              <mc:Fallback>
                <p:oleObj name="Equation" r:id="rId21" imgW="508000" imgH="419100" progId="Equation.DSMT4">
                  <p:embed/>
                  <p:pic>
                    <p:nvPicPr>
                      <p:cNvPr id="0" name=""/>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719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47707</TotalTime>
  <Words>1150</Words>
  <Application>Microsoft Macintosh PowerPoint</Application>
  <PresentationFormat>On-screen Show (4:3)</PresentationFormat>
  <Paragraphs>163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3313 – Section 001 Lecture #15</vt:lpstr>
      <vt:lpstr>Announcements</vt:lpstr>
      <vt:lpstr>PowerPoint Presentation</vt:lpstr>
      <vt:lpstr>PowerPoint Presentation</vt:lpstr>
      <vt:lpstr>Reminder: Special project #5</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lpstr>The Simple Harmonic Oscillator</vt:lpstr>
      <vt:lpstr>Parabolic Potential Well</vt:lpstr>
      <vt:lpstr>Analysis of the Parabolic Potential Well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2033</cp:revision>
  <cp:lastPrinted>2013-11-04T20:44:37Z</cp:lastPrinted>
  <dcterms:created xsi:type="dcterms:W3CDTF">2012-10-15T20:49:02Z</dcterms:created>
  <dcterms:modified xsi:type="dcterms:W3CDTF">2013-11-04T20:48:57Z</dcterms:modified>
</cp:coreProperties>
</file>