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335" r:id="rId3"/>
    <p:sldId id="772" r:id="rId4"/>
    <p:sldId id="773" r:id="rId5"/>
    <p:sldId id="770" r:id="rId6"/>
    <p:sldId id="741" r:id="rId7"/>
    <p:sldId id="742" r:id="rId8"/>
    <p:sldId id="743" r:id="rId9"/>
    <p:sldId id="744" r:id="rId10"/>
    <p:sldId id="745" r:id="rId11"/>
    <p:sldId id="746" r:id="rId12"/>
    <p:sldId id="747" r:id="rId13"/>
    <p:sldId id="748" r:id="rId14"/>
    <p:sldId id="749" r:id="rId15"/>
    <p:sldId id="750" r:id="rId1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3" d="100"/>
          <a:sy n="83" d="100"/>
        </p:scale>
        <p:origin x="-17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5" Type="http://schemas.openxmlformats.org/officeDocument/2006/relationships/image" Target="../media/image8.emf"/><Relationship Id="rId6" Type="http://schemas.openxmlformats.org/officeDocument/2006/relationships/image" Target="../media/image9.emf"/><Relationship Id="rId7" Type="http://schemas.openxmlformats.org/officeDocument/2006/relationships/image" Target="../media/image10.emf"/><Relationship Id="rId8" Type="http://schemas.openxmlformats.org/officeDocument/2006/relationships/image" Target="../media/image11.emf"/><Relationship Id="rId1" Type="http://schemas.openxmlformats.org/officeDocument/2006/relationships/image" Target="../media/image4.emf"/><Relationship Id="rId2"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5" Type="http://schemas.openxmlformats.org/officeDocument/2006/relationships/image" Target="../media/image17.emf"/><Relationship Id="rId1" Type="http://schemas.openxmlformats.org/officeDocument/2006/relationships/image" Target="../media/image13.emf"/><Relationship Id="rId2"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 Id="rId2"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5" Type="http://schemas.openxmlformats.org/officeDocument/2006/relationships/image" Target="../media/image25.emf"/><Relationship Id="rId6" Type="http://schemas.openxmlformats.org/officeDocument/2006/relationships/image" Target="../media/image26.emf"/><Relationship Id="rId7" Type="http://schemas.openxmlformats.org/officeDocument/2006/relationships/image" Target="../media/image27.emf"/><Relationship Id="rId8" Type="http://schemas.openxmlformats.org/officeDocument/2006/relationships/image" Target="../media/image28.emf"/><Relationship Id="rId9" Type="http://schemas.openxmlformats.org/officeDocument/2006/relationships/image" Target="../media/image29.emf"/><Relationship Id="rId10" Type="http://schemas.openxmlformats.org/officeDocument/2006/relationships/image" Target="../media/image30.emf"/><Relationship Id="rId1" Type="http://schemas.openxmlformats.org/officeDocument/2006/relationships/image" Target="../media/image21.emf"/><Relationship Id="rId2"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34.emf"/><Relationship Id="rId5" Type="http://schemas.openxmlformats.org/officeDocument/2006/relationships/image" Target="../media/image35.emf"/><Relationship Id="rId6" Type="http://schemas.openxmlformats.org/officeDocument/2006/relationships/image" Target="../media/image36.emf"/><Relationship Id="rId7" Type="http://schemas.openxmlformats.org/officeDocument/2006/relationships/image" Target="../media/image37.emf"/><Relationship Id="rId8" Type="http://schemas.openxmlformats.org/officeDocument/2006/relationships/image" Target="../media/image38.emf"/><Relationship Id="rId9" Type="http://schemas.openxmlformats.org/officeDocument/2006/relationships/image" Target="../media/image39.emf"/><Relationship Id="rId1" Type="http://schemas.openxmlformats.org/officeDocument/2006/relationships/image" Target="../media/image31.emf"/><Relationship Id="rId2" Type="http://schemas.openxmlformats.org/officeDocument/2006/relationships/image" Target="../media/image32.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3.emf"/><Relationship Id="rId4" Type="http://schemas.openxmlformats.org/officeDocument/2006/relationships/image" Target="../media/image44.emf"/><Relationship Id="rId5" Type="http://schemas.openxmlformats.org/officeDocument/2006/relationships/image" Target="../media/image45.emf"/><Relationship Id="rId6" Type="http://schemas.openxmlformats.org/officeDocument/2006/relationships/image" Target="../media/image46.emf"/><Relationship Id="rId7" Type="http://schemas.openxmlformats.org/officeDocument/2006/relationships/image" Target="../media/image47.emf"/><Relationship Id="rId8" Type="http://schemas.openxmlformats.org/officeDocument/2006/relationships/image" Target="../media/image48.emf"/><Relationship Id="rId9" Type="http://schemas.openxmlformats.org/officeDocument/2006/relationships/image" Target="../media/image49.emf"/><Relationship Id="rId10" Type="http://schemas.openxmlformats.org/officeDocument/2006/relationships/image" Target="../media/image50.emf"/><Relationship Id="rId11" Type="http://schemas.openxmlformats.org/officeDocument/2006/relationships/image" Target="../media/image51.emf"/><Relationship Id="rId1" Type="http://schemas.openxmlformats.org/officeDocument/2006/relationships/image" Target="../media/image41.emf"/><Relationship Id="rId2" Type="http://schemas.openxmlformats.org/officeDocument/2006/relationships/image" Target="../media/image42.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4.emf"/><Relationship Id="rId4" Type="http://schemas.openxmlformats.org/officeDocument/2006/relationships/image" Target="../media/image55.emf"/><Relationship Id="rId5" Type="http://schemas.openxmlformats.org/officeDocument/2006/relationships/image" Target="../media/image56.emf"/><Relationship Id="rId6" Type="http://schemas.openxmlformats.org/officeDocument/2006/relationships/image" Target="../media/image57.emf"/><Relationship Id="rId7" Type="http://schemas.openxmlformats.org/officeDocument/2006/relationships/image" Target="../media/image58.emf"/><Relationship Id="rId8" Type="http://schemas.openxmlformats.org/officeDocument/2006/relationships/image" Target="../media/image59.emf"/><Relationship Id="rId1" Type="http://schemas.openxmlformats.org/officeDocument/2006/relationships/image" Target="../media/image52.emf"/><Relationship Id="rId2" Type="http://schemas.openxmlformats.org/officeDocument/2006/relationships/image" Target="../media/image5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4.emf"/><Relationship Id="rId2" Type="http://schemas.openxmlformats.org/officeDocument/2006/relationships/image" Target="../media/image65.emf"/><Relationship Id="rId3" Type="http://schemas.openxmlformats.org/officeDocument/2006/relationships/image" Target="../media/image6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15506216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44721395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84" charset="-128"/>
              <a:cs typeface="ＭＳ Ｐゴシック" pitchFamily="-84" charset="-128"/>
            </a:endParaRPr>
          </a:p>
        </p:txBody>
      </p:sp>
      <p:sp>
        <p:nvSpPr>
          <p:cNvPr id="34819" name="Slide Number Placeholder 3"/>
          <p:cNvSpPr>
            <a:spLocks noGrp="1"/>
          </p:cNvSpPr>
          <p:nvPr>
            <p:ph type="sldNum" sz="quarter" idx="5"/>
          </p:nvPr>
        </p:nvSpPr>
        <p:spPr bwMode="auto">
          <a:noFill/>
          <a:ln>
            <a:miter lim="800000"/>
            <a:headEnd/>
            <a:tailEnd/>
          </a:ln>
        </p:spPr>
        <p:txBody>
          <a:bodyPr/>
          <a:lstStyle/>
          <a:p>
            <a:fld id="{478E05E0-8736-0F4D-A724-73FFBDAA481C}" type="slidenum">
              <a:rPr lang="en-US"/>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Monday, Nov. 4, 2013</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Nov. 4,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Nov. 4,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Nov. 4, 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Monday, Nov. 4, 2013</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E4BFBEB-12DC-8949-B61D-A8F2554F50A6}" type="slidenum">
              <a:rPr lang="en-US"/>
              <a:pPr>
                <a:defRPr/>
              </a:pPr>
              <a:t>‹#›</a:t>
            </a:fld>
            <a:endParaRPr lang="en-US"/>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Nov. 4,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Nov. 4,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Nov. 4,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Nov. 4, 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Monday, Nov. 4, 2013</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Monday, Nov. 4, 2013</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Nov. 4,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Nov. 4,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Monday, Nov. 4, 2013</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3313-001, Fall 2013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5"/>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2" r:id="rId13"/>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oleObject" Target="../embeddings/oleObject29.bin"/><Relationship Id="rId20" Type="http://schemas.openxmlformats.org/officeDocument/2006/relationships/image" Target="../media/image39.emf"/><Relationship Id="rId21" Type="http://schemas.openxmlformats.org/officeDocument/2006/relationships/image" Target="../media/image40.jpeg"/><Relationship Id="rId10" Type="http://schemas.openxmlformats.org/officeDocument/2006/relationships/image" Target="../media/image34.emf"/><Relationship Id="rId11" Type="http://schemas.openxmlformats.org/officeDocument/2006/relationships/oleObject" Target="../embeddings/oleObject30.bin"/><Relationship Id="rId12" Type="http://schemas.openxmlformats.org/officeDocument/2006/relationships/image" Target="../media/image35.emf"/><Relationship Id="rId13" Type="http://schemas.openxmlformats.org/officeDocument/2006/relationships/oleObject" Target="../embeddings/oleObject31.bin"/><Relationship Id="rId14" Type="http://schemas.openxmlformats.org/officeDocument/2006/relationships/image" Target="../media/image36.emf"/><Relationship Id="rId15" Type="http://schemas.openxmlformats.org/officeDocument/2006/relationships/oleObject" Target="../embeddings/oleObject32.bin"/><Relationship Id="rId16" Type="http://schemas.openxmlformats.org/officeDocument/2006/relationships/image" Target="../media/image37.emf"/><Relationship Id="rId17" Type="http://schemas.openxmlformats.org/officeDocument/2006/relationships/oleObject" Target="../embeddings/oleObject33.bin"/><Relationship Id="rId18" Type="http://schemas.openxmlformats.org/officeDocument/2006/relationships/image" Target="../media/image38.emf"/><Relationship Id="rId19" Type="http://schemas.openxmlformats.org/officeDocument/2006/relationships/oleObject" Target="../embeddings/oleObject34.bin"/><Relationship Id="rId1" Type="http://schemas.openxmlformats.org/officeDocument/2006/relationships/vmlDrawing" Target="../drawings/vmlDrawing5.vml"/><Relationship Id="rId2" Type="http://schemas.openxmlformats.org/officeDocument/2006/relationships/slideLayout" Target="../slideLayouts/slideLayout13.xml"/><Relationship Id="rId3" Type="http://schemas.openxmlformats.org/officeDocument/2006/relationships/oleObject" Target="../embeddings/oleObject26.bin"/><Relationship Id="rId4" Type="http://schemas.openxmlformats.org/officeDocument/2006/relationships/image" Target="../media/image31.emf"/><Relationship Id="rId5" Type="http://schemas.openxmlformats.org/officeDocument/2006/relationships/oleObject" Target="../embeddings/oleObject27.bin"/><Relationship Id="rId6" Type="http://schemas.openxmlformats.org/officeDocument/2006/relationships/image" Target="../media/image32.emf"/><Relationship Id="rId7" Type="http://schemas.openxmlformats.org/officeDocument/2006/relationships/oleObject" Target="../embeddings/oleObject28.bin"/><Relationship Id="rId8" Type="http://schemas.openxmlformats.org/officeDocument/2006/relationships/image" Target="../media/image33.emf"/></Relationships>
</file>

<file path=ppt/slides/_rels/slide11.xml.rels><?xml version="1.0" encoding="UTF-8" standalone="yes"?>
<Relationships xmlns="http://schemas.openxmlformats.org/package/2006/relationships"><Relationship Id="rId9" Type="http://schemas.openxmlformats.org/officeDocument/2006/relationships/oleObject" Target="../embeddings/oleObject38.bin"/><Relationship Id="rId20" Type="http://schemas.openxmlformats.org/officeDocument/2006/relationships/image" Target="../media/image49.emf"/><Relationship Id="rId21" Type="http://schemas.openxmlformats.org/officeDocument/2006/relationships/oleObject" Target="../embeddings/oleObject44.bin"/><Relationship Id="rId22" Type="http://schemas.openxmlformats.org/officeDocument/2006/relationships/image" Target="../media/image50.emf"/><Relationship Id="rId23" Type="http://schemas.openxmlformats.org/officeDocument/2006/relationships/oleObject" Target="../embeddings/oleObject45.bin"/><Relationship Id="rId24" Type="http://schemas.openxmlformats.org/officeDocument/2006/relationships/image" Target="../media/image51.emf"/><Relationship Id="rId10" Type="http://schemas.openxmlformats.org/officeDocument/2006/relationships/image" Target="../media/image44.emf"/><Relationship Id="rId11" Type="http://schemas.openxmlformats.org/officeDocument/2006/relationships/oleObject" Target="../embeddings/oleObject39.bin"/><Relationship Id="rId12" Type="http://schemas.openxmlformats.org/officeDocument/2006/relationships/image" Target="../media/image45.emf"/><Relationship Id="rId13" Type="http://schemas.openxmlformats.org/officeDocument/2006/relationships/oleObject" Target="../embeddings/oleObject40.bin"/><Relationship Id="rId14" Type="http://schemas.openxmlformats.org/officeDocument/2006/relationships/image" Target="../media/image46.emf"/><Relationship Id="rId15" Type="http://schemas.openxmlformats.org/officeDocument/2006/relationships/oleObject" Target="../embeddings/oleObject41.bin"/><Relationship Id="rId16" Type="http://schemas.openxmlformats.org/officeDocument/2006/relationships/image" Target="../media/image47.emf"/><Relationship Id="rId17" Type="http://schemas.openxmlformats.org/officeDocument/2006/relationships/oleObject" Target="../embeddings/oleObject42.bin"/><Relationship Id="rId18" Type="http://schemas.openxmlformats.org/officeDocument/2006/relationships/image" Target="../media/image48.emf"/><Relationship Id="rId19" Type="http://schemas.openxmlformats.org/officeDocument/2006/relationships/oleObject" Target="../embeddings/oleObject43.bin"/><Relationship Id="rId1" Type="http://schemas.openxmlformats.org/officeDocument/2006/relationships/vmlDrawing" Target="../drawings/vmlDrawing6.vml"/><Relationship Id="rId2" Type="http://schemas.openxmlformats.org/officeDocument/2006/relationships/slideLayout" Target="../slideLayouts/slideLayout13.xml"/><Relationship Id="rId3" Type="http://schemas.openxmlformats.org/officeDocument/2006/relationships/oleObject" Target="../embeddings/oleObject35.bin"/><Relationship Id="rId4" Type="http://schemas.openxmlformats.org/officeDocument/2006/relationships/image" Target="../media/image41.emf"/><Relationship Id="rId5" Type="http://schemas.openxmlformats.org/officeDocument/2006/relationships/oleObject" Target="../embeddings/oleObject36.bin"/><Relationship Id="rId6" Type="http://schemas.openxmlformats.org/officeDocument/2006/relationships/image" Target="../media/image42.emf"/><Relationship Id="rId7" Type="http://schemas.openxmlformats.org/officeDocument/2006/relationships/oleObject" Target="../embeddings/oleObject37.bin"/><Relationship Id="rId8" Type="http://schemas.openxmlformats.org/officeDocument/2006/relationships/image" Target="../media/image4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9" Type="http://schemas.openxmlformats.org/officeDocument/2006/relationships/oleObject" Target="../embeddings/oleObject48.bin"/><Relationship Id="rId20" Type="http://schemas.openxmlformats.org/officeDocument/2006/relationships/image" Target="../media/image59.emf"/><Relationship Id="rId10" Type="http://schemas.openxmlformats.org/officeDocument/2006/relationships/image" Target="../media/image54.emf"/><Relationship Id="rId11" Type="http://schemas.openxmlformats.org/officeDocument/2006/relationships/oleObject" Target="../embeddings/oleObject49.bin"/><Relationship Id="rId12" Type="http://schemas.openxmlformats.org/officeDocument/2006/relationships/image" Target="../media/image55.emf"/><Relationship Id="rId13" Type="http://schemas.openxmlformats.org/officeDocument/2006/relationships/oleObject" Target="../embeddings/oleObject50.bin"/><Relationship Id="rId14" Type="http://schemas.openxmlformats.org/officeDocument/2006/relationships/image" Target="../media/image56.emf"/><Relationship Id="rId15" Type="http://schemas.openxmlformats.org/officeDocument/2006/relationships/oleObject" Target="../embeddings/oleObject51.bin"/><Relationship Id="rId16" Type="http://schemas.openxmlformats.org/officeDocument/2006/relationships/image" Target="../media/image57.emf"/><Relationship Id="rId17" Type="http://schemas.openxmlformats.org/officeDocument/2006/relationships/oleObject" Target="../embeddings/oleObject52.bin"/><Relationship Id="rId18" Type="http://schemas.openxmlformats.org/officeDocument/2006/relationships/image" Target="../media/image58.emf"/><Relationship Id="rId19" Type="http://schemas.openxmlformats.org/officeDocument/2006/relationships/oleObject" Target="../embeddings/oleObject53.bin"/><Relationship Id="rId1" Type="http://schemas.openxmlformats.org/officeDocument/2006/relationships/vmlDrawing" Target="../drawings/vmlDrawing7.vml"/><Relationship Id="rId2" Type="http://schemas.openxmlformats.org/officeDocument/2006/relationships/slideLayout" Target="../slideLayouts/slideLayout13.xml"/><Relationship Id="rId3" Type="http://schemas.openxmlformats.org/officeDocument/2006/relationships/image" Target="../media/image60.jpeg"/><Relationship Id="rId4" Type="http://schemas.openxmlformats.org/officeDocument/2006/relationships/image" Target="../media/image61.jpeg"/><Relationship Id="rId5" Type="http://schemas.openxmlformats.org/officeDocument/2006/relationships/oleObject" Target="../embeddings/oleObject46.bin"/><Relationship Id="rId6" Type="http://schemas.openxmlformats.org/officeDocument/2006/relationships/image" Target="../media/image52.emf"/><Relationship Id="rId7" Type="http://schemas.openxmlformats.org/officeDocument/2006/relationships/oleObject" Target="../embeddings/oleObject47.bin"/><Relationship Id="rId8" Type="http://schemas.openxmlformats.org/officeDocument/2006/relationships/image" Target="../media/image53.emf"/></Relationships>
</file>

<file path=ppt/slides/_rels/slide14.xml.rels><?xml version="1.0" encoding="UTF-8" standalone="yes"?>
<Relationships xmlns="http://schemas.openxmlformats.org/package/2006/relationships"><Relationship Id="rId3" Type="http://schemas.openxmlformats.org/officeDocument/2006/relationships/image" Target="../media/image63.jpeg"/><Relationship Id="rId4" Type="http://schemas.openxmlformats.org/officeDocument/2006/relationships/oleObject" Target="../embeddings/oleObject54.bin"/><Relationship Id="rId5" Type="http://schemas.openxmlformats.org/officeDocument/2006/relationships/image" Target="../media/image62.emf"/><Relationship Id="rId1" Type="http://schemas.openxmlformats.org/officeDocument/2006/relationships/vmlDrawing" Target="../drawings/vmlDrawing8.vml"/><Relationship Id="rId2"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7.jpeg"/><Relationship Id="rId4" Type="http://schemas.openxmlformats.org/officeDocument/2006/relationships/image" Target="../media/image68.jpeg"/><Relationship Id="rId5" Type="http://schemas.openxmlformats.org/officeDocument/2006/relationships/oleObject" Target="../embeddings/oleObject55.bin"/><Relationship Id="rId6" Type="http://schemas.openxmlformats.org/officeDocument/2006/relationships/image" Target="../media/image64.emf"/><Relationship Id="rId7" Type="http://schemas.openxmlformats.org/officeDocument/2006/relationships/oleObject" Target="../embeddings/oleObject56.bin"/><Relationship Id="rId8" Type="http://schemas.openxmlformats.org/officeDocument/2006/relationships/image" Target="../media/image65.emf"/><Relationship Id="rId9" Type="http://schemas.openxmlformats.org/officeDocument/2006/relationships/oleObject" Target="../embeddings/oleObject57.bin"/><Relationship Id="rId10" Type="http://schemas.openxmlformats.org/officeDocument/2006/relationships/image" Target="../media/image66.emf"/><Relationship Id="rId1" Type="http://schemas.openxmlformats.org/officeDocument/2006/relationships/vmlDrawing" Target="../drawings/vmlDrawing9.vml"/><Relationship Id="rId2"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9" Type="http://schemas.openxmlformats.org/officeDocument/2006/relationships/oleObject" Target="../embeddings/oleObject3.bin"/><Relationship Id="rId20" Type="http://schemas.openxmlformats.org/officeDocument/2006/relationships/image" Target="../media/image11.emf"/><Relationship Id="rId10" Type="http://schemas.openxmlformats.org/officeDocument/2006/relationships/image" Target="../media/image6.emf"/><Relationship Id="rId11" Type="http://schemas.openxmlformats.org/officeDocument/2006/relationships/oleObject" Target="../embeddings/oleObject4.bin"/><Relationship Id="rId12" Type="http://schemas.openxmlformats.org/officeDocument/2006/relationships/image" Target="../media/image7.emf"/><Relationship Id="rId13" Type="http://schemas.openxmlformats.org/officeDocument/2006/relationships/oleObject" Target="../embeddings/oleObject5.bin"/><Relationship Id="rId14" Type="http://schemas.openxmlformats.org/officeDocument/2006/relationships/image" Target="../media/image8.emf"/><Relationship Id="rId15" Type="http://schemas.openxmlformats.org/officeDocument/2006/relationships/oleObject" Target="../embeddings/oleObject6.bin"/><Relationship Id="rId16" Type="http://schemas.openxmlformats.org/officeDocument/2006/relationships/image" Target="../media/image9.emf"/><Relationship Id="rId17" Type="http://schemas.openxmlformats.org/officeDocument/2006/relationships/oleObject" Target="../embeddings/oleObject7.bin"/><Relationship Id="rId18" Type="http://schemas.openxmlformats.org/officeDocument/2006/relationships/image" Target="../media/image10.emf"/><Relationship Id="rId19" Type="http://schemas.openxmlformats.org/officeDocument/2006/relationships/oleObject" Target="../embeddings/oleObject8.bin"/><Relationship Id="rId1" Type="http://schemas.openxmlformats.org/officeDocument/2006/relationships/vmlDrawing" Target="../drawings/vmlDrawing1.vml"/><Relationship Id="rId2" Type="http://schemas.openxmlformats.org/officeDocument/2006/relationships/slideLayout" Target="../slideLayouts/slideLayout13.xml"/><Relationship Id="rId3" Type="http://schemas.openxmlformats.org/officeDocument/2006/relationships/notesSlide" Target="../notesSlides/notesSlide1.xml"/><Relationship Id="rId4" Type="http://schemas.openxmlformats.org/officeDocument/2006/relationships/image" Target="../media/image12.jpeg"/><Relationship Id="rId5" Type="http://schemas.openxmlformats.org/officeDocument/2006/relationships/oleObject" Target="../embeddings/oleObject1.bin"/><Relationship Id="rId6" Type="http://schemas.openxmlformats.org/officeDocument/2006/relationships/image" Target="../media/image4.emf"/><Relationship Id="rId7" Type="http://schemas.openxmlformats.org/officeDocument/2006/relationships/oleObject" Target="../embeddings/oleObject2.bin"/><Relationship Id="rId8" Type="http://schemas.openxmlformats.org/officeDocument/2006/relationships/image" Target="../media/image5.emf"/></Relationships>
</file>

<file path=ppt/slides/_rels/slide7.xml.rels><?xml version="1.0" encoding="UTF-8" standalone="yes"?>
<Relationships xmlns="http://schemas.openxmlformats.org/package/2006/relationships"><Relationship Id="rId11" Type="http://schemas.openxmlformats.org/officeDocument/2006/relationships/image" Target="../media/image16.emf"/><Relationship Id="rId12" Type="http://schemas.openxmlformats.org/officeDocument/2006/relationships/oleObject" Target="../embeddings/oleObject13.bin"/><Relationship Id="rId13" Type="http://schemas.openxmlformats.org/officeDocument/2006/relationships/image" Target="../media/image17.emf"/><Relationship Id="rId1" Type="http://schemas.openxmlformats.org/officeDocument/2006/relationships/vmlDrawing" Target="../drawings/vmlDrawing2.vml"/><Relationship Id="rId2" Type="http://schemas.openxmlformats.org/officeDocument/2006/relationships/slideLayout" Target="../slideLayouts/slideLayout13.xml"/><Relationship Id="rId3" Type="http://schemas.openxmlformats.org/officeDocument/2006/relationships/image" Target="../media/image18.jpeg"/><Relationship Id="rId4" Type="http://schemas.openxmlformats.org/officeDocument/2006/relationships/oleObject" Target="../embeddings/oleObject9.bin"/><Relationship Id="rId5" Type="http://schemas.openxmlformats.org/officeDocument/2006/relationships/image" Target="../media/image13.emf"/><Relationship Id="rId6" Type="http://schemas.openxmlformats.org/officeDocument/2006/relationships/oleObject" Target="../embeddings/oleObject10.bin"/><Relationship Id="rId7" Type="http://schemas.openxmlformats.org/officeDocument/2006/relationships/image" Target="../media/image14.emf"/><Relationship Id="rId8" Type="http://schemas.openxmlformats.org/officeDocument/2006/relationships/oleObject" Target="../embeddings/oleObject11.bin"/><Relationship Id="rId9" Type="http://schemas.openxmlformats.org/officeDocument/2006/relationships/image" Target="../media/image15.emf"/><Relationship Id="rId10" Type="http://schemas.openxmlformats.org/officeDocument/2006/relationships/oleObject" Target="../embeddings/oleObject12.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19.emf"/><Relationship Id="rId5" Type="http://schemas.openxmlformats.org/officeDocument/2006/relationships/oleObject" Target="../embeddings/oleObject15.bin"/><Relationship Id="rId6" Type="http://schemas.openxmlformats.org/officeDocument/2006/relationships/image" Target="../media/image20.emf"/><Relationship Id="rId1" Type="http://schemas.openxmlformats.org/officeDocument/2006/relationships/vmlDrawing" Target="../drawings/vmlDrawing3.vml"/><Relationship Id="rId2"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9" Type="http://schemas.openxmlformats.org/officeDocument/2006/relationships/oleObject" Target="../embeddings/oleObject19.bin"/><Relationship Id="rId20" Type="http://schemas.openxmlformats.org/officeDocument/2006/relationships/image" Target="../media/image29.emf"/><Relationship Id="rId21" Type="http://schemas.openxmlformats.org/officeDocument/2006/relationships/oleObject" Target="../embeddings/oleObject25.bin"/><Relationship Id="rId22" Type="http://schemas.openxmlformats.org/officeDocument/2006/relationships/image" Target="../media/image30.emf"/><Relationship Id="rId10" Type="http://schemas.openxmlformats.org/officeDocument/2006/relationships/image" Target="../media/image24.emf"/><Relationship Id="rId11" Type="http://schemas.openxmlformats.org/officeDocument/2006/relationships/oleObject" Target="../embeddings/oleObject20.bin"/><Relationship Id="rId12" Type="http://schemas.openxmlformats.org/officeDocument/2006/relationships/image" Target="../media/image25.emf"/><Relationship Id="rId13" Type="http://schemas.openxmlformats.org/officeDocument/2006/relationships/oleObject" Target="../embeddings/oleObject21.bin"/><Relationship Id="rId14" Type="http://schemas.openxmlformats.org/officeDocument/2006/relationships/image" Target="../media/image26.emf"/><Relationship Id="rId15" Type="http://schemas.openxmlformats.org/officeDocument/2006/relationships/oleObject" Target="../embeddings/oleObject22.bin"/><Relationship Id="rId16" Type="http://schemas.openxmlformats.org/officeDocument/2006/relationships/image" Target="../media/image27.emf"/><Relationship Id="rId17" Type="http://schemas.openxmlformats.org/officeDocument/2006/relationships/oleObject" Target="../embeddings/oleObject23.bin"/><Relationship Id="rId18" Type="http://schemas.openxmlformats.org/officeDocument/2006/relationships/image" Target="../media/image28.emf"/><Relationship Id="rId19" Type="http://schemas.openxmlformats.org/officeDocument/2006/relationships/oleObject" Target="../embeddings/oleObject24.bin"/><Relationship Id="rId1" Type="http://schemas.openxmlformats.org/officeDocument/2006/relationships/vmlDrawing" Target="../drawings/vmlDrawing4.vml"/><Relationship Id="rId2" Type="http://schemas.openxmlformats.org/officeDocument/2006/relationships/slideLayout" Target="../slideLayouts/slideLayout13.xml"/><Relationship Id="rId3" Type="http://schemas.openxmlformats.org/officeDocument/2006/relationships/oleObject" Target="../embeddings/oleObject16.bin"/><Relationship Id="rId4" Type="http://schemas.openxmlformats.org/officeDocument/2006/relationships/image" Target="../media/image21.emf"/><Relationship Id="rId5" Type="http://schemas.openxmlformats.org/officeDocument/2006/relationships/oleObject" Target="../embeddings/oleObject17.bin"/><Relationship Id="rId6" Type="http://schemas.openxmlformats.org/officeDocument/2006/relationships/image" Target="../media/image22.emf"/><Relationship Id="rId7" Type="http://schemas.openxmlformats.org/officeDocument/2006/relationships/oleObject" Target="../embeddings/oleObject18.bin"/><Relationship Id="rId8"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Nov. 4, 2013</a:t>
            </a:r>
            <a:endParaRPr lang="en-US"/>
          </a:p>
        </p:txBody>
      </p:sp>
      <p:sp>
        <p:nvSpPr>
          <p:cNvPr id="7" name="Rectangle 5"/>
          <p:cNvSpPr>
            <a:spLocks noGrp="1" noChangeArrowheads="1"/>
          </p:cNvSpPr>
          <p:nvPr>
            <p:ph type="ftr" sz="quarter" idx="11"/>
          </p:nvPr>
        </p:nvSpPr>
        <p:spPr/>
        <p:txBody>
          <a:bodyPr/>
          <a:lstStyle/>
          <a:p>
            <a:pPr>
              <a:defRPr/>
            </a:pPr>
            <a:r>
              <a:rPr lang="nl-NL" smtClean="0"/>
              <a:t>PHYS 3313-001, Fall 2013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152400"/>
            <a:ext cx="7772400" cy="1135063"/>
          </a:xfrm>
        </p:spPr>
        <p:txBody>
          <a:bodyPr/>
          <a:lstStyle/>
          <a:p>
            <a:pPr eaLnBrk="1" hangingPunct="1"/>
            <a:r>
              <a:rPr lang="en-US" b="1" dirty="0">
                <a:ea typeface="ＭＳ Ｐゴシック" pitchFamily="-84" charset="-128"/>
                <a:cs typeface="ＭＳ Ｐゴシック" pitchFamily="-84" charset="-128"/>
              </a:rPr>
              <a:t>PHYS</a:t>
            </a:r>
            <a:r>
              <a:rPr lang="en-US" b="1" dirty="0" smtClean="0">
                <a:ea typeface="ＭＳ Ｐゴシック" pitchFamily="-84" charset="-128"/>
                <a:cs typeface="ＭＳ Ｐゴシック" pitchFamily="-84" charset="-128"/>
              </a:rPr>
              <a:t> 3313 </a:t>
            </a:r>
            <a:r>
              <a:rPr lang="en-US" b="1" dirty="0">
                <a:ea typeface="ＭＳ Ｐゴシック" pitchFamily="-84" charset="-128"/>
                <a:cs typeface="ＭＳ Ｐゴシック" pitchFamily="-84" charset="-128"/>
              </a:rPr>
              <a:t>– Section 001</a:t>
            </a:r>
            <a:br>
              <a:rPr lang="en-US" b="1" dirty="0">
                <a:ea typeface="ＭＳ Ｐゴシック" pitchFamily="-84" charset="-128"/>
                <a:cs typeface="ＭＳ Ｐゴシック" pitchFamily="-84" charset="-128"/>
              </a:rPr>
            </a:br>
            <a:r>
              <a:rPr lang="en-US" b="1" dirty="0">
                <a:ea typeface="ＭＳ Ｐゴシック" pitchFamily="-84" charset="-128"/>
                <a:cs typeface="ＭＳ Ｐゴシック" pitchFamily="-84" charset="-128"/>
              </a:rPr>
              <a:t>Lecture </a:t>
            </a:r>
            <a:r>
              <a:rPr lang="en-US" b="1" dirty="0" smtClean="0">
                <a:ea typeface="ＭＳ Ｐゴシック" pitchFamily="-84" charset="-128"/>
                <a:cs typeface="ＭＳ Ｐゴシック" pitchFamily="-84" charset="-128"/>
              </a:rPr>
              <a:t>#15</a:t>
            </a:r>
            <a:endParaRPr lang="en-US" b="1"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48144" y="1447800"/>
            <a:ext cx="2739736"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 Nov. 4, 2013</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a:t>
            </a:r>
            <a:r>
              <a:rPr lang="en-US" dirty="0" smtClean="0">
                <a:solidFill>
                  <a:schemeClr val="accent2"/>
                </a:solidFill>
                <a:latin typeface="Monotype Corsiva" pitchFamily="-84" charset="0"/>
              </a:rPr>
              <a:t> </a:t>
            </a:r>
            <a:r>
              <a:rPr lang="en-US" b="1" dirty="0" smtClean="0">
                <a:solidFill>
                  <a:srgbClr val="FF0066"/>
                </a:solidFill>
                <a:latin typeface="Monotype Corsiva" pitchFamily="-84" charset="0"/>
              </a:rPr>
              <a:t>Jaehoon </a:t>
            </a:r>
            <a:r>
              <a:rPr lang="en-US" dirty="0" smtClean="0">
                <a:solidFill>
                  <a:schemeClr val="accent2"/>
                </a:solidFill>
                <a:latin typeface="Monotype Corsiva" pitchFamily="-84" charset="0"/>
              </a:rPr>
              <a:t>Yu</a:t>
            </a:r>
            <a:endParaRPr lang="en-US" b="1" dirty="0">
              <a:solidFill>
                <a:srgbClr val="FF0066"/>
              </a:solidFill>
              <a:latin typeface="Monotype Corsiva" pitchFamily="-84" charset="0"/>
            </a:endParaRPr>
          </a:p>
        </p:txBody>
      </p:sp>
      <p:sp>
        <p:nvSpPr>
          <p:cNvPr id="2058" name="Rectangle 10"/>
          <p:cNvSpPr>
            <a:spLocks noChangeArrowheads="1"/>
          </p:cNvSpPr>
          <p:nvPr/>
        </p:nvSpPr>
        <p:spPr bwMode="auto">
          <a:xfrm>
            <a:off x="1371600" y="2362200"/>
            <a:ext cx="6324600" cy="35052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smtClean="0">
                <a:solidFill>
                  <a:schemeClr val="accent2"/>
                </a:solidFill>
                <a:latin typeface="Arial Narrow" pitchFamily="-84" charset="0"/>
              </a:rPr>
              <a:t>Finite </a:t>
            </a:r>
            <a:r>
              <a:rPr lang="en-US" sz="3200" dirty="0">
                <a:solidFill>
                  <a:schemeClr val="accent2"/>
                </a:solidFill>
                <a:latin typeface="Arial Narrow" pitchFamily="-84" charset="0"/>
              </a:rPr>
              <a:t>Potential Well</a:t>
            </a:r>
          </a:p>
          <a:p>
            <a:pPr marL="609600" indent="-609600">
              <a:spcBef>
                <a:spcPct val="20000"/>
              </a:spcBef>
              <a:buFontTx/>
              <a:buChar char="•"/>
            </a:pPr>
            <a:r>
              <a:rPr lang="en-US" sz="3200" dirty="0">
                <a:solidFill>
                  <a:schemeClr val="accent2"/>
                </a:solidFill>
                <a:latin typeface="Arial Narrow" pitchFamily="-84" charset="0"/>
              </a:rPr>
              <a:t>Penetration Depth</a:t>
            </a:r>
          </a:p>
          <a:p>
            <a:pPr marL="609600" indent="-609600">
              <a:spcBef>
                <a:spcPct val="20000"/>
              </a:spcBef>
              <a:buFontTx/>
              <a:buChar char="•"/>
            </a:pPr>
            <a:r>
              <a:rPr lang="en-US" sz="3200" dirty="0">
                <a:solidFill>
                  <a:schemeClr val="accent2"/>
                </a:solidFill>
                <a:latin typeface="Arial Narrow" pitchFamily="-84" charset="0"/>
              </a:rPr>
              <a:t>Degeneracy</a:t>
            </a:r>
          </a:p>
          <a:p>
            <a:pPr marL="609600" indent="-609600">
              <a:spcBef>
                <a:spcPct val="20000"/>
              </a:spcBef>
              <a:buFontTx/>
              <a:buChar char="•"/>
            </a:pPr>
            <a:r>
              <a:rPr lang="en-US" sz="3200" dirty="0">
                <a:solidFill>
                  <a:schemeClr val="accent2"/>
                </a:solidFill>
                <a:latin typeface="Arial Narrow" pitchFamily="-84" charset="0"/>
              </a:rPr>
              <a:t>Simple Harmonic </a:t>
            </a:r>
            <a:r>
              <a:rPr lang="en-US" sz="3200" dirty="0" smtClean="0">
                <a:solidFill>
                  <a:schemeClr val="accent2"/>
                </a:solidFill>
                <a:latin typeface="Arial Narrow" pitchFamily="-84" charset="0"/>
              </a:rPr>
              <a:t>Oscillator</a:t>
            </a:r>
          </a:p>
          <a:p>
            <a:pPr marL="609600" indent="-609600">
              <a:spcBef>
                <a:spcPct val="20000"/>
              </a:spcBef>
              <a:buFontTx/>
              <a:buChar char="•"/>
            </a:pPr>
            <a:r>
              <a:rPr lang="en-US" sz="3200" dirty="0" smtClean="0">
                <a:solidFill>
                  <a:schemeClr val="accent2"/>
                </a:solidFill>
                <a:latin typeface="Arial Narrow" pitchFamily="-84" charset="0"/>
              </a:rPr>
              <a:t>Barriers and Tunneling</a:t>
            </a:r>
          </a:p>
          <a:p>
            <a:pPr marL="609600" indent="-609600">
              <a:spcBef>
                <a:spcPct val="20000"/>
              </a:spcBef>
              <a:buFontTx/>
              <a:buChar char="•"/>
            </a:pPr>
            <a:endParaRPr lang="en-US" sz="3200" dirty="0" smtClean="0">
              <a:solidFill>
                <a:schemeClr val="accent2"/>
              </a:solidFill>
              <a:latin typeface="Arial Narrow" pitchFamily="-84" charset="0"/>
            </a:endParaRPr>
          </a:p>
          <a:p>
            <a:pPr marL="609600" indent="-609600">
              <a:spcBef>
                <a:spcPct val="20000"/>
              </a:spcBef>
              <a:buFontTx/>
              <a:buChar char="•"/>
            </a:pPr>
            <a:endParaRPr lang="en-US" sz="3200" dirty="0">
              <a:solidFill>
                <a:schemeClr val="accent2"/>
              </a:solidFill>
              <a:latin typeface="Arial Narrow" pitchFamily="-8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wipe(left)">
                                      <p:cBhvr>
                                        <p:cTn id="22" dur="500"/>
                                        <p:tgtEl>
                                          <p:spTgt spid="2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58">
                                            <p:txEl>
                                              <p:pRg st="4" end="4"/>
                                            </p:txEl>
                                          </p:spTgt>
                                        </p:tgtEl>
                                        <p:attrNameLst>
                                          <p:attrName>style.visibility</p:attrName>
                                        </p:attrNameLst>
                                      </p:cBhvr>
                                      <p:to>
                                        <p:strVal val="visible"/>
                                      </p:to>
                                    </p:set>
                                    <p:animEffect transition="in" filter="wipe(left)">
                                      <p:cBhvr>
                                        <p:cTn id="27" dur="500"/>
                                        <p:tgtEl>
                                          <p:spTgt spid="20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304800" y="609600"/>
            <a:ext cx="8686800" cy="1371600"/>
          </a:xfrm>
        </p:spPr>
        <p:txBody>
          <a:bodyPr/>
          <a:lstStyle/>
          <a:p>
            <a:pPr marL="0" indent="0" algn="just" eaLnBrk="1" hangingPunct="1">
              <a:spcBef>
                <a:spcPts val="0"/>
              </a:spcBef>
              <a:buNone/>
            </a:pPr>
            <a:r>
              <a:rPr lang="en-US" sz="2000" dirty="0" smtClean="0">
                <a:cs typeface="ＭＳ Ｐゴシック" pitchFamily="-84" charset="-128"/>
              </a:rPr>
              <a:t>Consider a free particle inside a box with lengths L</a:t>
            </a:r>
            <a:r>
              <a:rPr lang="en-US" sz="2000" baseline="-25000" dirty="0" smtClean="0">
                <a:cs typeface="ＭＳ Ｐゴシック" pitchFamily="-84" charset="-128"/>
              </a:rPr>
              <a:t>1</a:t>
            </a:r>
            <a:r>
              <a:rPr lang="en-US" sz="2000" dirty="0" smtClean="0">
                <a:cs typeface="ＭＳ Ｐゴシック" pitchFamily="-84" charset="-128"/>
              </a:rPr>
              <a:t>, L</a:t>
            </a:r>
            <a:r>
              <a:rPr lang="en-US" sz="2000" baseline="-25000" dirty="0" smtClean="0">
                <a:cs typeface="ＭＳ Ｐゴシック" pitchFamily="-84" charset="-128"/>
              </a:rPr>
              <a:t>2</a:t>
            </a:r>
            <a:r>
              <a:rPr lang="en-US" sz="2000" dirty="0" smtClean="0">
                <a:cs typeface="ＭＳ Ｐゴシック" pitchFamily="-84" charset="-128"/>
              </a:rPr>
              <a:t> and L</a:t>
            </a:r>
            <a:r>
              <a:rPr lang="en-US" sz="2000" baseline="-25000" dirty="0" smtClean="0">
                <a:cs typeface="ＭＳ Ｐゴシック" pitchFamily="-84" charset="-128"/>
              </a:rPr>
              <a:t>3</a:t>
            </a:r>
            <a:r>
              <a:rPr lang="en-US" sz="2000" dirty="0" smtClean="0">
                <a:cs typeface="ＭＳ Ｐゴシック" pitchFamily="-84" charset="-128"/>
              </a:rPr>
              <a:t> along the x, y, and z axes, respectively, as shown in the Figure.  The particle is constrained to be inside the box.  Find the wave functions and energies.  Then find the ground energy and wave function and the energy of the first excited state for a cube of sides L. </a:t>
            </a:r>
            <a:endParaRPr lang="en-US" sz="2000" dirty="0">
              <a:cs typeface="Symbol" charset="2"/>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sz="4000" dirty="0" smtClean="0">
                <a:cs typeface="ＭＳ Ｐゴシック" pitchFamily="-84" charset="-128"/>
              </a:rPr>
              <a:t>Ex 6.10: Expectation values inside a box</a:t>
            </a:r>
            <a:endParaRPr lang="en-US" sz="4000"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Nov. 4, 2013</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10</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sp>
        <p:nvSpPr>
          <p:cNvPr id="19" name="Rectangle 35"/>
          <p:cNvSpPr txBox="1">
            <a:spLocks noChangeArrowheads="1"/>
          </p:cNvSpPr>
          <p:nvPr/>
        </p:nvSpPr>
        <p:spPr bwMode="auto">
          <a:xfrm>
            <a:off x="228600" y="1905000"/>
            <a:ext cx="6096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What are the boundary conditions</a:t>
            </a:r>
            <a:r>
              <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 for this situation?</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08943" name="Object 15"/>
          <p:cNvGraphicFramePr>
            <a:graphicFrameLocks noChangeAspect="1"/>
          </p:cNvGraphicFramePr>
          <p:nvPr>
            <p:extLst>
              <p:ext uri="{D42A27DB-BD31-4B8C-83A1-F6EECF244321}">
                <p14:modId xmlns:p14="http://schemas.microsoft.com/office/powerpoint/2010/main" val="2168189746"/>
              </p:ext>
            </p:extLst>
          </p:nvPr>
        </p:nvGraphicFramePr>
        <p:xfrm>
          <a:off x="1012824" y="4191000"/>
          <a:ext cx="5053207" cy="515938"/>
        </p:xfrm>
        <a:graphic>
          <a:graphicData uri="http://schemas.openxmlformats.org/presentationml/2006/ole">
            <mc:AlternateContent xmlns:mc="http://schemas.openxmlformats.org/markup-compatibility/2006">
              <mc:Choice xmlns:v="urn:schemas-microsoft-com:vml" Requires="v">
                <p:oleObj spid="_x0000_s562355" name="Equation" r:id="rId3" imgW="2362200" imgH="241300" progId="Equation.DSMT4">
                  <p:embed/>
                </p:oleObj>
              </mc:Choice>
              <mc:Fallback>
                <p:oleObj name="Equation" r:id="rId3" imgW="2362200" imgH="241300" progId="Equation.DSMT4">
                  <p:embed/>
                  <p:pic>
                    <p:nvPicPr>
                      <p:cNvPr id="0" name=""/>
                      <p:cNvPicPr>
                        <a:picLocks noChangeAspect="1" noChangeArrowheads="1"/>
                      </p:cNvPicPr>
                      <p:nvPr/>
                    </p:nvPicPr>
                    <p:blipFill>
                      <a:blip r:embed="rId4"/>
                      <a:srcRect/>
                      <a:stretch>
                        <a:fillRect/>
                      </a:stretch>
                    </p:blipFill>
                    <p:spPr bwMode="auto">
                      <a:xfrm>
                        <a:off x="1012824" y="4191000"/>
                        <a:ext cx="5053207" cy="515938"/>
                      </a:xfrm>
                      <a:prstGeom prst="rect">
                        <a:avLst/>
                      </a:prstGeom>
                      <a:noFill/>
                    </p:spPr>
                  </p:pic>
                </p:oleObj>
              </mc:Fallback>
            </mc:AlternateContent>
          </a:graphicData>
        </a:graphic>
      </p:graphicFrame>
      <p:sp>
        <p:nvSpPr>
          <p:cNvPr id="16" name="Rectangle 35"/>
          <p:cNvSpPr txBox="1">
            <a:spLocks noChangeArrowheads="1"/>
          </p:cNvSpPr>
          <p:nvPr/>
        </p:nvSpPr>
        <p:spPr bwMode="auto">
          <a:xfrm>
            <a:off x="228600" y="2286000"/>
            <a:ext cx="89154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Symbol" charset="2"/>
              </a:rPr>
              <a:t>Particle</a:t>
            </a:r>
            <a:r>
              <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Symbol" charset="2"/>
              </a:rPr>
              <a:t> is free, so </a:t>
            </a:r>
            <a:r>
              <a:rPr kumimoji="0" lang="en-US" b="0" i="0" u="none" strike="noStrike" kern="0" cap="none" spc="0" normalizeH="0" noProof="0" dirty="0" err="1" smtClean="0">
                <a:ln>
                  <a:noFill/>
                </a:ln>
                <a:solidFill>
                  <a:schemeClr val="accent2"/>
                </a:solidFill>
                <a:effectLst/>
                <a:uLnTx/>
                <a:uFillTx/>
                <a:latin typeface="+mn-lt"/>
                <a:ea typeface="ＭＳ Ｐゴシック" pitchFamily="-1" charset="-128"/>
                <a:cs typeface="Symbol" charset="2"/>
              </a:rPr>
              <a:t>x</a:t>
            </a:r>
            <a:r>
              <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Symbol" charset="2"/>
              </a:rPr>
              <a:t>, </a:t>
            </a:r>
            <a:r>
              <a:rPr kumimoji="0" lang="en-US" b="0" i="0" u="none" strike="noStrike" kern="0" cap="none" spc="0" normalizeH="0" noProof="0" dirty="0" err="1" smtClean="0">
                <a:ln>
                  <a:noFill/>
                </a:ln>
                <a:solidFill>
                  <a:schemeClr val="accent2"/>
                </a:solidFill>
                <a:effectLst/>
                <a:uLnTx/>
                <a:uFillTx/>
                <a:latin typeface="+mn-lt"/>
                <a:ea typeface="ＭＳ Ｐゴシック" pitchFamily="-1" charset="-128"/>
                <a:cs typeface="Symbol" charset="2"/>
              </a:rPr>
              <a:t>y</a:t>
            </a:r>
            <a:r>
              <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Symbol" charset="2"/>
              </a:rPr>
              <a:t> and </a:t>
            </a:r>
            <a:r>
              <a:rPr kumimoji="0" lang="en-US" b="0" i="0" u="none" strike="noStrike" kern="0" cap="none" spc="0" normalizeH="0" noProof="0" dirty="0" err="1" smtClean="0">
                <a:ln>
                  <a:noFill/>
                </a:ln>
                <a:solidFill>
                  <a:schemeClr val="accent2"/>
                </a:solidFill>
                <a:effectLst/>
                <a:uLnTx/>
                <a:uFillTx/>
                <a:latin typeface="+mn-lt"/>
                <a:ea typeface="ＭＳ Ｐゴシック" pitchFamily="-1" charset="-128"/>
                <a:cs typeface="Symbol" charset="2"/>
              </a:rPr>
              <a:t>z</a:t>
            </a:r>
            <a:r>
              <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Symbol" charset="2"/>
              </a:rPr>
              <a:t> wave functions are independent from each other!</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17" name="Rectangle 35"/>
          <p:cNvSpPr txBox="1">
            <a:spLocks noChangeArrowheads="1"/>
          </p:cNvSpPr>
          <p:nvPr/>
        </p:nvSpPr>
        <p:spPr bwMode="auto">
          <a:xfrm>
            <a:off x="228600" y="2743200"/>
            <a:ext cx="50292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Symbol" charset="2"/>
              </a:rPr>
              <a:t>Each </a:t>
            </a:r>
            <a:r>
              <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Symbol" charset="2"/>
              </a:rPr>
              <a:t>wave function must be 0 at the wall!</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18" name="Rectangle 35"/>
          <p:cNvSpPr txBox="1">
            <a:spLocks noChangeArrowheads="1"/>
          </p:cNvSpPr>
          <p:nvPr/>
        </p:nvSpPr>
        <p:spPr bwMode="auto">
          <a:xfrm>
            <a:off x="5257800" y="2743200"/>
            <a:ext cx="3810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Symbol" charset="2"/>
              </a:rPr>
              <a:t>Inside the </a:t>
            </a:r>
            <a:r>
              <a:rPr lang="en-US" kern="0" dirty="0" smtClean="0">
                <a:solidFill>
                  <a:schemeClr val="accent2"/>
                </a:solidFill>
                <a:latin typeface="+mn-lt"/>
                <a:ea typeface="ＭＳ Ｐゴシック" pitchFamily="-1" charset="-128"/>
                <a:cs typeface="Symbol" charset="2"/>
              </a:rPr>
              <a:t>box, potential V is 0.</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29416" name="Object 8"/>
          <p:cNvGraphicFramePr>
            <a:graphicFrameLocks noChangeAspect="1"/>
          </p:cNvGraphicFramePr>
          <p:nvPr>
            <p:extLst>
              <p:ext uri="{D42A27DB-BD31-4B8C-83A1-F6EECF244321}">
                <p14:modId xmlns:p14="http://schemas.microsoft.com/office/powerpoint/2010/main" val="2528671692"/>
              </p:ext>
            </p:extLst>
          </p:nvPr>
        </p:nvGraphicFramePr>
        <p:xfrm>
          <a:off x="1066800" y="3170238"/>
          <a:ext cx="2449513" cy="738187"/>
        </p:xfrm>
        <a:graphic>
          <a:graphicData uri="http://schemas.openxmlformats.org/presentationml/2006/ole">
            <mc:AlternateContent xmlns:mc="http://schemas.openxmlformats.org/markup-compatibility/2006">
              <mc:Choice xmlns:v="urn:schemas-microsoft-com:vml" Requires="v">
                <p:oleObj spid="_x0000_s562356" name="Equation" r:id="rId5" imgW="1384300" imgH="419100" progId="Equation.DSMT4">
                  <p:embed/>
                </p:oleObj>
              </mc:Choice>
              <mc:Fallback>
                <p:oleObj name="Equation" r:id="rId5" imgW="1384300" imgH="419100" progId="Equation.DSMT4">
                  <p:embed/>
                  <p:pic>
                    <p:nvPicPr>
                      <p:cNvPr id="0" name=""/>
                      <p:cNvPicPr>
                        <a:picLocks noChangeAspect="1" noChangeArrowheads="1"/>
                      </p:cNvPicPr>
                      <p:nvPr/>
                    </p:nvPicPr>
                    <p:blipFill>
                      <a:blip r:embed="rId6"/>
                      <a:srcRect/>
                      <a:stretch>
                        <a:fillRect/>
                      </a:stretch>
                    </p:blipFill>
                    <p:spPr bwMode="auto">
                      <a:xfrm>
                        <a:off x="1066800" y="3170238"/>
                        <a:ext cx="2449513" cy="738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35"/>
          <p:cNvSpPr txBox="1">
            <a:spLocks noChangeArrowheads="1"/>
          </p:cNvSpPr>
          <p:nvPr/>
        </p:nvSpPr>
        <p:spPr bwMode="auto">
          <a:xfrm>
            <a:off x="381000" y="3810000"/>
            <a:ext cx="3048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Symbol" charset="2"/>
              </a:rPr>
              <a:t>A reasonable solution is </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29417" name="Object 9"/>
          <p:cNvGraphicFramePr>
            <a:graphicFrameLocks noChangeAspect="1"/>
          </p:cNvGraphicFramePr>
          <p:nvPr>
            <p:extLst>
              <p:ext uri="{D42A27DB-BD31-4B8C-83A1-F6EECF244321}">
                <p14:modId xmlns:p14="http://schemas.microsoft.com/office/powerpoint/2010/main" val="1071957022"/>
              </p:ext>
            </p:extLst>
          </p:nvPr>
        </p:nvGraphicFramePr>
        <p:xfrm>
          <a:off x="561975" y="5105400"/>
          <a:ext cx="2513013" cy="457200"/>
        </p:xfrm>
        <a:graphic>
          <a:graphicData uri="http://schemas.openxmlformats.org/presentationml/2006/ole">
            <mc:AlternateContent xmlns:mc="http://schemas.openxmlformats.org/markup-compatibility/2006">
              <mc:Choice xmlns:v="urn:schemas-microsoft-com:vml" Requires="v">
                <p:oleObj spid="_x0000_s562357" name="Equation" r:id="rId7" imgW="1117600" imgH="203200" progId="Equation.DSMT4">
                  <p:embed/>
                </p:oleObj>
              </mc:Choice>
              <mc:Fallback>
                <p:oleObj name="Equation" r:id="rId7" imgW="1117600" imgH="203200" progId="Equation.DSMT4">
                  <p:embed/>
                  <p:pic>
                    <p:nvPicPr>
                      <p:cNvPr id="0" name=""/>
                      <p:cNvPicPr>
                        <a:picLocks noChangeAspect="1" noChangeArrowheads="1"/>
                      </p:cNvPicPr>
                      <p:nvPr/>
                    </p:nvPicPr>
                    <p:blipFill>
                      <a:blip r:embed="rId8"/>
                      <a:srcRect/>
                      <a:stretch>
                        <a:fillRect/>
                      </a:stretch>
                    </p:blipFill>
                    <p:spPr bwMode="auto">
                      <a:xfrm>
                        <a:off x="561975" y="5105400"/>
                        <a:ext cx="2513013"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9418" name="Object 10"/>
          <p:cNvGraphicFramePr>
            <a:graphicFrameLocks noChangeAspect="1"/>
          </p:cNvGraphicFramePr>
          <p:nvPr>
            <p:extLst>
              <p:ext uri="{D42A27DB-BD31-4B8C-83A1-F6EECF244321}">
                <p14:modId xmlns:p14="http://schemas.microsoft.com/office/powerpoint/2010/main" val="2258641974"/>
              </p:ext>
            </p:extLst>
          </p:nvPr>
        </p:nvGraphicFramePr>
        <p:xfrm>
          <a:off x="3124200" y="5105400"/>
          <a:ext cx="1855787" cy="457200"/>
        </p:xfrm>
        <a:graphic>
          <a:graphicData uri="http://schemas.openxmlformats.org/presentationml/2006/ole">
            <mc:AlternateContent xmlns:mc="http://schemas.openxmlformats.org/markup-compatibility/2006">
              <mc:Choice xmlns:v="urn:schemas-microsoft-com:vml" Requires="v">
                <p:oleObj spid="_x0000_s562358" name="Equation" r:id="rId9" imgW="825500" imgH="203200" progId="Equation.DSMT4">
                  <p:embed/>
                </p:oleObj>
              </mc:Choice>
              <mc:Fallback>
                <p:oleObj name="Equation" r:id="rId9" imgW="825500" imgH="203200" progId="Equation.DSMT4">
                  <p:embed/>
                  <p:pic>
                    <p:nvPicPr>
                      <p:cNvPr id="0" name=""/>
                      <p:cNvPicPr>
                        <a:picLocks noChangeAspect="1" noChangeArrowheads="1"/>
                      </p:cNvPicPr>
                      <p:nvPr/>
                    </p:nvPicPr>
                    <p:blipFill>
                      <a:blip r:embed="rId10"/>
                      <a:srcRect/>
                      <a:stretch>
                        <a:fillRect/>
                      </a:stretch>
                    </p:blipFill>
                    <p:spPr bwMode="auto">
                      <a:xfrm>
                        <a:off x="3124200" y="5105400"/>
                        <a:ext cx="1855787"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9419" name="Object 11"/>
          <p:cNvGraphicFramePr>
            <a:graphicFrameLocks noChangeAspect="1"/>
          </p:cNvGraphicFramePr>
          <p:nvPr>
            <p:extLst>
              <p:ext uri="{D42A27DB-BD31-4B8C-83A1-F6EECF244321}">
                <p14:modId xmlns:p14="http://schemas.microsoft.com/office/powerpoint/2010/main" val="3587174657"/>
              </p:ext>
            </p:extLst>
          </p:nvPr>
        </p:nvGraphicFramePr>
        <p:xfrm>
          <a:off x="3438525" y="5553075"/>
          <a:ext cx="879475" cy="695325"/>
        </p:xfrm>
        <a:graphic>
          <a:graphicData uri="http://schemas.openxmlformats.org/presentationml/2006/ole">
            <mc:AlternateContent xmlns:mc="http://schemas.openxmlformats.org/markup-compatibility/2006">
              <mc:Choice xmlns:v="urn:schemas-microsoft-com:vml" Requires="v">
                <p:oleObj spid="_x0000_s562359" name="Equation" r:id="rId11" imgW="546100" imgH="431800" progId="Equation.DSMT4">
                  <p:embed/>
                </p:oleObj>
              </mc:Choice>
              <mc:Fallback>
                <p:oleObj name="Equation" r:id="rId11" imgW="546100" imgH="431800" progId="Equation.DSMT4">
                  <p:embed/>
                  <p:pic>
                    <p:nvPicPr>
                      <p:cNvPr id="0" name=""/>
                      <p:cNvPicPr>
                        <a:picLocks noChangeAspect="1" noChangeArrowheads="1"/>
                      </p:cNvPicPr>
                      <p:nvPr/>
                    </p:nvPicPr>
                    <p:blipFill>
                      <a:blip r:embed="rId12"/>
                      <a:srcRect/>
                      <a:stretch>
                        <a:fillRect/>
                      </a:stretch>
                    </p:blipFill>
                    <p:spPr bwMode="auto">
                      <a:xfrm>
                        <a:off x="3438525" y="5553075"/>
                        <a:ext cx="879475"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35"/>
          <p:cNvSpPr txBox="1">
            <a:spLocks noChangeArrowheads="1"/>
          </p:cNvSpPr>
          <p:nvPr/>
        </p:nvSpPr>
        <p:spPr bwMode="auto">
          <a:xfrm>
            <a:off x="381000" y="4648200"/>
            <a:ext cx="3429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Symbol" charset="2"/>
              </a:rPr>
              <a:t>Using the boundary condition</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5" name="Rectangle 35"/>
          <p:cNvSpPr txBox="1">
            <a:spLocks noChangeArrowheads="1"/>
          </p:cNvSpPr>
          <p:nvPr/>
        </p:nvSpPr>
        <p:spPr bwMode="auto">
          <a:xfrm>
            <a:off x="381000" y="5638800"/>
            <a:ext cx="3429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Symbol" charset="2"/>
              </a:rPr>
              <a:t>So the wave numbers are  </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29420" name="Object 12"/>
          <p:cNvGraphicFramePr>
            <a:graphicFrameLocks noChangeAspect="1"/>
          </p:cNvGraphicFramePr>
          <p:nvPr>
            <p:extLst>
              <p:ext uri="{D42A27DB-BD31-4B8C-83A1-F6EECF244321}">
                <p14:modId xmlns:p14="http://schemas.microsoft.com/office/powerpoint/2010/main" val="2062882306"/>
              </p:ext>
            </p:extLst>
          </p:nvPr>
        </p:nvGraphicFramePr>
        <p:xfrm>
          <a:off x="4622800" y="5562600"/>
          <a:ext cx="939800" cy="695325"/>
        </p:xfrm>
        <a:graphic>
          <a:graphicData uri="http://schemas.openxmlformats.org/presentationml/2006/ole">
            <mc:AlternateContent xmlns:mc="http://schemas.openxmlformats.org/markup-compatibility/2006">
              <mc:Choice xmlns:v="urn:schemas-microsoft-com:vml" Requires="v">
                <p:oleObj spid="_x0000_s562360" name="Equation" r:id="rId13" imgW="584200" imgH="431800" progId="Equation.DSMT4">
                  <p:embed/>
                </p:oleObj>
              </mc:Choice>
              <mc:Fallback>
                <p:oleObj name="Equation" r:id="rId13" imgW="584200" imgH="431800" progId="Equation.DSMT4">
                  <p:embed/>
                  <p:pic>
                    <p:nvPicPr>
                      <p:cNvPr id="0" name=""/>
                      <p:cNvPicPr>
                        <a:picLocks noChangeAspect="1" noChangeArrowheads="1"/>
                      </p:cNvPicPr>
                      <p:nvPr/>
                    </p:nvPicPr>
                    <p:blipFill>
                      <a:blip r:embed="rId14"/>
                      <a:srcRect/>
                      <a:stretch>
                        <a:fillRect/>
                      </a:stretch>
                    </p:blipFill>
                    <p:spPr bwMode="auto">
                      <a:xfrm>
                        <a:off x="4622800" y="5562600"/>
                        <a:ext cx="939800"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9421" name="Object 13"/>
          <p:cNvGraphicFramePr>
            <a:graphicFrameLocks noChangeAspect="1"/>
          </p:cNvGraphicFramePr>
          <p:nvPr>
            <p:extLst>
              <p:ext uri="{D42A27DB-BD31-4B8C-83A1-F6EECF244321}">
                <p14:modId xmlns:p14="http://schemas.microsoft.com/office/powerpoint/2010/main" val="1379266680"/>
              </p:ext>
            </p:extLst>
          </p:nvPr>
        </p:nvGraphicFramePr>
        <p:xfrm>
          <a:off x="5927725" y="5562600"/>
          <a:ext cx="919163" cy="695325"/>
        </p:xfrm>
        <a:graphic>
          <a:graphicData uri="http://schemas.openxmlformats.org/presentationml/2006/ole">
            <mc:AlternateContent xmlns:mc="http://schemas.openxmlformats.org/markup-compatibility/2006">
              <mc:Choice xmlns:v="urn:schemas-microsoft-com:vml" Requires="v">
                <p:oleObj spid="_x0000_s562361" name="Equation" r:id="rId15" imgW="571500" imgH="431800" progId="Equation.DSMT4">
                  <p:embed/>
                </p:oleObj>
              </mc:Choice>
              <mc:Fallback>
                <p:oleObj name="Equation" r:id="rId15" imgW="571500" imgH="431800" progId="Equation.DSMT4">
                  <p:embed/>
                  <p:pic>
                    <p:nvPicPr>
                      <p:cNvPr id="0" name=""/>
                      <p:cNvPicPr>
                        <a:picLocks noChangeAspect="1" noChangeArrowheads="1"/>
                      </p:cNvPicPr>
                      <p:nvPr/>
                    </p:nvPicPr>
                    <p:blipFill>
                      <a:blip r:embed="rId16"/>
                      <a:srcRect/>
                      <a:stretch>
                        <a:fillRect/>
                      </a:stretch>
                    </p:blipFill>
                    <p:spPr bwMode="auto">
                      <a:xfrm>
                        <a:off x="5927725" y="5562600"/>
                        <a:ext cx="919163"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10"/>
          <p:cNvGraphicFramePr>
            <a:graphicFrameLocks noChangeAspect="1"/>
          </p:cNvGraphicFramePr>
          <p:nvPr>
            <p:extLst>
              <p:ext uri="{D42A27DB-BD31-4B8C-83A1-F6EECF244321}">
                <p14:modId xmlns:p14="http://schemas.microsoft.com/office/powerpoint/2010/main" val="2983326093"/>
              </p:ext>
            </p:extLst>
          </p:nvPr>
        </p:nvGraphicFramePr>
        <p:xfrm>
          <a:off x="4975225" y="5105400"/>
          <a:ext cx="1654175" cy="457200"/>
        </p:xfrm>
        <a:graphic>
          <a:graphicData uri="http://schemas.openxmlformats.org/presentationml/2006/ole">
            <mc:AlternateContent xmlns:mc="http://schemas.openxmlformats.org/markup-compatibility/2006">
              <mc:Choice xmlns:v="urn:schemas-microsoft-com:vml" Requires="v">
                <p:oleObj spid="_x0000_s562362" name="Equation" r:id="rId17" imgW="736600" imgH="203200" progId="Equation.DSMT4">
                  <p:embed/>
                </p:oleObj>
              </mc:Choice>
              <mc:Fallback>
                <p:oleObj name="Equation" r:id="rId17" imgW="736600" imgH="203200" progId="Equation.DSMT4">
                  <p:embed/>
                  <p:pic>
                    <p:nvPicPr>
                      <p:cNvPr id="0" name=""/>
                      <p:cNvPicPr>
                        <a:picLocks noChangeAspect="1" noChangeArrowheads="1"/>
                      </p:cNvPicPr>
                      <p:nvPr/>
                    </p:nvPicPr>
                    <p:blipFill>
                      <a:blip r:embed="rId18"/>
                      <a:srcRect/>
                      <a:stretch>
                        <a:fillRect/>
                      </a:stretch>
                    </p:blipFill>
                    <p:spPr bwMode="auto">
                      <a:xfrm>
                        <a:off x="4975225" y="5105400"/>
                        <a:ext cx="16541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8"/>
          <p:cNvGraphicFramePr>
            <a:graphicFrameLocks noChangeAspect="1"/>
          </p:cNvGraphicFramePr>
          <p:nvPr>
            <p:extLst>
              <p:ext uri="{D42A27DB-BD31-4B8C-83A1-F6EECF244321}">
                <p14:modId xmlns:p14="http://schemas.microsoft.com/office/powerpoint/2010/main" val="2894358420"/>
              </p:ext>
            </p:extLst>
          </p:nvPr>
        </p:nvGraphicFramePr>
        <p:xfrm>
          <a:off x="3503613" y="3178175"/>
          <a:ext cx="2135187" cy="738188"/>
        </p:xfrm>
        <a:graphic>
          <a:graphicData uri="http://schemas.openxmlformats.org/presentationml/2006/ole">
            <mc:AlternateContent xmlns:mc="http://schemas.openxmlformats.org/markup-compatibility/2006">
              <mc:Choice xmlns:v="urn:schemas-microsoft-com:vml" Requires="v">
                <p:oleObj spid="_x0000_s562363" name="Equation" r:id="rId19" imgW="1206500" imgH="419100" progId="Equation.DSMT4">
                  <p:embed/>
                </p:oleObj>
              </mc:Choice>
              <mc:Fallback>
                <p:oleObj name="Equation" r:id="rId19" imgW="1206500" imgH="419100" progId="Equation.DSMT4">
                  <p:embed/>
                  <p:pic>
                    <p:nvPicPr>
                      <p:cNvPr id="0" name=""/>
                      <p:cNvPicPr>
                        <a:picLocks noChangeAspect="1" noChangeArrowheads="1"/>
                      </p:cNvPicPr>
                      <p:nvPr/>
                    </p:nvPicPr>
                    <p:blipFill>
                      <a:blip r:embed="rId20"/>
                      <a:srcRect/>
                      <a:stretch>
                        <a:fillRect/>
                      </a:stretch>
                    </p:blipFill>
                    <p:spPr bwMode="auto">
                      <a:xfrm>
                        <a:off x="3503613" y="3178175"/>
                        <a:ext cx="2135187" cy="73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6" name="Picture 1"/>
          <p:cNvPicPr>
            <a:picLocks/>
          </p:cNvPicPr>
          <p:nvPr/>
        </p:nvPicPr>
        <p:blipFill>
          <a:blip r:embed="rId21">
            <a:extLst>
              <a:ext uri="{28A0092B-C50C-407E-A947-70E740481C1C}">
                <a14:useLocalDpi xmlns:a14="http://schemas.microsoft.com/office/drawing/2010/main" val="0"/>
              </a:ext>
            </a:extLst>
          </a:blip>
          <a:srcRect/>
          <a:stretch>
            <a:fillRect/>
          </a:stretch>
        </p:blipFill>
        <p:spPr bwMode="auto">
          <a:xfrm>
            <a:off x="6654800" y="3276600"/>
            <a:ext cx="2413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1593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wipe(left)">
                                      <p:cBhvr>
                                        <p:cTn id="19" dur="500"/>
                                        <p:tgtEl>
                                          <p:spTgt spid="1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wipe(left)">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17">
                                            <p:txEl>
                                              <p:pRg st="0" end="0"/>
                                            </p:txEl>
                                          </p:spTgt>
                                        </p:tgtEl>
                                        <p:attrNameLst>
                                          <p:attrName>style.visibility</p:attrName>
                                        </p:attrNameLst>
                                      </p:cBhvr>
                                      <p:to>
                                        <p:strVal val="visible"/>
                                      </p:to>
                                    </p:set>
                                    <p:animEffect transition="in" filter="wipe(left)">
                                      <p:cBhvr>
                                        <p:cTn id="29" dur="500"/>
                                        <p:tgtEl>
                                          <p:spTgt spid="1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18">
                                            <p:txEl>
                                              <p:pRg st="0" end="0"/>
                                            </p:txEl>
                                          </p:spTgt>
                                        </p:tgtEl>
                                        <p:attrNameLst>
                                          <p:attrName>style.visibility</p:attrName>
                                        </p:attrNameLst>
                                      </p:cBhvr>
                                      <p:to>
                                        <p:strVal val="visible"/>
                                      </p:to>
                                    </p:set>
                                    <p:animEffect transition="in" filter="wipe(left)">
                                      <p:cBhvr>
                                        <p:cTn id="34" dur="500"/>
                                        <p:tgtEl>
                                          <p:spTgt spid="18">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29416"/>
                                        </p:tgtEl>
                                        <p:attrNameLst>
                                          <p:attrName>style.visibility</p:attrName>
                                        </p:attrNameLst>
                                      </p:cBhvr>
                                      <p:to>
                                        <p:strVal val="visible"/>
                                      </p:to>
                                    </p:set>
                                    <p:animEffect transition="in" filter="wipe(left)">
                                      <p:cBhvr>
                                        <p:cTn id="39" dur="500"/>
                                        <p:tgtEl>
                                          <p:spTgt spid="5294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2">
                                            <p:txEl>
                                              <p:pRg st="0" end="0"/>
                                            </p:txEl>
                                          </p:spTgt>
                                        </p:tgtEl>
                                        <p:attrNameLst>
                                          <p:attrName>style.visibility</p:attrName>
                                        </p:attrNameLst>
                                      </p:cBhvr>
                                      <p:to>
                                        <p:strVal val="visible"/>
                                      </p:to>
                                    </p:set>
                                    <p:animEffect transition="in" filter="wipe(left)">
                                      <p:cBhvr>
                                        <p:cTn id="49" dur="500"/>
                                        <p:tgtEl>
                                          <p:spTgt spid="2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508943"/>
                                        </p:tgtEl>
                                        <p:attrNameLst>
                                          <p:attrName>style.visibility</p:attrName>
                                        </p:attrNameLst>
                                      </p:cBhvr>
                                      <p:to>
                                        <p:strVal val="visible"/>
                                      </p:to>
                                    </p:set>
                                    <p:animEffect transition="in" filter="wipe(left)">
                                      <p:cBhvr>
                                        <p:cTn id="54" dur="500"/>
                                        <p:tgtEl>
                                          <p:spTgt spid="50894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24">
                                            <p:txEl>
                                              <p:pRg st="0" end="0"/>
                                            </p:txEl>
                                          </p:spTgt>
                                        </p:tgtEl>
                                        <p:attrNameLst>
                                          <p:attrName>style.visibility</p:attrName>
                                        </p:attrNameLst>
                                      </p:cBhvr>
                                      <p:to>
                                        <p:strVal val="visible"/>
                                      </p:to>
                                    </p:set>
                                    <p:animEffect transition="in" filter="wipe(left)">
                                      <p:cBhvr>
                                        <p:cTn id="59" dur="500"/>
                                        <p:tgtEl>
                                          <p:spTgt spid="24">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529417"/>
                                        </p:tgtEl>
                                        <p:attrNameLst>
                                          <p:attrName>style.visibility</p:attrName>
                                        </p:attrNameLst>
                                      </p:cBhvr>
                                      <p:to>
                                        <p:strVal val="visible"/>
                                      </p:to>
                                    </p:set>
                                    <p:animEffect transition="in" filter="wipe(left)">
                                      <p:cBhvr>
                                        <p:cTn id="64" dur="500"/>
                                        <p:tgtEl>
                                          <p:spTgt spid="52941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529418"/>
                                        </p:tgtEl>
                                        <p:attrNameLst>
                                          <p:attrName>style.visibility</p:attrName>
                                        </p:attrNameLst>
                                      </p:cBhvr>
                                      <p:to>
                                        <p:strVal val="visible"/>
                                      </p:to>
                                    </p:set>
                                    <p:animEffect transition="in" filter="wipe(left)">
                                      <p:cBhvr>
                                        <p:cTn id="69" dur="500"/>
                                        <p:tgtEl>
                                          <p:spTgt spid="52941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wipe(left)">
                                      <p:cBhvr>
                                        <p:cTn id="74" dur="5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25">
                                            <p:txEl>
                                              <p:pRg st="0" end="0"/>
                                            </p:txEl>
                                          </p:spTgt>
                                        </p:tgtEl>
                                        <p:attrNameLst>
                                          <p:attrName>style.visibility</p:attrName>
                                        </p:attrNameLst>
                                      </p:cBhvr>
                                      <p:to>
                                        <p:strVal val="visible"/>
                                      </p:to>
                                    </p:set>
                                    <p:animEffect transition="in" filter="wipe(left)">
                                      <p:cBhvr>
                                        <p:cTn id="79" dur="500"/>
                                        <p:tgtEl>
                                          <p:spTgt spid="25">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529419"/>
                                        </p:tgtEl>
                                        <p:attrNameLst>
                                          <p:attrName>style.visibility</p:attrName>
                                        </p:attrNameLst>
                                      </p:cBhvr>
                                      <p:to>
                                        <p:strVal val="visible"/>
                                      </p:to>
                                    </p:set>
                                    <p:animEffect transition="in" filter="wipe(left)">
                                      <p:cBhvr>
                                        <p:cTn id="84" dur="500"/>
                                        <p:tgtEl>
                                          <p:spTgt spid="529419"/>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529420"/>
                                        </p:tgtEl>
                                        <p:attrNameLst>
                                          <p:attrName>style.visibility</p:attrName>
                                        </p:attrNameLst>
                                      </p:cBhvr>
                                      <p:to>
                                        <p:strVal val="visible"/>
                                      </p:to>
                                    </p:set>
                                    <p:animEffect transition="in" filter="wipe(left)">
                                      <p:cBhvr>
                                        <p:cTn id="89" dur="500"/>
                                        <p:tgtEl>
                                          <p:spTgt spid="529420"/>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529421"/>
                                        </p:tgtEl>
                                        <p:attrNameLst>
                                          <p:attrName>style.visibility</p:attrName>
                                        </p:attrNameLst>
                                      </p:cBhvr>
                                      <p:to>
                                        <p:strVal val="visible"/>
                                      </p:to>
                                    </p:set>
                                    <p:animEffect transition="in" filter="wipe(left)">
                                      <p:cBhvr>
                                        <p:cTn id="94" dur="500"/>
                                        <p:tgtEl>
                                          <p:spTgt spid="529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P spid="19" grpId="0" build="p"/>
      <p:bldP spid="16" grpId="0" build="p"/>
      <p:bldP spid="17" grpId="0" build="p"/>
      <p:bldP spid="18" grpId="0" build="p"/>
      <p:bldP spid="22" grpId="0" build="p"/>
      <p:bldP spid="24" grpId="0" build="p"/>
      <p:bldP spid="2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228600" y="609600"/>
            <a:ext cx="8686800" cy="1371600"/>
          </a:xfrm>
        </p:spPr>
        <p:txBody>
          <a:bodyPr/>
          <a:lstStyle/>
          <a:p>
            <a:pPr marL="0" indent="0" eaLnBrk="1" hangingPunct="1">
              <a:spcBef>
                <a:spcPts val="0"/>
              </a:spcBef>
              <a:buNone/>
            </a:pPr>
            <a:r>
              <a:rPr lang="en-US" sz="2000" dirty="0" smtClean="0">
                <a:cs typeface="ＭＳ Ｐゴシック" pitchFamily="-84" charset="-128"/>
              </a:rPr>
              <a:t>Consider a free particle inside a box with lengths L</a:t>
            </a:r>
            <a:r>
              <a:rPr lang="en-US" sz="2000" baseline="-25000" dirty="0" smtClean="0">
                <a:cs typeface="ＭＳ Ｐゴシック" pitchFamily="-84" charset="-128"/>
              </a:rPr>
              <a:t>1</a:t>
            </a:r>
            <a:r>
              <a:rPr lang="en-US" sz="2000" dirty="0" smtClean="0">
                <a:cs typeface="ＭＳ Ｐゴシック" pitchFamily="-84" charset="-128"/>
              </a:rPr>
              <a:t>, L</a:t>
            </a:r>
            <a:r>
              <a:rPr lang="en-US" sz="2000" baseline="-25000" dirty="0" smtClean="0">
                <a:cs typeface="ＭＳ Ｐゴシック" pitchFamily="-84" charset="-128"/>
              </a:rPr>
              <a:t>2</a:t>
            </a:r>
            <a:r>
              <a:rPr lang="en-US" sz="2000" dirty="0" smtClean="0">
                <a:cs typeface="ＭＳ Ｐゴシック" pitchFamily="-84" charset="-128"/>
              </a:rPr>
              <a:t> and L</a:t>
            </a:r>
            <a:r>
              <a:rPr lang="en-US" sz="2000" baseline="-25000" dirty="0" smtClean="0">
                <a:cs typeface="ＭＳ Ｐゴシック" pitchFamily="-84" charset="-128"/>
              </a:rPr>
              <a:t>3</a:t>
            </a:r>
            <a:r>
              <a:rPr lang="en-US" sz="2000" dirty="0" smtClean="0">
                <a:cs typeface="ＭＳ Ｐゴシック" pitchFamily="-84" charset="-128"/>
              </a:rPr>
              <a:t> along the </a:t>
            </a:r>
            <a:r>
              <a:rPr lang="en-US" sz="2000" dirty="0" err="1" smtClean="0">
                <a:cs typeface="ＭＳ Ｐゴシック" pitchFamily="-84" charset="-128"/>
              </a:rPr>
              <a:t>x</a:t>
            </a:r>
            <a:r>
              <a:rPr lang="en-US" sz="2000" dirty="0" smtClean="0">
                <a:cs typeface="ＭＳ Ｐゴシック" pitchFamily="-84" charset="-128"/>
              </a:rPr>
              <a:t>, </a:t>
            </a:r>
            <a:r>
              <a:rPr lang="en-US" sz="2000" dirty="0" err="1" smtClean="0">
                <a:cs typeface="ＭＳ Ｐゴシック" pitchFamily="-84" charset="-128"/>
              </a:rPr>
              <a:t>y</a:t>
            </a:r>
            <a:r>
              <a:rPr lang="en-US" sz="2000" dirty="0" smtClean="0">
                <a:cs typeface="ＭＳ Ｐゴシック" pitchFamily="-84" charset="-128"/>
              </a:rPr>
              <a:t>, and </a:t>
            </a:r>
            <a:r>
              <a:rPr lang="en-US" sz="2000" dirty="0" err="1" smtClean="0">
                <a:cs typeface="ＭＳ Ｐゴシック" pitchFamily="-84" charset="-128"/>
              </a:rPr>
              <a:t>z</a:t>
            </a:r>
            <a:r>
              <a:rPr lang="en-US" sz="2000" dirty="0" smtClean="0">
                <a:cs typeface="ＭＳ Ｐゴシック" pitchFamily="-84" charset="-128"/>
              </a:rPr>
              <a:t> axes, respectively, as shown in Fire.  The particle is constrained to be inside the  box.  Find the wave functions and energies.  Then find the round energy and wave function and the energy of the first excited state for a cube of sides L. </a:t>
            </a:r>
            <a:endParaRPr lang="en-US" sz="2000" dirty="0">
              <a:cs typeface="Symbol" charset="2"/>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sz="4000" dirty="0" smtClean="0">
                <a:cs typeface="ＭＳ Ｐゴシック" pitchFamily="-84" charset="-128"/>
              </a:rPr>
              <a:t>Ex 6.10: Expectation values inside a box</a:t>
            </a:r>
            <a:endParaRPr lang="en-US" sz="4000"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Nov. 4, 2013</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11</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sp>
        <p:nvSpPr>
          <p:cNvPr id="19" name="Rectangle 35"/>
          <p:cNvSpPr txBox="1">
            <a:spLocks noChangeArrowheads="1"/>
          </p:cNvSpPr>
          <p:nvPr/>
        </p:nvSpPr>
        <p:spPr bwMode="auto">
          <a:xfrm>
            <a:off x="228600" y="1905000"/>
            <a:ext cx="78486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The energy can be obtained through the </a:t>
            </a:r>
            <a:r>
              <a:rPr kumimoji="0" lang="en-US" b="0" i="0" u="none" strike="noStrike" kern="0" cap="none" spc="0" normalizeH="0" baseline="0" noProof="0" dirty="0" err="1" smtClean="0">
                <a:ln>
                  <a:noFill/>
                </a:ln>
                <a:solidFill>
                  <a:schemeClr val="accent2"/>
                </a:solidFill>
                <a:effectLst/>
                <a:uLnTx/>
                <a:uFillTx/>
                <a:latin typeface="+mn-lt"/>
                <a:ea typeface="ＭＳ Ｐゴシック" pitchFamily="-1" charset="-128"/>
                <a:cs typeface="ＭＳ Ｐゴシック" pitchFamily="-84" charset="-128"/>
              </a:rPr>
              <a:t>Schr</a:t>
            </a:r>
            <a:r>
              <a:rPr lang="en-US" dirty="0" err="1">
                <a:solidFill>
                  <a:srgbClr val="0000FF"/>
                </a:solidFill>
                <a:ea typeface="ＭＳ Ｐゴシック" pitchFamily="-84" charset="-128"/>
                <a:cs typeface="ＭＳ Ｐゴシック" pitchFamily="-84" charset="-128"/>
              </a:rPr>
              <a:t>ö</a:t>
            </a: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dinger equation</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08943" name="Object 15"/>
          <p:cNvGraphicFramePr>
            <a:graphicFrameLocks noChangeAspect="1"/>
          </p:cNvGraphicFramePr>
          <p:nvPr>
            <p:extLst>
              <p:ext uri="{D42A27DB-BD31-4B8C-83A1-F6EECF244321}">
                <p14:modId xmlns:p14="http://schemas.microsoft.com/office/powerpoint/2010/main" val="240310505"/>
              </p:ext>
            </p:extLst>
          </p:nvPr>
        </p:nvGraphicFramePr>
        <p:xfrm>
          <a:off x="442913" y="3235325"/>
          <a:ext cx="4106862" cy="650875"/>
        </p:xfrm>
        <a:graphic>
          <a:graphicData uri="http://schemas.openxmlformats.org/presentationml/2006/ole">
            <mc:AlternateContent xmlns:mc="http://schemas.openxmlformats.org/markup-compatibility/2006">
              <mc:Choice xmlns:v="urn:schemas-microsoft-com:vml" Requires="v">
                <p:oleObj spid="_x0000_s557841" name="Equation" r:id="rId3" imgW="2438400" imgH="393700" progId="Equation.DSMT4">
                  <p:embed/>
                </p:oleObj>
              </mc:Choice>
              <mc:Fallback>
                <p:oleObj name="Equation" r:id="rId3" imgW="2438400" imgH="393700" progId="Equation.DSMT4">
                  <p:embed/>
                  <p:pic>
                    <p:nvPicPr>
                      <p:cNvPr id="0" name=""/>
                      <p:cNvPicPr>
                        <a:picLocks noChangeAspect="1" noChangeArrowheads="1"/>
                      </p:cNvPicPr>
                      <p:nvPr/>
                    </p:nvPicPr>
                    <p:blipFill>
                      <a:blip r:embed="rId4"/>
                      <a:srcRect/>
                      <a:stretch>
                        <a:fillRect/>
                      </a:stretch>
                    </p:blipFill>
                    <p:spPr bwMode="auto">
                      <a:xfrm>
                        <a:off x="442913" y="3235325"/>
                        <a:ext cx="4106862" cy="650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9416" name="Object 8"/>
          <p:cNvGraphicFramePr>
            <a:graphicFrameLocks noChangeAspect="1"/>
          </p:cNvGraphicFramePr>
          <p:nvPr>
            <p:extLst>
              <p:ext uri="{D42A27DB-BD31-4B8C-83A1-F6EECF244321}">
                <p14:modId xmlns:p14="http://schemas.microsoft.com/office/powerpoint/2010/main" val="961474233"/>
              </p:ext>
            </p:extLst>
          </p:nvPr>
        </p:nvGraphicFramePr>
        <p:xfrm>
          <a:off x="1108075" y="2409825"/>
          <a:ext cx="1395413" cy="736600"/>
        </p:xfrm>
        <a:graphic>
          <a:graphicData uri="http://schemas.openxmlformats.org/presentationml/2006/ole">
            <mc:AlternateContent xmlns:mc="http://schemas.openxmlformats.org/markup-compatibility/2006">
              <mc:Choice xmlns:v="urn:schemas-microsoft-com:vml" Requires="v">
                <p:oleObj spid="_x0000_s557842" name="Equation" r:id="rId5" imgW="787400" imgH="419100" progId="Equation.DSMT4">
                  <p:embed/>
                </p:oleObj>
              </mc:Choice>
              <mc:Fallback>
                <p:oleObj name="Equation" r:id="rId5" imgW="787400" imgH="419100" progId="Equation.DSMT4">
                  <p:embed/>
                  <p:pic>
                    <p:nvPicPr>
                      <p:cNvPr id="0" name=""/>
                      <p:cNvPicPr>
                        <a:picLocks noChangeAspect="1" noChangeArrowheads="1"/>
                      </p:cNvPicPr>
                      <p:nvPr/>
                    </p:nvPicPr>
                    <p:blipFill>
                      <a:blip r:embed="rId6"/>
                      <a:srcRect/>
                      <a:stretch>
                        <a:fillRect/>
                      </a:stretch>
                    </p:blipFill>
                    <p:spPr bwMode="auto">
                      <a:xfrm>
                        <a:off x="1108075" y="2409825"/>
                        <a:ext cx="1395413" cy="73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1460" name="Object 4"/>
          <p:cNvGraphicFramePr>
            <a:graphicFrameLocks noChangeAspect="1"/>
          </p:cNvGraphicFramePr>
          <p:nvPr>
            <p:extLst>
              <p:ext uri="{D42A27DB-BD31-4B8C-83A1-F6EECF244321}">
                <p14:modId xmlns:p14="http://schemas.microsoft.com/office/powerpoint/2010/main" val="4096878838"/>
              </p:ext>
            </p:extLst>
          </p:nvPr>
        </p:nvGraphicFramePr>
        <p:xfrm>
          <a:off x="457200" y="3956050"/>
          <a:ext cx="4343400" cy="692150"/>
        </p:xfrm>
        <a:graphic>
          <a:graphicData uri="http://schemas.openxmlformats.org/presentationml/2006/ole">
            <mc:AlternateContent xmlns:mc="http://schemas.openxmlformats.org/markup-compatibility/2006">
              <mc:Choice xmlns:v="urn:schemas-microsoft-com:vml" Requires="v">
                <p:oleObj spid="_x0000_s557843" name="Equation" r:id="rId7" imgW="2578100" imgH="419100" progId="Equation.DSMT4">
                  <p:embed/>
                </p:oleObj>
              </mc:Choice>
              <mc:Fallback>
                <p:oleObj name="Equation" r:id="rId7" imgW="2578100" imgH="419100" progId="Equation.DSMT4">
                  <p:embed/>
                  <p:pic>
                    <p:nvPicPr>
                      <p:cNvPr id="0" name=""/>
                      <p:cNvPicPr>
                        <a:picLocks noChangeAspect="1" noChangeArrowheads="1"/>
                      </p:cNvPicPr>
                      <p:nvPr/>
                    </p:nvPicPr>
                    <p:blipFill>
                      <a:blip r:embed="rId8"/>
                      <a:srcRect/>
                      <a:stretch>
                        <a:fillRect/>
                      </a:stretch>
                    </p:blipFill>
                    <p:spPr bwMode="auto">
                      <a:xfrm>
                        <a:off x="457200" y="3956050"/>
                        <a:ext cx="4343400" cy="692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1461" name="Object 5"/>
          <p:cNvGraphicFramePr>
            <a:graphicFrameLocks noChangeAspect="1"/>
          </p:cNvGraphicFramePr>
          <p:nvPr>
            <p:extLst>
              <p:ext uri="{D42A27DB-BD31-4B8C-83A1-F6EECF244321}">
                <p14:modId xmlns:p14="http://schemas.microsoft.com/office/powerpoint/2010/main" val="3211650798"/>
              </p:ext>
            </p:extLst>
          </p:nvPr>
        </p:nvGraphicFramePr>
        <p:xfrm>
          <a:off x="381000" y="4724400"/>
          <a:ext cx="3016250" cy="776288"/>
        </p:xfrm>
        <a:graphic>
          <a:graphicData uri="http://schemas.openxmlformats.org/presentationml/2006/ole">
            <mc:AlternateContent xmlns:mc="http://schemas.openxmlformats.org/markup-compatibility/2006">
              <mc:Choice xmlns:v="urn:schemas-microsoft-com:vml" Requires="v">
                <p:oleObj spid="_x0000_s557844" name="Equation" r:id="rId9" imgW="1790700" imgH="469900" progId="Equation.DSMT4">
                  <p:embed/>
                </p:oleObj>
              </mc:Choice>
              <mc:Fallback>
                <p:oleObj name="Equation" r:id="rId9" imgW="1790700" imgH="469900" progId="Equation.DSMT4">
                  <p:embed/>
                  <p:pic>
                    <p:nvPicPr>
                      <p:cNvPr id="0" name=""/>
                      <p:cNvPicPr>
                        <a:picLocks noChangeAspect="1" noChangeArrowheads="1"/>
                      </p:cNvPicPr>
                      <p:nvPr/>
                    </p:nvPicPr>
                    <p:blipFill>
                      <a:blip r:embed="rId10"/>
                      <a:srcRect/>
                      <a:stretch>
                        <a:fillRect/>
                      </a:stretch>
                    </p:blipFill>
                    <p:spPr bwMode="auto">
                      <a:xfrm>
                        <a:off x="381000" y="4724400"/>
                        <a:ext cx="3016250" cy="776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1462" name="Object 6"/>
          <p:cNvGraphicFramePr>
            <a:graphicFrameLocks noChangeAspect="1"/>
          </p:cNvGraphicFramePr>
          <p:nvPr>
            <p:extLst>
              <p:ext uri="{D42A27DB-BD31-4B8C-83A1-F6EECF244321}">
                <p14:modId xmlns:p14="http://schemas.microsoft.com/office/powerpoint/2010/main" val="3936580363"/>
              </p:ext>
            </p:extLst>
          </p:nvPr>
        </p:nvGraphicFramePr>
        <p:xfrm>
          <a:off x="488950" y="5503863"/>
          <a:ext cx="2481263" cy="692150"/>
        </p:xfrm>
        <a:graphic>
          <a:graphicData uri="http://schemas.openxmlformats.org/presentationml/2006/ole">
            <mc:AlternateContent xmlns:mc="http://schemas.openxmlformats.org/markup-compatibility/2006">
              <mc:Choice xmlns:v="urn:schemas-microsoft-com:vml" Requires="v">
                <p:oleObj spid="_x0000_s557845" name="Equation" r:id="rId11" imgW="1473200" imgH="419100" progId="Equation.DSMT4">
                  <p:embed/>
                </p:oleObj>
              </mc:Choice>
              <mc:Fallback>
                <p:oleObj name="Equation" r:id="rId11" imgW="1473200" imgH="419100" progId="Equation.DSMT4">
                  <p:embed/>
                  <p:pic>
                    <p:nvPicPr>
                      <p:cNvPr id="0" name=""/>
                      <p:cNvPicPr>
                        <a:picLocks noChangeAspect="1" noChangeArrowheads="1"/>
                      </p:cNvPicPr>
                      <p:nvPr/>
                    </p:nvPicPr>
                    <p:blipFill>
                      <a:blip r:embed="rId12"/>
                      <a:srcRect/>
                      <a:stretch>
                        <a:fillRect/>
                      </a:stretch>
                    </p:blipFill>
                    <p:spPr bwMode="auto">
                      <a:xfrm>
                        <a:off x="488950" y="5503863"/>
                        <a:ext cx="2481263" cy="692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1463" name="Object 7"/>
          <p:cNvGraphicFramePr>
            <a:graphicFrameLocks noChangeAspect="1"/>
          </p:cNvGraphicFramePr>
          <p:nvPr>
            <p:extLst>
              <p:ext uri="{D42A27DB-BD31-4B8C-83A1-F6EECF244321}">
                <p14:modId xmlns:p14="http://schemas.microsoft.com/office/powerpoint/2010/main" val="2064895134"/>
              </p:ext>
            </p:extLst>
          </p:nvPr>
        </p:nvGraphicFramePr>
        <p:xfrm>
          <a:off x="2486025" y="2362200"/>
          <a:ext cx="3598863" cy="827088"/>
        </p:xfrm>
        <a:graphic>
          <a:graphicData uri="http://schemas.openxmlformats.org/presentationml/2006/ole">
            <mc:AlternateContent xmlns:mc="http://schemas.openxmlformats.org/markup-compatibility/2006">
              <mc:Choice xmlns:v="urn:schemas-microsoft-com:vml" Requires="v">
                <p:oleObj spid="_x0000_s557846" name="Equation" r:id="rId13" imgW="2032000" imgH="469900" progId="Equation.DSMT4">
                  <p:embed/>
                </p:oleObj>
              </mc:Choice>
              <mc:Fallback>
                <p:oleObj name="Equation" r:id="rId13" imgW="2032000" imgH="469900" progId="Equation.DSMT4">
                  <p:embed/>
                  <p:pic>
                    <p:nvPicPr>
                      <p:cNvPr id="0" name=""/>
                      <p:cNvPicPr>
                        <a:picLocks noChangeAspect="1" noChangeArrowheads="1"/>
                      </p:cNvPicPr>
                      <p:nvPr/>
                    </p:nvPicPr>
                    <p:blipFill>
                      <a:blip r:embed="rId14"/>
                      <a:srcRect/>
                      <a:stretch>
                        <a:fillRect/>
                      </a:stretch>
                    </p:blipFill>
                    <p:spPr bwMode="auto">
                      <a:xfrm>
                        <a:off x="2486025" y="2362200"/>
                        <a:ext cx="3598863" cy="827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1464" name="Object 8"/>
          <p:cNvGraphicFramePr>
            <a:graphicFrameLocks noChangeAspect="1"/>
          </p:cNvGraphicFramePr>
          <p:nvPr>
            <p:extLst>
              <p:ext uri="{D42A27DB-BD31-4B8C-83A1-F6EECF244321}">
                <p14:modId xmlns:p14="http://schemas.microsoft.com/office/powerpoint/2010/main" val="3887715511"/>
              </p:ext>
            </p:extLst>
          </p:nvPr>
        </p:nvGraphicFramePr>
        <p:xfrm>
          <a:off x="2998788" y="5495925"/>
          <a:ext cx="2247900" cy="776288"/>
        </p:xfrm>
        <a:graphic>
          <a:graphicData uri="http://schemas.openxmlformats.org/presentationml/2006/ole">
            <mc:AlternateContent xmlns:mc="http://schemas.openxmlformats.org/markup-compatibility/2006">
              <mc:Choice xmlns:v="urn:schemas-microsoft-com:vml" Requires="v">
                <p:oleObj spid="_x0000_s557847" name="Equation" r:id="rId15" imgW="1333500" imgH="469900" progId="Equation.DSMT4">
                  <p:embed/>
                </p:oleObj>
              </mc:Choice>
              <mc:Fallback>
                <p:oleObj name="Equation" r:id="rId15" imgW="1333500" imgH="469900" progId="Equation.DSMT4">
                  <p:embed/>
                  <p:pic>
                    <p:nvPicPr>
                      <p:cNvPr id="0" name=""/>
                      <p:cNvPicPr>
                        <a:picLocks noChangeAspect="1" noChangeArrowheads="1"/>
                      </p:cNvPicPr>
                      <p:nvPr/>
                    </p:nvPicPr>
                    <p:blipFill>
                      <a:blip r:embed="rId16"/>
                      <a:srcRect/>
                      <a:stretch>
                        <a:fillRect/>
                      </a:stretch>
                    </p:blipFill>
                    <p:spPr bwMode="auto">
                      <a:xfrm>
                        <a:off x="2998788" y="5495925"/>
                        <a:ext cx="2247900" cy="776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35"/>
          <p:cNvSpPr txBox="1">
            <a:spLocks noChangeArrowheads="1"/>
          </p:cNvSpPr>
          <p:nvPr/>
        </p:nvSpPr>
        <p:spPr bwMode="auto">
          <a:xfrm>
            <a:off x="6096000" y="4876800"/>
            <a:ext cx="3048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What</a:t>
            </a:r>
            <a:r>
              <a:rPr kumimoji="0" lang="en-US" sz="18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 is the ground state energy?</a:t>
            </a:r>
            <a:endParaRPr kumimoji="0" lang="en-US" sz="1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1" name="Rectangle 35"/>
          <p:cNvSpPr txBox="1">
            <a:spLocks noChangeArrowheads="1"/>
          </p:cNvSpPr>
          <p:nvPr/>
        </p:nvSpPr>
        <p:spPr bwMode="auto">
          <a:xfrm>
            <a:off x="6096000" y="5562600"/>
            <a:ext cx="30480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When are the energies the same</a:t>
            </a:r>
            <a:r>
              <a:rPr kumimoji="0" lang="en-US" sz="18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 for different combinations of </a:t>
            </a:r>
            <a:r>
              <a:rPr kumimoji="0" lang="en-US" sz="1800" b="0" i="0" u="none" strike="noStrike" kern="0" cap="none" spc="0" normalizeH="0" noProof="0" dirty="0" err="1" smtClean="0">
                <a:ln>
                  <a:noFill/>
                </a:ln>
                <a:solidFill>
                  <a:schemeClr val="accent2"/>
                </a:solidFill>
                <a:effectLst/>
                <a:uLnTx/>
                <a:uFillTx/>
                <a:latin typeface="+mn-lt"/>
                <a:ea typeface="ＭＳ Ｐゴシック" pitchFamily="-1" charset="-128"/>
                <a:cs typeface="ＭＳ Ｐゴシック" pitchFamily="-84" charset="-128"/>
              </a:rPr>
              <a:t>n</a:t>
            </a:r>
            <a:r>
              <a:rPr kumimoji="0" lang="en-US" sz="1800" b="0" i="0" u="none" strike="noStrike" kern="0" cap="none" spc="0" normalizeH="0" baseline="-25000" noProof="0" dirty="0" err="1" smtClean="0">
                <a:ln>
                  <a:noFill/>
                </a:ln>
                <a:solidFill>
                  <a:schemeClr val="accent2"/>
                </a:solidFill>
                <a:effectLst/>
                <a:uLnTx/>
                <a:uFillTx/>
                <a:latin typeface="+mn-lt"/>
                <a:ea typeface="ＭＳ Ｐゴシック" pitchFamily="-1" charset="-128"/>
                <a:cs typeface="ＭＳ Ｐゴシック" pitchFamily="-84" charset="-128"/>
              </a:rPr>
              <a:t>i</a:t>
            </a:r>
            <a:r>
              <a:rPr kumimoji="0" lang="en-US" sz="18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a:t>
            </a:r>
            <a:endParaRPr kumimoji="0" lang="en-US" sz="1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3" name="Rectangle 35"/>
          <p:cNvSpPr txBox="1">
            <a:spLocks noChangeArrowheads="1"/>
          </p:cNvSpPr>
          <p:nvPr/>
        </p:nvSpPr>
        <p:spPr bwMode="auto">
          <a:xfrm>
            <a:off x="6096000" y="5181600"/>
            <a:ext cx="32766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E</a:t>
            </a:r>
            <a:r>
              <a:rPr kumimoji="0" lang="en-US" sz="1800" b="0" i="0" u="none" strike="noStrike" kern="0" cap="none" spc="0" normalizeH="0" baseline="-25000" noProof="0" dirty="0" smtClean="0">
                <a:ln>
                  <a:noFill/>
                </a:ln>
                <a:solidFill>
                  <a:schemeClr val="accent2"/>
                </a:solidFill>
                <a:effectLst/>
                <a:uLnTx/>
                <a:uFillTx/>
                <a:latin typeface="+mn-lt"/>
                <a:ea typeface="ＭＳ Ｐゴシック" pitchFamily="-1" charset="-128"/>
                <a:cs typeface="ＭＳ Ｐゴシック" pitchFamily="-84" charset="-128"/>
              </a:rPr>
              <a:t>1,1,1</a:t>
            </a: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 when n</a:t>
            </a:r>
            <a:r>
              <a:rPr kumimoji="0" lang="en-US" sz="1800" b="0" i="0" u="none" strike="noStrike" kern="0" cap="none" spc="0" normalizeH="0" baseline="-25000" noProof="0" dirty="0" smtClean="0">
                <a:ln>
                  <a:noFill/>
                </a:ln>
                <a:solidFill>
                  <a:schemeClr val="accent2"/>
                </a:solidFill>
                <a:effectLst/>
                <a:uLnTx/>
                <a:uFillTx/>
                <a:latin typeface="+mn-lt"/>
                <a:ea typeface="ＭＳ Ｐゴシック" pitchFamily="-1" charset="-128"/>
                <a:cs typeface="ＭＳ Ｐゴシック" pitchFamily="-84" charset="-128"/>
              </a:rPr>
              <a:t>1</a:t>
            </a: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=n</a:t>
            </a:r>
            <a:r>
              <a:rPr kumimoji="0" lang="en-US" sz="1800" b="0" i="0" u="none" strike="noStrike" kern="0" cap="none" spc="0" normalizeH="0" baseline="-25000" noProof="0" dirty="0" smtClean="0">
                <a:ln>
                  <a:noFill/>
                </a:ln>
                <a:solidFill>
                  <a:schemeClr val="accent2"/>
                </a:solidFill>
                <a:effectLst/>
                <a:uLnTx/>
                <a:uFillTx/>
                <a:latin typeface="+mn-lt"/>
                <a:ea typeface="ＭＳ Ｐゴシック" pitchFamily="-1" charset="-128"/>
                <a:cs typeface="ＭＳ Ｐゴシック" pitchFamily="-84" charset="-128"/>
              </a:rPr>
              <a:t>2</a:t>
            </a: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=n</a:t>
            </a:r>
            <a:r>
              <a:rPr kumimoji="0" lang="en-US" sz="1800" b="0" i="0" u="none" strike="noStrike" kern="0" cap="none" spc="0" normalizeH="0" baseline="-25000" noProof="0" dirty="0" smtClean="0">
                <a:ln>
                  <a:noFill/>
                </a:ln>
                <a:solidFill>
                  <a:schemeClr val="accent2"/>
                </a:solidFill>
                <a:effectLst/>
                <a:uLnTx/>
                <a:uFillTx/>
                <a:latin typeface="+mn-lt"/>
                <a:ea typeface="ＭＳ Ｐゴシック" pitchFamily="-1" charset="-128"/>
                <a:cs typeface="ＭＳ Ｐゴシック" pitchFamily="-84" charset="-128"/>
              </a:rPr>
              <a:t>3</a:t>
            </a: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=1, how much?</a:t>
            </a:r>
            <a:endParaRPr kumimoji="0" lang="en-US" sz="1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31465" name="Object 9"/>
          <p:cNvGraphicFramePr>
            <a:graphicFrameLocks noChangeAspect="1"/>
          </p:cNvGraphicFramePr>
          <p:nvPr>
            <p:extLst>
              <p:ext uri="{D42A27DB-BD31-4B8C-83A1-F6EECF244321}">
                <p14:modId xmlns:p14="http://schemas.microsoft.com/office/powerpoint/2010/main" val="296911472"/>
              </p:ext>
            </p:extLst>
          </p:nvPr>
        </p:nvGraphicFramePr>
        <p:xfrm>
          <a:off x="3389313" y="4794250"/>
          <a:ext cx="2674937" cy="692150"/>
        </p:xfrm>
        <a:graphic>
          <a:graphicData uri="http://schemas.openxmlformats.org/presentationml/2006/ole">
            <mc:AlternateContent xmlns:mc="http://schemas.openxmlformats.org/markup-compatibility/2006">
              <mc:Choice xmlns:v="urn:schemas-microsoft-com:vml" Requires="v">
                <p:oleObj spid="_x0000_s557848" name="Equation" r:id="rId17" imgW="1587500" imgH="419100" progId="Equation.DSMT4">
                  <p:embed/>
                </p:oleObj>
              </mc:Choice>
              <mc:Fallback>
                <p:oleObj name="Equation" r:id="rId17" imgW="1587500" imgH="419100" progId="Equation.DSMT4">
                  <p:embed/>
                  <p:pic>
                    <p:nvPicPr>
                      <p:cNvPr id="0" name=""/>
                      <p:cNvPicPr>
                        <a:picLocks noChangeAspect="1" noChangeArrowheads="1"/>
                      </p:cNvPicPr>
                      <p:nvPr/>
                    </p:nvPicPr>
                    <p:blipFill>
                      <a:blip r:embed="rId18"/>
                      <a:srcRect/>
                      <a:stretch>
                        <a:fillRect/>
                      </a:stretch>
                    </p:blipFill>
                    <p:spPr bwMode="auto">
                      <a:xfrm>
                        <a:off x="3389313" y="4794250"/>
                        <a:ext cx="2674937" cy="692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1466" name="Object 10"/>
          <p:cNvGraphicFramePr>
            <a:graphicFrameLocks noChangeAspect="1"/>
          </p:cNvGraphicFramePr>
          <p:nvPr>
            <p:extLst>
              <p:ext uri="{D42A27DB-BD31-4B8C-83A1-F6EECF244321}">
                <p14:modId xmlns:p14="http://schemas.microsoft.com/office/powerpoint/2010/main" val="4020538173"/>
              </p:ext>
            </p:extLst>
          </p:nvPr>
        </p:nvGraphicFramePr>
        <p:xfrm>
          <a:off x="4592638" y="3352800"/>
          <a:ext cx="3016250" cy="400050"/>
        </p:xfrm>
        <a:graphic>
          <a:graphicData uri="http://schemas.openxmlformats.org/presentationml/2006/ole">
            <mc:AlternateContent xmlns:mc="http://schemas.openxmlformats.org/markup-compatibility/2006">
              <mc:Choice xmlns:v="urn:schemas-microsoft-com:vml" Requires="v">
                <p:oleObj spid="_x0000_s557849" name="Equation" r:id="rId19" imgW="1790700" imgH="241300" progId="Equation.DSMT4">
                  <p:embed/>
                </p:oleObj>
              </mc:Choice>
              <mc:Fallback>
                <p:oleObj name="Equation" r:id="rId19" imgW="1790700" imgH="241300" progId="Equation.DSMT4">
                  <p:embed/>
                  <p:pic>
                    <p:nvPicPr>
                      <p:cNvPr id="0" name=""/>
                      <p:cNvPicPr>
                        <a:picLocks noChangeAspect="1" noChangeArrowheads="1"/>
                      </p:cNvPicPr>
                      <p:nvPr/>
                    </p:nvPicPr>
                    <p:blipFill>
                      <a:blip r:embed="rId20"/>
                      <a:srcRect/>
                      <a:stretch>
                        <a:fillRect/>
                      </a:stretch>
                    </p:blipFill>
                    <p:spPr bwMode="auto">
                      <a:xfrm>
                        <a:off x="4592638" y="3352800"/>
                        <a:ext cx="301625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1467" name="Object 11"/>
          <p:cNvGraphicFramePr>
            <a:graphicFrameLocks noChangeAspect="1"/>
          </p:cNvGraphicFramePr>
          <p:nvPr>
            <p:extLst>
              <p:ext uri="{D42A27DB-BD31-4B8C-83A1-F6EECF244321}">
                <p14:modId xmlns:p14="http://schemas.microsoft.com/office/powerpoint/2010/main" val="758325552"/>
              </p:ext>
            </p:extLst>
          </p:nvPr>
        </p:nvGraphicFramePr>
        <p:xfrm>
          <a:off x="4733925" y="4114800"/>
          <a:ext cx="3359150" cy="398463"/>
        </p:xfrm>
        <a:graphic>
          <a:graphicData uri="http://schemas.openxmlformats.org/presentationml/2006/ole">
            <mc:AlternateContent xmlns:mc="http://schemas.openxmlformats.org/markup-compatibility/2006">
              <mc:Choice xmlns:v="urn:schemas-microsoft-com:vml" Requires="v">
                <p:oleObj spid="_x0000_s557850" name="Equation" r:id="rId21" imgW="1993900" imgH="241300" progId="Equation.DSMT4">
                  <p:embed/>
                </p:oleObj>
              </mc:Choice>
              <mc:Fallback>
                <p:oleObj name="Equation" r:id="rId21" imgW="1993900" imgH="241300" progId="Equation.DSMT4">
                  <p:embed/>
                  <p:pic>
                    <p:nvPicPr>
                      <p:cNvPr id="0" name=""/>
                      <p:cNvPicPr>
                        <a:picLocks noChangeAspect="1" noChangeArrowheads="1"/>
                      </p:cNvPicPr>
                      <p:nvPr/>
                    </p:nvPicPr>
                    <p:blipFill>
                      <a:blip r:embed="rId22"/>
                      <a:srcRect/>
                      <a:stretch>
                        <a:fillRect/>
                      </a:stretch>
                    </p:blipFill>
                    <p:spPr bwMode="auto">
                      <a:xfrm>
                        <a:off x="4733925" y="4114800"/>
                        <a:ext cx="3359150" cy="398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1468" name="Object 12"/>
          <p:cNvGraphicFramePr>
            <a:graphicFrameLocks noChangeAspect="1"/>
          </p:cNvGraphicFramePr>
          <p:nvPr>
            <p:extLst>
              <p:ext uri="{D42A27DB-BD31-4B8C-83A1-F6EECF244321}">
                <p14:modId xmlns:p14="http://schemas.microsoft.com/office/powerpoint/2010/main" val="2411370412"/>
              </p:ext>
            </p:extLst>
          </p:nvPr>
        </p:nvGraphicFramePr>
        <p:xfrm>
          <a:off x="8108950" y="4114800"/>
          <a:ext cx="642938" cy="377825"/>
        </p:xfrm>
        <a:graphic>
          <a:graphicData uri="http://schemas.openxmlformats.org/presentationml/2006/ole">
            <mc:AlternateContent xmlns:mc="http://schemas.openxmlformats.org/markup-compatibility/2006">
              <mc:Choice xmlns:v="urn:schemas-microsoft-com:vml" Requires="v">
                <p:oleObj spid="_x0000_s557851" name="Equation" r:id="rId23" imgW="381000" imgH="228600" progId="Equation.DSMT4">
                  <p:embed/>
                </p:oleObj>
              </mc:Choice>
              <mc:Fallback>
                <p:oleObj name="Equation" r:id="rId23" imgW="381000" imgH="228600" progId="Equation.DSMT4">
                  <p:embed/>
                  <p:pic>
                    <p:nvPicPr>
                      <p:cNvPr id="0" name=""/>
                      <p:cNvPicPr>
                        <a:picLocks noChangeAspect="1" noChangeArrowheads="1"/>
                      </p:cNvPicPr>
                      <p:nvPr/>
                    </p:nvPicPr>
                    <p:blipFill>
                      <a:blip r:embed="rId24"/>
                      <a:srcRect/>
                      <a:stretch>
                        <a:fillRect/>
                      </a:stretch>
                    </p:blipFill>
                    <p:spPr bwMode="auto">
                      <a:xfrm>
                        <a:off x="8108950" y="4114800"/>
                        <a:ext cx="642938"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1800360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left)">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29416"/>
                                        </p:tgtEl>
                                        <p:attrNameLst>
                                          <p:attrName>style.visibility</p:attrName>
                                        </p:attrNameLst>
                                      </p:cBhvr>
                                      <p:to>
                                        <p:strVal val="visible"/>
                                      </p:to>
                                    </p:set>
                                    <p:animEffect transition="in" filter="wipe(left)">
                                      <p:cBhvr>
                                        <p:cTn id="12" dur="500"/>
                                        <p:tgtEl>
                                          <p:spTgt spid="5294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31463"/>
                                        </p:tgtEl>
                                        <p:attrNameLst>
                                          <p:attrName>style.visibility</p:attrName>
                                        </p:attrNameLst>
                                      </p:cBhvr>
                                      <p:to>
                                        <p:strVal val="visible"/>
                                      </p:to>
                                    </p:set>
                                    <p:animEffect transition="in" filter="wipe(left)">
                                      <p:cBhvr>
                                        <p:cTn id="17" dur="500"/>
                                        <p:tgtEl>
                                          <p:spTgt spid="53146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08943"/>
                                        </p:tgtEl>
                                        <p:attrNameLst>
                                          <p:attrName>style.visibility</p:attrName>
                                        </p:attrNameLst>
                                      </p:cBhvr>
                                      <p:to>
                                        <p:strVal val="visible"/>
                                      </p:to>
                                    </p:set>
                                    <p:animEffect transition="in" filter="wipe(left)">
                                      <p:cBhvr>
                                        <p:cTn id="22" dur="500"/>
                                        <p:tgtEl>
                                          <p:spTgt spid="50894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31466"/>
                                        </p:tgtEl>
                                        <p:attrNameLst>
                                          <p:attrName>style.visibility</p:attrName>
                                        </p:attrNameLst>
                                      </p:cBhvr>
                                      <p:to>
                                        <p:strVal val="visible"/>
                                      </p:to>
                                    </p:set>
                                    <p:animEffect transition="in" filter="wipe(left)">
                                      <p:cBhvr>
                                        <p:cTn id="27" dur="500"/>
                                        <p:tgtEl>
                                          <p:spTgt spid="53146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31460"/>
                                        </p:tgtEl>
                                        <p:attrNameLst>
                                          <p:attrName>style.visibility</p:attrName>
                                        </p:attrNameLst>
                                      </p:cBhvr>
                                      <p:to>
                                        <p:strVal val="visible"/>
                                      </p:to>
                                    </p:set>
                                    <p:animEffect transition="in" filter="wipe(left)">
                                      <p:cBhvr>
                                        <p:cTn id="32" dur="500"/>
                                        <p:tgtEl>
                                          <p:spTgt spid="53146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31467"/>
                                        </p:tgtEl>
                                        <p:attrNameLst>
                                          <p:attrName>style.visibility</p:attrName>
                                        </p:attrNameLst>
                                      </p:cBhvr>
                                      <p:to>
                                        <p:strVal val="visible"/>
                                      </p:to>
                                    </p:set>
                                    <p:animEffect transition="in" filter="wipe(left)">
                                      <p:cBhvr>
                                        <p:cTn id="37" dur="500"/>
                                        <p:tgtEl>
                                          <p:spTgt spid="53146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31468"/>
                                        </p:tgtEl>
                                        <p:attrNameLst>
                                          <p:attrName>style.visibility</p:attrName>
                                        </p:attrNameLst>
                                      </p:cBhvr>
                                      <p:to>
                                        <p:strVal val="visible"/>
                                      </p:to>
                                    </p:set>
                                    <p:animEffect transition="in" filter="wipe(left)">
                                      <p:cBhvr>
                                        <p:cTn id="42" dur="500"/>
                                        <p:tgtEl>
                                          <p:spTgt spid="53146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31461"/>
                                        </p:tgtEl>
                                        <p:attrNameLst>
                                          <p:attrName>style.visibility</p:attrName>
                                        </p:attrNameLst>
                                      </p:cBhvr>
                                      <p:to>
                                        <p:strVal val="visible"/>
                                      </p:to>
                                    </p:set>
                                    <p:animEffect transition="in" filter="wipe(left)">
                                      <p:cBhvr>
                                        <p:cTn id="47" dur="500"/>
                                        <p:tgtEl>
                                          <p:spTgt spid="53146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31465"/>
                                        </p:tgtEl>
                                        <p:attrNameLst>
                                          <p:attrName>style.visibility</p:attrName>
                                        </p:attrNameLst>
                                      </p:cBhvr>
                                      <p:to>
                                        <p:strVal val="visible"/>
                                      </p:to>
                                    </p:set>
                                    <p:animEffect transition="in" filter="wipe(left)">
                                      <p:cBhvr>
                                        <p:cTn id="52" dur="500"/>
                                        <p:tgtEl>
                                          <p:spTgt spid="53146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531462"/>
                                        </p:tgtEl>
                                        <p:attrNameLst>
                                          <p:attrName>style.visibility</p:attrName>
                                        </p:attrNameLst>
                                      </p:cBhvr>
                                      <p:to>
                                        <p:strVal val="visible"/>
                                      </p:to>
                                    </p:set>
                                    <p:animEffect transition="in" filter="wipe(left)">
                                      <p:cBhvr>
                                        <p:cTn id="57" dur="500"/>
                                        <p:tgtEl>
                                          <p:spTgt spid="53146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531464"/>
                                        </p:tgtEl>
                                        <p:attrNameLst>
                                          <p:attrName>style.visibility</p:attrName>
                                        </p:attrNameLst>
                                      </p:cBhvr>
                                      <p:to>
                                        <p:strVal val="visible"/>
                                      </p:to>
                                    </p:set>
                                    <p:animEffect transition="in" filter="wipe(left)">
                                      <p:cBhvr>
                                        <p:cTn id="62" dur="500"/>
                                        <p:tgtEl>
                                          <p:spTgt spid="53146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20">
                                            <p:txEl>
                                              <p:pRg st="0" end="0"/>
                                            </p:txEl>
                                          </p:spTgt>
                                        </p:tgtEl>
                                        <p:attrNameLst>
                                          <p:attrName>style.visibility</p:attrName>
                                        </p:attrNameLst>
                                      </p:cBhvr>
                                      <p:to>
                                        <p:strVal val="visible"/>
                                      </p:to>
                                    </p:set>
                                    <p:animEffect transition="in" filter="wipe(left)">
                                      <p:cBhvr>
                                        <p:cTn id="67" dur="500"/>
                                        <p:tgtEl>
                                          <p:spTgt spid="20">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23">
                                            <p:txEl>
                                              <p:pRg st="0" end="0"/>
                                            </p:txEl>
                                          </p:spTgt>
                                        </p:tgtEl>
                                        <p:attrNameLst>
                                          <p:attrName>style.visibility</p:attrName>
                                        </p:attrNameLst>
                                      </p:cBhvr>
                                      <p:to>
                                        <p:strVal val="visible"/>
                                      </p:to>
                                    </p:set>
                                    <p:animEffect transition="in" filter="wipe(left)">
                                      <p:cBhvr>
                                        <p:cTn id="72" dur="500"/>
                                        <p:tgtEl>
                                          <p:spTgt spid="23">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21">
                                            <p:txEl>
                                              <p:pRg st="0" end="0"/>
                                            </p:txEl>
                                          </p:spTgt>
                                        </p:tgtEl>
                                        <p:attrNameLst>
                                          <p:attrName>style.visibility</p:attrName>
                                        </p:attrNameLst>
                                      </p:cBhvr>
                                      <p:to>
                                        <p:strVal val="visible"/>
                                      </p:to>
                                    </p:set>
                                    <p:animEffect transition="in" filter="wipe(left)">
                                      <p:cBhvr>
                                        <p:cTn id="7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0" grpId="0" build="p"/>
      <p:bldP spid="21"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457200" y="49213"/>
            <a:ext cx="8226425" cy="1093787"/>
          </a:xfrm>
        </p:spPr>
        <p:txBody>
          <a:bodyPr/>
          <a:lstStyle/>
          <a:p>
            <a:pPr eaLnBrk="1" hangingPunct="1"/>
            <a:r>
              <a:rPr lang="en-US" sz="6000" dirty="0" smtClean="0">
                <a:ea typeface="ＭＳ Ｐゴシック" pitchFamily="-84" charset="-128"/>
                <a:cs typeface="ＭＳ Ｐゴシック" pitchFamily="-84" charset="-128"/>
              </a:rPr>
              <a:t>Degeneracy*</a:t>
            </a:r>
            <a:endParaRPr lang="en-US" sz="6000" dirty="0">
              <a:ea typeface="ＭＳ Ｐゴシック" pitchFamily="-84" charset="-128"/>
              <a:cs typeface="ＭＳ Ｐゴシック" pitchFamily="-84" charset="-128"/>
            </a:endParaRPr>
          </a:p>
        </p:txBody>
      </p:sp>
      <p:sp>
        <p:nvSpPr>
          <p:cNvPr id="38914" name="Rectangle 3"/>
          <p:cNvSpPr>
            <a:spLocks noGrp="1" noChangeArrowheads="1"/>
          </p:cNvSpPr>
          <p:nvPr>
            <p:ph type="body" sz="half" idx="1"/>
          </p:nvPr>
        </p:nvSpPr>
        <p:spPr>
          <a:xfrm>
            <a:off x="457200" y="1143000"/>
            <a:ext cx="8383588" cy="4497388"/>
          </a:xfrm>
        </p:spPr>
        <p:txBody>
          <a:bodyPr/>
          <a:lstStyle/>
          <a:p>
            <a:pPr eaLnBrk="1" hangingPunct="1"/>
            <a:r>
              <a:rPr lang="en-US" dirty="0">
                <a:ea typeface="ＭＳ Ｐゴシック" pitchFamily="-84" charset="-128"/>
                <a:cs typeface="ＭＳ Ｐゴシック" pitchFamily="-84" charset="-128"/>
              </a:rPr>
              <a:t>Analysis of the Schrödinger wave equation in three dimensions introduces three quantum numbers that quantize the energy.</a:t>
            </a:r>
            <a:r>
              <a:rPr lang="en-US" dirty="0" smtClean="0">
                <a:ea typeface="ＭＳ Ｐゴシック" pitchFamily="-84" charset="-128"/>
                <a:cs typeface="ＭＳ Ｐゴシック" pitchFamily="-84" charset="-128"/>
              </a:rPr>
              <a:t> </a:t>
            </a:r>
          </a:p>
          <a:p>
            <a:pPr eaLnBrk="1" hangingPunct="1"/>
            <a:r>
              <a:rPr lang="en-US" dirty="0">
                <a:ea typeface="ＭＳ Ｐゴシック" pitchFamily="-84" charset="-128"/>
                <a:cs typeface="ＭＳ Ｐゴシック" pitchFamily="-84" charset="-128"/>
              </a:rPr>
              <a:t>A quantum state is degenerate when there is more than one wave function for a given energy</a:t>
            </a:r>
            <a:r>
              <a:rPr lang="en-US" dirty="0" smtClean="0">
                <a:ea typeface="ＭＳ Ｐゴシック" pitchFamily="-84" charset="-128"/>
                <a:cs typeface="ＭＳ Ｐゴシック" pitchFamily="-84" charset="-128"/>
              </a:rPr>
              <a:t>.</a:t>
            </a:r>
          </a:p>
          <a:p>
            <a:pPr eaLnBrk="1" hangingPunct="1"/>
            <a:r>
              <a:rPr lang="en-US" dirty="0">
                <a:ea typeface="ＭＳ Ｐゴシック" pitchFamily="-84" charset="-128"/>
                <a:cs typeface="ＭＳ Ｐゴシック" pitchFamily="-84" charset="-128"/>
              </a:rPr>
              <a:t>Degeneracy results from particular properties of the potential energy function that describes the system. A perturbation of the potential </a:t>
            </a:r>
            <a:r>
              <a:rPr lang="en-US" dirty="0" smtClean="0">
                <a:ea typeface="ＭＳ Ｐゴシック" pitchFamily="-84" charset="-128"/>
                <a:cs typeface="ＭＳ Ｐゴシック" pitchFamily="-84" charset="-128"/>
              </a:rPr>
              <a:t>energy, such as the spin under a B field, </a:t>
            </a:r>
            <a:r>
              <a:rPr lang="en-US" dirty="0">
                <a:ea typeface="ＭＳ Ｐゴシック" pitchFamily="-84" charset="-128"/>
                <a:cs typeface="ＭＳ Ｐゴシック" pitchFamily="-84" charset="-128"/>
              </a:rPr>
              <a:t>can remove the degeneracy.</a:t>
            </a:r>
          </a:p>
          <a:p>
            <a:pPr eaLnBrk="1" hangingPunct="1"/>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a:p>
            <a:pPr eaLnBrk="1" hangingPunct="1">
              <a:buFont typeface="Wingdings" pitchFamily="-84" charset="2"/>
              <a:buNone/>
            </a:pPr>
            <a:endParaRPr lang="en-US" sz="48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Nov. 4, 2013</a:t>
            </a:r>
            <a:endParaRPr lang="en-US"/>
          </a:p>
        </p:txBody>
      </p:sp>
      <p:sp>
        <p:nvSpPr>
          <p:cNvPr id="5" name="Slide Number Placeholder 4"/>
          <p:cNvSpPr>
            <a:spLocks noGrp="1"/>
          </p:cNvSpPr>
          <p:nvPr>
            <p:ph type="sldNum" sz="quarter" idx="12"/>
          </p:nvPr>
        </p:nvSpPr>
        <p:spPr/>
        <p:txBody>
          <a:bodyPr/>
          <a:lstStyle/>
          <a:p>
            <a:pPr>
              <a:defRPr/>
            </a:pPr>
            <a:fld id="{6E4BFBEB-12DC-8949-B61D-A8F2554F50A6}" type="slidenum">
              <a:rPr lang="en-US" smtClean="0"/>
              <a:pPr>
                <a:defRPr/>
              </a:pPr>
              <a:t>12</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
        <p:nvSpPr>
          <p:cNvPr id="7" name="TextBox 6"/>
          <p:cNvSpPr txBox="1"/>
          <p:nvPr/>
        </p:nvSpPr>
        <p:spPr>
          <a:xfrm>
            <a:off x="838200" y="5943600"/>
            <a:ext cx="7429964" cy="307777"/>
          </a:xfrm>
          <a:prstGeom prst="rect">
            <a:avLst/>
          </a:prstGeom>
          <a:solidFill>
            <a:srgbClr val="FFFFCC"/>
          </a:solidFill>
          <a:ln w="28575" cap="flat" cmpd="sng" algn="ctr">
            <a:solidFill>
              <a:srgbClr val="800000"/>
            </a:solidFill>
            <a:prstDash val="solid"/>
            <a:round/>
            <a:headEnd type="none" w="med" len="med"/>
            <a:tailEnd type="none" w="med" len="med"/>
          </a:ln>
        </p:spPr>
        <p:txBody>
          <a:bodyPr wrap="none" rtlCol="0">
            <a:spAutoFit/>
          </a:bodyPr>
          <a:lstStyle/>
          <a:p>
            <a:r>
              <a:rPr lang="en-US" sz="1400" b="1" dirty="0" smtClean="0">
                <a:solidFill>
                  <a:srgbClr val="800000"/>
                </a:solidFill>
                <a:latin typeface="Arial Narrow"/>
                <a:cs typeface="Arial Narrow"/>
              </a:rPr>
              <a:t>*</a:t>
            </a:r>
            <a:r>
              <a:rPr lang="en-US" sz="1400" b="1" dirty="0" err="1" smtClean="0">
                <a:solidFill>
                  <a:srgbClr val="800000"/>
                </a:solidFill>
                <a:latin typeface="Arial Narrow"/>
                <a:cs typeface="Arial Narrow"/>
              </a:rPr>
              <a:t>Mirriam-webster</a:t>
            </a:r>
            <a:r>
              <a:rPr lang="en-US" sz="1400" b="1" dirty="0" smtClean="0">
                <a:solidFill>
                  <a:srgbClr val="800000"/>
                </a:solidFill>
                <a:latin typeface="Arial Narrow"/>
                <a:cs typeface="Arial Narrow"/>
              </a:rPr>
              <a:t>: having two or more states or subdivisions having two or more states or subdivisions </a:t>
            </a:r>
            <a:endParaRPr lang="en-US" sz="1400" b="1" dirty="0">
              <a:solidFill>
                <a:srgbClr val="800000"/>
              </a:solidFill>
              <a:latin typeface="Arial Narrow"/>
              <a:cs typeface="Arial Narrow"/>
            </a:endParaRPr>
          </a:p>
        </p:txBody>
      </p:sp>
    </p:spTree>
    <p:extLst>
      <p:ext uri="{BB962C8B-B14F-4D97-AF65-F5344CB8AC3E}">
        <p14:creationId xmlns:p14="http://schemas.microsoft.com/office/powerpoint/2010/main" val="241988664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914">
                                            <p:txEl>
                                              <p:pRg st="0" end="0"/>
                                            </p:txEl>
                                          </p:spTgt>
                                        </p:tgtEl>
                                        <p:attrNameLst>
                                          <p:attrName>style.visibility</p:attrName>
                                        </p:attrNameLst>
                                      </p:cBhvr>
                                      <p:to>
                                        <p:strVal val="visible"/>
                                      </p:to>
                                    </p:set>
                                    <p:animEffect transition="in" filter="wipe(left)">
                                      <p:cBhvr>
                                        <p:cTn id="7" dur="500"/>
                                        <p:tgtEl>
                                          <p:spTgt spid="389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8914">
                                            <p:txEl>
                                              <p:pRg st="1" end="1"/>
                                            </p:txEl>
                                          </p:spTgt>
                                        </p:tgtEl>
                                        <p:attrNameLst>
                                          <p:attrName>style.visibility</p:attrName>
                                        </p:attrNameLst>
                                      </p:cBhvr>
                                      <p:to>
                                        <p:strVal val="visible"/>
                                      </p:to>
                                    </p:set>
                                    <p:animEffect transition="in" filter="wipe(left)">
                                      <p:cBhvr>
                                        <p:cTn id="12" dur="500"/>
                                        <p:tgtEl>
                                          <p:spTgt spid="389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8914">
                                            <p:txEl>
                                              <p:pRg st="2" end="2"/>
                                            </p:txEl>
                                          </p:spTgt>
                                        </p:tgtEl>
                                        <p:attrNameLst>
                                          <p:attrName>style.visibility</p:attrName>
                                        </p:attrNameLst>
                                      </p:cBhvr>
                                      <p:to>
                                        <p:strVal val="visible"/>
                                      </p:to>
                                    </p:set>
                                    <p:animEffect transition="in" filter="wipe(left)">
                                      <p:cBhvr>
                                        <p:cTn id="17" dur="500"/>
                                        <p:tgtEl>
                                          <p:spTgt spid="389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457200" y="-76199"/>
            <a:ext cx="8229600" cy="914400"/>
          </a:xfrm>
        </p:spPr>
        <p:txBody>
          <a:bodyPr/>
          <a:lstStyle/>
          <a:p>
            <a:pPr eaLnBrk="1" hangingPunct="1"/>
            <a:r>
              <a:rPr lang="en-US" dirty="0" smtClean="0">
                <a:ea typeface="ＭＳ Ｐゴシック" pitchFamily="-84" charset="-128"/>
                <a:cs typeface="ＭＳ Ｐゴシック" pitchFamily="-84" charset="-128"/>
              </a:rPr>
              <a:t>The Simple </a:t>
            </a:r>
            <a:r>
              <a:rPr lang="en-US" dirty="0">
                <a:ea typeface="ＭＳ Ｐゴシック" pitchFamily="-84" charset="-128"/>
                <a:cs typeface="ＭＳ Ｐゴシック" pitchFamily="-84" charset="-128"/>
              </a:rPr>
              <a:t>Harmonic Oscillator</a:t>
            </a:r>
          </a:p>
        </p:txBody>
      </p:sp>
      <p:sp>
        <p:nvSpPr>
          <p:cNvPr id="39938" name="Rectangle 3"/>
          <p:cNvSpPr>
            <a:spLocks noGrp="1" noChangeArrowheads="1"/>
          </p:cNvSpPr>
          <p:nvPr>
            <p:ph type="body" sz="half" idx="1"/>
          </p:nvPr>
        </p:nvSpPr>
        <p:spPr>
          <a:xfrm>
            <a:off x="533400" y="685800"/>
            <a:ext cx="8077200" cy="5334000"/>
          </a:xfrm>
        </p:spPr>
        <p:txBody>
          <a:bodyPr/>
          <a:lstStyle/>
          <a:p>
            <a:pPr eaLnBrk="1" hangingPunct="1">
              <a:lnSpc>
                <a:spcPct val="90000"/>
              </a:lnSpc>
            </a:pPr>
            <a:r>
              <a:rPr lang="en-US" sz="1800" dirty="0">
                <a:ea typeface="ＭＳ Ｐゴシック" pitchFamily="-84" charset="-128"/>
                <a:cs typeface="ＭＳ Ｐゴシック" pitchFamily="-84" charset="-128"/>
              </a:rPr>
              <a:t>Simple harmonic oscillators describe many physical situations: springs, diatomic molecules and atomic lattices.  </a:t>
            </a: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r>
              <a:rPr lang="en-US" sz="1800" dirty="0">
                <a:ea typeface="ＭＳ Ｐゴシック" pitchFamily="-84" charset="-128"/>
                <a:cs typeface="ＭＳ Ｐゴシック" pitchFamily="-84" charset="-128"/>
              </a:rPr>
              <a:t>Consider the Taylor expansion of a potential function:</a:t>
            </a: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buFont typeface="Wingdings" pitchFamily="-84" charset="2"/>
              <a:buNone/>
            </a:pPr>
            <a:r>
              <a:rPr lang="en-US" sz="1800" dirty="0">
                <a:ea typeface="ＭＳ Ｐゴシック" pitchFamily="-84" charset="-128"/>
                <a:cs typeface="ＭＳ Ｐゴシック" pitchFamily="-84" charset="-128"/>
              </a:rPr>
              <a:t>	T</a:t>
            </a:r>
            <a:r>
              <a:rPr lang="en-US" sz="1800" dirty="0" smtClean="0">
                <a:ea typeface="ＭＳ Ｐゴシック" pitchFamily="-84" charset="-128"/>
                <a:cs typeface="ＭＳ Ｐゴシック" pitchFamily="-84" charset="-128"/>
              </a:rPr>
              <a:t>he </a:t>
            </a:r>
            <a:r>
              <a:rPr lang="en-US" sz="1800" dirty="0">
                <a:ea typeface="ＭＳ Ｐゴシック" pitchFamily="-84" charset="-128"/>
                <a:cs typeface="ＭＳ Ｐゴシック" pitchFamily="-84" charset="-128"/>
              </a:rPr>
              <a:t>minimum potential </a:t>
            </a:r>
            <a:r>
              <a:rPr lang="en-US" sz="1800" dirty="0" smtClean="0">
                <a:ea typeface="ＭＳ Ｐゴシック" pitchFamily="-84" charset="-128"/>
                <a:cs typeface="ＭＳ Ｐゴシック" pitchFamily="-84" charset="-128"/>
              </a:rPr>
              <a:t>at x=x</a:t>
            </a:r>
            <a:r>
              <a:rPr lang="en-US" sz="1800" baseline="-25000" dirty="0" smtClean="0">
                <a:ea typeface="ＭＳ Ｐゴシック" pitchFamily="-84" charset="-128"/>
                <a:cs typeface="ＭＳ Ｐゴシック" pitchFamily="-84" charset="-128"/>
              </a:rPr>
              <a:t>0</a:t>
            </a:r>
            <a:r>
              <a:rPr lang="en-US" sz="1800" dirty="0" smtClean="0">
                <a:ea typeface="ＭＳ Ｐゴシック" pitchFamily="-84" charset="-128"/>
                <a:cs typeface="ＭＳ Ｐゴシック" pitchFamily="-84" charset="-128"/>
              </a:rPr>
              <a:t>, so </a:t>
            </a:r>
            <a:r>
              <a:rPr lang="en-US" sz="1800" dirty="0" err="1" smtClean="0">
                <a:ea typeface="ＭＳ Ｐゴシック" pitchFamily="-84" charset="-128"/>
                <a:cs typeface="ＭＳ Ｐゴシック" pitchFamily="-84" charset="-128"/>
              </a:rPr>
              <a:t>dV</a:t>
            </a:r>
            <a:r>
              <a:rPr lang="en-US" sz="1800" dirty="0" smtClean="0">
                <a:ea typeface="ＭＳ Ｐゴシック" pitchFamily="-84" charset="-128"/>
                <a:cs typeface="ＭＳ Ｐゴシック" pitchFamily="-84" charset="-128"/>
              </a:rPr>
              <a:t>/dx=0 and V</a:t>
            </a:r>
            <a:r>
              <a:rPr lang="en-US" sz="1800" baseline="-25000" dirty="0" smtClean="0">
                <a:ea typeface="ＭＳ Ｐゴシック" pitchFamily="-84" charset="-128"/>
                <a:cs typeface="ＭＳ Ｐゴシック" pitchFamily="-84" charset="-128"/>
              </a:rPr>
              <a:t>1</a:t>
            </a:r>
            <a:r>
              <a:rPr lang="en-US" sz="1800" dirty="0" smtClean="0">
                <a:ea typeface="ＭＳ Ｐゴシック" pitchFamily="-84" charset="-128"/>
                <a:cs typeface="ＭＳ Ｐゴシック" pitchFamily="-84" charset="-128"/>
              </a:rPr>
              <a:t>=0; and </a:t>
            </a:r>
            <a:r>
              <a:rPr lang="en-US" sz="1800" dirty="0">
                <a:ea typeface="ＭＳ Ｐゴシック" pitchFamily="-84" charset="-128"/>
                <a:cs typeface="ＭＳ Ｐゴシック" pitchFamily="-84" charset="-128"/>
              </a:rPr>
              <a:t>the </a:t>
            </a:r>
            <a:r>
              <a:rPr lang="en-US" sz="1800" dirty="0" smtClean="0">
                <a:ea typeface="ＭＳ Ｐゴシック" pitchFamily="-84" charset="-128"/>
                <a:cs typeface="ＭＳ Ｐゴシック" pitchFamily="-84" charset="-128"/>
              </a:rPr>
              <a:t>zero potential V</a:t>
            </a:r>
            <a:r>
              <a:rPr lang="en-US" sz="1800" baseline="-25000" dirty="0" smtClean="0">
                <a:ea typeface="ＭＳ Ｐゴシック" pitchFamily="-84" charset="-128"/>
                <a:cs typeface="ＭＳ Ｐゴシック" pitchFamily="-84" charset="-128"/>
              </a:rPr>
              <a:t>0</a:t>
            </a:r>
            <a:r>
              <a:rPr lang="en-US" sz="1800" dirty="0" smtClean="0">
                <a:ea typeface="ＭＳ Ｐゴシック" pitchFamily="-84" charset="-128"/>
                <a:cs typeface="ＭＳ Ｐゴシック" pitchFamily="-84" charset="-128"/>
              </a:rPr>
              <a:t>=0, </a:t>
            </a:r>
            <a:r>
              <a:rPr lang="en-US" sz="1800" dirty="0">
                <a:ea typeface="ＭＳ Ｐゴシック" pitchFamily="-84" charset="-128"/>
                <a:cs typeface="ＭＳ Ｐゴシック" pitchFamily="-84" charset="-128"/>
              </a:rPr>
              <a:t>we have</a:t>
            </a: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buFont typeface="Wingdings" pitchFamily="-84" charset="2"/>
              <a:buNone/>
            </a:pPr>
            <a:r>
              <a:rPr lang="en-US" sz="1800" dirty="0">
                <a:ea typeface="ＭＳ Ｐゴシック" pitchFamily="-84" charset="-128"/>
                <a:cs typeface="ＭＳ Ｐゴシック" pitchFamily="-84" charset="-128"/>
              </a:rPr>
              <a:t>	Substituting this into the wave equation:</a:t>
            </a: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buFont typeface="Wingdings" pitchFamily="-84" charset="2"/>
              <a:buNone/>
            </a:pPr>
            <a:r>
              <a:rPr lang="en-US" sz="1800" dirty="0">
                <a:ea typeface="ＭＳ Ｐゴシック" pitchFamily="-84" charset="-128"/>
                <a:cs typeface="ＭＳ Ｐゴシック" pitchFamily="-84" charset="-128"/>
              </a:rPr>
              <a:t>		</a:t>
            </a:r>
            <a:endParaRPr lang="en-US" sz="1800" dirty="0" smtClean="0">
              <a:ea typeface="ＭＳ Ｐゴシック" pitchFamily="-84" charset="-128"/>
              <a:cs typeface="ＭＳ Ｐゴシック" pitchFamily="-84" charset="-128"/>
            </a:endParaRPr>
          </a:p>
          <a:p>
            <a:pPr eaLnBrk="1" hangingPunct="1">
              <a:lnSpc>
                <a:spcPct val="90000"/>
              </a:lnSpc>
              <a:buFont typeface="Wingdings" pitchFamily="-84" charset="2"/>
              <a:buNone/>
            </a:pPr>
            <a:r>
              <a:rPr lang="en-US" sz="1800" dirty="0" smtClean="0">
                <a:ea typeface="ＭＳ Ｐゴシック" pitchFamily="-84" charset="-128"/>
                <a:cs typeface="ＭＳ Ｐゴシック" pitchFamily="-84" charset="-128"/>
              </a:rPr>
              <a:t>	Let 	            and  	 which yields		  .</a:t>
            </a:r>
            <a:endParaRPr lang="en-US" sz="1800" dirty="0">
              <a:ea typeface="ＭＳ Ｐゴシック" pitchFamily="-84" charset="-128"/>
              <a:cs typeface="ＭＳ Ｐゴシック" pitchFamily="-84" charset="-128"/>
            </a:endParaRPr>
          </a:p>
        </p:txBody>
      </p:sp>
      <p:pic>
        <p:nvPicPr>
          <p:cNvPr id="39945" name="Picture 1"/>
          <p:cNvPicPr>
            <a:picLocks/>
          </p:cNvPicPr>
          <p:nvPr/>
        </p:nvPicPr>
        <p:blipFill>
          <a:blip r:embed="rId3"/>
          <a:srcRect/>
          <a:stretch>
            <a:fillRect/>
          </a:stretch>
        </p:blipFill>
        <p:spPr bwMode="auto">
          <a:xfrm>
            <a:off x="609600" y="1295400"/>
            <a:ext cx="4800600" cy="2057400"/>
          </a:xfrm>
          <a:prstGeom prst="rect">
            <a:avLst/>
          </a:prstGeom>
          <a:noFill/>
          <a:ln w="9525">
            <a:noFill/>
            <a:miter lim="800000"/>
            <a:headEnd/>
            <a:tailEnd/>
          </a:ln>
        </p:spPr>
      </p:pic>
      <p:pic>
        <p:nvPicPr>
          <p:cNvPr id="39946" name="Picture 1"/>
          <p:cNvPicPr>
            <a:picLocks/>
          </p:cNvPicPr>
          <p:nvPr/>
        </p:nvPicPr>
        <p:blipFill>
          <a:blip r:embed="rId4"/>
          <a:srcRect/>
          <a:stretch>
            <a:fillRect/>
          </a:stretch>
        </p:blipFill>
        <p:spPr bwMode="auto">
          <a:xfrm>
            <a:off x="5791200" y="1371600"/>
            <a:ext cx="2667000" cy="2057400"/>
          </a:xfrm>
          <a:prstGeom prst="rect">
            <a:avLst/>
          </a:prstGeom>
          <a:noFill/>
          <a:ln w="9525">
            <a:noFill/>
            <a:miter lim="800000"/>
            <a:headEnd/>
            <a:tailEnd/>
          </a:ln>
        </p:spPr>
      </p:pic>
      <p:sp>
        <p:nvSpPr>
          <p:cNvPr id="12" name="Date Placeholder 11"/>
          <p:cNvSpPr>
            <a:spLocks noGrp="1"/>
          </p:cNvSpPr>
          <p:nvPr>
            <p:ph type="dt" sz="half" idx="10"/>
          </p:nvPr>
        </p:nvSpPr>
        <p:spPr/>
        <p:txBody>
          <a:bodyPr/>
          <a:lstStyle/>
          <a:p>
            <a:pPr>
              <a:defRPr/>
            </a:pPr>
            <a:r>
              <a:rPr lang="en-US" smtClean="0"/>
              <a:t>Monday, Nov. 4, 2013</a:t>
            </a:r>
            <a:endParaRPr lang="en-US"/>
          </a:p>
        </p:txBody>
      </p:sp>
      <p:sp>
        <p:nvSpPr>
          <p:cNvPr id="13" name="Slide Number Placeholder 12"/>
          <p:cNvSpPr>
            <a:spLocks noGrp="1"/>
          </p:cNvSpPr>
          <p:nvPr>
            <p:ph type="sldNum" sz="quarter" idx="12"/>
          </p:nvPr>
        </p:nvSpPr>
        <p:spPr/>
        <p:txBody>
          <a:bodyPr/>
          <a:lstStyle/>
          <a:p>
            <a:pPr>
              <a:defRPr/>
            </a:pPr>
            <a:fld id="{6E4BFBEB-12DC-8949-B61D-A8F2554F50A6}" type="slidenum">
              <a:rPr lang="en-US" smtClean="0"/>
              <a:pPr>
                <a:defRPr/>
              </a:pPr>
              <a:t>13</a:t>
            </a:fld>
            <a:endParaRPr lang="en-US"/>
          </a:p>
        </p:txBody>
      </p:sp>
      <p:sp>
        <p:nvSpPr>
          <p:cNvPr id="14" name="Footer Placeholder 13"/>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516098" name="Object 2"/>
          <p:cNvGraphicFramePr>
            <a:graphicFrameLocks noChangeAspect="1"/>
          </p:cNvGraphicFramePr>
          <p:nvPr>
            <p:extLst>
              <p:ext uri="{D42A27DB-BD31-4B8C-83A1-F6EECF244321}">
                <p14:modId xmlns:p14="http://schemas.microsoft.com/office/powerpoint/2010/main" val="2387136333"/>
              </p:ext>
            </p:extLst>
          </p:nvPr>
        </p:nvGraphicFramePr>
        <p:xfrm>
          <a:off x="1905001" y="3581400"/>
          <a:ext cx="3200400" cy="493055"/>
        </p:xfrm>
        <a:graphic>
          <a:graphicData uri="http://schemas.openxmlformats.org/presentationml/2006/ole">
            <mc:AlternateContent xmlns:mc="http://schemas.openxmlformats.org/markup-compatibility/2006">
              <mc:Choice xmlns:v="urn:schemas-microsoft-com:vml" Requires="v">
                <p:oleObj spid="_x0000_s552545" name="Equation" r:id="rId5" imgW="2552700" imgH="393700" progId="Equation.DSMT4">
                  <p:embed/>
                </p:oleObj>
              </mc:Choice>
              <mc:Fallback>
                <p:oleObj name="Equation" r:id="rId5" imgW="2552700" imgH="393700" progId="Equation.DSMT4">
                  <p:embed/>
                  <p:pic>
                    <p:nvPicPr>
                      <p:cNvPr id="0" name=""/>
                      <p:cNvPicPr>
                        <a:picLocks noChangeAspect="1" noChangeArrowheads="1"/>
                      </p:cNvPicPr>
                      <p:nvPr/>
                    </p:nvPicPr>
                    <p:blipFill>
                      <a:blip r:embed="rId6"/>
                      <a:srcRect/>
                      <a:stretch>
                        <a:fillRect/>
                      </a:stretch>
                    </p:blipFill>
                    <p:spPr bwMode="auto">
                      <a:xfrm>
                        <a:off x="1905001" y="3581400"/>
                        <a:ext cx="3200400" cy="493055"/>
                      </a:xfrm>
                      <a:prstGeom prst="rect">
                        <a:avLst/>
                      </a:prstGeom>
                      <a:noFill/>
                      <a:extLst/>
                    </p:spPr>
                  </p:pic>
                </p:oleObj>
              </mc:Fallback>
            </mc:AlternateContent>
          </a:graphicData>
        </a:graphic>
      </p:graphicFrame>
      <p:graphicFrame>
        <p:nvGraphicFramePr>
          <p:cNvPr id="516099" name="Object 3"/>
          <p:cNvGraphicFramePr>
            <a:graphicFrameLocks noChangeAspect="1"/>
          </p:cNvGraphicFramePr>
          <p:nvPr>
            <p:extLst>
              <p:ext uri="{D42A27DB-BD31-4B8C-83A1-F6EECF244321}">
                <p14:modId xmlns:p14="http://schemas.microsoft.com/office/powerpoint/2010/main" val="1440155825"/>
              </p:ext>
            </p:extLst>
          </p:nvPr>
        </p:nvGraphicFramePr>
        <p:xfrm>
          <a:off x="4267200" y="4327525"/>
          <a:ext cx="1792287" cy="549275"/>
        </p:xfrm>
        <a:graphic>
          <a:graphicData uri="http://schemas.openxmlformats.org/presentationml/2006/ole">
            <mc:AlternateContent xmlns:mc="http://schemas.openxmlformats.org/markup-compatibility/2006">
              <mc:Choice xmlns:v="urn:schemas-microsoft-com:vml" Requires="v">
                <p:oleObj spid="_x0000_s552546" name="Equation" r:id="rId7" imgW="1282700" imgH="393700" progId="Equation.DSMT4">
                  <p:embed/>
                </p:oleObj>
              </mc:Choice>
              <mc:Fallback>
                <p:oleObj name="Equation" r:id="rId7" imgW="1282700" imgH="393700" progId="Equation.DSMT4">
                  <p:embed/>
                  <p:pic>
                    <p:nvPicPr>
                      <p:cNvPr id="0" name=""/>
                      <p:cNvPicPr>
                        <a:picLocks noChangeAspect="1" noChangeArrowheads="1"/>
                      </p:cNvPicPr>
                      <p:nvPr/>
                    </p:nvPicPr>
                    <p:blipFill>
                      <a:blip r:embed="rId8"/>
                      <a:srcRect/>
                      <a:stretch>
                        <a:fillRect/>
                      </a:stretch>
                    </p:blipFill>
                    <p:spPr bwMode="auto">
                      <a:xfrm>
                        <a:off x="4267200" y="4327525"/>
                        <a:ext cx="1792287"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6100" name="Object 4"/>
          <p:cNvGraphicFramePr>
            <a:graphicFrameLocks noChangeAspect="1"/>
          </p:cNvGraphicFramePr>
          <p:nvPr>
            <p:extLst>
              <p:ext uri="{D42A27DB-BD31-4B8C-83A1-F6EECF244321}">
                <p14:modId xmlns:p14="http://schemas.microsoft.com/office/powerpoint/2010/main" val="2287640168"/>
              </p:ext>
            </p:extLst>
          </p:nvPr>
        </p:nvGraphicFramePr>
        <p:xfrm>
          <a:off x="1722437" y="5026025"/>
          <a:ext cx="2544763" cy="688975"/>
        </p:xfrm>
        <a:graphic>
          <a:graphicData uri="http://schemas.openxmlformats.org/presentationml/2006/ole">
            <mc:AlternateContent xmlns:mc="http://schemas.openxmlformats.org/markup-compatibility/2006">
              <mc:Choice xmlns:v="urn:schemas-microsoft-com:vml" Requires="v">
                <p:oleObj spid="_x0000_s552547" name="Equation" r:id="rId9" imgW="1727200" imgH="469900" progId="Equation.DSMT4">
                  <p:embed/>
                </p:oleObj>
              </mc:Choice>
              <mc:Fallback>
                <p:oleObj name="Equation" r:id="rId9" imgW="1727200" imgH="469900" progId="Equation.DSMT4">
                  <p:embed/>
                  <p:pic>
                    <p:nvPicPr>
                      <p:cNvPr id="0" name=""/>
                      <p:cNvPicPr>
                        <a:picLocks noChangeAspect="1" noChangeArrowheads="1"/>
                      </p:cNvPicPr>
                      <p:nvPr/>
                    </p:nvPicPr>
                    <p:blipFill>
                      <a:blip r:embed="rId10"/>
                      <a:srcRect/>
                      <a:stretch>
                        <a:fillRect/>
                      </a:stretch>
                    </p:blipFill>
                    <p:spPr bwMode="auto">
                      <a:xfrm>
                        <a:off x="1722437" y="5026025"/>
                        <a:ext cx="2544763"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6101" name="Object 5"/>
          <p:cNvGraphicFramePr>
            <a:graphicFrameLocks noChangeAspect="1"/>
          </p:cNvGraphicFramePr>
          <p:nvPr>
            <p:extLst>
              <p:ext uri="{D42A27DB-BD31-4B8C-83A1-F6EECF244321}">
                <p14:modId xmlns:p14="http://schemas.microsoft.com/office/powerpoint/2010/main" val="3603290382"/>
              </p:ext>
            </p:extLst>
          </p:nvPr>
        </p:nvGraphicFramePr>
        <p:xfrm>
          <a:off x="1254125" y="5824537"/>
          <a:ext cx="879475" cy="576263"/>
        </p:xfrm>
        <a:graphic>
          <a:graphicData uri="http://schemas.openxmlformats.org/presentationml/2006/ole">
            <mc:AlternateContent xmlns:mc="http://schemas.openxmlformats.org/markup-compatibility/2006">
              <mc:Choice xmlns:v="urn:schemas-microsoft-com:vml" Requires="v">
                <p:oleObj spid="_x0000_s552548" name="Equation" r:id="rId11" imgW="596900" imgH="393700" progId="Equation.DSMT4">
                  <p:embed/>
                </p:oleObj>
              </mc:Choice>
              <mc:Fallback>
                <p:oleObj name="Equation" r:id="rId11" imgW="596900" imgH="393700" progId="Equation.DSMT4">
                  <p:embed/>
                  <p:pic>
                    <p:nvPicPr>
                      <p:cNvPr id="0" name=""/>
                      <p:cNvPicPr>
                        <a:picLocks noChangeAspect="1" noChangeArrowheads="1"/>
                      </p:cNvPicPr>
                      <p:nvPr/>
                    </p:nvPicPr>
                    <p:blipFill>
                      <a:blip r:embed="rId12"/>
                      <a:srcRect/>
                      <a:stretch>
                        <a:fillRect/>
                      </a:stretch>
                    </p:blipFill>
                    <p:spPr bwMode="auto">
                      <a:xfrm>
                        <a:off x="1254125" y="5824537"/>
                        <a:ext cx="879475"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6102" name="Object 6"/>
          <p:cNvGraphicFramePr>
            <a:graphicFrameLocks noChangeAspect="1"/>
          </p:cNvGraphicFramePr>
          <p:nvPr>
            <p:extLst>
              <p:ext uri="{D42A27DB-BD31-4B8C-83A1-F6EECF244321}">
                <p14:modId xmlns:p14="http://schemas.microsoft.com/office/powerpoint/2010/main" val="3272163243"/>
              </p:ext>
            </p:extLst>
          </p:nvPr>
        </p:nvGraphicFramePr>
        <p:xfrm>
          <a:off x="2522538" y="5822950"/>
          <a:ext cx="896937" cy="577850"/>
        </p:xfrm>
        <a:graphic>
          <a:graphicData uri="http://schemas.openxmlformats.org/presentationml/2006/ole">
            <mc:AlternateContent xmlns:mc="http://schemas.openxmlformats.org/markup-compatibility/2006">
              <mc:Choice xmlns:v="urn:schemas-microsoft-com:vml" Requires="v">
                <p:oleObj spid="_x0000_s552549" name="Equation" r:id="rId13" imgW="609600" imgH="393700" progId="Equation.DSMT4">
                  <p:embed/>
                </p:oleObj>
              </mc:Choice>
              <mc:Fallback>
                <p:oleObj name="Equation" r:id="rId13" imgW="609600" imgH="393700" progId="Equation.DSMT4">
                  <p:embed/>
                  <p:pic>
                    <p:nvPicPr>
                      <p:cNvPr id="0" name=""/>
                      <p:cNvPicPr>
                        <a:picLocks noChangeAspect="1" noChangeArrowheads="1"/>
                      </p:cNvPicPr>
                      <p:nvPr/>
                    </p:nvPicPr>
                    <p:blipFill>
                      <a:blip r:embed="rId14"/>
                      <a:srcRect/>
                      <a:stretch>
                        <a:fillRect/>
                      </a:stretch>
                    </p:blipFill>
                    <p:spPr bwMode="auto">
                      <a:xfrm>
                        <a:off x="2522538" y="5822950"/>
                        <a:ext cx="896937" cy="57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6103" name="Object 7"/>
          <p:cNvGraphicFramePr>
            <a:graphicFrameLocks noChangeAspect="1"/>
          </p:cNvGraphicFramePr>
          <p:nvPr>
            <p:extLst>
              <p:ext uri="{D42A27DB-BD31-4B8C-83A1-F6EECF244321}">
                <p14:modId xmlns:p14="http://schemas.microsoft.com/office/powerpoint/2010/main" val="3972566186"/>
              </p:ext>
            </p:extLst>
          </p:nvPr>
        </p:nvGraphicFramePr>
        <p:xfrm>
          <a:off x="4581525" y="5710237"/>
          <a:ext cx="1852613" cy="614363"/>
        </p:xfrm>
        <a:graphic>
          <a:graphicData uri="http://schemas.openxmlformats.org/presentationml/2006/ole">
            <mc:AlternateContent xmlns:mc="http://schemas.openxmlformats.org/markup-compatibility/2006">
              <mc:Choice xmlns:v="urn:schemas-microsoft-com:vml" Requires="v">
                <p:oleObj spid="_x0000_s552550" name="Equation" r:id="rId15" imgW="1257300" imgH="419100" progId="Equation.DSMT4">
                  <p:embed/>
                </p:oleObj>
              </mc:Choice>
              <mc:Fallback>
                <p:oleObj name="Equation" r:id="rId15" imgW="1257300" imgH="419100" progId="Equation.DSMT4">
                  <p:embed/>
                  <p:pic>
                    <p:nvPicPr>
                      <p:cNvPr id="0" name=""/>
                      <p:cNvPicPr>
                        <a:picLocks noChangeAspect="1" noChangeArrowheads="1"/>
                      </p:cNvPicPr>
                      <p:nvPr/>
                    </p:nvPicPr>
                    <p:blipFill>
                      <a:blip r:embed="rId16"/>
                      <a:srcRect/>
                      <a:stretch>
                        <a:fillRect/>
                      </a:stretch>
                    </p:blipFill>
                    <p:spPr bwMode="auto">
                      <a:xfrm>
                        <a:off x="4581525" y="5710237"/>
                        <a:ext cx="1852613" cy="614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4"/>
          <p:cNvGraphicFramePr>
            <a:graphicFrameLocks noChangeAspect="1"/>
          </p:cNvGraphicFramePr>
          <p:nvPr>
            <p:extLst>
              <p:ext uri="{D42A27DB-BD31-4B8C-83A1-F6EECF244321}">
                <p14:modId xmlns:p14="http://schemas.microsoft.com/office/powerpoint/2010/main" val="1083750569"/>
              </p:ext>
            </p:extLst>
          </p:nvPr>
        </p:nvGraphicFramePr>
        <p:xfrm>
          <a:off x="4267200" y="5026025"/>
          <a:ext cx="1889125" cy="688975"/>
        </p:xfrm>
        <a:graphic>
          <a:graphicData uri="http://schemas.openxmlformats.org/presentationml/2006/ole">
            <mc:AlternateContent xmlns:mc="http://schemas.openxmlformats.org/markup-compatibility/2006">
              <mc:Choice xmlns:v="urn:schemas-microsoft-com:vml" Requires="v">
                <p:oleObj spid="_x0000_s552551" name="Equation" r:id="rId17" imgW="1282700" imgH="469900" progId="Equation.DSMT4">
                  <p:embed/>
                </p:oleObj>
              </mc:Choice>
              <mc:Fallback>
                <p:oleObj name="Equation" r:id="rId17" imgW="1282700" imgH="469900" progId="Equation.DSMT4">
                  <p:embed/>
                  <p:pic>
                    <p:nvPicPr>
                      <p:cNvPr id="0" name=""/>
                      <p:cNvPicPr>
                        <a:picLocks noChangeAspect="1" noChangeArrowheads="1"/>
                      </p:cNvPicPr>
                      <p:nvPr/>
                    </p:nvPicPr>
                    <p:blipFill>
                      <a:blip r:embed="rId18"/>
                      <a:srcRect/>
                      <a:stretch>
                        <a:fillRect/>
                      </a:stretch>
                    </p:blipFill>
                    <p:spPr bwMode="auto">
                      <a:xfrm>
                        <a:off x="4267200" y="5026025"/>
                        <a:ext cx="1889125"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p:cNvSpPr/>
          <p:nvPr/>
        </p:nvSpPr>
        <p:spPr bwMode="auto">
          <a:xfrm>
            <a:off x="3048000" y="990600"/>
            <a:ext cx="2590800" cy="2438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aphicFrame>
        <p:nvGraphicFramePr>
          <p:cNvPr id="18" name="Object 3"/>
          <p:cNvGraphicFramePr>
            <a:graphicFrameLocks noChangeAspect="1"/>
          </p:cNvGraphicFramePr>
          <p:nvPr>
            <p:extLst>
              <p:ext uri="{D42A27DB-BD31-4B8C-83A1-F6EECF244321}">
                <p14:modId xmlns:p14="http://schemas.microsoft.com/office/powerpoint/2010/main" val="2771232803"/>
              </p:ext>
            </p:extLst>
          </p:nvPr>
        </p:nvGraphicFramePr>
        <p:xfrm>
          <a:off x="2133600" y="2025650"/>
          <a:ext cx="1349375" cy="336550"/>
        </p:xfrm>
        <a:graphic>
          <a:graphicData uri="http://schemas.openxmlformats.org/presentationml/2006/ole">
            <mc:AlternateContent xmlns:mc="http://schemas.openxmlformats.org/markup-compatibility/2006">
              <mc:Choice xmlns:v="urn:schemas-microsoft-com:vml" Requires="v">
                <p:oleObj spid="_x0000_s552552" name="Equation" r:id="rId19" imgW="965200" imgH="241300" progId="Equation.DSMT4">
                  <p:embed/>
                </p:oleObj>
              </mc:Choice>
              <mc:Fallback>
                <p:oleObj name="Equation" r:id="rId19" imgW="965200" imgH="241300" progId="Equation.DSMT4">
                  <p:embed/>
                  <p:pic>
                    <p:nvPicPr>
                      <p:cNvPr id="0" name=""/>
                      <p:cNvPicPr>
                        <a:picLocks noChangeAspect="1" noChangeArrowheads="1"/>
                      </p:cNvPicPr>
                      <p:nvPr/>
                    </p:nvPicPr>
                    <p:blipFill>
                      <a:blip r:embed="rId20"/>
                      <a:srcRect/>
                      <a:stretch>
                        <a:fillRect/>
                      </a:stretch>
                    </p:blipFill>
                    <p:spPr bwMode="auto">
                      <a:xfrm>
                        <a:off x="2133600" y="2025650"/>
                        <a:ext cx="1349375" cy="336550"/>
                      </a:xfrm>
                      <a:prstGeom prst="rect">
                        <a:avLst/>
                      </a:prstGeom>
                      <a:solidFill>
                        <a:srgbClr val="FFFFFF"/>
                      </a:solidFill>
                      <a:extLst/>
                    </p:spPr>
                  </p:pic>
                </p:oleObj>
              </mc:Fallback>
            </mc:AlternateContent>
          </a:graphicData>
        </a:graphic>
      </p:graphicFrame>
    </p:spTree>
    <p:extLst>
      <p:ext uri="{BB962C8B-B14F-4D97-AF65-F5344CB8AC3E}">
        <p14:creationId xmlns:p14="http://schemas.microsoft.com/office/powerpoint/2010/main" val="16389959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938">
                                            <p:txEl>
                                              <p:pRg st="0" end="0"/>
                                            </p:txEl>
                                          </p:spTgt>
                                        </p:tgtEl>
                                        <p:attrNameLst>
                                          <p:attrName>style.visibility</p:attrName>
                                        </p:attrNameLst>
                                      </p:cBhvr>
                                      <p:to>
                                        <p:strVal val="visible"/>
                                      </p:to>
                                    </p:set>
                                    <p:animEffect transition="in" filter="wipe(left)">
                                      <p:cBhvr>
                                        <p:cTn id="7" dur="500"/>
                                        <p:tgtEl>
                                          <p:spTgt spid="399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9945"/>
                                        </p:tgtEl>
                                        <p:attrNameLst>
                                          <p:attrName>style.visibility</p:attrName>
                                        </p:attrNameLst>
                                      </p:cBhvr>
                                      <p:to>
                                        <p:strVal val="visible"/>
                                      </p:to>
                                    </p:set>
                                    <p:anim calcmode="lin" valueType="num">
                                      <p:cBhvr>
                                        <p:cTn id="12" dur="500" fill="hold"/>
                                        <p:tgtEl>
                                          <p:spTgt spid="39945"/>
                                        </p:tgtEl>
                                        <p:attrNameLst>
                                          <p:attrName>ppt_w</p:attrName>
                                        </p:attrNameLst>
                                      </p:cBhvr>
                                      <p:tavLst>
                                        <p:tav tm="0">
                                          <p:val>
                                            <p:fltVal val="0"/>
                                          </p:val>
                                        </p:tav>
                                        <p:tav tm="100000">
                                          <p:val>
                                            <p:strVal val="#ppt_w"/>
                                          </p:val>
                                        </p:tav>
                                      </p:tavLst>
                                    </p:anim>
                                    <p:anim calcmode="lin" valueType="num">
                                      <p:cBhvr>
                                        <p:cTn id="13" dur="500" fill="hold"/>
                                        <p:tgtEl>
                                          <p:spTgt spid="39945"/>
                                        </p:tgtEl>
                                        <p:attrNameLst>
                                          <p:attrName>ppt_h</p:attrName>
                                        </p:attrNameLst>
                                      </p:cBhvr>
                                      <p:tavLst>
                                        <p:tav tm="0">
                                          <p:val>
                                            <p:fltVal val="0"/>
                                          </p:val>
                                        </p:tav>
                                        <p:tav tm="100000">
                                          <p:val>
                                            <p:strVal val="#ppt_h"/>
                                          </p:val>
                                        </p:tav>
                                      </p:tavLst>
                                    </p:anim>
                                    <p:animEffect transition="in" filter="fade">
                                      <p:cBhvr>
                                        <p:cTn id="14" dur="500"/>
                                        <p:tgtEl>
                                          <p:spTgt spid="3994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grpId="0" nodeType="clickEffect">
                                  <p:stCondLst>
                                    <p:cond delay="0"/>
                                  </p:stCondLst>
                                  <p:childTnLst>
                                    <p:anim calcmode="lin" valueType="num">
                                      <p:cBhvr>
                                        <p:cTn id="23" dur="500"/>
                                        <p:tgtEl>
                                          <p:spTgt spid="2"/>
                                        </p:tgtEl>
                                        <p:attrNameLst>
                                          <p:attrName>ppt_w</p:attrName>
                                        </p:attrNameLst>
                                      </p:cBhvr>
                                      <p:tavLst>
                                        <p:tav tm="0">
                                          <p:val>
                                            <p:strVal val="ppt_w"/>
                                          </p:val>
                                        </p:tav>
                                        <p:tav tm="100000">
                                          <p:val>
                                            <p:fltVal val="0"/>
                                          </p:val>
                                        </p:tav>
                                      </p:tavLst>
                                    </p:anim>
                                    <p:anim calcmode="lin" valueType="num">
                                      <p:cBhvr>
                                        <p:cTn id="24" dur="500"/>
                                        <p:tgtEl>
                                          <p:spTgt spid="2"/>
                                        </p:tgtEl>
                                        <p:attrNameLst>
                                          <p:attrName>ppt_h</p:attrName>
                                        </p:attrNameLst>
                                      </p:cBhvr>
                                      <p:tavLst>
                                        <p:tav tm="0">
                                          <p:val>
                                            <p:strVal val="ppt_h"/>
                                          </p:val>
                                        </p:tav>
                                        <p:tav tm="100000">
                                          <p:val>
                                            <p:fltVal val="0"/>
                                          </p:val>
                                        </p:tav>
                                      </p:tavLst>
                                    </p:anim>
                                    <p:animEffect transition="out" filter="fade">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39946"/>
                                        </p:tgtEl>
                                        <p:attrNameLst>
                                          <p:attrName>style.visibility</p:attrName>
                                        </p:attrNameLst>
                                      </p:cBhvr>
                                      <p:to>
                                        <p:strVal val="visible"/>
                                      </p:to>
                                    </p:set>
                                    <p:anim calcmode="lin" valueType="num">
                                      <p:cBhvr>
                                        <p:cTn id="31" dur="500" fill="hold"/>
                                        <p:tgtEl>
                                          <p:spTgt spid="39946"/>
                                        </p:tgtEl>
                                        <p:attrNameLst>
                                          <p:attrName>ppt_w</p:attrName>
                                        </p:attrNameLst>
                                      </p:cBhvr>
                                      <p:tavLst>
                                        <p:tav tm="0">
                                          <p:val>
                                            <p:fltVal val="0"/>
                                          </p:val>
                                        </p:tav>
                                        <p:tav tm="100000">
                                          <p:val>
                                            <p:strVal val="#ppt_w"/>
                                          </p:val>
                                        </p:tav>
                                      </p:tavLst>
                                    </p:anim>
                                    <p:anim calcmode="lin" valueType="num">
                                      <p:cBhvr>
                                        <p:cTn id="32" dur="500" fill="hold"/>
                                        <p:tgtEl>
                                          <p:spTgt spid="39946"/>
                                        </p:tgtEl>
                                        <p:attrNameLst>
                                          <p:attrName>ppt_h</p:attrName>
                                        </p:attrNameLst>
                                      </p:cBhvr>
                                      <p:tavLst>
                                        <p:tav tm="0">
                                          <p:val>
                                            <p:fltVal val="0"/>
                                          </p:val>
                                        </p:tav>
                                        <p:tav tm="100000">
                                          <p:val>
                                            <p:strVal val="#ppt_h"/>
                                          </p:val>
                                        </p:tav>
                                      </p:tavLst>
                                    </p:anim>
                                    <p:animEffect transition="in" filter="fade">
                                      <p:cBhvr>
                                        <p:cTn id="33" dur="500"/>
                                        <p:tgtEl>
                                          <p:spTgt spid="3994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39938">
                                            <p:txEl>
                                              <p:pRg st="8" end="8"/>
                                            </p:txEl>
                                          </p:spTgt>
                                        </p:tgtEl>
                                        <p:attrNameLst>
                                          <p:attrName>style.visibility</p:attrName>
                                        </p:attrNameLst>
                                      </p:cBhvr>
                                      <p:to>
                                        <p:strVal val="visible"/>
                                      </p:to>
                                    </p:set>
                                    <p:animEffect transition="in" filter="wipe(left)">
                                      <p:cBhvr>
                                        <p:cTn id="38" dur="500"/>
                                        <p:tgtEl>
                                          <p:spTgt spid="39938">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516098"/>
                                        </p:tgtEl>
                                        <p:attrNameLst>
                                          <p:attrName>style.visibility</p:attrName>
                                        </p:attrNameLst>
                                      </p:cBhvr>
                                      <p:to>
                                        <p:strVal val="visible"/>
                                      </p:to>
                                    </p:set>
                                    <p:animEffect transition="in" filter="wipe(left)">
                                      <p:cBhvr>
                                        <p:cTn id="43" dur="500"/>
                                        <p:tgtEl>
                                          <p:spTgt spid="51609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39938">
                                            <p:txEl>
                                              <p:pRg st="10" end="10"/>
                                            </p:txEl>
                                          </p:spTgt>
                                        </p:tgtEl>
                                        <p:attrNameLst>
                                          <p:attrName>style.visibility</p:attrName>
                                        </p:attrNameLst>
                                      </p:cBhvr>
                                      <p:to>
                                        <p:strVal val="visible"/>
                                      </p:to>
                                    </p:set>
                                    <p:animEffect transition="in" filter="wipe(left)">
                                      <p:cBhvr>
                                        <p:cTn id="48" dur="500"/>
                                        <p:tgtEl>
                                          <p:spTgt spid="39938">
                                            <p:txEl>
                                              <p:pRg st="10" end="1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516099"/>
                                        </p:tgtEl>
                                        <p:attrNameLst>
                                          <p:attrName>style.visibility</p:attrName>
                                        </p:attrNameLst>
                                      </p:cBhvr>
                                      <p:to>
                                        <p:strVal val="visible"/>
                                      </p:to>
                                    </p:set>
                                    <p:animEffect transition="in" filter="wipe(left)">
                                      <p:cBhvr>
                                        <p:cTn id="53" dur="500"/>
                                        <p:tgtEl>
                                          <p:spTgt spid="51609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39938">
                                            <p:txEl>
                                              <p:pRg st="12" end="12"/>
                                            </p:txEl>
                                          </p:spTgt>
                                        </p:tgtEl>
                                        <p:attrNameLst>
                                          <p:attrName>style.visibility</p:attrName>
                                        </p:attrNameLst>
                                      </p:cBhvr>
                                      <p:to>
                                        <p:strVal val="visible"/>
                                      </p:to>
                                    </p:set>
                                    <p:animEffect transition="in" filter="wipe(left)">
                                      <p:cBhvr>
                                        <p:cTn id="58" dur="500"/>
                                        <p:tgtEl>
                                          <p:spTgt spid="39938">
                                            <p:txEl>
                                              <p:pRg st="12" end="1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516100"/>
                                        </p:tgtEl>
                                        <p:attrNameLst>
                                          <p:attrName>style.visibility</p:attrName>
                                        </p:attrNameLst>
                                      </p:cBhvr>
                                      <p:to>
                                        <p:strVal val="visible"/>
                                      </p:to>
                                    </p:set>
                                    <p:animEffect transition="in" filter="wipe(left)">
                                      <p:cBhvr>
                                        <p:cTn id="63" dur="500"/>
                                        <p:tgtEl>
                                          <p:spTgt spid="51610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left)">
                                      <p:cBhvr>
                                        <p:cTn id="68" dur="5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39938">
                                            <p:txEl>
                                              <p:pRg st="16" end="16"/>
                                            </p:txEl>
                                          </p:spTgt>
                                        </p:tgtEl>
                                        <p:attrNameLst>
                                          <p:attrName>style.visibility</p:attrName>
                                        </p:attrNameLst>
                                      </p:cBhvr>
                                      <p:to>
                                        <p:strVal val="visible"/>
                                      </p:to>
                                    </p:set>
                                    <p:animEffect transition="in" filter="wipe(left)">
                                      <p:cBhvr>
                                        <p:cTn id="73" dur="500"/>
                                        <p:tgtEl>
                                          <p:spTgt spid="39938">
                                            <p:txEl>
                                              <p:pRg st="16" end="16"/>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516101"/>
                                        </p:tgtEl>
                                        <p:attrNameLst>
                                          <p:attrName>style.visibility</p:attrName>
                                        </p:attrNameLst>
                                      </p:cBhvr>
                                      <p:to>
                                        <p:strVal val="visible"/>
                                      </p:to>
                                    </p:set>
                                    <p:animEffect transition="in" filter="wipe(left)">
                                      <p:cBhvr>
                                        <p:cTn id="78" dur="500"/>
                                        <p:tgtEl>
                                          <p:spTgt spid="516101"/>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516102"/>
                                        </p:tgtEl>
                                        <p:attrNameLst>
                                          <p:attrName>style.visibility</p:attrName>
                                        </p:attrNameLst>
                                      </p:cBhvr>
                                      <p:to>
                                        <p:strVal val="visible"/>
                                      </p:to>
                                    </p:set>
                                    <p:animEffect transition="in" filter="wipe(left)">
                                      <p:cBhvr>
                                        <p:cTn id="83" dur="500"/>
                                        <p:tgtEl>
                                          <p:spTgt spid="516102"/>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516103"/>
                                        </p:tgtEl>
                                        <p:attrNameLst>
                                          <p:attrName>style.visibility</p:attrName>
                                        </p:attrNameLst>
                                      </p:cBhvr>
                                      <p:to>
                                        <p:strVal val="visible"/>
                                      </p:to>
                                    </p:set>
                                    <p:animEffect transition="in" filter="wipe(left)">
                                      <p:cBhvr>
                                        <p:cTn id="88" dur="500"/>
                                        <p:tgtEl>
                                          <p:spTgt spid="516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uiExpand="1" build="p"/>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457200" y="-76200"/>
            <a:ext cx="8229600" cy="941387"/>
          </a:xfrm>
        </p:spPr>
        <p:txBody>
          <a:bodyPr/>
          <a:lstStyle/>
          <a:p>
            <a:pPr eaLnBrk="1" hangingPunct="1"/>
            <a:r>
              <a:rPr lang="en-US" sz="4000" dirty="0">
                <a:ea typeface="ＭＳ Ｐゴシック" pitchFamily="-84" charset="-128"/>
                <a:cs typeface="ＭＳ Ｐゴシック" pitchFamily="-84" charset="-128"/>
              </a:rPr>
              <a:t>Parabolic Potential Well</a:t>
            </a:r>
          </a:p>
        </p:txBody>
      </p:sp>
      <p:sp>
        <p:nvSpPr>
          <p:cNvPr id="40962" name="Rectangle 3"/>
          <p:cNvSpPr>
            <a:spLocks noGrp="1" noChangeArrowheads="1"/>
          </p:cNvSpPr>
          <p:nvPr>
            <p:ph type="body" sz="half" idx="1"/>
          </p:nvPr>
        </p:nvSpPr>
        <p:spPr>
          <a:xfrm>
            <a:off x="457200" y="3810000"/>
            <a:ext cx="8383588" cy="2819400"/>
          </a:xfrm>
        </p:spPr>
        <p:txBody>
          <a:bodyPr/>
          <a:lstStyle/>
          <a:p>
            <a:pPr eaLnBrk="1" hangingPunct="1"/>
            <a:r>
              <a:rPr lang="en-US" sz="2000" dirty="0">
                <a:ea typeface="ＭＳ Ｐゴシック" pitchFamily="-84" charset="-128"/>
                <a:cs typeface="ＭＳ Ｐゴシック" pitchFamily="-84" charset="-128"/>
              </a:rPr>
              <a:t>If the lowest energy level is zero, this violates the uncertainty principle.</a:t>
            </a:r>
          </a:p>
          <a:p>
            <a:pPr eaLnBrk="1" hangingPunct="1"/>
            <a:r>
              <a:rPr lang="en-US" sz="2000" dirty="0">
                <a:ea typeface="ＭＳ Ｐゴシック" pitchFamily="-84" charset="-128"/>
                <a:cs typeface="ＭＳ Ｐゴシック" pitchFamily="-84" charset="-128"/>
              </a:rPr>
              <a:t>The wave function solutions are		         </a:t>
            </a:r>
            <a:r>
              <a:rPr lang="en-US" sz="2000" dirty="0" smtClean="0">
                <a:ea typeface="ＭＳ Ｐゴシック" pitchFamily="-84" charset="-128"/>
                <a:cs typeface="ＭＳ Ｐゴシック" pitchFamily="-84" charset="-128"/>
              </a:rPr>
              <a:t>   where </a:t>
            </a:r>
            <a:r>
              <a:rPr lang="en-US" sz="2000" i="1" dirty="0" err="1">
                <a:ea typeface="ＭＳ Ｐゴシック" pitchFamily="-84" charset="-128"/>
                <a:cs typeface="ＭＳ Ｐゴシック" pitchFamily="-84" charset="-128"/>
              </a:rPr>
              <a:t>H</a:t>
            </a:r>
            <a:r>
              <a:rPr lang="en-US" sz="2000" i="1" baseline="-25000" dirty="0" err="1">
                <a:ea typeface="ＭＳ Ｐゴシック" pitchFamily="-84" charset="-128"/>
                <a:cs typeface="ＭＳ Ｐゴシック" pitchFamily="-84" charset="-128"/>
              </a:rPr>
              <a:t>n</a:t>
            </a:r>
            <a:r>
              <a:rPr lang="en-US" sz="2000" dirty="0" err="1">
                <a:ea typeface="ＭＳ Ｐゴシック" pitchFamily="-84" charset="-128"/>
                <a:cs typeface="ＭＳ Ｐゴシック" pitchFamily="-84" charset="-128"/>
              </a:rPr>
              <a:t>(</a:t>
            </a:r>
            <a:r>
              <a:rPr lang="en-US" sz="2000" i="1" dirty="0" err="1">
                <a:ea typeface="ＭＳ Ｐゴシック" pitchFamily="-84" charset="-128"/>
                <a:cs typeface="ＭＳ Ｐゴシック" pitchFamily="-84" charset="-128"/>
              </a:rPr>
              <a:t>x</a:t>
            </a:r>
            <a:r>
              <a:rPr lang="en-US" sz="2000" dirty="0">
                <a:ea typeface="ＭＳ Ｐゴシック" pitchFamily="-84" charset="-128"/>
                <a:cs typeface="ＭＳ Ｐゴシック" pitchFamily="-84" charset="-128"/>
              </a:rPr>
              <a:t>) are </a:t>
            </a:r>
            <a:r>
              <a:rPr lang="en-US" sz="2000" dirty="0" err="1">
                <a:ea typeface="ＭＳ Ｐゴシック" pitchFamily="-84" charset="-128"/>
                <a:cs typeface="ＭＳ Ｐゴシック" pitchFamily="-84" charset="-128"/>
              </a:rPr>
              <a:t>Hermite</a:t>
            </a:r>
            <a:r>
              <a:rPr lang="en-US" sz="2000" dirty="0">
                <a:ea typeface="ＭＳ Ｐゴシック" pitchFamily="-84" charset="-128"/>
                <a:cs typeface="ＭＳ Ｐゴシック" pitchFamily="-84" charset="-128"/>
              </a:rPr>
              <a:t> polynomials of order </a:t>
            </a:r>
            <a:r>
              <a:rPr lang="en-US" sz="2000" i="1" dirty="0" err="1">
                <a:ea typeface="ＭＳ Ｐゴシック" pitchFamily="-84" charset="-128"/>
                <a:cs typeface="ＭＳ Ｐゴシック" pitchFamily="-84" charset="-128"/>
              </a:rPr>
              <a:t>n</a:t>
            </a:r>
            <a:r>
              <a:rPr lang="en-US" sz="2000" dirty="0" smtClean="0">
                <a:ea typeface="ＭＳ Ｐゴシック" pitchFamily="-84" charset="-128"/>
                <a:cs typeface="ＭＳ Ｐゴシック" pitchFamily="-84" charset="-128"/>
              </a:rPr>
              <a:t>.</a:t>
            </a:r>
          </a:p>
          <a:p>
            <a:pPr eaLnBrk="1" hangingPunct="1"/>
            <a:r>
              <a:rPr lang="en-US" sz="2000" dirty="0">
                <a:ea typeface="ＭＳ Ｐゴシック" pitchFamily="-84" charset="-128"/>
                <a:cs typeface="ＭＳ Ｐゴシック" pitchFamily="-84" charset="-128"/>
              </a:rPr>
              <a:t>In contrast to the particle in a box, where the oscillatory wave function is a sinusoidal curve, in this case the oscillatory behavior is due to the polynomial, which dominates at small </a:t>
            </a:r>
            <a:r>
              <a:rPr lang="en-US" sz="2000" i="1" dirty="0" err="1">
                <a:ea typeface="ＭＳ Ｐゴシック" pitchFamily="-84" charset="-128"/>
                <a:cs typeface="ＭＳ Ｐゴシック" pitchFamily="-84" charset="-128"/>
              </a:rPr>
              <a:t>x</a:t>
            </a:r>
            <a:r>
              <a:rPr lang="en-US" sz="2000" dirty="0">
                <a:ea typeface="ＭＳ Ｐゴシック" pitchFamily="-84" charset="-128"/>
                <a:cs typeface="ＭＳ Ｐゴシック" pitchFamily="-84" charset="-128"/>
              </a:rPr>
              <a:t>. The exponential tail is provided by the Gaussian function, which dominates at large </a:t>
            </a:r>
            <a:r>
              <a:rPr lang="en-US" sz="2000" i="1" dirty="0" err="1">
                <a:ea typeface="ＭＳ Ｐゴシック" pitchFamily="-84" charset="-128"/>
                <a:cs typeface="ＭＳ Ｐゴシック" pitchFamily="-84" charset="-128"/>
              </a:rPr>
              <a:t>x</a:t>
            </a:r>
            <a:r>
              <a:rPr lang="en-US" sz="2000" dirty="0">
                <a:ea typeface="ＭＳ Ｐゴシック" pitchFamily="-84" charset="-128"/>
                <a:cs typeface="ＭＳ Ｐゴシック" pitchFamily="-84" charset="-128"/>
              </a:rPr>
              <a:t>.</a:t>
            </a:r>
          </a:p>
        </p:txBody>
      </p:sp>
      <p:pic>
        <p:nvPicPr>
          <p:cNvPr id="40963" name="Picture 17" descr="0609"/>
          <p:cNvPicPr preferRelativeResize="0">
            <a:picLocks noChangeAspect="1" noChangeArrowheads="1"/>
          </p:cNvPicPr>
          <p:nvPr/>
        </p:nvPicPr>
        <p:blipFill>
          <a:blip r:embed="rId3"/>
          <a:srcRect b="16310"/>
          <a:stretch>
            <a:fillRect/>
          </a:stretch>
        </p:blipFill>
        <p:spPr bwMode="auto">
          <a:xfrm>
            <a:off x="1143000" y="609600"/>
            <a:ext cx="7086600" cy="3127068"/>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Monday, Nov. 4, 2013</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14</a:t>
            </a:fld>
            <a:endParaRPr lang="en-US"/>
          </a:p>
        </p:txBody>
      </p:sp>
      <p:sp>
        <p:nvSpPr>
          <p:cNvPr id="8" name="Footer Placeholder 7"/>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518146" name="Object 2"/>
          <p:cNvGraphicFramePr>
            <a:graphicFrameLocks noChangeAspect="1"/>
          </p:cNvGraphicFramePr>
          <p:nvPr>
            <p:extLst>
              <p:ext uri="{D42A27DB-BD31-4B8C-83A1-F6EECF244321}">
                <p14:modId xmlns:p14="http://schemas.microsoft.com/office/powerpoint/2010/main" val="4021354009"/>
              </p:ext>
            </p:extLst>
          </p:nvPr>
        </p:nvGraphicFramePr>
        <p:xfrm>
          <a:off x="3876598" y="4114800"/>
          <a:ext cx="1943561" cy="457200"/>
        </p:xfrm>
        <a:graphic>
          <a:graphicData uri="http://schemas.openxmlformats.org/presentationml/2006/ole">
            <mc:AlternateContent xmlns:mc="http://schemas.openxmlformats.org/markup-compatibility/2006">
              <mc:Choice xmlns:v="urn:schemas-microsoft-com:vml" Requires="v">
                <p:oleObj spid="_x0000_s526599" name="Equation" r:id="rId4" imgW="1130300" imgH="266700" progId="Equation.DSMT4">
                  <p:embed/>
                </p:oleObj>
              </mc:Choice>
              <mc:Fallback>
                <p:oleObj name="Equation" r:id="rId4" imgW="1130300" imgH="266700" progId="Equation.DSMT4">
                  <p:embed/>
                  <p:pic>
                    <p:nvPicPr>
                      <p:cNvPr id="0" name=""/>
                      <p:cNvPicPr>
                        <a:picLocks noChangeAspect="1" noChangeArrowheads="1"/>
                      </p:cNvPicPr>
                      <p:nvPr/>
                    </p:nvPicPr>
                    <p:blipFill>
                      <a:blip r:embed="rId5"/>
                      <a:srcRect/>
                      <a:stretch>
                        <a:fillRect/>
                      </a:stretch>
                    </p:blipFill>
                    <p:spPr bwMode="auto">
                      <a:xfrm>
                        <a:off x="3876598" y="4114800"/>
                        <a:ext cx="1943561" cy="457200"/>
                      </a:xfrm>
                      <a:prstGeom prst="rect">
                        <a:avLst/>
                      </a:prstGeom>
                      <a:noFill/>
                      <a:extLst/>
                    </p:spPr>
                  </p:pic>
                </p:oleObj>
              </mc:Fallback>
            </mc:AlternateContent>
          </a:graphicData>
        </a:graphic>
      </p:graphicFrame>
    </p:spTree>
    <p:extLst>
      <p:ext uri="{BB962C8B-B14F-4D97-AF65-F5344CB8AC3E}">
        <p14:creationId xmlns:p14="http://schemas.microsoft.com/office/powerpoint/2010/main" val="297135563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0963"/>
                                        </p:tgtEl>
                                        <p:attrNameLst>
                                          <p:attrName>style.visibility</p:attrName>
                                        </p:attrNameLst>
                                      </p:cBhvr>
                                      <p:to>
                                        <p:strVal val="visible"/>
                                      </p:to>
                                    </p:set>
                                    <p:anim calcmode="lin" valueType="num">
                                      <p:cBhvr>
                                        <p:cTn id="7" dur="500" fill="hold"/>
                                        <p:tgtEl>
                                          <p:spTgt spid="40963"/>
                                        </p:tgtEl>
                                        <p:attrNameLst>
                                          <p:attrName>ppt_w</p:attrName>
                                        </p:attrNameLst>
                                      </p:cBhvr>
                                      <p:tavLst>
                                        <p:tav tm="0">
                                          <p:val>
                                            <p:fltVal val="0"/>
                                          </p:val>
                                        </p:tav>
                                        <p:tav tm="100000">
                                          <p:val>
                                            <p:strVal val="#ppt_w"/>
                                          </p:val>
                                        </p:tav>
                                      </p:tavLst>
                                    </p:anim>
                                    <p:anim calcmode="lin" valueType="num">
                                      <p:cBhvr>
                                        <p:cTn id="8" dur="500" fill="hold"/>
                                        <p:tgtEl>
                                          <p:spTgt spid="40963"/>
                                        </p:tgtEl>
                                        <p:attrNameLst>
                                          <p:attrName>ppt_h</p:attrName>
                                        </p:attrNameLst>
                                      </p:cBhvr>
                                      <p:tavLst>
                                        <p:tav tm="0">
                                          <p:val>
                                            <p:fltVal val="0"/>
                                          </p:val>
                                        </p:tav>
                                        <p:tav tm="100000">
                                          <p:val>
                                            <p:strVal val="#ppt_h"/>
                                          </p:val>
                                        </p:tav>
                                      </p:tavLst>
                                    </p:anim>
                                    <p:animEffect transition="in" filter="fade">
                                      <p:cBhvr>
                                        <p:cTn id="9" dur="500"/>
                                        <p:tgtEl>
                                          <p:spTgt spid="4096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40962">
                                            <p:txEl>
                                              <p:pRg st="0" end="0"/>
                                            </p:txEl>
                                          </p:spTgt>
                                        </p:tgtEl>
                                        <p:attrNameLst>
                                          <p:attrName>style.visibility</p:attrName>
                                        </p:attrNameLst>
                                      </p:cBhvr>
                                      <p:to>
                                        <p:strVal val="visible"/>
                                      </p:to>
                                    </p:set>
                                    <p:animEffect transition="in" filter="wipe(left)">
                                      <p:cBhvr>
                                        <p:cTn id="14" dur="500"/>
                                        <p:tgtEl>
                                          <p:spTgt spid="4096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40962">
                                            <p:txEl>
                                              <p:pRg st="1" end="1"/>
                                            </p:txEl>
                                          </p:spTgt>
                                        </p:tgtEl>
                                        <p:attrNameLst>
                                          <p:attrName>style.visibility</p:attrName>
                                        </p:attrNameLst>
                                      </p:cBhvr>
                                      <p:to>
                                        <p:strVal val="visible"/>
                                      </p:to>
                                    </p:set>
                                    <p:animEffect transition="in" filter="wipe(left)">
                                      <p:cBhvr>
                                        <p:cTn id="19" dur="500"/>
                                        <p:tgtEl>
                                          <p:spTgt spid="40962">
                                            <p:txEl>
                                              <p:pRg st="1" end="1"/>
                                            </p:txEl>
                                          </p:spTgt>
                                        </p:tgtEl>
                                      </p:cBhvr>
                                    </p:animEffect>
                                  </p:childTnLst>
                                </p:cTn>
                              </p:par>
                            </p:childTnLst>
                          </p:cTn>
                        </p:par>
                        <p:par>
                          <p:cTn id="20" fill="hold">
                            <p:stCondLst>
                              <p:cond delay="1350"/>
                            </p:stCondLst>
                            <p:childTnLst>
                              <p:par>
                                <p:cTn id="21" presetID="22" presetClass="entr" presetSubtype="8" fill="hold" nodeType="afterEffect">
                                  <p:stCondLst>
                                    <p:cond delay="0"/>
                                  </p:stCondLst>
                                  <p:childTnLst>
                                    <p:set>
                                      <p:cBhvr>
                                        <p:cTn id="22" dur="1" fill="hold">
                                          <p:stCondLst>
                                            <p:cond delay="0"/>
                                          </p:stCondLst>
                                        </p:cTn>
                                        <p:tgtEl>
                                          <p:spTgt spid="518146"/>
                                        </p:tgtEl>
                                        <p:attrNameLst>
                                          <p:attrName>style.visibility</p:attrName>
                                        </p:attrNameLst>
                                      </p:cBhvr>
                                      <p:to>
                                        <p:strVal val="visible"/>
                                      </p:to>
                                    </p:set>
                                    <p:animEffect transition="in" filter="wipe(left)">
                                      <p:cBhvr>
                                        <p:cTn id="23" dur="500"/>
                                        <p:tgtEl>
                                          <p:spTgt spid="51814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iterate type="wd">
                                    <p:tmPct val="10000"/>
                                  </p:iterate>
                                  <p:childTnLst>
                                    <p:set>
                                      <p:cBhvr>
                                        <p:cTn id="27" dur="1" fill="hold">
                                          <p:stCondLst>
                                            <p:cond delay="0"/>
                                          </p:stCondLst>
                                        </p:cTn>
                                        <p:tgtEl>
                                          <p:spTgt spid="40962">
                                            <p:txEl>
                                              <p:pRg st="2" end="2"/>
                                            </p:txEl>
                                          </p:spTgt>
                                        </p:tgtEl>
                                        <p:attrNameLst>
                                          <p:attrName>style.visibility</p:attrName>
                                        </p:attrNameLst>
                                      </p:cBhvr>
                                      <p:to>
                                        <p:strVal val="visible"/>
                                      </p:to>
                                    </p:set>
                                    <p:animEffect transition="in" filter="wipe(left)">
                                      <p:cBhvr>
                                        <p:cTn id="28" dur="500"/>
                                        <p:tgtEl>
                                          <p:spTgt spid="409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457200" y="1"/>
            <a:ext cx="8229600" cy="762000"/>
          </a:xfrm>
        </p:spPr>
        <p:txBody>
          <a:bodyPr/>
          <a:lstStyle/>
          <a:p>
            <a:pPr eaLnBrk="1" hangingPunct="1"/>
            <a:r>
              <a:rPr lang="en-US" sz="4000" dirty="0">
                <a:ea typeface="ＭＳ Ｐゴシック" pitchFamily="-84" charset="-128"/>
                <a:cs typeface="ＭＳ Ｐゴシック" pitchFamily="-84" charset="-128"/>
              </a:rPr>
              <a:t>Analysis of the Parabolic Potential Well</a:t>
            </a:r>
          </a:p>
        </p:txBody>
      </p:sp>
      <p:sp>
        <p:nvSpPr>
          <p:cNvPr id="41986" name="Rectangle 3"/>
          <p:cNvSpPr>
            <a:spLocks noGrp="1" noChangeArrowheads="1"/>
          </p:cNvSpPr>
          <p:nvPr>
            <p:ph type="body" sz="half" idx="1"/>
          </p:nvPr>
        </p:nvSpPr>
        <p:spPr>
          <a:xfrm>
            <a:off x="3746500" y="2819400"/>
            <a:ext cx="5183188" cy="3505200"/>
          </a:xfrm>
        </p:spPr>
        <p:txBody>
          <a:bodyPr/>
          <a:lstStyle/>
          <a:p>
            <a:pPr eaLnBrk="1" hangingPunct="1"/>
            <a:r>
              <a:rPr lang="en-US" sz="1800" dirty="0">
                <a:ea typeface="ＭＳ Ｐゴシック" pitchFamily="-84" charset="-128"/>
                <a:cs typeface="ＭＳ Ｐゴシック" pitchFamily="-84" charset="-128"/>
              </a:rPr>
              <a:t>The energy levels are given by</a:t>
            </a:r>
          </a:p>
          <a:p>
            <a:pPr eaLnBrk="1" hangingPunct="1"/>
            <a:endParaRPr lang="en-US" sz="1800" dirty="0">
              <a:ea typeface="ＭＳ Ｐゴシック" pitchFamily="-84" charset="-128"/>
              <a:cs typeface="ＭＳ Ｐゴシック" pitchFamily="-84" charset="-128"/>
            </a:endParaRPr>
          </a:p>
          <a:p>
            <a:pPr eaLnBrk="1" hangingPunct="1"/>
            <a:r>
              <a:rPr lang="en-US" sz="1800" dirty="0">
                <a:ea typeface="ＭＳ Ｐゴシック" pitchFamily="-84" charset="-128"/>
                <a:cs typeface="ＭＳ Ｐゴシック" pitchFamily="-84" charset="-128"/>
              </a:rPr>
              <a:t>The zero point energy is called the Heisenberg limit:</a:t>
            </a:r>
          </a:p>
          <a:p>
            <a:pPr eaLnBrk="1" hangingPunct="1"/>
            <a:endParaRPr lang="en-US" sz="1800" dirty="0">
              <a:ea typeface="ＭＳ Ｐゴシック" pitchFamily="-84" charset="-128"/>
              <a:cs typeface="ＭＳ Ｐゴシック" pitchFamily="-84" charset="-128"/>
            </a:endParaRPr>
          </a:p>
          <a:p>
            <a:pPr eaLnBrk="1" hangingPunct="1"/>
            <a:r>
              <a:rPr lang="en-US" sz="1800" dirty="0">
                <a:ea typeface="ＭＳ Ｐゴシック" pitchFamily="-84" charset="-128"/>
                <a:cs typeface="ＭＳ Ｐゴシック" pitchFamily="-84" charset="-128"/>
              </a:rPr>
              <a:t>Classically, the probability of finding the mass is greatest at the ends of </a:t>
            </a:r>
            <a:r>
              <a:rPr lang="en-US" sz="1800" dirty="0" smtClean="0">
                <a:ea typeface="ＭＳ Ｐゴシック" pitchFamily="-84" charset="-128"/>
                <a:cs typeface="ＭＳ Ｐゴシック" pitchFamily="-84" charset="-128"/>
              </a:rPr>
              <a:t>motion’s range and </a:t>
            </a:r>
            <a:r>
              <a:rPr lang="en-US" sz="1800" dirty="0">
                <a:ea typeface="ＭＳ Ｐゴシック" pitchFamily="-84" charset="-128"/>
                <a:cs typeface="ＭＳ Ｐゴシック" pitchFamily="-84" charset="-128"/>
              </a:rPr>
              <a:t>smallest at the center (that is, proportional to the amount of time the mass spends at each position).</a:t>
            </a:r>
          </a:p>
          <a:p>
            <a:pPr eaLnBrk="1" hangingPunct="1"/>
            <a:r>
              <a:rPr lang="en-US" sz="1800" dirty="0">
                <a:ea typeface="ＭＳ Ｐゴシック" pitchFamily="-84" charset="-128"/>
                <a:cs typeface="ＭＳ Ｐゴシック" pitchFamily="-84" charset="-128"/>
              </a:rPr>
              <a:t>Contrary to the classical one, the largest probability for this lowest energy state is for the particle to be at the center.</a:t>
            </a:r>
          </a:p>
        </p:txBody>
      </p:sp>
      <p:pic>
        <p:nvPicPr>
          <p:cNvPr id="41989" name="Picture 1"/>
          <p:cNvPicPr>
            <a:picLocks/>
          </p:cNvPicPr>
          <p:nvPr/>
        </p:nvPicPr>
        <p:blipFill>
          <a:blip r:embed="rId3"/>
          <a:srcRect/>
          <a:stretch>
            <a:fillRect/>
          </a:stretch>
        </p:blipFill>
        <p:spPr bwMode="auto">
          <a:xfrm>
            <a:off x="228600" y="762000"/>
            <a:ext cx="3352800" cy="5715000"/>
          </a:xfrm>
          <a:prstGeom prst="rect">
            <a:avLst/>
          </a:prstGeom>
          <a:noFill/>
          <a:ln w="9525">
            <a:noFill/>
            <a:miter lim="800000"/>
            <a:headEnd/>
            <a:tailEnd/>
          </a:ln>
        </p:spPr>
      </p:pic>
      <p:pic>
        <p:nvPicPr>
          <p:cNvPr id="41990" name="Picture 1"/>
          <p:cNvPicPr>
            <a:picLocks/>
          </p:cNvPicPr>
          <p:nvPr/>
        </p:nvPicPr>
        <p:blipFill>
          <a:blip r:embed="rId4"/>
          <a:srcRect/>
          <a:stretch>
            <a:fillRect/>
          </a:stretch>
        </p:blipFill>
        <p:spPr bwMode="auto">
          <a:xfrm>
            <a:off x="3657600" y="914400"/>
            <a:ext cx="5181600" cy="18288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Monday, Nov. 4, 2013</a:t>
            </a:r>
            <a:endParaRPr lang="en-US"/>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15</a:t>
            </a:fld>
            <a:endParaRPr lang="en-US"/>
          </a:p>
        </p:txBody>
      </p:sp>
      <p:sp>
        <p:nvSpPr>
          <p:cNvPr id="10" name="Footer Placeholder 9"/>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519170" name="Object 2"/>
          <p:cNvGraphicFramePr>
            <a:graphicFrameLocks noChangeAspect="1"/>
          </p:cNvGraphicFramePr>
          <p:nvPr>
            <p:extLst>
              <p:ext uri="{D42A27DB-BD31-4B8C-83A1-F6EECF244321}">
                <p14:modId xmlns:p14="http://schemas.microsoft.com/office/powerpoint/2010/main" val="846114844"/>
              </p:ext>
            </p:extLst>
          </p:nvPr>
        </p:nvGraphicFramePr>
        <p:xfrm>
          <a:off x="5257800" y="3124200"/>
          <a:ext cx="1665287" cy="498475"/>
        </p:xfrm>
        <a:graphic>
          <a:graphicData uri="http://schemas.openxmlformats.org/presentationml/2006/ole">
            <mc:AlternateContent xmlns:mc="http://schemas.openxmlformats.org/markup-compatibility/2006">
              <mc:Choice xmlns:v="urn:schemas-microsoft-com:vml" Requires="v">
                <p:oleObj spid="_x0000_s527912" name="Equation" r:id="rId5" imgW="1435100" imgH="431800" progId="Equation.DSMT4">
                  <p:embed/>
                </p:oleObj>
              </mc:Choice>
              <mc:Fallback>
                <p:oleObj name="Equation" r:id="rId5" imgW="1435100" imgH="431800" progId="Equation.DSMT4">
                  <p:embed/>
                  <p:pic>
                    <p:nvPicPr>
                      <p:cNvPr id="0" name=""/>
                      <p:cNvPicPr>
                        <a:picLocks noChangeAspect="1" noChangeArrowheads="1"/>
                      </p:cNvPicPr>
                      <p:nvPr/>
                    </p:nvPicPr>
                    <p:blipFill>
                      <a:blip r:embed="rId6"/>
                      <a:srcRect/>
                      <a:stretch>
                        <a:fillRect/>
                      </a:stretch>
                    </p:blipFill>
                    <p:spPr bwMode="auto">
                      <a:xfrm>
                        <a:off x="5257800" y="3124200"/>
                        <a:ext cx="1665287"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9171" name="Object 3"/>
          <p:cNvGraphicFramePr>
            <a:graphicFrameLocks noChangeAspect="1"/>
          </p:cNvGraphicFramePr>
          <p:nvPr>
            <p:extLst>
              <p:ext uri="{D42A27DB-BD31-4B8C-83A1-F6EECF244321}">
                <p14:modId xmlns:p14="http://schemas.microsoft.com/office/powerpoint/2010/main" val="1110750179"/>
              </p:ext>
            </p:extLst>
          </p:nvPr>
        </p:nvGraphicFramePr>
        <p:xfrm>
          <a:off x="5492750" y="3813175"/>
          <a:ext cx="781050" cy="454025"/>
        </p:xfrm>
        <a:graphic>
          <a:graphicData uri="http://schemas.openxmlformats.org/presentationml/2006/ole">
            <mc:AlternateContent xmlns:mc="http://schemas.openxmlformats.org/markup-compatibility/2006">
              <mc:Choice xmlns:v="urn:schemas-microsoft-com:vml" Requires="v">
                <p:oleObj spid="_x0000_s527913" name="Equation" r:id="rId7" imgW="673100" imgH="393700" progId="Equation.DSMT4">
                  <p:embed/>
                </p:oleObj>
              </mc:Choice>
              <mc:Fallback>
                <p:oleObj name="Equation" r:id="rId7" imgW="673100" imgH="393700" progId="Equation.DSMT4">
                  <p:embed/>
                  <p:pic>
                    <p:nvPicPr>
                      <p:cNvPr id="0" name=""/>
                      <p:cNvPicPr>
                        <a:picLocks noChangeAspect="1" noChangeArrowheads="1"/>
                      </p:cNvPicPr>
                      <p:nvPr/>
                    </p:nvPicPr>
                    <p:blipFill>
                      <a:blip r:embed="rId8"/>
                      <a:srcRect/>
                      <a:stretch>
                        <a:fillRect/>
                      </a:stretch>
                    </p:blipFill>
                    <p:spPr bwMode="auto">
                      <a:xfrm>
                        <a:off x="5492750" y="3813175"/>
                        <a:ext cx="781050"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2"/>
          <p:cNvGraphicFramePr>
            <a:graphicFrameLocks noChangeAspect="1"/>
          </p:cNvGraphicFramePr>
          <p:nvPr>
            <p:extLst>
              <p:ext uri="{D42A27DB-BD31-4B8C-83A1-F6EECF244321}">
                <p14:modId xmlns:p14="http://schemas.microsoft.com/office/powerpoint/2010/main" val="737534343"/>
              </p:ext>
            </p:extLst>
          </p:nvPr>
        </p:nvGraphicFramePr>
        <p:xfrm>
          <a:off x="6918325" y="3124200"/>
          <a:ext cx="854075" cy="498475"/>
        </p:xfrm>
        <a:graphic>
          <a:graphicData uri="http://schemas.openxmlformats.org/presentationml/2006/ole">
            <mc:AlternateContent xmlns:mc="http://schemas.openxmlformats.org/markup-compatibility/2006">
              <mc:Choice xmlns:v="urn:schemas-microsoft-com:vml" Requires="v">
                <p:oleObj spid="_x0000_s527914" name="Equation" r:id="rId9" imgW="736600" imgH="431800" progId="Equation.DSMT4">
                  <p:embed/>
                </p:oleObj>
              </mc:Choice>
              <mc:Fallback>
                <p:oleObj name="Equation" r:id="rId9" imgW="736600" imgH="431800" progId="Equation.DSMT4">
                  <p:embed/>
                  <p:pic>
                    <p:nvPicPr>
                      <p:cNvPr id="0" name=""/>
                      <p:cNvPicPr>
                        <a:picLocks noChangeAspect="1" noChangeArrowheads="1"/>
                      </p:cNvPicPr>
                      <p:nvPr/>
                    </p:nvPicPr>
                    <p:blipFill>
                      <a:blip r:embed="rId10"/>
                      <a:srcRect/>
                      <a:stretch>
                        <a:fillRect/>
                      </a:stretch>
                    </p:blipFill>
                    <p:spPr bwMode="auto">
                      <a:xfrm>
                        <a:off x="6918325" y="3124200"/>
                        <a:ext cx="854075"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146428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wipe(up)">
                                      <p:cBhvr>
                                        <p:cTn id="7" dur="500"/>
                                        <p:tgtEl>
                                          <p:spTgt spid="4198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41990"/>
                                        </p:tgtEl>
                                        <p:attrNameLst>
                                          <p:attrName>style.visibility</p:attrName>
                                        </p:attrNameLst>
                                      </p:cBhvr>
                                      <p:to>
                                        <p:strVal val="visible"/>
                                      </p:to>
                                    </p:set>
                                    <p:anim calcmode="lin" valueType="num">
                                      <p:cBhvr>
                                        <p:cTn id="12" dur="500" fill="hold"/>
                                        <p:tgtEl>
                                          <p:spTgt spid="41990"/>
                                        </p:tgtEl>
                                        <p:attrNameLst>
                                          <p:attrName>ppt_w</p:attrName>
                                        </p:attrNameLst>
                                      </p:cBhvr>
                                      <p:tavLst>
                                        <p:tav tm="0">
                                          <p:val>
                                            <p:fltVal val="0"/>
                                          </p:val>
                                        </p:tav>
                                        <p:tav tm="100000">
                                          <p:val>
                                            <p:strVal val="#ppt_w"/>
                                          </p:val>
                                        </p:tav>
                                      </p:tavLst>
                                    </p:anim>
                                    <p:anim calcmode="lin" valueType="num">
                                      <p:cBhvr>
                                        <p:cTn id="13" dur="500" fill="hold"/>
                                        <p:tgtEl>
                                          <p:spTgt spid="41990"/>
                                        </p:tgtEl>
                                        <p:attrNameLst>
                                          <p:attrName>ppt_h</p:attrName>
                                        </p:attrNameLst>
                                      </p:cBhvr>
                                      <p:tavLst>
                                        <p:tav tm="0">
                                          <p:val>
                                            <p:fltVal val="0"/>
                                          </p:val>
                                        </p:tav>
                                        <p:tav tm="100000">
                                          <p:val>
                                            <p:strVal val="#ppt_h"/>
                                          </p:val>
                                        </p:tav>
                                      </p:tavLst>
                                    </p:anim>
                                    <p:animEffect transition="in" filter="fade">
                                      <p:cBhvr>
                                        <p:cTn id="14" dur="500"/>
                                        <p:tgtEl>
                                          <p:spTgt spid="4199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41986">
                                            <p:txEl>
                                              <p:pRg st="0" end="0"/>
                                            </p:txEl>
                                          </p:spTgt>
                                        </p:tgtEl>
                                        <p:attrNameLst>
                                          <p:attrName>style.visibility</p:attrName>
                                        </p:attrNameLst>
                                      </p:cBhvr>
                                      <p:to>
                                        <p:strVal val="visible"/>
                                      </p:to>
                                    </p:set>
                                    <p:animEffect transition="in" filter="wipe(left)">
                                      <p:cBhvr>
                                        <p:cTn id="19" dur="500"/>
                                        <p:tgtEl>
                                          <p:spTgt spid="4198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19170"/>
                                        </p:tgtEl>
                                        <p:attrNameLst>
                                          <p:attrName>style.visibility</p:attrName>
                                        </p:attrNameLst>
                                      </p:cBhvr>
                                      <p:to>
                                        <p:strVal val="visible"/>
                                      </p:to>
                                    </p:set>
                                    <p:animEffect transition="in" filter="wipe(left)">
                                      <p:cBhvr>
                                        <p:cTn id="24" dur="500"/>
                                        <p:tgtEl>
                                          <p:spTgt spid="51917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41986">
                                            <p:txEl>
                                              <p:pRg st="2" end="2"/>
                                            </p:txEl>
                                          </p:spTgt>
                                        </p:tgtEl>
                                        <p:attrNameLst>
                                          <p:attrName>style.visibility</p:attrName>
                                        </p:attrNameLst>
                                      </p:cBhvr>
                                      <p:to>
                                        <p:strVal val="visible"/>
                                      </p:to>
                                    </p:set>
                                    <p:animEffect transition="in" filter="wipe(left)">
                                      <p:cBhvr>
                                        <p:cTn id="34" dur="500"/>
                                        <p:tgtEl>
                                          <p:spTgt spid="41986">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19171"/>
                                        </p:tgtEl>
                                        <p:attrNameLst>
                                          <p:attrName>style.visibility</p:attrName>
                                        </p:attrNameLst>
                                      </p:cBhvr>
                                      <p:to>
                                        <p:strVal val="visible"/>
                                      </p:to>
                                    </p:set>
                                    <p:animEffect transition="in" filter="wipe(left)">
                                      <p:cBhvr>
                                        <p:cTn id="39" dur="500"/>
                                        <p:tgtEl>
                                          <p:spTgt spid="51917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41986">
                                            <p:txEl>
                                              <p:pRg st="4" end="4"/>
                                            </p:txEl>
                                          </p:spTgt>
                                        </p:tgtEl>
                                        <p:attrNameLst>
                                          <p:attrName>style.visibility</p:attrName>
                                        </p:attrNameLst>
                                      </p:cBhvr>
                                      <p:to>
                                        <p:strVal val="visible"/>
                                      </p:to>
                                    </p:set>
                                    <p:animEffect transition="in" filter="wipe(left)">
                                      <p:cBhvr>
                                        <p:cTn id="44" dur="500"/>
                                        <p:tgtEl>
                                          <p:spTgt spid="41986">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41986">
                                            <p:txEl>
                                              <p:pRg st="5" end="5"/>
                                            </p:txEl>
                                          </p:spTgt>
                                        </p:tgtEl>
                                        <p:attrNameLst>
                                          <p:attrName>style.visibility</p:attrName>
                                        </p:attrNameLst>
                                      </p:cBhvr>
                                      <p:to>
                                        <p:strVal val="visible"/>
                                      </p:to>
                                    </p:set>
                                    <p:animEffect transition="in" filter="wipe(left)">
                                      <p:cBhvr>
                                        <p:cTn id="49" dur="500"/>
                                        <p:tgtEl>
                                          <p:spTgt spid="4198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Monday, Nov. 4, 2013</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914400" y="-76200"/>
            <a:ext cx="7772400" cy="838200"/>
          </a:xfrm>
        </p:spPr>
        <p:txBody>
          <a:bodyPr/>
          <a:lstStyle/>
          <a:p>
            <a:pPr eaLnBrk="1" hangingPunct="1"/>
            <a:r>
              <a:rPr lang="en-US" b="1"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381000" y="685800"/>
            <a:ext cx="8534400" cy="5562600"/>
          </a:xfrm>
        </p:spPr>
        <p:txBody>
          <a:bodyPr/>
          <a:lstStyle/>
          <a:p>
            <a:pPr eaLnBrk="1" hangingPunct="1"/>
            <a:r>
              <a:rPr lang="en-US" sz="2400" dirty="0" smtClean="0"/>
              <a:t>Reminder: Homework #5</a:t>
            </a:r>
          </a:p>
          <a:p>
            <a:pPr lvl="1" eaLnBrk="1" hangingPunct="1"/>
            <a:r>
              <a:rPr lang="en-US" sz="2000" dirty="0"/>
              <a:t>CH6 end of chapter problems: 3, 5, 11, 14, 22, and 26</a:t>
            </a:r>
          </a:p>
          <a:p>
            <a:pPr lvl="1" eaLnBrk="1" hangingPunct="1"/>
            <a:r>
              <a:rPr lang="en-US" sz="2000" dirty="0"/>
              <a:t>Due on </a:t>
            </a:r>
            <a:r>
              <a:rPr lang="en-US" sz="2000" dirty="0" smtClean="0"/>
              <a:t>this Wednesday, Nov. 6 </a:t>
            </a:r>
            <a:r>
              <a:rPr lang="en-US" sz="2000" dirty="0"/>
              <a:t>in class </a:t>
            </a:r>
          </a:p>
          <a:p>
            <a:pPr eaLnBrk="1" hangingPunct="1"/>
            <a:r>
              <a:rPr lang="en-US" sz="2400" dirty="0" smtClean="0"/>
              <a:t>Quiz #3 </a:t>
            </a:r>
            <a:endParaRPr lang="en-US" sz="2400" dirty="0"/>
          </a:p>
          <a:p>
            <a:pPr lvl="1" eaLnBrk="1" hangingPunct="1"/>
            <a:r>
              <a:rPr lang="en-US" sz="2000" dirty="0" smtClean="0"/>
              <a:t>At the beginning of the class this Wed., Nov. 6</a:t>
            </a:r>
          </a:p>
          <a:p>
            <a:pPr lvl="1" eaLnBrk="1" hangingPunct="1"/>
            <a:r>
              <a:rPr lang="en-US" sz="2000" dirty="0" smtClean="0"/>
              <a:t>Covers CH5.6 to what we cover today (CH6.6?)</a:t>
            </a:r>
          </a:p>
          <a:p>
            <a:pPr lvl="1" eaLnBrk="1" hangingPunct="1"/>
            <a:r>
              <a:rPr lang="en-US" sz="2000" dirty="0" smtClean="0"/>
              <a:t>Prepare your own formula sheet</a:t>
            </a:r>
          </a:p>
          <a:p>
            <a:pPr eaLnBrk="1" hangingPunct="1"/>
            <a:r>
              <a:rPr lang="en-US" sz="2400" dirty="0" smtClean="0"/>
              <a:t>Research paper template is posted onto the research link</a:t>
            </a:r>
          </a:p>
          <a:p>
            <a:pPr lvl="1" eaLnBrk="1" hangingPunct="1"/>
            <a:r>
              <a:rPr lang="en-US" sz="2000" dirty="0" smtClean="0"/>
              <a:t>Deadline for research paper submission is Monday</a:t>
            </a:r>
            <a:r>
              <a:rPr lang="en-US" sz="2000" smtClean="0"/>
              <a:t>, </a:t>
            </a:r>
            <a:r>
              <a:rPr lang="en-US" sz="2000" smtClean="0"/>
              <a:t>Dec</a:t>
            </a:r>
            <a:r>
              <a:rPr lang="en-US" sz="2000" smtClean="0"/>
              <a:t>. </a:t>
            </a:r>
            <a:r>
              <a:rPr lang="en-US" sz="2000" dirty="0" smtClean="0"/>
              <a:t>2!</a:t>
            </a:r>
            <a:r>
              <a:rPr lang="en-US" sz="2000" dirty="0" smtClean="0"/>
              <a:t>!</a:t>
            </a:r>
          </a:p>
          <a:p>
            <a:pPr eaLnBrk="1" hangingPunct="1"/>
            <a:r>
              <a:rPr lang="en-US" sz="2400" dirty="0" smtClean="0"/>
              <a:t>Colloquium coming week</a:t>
            </a:r>
          </a:p>
          <a:p>
            <a:pPr lvl="1" eaLnBrk="1" hangingPunct="1"/>
            <a:r>
              <a:rPr lang="en-US" sz="2000" dirty="0" smtClean="0"/>
              <a:t>4pm Monday, Nov. 4, SH101, Dr. </a:t>
            </a:r>
            <a:r>
              <a:rPr lang="en-US" sz="2000" dirty="0" err="1" smtClean="0"/>
              <a:t>Yujie</a:t>
            </a:r>
            <a:r>
              <a:rPr lang="en-US" sz="2000" dirty="0" smtClean="0"/>
              <a:t> Ding of Lehigh Univ., Double extra credit</a:t>
            </a:r>
          </a:p>
          <a:p>
            <a:pPr lvl="1" eaLnBrk="1" hangingPunct="1"/>
            <a:r>
              <a:rPr lang="en-US" sz="2000" dirty="0" smtClean="0"/>
              <a:t>4pm Wednesday, Nov. 6, SH101, Dr. David </a:t>
            </a:r>
            <a:r>
              <a:rPr lang="en-US" sz="2000" dirty="0" err="1" smtClean="0"/>
              <a:t>Nygren</a:t>
            </a:r>
            <a:r>
              <a:rPr lang="en-US" sz="2000" dirty="0" smtClean="0"/>
              <a:t> of Lorentz Berkeley National Laboratory, Triple extra credit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left)">
                                      <p:cBhvr>
                                        <p:cTn id="57" dur="500"/>
                                        <p:tgtEl>
                                          <p:spTgt spid="11161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11619">
                                            <p:txEl>
                                              <p:pRg st="11" end="11"/>
                                            </p:txEl>
                                          </p:spTgt>
                                        </p:tgtEl>
                                        <p:attrNameLst>
                                          <p:attrName>style.visibility</p:attrName>
                                        </p:attrNameLst>
                                      </p:cBhvr>
                                      <p:to>
                                        <p:strVal val="visible"/>
                                      </p:to>
                                    </p:set>
                                    <p:animEffect transition="in" filter="wipe(left)">
                                      <p:cBhvr>
                                        <p:cTn id="62" dur="500"/>
                                        <p:tgtEl>
                                          <p:spTgt spid="11161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Monday, Nov. 4, 2013</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3</a:t>
            </a:fld>
            <a:endParaRPr lang="en-US"/>
          </a:p>
        </p:txBody>
      </p:sp>
      <p:pic>
        <p:nvPicPr>
          <p:cNvPr id="7" name="Picture 6" descr="Screen Shot 2013-10-30 at 10.09.0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611399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Monday, Nov. 4, 2013</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4</a:t>
            </a:fld>
            <a:endParaRPr lang="en-US"/>
          </a:p>
        </p:txBody>
      </p:sp>
      <p:pic>
        <p:nvPicPr>
          <p:cNvPr id="2" name="Picture 1" descr="Screen Shot 2013-11-03 at 8.34.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344457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a:xfrm>
            <a:off x="457200" y="0"/>
            <a:ext cx="8226425" cy="636587"/>
          </a:xfrm>
        </p:spPr>
        <p:txBody>
          <a:bodyPr/>
          <a:lstStyle/>
          <a:p>
            <a:pPr eaLnBrk="1" hangingPunct="1"/>
            <a:r>
              <a:rPr lang="en-US" sz="4800" dirty="0" smtClean="0">
                <a:ea typeface="ＭＳ Ｐゴシック" pitchFamily="-84" charset="-128"/>
                <a:cs typeface="ＭＳ Ｐゴシック" pitchFamily="-84" charset="-128"/>
              </a:rPr>
              <a:t>Reminder: Special project #5</a:t>
            </a:r>
            <a:endParaRPr lang="en-US" sz="4800" dirty="0">
              <a:ea typeface="ＭＳ Ｐゴシック" pitchFamily="-84" charset="-128"/>
              <a:cs typeface="ＭＳ Ｐゴシック" pitchFamily="-84" charset="-128"/>
            </a:endParaRPr>
          </a:p>
        </p:txBody>
      </p:sp>
      <p:sp>
        <p:nvSpPr>
          <p:cNvPr id="18434" name="Rectangle 3"/>
          <p:cNvSpPr>
            <a:spLocks noGrp="1" noChangeArrowheads="1"/>
          </p:cNvSpPr>
          <p:nvPr>
            <p:ph type="subTitle" idx="1"/>
          </p:nvPr>
        </p:nvSpPr>
        <p:spPr>
          <a:xfrm>
            <a:off x="457200" y="685800"/>
            <a:ext cx="8001000" cy="5486400"/>
          </a:xfrm>
        </p:spPr>
        <p:txBody>
          <a:bodyPr/>
          <a:lstStyle/>
          <a:p>
            <a:pPr marL="342900" indent="-342900" algn="l" eaLnBrk="1" hangingPunct="1">
              <a:buFont typeface="Wingdings" pitchFamily="-84" charset="2"/>
              <a:buChar char="n"/>
            </a:pPr>
            <a:r>
              <a:rPr lang="en-US" sz="3600" dirty="0" smtClean="0">
                <a:ea typeface="ＭＳ Ｐゴシック" pitchFamily="-84" charset="-128"/>
                <a:cs typeface="ＭＳ Ｐゴシック" pitchFamily="-84" charset="-128"/>
              </a:rPr>
              <a:t>Show that the Schrodinger equation becomes Newton’s second law.  (15 points)</a:t>
            </a:r>
          </a:p>
          <a:p>
            <a:pPr marL="342900" indent="-342900" algn="l" eaLnBrk="1" hangingPunct="1">
              <a:buFont typeface="Wingdings" pitchFamily="-84" charset="2"/>
              <a:buChar char="n"/>
            </a:pPr>
            <a:r>
              <a:rPr lang="en-US" sz="3600" dirty="0" smtClean="0">
                <a:ea typeface="ＭＳ Ｐゴシック" pitchFamily="-84" charset="-128"/>
                <a:cs typeface="ＭＳ Ｐゴシック" pitchFamily="-84" charset="-128"/>
              </a:rPr>
              <a:t>Deadline Monday, Nov. 11, 2013</a:t>
            </a:r>
          </a:p>
          <a:p>
            <a:pPr marL="342900" indent="-342900" algn="l" eaLnBrk="1" hangingPunct="1">
              <a:buFont typeface="Wingdings" pitchFamily="-84" charset="2"/>
              <a:buChar char="n"/>
            </a:pPr>
            <a:r>
              <a:rPr lang="en-US" sz="3600" dirty="0" smtClean="0">
                <a:ea typeface="ＭＳ Ｐゴシック" pitchFamily="-84" charset="-128"/>
                <a:cs typeface="ＭＳ Ｐゴシック" pitchFamily="-84" charset="-128"/>
              </a:rPr>
              <a:t>You MUST have your own answers!</a:t>
            </a:r>
          </a:p>
          <a:p>
            <a:pPr marL="342900" indent="-342900" algn="l" eaLnBrk="1" hangingPunct="1">
              <a:buFont typeface="Wingdings" pitchFamily="-84" charset="2"/>
              <a:buChar char="n"/>
            </a:pPr>
            <a:endParaRPr lang="en-US" sz="3600" dirty="0">
              <a:ea typeface="ＭＳ Ｐゴシック" pitchFamily="-84" charset="-128"/>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smtClean="0"/>
              <a:t>Monday, Nov. 4, 2013</a:t>
            </a:r>
            <a:endParaRPr lang="en-US"/>
          </a:p>
        </p:txBody>
      </p:sp>
      <p:sp>
        <p:nvSpPr>
          <p:cNvPr id="8" name="Slide Number Placeholder 7"/>
          <p:cNvSpPr>
            <a:spLocks noGrp="1"/>
          </p:cNvSpPr>
          <p:nvPr>
            <p:ph type="sldNum" sz="quarter" idx="12"/>
          </p:nvPr>
        </p:nvSpPr>
        <p:spPr/>
        <p:txBody>
          <a:bodyPr/>
          <a:lstStyle/>
          <a:p>
            <a:pPr>
              <a:defRPr/>
            </a:pPr>
            <a:fld id="{3DD774B2-BEFC-0F4C-8EFB-A9A3D81A594A}" type="slidenum">
              <a:rPr lang="en-US" smtClean="0"/>
              <a:pPr>
                <a:defRPr/>
              </a:pPr>
              <a:t>5</a:t>
            </a:fld>
            <a:endParaRPr lang="en-US"/>
          </a:p>
        </p:txBody>
      </p:sp>
      <p:sp>
        <p:nvSpPr>
          <p:cNvPr id="9" name="Footer Placeholder 8"/>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10545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p:cNvPicPr>
          <p:nvPr/>
        </p:nvPicPr>
        <p:blipFill>
          <a:blip r:embed="rId4"/>
          <a:srcRect/>
          <a:stretch>
            <a:fillRect/>
          </a:stretch>
        </p:blipFill>
        <p:spPr bwMode="auto">
          <a:xfrm>
            <a:off x="2133600" y="4572000"/>
            <a:ext cx="2819400" cy="1905000"/>
          </a:xfrm>
          <a:prstGeom prst="rect">
            <a:avLst/>
          </a:prstGeom>
          <a:noFill/>
          <a:ln w="9525">
            <a:noFill/>
            <a:miter lim="800000"/>
            <a:headEnd/>
            <a:tailEnd/>
          </a:ln>
        </p:spPr>
      </p:pic>
      <p:sp>
        <p:nvSpPr>
          <p:cNvPr id="33794" name="Rectangle 2"/>
          <p:cNvSpPr>
            <a:spLocks noGrp="1" noChangeArrowheads="1"/>
          </p:cNvSpPr>
          <p:nvPr>
            <p:ph type="title"/>
          </p:nvPr>
        </p:nvSpPr>
        <p:spPr>
          <a:xfrm>
            <a:off x="457200" y="-76200"/>
            <a:ext cx="8229600" cy="914400"/>
          </a:xfrm>
        </p:spPr>
        <p:txBody>
          <a:bodyPr/>
          <a:lstStyle/>
          <a:p>
            <a:pPr eaLnBrk="1" hangingPunct="1"/>
            <a:r>
              <a:rPr lang="en-US" sz="4000" dirty="0" smtClean="0">
                <a:ea typeface="ＭＳ Ｐゴシック" pitchFamily="-84" charset="-128"/>
                <a:cs typeface="ＭＳ Ｐゴシック" pitchFamily="-84" charset="-128"/>
              </a:rPr>
              <a:t>Finite </a:t>
            </a:r>
            <a:r>
              <a:rPr lang="en-US" sz="4000" dirty="0">
                <a:ea typeface="ＭＳ Ｐゴシック" pitchFamily="-84" charset="-128"/>
                <a:cs typeface="ＭＳ Ｐゴシック" pitchFamily="-84" charset="-128"/>
              </a:rPr>
              <a:t>Square-Well Potential</a:t>
            </a:r>
          </a:p>
        </p:txBody>
      </p:sp>
      <p:sp>
        <p:nvSpPr>
          <p:cNvPr id="33795" name="Rectangle 4"/>
          <p:cNvSpPr>
            <a:spLocks noGrp="1" noChangeArrowheads="1"/>
          </p:cNvSpPr>
          <p:nvPr>
            <p:ph type="body" sz="half" idx="1"/>
          </p:nvPr>
        </p:nvSpPr>
        <p:spPr>
          <a:xfrm>
            <a:off x="457200" y="685800"/>
            <a:ext cx="8458200" cy="4497388"/>
          </a:xfrm>
        </p:spPr>
        <p:txBody>
          <a:bodyPr/>
          <a:lstStyle/>
          <a:p>
            <a:pPr eaLnBrk="1" hangingPunct="1"/>
            <a:r>
              <a:rPr lang="en-US" sz="2400" dirty="0">
                <a:ea typeface="ＭＳ Ｐゴシック" pitchFamily="-84" charset="-128"/>
                <a:cs typeface="ＭＳ Ｐゴシック" pitchFamily="-84" charset="-128"/>
              </a:rPr>
              <a:t>The finite square-well potential is</a:t>
            </a:r>
          </a:p>
          <a:p>
            <a:pPr eaLnBrk="1" hangingPunct="1"/>
            <a:endParaRPr lang="en-US" sz="2400" dirty="0">
              <a:ea typeface="ＭＳ Ｐゴシック" pitchFamily="-84" charset="-128"/>
              <a:cs typeface="ＭＳ Ｐゴシック" pitchFamily="-84" charset="-128"/>
            </a:endParaRPr>
          </a:p>
          <a:p>
            <a:pPr eaLnBrk="1" hangingPunct="1">
              <a:lnSpc>
                <a:spcPct val="130000"/>
              </a:lnSpc>
            </a:pPr>
            <a:r>
              <a:rPr lang="en-US" sz="2400" dirty="0">
                <a:ea typeface="ＭＳ Ｐゴシック" pitchFamily="-84" charset="-128"/>
                <a:cs typeface="ＭＳ Ｐゴシック" pitchFamily="-84" charset="-128"/>
              </a:rPr>
              <a:t>The Schrödinger equation outside the finite well in regions I and III is</a:t>
            </a:r>
          </a:p>
          <a:p>
            <a:pPr eaLnBrk="1" hangingPunct="1">
              <a:lnSpc>
                <a:spcPct val="130000"/>
              </a:lnSpc>
              <a:buFont typeface="Wingdings" pitchFamily="-84" charset="2"/>
              <a:buNone/>
            </a:pPr>
            <a:r>
              <a:rPr lang="en-US" sz="2400" dirty="0">
                <a:ea typeface="ＭＳ Ｐゴシック" pitchFamily="-84" charset="-128"/>
                <a:cs typeface="ＭＳ Ｐゴシック" pitchFamily="-84" charset="-128"/>
              </a:rPr>
              <a:t>	</a:t>
            </a:r>
            <a:r>
              <a:rPr lang="en-US" sz="2400" dirty="0" smtClean="0">
                <a:ea typeface="ＭＳ Ｐゴシック" pitchFamily="-84" charset="-128"/>
                <a:cs typeface="ＭＳ Ｐゴシック" pitchFamily="-84" charset="-128"/>
              </a:rPr>
              <a:t>			for regions I and III, or using</a:t>
            </a:r>
            <a:endParaRPr lang="en-US" sz="2000" dirty="0" smtClean="0">
              <a:ea typeface="ＭＳ Ｐゴシック" pitchFamily="-84" charset="-128"/>
              <a:cs typeface="ＭＳ Ｐゴシック" pitchFamily="-84" charset="-128"/>
            </a:endParaRP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lnSpc>
                <a:spcPct val="130000"/>
              </a:lnSpc>
              <a:buFont typeface="Wingdings" pitchFamily="-84" charset="2"/>
              <a:buNone/>
            </a:pPr>
            <a:r>
              <a:rPr lang="en-US" sz="2400" dirty="0">
                <a:ea typeface="ＭＳ Ｐゴシック" pitchFamily="-84" charset="-128"/>
                <a:cs typeface="ＭＳ Ｐゴシック" pitchFamily="-84" charset="-128"/>
              </a:rPr>
              <a:t>	yields	    . The solution to this differential has exponentials of the form </a:t>
            </a:r>
            <a:r>
              <a:rPr lang="en-US" sz="2400" dirty="0" err="1">
                <a:ea typeface="ＭＳ Ｐゴシック" pitchFamily="-84" charset="-128"/>
                <a:cs typeface="ＭＳ Ｐゴシック" pitchFamily="-84" charset="-128"/>
              </a:rPr>
              <a:t>e</a:t>
            </a:r>
            <a:r>
              <a:rPr lang="en-US" sz="2400" baseline="30000" dirty="0" err="1">
                <a:latin typeface="Lucida Grande" pitchFamily="-84" charset="0"/>
                <a:ea typeface="ＭＳ Ｐゴシック" pitchFamily="-84" charset="-128"/>
                <a:cs typeface="ＭＳ Ｐゴシック" pitchFamily="-84" charset="-128"/>
              </a:rPr>
              <a:t>α</a:t>
            </a:r>
            <a:r>
              <a:rPr lang="en-US" sz="2400" baseline="30000" dirty="0" err="1">
                <a:ea typeface="ＭＳ Ｐゴシック" pitchFamily="-84" charset="-128"/>
                <a:cs typeface="ＭＳ Ｐゴシック" pitchFamily="-84" charset="-128"/>
              </a:rPr>
              <a:t>x</a:t>
            </a:r>
            <a:r>
              <a:rPr lang="en-US" sz="2400" baseline="30000" dirty="0">
                <a:ea typeface="ＭＳ Ｐゴシック" pitchFamily="-84" charset="-128"/>
                <a:cs typeface="ＭＳ Ｐゴシック" pitchFamily="-84" charset="-128"/>
              </a:rPr>
              <a:t> </a:t>
            </a:r>
            <a:r>
              <a:rPr lang="en-US" sz="2400" dirty="0">
                <a:ea typeface="ＭＳ Ｐゴシック" pitchFamily="-84" charset="-128"/>
                <a:cs typeface="ＭＳ Ｐゴシック" pitchFamily="-84" charset="-128"/>
              </a:rPr>
              <a:t>and </a:t>
            </a:r>
            <a:r>
              <a:rPr lang="en-US" sz="2400" dirty="0" err="1">
                <a:ea typeface="ＭＳ Ｐゴシック" pitchFamily="-84" charset="-128"/>
                <a:cs typeface="ＭＳ Ｐゴシック" pitchFamily="-84" charset="-128"/>
              </a:rPr>
              <a:t>e</a:t>
            </a:r>
            <a:r>
              <a:rPr lang="en-US" sz="2400" baseline="30000" dirty="0" err="1">
                <a:ea typeface="ＭＳ Ｐゴシック" pitchFamily="-84" charset="-128"/>
                <a:cs typeface="ＭＳ Ｐゴシック" pitchFamily="-84" charset="-128"/>
              </a:rPr>
              <a:t>-</a:t>
            </a:r>
            <a:r>
              <a:rPr lang="en-US" sz="2400" baseline="30000" dirty="0" err="1">
                <a:latin typeface="Lucida Grande" pitchFamily="-84" charset="0"/>
                <a:ea typeface="ＭＳ Ｐゴシック" pitchFamily="-84" charset="-128"/>
                <a:cs typeface="ＭＳ Ｐゴシック" pitchFamily="-84" charset="-128"/>
              </a:rPr>
              <a:t>α</a:t>
            </a:r>
            <a:r>
              <a:rPr lang="en-US" sz="2400" baseline="30000"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In the region </a:t>
            </a:r>
            <a:r>
              <a:rPr lang="en-US" sz="2400"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&gt; L, we reject the positive exponential and in the region </a:t>
            </a:r>
            <a:r>
              <a:rPr lang="en-US" sz="2400"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&lt;</a:t>
            </a:r>
            <a:r>
              <a:rPr lang="en-US" sz="2400" dirty="0" smtClean="0">
                <a:ea typeface="ＭＳ Ｐゴシック" pitchFamily="-84" charset="-128"/>
                <a:cs typeface="ＭＳ Ｐゴシック" pitchFamily="-84" charset="-128"/>
              </a:rPr>
              <a:t> 0, </a:t>
            </a:r>
            <a:r>
              <a:rPr lang="en-US" sz="2400" dirty="0">
                <a:ea typeface="ＭＳ Ｐゴシック" pitchFamily="-84" charset="-128"/>
                <a:cs typeface="ＭＳ Ｐゴシック" pitchFamily="-84" charset="-128"/>
              </a:rPr>
              <a:t>we reject the negative exponential</a:t>
            </a:r>
            <a:r>
              <a:rPr lang="en-US" sz="2400" dirty="0" smtClean="0">
                <a:ea typeface="ＭＳ Ｐゴシック" pitchFamily="-84" charset="-128"/>
                <a:cs typeface="ＭＳ Ｐゴシック" pitchFamily="-84" charset="-128"/>
              </a:rPr>
              <a:t>.  Why?</a:t>
            </a:r>
          </a:p>
          <a:p>
            <a:pPr eaLnBrk="1" hangingPunct="1">
              <a:lnSpc>
                <a:spcPct val="130000"/>
              </a:lnSpc>
              <a:buFont typeface="Wingdings" pitchFamily="-84" charset="2"/>
              <a:buNone/>
            </a:pPr>
            <a:r>
              <a:rPr lang="en-US" sz="2400" dirty="0">
                <a:ea typeface="ＭＳ Ｐゴシック" pitchFamily="-84" charset="-128"/>
                <a:cs typeface="ＭＳ Ｐゴシック" pitchFamily="-84" charset="-128"/>
              </a:rPr>
              <a:t> </a:t>
            </a:r>
          </a:p>
        </p:txBody>
      </p:sp>
      <p:graphicFrame>
        <p:nvGraphicFramePr>
          <p:cNvPr id="33801" name="Object 2"/>
          <p:cNvGraphicFramePr>
            <a:graphicFrameLocks noChangeAspect="1"/>
          </p:cNvGraphicFramePr>
          <p:nvPr/>
        </p:nvGraphicFramePr>
        <p:xfrm>
          <a:off x="4521200" y="3340100"/>
          <a:ext cx="101600" cy="177800"/>
        </p:xfrm>
        <a:graphic>
          <a:graphicData uri="http://schemas.openxmlformats.org/presentationml/2006/ole">
            <mc:AlternateContent xmlns:mc="http://schemas.openxmlformats.org/markup-compatibility/2006">
              <mc:Choice xmlns:v="urn:schemas-microsoft-com:vml" Requires="v">
                <p:oleObj spid="_x0000_s563214" name="Equation" r:id="rId5" imgW="101600" imgH="177800" progId="Equation.3">
                  <p:embed/>
                </p:oleObj>
              </mc:Choice>
              <mc:Fallback>
                <p:oleObj name="Equation" r:id="rId5" imgW="101600" imgH="177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1200" y="3340100"/>
                        <a:ext cx="101600" cy="1778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3802" name="Object 3"/>
          <p:cNvGraphicFramePr>
            <a:graphicFrameLocks noChangeAspect="1"/>
          </p:cNvGraphicFramePr>
          <p:nvPr/>
        </p:nvGraphicFramePr>
        <p:xfrm>
          <a:off x="4521200" y="3340100"/>
          <a:ext cx="101600" cy="177800"/>
        </p:xfrm>
        <a:graphic>
          <a:graphicData uri="http://schemas.openxmlformats.org/presentationml/2006/ole">
            <mc:AlternateContent xmlns:mc="http://schemas.openxmlformats.org/markup-compatibility/2006">
              <mc:Choice xmlns:v="urn:schemas-microsoft-com:vml" Requires="v">
                <p:oleObj spid="_x0000_s563215" name="Equation" r:id="rId7" imgW="101600" imgH="177800" progId="Equation.DSMT4">
                  <p:embed/>
                </p:oleObj>
              </mc:Choice>
              <mc:Fallback>
                <p:oleObj name="Equation" r:id="rId7" imgW="101600" imgH="177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1200" y="3340100"/>
                        <a:ext cx="101600" cy="1778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2" name="Date Placeholder 11"/>
          <p:cNvSpPr>
            <a:spLocks noGrp="1"/>
          </p:cNvSpPr>
          <p:nvPr>
            <p:ph type="dt" sz="half" idx="10"/>
          </p:nvPr>
        </p:nvSpPr>
        <p:spPr/>
        <p:txBody>
          <a:bodyPr/>
          <a:lstStyle/>
          <a:p>
            <a:pPr>
              <a:defRPr/>
            </a:pPr>
            <a:r>
              <a:rPr lang="en-US" smtClean="0"/>
              <a:t>Monday, Nov. 4, 2013</a:t>
            </a:r>
            <a:endParaRPr lang="en-US"/>
          </a:p>
        </p:txBody>
      </p:sp>
      <p:sp>
        <p:nvSpPr>
          <p:cNvPr id="13" name="Slide Number Placeholder 12"/>
          <p:cNvSpPr>
            <a:spLocks noGrp="1"/>
          </p:cNvSpPr>
          <p:nvPr>
            <p:ph type="sldNum" sz="quarter" idx="12"/>
          </p:nvPr>
        </p:nvSpPr>
        <p:spPr/>
        <p:txBody>
          <a:bodyPr/>
          <a:lstStyle/>
          <a:p>
            <a:pPr>
              <a:defRPr/>
            </a:pPr>
            <a:fld id="{6E4BFBEB-12DC-8949-B61D-A8F2554F50A6}" type="slidenum">
              <a:rPr lang="en-US" smtClean="0"/>
              <a:pPr>
                <a:defRPr/>
              </a:pPr>
              <a:t>6</a:t>
            </a:fld>
            <a:endParaRPr lang="en-US"/>
          </a:p>
        </p:txBody>
      </p:sp>
      <p:sp>
        <p:nvSpPr>
          <p:cNvPr id="14" name="Footer Placeholder 13"/>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67974" name="Object 6"/>
          <p:cNvGraphicFramePr>
            <a:graphicFrameLocks noChangeAspect="1"/>
          </p:cNvGraphicFramePr>
          <p:nvPr>
            <p:extLst>
              <p:ext uri="{D42A27DB-BD31-4B8C-83A1-F6EECF244321}">
                <p14:modId xmlns:p14="http://schemas.microsoft.com/office/powerpoint/2010/main" val="470401470"/>
              </p:ext>
            </p:extLst>
          </p:nvPr>
        </p:nvGraphicFramePr>
        <p:xfrm>
          <a:off x="4743450" y="609600"/>
          <a:ext cx="2289175" cy="1066800"/>
        </p:xfrm>
        <a:graphic>
          <a:graphicData uri="http://schemas.openxmlformats.org/presentationml/2006/ole">
            <mc:AlternateContent xmlns:mc="http://schemas.openxmlformats.org/markup-compatibility/2006">
              <mc:Choice xmlns:v="urn:schemas-microsoft-com:vml" Requires="v">
                <p:oleObj spid="_x0000_s563216" name="Equation" r:id="rId9" imgW="1498600" imgH="698500" progId="Equation.DSMT4">
                  <p:embed/>
                </p:oleObj>
              </mc:Choice>
              <mc:Fallback>
                <p:oleObj name="Equation" r:id="rId9" imgW="1498600" imgH="698500" progId="Equation.DSMT4">
                  <p:embed/>
                  <p:pic>
                    <p:nvPicPr>
                      <p:cNvPr id="0" name=""/>
                      <p:cNvPicPr>
                        <a:picLocks noChangeAspect="1" noChangeArrowheads="1"/>
                      </p:cNvPicPr>
                      <p:nvPr/>
                    </p:nvPicPr>
                    <p:blipFill>
                      <a:blip r:embed="rId10"/>
                      <a:srcRect/>
                      <a:stretch>
                        <a:fillRect/>
                      </a:stretch>
                    </p:blipFill>
                    <p:spPr bwMode="auto">
                      <a:xfrm>
                        <a:off x="4743450" y="609600"/>
                        <a:ext cx="2289175"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7975" name="Object 7"/>
          <p:cNvGraphicFramePr>
            <a:graphicFrameLocks noChangeAspect="1"/>
          </p:cNvGraphicFramePr>
          <p:nvPr>
            <p:extLst>
              <p:ext uri="{D42A27DB-BD31-4B8C-83A1-F6EECF244321}">
                <p14:modId xmlns:p14="http://schemas.microsoft.com/office/powerpoint/2010/main" val="1990066630"/>
              </p:ext>
            </p:extLst>
          </p:nvPr>
        </p:nvGraphicFramePr>
        <p:xfrm>
          <a:off x="784225" y="2057400"/>
          <a:ext cx="2392363" cy="798513"/>
        </p:xfrm>
        <a:graphic>
          <a:graphicData uri="http://schemas.openxmlformats.org/presentationml/2006/ole">
            <mc:AlternateContent xmlns:mc="http://schemas.openxmlformats.org/markup-compatibility/2006">
              <mc:Choice xmlns:v="urn:schemas-microsoft-com:vml" Requires="v">
                <p:oleObj spid="_x0000_s563217" name="Equation" r:id="rId11" imgW="1333500" imgH="444500" progId="Equation.DSMT4">
                  <p:embed/>
                </p:oleObj>
              </mc:Choice>
              <mc:Fallback>
                <p:oleObj name="Equation" r:id="rId11" imgW="1333500" imgH="444500" progId="Equation.DSMT4">
                  <p:embed/>
                  <p:pic>
                    <p:nvPicPr>
                      <p:cNvPr id="0" name=""/>
                      <p:cNvPicPr>
                        <a:picLocks noChangeAspect="1" noChangeArrowheads="1"/>
                      </p:cNvPicPr>
                      <p:nvPr/>
                    </p:nvPicPr>
                    <p:blipFill>
                      <a:blip r:embed="rId12"/>
                      <a:srcRect/>
                      <a:stretch>
                        <a:fillRect/>
                      </a:stretch>
                    </p:blipFill>
                    <p:spPr bwMode="auto">
                      <a:xfrm>
                        <a:off x="784225" y="2057400"/>
                        <a:ext cx="2392363" cy="79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7976" name="Object 8"/>
          <p:cNvGraphicFramePr>
            <a:graphicFrameLocks noChangeAspect="1"/>
          </p:cNvGraphicFramePr>
          <p:nvPr>
            <p:extLst>
              <p:ext uri="{D42A27DB-BD31-4B8C-83A1-F6EECF244321}">
                <p14:modId xmlns:p14="http://schemas.microsoft.com/office/powerpoint/2010/main" val="168451798"/>
              </p:ext>
            </p:extLst>
          </p:nvPr>
        </p:nvGraphicFramePr>
        <p:xfrm>
          <a:off x="6488113" y="2286000"/>
          <a:ext cx="2324100" cy="433388"/>
        </p:xfrm>
        <a:graphic>
          <a:graphicData uri="http://schemas.openxmlformats.org/presentationml/2006/ole">
            <mc:AlternateContent xmlns:mc="http://schemas.openxmlformats.org/markup-compatibility/2006">
              <mc:Choice xmlns:v="urn:schemas-microsoft-com:vml" Requires="v">
                <p:oleObj spid="_x0000_s563218" name="Equation" r:id="rId13" imgW="1295400" imgH="241300" progId="Equation.DSMT4">
                  <p:embed/>
                </p:oleObj>
              </mc:Choice>
              <mc:Fallback>
                <p:oleObj name="Equation" r:id="rId13" imgW="1295400" imgH="241300" progId="Equation.DSMT4">
                  <p:embed/>
                  <p:pic>
                    <p:nvPicPr>
                      <p:cNvPr id="0" name=""/>
                      <p:cNvPicPr>
                        <a:picLocks noChangeAspect="1" noChangeArrowheads="1"/>
                      </p:cNvPicPr>
                      <p:nvPr/>
                    </p:nvPicPr>
                    <p:blipFill>
                      <a:blip r:embed="rId14"/>
                      <a:srcRect/>
                      <a:stretch>
                        <a:fillRect/>
                      </a:stretch>
                    </p:blipFill>
                    <p:spPr bwMode="auto">
                      <a:xfrm>
                        <a:off x="6488113" y="2286000"/>
                        <a:ext cx="2324100"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7977" name="Object 9"/>
          <p:cNvGraphicFramePr>
            <a:graphicFrameLocks noChangeAspect="1"/>
          </p:cNvGraphicFramePr>
          <p:nvPr>
            <p:extLst>
              <p:ext uri="{D42A27DB-BD31-4B8C-83A1-F6EECF244321}">
                <p14:modId xmlns:p14="http://schemas.microsoft.com/office/powerpoint/2010/main" val="3793301718"/>
              </p:ext>
            </p:extLst>
          </p:nvPr>
        </p:nvGraphicFramePr>
        <p:xfrm>
          <a:off x="1608138" y="3048000"/>
          <a:ext cx="1074737" cy="601663"/>
        </p:xfrm>
        <a:graphic>
          <a:graphicData uri="http://schemas.openxmlformats.org/presentationml/2006/ole">
            <mc:AlternateContent xmlns:mc="http://schemas.openxmlformats.org/markup-compatibility/2006">
              <mc:Choice xmlns:v="urn:schemas-microsoft-com:vml" Requires="v">
                <p:oleObj spid="_x0000_s563219" name="Equation" r:id="rId15" imgW="749300" imgH="419100" progId="Equation.DSMT4">
                  <p:embed/>
                </p:oleObj>
              </mc:Choice>
              <mc:Fallback>
                <p:oleObj name="Equation" r:id="rId15" imgW="749300" imgH="419100" progId="Equation.DSMT4">
                  <p:embed/>
                  <p:pic>
                    <p:nvPicPr>
                      <p:cNvPr id="0" name=""/>
                      <p:cNvPicPr>
                        <a:picLocks noChangeAspect="1" noChangeArrowheads="1"/>
                      </p:cNvPicPr>
                      <p:nvPr/>
                    </p:nvPicPr>
                    <p:blipFill>
                      <a:blip r:embed="rId16"/>
                      <a:srcRect/>
                      <a:stretch>
                        <a:fillRect/>
                      </a:stretch>
                    </p:blipFill>
                    <p:spPr bwMode="auto">
                      <a:xfrm>
                        <a:off x="1608138" y="3048000"/>
                        <a:ext cx="1074737" cy="601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7978" name="Object 10"/>
          <p:cNvGraphicFramePr>
            <a:graphicFrameLocks noChangeAspect="1"/>
          </p:cNvGraphicFramePr>
          <p:nvPr>
            <p:extLst>
              <p:ext uri="{D42A27DB-BD31-4B8C-83A1-F6EECF244321}">
                <p14:modId xmlns:p14="http://schemas.microsoft.com/office/powerpoint/2010/main" val="2743319897"/>
              </p:ext>
            </p:extLst>
          </p:nvPr>
        </p:nvGraphicFramePr>
        <p:xfrm>
          <a:off x="5280025" y="4800600"/>
          <a:ext cx="3543300" cy="442913"/>
        </p:xfrm>
        <a:graphic>
          <a:graphicData uri="http://schemas.openxmlformats.org/presentationml/2006/ole">
            <mc:AlternateContent xmlns:mc="http://schemas.openxmlformats.org/markup-compatibility/2006">
              <mc:Choice xmlns:v="urn:schemas-microsoft-com:vml" Requires="v">
                <p:oleObj spid="_x0000_s563220" name="Equation" r:id="rId17" imgW="1930400" imgH="241300" progId="Equation.DSMT4">
                  <p:embed/>
                </p:oleObj>
              </mc:Choice>
              <mc:Fallback>
                <p:oleObj name="Equation" r:id="rId17" imgW="1930400" imgH="241300" progId="Equation.DSMT4">
                  <p:embed/>
                  <p:pic>
                    <p:nvPicPr>
                      <p:cNvPr id="0" name=""/>
                      <p:cNvPicPr>
                        <a:picLocks noChangeAspect="1" noChangeArrowheads="1"/>
                      </p:cNvPicPr>
                      <p:nvPr/>
                    </p:nvPicPr>
                    <p:blipFill>
                      <a:blip r:embed="rId18"/>
                      <a:srcRect/>
                      <a:stretch>
                        <a:fillRect/>
                      </a:stretch>
                    </p:blipFill>
                    <p:spPr bwMode="auto">
                      <a:xfrm>
                        <a:off x="5280025" y="4800600"/>
                        <a:ext cx="3543300" cy="44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7979" name="Object 11"/>
          <p:cNvGraphicFramePr>
            <a:graphicFrameLocks noChangeAspect="1"/>
          </p:cNvGraphicFramePr>
          <p:nvPr>
            <p:extLst>
              <p:ext uri="{D42A27DB-BD31-4B8C-83A1-F6EECF244321}">
                <p14:modId xmlns:p14="http://schemas.microsoft.com/office/powerpoint/2010/main" val="139491041"/>
              </p:ext>
            </p:extLst>
          </p:nvPr>
        </p:nvGraphicFramePr>
        <p:xfrm>
          <a:off x="5280025" y="5257800"/>
          <a:ext cx="3752850" cy="442913"/>
        </p:xfrm>
        <a:graphic>
          <a:graphicData uri="http://schemas.openxmlformats.org/presentationml/2006/ole">
            <mc:AlternateContent xmlns:mc="http://schemas.openxmlformats.org/markup-compatibility/2006">
              <mc:Choice xmlns:v="urn:schemas-microsoft-com:vml" Requires="v">
                <p:oleObj spid="_x0000_s563221" name="Equation" r:id="rId19" imgW="2044700" imgH="241300" progId="Equation.DSMT4">
                  <p:embed/>
                </p:oleObj>
              </mc:Choice>
              <mc:Fallback>
                <p:oleObj name="Equation" r:id="rId19" imgW="2044700" imgH="241300" progId="Equation.DSMT4">
                  <p:embed/>
                  <p:pic>
                    <p:nvPicPr>
                      <p:cNvPr id="0" name=""/>
                      <p:cNvPicPr>
                        <a:picLocks noChangeAspect="1" noChangeArrowheads="1"/>
                      </p:cNvPicPr>
                      <p:nvPr/>
                    </p:nvPicPr>
                    <p:blipFill>
                      <a:blip r:embed="rId20"/>
                      <a:srcRect/>
                      <a:stretch>
                        <a:fillRect/>
                      </a:stretch>
                    </p:blipFill>
                    <p:spPr bwMode="auto">
                      <a:xfrm>
                        <a:off x="5280025" y="5257800"/>
                        <a:ext cx="3752850" cy="44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5562600" y="5715000"/>
            <a:ext cx="3048000" cy="646331"/>
          </a:xfrm>
          <a:prstGeom prst="rect">
            <a:avLst/>
          </a:prstGeom>
          <a:noFill/>
        </p:spPr>
        <p:txBody>
          <a:bodyPr wrap="square" rtlCol="0">
            <a:spAutoFit/>
          </a:bodyPr>
          <a:lstStyle/>
          <a:p>
            <a:r>
              <a:rPr lang="en-US" sz="1800" dirty="0" smtClean="0">
                <a:solidFill>
                  <a:srgbClr val="3333CC"/>
                </a:solidFill>
                <a:latin typeface="Arial Narrow"/>
                <a:cs typeface="Arial Narrow"/>
              </a:rPr>
              <a:t>This is because the wave function should be 0 as </a:t>
            </a:r>
            <a:r>
              <a:rPr lang="en-US" sz="1800" dirty="0" err="1" smtClean="0">
                <a:solidFill>
                  <a:srgbClr val="3333CC"/>
                </a:solidFill>
                <a:latin typeface="Arial Narrow"/>
                <a:cs typeface="Arial Narrow"/>
              </a:rPr>
              <a:t>x</a:t>
            </a:r>
            <a:r>
              <a:rPr lang="en-US" sz="1800" dirty="0" err="1" smtClean="0">
                <a:solidFill>
                  <a:srgbClr val="3333CC"/>
                </a:solidFill>
                <a:latin typeface="Arial Narrow"/>
                <a:cs typeface="Arial Narrow"/>
                <a:sym typeface="Wingdings"/>
              </a:rPr>
              <a:t>infinity</a:t>
            </a:r>
            <a:r>
              <a:rPr lang="en-US" sz="1800" dirty="0" smtClean="0">
                <a:solidFill>
                  <a:srgbClr val="3333CC"/>
                </a:solidFill>
                <a:latin typeface="Arial Narrow"/>
                <a:cs typeface="Arial Narrow"/>
                <a:sym typeface="Wingdings"/>
              </a:rPr>
              <a:t>.</a:t>
            </a:r>
            <a:endParaRPr lang="en-US" sz="1800" dirty="0">
              <a:solidFill>
                <a:srgbClr val="3333CC"/>
              </a:solidFill>
              <a:latin typeface="Arial Narrow"/>
              <a:cs typeface="Arial Narrow"/>
            </a:endParaRPr>
          </a:p>
        </p:txBody>
      </p:sp>
    </p:spTree>
    <p:extLst>
      <p:ext uri="{BB962C8B-B14F-4D97-AF65-F5344CB8AC3E}">
        <p14:creationId xmlns:p14="http://schemas.microsoft.com/office/powerpoint/2010/main" val="27734245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wipe(left)">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7974"/>
                                        </p:tgtEl>
                                        <p:attrNameLst>
                                          <p:attrName>style.visibility</p:attrName>
                                        </p:attrNameLst>
                                      </p:cBhvr>
                                      <p:to>
                                        <p:strVal val="visible"/>
                                      </p:to>
                                    </p:set>
                                    <p:animEffect transition="in" filter="wipe(left)">
                                      <p:cBhvr>
                                        <p:cTn id="12" dur="500"/>
                                        <p:tgtEl>
                                          <p:spTgt spid="46797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33793"/>
                                        </p:tgtEl>
                                        <p:attrNameLst>
                                          <p:attrName>style.visibility</p:attrName>
                                        </p:attrNameLst>
                                      </p:cBhvr>
                                      <p:to>
                                        <p:strVal val="visible"/>
                                      </p:to>
                                    </p:set>
                                    <p:anim calcmode="lin" valueType="num">
                                      <p:cBhvr>
                                        <p:cTn id="17" dur="500" fill="hold"/>
                                        <p:tgtEl>
                                          <p:spTgt spid="33793"/>
                                        </p:tgtEl>
                                        <p:attrNameLst>
                                          <p:attrName>ppt_w</p:attrName>
                                        </p:attrNameLst>
                                      </p:cBhvr>
                                      <p:tavLst>
                                        <p:tav tm="0">
                                          <p:val>
                                            <p:fltVal val="0"/>
                                          </p:val>
                                        </p:tav>
                                        <p:tav tm="100000">
                                          <p:val>
                                            <p:strVal val="#ppt_w"/>
                                          </p:val>
                                        </p:tav>
                                      </p:tavLst>
                                    </p:anim>
                                    <p:anim calcmode="lin" valueType="num">
                                      <p:cBhvr>
                                        <p:cTn id="18" dur="500" fill="hold"/>
                                        <p:tgtEl>
                                          <p:spTgt spid="33793"/>
                                        </p:tgtEl>
                                        <p:attrNameLst>
                                          <p:attrName>ppt_h</p:attrName>
                                        </p:attrNameLst>
                                      </p:cBhvr>
                                      <p:tavLst>
                                        <p:tav tm="0">
                                          <p:val>
                                            <p:fltVal val="0"/>
                                          </p:val>
                                        </p:tav>
                                        <p:tav tm="100000">
                                          <p:val>
                                            <p:strVal val="#ppt_h"/>
                                          </p:val>
                                        </p:tav>
                                      </p:tavLst>
                                    </p:anim>
                                    <p:animEffect transition="in" filter="fade">
                                      <p:cBhvr>
                                        <p:cTn id="19" dur="500"/>
                                        <p:tgtEl>
                                          <p:spTgt spid="3379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3795">
                                            <p:txEl>
                                              <p:pRg st="2" end="2"/>
                                            </p:txEl>
                                          </p:spTgt>
                                        </p:tgtEl>
                                        <p:attrNameLst>
                                          <p:attrName>style.visibility</p:attrName>
                                        </p:attrNameLst>
                                      </p:cBhvr>
                                      <p:to>
                                        <p:strVal val="visible"/>
                                      </p:to>
                                    </p:set>
                                    <p:animEffect transition="in" filter="wipe(left)">
                                      <p:cBhvr>
                                        <p:cTn id="24" dur="500"/>
                                        <p:tgtEl>
                                          <p:spTgt spid="3379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67975"/>
                                        </p:tgtEl>
                                        <p:attrNameLst>
                                          <p:attrName>style.visibility</p:attrName>
                                        </p:attrNameLst>
                                      </p:cBhvr>
                                      <p:to>
                                        <p:strVal val="visible"/>
                                      </p:to>
                                    </p:set>
                                    <p:animEffect transition="in" filter="wipe(left)">
                                      <p:cBhvr>
                                        <p:cTn id="29" dur="500"/>
                                        <p:tgtEl>
                                          <p:spTgt spid="46797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3795">
                                            <p:txEl>
                                              <p:pRg st="3" end="3"/>
                                            </p:txEl>
                                          </p:spTgt>
                                        </p:tgtEl>
                                        <p:attrNameLst>
                                          <p:attrName>style.visibility</p:attrName>
                                        </p:attrNameLst>
                                      </p:cBhvr>
                                      <p:to>
                                        <p:strVal val="visible"/>
                                      </p:to>
                                    </p:set>
                                    <p:animEffect transition="in" filter="wipe(left)">
                                      <p:cBhvr>
                                        <p:cTn id="34" dur="500"/>
                                        <p:tgtEl>
                                          <p:spTgt spid="3379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467976"/>
                                        </p:tgtEl>
                                        <p:attrNameLst>
                                          <p:attrName>style.visibility</p:attrName>
                                        </p:attrNameLst>
                                      </p:cBhvr>
                                      <p:to>
                                        <p:strVal val="visible"/>
                                      </p:to>
                                    </p:set>
                                    <p:animEffect transition="in" filter="wipe(left)">
                                      <p:cBhvr>
                                        <p:cTn id="39" dur="500"/>
                                        <p:tgtEl>
                                          <p:spTgt spid="46797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3795">
                                            <p:txEl>
                                              <p:pRg st="5" end="5"/>
                                            </p:txEl>
                                          </p:spTgt>
                                        </p:tgtEl>
                                        <p:attrNameLst>
                                          <p:attrName>style.visibility</p:attrName>
                                        </p:attrNameLst>
                                      </p:cBhvr>
                                      <p:to>
                                        <p:strVal val="visible"/>
                                      </p:to>
                                    </p:set>
                                    <p:animEffect transition="in" filter="wipe(left)">
                                      <p:cBhvr>
                                        <p:cTn id="44" dur="500"/>
                                        <p:tgtEl>
                                          <p:spTgt spid="3379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67977"/>
                                        </p:tgtEl>
                                        <p:attrNameLst>
                                          <p:attrName>style.visibility</p:attrName>
                                        </p:attrNameLst>
                                      </p:cBhvr>
                                      <p:to>
                                        <p:strVal val="visible"/>
                                      </p:to>
                                    </p:set>
                                    <p:animEffect transition="in" filter="wipe(left)">
                                      <p:cBhvr>
                                        <p:cTn id="49" dur="500"/>
                                        <p:tgtEl>
                                          <p:spTgt spid="46797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3795">
                                            <p:txEl>
                                              <p:pRg st="6" end="6"/>
                                            </p:txEl>
                                          </p:spTgt>
                                        </p:tgtEl>
                                        <p:attrNameLst>
                                          <p:attrName>style.visibility</p:attrName>
                                        </p:attrNameLst>
                                      </p:cBhvr>
                                      <p:to>
                                        <p:strVal val="visible"/>
                                      </p:to>
                                    </p:set>
                                    <p:animEffect transition="in" filter="wipe(left)">
                                      <p:cBhvr>
                                        <p:cTn id="54" dur="500"/>
                                        <p:tgtEl>
                                          <p:spTgt spid="33795">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67978"/>
                                        </p:tgtEl>
                                        <p:attrNameLst>
                                          <p:attrName>style.visibility</p:attrName>
                                        </p:attrNameLst>
                                      </p:cBhvr>
                                      <p:to>
                                        <p:strVal val="visible"/>
                                      </p:to>
                                    </p:set>
                                    <p:animEffect transition="in" filter="wipe(left)">
                                      <p:cBhvr>
                                        <p:cTn id="59" dur="500"/>
                                        <p:tgtEl>
                                          <p:spTgt spid="46797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467979"/>
                                        </p:tgtEl>
                                        <p:attrNameLst>
                                          <p:attrName>style.visibility</p:attrName>
                                        </p:attrNameLst>
                                      </p:cBhvr>
                                      <p:to>
                                        <p:strVal val="visible"/>
                                      </p:to>
                                    </p:set>
                                    <p:animEffect transition="in" filter="wipe(left)">
                                      <p:cBhvr>
                                        <p:cTn id="64" dur="500"/>
                                        <p:tgtEl>
                                          <p:spTgt spid="46797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iterate type="wd">
                                    <p:tmPct val="10000"/>
                                  </p:iterate>
                                  <p:childTnLst>
                                    <p:set>
                                      <p:cBhvr>
                                        <p:cTn id="68" dur="1" fill="hold">
                                          <p:stCondLst>
                                            <p:cond delay="0"/>
                                          </p:stCondLst>
                                        </p:cTn>
                                        <p:tgtEl>
                                          <p:spTgt spid="16"/>
                                        </p:tgtEl>
                                        <p:attrNameLst>
                                          <p:attrName>style.visibility</p:attrName>
                                        </p:attrNameLst>
                                      </p:cBhvr>
                                      <p:to>
                                        <p:strVal val="visible"/>
                                      </p:to>
                                    </p:set>
                                    <p:animEffect transition="in" filter="wipe(left)">
                                      <p:cBhvr>
                                        <p:cTn id="6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5"/>
          <p:cNvSpPr>
            <a:spLocks noGrp="1" noChangeArrowheads="1"/>
          </p:cNvSpPr>
          <p:nvPr>
            <p:ph type="body" sz="half" idx="1"/>
          </p:nvPr>
        </p:nvSpPr>
        <p:spPr>
          <a:xfrm>
            <a:off x="457200" y="609600"/>
            <a:ext cx="8307388" cy="6019800"/>
          </a:xfrm>
        </p:spPr>
        <p:txBody>
          <a:bodyPr/>
          <a:lstStyle/>
          <a:p>
            <a:pPr eaLnBrk="1" hangingPunct="1">
              <a:lnSpc>
                <a:spcPct val="140000"/>
              </a:lnSpc>
            </a:pPr>
            <a:r>
              <a:rPr lang="en-US" sz="2000" dirty="0">
                <a:ea typeface="ＭＳ Ｐゴシック" pitchFamily="-84" charset="-128"/>
                <a:cs typeface="ＭＳ Ｐゴシック" pitchFamily="-84" charset="-128"/>
              </a:rPr>
              <a:t>Inside the square well, where the potential </a:t>
            </a:r>
            <a:r>
              <a:rPr lang="en-US" sz="2000" i="1" dirty="0">
                <a:ea typeface="ＭＳ Ｐゴシック" pitchFamily="-84" charset="-128"/>
                <a:cs typeface="ＭＳ Ｐゴシック" pitchFamily="-84" charset="-128"/>
              </a:rPr>
              <a:t>V</a:t>
            </a:r>
            <a:r>
              <a:rPr lang="en-US" sz="2000" dirty="0">
                <a:ea typeface="ＭＳ Ｐゴシック" pitchFamily="-84" charset="-128"/>
                <a:cs typeface="ＭＳ Ｐゴシック" pitchFamily="-84" charset="-128"/>
              </a:rPr>
              <a:t> is </a:t>
            </a:r>
            <a:r>
              <a:rPr lang="en-US" sz="2000" dirty="0" smtClean="0">
                <a:ea typeface="ＭＳ Ｐゴシック" pitchFamily="-84" charset="-128"/>
                <a:cs typeface="ＭＳ Ｐゴシック" pitchFamily="-84" charset="-128"/>
              </a:rPr>
              <a:t>zero and the particle is free, </a:t>
            </a:r>
            <a:r>
              <a:rPr lang="en-US" sz="2000" dirty="0">
                <a:ea typeface="ＭＳ Ｐゴシック" pitchFamily="-84" charset="-128"/>
                <a:cs typeface="ＭＳ Ｐゴシック" pitchFamily="-84" charset="-128"/>
              </a:rPr>
              <a:t>the wave equation becomes	</a:t>
            </a:r>
            <a:r>
              <a:rPr lang="en-US" sz="2000" dirty="0" smtClean="0">
                <a:ea typeface="ＭＳ Ｐゴシック" pitchFamily="-84" charset="-128"/>
                <a:cs typeface="ＭＳ Ｐゴシック" pitchFamily="-84" charset="-128"/>
              </a:rPr>
              <a:t>	          where </a:t>
            </a:r>
          </a:p>
          <a:p>
            <a:pPr eaLnBrk="1" hangingPunct="1"/>
            <a:endParaRPr lang="en-US" sz="2000" dirty="0">
              <a:ea typeface="ＭＳ Ｐゴシック" pitchFamily="-84" charset="-128"/>
              <a:cs typeface="ＭＳ Ｐゴシック" pitchFamily="-84" charset="-128"/>
            </a:endParaRPr>
          </a:p>
          <a:p>
            <a:pPr eaLnBrk="1" hangingPunct="1"/>
            <a:r>
              <a:rPr lang="en-US" sz="2000" dirty="0">
                <a:ea typeface="ＭＳ Ｐゴシック" pitchFamily="-84" charset="-128"/>
                <a:cs typeface="ＭＳ Ｐゴシック" pitchFamily="-84" charset="-128"/>
              </a:rPr>
              <a:t>Instead of a sinusoidal solution </a:t>
            </a:r>
            <a:r>
              <a:rPr lang="en-US" sz="2000" dirty="0" smtClean="0">
                <a:ea typeface="ＭＳ Ｐゴシック" pitchFamily="-84" charset="-128"/>
                <a:cs typeface="ＭＳ Ｐゴシック" pitchFamily="-84" charset="-128"/>
              </a:rPr>
              <a:t>we can write </a:t>
            </a:r>
            <a:endParaRPr lang="en-US" sz="2000" dirty="0">
              <a:ea typeface="ＭＳ Ｐゴシック" pitchFamily="-84" charset="-128"/>
              <a:cs typeface="ＭＳ Ｐゴシック" pitchFamily="-84" charset="-128"/>
            </a:endParaRPr>
          </a:p>
          <a:p>
            <a:pPr eaLnBrk="1" hangingPunct="1"/>
            <a:endParaRPr lang="en-US" sz="2000" dirty="0">
              <a:ea typeface="ＭＳ Ｐゴシック" pitchFamily="-84" charset="-128"/>
              <a:cs typeface="ＭＳ Ｐゴシック" pitchFamily="-84" charset="-128"/>
            </a:endParaRPr>
          </a:p>
          <a:p>
            <a:pPr eaLnBrk="1" hangingPunct="1"/>
            <a:r>
              <a:rPr lang="en-US" sz="2000" dirty="0">
                <a:ea typeface="ＭＳ Ｐゴシック" pitchFamily="-84" charset="-128"/>
                <a:cs typeface="ＭＳ Ｐゴシック" pitchFamily="-84" charset="-128"/>
              </a:rPr>
              <a:t>The boundary conditions require that</a:t>
            </a:r>
          </a:p>
          <a:p>
            <a:pPr eaLnBrk="1" hangingPunct="1"/>
            <a:endParaRPr lang="en-US" sz="2000" dirty="0">
              <a:ea typeface="ＭＳ Ｐゴシック" pitchFamily="-84" charset="-128"/>
              <a:cs typeface="ＭＳ Ｐゴシック" pitchFamily="-84" charset="-128"/>
            </a:endParaRPr>
          </a:p>
          <a:p>
            <a:pPr eaLnBrk="1" hangingPunct="1">
              <a:buFont typeface="Wingdings" pitchFamily="-84" charset="2"/>
              <a:buNone/>
            </a:pPr>
            <a:r>
              <a:rPr lang="en-US" sz="2000" dirty="0">
                <a:ea typeface="ＭＳ Ｐゴシック" pitchFamily="-84" charset="-128"/>
                <a:cs typeface="ＭＳ Ｐゴシック" pitchFamily="-84" charset="-128"/>
              </a:rPr>
              <a:t>	and the wave function must be smooth where the regions meet</a:t>
            </a:r>
            <a:r>
              <a:rPr lang="en-US" sz="2000" dirty="0" smtClean="0">
                <a:ea typeface="ＭＳ Ｐゴシック" pitchFamily="-84" charset="-128"/>
                <a:cs typeface="ＭＳ Ｐゴシック" pitchFamily="-84" charset="-128"/>
              </a:rPr>
              <a:t>.</a:t>
            </a:r>
          </a:p>
          <a:p>
            <a:pPr eaLnBrk="1" hangingPunct="1"/>
            <a:r>
              <a:rPr lang="en-US" sz="2000" dirty="0">
                <a:ea typeface="ＭＳ Ｐゴシック" pitchFamily="-84" charset="-128"/>
                <a:cs typeface="ＭＳ Ｐゴシック" pitchFamily="-84" charset="-128"/>
              </a:rPr>
              <a:t>Note that the </a:t>
            </a:r>
            <a:br>
              <a:rPr lang="en-US" sz="2000" dirty="0">
                <a:ea typeface="ＭＳ Ｐゴシック" pitchFamily="-84" charset="-128"/>
                <a:cs typeface="ＭＳ Ｐゴシック" pitchFamily="-84" charset="-128"/>
              </a:rPr>
            </a:br>
            <a:r>
              <a:rPr lang="en-US" sz="2000" dirty="0">
                <a:ea typeface="ＭＳ Ｐゴシック" pitchFamily="-84" charset="-128"/>
                <a:cs typeface="ＭＳ Ｐゴシック" pitchFamily="-84" charset="-128"/>
              </a:rPr>
              <a:t>wave function is </a:t>
            </a:r>
            <a:br>
              <a:rPr lang="en-US" sz="2000" dirty="0">
                <a:ea typeface="ＭＳ Ｐゴシック" pitchFamily="-84" charset="-128"/>
                <a:cs typeface="ＭＳ Ｐゴシック" pitchFamily="-84" charset="-128"/>
              </a:rPr>
            </a:br>
            <a:r>
              <a:rPr lang="en-US" sz="2000" dirty="0">
                <a:ea typeface="ＭＳ Ｐゴシック" pitchFamily="-84" charset="-128"/>
                <a:cs typeface="ＭＳ Ｐゴシック" pitchFamily="-84" charset="-128"/>
              </a:rPr>
              <a:t>nonzero outside </a:t>
            </a:r>
            <a:br>
              <a:rPr lang="en-US" sz="2000" dirty="0">
                <a:ea typeface="ＭＳ Ｐゴシック" pitchFamily="-84" charset="-128"/>
                <a:cs typeface="ＭＳ Ｐゴシック" pitchFamily="-84" charset="-128"/>
              </a:rPr>
            </a:br>
            <a:r>
              <a:rPr lang="en-US" sz="2000" dirty="0">
                <a:ea typeface="ＭＳ Ｐゴシック" pitchFamily="-84" charset="-128"/>
                <a:cs typeface="ＭＳ Ｐゴシック" pitchFamily="-84" charset="-128"/>
              </a:rPr>
              <a:t>of the box.</a:t>
            </a:r>
            <a:r>
              <a:rPr lang="en-US" sz="2000" dirty="0" smtClean="0">
                <a:ea typeface="ＭＳ Ｐゴシック" pitchFamily="-84" charset="-128"/>
                <a:cs typeface="ＭＳ Ｐゴシック" pitchFamily="-84" charset="-128"/>
              </a:rPr>
              <a:t> </a:t>
            </a:r>
          </a:p>
          <a:p>
            <a:pPr eaLnBrk="1" hangingPunct="1"/>
            <a:r>
              <a:rPr lang="en-US" sz="2000" dirty="0" smtClean="0">
                <a:ea typeface="ＭＳ Ｐゴシック" pitchFamily="-84" charset="-128"/>
                <a:cs typeface="ＭＳ Ｐゴシック" pitchFamily="-84" charset="-128"/>
              </a:rPr>
              <a:t>Non-zero at the </a:t>
            </a:r>
            <a:br>
              <a:rPr lang="en-US" sz="2000" dirty="0" smtClean="0">
                <a:ea typeface="ＭＳ Ｐゴシック" pitchFamily="-84" charset="-128"/>
                <a:cs typeface="ＭＳ Ｐゴシック" pitchFamily="-84" charset="-128"/>
              </a:rPr>
            </a:br>
            <a:r>
              <a:rPr lang="en-US" sz="2000" dirty="0" smtClean="0">
                <a:ea typeface="ＭＳ Ｐゴシック" pitchFamily="-84" charset="-128"/>
                <a:cs typeface="ＭＳ Ｐゴシック" pitchFamily="-84" charset="-128"/>
              </a:rPr>
              <a:t>boundary either..</a:t>
            </a:r>
          </a:p>
          <a:p>
            <a:pPr eaLnBrk="1" hangingPunct="1"/>
            <a:r>
              <a:rPr lang="en-US" sz="2000" dirty="0" smtClean="0">
                <a:ea typeface="ＭＳ Ｐゴシック" pitchFamily="-84" charset="-128"/>
                <a:cs typeface="ＭＳ Ｐゴシック" pitchFamily="-84" charset="-128"/>
              </a:rPr>
              <a:t>What would the </a:t>
            </a:r>
            <a:br>
              <a:rPr lang="en-US" sz="2000" dirty="0" smtClean="0">
                <a:ea typeface="ＭＳ Ｐゴシック" pitchFamily="-84" charset="-128"/>
                <a:cs typeface="ＭＳ Ｐゴシック" pitchFamily="-84" charset="-128"/>
              </a:rPr>
            </a:br>
            <a:r>
              <a:rPr lang="en-US" sz="2000" dirty="0" smtClean="0">
                <a:ea typeface="ＭＳ Ｐゴシック" pitchFamily="-84" charset="-128"/>
                <a:cs typeface="ＭＳ Ｐゴシック" pitchFamily="-84" charset="-128"/>
              </a:rPr>
              <a:t>energy look like?</a:t>
            </a:r>
          </a:p>
        </p:txBody>
      </p:sp>
      <p:sp>
        <p:nvSpPr>
          <p:cNvPr id="35842" name="Rectangle 7"/>
          <p:cNvSpPr>
            <a:spLocks noGrp="1" noChangeArrowheads="1"/>
          </p:cNvSpPr>
          <p:nvPr>
            <p:ph type="title"/>
          </p:nvPr>
        </p:nvSpPr>
        <p:spPr>
          <a:xfrm>
            <a:off x="457200" y="0"/>
            <a:ext cx="8229600" cy="865187"/>
          </a:xfrm>
        </p:spPr>
        <p:txBody>
          <a:bodyPr/>
          <a:lstStyle/>
          <a:p>
            <a:pPr eaLnBrk="1" hangingPunct="1"/>
            <a:r>
              <a:rPr lang="en-US" sz="4000" dirty="0">
                <a:ea typeface="ＭＳ Ｐゴシック" pitchFamily="-84" charset="-128"/>
                <a:cs typeface="ＭＳ Ｐゴシック" pitchFamily="-84" charset="-128"/>
              </a:rPr>
              <a:t>Finite Square-Well Solution</a:t>
            </a:r>
          </a:p>
        </p:txBody>
      </p:sp>
      <p:pic>
        <p:nvPicPr>
          <p:cNvPr id="35847" name="Picture 21" descr="0605"/>
          <p:cNvPicPr preferRelativeResize="0">
            <a:picLocks noChangeAspect="1" noChangeArrowheads="1"/>
          </p:cNvPicPr>
          <p:nvPr/>
        </p:nvPicPr>
        <p:blipFill>
          <a:blip r:embed="rId3"/>
          <a:srcRect b="10109"/>
          <a:stretch>
            <a:fillRect/>
          </a:stretch>
        </p:blipFill>
        <p:spPr bwMode="auto">
          <a:xfrm>
            <a:off x="3048000" y="3733800"/>
            <a:ext cx="5486400" cy="2630686"/>
          </a:xfrm>
          <a:prstGeom prst="rect">
            <a:avLst/>
          </a:prstGeom>
          <a:noFill/>
          <a:ln w="9525">
            <a:noFill/>
            <a:miter lim="800000"/>
            <a:headEnd/>
            <a:tailEnd/>
          </a:ln>
        </p:spPr>
      </p:pic>
      <p:sp>
        <p:nvSpPr>
          <p:cNvPr id="9" name="Date Placeholder 8"/>
          <p:cNvSpPr>
            <a:spLocks noGrp="1"/>
          </p:cNvSpPr>
          <p:nvPr>
            <p:ph type="dt" sz="half" idx="10"/>
          </p:nvPr>
        </p:nvSpPr>
        <p:spPr/>
        <p:txBody>
          <a:bodyPr/>
          <a:lstStyle/>
          <a:p>
            <a:pPr>
              <a:defRPr/>
            </a:pPr>
            <a:r>
              <a:rPr lang="en-US" smtClean="0"/>
              <a:t>Monday, Nov. 4, 2013</a:t>
            </a:r>
            <a:endParaRPr lang="en-US"/>
          </a:p>
        </p:txBody>
      </p:sp>
      <p:sp>
        <p:nvSpPr>
          <p:cNvPr id="10" name="Slide Number Placeholder 9"/>
          <p:cNvSpPr>
            <a:spLocks noGrp="1"/>
          </p:cNvSpPr>
          <p:nvPr>
            <p:ph type="sldNum" sz="quarter" idx="12"/>
          </p:nvPr>
        </p:nvSpPr>
        <p:spPr/>
        <p:txBody>
          <a:bodyPr/>
          <a:lstStyle/>
          <a:p>
            <a:pPr>
              <a:defRPr/>
            </a:pPr>
            <a:fld id="{6E4BFBEB-12DC-8949-B61D-A8F2554F50A6}" type="slidenum">
              <a:rPr lang="en-US" smtClean="0"/>
              <a:pPr>
                <a:defRPr/>
              </a:pPr>
              <a:t>7</a:t>
            </a:fld>
            <a:endParaRPr lang="en-US"/>
          </a:p>
        </p:txBody>
      </p:sp>
      <p:sp>
        <p:nvSpPr>
          <p:cNvPr id="11" name="Footer Placeholder 10"/>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72066" name="Object 2"/>
          <p:cNvGraphicFramePr>
            <a:graphicFrameLocks noChangeAspect="1"/>
          </p:cNvGraphicFramePr>
          <p:nvPr>
            <p:extLst>
              <p:ext uri="{D42A27DB-BD31-4B8C-83A1-F6EECF244321}">
                <p14:modId xmlns:p14="http://schemas.microsoft.com/office/powerpoint/2010/main" val="3294794887"/>
              </p:ext>
            </p:extLst>
          </p:nvPr>
        </p:nvGraphicFramePr>
        <p:xfrm>
          <a:off x="3241675" y="990600"/>
          <a:ext cx="1533525" cy="792163"/>
        </p:xfrm>
        <a:graphic>
          <a:graphicData uri="http://schemas.openxmlformats.org/presentationml/2006/ole">
            <mc:AlternateContent xmlns:mc="http://schemas.openxmlformats.org/markup-compatibility/2006">
              <mc:Choice xmlns:v="urn:schemas-microsoft-com:vml" Requires="v">
                <p:oleObj spid="_x0000_s559371" name="Equation" r:id="rId4" imgW="812800" imgH="419100" progId="Equation.DSMT4">
                  <p:embed/>
                </p:oleObj>
              </mc:Choice>
              <mc:Fallback>
                <p:oleObj name="Equation" r:id="rId4" imgW="812800" imgH="419100" progId="Equation.DSMT4">
                  <p:embed/>
                  <p:pic>
                    <p:nvPicPr>
                      <p:cNvPr id="0" name=""/>
                      <p:cNvPicPr>
                        <a:picLocks noChangeAspect="1" noChangeArrowheads="1"/>
                      </p:cNvPicPr>
                      <p:nvPr/>
                    </p:nvPicPr>
                    <p:blipFill>
                      <a:blip r:embed="rId5"/>
                      <a:srcRect/>
                      <a:stretch>
                        <a:fillRect/>
                      </a:stretch>
                    </p:blipFill>
                    <p:spPr bwMode="auto">
                      <a:xfrm>
                        <a:off x="3241675" y="990600"/>
                        <a:ext cx="1533525" cy="792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2067" name="Object 3"/>
          <p:cNvGraphicFramePr>
            <a:graphicFrameLocks noChangeAspect="1"/>
          </p:cNvGraphicFramePr>
          <p:nvPr>
            <p:extLst>
              <p:ext uri="{D42A27DB-BD31-4B8C-83A1-F6EECF244321}">
                <p14:modId xmlns:p14="http://schemas.microsoft.com/office/powerpoint/2010/main" val="3800969276"/>
              </p:ext>
            </p:extLst>
          </p:nvPr>
        </p:nvGraphicFramePr>
        <p:xfrm>
          <a:off x="5410200" y="1104900"/>
          <a:ext cx="1597025" cy="495300"/>
        </p:xfrm>
        <a:graphic>
          <a:graphicData uri="http://schemas.openxmlformats.org/presentationml/2006/ole">
            <mc:AlternateContent xmlns:mc="http://schemas.openxmlformats.org/markup-compatibility/2006">
              <mc:Choice xmlns:v="urn:schemas-microsoft-com:vml" Requires="v">
                <p:oleObj spid="_x0000_s559372" name="Equation" r:id="rId6" imgW="901700" imgH="279400" progId="Equation.DSMT4">
                  <p:embed/>
                </p:oleObj>
              </mc:Choice>
              <mc:Fallback>
                <p:oleObj name="Equation" r:id="rId6" imgW="901700" imgH="279400" progId="Equation.DSMT4">
                  <p:embed/>
                  <p:pic>
                    <p:nvPicPr>
                      <p:cNvPr id="0" name=""/>
                      <p:cNvPicPr>
                        <a:picLocks noChangeAspect="1" noChangeArrowheads="1"/>
                      </p:cNvPicPr>
                      <p:nvPr/>
                    </p:nvPicPr>
                    <p:blipFill>
                      <a:blip r:embed="rId7"/>
                      <a:srcRect/>
                      <a:stretch>
                        <a:fillRect/>
                      </a:stretch>
                    </p:blipFill>
                    <p:spPr bwMode="auto">
                      <a:xfrm>
                        <a:off x="5410200" y="1104900"/>
                        <a:ext cx="1597025"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2068" name="Object 4"/>
          <p:cNvGraphicFramePr>
            <a:graphicFrameLocks noChangeAspect="1"/>
          </p:cNvGraphicFramePr>
          <p:nvPr>
            <p:extLst>
              <p:ext uri="{D42A27DB-BD31-4B8C-83A1-F6EECF244321}">
                <p14:modId xmlns:p14="http://schemas.microsoft.com/office/powerpoint/2010/main" val="724588529"/>
              </p:ext>
            </p:extLst>
          </p:nvPr>
        </p:nvGraphicFramePr>
        <p:xfrm>
          <a:off x="2251075" y="2209800"/>
          <a:ext cx="5649913" cy="533400"/>
        </p:xfrm>
        <a:graphic>
          <a:graphicData uri="http://schemas.openxmlformats.org/presentationml/2006/ole">
            <mc:AlternateContent xmlns:mc="http://schemas.openxmlformats.org/markup-compatibility/2006">
              <mc:Choice xmlns:v="urn:schemas-microsoft-com:vml" Requires="v">
                <p:oleObj spid="_x0000_s559373" name="Equation" r:id="rId8" imgW="2565400" imgH="241300" progId="Equation.DSMT4">
                  <p:embed/>
                </p:oleObj>
              </mc:Choice>
              <mc:Fallback>
                <p:oleObj name="Equation" r:id="rId8" imgW="2565400" imgH="241300" progId="Equation.DSMT4">
                  <p:embed/>
                  <p:pic>
                    <p:nvPicPr>
                      <p:cNvPr id="0" name=""/>
                      <p:cNvPicPr>
                        <a:picLocks noChangeAspect="1" noChangeArrowheads="1"/>
                      </p:cNvPicPr>
                      <p:nvPr/>
                    </p:nvPicPr>
                    <p:blipFill>
                      <a:blip r:embed="rId9"/>
                      <a:srcRect/>
                      <a:stretch>
                        <a:fillRect/>
                      </a:stretch>
                    </p:blipFill>
                    <p:spPr bwMode="auto">
                      <a:xfrm>
                        <a:off x="2251075" y="2209800"/>
                        <a:ext cx="5649913"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2069" name="Object 5"/>
          <p:cNvGraphicFramePr>
            <a:graphicFrameLocks noChangeAspect="1"/>
          </p:cNvGraphicFramePr>
          <p:nvPr>
            <p:extLst>
              <p:ext uri="{D42A27DB-BD31-4B8C-83A1-F6EECF244321}">
                <p14:modId xmlns:p14="http://schemas.microsoft.com/office/powerpoint/2010/main" val="3724240353"/>
              </p:ext>
            </p:extLst>
          </p:nvPr>
        </p:nvGraphicFramePr>
        <p:xfrm>
          <a:off x="2249488" y="2971800"/>
          <a:ext cx="2370137" cy="457200"/>
        </p:xfrm>
        <a:graphic>
          <a:graphicData uri="http://schemas.openxmlformats.org/presentationml/2006/ole">
            <mc:AlternateContent xmlns:mc="http://schemas.openxmlformats.org/markup-compatibility/2006">
              <mc:Choice xmlns:v="urn:schemas-microsoft-com:vml" Requires="v">
                <p:oleObj spid="_x0000_s559374" name="Equation" r:id="rId10" imgW="1054100" imgH="203200" progId="Equation.DSMT4">
                  <p:embed/>
                </p:oleObj>
              </mc:Choice>
              <mc:Fallback>
                <p:oleObj name="Equation" r:id="rId10" imgW="1054100" imgH="203200" progId="Equation.DSMT4">
                  <p:embed/>
                  <p:pic>
                    <p:nvPicPr>
                      <p:cNvPr id="0" name=""/>
                      <p:cNvPicPr>
                        <a:picLocks noChangeAspect="1" noChangeArrowheads="1"/>
                      </p:cNvPicPr>
                      <p:nvPr/>
                    </p:nvPicPr>
                    <p:blipFill>
                      <a:blip r:embed="rId11"/>
                      <a:srcRect/>
                      <a:stretch>
                        <a:fillRect/>
                      </a:stretch>
                    </p:blipFill>
                    <p:spPr bwMode="auto">
                      <a:xfrm>
                        <a:off x="2249488" y="2971800"/>
                        <a:ext cx="2370137"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2072" name="Object 8"/>
          <p:cNvGraphicFramePr>
            <a:graphicFrameLocks noChangeAspect="1"/>
          </p:cNvGraphicFramePr>
          <p:nvPr>
            <p:extLst>
              <p:ext uri="{D42A27DB-BD31-4B8C-83A1-F6EECF244321}">
                <p14:modId xmlns:p14="http://schemas.microsoft.com/office/powerpoint/2010/main" val="1623422923"/>
              </p:ext>
            </p:extLst>
          </p:nvPr>
        </p:nvGraphicFramePr>
        <p:xfrm>
          <a:off x="4676775" y="2971800"/>
          <a:ext cx="3198813" cy="457200"/>
        </p:xfrm>
        <a:graphic>
          <a:graphicData uri="http://schemas.openxmlformats.org/presentationml/2006/ole">
            <mc:AlternateContent xmlns:mc="http://schemas.openxmlformats.org/markup-compatibility/2006">
              <mc:Choice xmlns:v="urn:schemas-microsoft-com:vml" Requires="v">
                <p:oleObj spid="_x0000_s559375" name="Equation" r:id="rId12" imgW="1422400" imgH="203200" progId="Equation.DSMT4">
                  <p:embed/>
                </p:oleObj>
              </mc:Choice>
              <mc:Fallback>
                <p:oleObj name="Equation" r:id="rId12" imgW="1422400" imgH="203200" progId="Equation.DSMT4">
                  <p:embed/>
                  <p:pic>
                    <p:nvPicPr>
                      <p:cNvPr id="0" name=""/>
                      <p:cNvPicPr>
                        <a:picLocks noChangeAspect="1" noChangeArrowheads="1"/>
                      </p:cNvPicPr>
                      <p:nvPr/>
                    </p:nvPicPr>
                    <p:blipFill>
                      <a:blip r:embed="rId13"/>
                      <a:srcRect/>
                      <a:stretch>
                        <a:fillRect/>
                      </a:stretch>
                    </p:blipFill>
                    <p:spPr bwMode="auto">
                      <a:xfrm>
                        <a:off x="4676775" y="2971800"/>
                        <a:ext cx="3198813"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0408836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841">
                                            <p:txEl>
                                              <p:pRg st="0" end="0"/>
                                            </p:txEl>
                                          </p:spTgt>
                                        </p:tgtEl>
                                        <p:attrNameLst>
                                          <p:attrName>style.visibility</p:attrName>
                                        </p:attrNameLst>
                                      </p:cBhvr>
                                      <p:to>
                                        <p:strVal val="visible"/>
                                      </p:to>
                                    </p:set>
                                    <p:animEffect transition="in" filter="wipe(left)">
                                      <p:cBhvr>
                                        <p:cTn id="7" dur="500"/>
                                        <p:tgtEl>
                                          <p:spTgt spid="35841">
                                            <p:txEl>
                                              <p:pRg st="0" end="0"/>
                                            </p:txEl>
                                          </p:spTgt>
                                        </p:tgtEl>
                                      </p:cBhvr>
                                    </p:animEffect>
                                  </p:childTnLst>
                                </p:cTn>
                              </p:par>
                            </p:childTnLst>
                          </p:cTn>
                        </p:par>
                        <p:par>
                          <p:cTn id="8" fill="hold">
                            <p:stCondLst>
                              <p:cond delay="1600"/>
                            </p:stCondLst>
                            <p:childTnLst>
                              <p:par>
                                <p:cTn id="9" presetID="22" presetClass="entr" presetSubtype="8" fill="hold" nodeType="afterEffect">
                                  <p:stCondLst>
                                    <p:cond delay="0"/>
                                  </p:stCondLst>
                                  <p:childTnLst>
                                    <p:set>
                                      <p:cBhvr>
                                        <p:cTn id="10" dur="1" fill="hold">
                                          <p:stCondLst>
                                            <p:cond delay="0"/>
                                          </p:stCondLst>
                                        </p:cTn>
                                        <p:tgtEl>
                                          <p:spTgt spid="472066"/>
                                        </p:tgtEl>
                                        <p:attrNameLst>
                                          <p:attrName>style.visibility</p:attrName>
                                        </p:attrNameLst>
                                      </p:cBhvr>
                                      <p:to>
                                        <p:strVal val="visible"/>
                                      </p:to>
                                    </p:set>
                                    <p:animEffect transition="in" filter="wipe(left)">
                                      <p:cBhvr>
                                        <p:cTn id="11" dur="500"/>
                                        <p:tgtEl>
                                          <p:spTgt spid="472066"/>
                                        </p:tgtEl>
                                      </p:cBhvr>
                                    </p:animEffect>
                                  </p:childTnLst>
                                </p:cTn>
                              </p:par>
                            </p:childTnLst>
                          </p:cTn>
                        </p:par>
                        <p:par>
                          <p:cTn id="12" fill="hold">
                            <p:stCondLst>
                              <p:cond delay="2100"/>
                            </p:stCondLst>
                            <p:childTnLst>
                              <p:par>
                                <p:cTn id="13" presetID="22" presetClass="entr" presetSubtype="8" fill="hold" nodeType="afterEffect">
                                  <p:stCondLst>
                                    <p:cond delay="0"/>
                                  </p:stCondLst>
                                  <p:childTnLst>
                                    <p:set>
                                      <p:cBhvr>
                                        <p:cTn id="14" dur="1" fill="hold">
                                          <p:stCondLst>
                                            <p:cond delay="0"/>
                                          </p:stCondLst>
                                        </p:cTn>
                                        <p:tgtEl>
                                          <p:spTgt spid="472067"/>
                                        </p:tgtEl>
                                        <p:attrNameLst>
                                          <p:attrName>style.visibility</p:attrName>
                                        </p:attrNameLst>
                                      </p:cBhvr>
                                      <p:to>
                                        <p:strVal val="visible"/>
                                      </p:to>
                                    </p:set>
                                    <p:animEffect transition="in" filter="wipe(left)">
                                      <p:cBhvr>
                                        <p:cTn id="15" dur="500"/>
                                        <p:tgtEl>
                                          <p:spTgt spid="47206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wd">
                                    <p:tmPct val="10000"/>
                                  </p:iterate>
                                  <p:childTnLst>
                                    <p:set>
                                      <p:cBhvr>
                                        <p:cTn id="19" dur="1" fill="hold">
                                          <p:stCondLst>
                                            <p:cond delay="0"/>
                                          </p:stCondLst>
                                        </p:cTn>
                                        <p:tgtEl>
                                          <p:spTgt spid="35841">
                                            <p:txEl>
                                              <p:pRg st="2" end="2"/>
                                            </p:txEl>
                                          </p:spTgt>
                                        </p:tgtEl>
                                        <p:attrNameLst>
                                          <p:attrName>style.visibility</p:attrName>
                                        </p:attrNameLst>
                                      </p:cBhvr>
                                      <p:to>
                                        <p:strVal val="visible"/>
                                      </p:to>
                                    </p:set>
                                    <p:animEffect transition="in" filter="wipe(left)">
                                      <p:cBhvr>
                                        <p:cTn id="20" dur="500"/>
                                        <p:tgtEl>
                                          <p:spTgt spid="3584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72068"/>
                                        </p:tgtEl>
                                        <p:attrNameLst>
                                          <p:attrName>style.visibility</p:attrName>
                                        </p:attrNameLst>
                                      </p:cBhvr>
                                      <p:to>
                                        <p:strVal val="visible"/>
                                      </p:to>
                                    </p:set>
                                    <p:animEffect transition="in" filter="wipe(left)">
                                      <p:cBhvr>
                                        <p:cTn id="25" dur="500"/>
                                        <p:tgtEl>
                                          <p:spTgt spid="47206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35841">
                                            <p:txEl>
                                              <p:pRg st="4" end="4"/>
                                            </p:txEl>
                                          </p:spTgt>
                                        </p:tgtEl>
                                        <p:attrNameLst>
                                          <p:attrName>style.visibility</p:attrName>
                                        </p:attrNameLst>
                                      </p:cBhvr>
                                      <p:to>
                                        <p:strVal val="visible"/>
                                      </p:to>
                                    </p:set>
                                    <p:animEffect transition="in" filter="wipe(left)">
                                      <p:cBhvr>
                                        <p:cTn id="30" dur="500"/>
                                        <p:tgtEl>
                                          <p:spTgt spid="3584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72069"/>
                                        </p:tgtEl>
                                        <p:attrNameLst>
                                          <p:attrName>style.visibility</p:attrName>
                                        </p:attrNameLst>
                                      </p:cBhvr>
                                      <p:to>
                                        <p:strVal val="visible"/>
                                      </p:to>
                                    </p:set>
                                    <p:animEffect transition="in" filter="wipe(left)">
                                      <p:cBhvr>
                                        <p:cTn id="35" dur="500"/>
                                        <p:tgtEl>
                                          <p:spTgt spid="47206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72072"/>
                                        </p:tgtEl>
                                        <p:attrNameLst>
                                          <p:attrName>style.visibility</p:attrName>
                                        </p:attrNameLst>
                                      </p:cBhvr>
                                      <p:to>
                                        <p:strVal val="visible"/>
                                      </p:to>
                                    </p:set>
                                    <p:animEffect transition="in" filter="wipe(left)">
                                      <p:cBhvr>
                                        <p:cTn id="40" dur="500"/>
                                        <p:tgtEl>
                                          <p:spTgt spid="47207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35841">
                                            <p:txEl>
                                              <p:pRg st="6" end="6"/>
                                            </p:txEl>
                                          </p:spTgt>
                                        </p:tgtEl>
                                        <p:attrNameLst>
                                          <p:attrName>style.visibility</p:attrName>
                                        </p:attrNameLst>
                                      </p:cBhvr>
                                      <p:to>
                                        <p:strVal val="visible"/>
                                      </p:to>
                                    </p:set>
                                    <p:animEffect transition="in" filter="wipe(left)">
                                      <p:cBhvr>
                                        <p:cTn id="45" dur="500"/>
                                        <p:tgtEl>
                                          <p:spTgt spid="35841">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nodeType="clickEffect">
                                  <p:stCondLst>
                                    <p:cond delay="0"/>
                                  </p:stCondLst>
                                  <p:childTnLst>
                                    <p:set>
                                      <p:cBhvr>
                                        <p:cTn id="49" dur="1" fill="hold">
                                          <p:stCondLst>
                                            <p:cond delay="0"/>
                                          </p:stCondLst>
                                        </p:cTn>
                                        <p:tgtEl>
                                          <p:spTgt spid="35847"/>
                                        </p:tgtEl>
                                        <p:attrNameLst>
                                          <p:attrName>style.visibility</p:attrName>
                                        </p:attrNameLst>
                                      </p:cBhvr>
                                      <p:to>
                                        <p:strVal val="visible"/>
                                      </p:to>
                                    </p:set>
                                    <p:anim calcmode="lin" valueType="num">
                                      <p:cBhvr>
                                        <p:cTn id="50" dur="500" fill="hold"/>
                                        <p:tgtEl>
                                          <p:spTgt spid="35847"/>
                                        </p:tgtEl>
                                        <p:attrNameLst>
                                          <p:attrName>ppt_w</p:attrName>
                                        </p:attrNameLst>
                                      </p:cBhvr>
                                      <p:tavLst>
                                        <p:tav tm="0">
                                          <p:val>
                                            <p:fltVal val="0"/>
                                          </p:val>
                                        </p:tav>
                                        <p:tav tm="100000">
                                          <p:val>
                                            <p:strVal val="#ppt_w"/>
                                          </p:val>
                                        </p:tav>
                                      </p:tavLst>
                                    </p:anim>
                                    <p:anim calcmode="lin" valueType="num">
                                      <p:cBhvr>
                                        <p:cTn id="51" dur="500" fill="hold"/>
                                        <p:tgtEl>
                                          <p:spTgt spid="35847"/>
                                        </p:tgtEl>
                                        <p:attrNameLst>
                                          <p:attrName>ppt_h</p:attrName>
                                        </p:attrNameLst>
                                      </p:cBhvr>
                                      <p:tavLst>
                                        <p:tav tm="0">
                                          <p:val>
                                            <p:fltVal val="0"/>
                                          </p:val>
                                        </p:tav>
                                        <p:tav tm="100000">
                                          <p:val>
                                            <p:strVal val="#ppt_h"/>
                                          </p:val>
                                        </p:tav>
                                      </p:tavLst>
                                    </p:anim>
                                    <p:animEffect transition="in" filter="fade">
                                      <p:cBhvr>
                                        <p:cTn id="52" dur="500"/>
                                        <p:tgtEl>
                                          <p:spTgt spid="3584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5841">
                                            <p:txEl>
                                              <p:pRg st="7" end="7"/>
                                            </p:txEl>
                                          </p:spTgt>
                                        </p:tgtEl>
                                        <p:attrNameLst>
                                          <p:attrName>style.visibility</p:attrName>
                                        </p:attrNameLst>
                                      </p:cBhvr>
                                      <p:to>
                                        <p:strVal val="visible"/>
                                      </p:to>
                                    </p:set>
                                    <p:animEffect transition="in" filter="wipe(left)">
                                      <p:cBhvr>
                                        <p:cTn id="57" dur="500"/>
                                        <p:tgtEl>
                                          <p:spTgt spid="3584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457200" y="76200"/>
            <a:ext cx="8229600" cy="865187"/>
          </a:xfrm>
        </p:spPr>
        <p:txBody>
          <a:bodyPr/>
          <a:lstStyle/>
          <a:p>
            <a:pPr eaLnBrk="1" hangingPunct="1"/>
            <a:r>
              <a:rPr lang="en-US" sz="4800" dirty="0">
                <a:ea typeface="ＭＳ Ｐゴシック" pitchFamily="-84" charset="-128"/>
                <a:cs typeface="ＭＳ Ｐゴシック" pitchFamily="-84" charset="-128"/>
              </a:rPr>
              <a:t>Penetration Depth</a:t>
            </a:r>
          </a:p>
        </p:txBody>
      </p:sp>
      <p:sp>
        <p:nvSpPr>
          <p:cNvPr id="36866" name="Rectangle 7"/>
          <p:cNvSpPr>
            <a:spLocks noGrp="1" noChangeArrowheads="1"/>
          </p:cNvSpPr>
          <p:nvPr>
            <p:ph type="body" sz="half" idx="1"/>
          </p:nvPr>
        </p:nvSpPr>
        <p:spPr>
          <a:xfrm>
            <a:off x="457200" y="912812"/>
            <a:ext cx="8383588" cy="4497388"/>
          </a:xfrm>
        </p:spPr>
        <p:txBody>
          <a:bodyPr/>
          <a:lstStyle/>
          <a:p>
            <a:pPr eaLnBrk="1" hangingPunct="1"/>
            <a:r>
              <a:rPr lang="en-US" dirty="0" smtClean="0">
                <a:ea typeface="ＭＳ Ｐゴシック" pitchFamily="-84" charset="-128"/>
                <a:cs typeface="ＭＳ Ｐゴシック" pitchFamily="-84" charset="-128"/>
              </a:rPr>
              <a:t>The </a:t>
            </a:r>
            <a:r>
              <a:rPr lang="en-US" dirty="0">
                <a:ea typeface="ＭＳ Ｐゴシック" pitchFamily="-84" charset="-128"/>
                <a:cs typeface="ＭＳ Ｐゴシック" pitchFamily="-84" charset="-128"/>
              </a:rPr>
              <a:t>penetration depth is the distance outside the potential well where the probability significantly decreases. It is given by</a:t>
            </a:r>
          </a:p>
          <a:p>
            <a:pPr eaLnBrk="1" hangingPunct="1"/>
            <a:endParaRPr lang="en-US" dirty="0" smtClean="0">
              <a:ea typeface="ＭＳ Ｐゴシック" pitchFamily="-84" charset="-128"/>
              <a:cs typeface="ＭＳ Ｐゴシック" pitchFamily="-84" charset="-128"/>
            </a:endParaRPr>
          </a:p>
          <a:p>
            <a:pPr eaLnBrk="1" hangingPunct="1">
              <a:buNone/>
            </a:pPr>
            <a:endParaRPr lang="en-US" dirty="0" smtClean="0">
              <a:ea typeface="ＭＳ Ｐゴシック" pitchFamily="-84" charset="-128"/>
              <a:cs typeface="ＭＳ Ｐゴシック" pitchFamily="-84" charset="-128"/>
            </a:endParaRPr>
          </a:p>
          <a:p>
            <a:pPr eaLnBrk="1" hangingPunct="1"/>
            <a:r>
              <a:rPr lang="en-US" dirty="0">
                <a:ea typeface="ＭＳ Ｐゴシック" pitchFamily="-84" charset="-128"/>
                <a:cs typeface="ＭＳ Ｐゴシック" pitchFamily="-84" charset="-128"/>
              </a:rPr>
              <a:t>It should not be surprising to find that the penetration distance that violates classical physics is proportional to </a:t>
            </a:r>
            <a:r>
              <a:rPr lang="en-US" dirty="0" smtClean="0">
                <a:ea typeface="ＭＳ Ｐゴシック" pitchFamily="-84" charset="-128"/>
                <a:cs typeface="ＭＳ Ｐゴシック" pitchFamily="-84" charset="-128"/>
              </a:rPr>
              <a:t>Planck’</a:t>
            </a:r>
            <a:r>
              <a:rPr lang="en-US" altLang="ja-JP" dirty="0" smtClean="0">
                <a:ea typeface="ＭＳ Ｐゴシック" pitchFamily="-84" charset="-128"/>
                <a:cs typeface="ＭＳ Ｐゴシック" pitchFamily="-84" charset="-128"/>
              </a:rPr>
              <a:t>s </a:t>
            </a:r>
            <a:r>
              <a:rPr lang="en-US" altLang="ja-JP" dirty="0">
                <a:ea typeface="ＭＳ Ｐゴシック" pitchFamily="-84" charset="-128"/>
                <a:cs typeface="ＭＳ Ｐゴシック" pitchFamily="-84" charset="-128"/>
              </a:rPr>
              <a:t>constant.</a:t>
            </a:r>
          </a:p>
          <a:p>
            <a:pPr eaLnBrk="1" hangingPunct="1"/>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Nov. 4, 2013</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8</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73090" name="Object 2"/>
          <p:cNvGraphicFramePr>
            <a:graphicFrameLocks noChangeAspect="1"/>
          </p:cNvGraphicFramePr>
          <p:nvPr>
            <p:extLst>
              <p:ext uri="{D42A27DB-BD31-4B8C-83A1-F6EECF244321}">
                <p14:modId xmlns:p14="http://schemas.microsoft.com/office/powerpoint/2010/main" val="3718392791"/>
              </p:ext>
            </p:extLst>
          </p:nvPr>
        </p:nvGraphicFramePr>
        <p:xfrm>
          <a:off x="2057400" y="2590800"/>
          <a:ext cx="1441450" cy="931863"/>
        </p:xfrm>
        <a:graphic>
          <a:graphicData uri="http://schemas.openxmlformats.org/presentationml/2006/ole">
            <mc:AlternateContent xmlns:mc="http://schemas.openxmlformats.org/markup-compatibility/2006">
              <mc:Choice xmlns:v="urn:schemas-microsoft-com:vml" Requires="v">
                <p:oleObj spid="_x0000_s521736" name="Equation" r:id="rId3" imgW="609600" imgH="393700" progId="Equation.DSMT4">
                  <p:embed/>
                </p:oleObj>
              </mc:Choice>
              <mc:Fallback>
                <p:oleObj name="Equation" r:id="rId3" imgW="609600" imgH="393700" progId="Equation.DSMT4">
                  <p:embed/>
                  <p:pic>
                    <p:nvPicPr>
                      <p:cNvPr id="0" name=""/>
                      <p:cNvPicPr>
                        <a:picLocks noChangeAspect="1" noChangeArrowheads="1"/>
                      </p:cNvPicPr>
                      <p:nvPr/>
                    </p:nvPicPr>
                    <p:blipFill>
                      <a:blip r:embed="rId4"/>
                      <a:srcRect/>
                      <a:stretch>
                        <a:fillRect/>
                      </a:stretch>
                    </p:blipFill>
                    <p:spPr bwMode="auto">
                      <a:xfrm>
                        <a:off x="2057400" y="2590800"/>
                        <a:ext cx="1441450" cy="931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3093" name="Object 5"/>
          <p:cNvGraphicFramePr>
            <a:graphicFrameLocks noChangeAspect="1"/>
          </p:cNvGraphicFramePr>
          <p:nvPr>
            <p:extLst>
              <p:ext uri="{D42A27DB-BD31-4B8C-83A1-F6EECF244321}">
                <p14:modId xmlns:p14="http://schemas.microsoft.com/office/powerpoint/2010/main" val="576736523"/>
              </p:ext>
            </p:extLst>
          </p:nvPr>
        </p:nvGraphicFramePr>
        <p:xfrm>
          <a:off x="3505200" y="2590800"/>
          <a:ext cx="2103437" cy="1143000"/>
        </p:xfrm>
        <a:graphic>
          <a:graphicData uri="http://schemas.openxmlformats.org/presentationml/2006/ole">
            <mc:AlternateContent xmlns:mc="http://schemas.openxmlformats.org/markup-compatibility/2006">
              <mc:Choice xmlns:v="urn:schemas-microsoft-com:vml" Requires="v">
                <p:oleObj spid="_x0000_s521737" name="Equation" r:id="rId5" imgW="889000" imgH="482600" progId="Equation.DSMT4">
                  <p:embed/>
                </p:oleObj>
              </mc:Choice>
              <mc:Fallback>
                <p:oleObj name="Equation" r:id="rId5" imgW="889000" imgH="482600" progId="Equation.DSMT4">
                  <p:embed/>
                  <p:pic>
                    <p:nvPicPr>
                      <p:cNvPr id="0" name=""/>
                      <p:cNvPicPr>
                        <a:picLocks noChangeAspect="1" noChangeArrowheads="1"/>
                      </p:cNvPicPr>
                      <p:nvPr/>
                    </p:nvPicPr>
                    <p:blipFill>
                      <a:blip r:embed="rId6"/>
                      <a:srcRect/>
                      <a:stretch>
                        <a:fillRect/>
                      </a:stretch>
                    </p:blipFill>
                    <p:spPr bwMode="auto">
                      <a:xfrm>
                        <a:off x="3505200" y="2590800"/>
                        <a:ext cx="2103437"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419804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wd">
                                    <p:tmPct val="10000"/>
                                  </p:iterate>
                                  <p:childTnLst>
                                    <p:set>
                                      <p:cBhvr>
                                        <p:cTn id="6" dur="1" fill="hold">
                                          <p:stCondLst>
                                            <p:cond delay="0"/>
                                          </p:stCondLst>
                                        </p:cTn>
                                        <p:tgtEl>
                                          <p:spTgt spid="36866">
                                            <p:txEl>
                                              <p:pRg st="0" end="0"/>
                                            </p:txEl>
                                          </p:spTgt>
                                        </p:tgtEl>
                                        <p:attrNameLst>
                                          <p:attrName>style.visibility</p:attrName>
                                        </p:attrNameLst>
                                      </p:cBhvr>
                                      <p:to>
                                        <p:strVal val="visible"/>
                                      </p:to>
                                    </p:set>
                                    <p:animEffect transition="in" filter="wipe(down)">
                                      <p:cBhvr>
                                        <p:cTn id="7" dur="500"/>
                                        <p:tgtEl>
                                          <p:spTgt spid="368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73090"/>
                                        </p:tgtEl>
                                        <p:attrNameLst>
                                          <p:attrName>style.visibility</p:attrName>
                                        </p:attrNameLst>
                                      </p:cBhvr>
                                      <p:to>
                                        <p:strVal val="visible"/>
                                      </p:to>
                                    </p:set>
                                    <p:animEffect transition="in" filter="wipe(left)">
                                      <p:cBhvr>
                                        <p:cTn id="12" dur="500"/>
                                        <p:tgtEl>
                                          <p:spTgt spid="47309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73093"/>
                                        </p:tgtEl>
                                        <p:attrNameLst>
                                          <p:attrName>style.visibility</p:attrName>
                                        </p:attrNameLst>
                                      </p:cBhvr>
                                      <p:to>
                                        <p:strVal val="visible"/>
                                      </p:to>
                                    </p:set>
                                    <p:animEffect transition="in" filter="wipe(left)">
                                      <p:cBhvr>
                                        <p:cTn id="17" dur="500"/>
                                        <p:tgtEl>
                                          <p:spTgt spid="47309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iterate type="wd">
                                    <p:tmPct val="10000"/>
                                  </p:iterate>
                                  <p:childTnLst>
                                    <p:set>
                                      <p:cBhvr>
                                        <p:cTn id="21" dur="1" fill="hold">
                                          <p:stCondLst>
                                            <p:cond delay="0"/>
                                          </p:stCondLst>
                                        </p:cTn>
                                        <p:tgtEl>
                                          <p:spTgt spid="36866">
                                            <p:txEl>
                                              <p:pRg st="3" end="3"/>
                                            </p:txEl>
                                          </p:spTgt>
                                        </p:tgtEl>
                                        <p:attrNameLst>
                                          <p:attrName>style.visibility</p:attrName>
                                        </p:attrNameLst>
                                      </p:cBhvr>
                                      <p:to>
                                        <p:strVal val="visible"/>
                                      </p:to>
                                    </p:set>
                                    <p:animEffect transition="in" filter="wipe(down)">
                                      <p:cBhvr>
                                        <p:cTn id="22" dur="500"/>
                                        <p:tgtEl>
                                          <p:spTgt spid="3686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Grp="1" noChangeArrowheads="1"/>
          </p:cNvSpPr>
          <p:nvPr>
            <p:ph type="body" sz="half" idx="1"/>
          </p:nvPr>
        </p:nvSpPr>
        <p:spPr>
          <a:xfrm>
            <a:off x="457200" y="533400"/>
            <a:ext cx="8305800" cy="4878388"/>
          </a:xfrm>
        </p:spPr>
        <p:txBody>
          <a:bodyPr/>
          <a:lstStyle/>
          <a:p>
            <a:pPr eaLnBrk="1" hangingPunct="1">
              <a:lnSpc>
                <a:spcPct val="140000"/>
              </a:lnSpc>
            </a:pPr>
            <a:r>
              <a:rPr lang="en-US" sz="2400" dirty="0">
                <a:ea typeface="ＭＳ Ｐゴシック" pitchFamily="-84" charset="-128"/>
                <a:cs typeface="ＭＳ Ｐゴシック" pitchFamily="-84" charset="-128"/>
              </a:rPr>
              <a:t>The wave function must be a function of all three spatial coordinates. </a:t>
            </a:r>
            <a:endParaRPr lang="en-US" sz="2400" dirty="0" smtClean="0">
              <a:ea typeface="ＭＳ Ｐゴシック" pitchFamily="-84" charset="-128"/>
              <a:cs typeface="ＭＳ Ｐゴシック" pitchFamily="-84" charset="-128"/>
            </a:endParaRPr>
          </a:p>
          <a:p>
            <a:pPr eaLnBrk="1" hangingPunct="1">
              <a:lnSpc>
                <a:spcPct val="140000"/>
              </a:lnSpc>
            </a:pPr>
            <a:r>
              <a:rPr lang="en-US" sz="2400" dirty="0" smtClean="0">
                <a:ea typeface="ＭＳ Ｐゴシック" pitchFamily="-84" charset="-128"/>
                <a:cs typeface="ＭＳ Ｐゴシック" pitchFamily="-84" charset="-128"/>
              </a:rPr>
              <a:t>We </a:t>
            </a:r>
            <a:r>
              <a:rPr lang="en-US" sz="2400" dirty="0">
                <a:ea typeface="ＭＳ Ｐゴシック" pitchFamily="-84" charset="-128"/>
                <a:cs typeface="ＭＳ Ｐゴシック" pitchFamily="-84" charset="-128"/>
              </a:rPr>
              <a:t>begin with the conservation of energy</a:t>
            </a:r>
          </a:p>
          <a:p>
            <a:pPr eaLnBrk="1" hangingPunct="1"/>
            <a:r>
              <a:rPr lang="en-US" sz="2400" dirty="0">
                <a:ea typeface="ＭＳ Ｐゴシック" pitchFamily="-84" charset="-128"/>
                <a:cs typeface="ＭＳ Ｐゴシック" pitchFamily="-84" charset="-128"/>
              </a:rPr>
              <a:t>Multiply this by the wave function to get</a:t>
            </a: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r>
              <a:rPr lang="en-US" sz="2400" dirty="0">
                <a:ea typeface="ＭＳ Ｐゴシック" pitchFamily="-84" charset="-128"/>
                <a:cs typeface="ＭＳ Ｐゴシック" pitchFamily="-84" charset="-128"/>
              </a:rPr>
              <a:t>Now consider momentum as an operator acting on the wave function. In this case, the operator must act twice on each dimension. Given</a:t>
            </a:r>
            <a:r>
              <a:rPr lang="en-US" sz="2400" dirty="0" smtClean="0">
                <a:ea typeface="ＭＳ Ｐゴシック" pitchFamily="-84" charset="-128"/>
                <a:cs typeface="ＭＳ Ｐゴシック" pitchFamily="-84" charset="-128"/>
              </a:rPr>
              <a:t>:</a:t>
            </a:r>
          </a:p>
          <a:p>
            <a:pPr eaLnBrk="1" hangingPunct="1"/>
            <a:endParaRPr lang="en-US" sz="2400" dirty="0" smtClean="0">
              <a:ea typeface="ＭＳ Ｐゴシック" pitchFamily="-84" charset="-128"/>
              <a:cs typeface="ＭＳ Ｐゴシック" pitchFamily="-84" charset="-128"/>
            </a:endParaRP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r>
              <a:rPr lang="en-US" sz="2400" dirty="0">
                <a:ea typeface="ＭＳ Ｐゴシック" pitchFamily="-84" charset="-128"/>
                <a:cs typeface="ＭＳ Ｐゴシック" pitchFamily="-84" charset="-128"/>
              </a:rPr>
              <a:t>The three dimensional Schrödinger wave equation is</a:t>
            </a:r>
          </a:p>
          <a:p>
            <a:pPr eaLnBrk="1" hangingPunct="1"/>
            <a:endParaRPr lang="en-US" sz="2400" dirty="0">
              <a:ea typeface="ＭＳ Ｐゴシック" pitchFamily="-84" charset="-128"/>
              <a:cs typeface="ＭＳ Ｐゴシック" pitchFamily="-84" charset="-128"/>
            </a:endParaRPr>
          </a:p>
          <a:p>
            <a:pPr eaLnBrk="1" hangingPunct="1"/>
            <a:endParaRPr lang="en-US" sz="2400" dirty="0">
              <a:ea typeface="ＭＳ Ｐゴシック" pitchFamily="-84" charset="-128"/>
              <a:cs typeface="ＭＳ Ｐゴシック" pitchFamily="-84" charset="-128"/>
            </a:endParaRPr>
          </a:p>
          <a:p>
            <a:pPr eaLnBrk="1" hangingPunct="1">
              <a:buFont typeface="Wingdings" pitchFamily="-84" charset="2"/>
              <a:buNone/>
            </a:pPr>
            <a:r>
              <a:rPr lang="en-US" sz="2400" dirty="0">
                <a:solidFill>
                  <a:srgbClr val="FF0000"/>
                </a:solidFill>
                <a:ea typeface="ＭＳ Ｐゴシック" pitchFamily="-84" charset="-128"/>
                <a:cs typeface="ＭＳ Ｐゴシック" pitchFamily="-84" charset="-128"/>
              </a:rPr>
              <a:t>                </a:t>
            </a:r>
          </a:p>
        </p:txBody>
      </p:sp>
      <p:sp>
        <p:nvSpPr>
          <p:cNvPr id="37891" name="Rectangle 2"/>
          <p:cNvSpPr>
            <a:spLocks noGrp="1" noChangeArrowheads="1"/>
          </p:cNvSpPr>
          <p:nvPr>
            <p:ph type="title"/>
          </p:nvPr>
        </p:nvSpPr>
        <p:spPr>
          <a:xfrm>
            <a:off x="457200" y="1"/>
            <a:ext cx="8229600" cy="762000"/>
          </a:xfrm>
        </p:spPr>
        <p:txBody>
          <a:bodyPr/>
          <a:lstStyle/>
          <a:p>
            <a:pPr eaLnBrk="1" hangingPunct="1"/>
            <a:r>
              <a:rPr lang="en-US" sz="3600" dirty="0" smtClean="0">
                <a:ea typeface="ＭＳ Ｐゴシック" pitchFamily="-84" charset="-128"/>
                <a:cs typeface="ＭＳ Ｐゴシック" pitchFamily="-84" charset="-128"/>
              </a:rPr>
              <a:t>Three</a:t>
            </a:r>
            <a:r>
              <a:rPr lang="en-US" sz="3600" dirty="0">
                <a:ea typeface="ＭＳ Ｐゴシック" pitchFamily="-84" charset="-128"/>
                <a:cs typeface="ＭＳ Ｐゴシック" pitchFamily="-84" charset="-128"/>
              </a:rPr>
              <a:t>-Dimensional Infinite-Potential Well</a:t>
            </a:r>
          </a:p>
        </p:txBody>
      </p:sp>
      <p:sp>
        <p:nvSpPr>
          <p:cNvPr id="12" name="Date Placeholder 11"/>
          <p:cNvSpPr>
            <a:spLocks noGrp="1"/>
          </p:cNvSpPr>
          <p:nvPr>
            <p:ph type="dt" sz="half" idx="10"/>
          </p:nvPr>
        </p:nvSpPr>
        <p:spPr/>
        <p:txBody>
          <a:bodyPr/>
          <a:lstStyle/>
          <a:p>
            <a:pPr>
              <a:defRPr/>
            </a:pPr>
            <a:r>
              <a:rPr lang="en-US" smtClean="0"/>
              <a:t>Monday, Nov. 4, 2013</a:t>
            </a:r>
            <a:endParaRPr lang="en-US"/>
          </a:p>
        </p:txBody>
      </p:sp>
      <p:sp>
        <p:nvSpPr>
          <p:cNvPr id="13" name="Slide Number Placeholder 12"/>
          <p:cNvSpPr>
            <a:spLocks noGrp="1"/>
          </p:cNvSpPr>
          <p:nvPr>
            <p:ph type="sldNum" sz="quarter" idx="12"/>
          </p:nvPr>
        </p:nvSpPr>
        <p:spPr/>
        <p:txBody>
          <a:bodyPr/>
          <a:lstStyle/>
          <a:p>
            <a:pPr>
              <a:defRPr/>
            </a:pPr>
            <a:fld id="{6E4BFBEB-12DC-8949-B61D-A8F2554F50A6}" type="slidenum">
              <a:rPr lang="en-US" smtClean="0"/>
              <a:pPr>
                <a:defRPr/>
              </a:pPr>
              <a:t>9</a:t>
            </a:fld>
            <a:endParaRPr lang="en-US"/>
          </a:p>
        </p:txBody>
      </p:sp>
      <p:sp>
        <p:nvSpPr>
          <p:cNvPr id="14" name="Footer Placeholder 13"/>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514050" name="Object 2"/>
          <p:cNvGraphicFramePr>
            <a:graphicFrameLocks noChangeAspect="1"/>
          </p:cNvGraphicFramePr>
          <p:nvPr>
            <p:extLst>
              <p:ext uri="{D42A27DB-BD31-4B8C-83A1-F6EECF244321}">
                <p14:modId xmlns:p14="http://schemas.microsoft.com/office/powerpoint/2010/main" val="650369893"/>
              </p:ext>
            </p:extLst>
          </p:nvPr>
        </p:nvGraphicFramePr>
        <p:xfrm>
          <a:off x="5715000" y="1379538"/>
          <a:ext cx="1393825" cy="269875"/>
        </p:xfrm>
        <a:graphic>
          <a:graphicData uri="http://schemas.openxmlformats.org/presentationml/2006/ole">
            <mc:AlternateContent xmlns:mc="http://schemas.openxmlformats.org/markup-compatibility/2006">
              <mc:Choice xmlns:v="urn:schemas-microsoft-com:vml" Requires="v">
                <p:oleObj spid="_x0000_s561490" name="Equation" r:id="rId3" imgW="787400" imgH="152400" progId="Equation.DSMT4">
                  <p:embed/>
                </p:oleObj>
              </mc:Choice>
              <mc:Fallback>
                <p:oleObj name="Equation" r:id="rId3" imgW="787400" imgH="152400" progId="Equation.DSMT4">
                  <p:embed/>
                  <p:pic>
                    <p:nvPicPr>
                      <p:cNvPr id="0" name=""/>
                      <p:cNvPicPr>
                        <a:picLocks noChangeAspect="1" noChangeArrowheads="1"/>
                      </p:cNvPicPr>
                      <p:nvPr/>
                    </p:nvPicPr>
                    <p:blipFill>
                      <a:blip r:embed="rId4"/>
                      <a:srcRect/>
                      <a:stretch>
                        <a:fillRect/>
                      </a:stretch>
                    </p:blipFill>
                    <p:spPr bwMode="auto">
                      <a:xfrm>
                        <a:off x="5715000" y="1379538"/>
                        <a:ext cx="1393825" cy="269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4051" name="Object 3"/>
          <p:cNvGraphicFramePr>
            <a:graphicFrameLocks noChangeAspect="1"/>
          </p:cNvGraphicFramePr>
          <p:nvPr>
            <p:extLst>
              <p:ext uri="{D42A27DB-BD31-4B8C-83A1-F6EECF244321}">
                <p14:modId xmlns:p14="http://schemas.microsoft.com/office/powerpoint/2010/main" val="1180420970"/>
              </p:ext>
            </p:extLst>
          </p:nvPr>
        </p:nvGraphicFramePr>
        <p:xfrm>
          <a:off x="2460625" y="2139950"/>
          <a:ext cx="2270125" cy="831850"/>
        </p:xfrm>
        <a:graphic>
          <a:graphicData uri="http://schemas.openxmlformats.org/presentationml/2006/ole">
            <mc:AlternateContent xmlns:mc="http://schemas.openxmlformats.org/markup-compatibility/2006">
              <mc:Choice xmlns:v="urn:schemas-microsoft-com:vml" Requires="v">
                <p:oleObj spid="_x0000_s561491" name="Equation" r:id="rId5" imgW="1282700" imgH="469900" progId="Equation.DSMT4">
                  <p:embed/>
                </p:oleObj>
              </mc:Choice>
              <mc:Fallback>
                <p:oleObj name="Equation" r:id="rId5" imgW="1282700" imgH="469900" progId="Equation.DSMT4">
                  <p:embed/>
                  <p:pic>
                    <p:nvPicPr>
                      <p:cNvPr id="0" name=""/>
                      <p:cNvPicPr>
                        <a:picLocks noChangeAspect="1" noChangeArrowheads="1"/>
                      </p:cNvPicPr>
                      <p:nvPr/>
                    </p:nvPicPr>
                    <p:blipFill>
                      <a:blip r:embed="rId6"/>
                      <a:srcRect/>
                      <a:stretch>
                        <a:fillRect/>
                      </a:stretch>
                    </p:blipFill>
                    <p:spPr bwMode="auto">
                      <a:xfrm>
                        <a:off x="2460625" y="2139950"/>
                        <a:ext cx="2270125"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4052" name="Object 4"/>
          <p:cNvGraphicFramePr>
            <a:graphicFrameLocks noChangeAspect="1"/>
          </p:cNvGraphicFramePr>
          <p:nvPr>
            <p:extLst>
              <p:ext uri="{D42A27DB-BD31-4B8C-83A1-F6EECF244321}">
                <p14:modId xmlns:p14="http://schemas.microsoft.com/office/powerpoint/2010/main" val="2725330222"/>
              </p:ext>
            </p:extLst>
          </p:nvPr>
        </p:nvGraphicFramePr>
        <p:xfrm>
          <a:off x="4757738" y="2154238"/>
          <a:ext cx="1327150" cy="741362"/>
        </p:xfrm>
        <a:graphic>
          <a:graphicData uri="http://schemas.openxmlformats.org/presentationml/2006/ole">
            <mc:AlternateContent xmlns:mc="http://schemas.openxmlformats.org/markup-compatibility/2006">
              <mc:Choice xmlns:v="urn:schemas-microsoft-com:vml" Requires="v">
                <p:oleObj spid="_x0000_s561492" name="Equation" r:id="rId7" imgW="749300" imgH="419100" progId="Equation.DSMT4">
                  <p:embed/>
                </p:oleObj>
              </mc:Choice>
              <mc:Fallback>
                <p:oleObj name="Equation" r:id="rId7" imgW="749300" imgH="419100" progId="Equation.DSMT4">
                  <p:embed/>
                  <p:pic>
                    <p:nvPicPr>
                      <p:cNvPr id="0" name=""/>
                      <p:cNvPicPr>
                        <a:picLocks noChangeAspect="1" noChangeArrowheads="1"/>
                      </p:cNvPicPr>
                      <p:nvPr/>
                    </p:nvPicPr>
                    <p:blipFill>
                      <a:blip r:embed="rId8"/>
                      <a:srcRect/>
                      <a:stretch>
                        <a:fillRect/>
                      </a:stretch>
                    </p:blipFill>
                    <p:spPr bwMode="auto">
                      <a:xfrm>
                        <a:off x="4757738" y="2154238"/>
                        <a:ext cx="1327150" cy="741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4053" name="Object 5"/>
          <p:cNvGraphicFramePr>
            <a:graphicFrameLocks noChangeAspect="1"/>
          </p:cNvGraphicFramePr>
          <p:nvPr>
            <p:extLst>
              <p:ext uri="{D42A27DB-BD31-4B8C-83A1-F6EECF244321}">
                <p14:modId xmlns:p14="http://schemas.microsoft.com/office/powerpoint/2010/main" val="235536370"/>
              </p:ext>
            </p:extLst>
          </p:nvPr>
        </p:nvGraphicFramePr>
        <p:xfrm>
          <a:off x="1308100" y="3956050"/>
          <a:ext cx="1933575" cy="449263"/>
        </p:xfrm>
        <a:graphic>
          <a:graphicData uri="http://schemas.openxmlformats.org/presentationml/2006/ole">
            <mc:AlternateContent xmlns:mc="http://schemas.openxmlformats.org/markup-compatibility/2006">
              <mc:Choice xmlns:v="urn:schemas-microsoft-com:vml" Requires="v">
                <p:oleObj spid="_x0000_s561493" name="Equation" r:id="rId9" imgW="1092200" imgH="254000" progId="Equation.DSMT4">
                  <p:embed/>
                </p:oleObj>
              </mc:Choice>
              <mc:Fallback>
                <p:oleObj name="Equation" r:id="rId9" imgW="1092200" imgH="254000" progId="Equation.DSMT4">
                  <p:embed/>
                  <p:pic>
                    <p:nvPicPr>
                      <p:cNvPr id="0" name=""/>
                      <p:cNvPicPr>
                        <a:picLocks noChangeAspect="1" noChangeArrowheads="1"/>
                      </p:cNvPicPr>
                      <p:nvPr/>
                    </p:nvPicPr>
                    <p:blipFill>
                      <a:blip r:embed="rId10"/>
                      <a:srcRect/>
                      <a:stretch>
                        <a:fillRect/>
                      </a:stretch>
                    </p:blipFill>
                    <p:spPr bwMode="auto">
                      <a:xfrm>
                        <a:off x="1308100" y="3956050"/>
                        <a:ext cx="1933575" cy="449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4054" name="Object 6"/>
          <p:cNvGraphicFramePr>
            <a:graphicFrameLocks noChangeAspect="1"/>
          </p:cNvGraphicFramePr>
          <p:nvPr>
            <p:extLst>
              <p:ext uri="{D42A27DB-BD31-4B8C-83A1-F6EECF244321}">
                <p14:modId xmlns:p14="http://schemas.microsoft.com/office/powerpoint/2010/main" val="236275723"/>
              </p:ext>
            </p:extLst>
          </p:nvPr>
        </p:nvGraphicFramePr>
        <p:xfrm>
          <a:off x="860425" y="5181600"/>
          <a:ext cx="4205288" cy="828675"/>
        </p:xfrm>
        <a:graphic>
          <a:graphicData uri="http://schemas.openxmlformats.org/presentationml/2006/ole">
            <mc:AlternateContent xmlns:mc="http://schemas.openxmlformats.org/markup-compatibility/2006">
              <mc:Choice xmlns:v="urn:schemas-microsoft-com:vml" Requires="v">
                <p:oleObj spid="_x0000_s561494" name="Equation" r:id="rId11" imgW="2374900" imgH="469900" progId="Equation.DSMT4">
                  <p:embed/>
                </p:oleObj>
              </mc:Choice>
              <mc:Fallback>
                <p:oleObj name="Equation" r:id="rId11" imgW="2374900" imgH="469900" progId="Equation.DSMT4">
                  <p:embed/>
                  <p:pic>
                    <p:nvPicPr>
                      <p:cNvPr id="0" name=""/>
                      <p:cNvPicPr>
                        <a:picLocks noChangeAspect="1" noChangeArrowheads="1"/>
                      </p:cNvPicPr>
                      <p:nvPr/>
                    </p:nvPicPr>
                    <p:blipFill>
                      <a:blip r:embed="rId12"/>
                      <a:srcRect/>
                      <a:stretch>
                        <a:fillRect/>
                      </a:stretch>
                    </p:blipFill>
                    <p:spPr bwMode="auto">
                      <a:xfrm>
                        <a:off x="860425" y="5181600"/>
                        <a:ext cx="4205288" cy="828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4055" name="Object 7"/>
          <p:cNvGraphicFramePr>
            <a:graphicFrameLocks noChangeAspect="1"/>
          </p:cNvGraphicFramePr>
          <p:nvPr>
            <p:extLst>
              <p:ext uri="{D42A27DB-BD31-4B8C-83A1-F6EECF244321}">
                <p14:modId xmlns:p14="http://schemas.microsoft.com/office/powerpoint/2010/main" val="3642388129"/>
              </p:ext>
            </p:extLst>
          </p:nvPr>
        </p:nvGraphicFramePr>
        <p:xfrm>
          <a:off x="5345113" y="3810000"/>
          <a:ext cx="1597025" cy="741363"/>
        </p:xfrm>
        <a:graphic>
          <a:graphicData uri="http://schemas.openxmlformats.org/presentationml/2006/ole">
            <mc:AlternateContent xmlns:mc="http://schemas.openxmlformats.org/markup-compatibility/2006">
              <mc:Choice xmlns:v="urn:schemas-microsoft-com:vml" Requires="v">
                <p:oleObj spid="_x0000_s561495" name="Equation" r:id="rId13" imgW="901700" imgH="419100" progId="Equation.DSMT4">
                  <p:embed/>
                </p:oleObj>
              </mc:Choice>
              <mc:Fallback>
                <p:oleObj name="Equation" r:id="rId13" imgW="901700" imgH="419100" progId="Equation.DSMT4">
                  <p:embed/>
                  <p:pic>
                    <p:nvPicPr>
                      <p:cNvPr id="0" name=""/>
                      <p:cNvPicPr>
                        <a:picLocks noChangeAspect="1" noChangeArrowheads="1"/>
                      </p:cNvPicPr>
                      <p:nvPr/>
                    </p:nvPicPr>
                    <p:blipFill>
                      <a:blip r:embed="rId14"/>
                      <a:srcRect/>
                      <a:stretch>
                        <a:fillRect/>
                      </a:stretch>
                    </p:blipFill>
                    <p:spPr bwMode="auto">
                      <a:xfrm>
                        <a:off x="5345113" y="3810000"/>
                        <a:ext cx="1597025" cy="741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4056" name="Object 8"/>
          <p:cNvGraphicFramePr>
            <a:graphicFrameLocks noChangeAspect="1"/>
          </p:cNvGraphicFramePr>
          <p:nvPr>
            <p:extLst>
              <p:ext uri="{D42A27DB-BD31-4B8C-83A1-F6EECF244321}">
                <p14:modId xmlns:p14="http://schemas.microsoft.com/office/powerpoint/2010/main" val="2505941905"/>
              </p:ext>
            </p:extLst>
          </p:nvPr>
        </p:nvGraphicFramePr>
        <p:xfrm>
          <a:off x="7089775" y="3810000"/>
          <a:ext cx="1574800" cy="696913"/>
        </p:xfrm>
        <a:graphic>
          <a:graphicData uri="http://schemas.openxmlformats.org/presentationml/2006/ole">
            <mc:AlternateContent xmlns:mc="http://schemas.openxmlformats.org/markup-compatibility/2006">
              <mc:Choice xmlns:v="urn:schemas-microsoft-com:vml" Requires="v">
                <p:oleObj spid="_x0000_s561496" name="Equation" r:id="rId15" imgW="889000" imgH="393700" progId="Equation.DSMT4">
                  <p:embed/>
                </p:oleObj>
              </mc:Choice>
              <mc:Fallback>
                <p:oleObj name="Equation" r:id="rId15" imgW="889000" imgH="393700" progId="Equation.DSMT4">
                  <p:embed/>
                  <p:pic>
                    <p:nvPicPr>
                      <p:cNvPr id="0" name=""/>
                      <p:cNvPicPr>
                        <a:picLocks noChangeAspect="1" noChangeArrowheads="1"/>
                      </p:cNvPicPr>
                      <p:nvPr/>
                    </p:nvPicPr>
                    <p:blipFill>
                      <a:blip r:embed="rId16"/>
                      <a:srcRect/>
                      <a:stretch>
                        <a:fillRect/>
                      </a:stretch>
                    </p:blipFill>
                    <p:spPr bwMode="auto">
                      <a:xfrm>
                        <a:off x="7089775" y="3810000"/>
                        <a:ext cx="1574800" cy="696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4057" name="Object 9"/>
          <p:cNvGraphicFramePr>
            <a:graphicFrameLocks noChangeAspect="1"/>
          </p:cNvGraphicFramePr>
          <p:nvPr>
            <p:extLst>
              <p:ext uri="{D42A27DB-BD31-4B8C-83A1-F6EECF244321}">
                <p14:modId xmlns:p14="http://schemas.microsoft.com/office/powerpoint/2010/main" val="3818112785"/>
              </p:ext>
            </p:extLst>
          </p:nvPr>
        </p:nvGraphicFramePr>
        <p:xfrm>
          <a:off x="3592513" y="3852863"/>
          <a:ext cx="1597025" cy="695325"/>
        </p:xfrm>
        <a:graphic>
          <a:graphicData uri="http://schemas.openxmlformats.org/presentationml/2006/ole">
            <mc:AlternateContent xmlns:mc="http://schemas.openxmlformats.org/markup-compatibility/2006">
              <mc:Choice xmlns:v="urn:schemas-microsoft-com:vml" Requires="v">
                <p:oleObj spid="_x0000_s561497" name="Equation" r:id="rId17" imgW="901700" imgH="393700" progId="Equation.DSMT4">
                  <p:embed/>
                </p:oleObj>
              </mc:Choice>
              <mc:Fallback>
                <p:oleObj name="Equation" r:id="rId17" imgW="901700" imgH="393700" progId="Equation.DSMT4">
                  <p:embed/>
                  <p:pic>
                    <p:nvPicPr>
                      <p:cNvPr id="0" name=""/>
                      <p:cNvPicPr>
                        <a:picLocks noChangeAspect="1" noChangeArrowheads="1"/>
                      </p:cNvPicPr>
                      <p:nvPr/>
                    </p:nvPicPr>
                    <p:blipFill>
                      <a:blip r:embed="rId18"/>
                      <a:srcRect/>
                      <a:stretch>
                        <a:fillRect/>
                      </a:stretch>
                    </p:blipFill>
                    <p:spPr bwMode="auto">
                      <a:xfrm>
                        <a:off x="3592513" y="3852863"/>
                        <a:ext cx="1597025"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4058" name="Object 10"/>
          <p:cNvGraphicFramePr>
            <a:graphicFrameLocks noChangeAspect="1"/>
          </p:cNvGraphicFramePr>
          <p:nvPr>
            <p:extLst>
              <p:ext uri="{D42A27DB-BD31-4B8C-83A1-F6EECF244321}">
                <p14:modId xmlns:p14="http://schemas.microsoft.com/office/powerpoint/2010/main" val="3557881243"/>
              </p:ext>
            </p:extLst>
          </p:nvPr>
        </p:nvGraphicFramePr>
        <p:xfrm>
          <a:off x="6289675" y="5235575"/>
          <a:ext cx="2451100" cy="738188"/>
        </p:xfrm>
        <a:graphic>
          <a:graphicData uri="http://schemas.openxmlformats.org/presentationml/2006/ole">
            <mc:AlternateContent xmlns:mc="http://schemas.openxmlformats.org/markup-compatibility/2006">
              <mc:Choice xmlns:v="urn:schemas-microsoft-com:vml" Requires="v">
                <p:oleObj spid="_x0000_s561498" name="Equation" r:id="rId19" imgW="1384300" imgH="419100" progId="Equation.DSMT4">
                  <p:embed/>
                </p:oleObj>
              </mc:Choice>
              <mc:Fallback>
                <p:oleObj name="Equation" r:id="rId19" imgW="1384300" imgH="419100" progId="Equation.DSMT4">
                  <p:embed/>
                  <p:pic>
                    <p:nvPicPr>
                      <p:cNvPr id="0" name=""/>
                      <p:cNvPicPr>
                        <a:picLocks noChangeAspect="1" noChangeArrowheads="1"/>
                      </p:cNvPicPr>
                      <p:nvPr/>
                    </p:nvPicPr>
                    <p:blipFill>
                      <a:blip r:embed="rId20"/>
                      <a:srcRect/>
                      <a:stretch>
                        <a:fillRect/>
                      </a:stretch>
                    </p:blipFill>
                    <p:spPr bwMode="auto">
                      <a:xfrm>
                        <a:off x="6289675" y="5235575"/>
                        <a:ext cx="2451100" cy="73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ight Arrow 23"/>
          <p:cNvSpPr/>
          <p:nvPr/>
        </p:nvSpPr>
        <p:spPr bwMode="auto">
          <a:xfrm>
            <a:off x="5181600" y="5257800"/>
            <a:ext cx="990600" cy="611386"/>
          </a:xfrm>
          <a:prstGeom prst="rightArrow">
            <a:avLst/>
          </a:prstGeom>
          <a:solidFill>
            <a:srgbClr val="FFFF00"/>
          </a:solidFill>
          <a:ln w="38100"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800000"/>
                </a:solidFill>
                <a:effectLst/>
                <a:latin typeface="Arial Narrow"/>
                <a:cs typeface="Arial Narrow"/>
              </a:rPr>
              <a:t>Rewrite</a:t>
            </a:r>
          </a:p>
        </p:txBody>
      </p:sp>
      <p:graphicFrame>
        <p:nvGraphicFramePr>
          <p:cNvPr id="17" name="Object 2"/>
          <p:cNvGraphicFramePr>
            <a:graphicFrameLocks noChangeAspect="1"/>
          </p:cNvGraphicFramePr>
          <p:nvPr>
            <p:extLst>
              <p:ext uri="{D42A27DB-BD31-4B8C-83A1-F6EECF244321}">
                <p14:modId xmlns:p14="http://schemas.microsoft.com/office/powerpoint/2010/main" val="2653622244"/>
              </p:ext>
            </p:extLst>
          </p:nvPr>
        </p:nvGraphicFramePr>
        <p:xfrm>
          <a:off x="7102475" y="1143000"/>
          <a:ext cx="898525" cy="742950"/>
        </p:xfrm>
        <a:graphic>
          <a:graphicData uri="http://schemas.openxmlformats.org/presentationml/2006/ole">
            <mc:AlternateContent xmlns:mc="http://schemas.openxmlformats.org/markup-compatibility/2006">
              <mc:Choice xmlns:v="urn:schemas-microsoft-com:vml" Requires="v">
                <p:oleObj spid="_x0000_s561499" name="Equation" r:id="rId21" imgW="508000" imgH="419100" progId="Equation.DSMT4">
                  <p:embed/>
                </p:oleObj>
              </mc:Choice>
              <mc:Fallback>
                <p:oleObj name="Equation" r:id="rId21" imgW="508000" imgH="419100" progId="Equation.DSMT4">
                  <p:embed/>
                  <p:pic>
                    <p:nvPicPr>
                      <p:cNvPr id="0" name=""/>
                      <p:cNvPicPr>
                        <a:picLocks noChangeAspect="1" noChangeArrowheads="1"/>
                      </p:cNvPicPr>
                      <p:nvPr/>
                    </p:nvPicPr>
                    <p:blipFill>
                      <a:blip r:embed="rId22"/>
                      <a:srcRect/>
                      <a:stretch>
                        <a:fillRect/>
                      </a:stretch>
                    </p:blipFill>
                    <p:spPr bwMode="auto">
                      <a:xfrm>
                        <a:off x="7102475" y="1143000"/>
                        <a:ext cx="898525"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207198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889">
                                            <p:txEl>
                                              <p:pRg st="0" end="0"/>
                                            </p:txEl>
                                          </p:spTgt>
                                        </p:tgtEl>
                                        <p:attrNameLst>
                                          <p:attrName>style.visibility</p:attrName>
                                        </p:attrNameLst>
                                      </p:cBhvr>
                                      <p:to>
                                        <p:strVal val="visible"/>
                                      </p:to>
                                    </p:set>
                                    <p:animEffect transition="in" filter="wipe(left)">
                                      <p:cBhvr>
                                        <p:cTn id="7" dur="500"/>
                                        <p:tgtEl>
                                          <p:spTgt spid="378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7889">
                                            <p:txEl>
                                              <p:pRg st="1" end="1"/>
                                            </p:txEl>
                                          </p:spTgt>
                                        </p:tgtEl>
                                        <p:attrNameLst>
                                          <p:attrName>style.visibility</p:attrName>
                                        </p:attrNameLst>
                                      </p:cBhvr>
                                      <p:to>
                                        <p:strVal val="visible"/>
                                      </p:to>
                                    </p:set>
                                    <p:animEffect transition="in" filter="wipe(left)">
                                      <p:cBhvr>
                                        <p:cTn id="12" dur="500"/>
                                        <p:tgtEl>
                                          <p:spTgt spid="3788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14050"/>
                                        </p:tgtEl>
                                        <p:attrNameLst>
                                          <p:attrName>style.visibility</p:attrName>
                                        </p:attrNameLst>
                                      </p:cBhvr>
                                      <p:to>
                                        <p:strVal val="visible"/>
                                      </p:to>
                                    </p:set>
                                    <p:animEffect transition="in" filter="wipe(left)">
                                      <p:cBhvr>
                                        <p:cTn id="17" dur="500"/>
                                        <p:tgtEl>
                                          <p:spTgt spid="5140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7889">
                                            <p:txEl>
                                              <p:pRg st="2" end="2"/>
                                            </p:txEl>
                                          </p:spTgt>
                                        </p:tgtEl>
                                        <p:attrNameLst>
                                          <p:attrName>style.visibility</p:attrName>
                                        </p:attrNameLst>
                                      </p:cBhvr>
                                      <p:to>
                                        <p:strVal val="visible"/>
                                      </p:to>
                                    </p:set>
                                    <p:animEffect transition="in" filter="wipe(left)">
                                      <p:cBhvr>
                                        <p:cTn id="27" dur="500"/>
                                        <p:tgtEl>
                                          <p:spTgt spid="3788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14051"/>
                                        </p:tgtEl>
                                        <p:attrNameLst>
                                          <p:attrName>style.visibility</p:attrName>
                                        </p:attrNameLst>
                                      </p:cBhvr>
                                      <p:to>
                                        <p:strVal val="visible"/>
                                      </p:to>
                                    </p:set>
                                    <p:animEffect transition="in" filter="wipe(left)">
                                      <p:cBhvr>
                                        <p:cTn id="32" dur="500"/>
                                        <p:tgtEl>
                                          <p:spTgt spid="51405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14052"/>
                                        </p:tgtEl>
                                        <p:attrNameLst>
                                          <p:attrName>style.visibility</p:attrName>
                                        </p:attrNameLst>
                                      </p:cBhvr>
                                      <p:to>
                                        <p:strVal val="visible"/>
                                      </p:to>
                                    </p:set>
                                    <p:animEffect transition="in" filter="wipe(left)">
                                      <p:cBhvr>
                                        <p:cTn id="37" dur="500"/>
                                        <p:tgtEl>
                                          <p:spTgt spid="51405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7889">
                                            <p:txEl>
                                              <p:pRg st="5" end="5"/>
                                            </p:txEl>
                                          </p:spTgt>
                                        </p:tgtEl>
                                        <p:attrNameLst>
                                          <p:attrName>style.visibility</p:attrName>
                                        </p:attrNameLst>
                                      </p:cBhvr>
                                      <p:to>
                                        <p:strVal val="visible"/>
                                      </p:to>
                                    </p:set>
                                    <p:animEffect transition="in" filter="wipe(left)">
                                      <p:cBhvr>
                                        <p:cTn id="42" dur="500"/>
                                        <p:tgtEl>
                                          <p:spTgt spid="3788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14053"/>
                                        </p:tgtEl>
                                        <p:attrNameLst>
                                          <p:attrName>style.visibility</p:attrName>
                                        </p:attrNameLst>
                                      </p:cBhvr>
                                      <p:to>
                                        <p:strVal val="visible"/>
                                      </p:to>
                                    </p:set>
                                    <p:animEffect transition="in" filter="wipe(left)">
                                      <p:cBhvr>
                                        <p:cTn id="47" dur="500"/>
                                        <p:tgtEl>
                                          <p:spTgt spid="51405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14057"/>
                                        </p:tgtEl>
                                        <p:attrNameLst>
                                          <p:attrName>style.visibility</p:attrName>
                                        </p:attrNameLst>
                                      </p:cBhvr>
                                      <p:to>
                                        <p:strVal val="visible"/>
                                      </p:to>
                                    </p:set>
                                    <p:animEffect transition="in" filter="wipe(left)">
                                      <p:cBhvr>
                                        <p:cTn id="52" dur="500"/>
                                        <p:tgtEl>
                                          <p:spTgt spid="51405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514055"/>
                                        </p:tgtEl>
                                        <p:attrNameLst>
                                          <p:attrName>style.visibility</p:attrName>
                                        </p:attrNameLst>
                                      </p:cBhvr>
                                      <p:to>
                                        <p:strVal val="visible"/>
                                      </p:to>
                                    </p:set>
                                    <p:animEffect transition="in" filter="wipe(left)">
                                      <p:cBhvr>
                                        <p:cTn id="57" dur="500"/>
                                        <p:tgtEl>
                                          <p:spTgt spid="51405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514056"/>
                                        </p:tgtEl>
                                        <p:attrNameLst>
                                          <p:attrName>style.visibility</p:attrName>
                                        </p:attrNameLst>
                                      </p:cBhvr>
                                      <p:to>
                                        <p:strVal val="visible"/>
                                      </p:to>
                                    </p:set>
                                    <p:animEffect transition="in" filter="wipe(left)">
                                      <p:cBhvr>
                                        <p:cTn id="62" dur="500"/>
                                        <p:tgtEl>
                                          <p:spTgt spid="51405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7889">
                                            <p:txEl>
                                              <p:pRg st="8" end="8"/>
                                            </p:txEl>
                                          </p:spTgt>
                                        </p:tgtEl>
                                        <p:attrNameLst>
                                          <p:attrName>style.visibility</p:attrName>
                                        </p:attrNameLst>
                                      </p:cBhvr>
                                      <p:to>
                                        <p:strVal val="visible"/>
                                      </p:to>
                                    </p:set>
                                    <p:animEffect transition="in" filter="wipe(left)">
                                      <p:cBhvr>
                                        <p:cTn id="67" dur="500"/>
                                        <p:tgtEl>
                                          <p:spTgt spid="37889">
                                            <p:txEl>
                                              <p:pRg st="8" end="8"/>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514054"/>
                                        </p:tgtEl>
                                        <p:attrNameLst>
                                          <p:attrName>style.visibility</p:attrName>
                                        </p:attrNameLst>
                                      </p:cBhvr>
                                      <p:to>
                                        <p:strVal val="visible"/>
                                      </p:to>
                                    </p:set>
                                    <p:animEffect transition="in" filter="wipe(left)">
                                      <p:cBhvr>
                                        <p:cTn id="72" dur="500"/>
                                        <p:tgtEl>
                                          <p:spTgt spid="51405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left)">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514058"/>
                                        </p:tgtEl>
                                        <p:attrNameLst>
                                          <p:attrName>style.visibility</p:attrName>
                                        </p:attrNameLst>
                                      </p:cBhvr>
                                      <p:to>
                                        <p:strVal val="visible"/>
                                      </p:to>
                                    </p:set>
                                    <p:animEffect transition="in" filter="wipe(left)">
                                      <p:cBhvr>
                                        <p:cTn id="82" dur="500"/>
                                        <p:tgtEl>
                                          <p:spTgt spid="514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 grpId="0" build="p"/>
      <p:bldP spid="24" grpId="0" animBg="1"/>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47701</TotalTime>
  <Words>1150</Words>
  <Application>Microsoft Macintosh PowerPoint</Application>
  <PresentationFormat>On-screen Show (4:3)</PresentationFormat>
  <Paragraphs>163</Paragraphs>
  <Slides>15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phys1443-spring02</vt:lpstr>
      <vt:lpstr>Equation</vt:lpstr>
      <vt:lpstr>PHYS 3313 – Section 001 Lecture #15</vt:lpstr>
      <vt:lpstr>Announcements</vt:lpstr>
      <vt:lpstr>PowerPoint Presentation</vt:lpstr>
      <vt:lpstr>PowerPoint Presentation</vt:lpstr>
      <vt:lpstr>Reminder: Special project #5</vt:lpstr>
      <vt:lpstr>Finite Square-Well Potential</vt:lpstr>
      <vt:lpstr>Finite Square-Well Solution</vt:lpstr>
      <vt:lpstr>Penetration Depth</vt:lpstr>
      <vt:lpstr>Three-Dimensional Infinite-Potential Well</vt:lpstr>
      <vt:lpstr>Ex 6.10: Expectation values inside a box</vt:lpstr>
      <vt:lpstr>Ex 6.10: Expectation values inside a box</vt:lpstr>
      <vt:lpstr>Degeneracy*</vt:lpstr>
      <vt:lpstr>The Simple Harmonic Oscillator</vt:lpstr>
      <vt:lpstr>Parabolic Potential Well</vt:lpstr>
      <vt:lpstr>Analysis of the Parabolic Potential Well</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2032</cp:revision>
  <dcterms:created xsi:type="dcterms:W3CDTF">2012-10-15T20:49:02Z</dcterms:created>
  <dcterms:modified xsi:type="dcterms:W3CDTF">2013-11-04T20:49:10Z</dcterms:modified>
</cp:coreProperties>
</file>