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35" r:id="rId3"/>
    <p:sldId id="773" r:id="rId4"/>
    <p:sldId id="770" r:id="rId5"/>
    <p:sldId id="774" r:id="rId6"/>
    <p:sldId id="775" r:id="rId7"/>
    <p:sldId id="751" r:id="rId8"/>
    <p:sldId id="754" r:id="rId9"/>
    <p:sldId id="755" r:id="rId10"/>
    <p:sldId id="756" r:id="rId11"/>
    <p:sldId id="757" r:id="rId12"/>
    <p:sldId id="758" r:id="rId1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FFFFCC"/>
    <a:srgbClr val="CC6600"/>
    <a:srgbClr val="FF0066"/>
    <a:srgbClr val="CC00CC"/>
    <a:srgbClr val="003300"/>
    <a:srgbClr val="66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4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5" Type="http://schemas.openxmlformats.org/officeDocument/2006/relationships/image" Target="../media/image12.emf"/><Relationship Id="rId6" Type="http://schemas.openxmlformats.org/officeDocument/2006/relationships/image" Target="../media/image13.emf"/><Relationship Id="rId7" Type="http://schemas.openxmlformats.org/officeDocument/2006/relationships/image" Target="../media/image14.emf"/><Relationship Id="rId8" Type="http://schemas.openxmlformats.org/officeDocument/2006/relationships/image" Target="../media/image15.emf"/><Relationship Id="rId9" Type="http://schemas.openxmlformats.org/officeDocument/2006/relationships/image" Target="../media/image16.emf"/><Relationship Id="rId1" Type="http://schemas.openxmlformats.org/officeDocument/2006/relationships/image" Target="../media/image8.emf"/><Relationship Id="rId2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6216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139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6,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6,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6,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6,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6,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BFBEB-12DC-8949-B61D-A8F2554F5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6,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6, 2013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6,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6, 2013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6, 2013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6, 2013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6,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Nov. 6, 2013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Nov. 6, 2013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2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2.e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23.emf"/><Relationship Id="rId8" Type="http://schemas.openxmlformats.org/officeDocument/2006/relationships/oleObject" Target="../embeddings/oleObject19.bin"/><Relationship Id="rId9" Type="http://schemas.openxmlformats.org/officeDocument/2006/relationships/image" Target="../media/image2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oleObject" Target="../embeddings/oleObject20.bin"/><Relationship Id="rId5" Type="http://schemas.openxmlformats.org/officeDocument/2006/relationships/image" Target="../media/image26.e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27.emf"/><Relationship Id="rId8" Type="http://schemas.openxmlformats.org/officeDocument/2006/relationships/oleObject" Target="../embeddings/oleObject22.bin"/><Relationship Id="rId9" Type="http://schemas.openxmlformats.org/officeDocument/2006/relationships/image" Target="../media/image28.emf"/><Relationship Id="rId10" Type="http://schemas.openxmlformats.org/officeDocument/2006/relationships/oleObject" Target="../embeddings/oleObject23.bin"/><Relationship Id="rId11" Type="http://schemas.openxmlformats.org/officeDocument/2006/relationships/image" Target="../media/image29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oleObject" Target="../embeddings/oleObject1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.bin"/><Relationship Id="rId20" Type="http://schemas.openxmlformats.org/officeDocument/2006/relationships/image" Target="../media/image16.emf"/><Relationship Id="rId10" Type="http://schemas.openxmlformats.org/officeDocument/2006/relationships/image" Target="../media/image11.emf"/><Relationship Id="rId11" Type="http://schemas.openxmlformats.org/officeDocument/2006/relationships/oleObject" Target="../embeddings/oleObject7.bin"/><Relationship Id="rId12" Type="http://schemas.openxmlformats.org/officeDocument/2006/relationships/image" Target="../media/image12.emf"/><Relationship Id="rId13" Type="http://schemas.openxmlformats.org/officeDocument/2006/relationships/oleObject" Target="../embeddings/oleObject8.bin"/><Relationship Id="rId14" Type="http://schemas.openxmlformats.org/officeDocument/2006/relationships/image" Target="../media/image13.emf"/><Relationship Id="rId15" Type="http://schemas.openxmlformats.org/officeDocument/2006/relationships/oleObject" Target="../embeddings/oleObject9.bin"/><Relationship Id="rId16" Type="http://schemas.openxmlformats.org/officeDocument/2006/relationships/image" Target="../media/image14.emf"/><Relationship Id="rId17" Type="http://schemas.openxmlformats.org/officeDocument/2006/relationships/oleObject" Target="../embeddings/oleObject10.bin"/><Relationship Id="rId18" Type="http://schemas.openxmlformats.org/officeDocument/2006/relationships/image" Target="../media/image15.emf"/><Relationship Id="rId19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3.bin"/><Relationship Id="rId4" Type="http://schemas.openxmlformats.org/officeDocument/2006/relationships/image" Target="../media/image8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9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.bin"/><Relationship Id="rId12" Type="http://schemas.openxmlformats.org/officeDocument/2006/relationships/image" Target="../media/image2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2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19.emf"/><Relationship Id="rId9" Type="http://schemas.openxmlformats.org/officeDocument/2006/relationships/oleObject" Target="../embeddings/oleObject15.bin"/><Relationship Id="rId10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6, 2013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135063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b="1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b="1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b="1" dirty="0" smtClean="0">
                <a:ea typeface="ＭＳ Ｐゴシック" pitchFamily="-84" charset="-128"/>
                <a:cs typeface="ＭＳ Ｐゴシック" pitchFamily="-84" charset="-128"/>
              </a:rPr>
              <a:t>#16</a:t>
            </a:r>
            <a:endParaRPr lang="en-US" b="1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82008" y="1447800"/>
            <a:ext cx="30720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Wednesday, Nov. 6, 2013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</a:t>
            </a:r>
            <a:r>
              <a:rPr lang="en-US" b="1" dirty="0" smtClean="0">
                <a:solidFill>
                  <a:srgbClr val="FF0066"/>
                </a:solidFill>
                <a:latin typeface="Monotype Corsiva" pitchFamily="-84" charset="0"/>
              </a:rPr>
              <a:t>Jaehoon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71600" y="2362200"/>
            <a:ext cx="6324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Barriers and Tunneling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Alpha Particle Decay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Use of Schrodinger Equation on Hydrogen Atom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Solutions for Schrodinger Equation for Hydrogen Atom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Quantum </a:t>
            </a:r>
            <a:r>
              <a:rPr lang="en-US" sz="3200" dirty="0" smtClean="0">
                <a:solidFill>
                  <a:schemeClr val="accent2"/>
                </a:solidFill>
                <a:latin typeface="Arial Narrow" pitchFamily="-84" charset="0"/>
              </a:rPr>
              <a:t>Numbers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 smtClean="0">
              <a:solidFill>
                <a:schemeClr val="accent2"/>
              </a:solidFill>
              <a:latin typeface="Arial Narrow" pitchFamily="-8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chemeClr val="accent2"/>
              </a:solidFill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Tunneling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09600"/>
            <a:ext cx="8383588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Now we consider the situation where classically the particle does not have enough energy to surmount the potential barrier, </a:t>
            </a:r>
            <a:r>
              <a:rPr lang="en-US" sz="1800" b="1" i="1" u="sng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1800" b="1" u="sng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 &lt; </a:t>
            </a:r>
            <a:r>
              <a:rPr lang="en-US" sz="1800" b="1" i="1" u="sng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sz="1800" b="1" u="sng" baseline="-25000" dirty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</a:rPr>
              <a:t>0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1800" baseline="-25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The quantum mechanical result, however, is one of the most remarkable features of modern physics, and there is ample experimental proof of its existence. There is a small, but finite, probability that the particle can penetrate the barrier and even emerge on the other side.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The wave function in region II becomes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The transmission probability that </a:t>
            </a:r>
            <a:br>
              <a:rPr lang="en-US" sz="1800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describes the phenomenon of</a:t>
            </a:r>
            <a:r>
              <a:rPr lang="en-US" sz="1800" b="1" dirty="0">
                <a:ea typeface="ＭＳ Ｐゴシック" pitchFamily="-84" charset="-128"/>
                <a:cs typeface="ＭＳ Ｐゴシック" pitchFamily="-84" charset="-128"/>
              </a:rPr>
              <a:t> tunneling</a:t>
            </a:r>
            <a:r>
              <a:rPr lang="en-US" sz="1800" dirty="0">
                <a:ea typeface="ＭＳ Ｐゴシック" pitchFamily="-84" charset="-128"/>
                <a:cs typeface="ＭＳ Ｐゴシック" pitchFamily="-84" charset="-128"/>
              </a:rPr>
              <a:t> is</a:t>
            </a:r>
          </a:p>
        </p:txBody>
      </p:sp>
      <p:pic>
        <p:nvPicPr>
          <p:cNvPr id="47109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7" y="1295400"/>
            <a:ext cx="36750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6,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574212"/>
              </p:ext>
            </p:extLst>
          </p:nvPr>
        </p:nvGraphicFramePr>
        <p:xfrm>
          <a:off x="4705350" y="5334000"/>
          <a:ext cx="253365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22" name="Equation" r:id="rId4" imgW="1498600" imgH="520700" progId="Equation.DSMT4">
                  <p:embed/>
                </p:oleObj>
              </mc:Choice>
              <mc:Fallback>
                <p:oleObj name="Equation" r:id="rId4" imgW="14986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350" y="5334000"/>
                        <a:ext cx="2533650" cy="8747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506373"/>
              </p:ext>
            </p:extLst>
          </p:nvPr>
        </p:nvGraphicFramePr>
        <p:xfrm>
          <a:off x="6310312" y="4648200"/>
          <a:ext cx="2071688" cy="62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23" name="Equation" r:id="rId6" imgW="1549400" imgH="469900" progId="Equation.DSMT4">
                  <p:embed/>
                </p:oleObj>
              </mc:Choice>
              <mc:Fallback>
                <p:oleObj name="Equation" r:id="rId6" imgW="15494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0312" y="4648200"/>
                        <a:ext cx="2071688" cy="6210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174054"/>
              </p:ext>
            </p:extLst>
          </p:nvPr>
        </p:nvGraphicFramePr>
        <p:xfrm>
          <a:off x="4306226" y="4800600"/>
          <a:ext cx="1942174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24" name="Equation" r:id="rId8" imgW="1155700" imgH="228600" progId="Equation.DSMT4">
                  <p:embed/>
                </p:oleObj>
              </mc:Choice>
              <mc:Fallback>
                <p:oleObj name="Equation" r:id="rId8" imgW="1155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6226" y="4800600"/>
                        <a:ext cx="1942174" cy="3810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87447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10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710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0"/>
          <p:cNvSpPr>
            <a:spLocks noGrp="1" noChangeArrowheads="1"/>
          </p:cNvSpPr>
          <p:nvPr>
            <p:ph type="title"/>
          </p:nvPr>
        </p:nvSpPr>
        <p:spPr>
          <a:xfrm>
            <a:off x="533400" y="49213"/>
            <a:ext cx="8229600" cy="636587"/>
          </a:xfrm>
        </p:spPr>
        <p:txBody>
          <a:bodyPr/>
          <a:lstStyle/>
          <a:p>
            <a:pPr eaLnBrk="1" hangingPunct="1"/>
            <a:r>
              <a:rPr lang="en-US" sz="3200" dirty="0">
                <a:ea typeface="ＭＳ Ｐゴシック" pitchFamily="-84" charset="-128"/>
                <a:cs typeface="ＭＳ Ｐゴシック" pitchFamily="-84" charset="-128"/>
              </a:rPr>
              <a:t>Uncertainty Explanation</a:t>
            </a:r>
          </a:p>
        </p:txBody>
      </p:sp>
      <p:sp>
        <p:nvSpPr>
          <p:cNvPr id="4813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234363" cy="5029200"/>
          </a:xfrm>
        </p:spPr>
        <p:txBody>
          <a:bodyPr/>
          <a:lstStyle/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Consider when </a:t>
            </a:r>
            <a:r>
              <a:rPr lang="el-GR" sz="2000" i="1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κ</a:t>
            </a:r>
            <a:r>
              <a:rPr lang="en-US" sz="2000" i="1" dirty="0">
                <a:ea typeface="Arial" pitchFamily="-84" charset="0"/>
                <a:cs typeface="Arial" pitchFamily="-84" charset="0"/>
              </a:rPr>
              <a:t>L</a:t>
            </a:r>
            <a:r>
              <a:rPr lang="en-US" sz="2000" dirty="0">
                <a:ea typeface="Arial" pitchFamily="-84" charset="0"/>
                <a:cs typeface="Arial" pitchFamily="-84" charset="0"/>
              </a:rPr>
              <a:t> &gt;&gt; 1 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then the transmission probability becomes:</a:t>
            </a: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This violation allowed by the uncertainty principle is equal to the negative kinetic energy required! The particle is allowed by quantum mechanics and the uncertainty principle to penetrate into a classically forbidden region. The minimum such kinetic energy is:</a:t>
            </a:r>
          </a:p>
        </p:txBody>
      </p:sp>
      <p:pic>
        <p:nvPicPr>
          <p:cNvPr id="48131" name="Picture 29" descr="0615"/>
          <p:cNvPicPr preferRelativeResize="0">
            <a:picLocks noChangeAspect="1" noChangeArrowheads="1"/>
          </p:cNvPicPr>
          <p:nvPr/>
        </p:nvPicPr>
        <p:blipFill>
          <a:blip r:embed="rId3"/>
          <a:srcRect b="6714"/>
          <a:stretch>
            <a:fillRect/>
          </a:stretch>
        </p:blipFill>
        <p:spPr bwMode="auto">
          <a:xfrm>
            <a:off x="2190750" y="2057400"/>
            <a:ext cx="4762500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6,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6399317"/>
              </p:ext>
            </p:extLst>
          </p:nvPr>
        </p:nvGraphicFramePr>
        <p:xfrm>
          <a:off x="3200400" y="1143000"/>
          <a:ext cx="2339975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16" name="Equation" r:id="rId4" imgW="1384300" imgH="469900" progId="Equation.DSMT4">
                  <p:embed/>
                </p:oleObj>
              </mc:Choice>
              <mc:Fallback>
                <p:oleObj name="Equation" r:id="rId4" imgW="13843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143000"/>
                        <a:ext cx="2339975" cy="7889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600092"/>
              </p:ext>
            </p:extLst>
          </p:nvPr>
        </p:nvGraphicFramePr>
        <p:xfrm>
          <a:off x="2819400" y="5348288"/>
          <a:ext cx="1587500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17" name="Equation" r:id="rId6" imgW="939800" imgH="444500" progId="Equation.DSMT4">
                  <p:embed/>
                </p:oleObj>
              </mc:Choice>
              <mc:Fallback>
                <p:oleObj name="Equation" r:id="rId6" imgW="9398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348288"/>
                        <a:ext cx="1587500" cy="7477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1055818"/>
              </p:ext>
            </p:extLst>
          </p:nvPr>
        </p:nvGraphicFramePr>
        <p:xfrm>
          <a:off x="4419600" y="5410200"/>
          <a:ext cx="8382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18" name="Equation" r:id="rId8" imgW="495300" imgH="419100" progId="Equation.DSMT4">
                  <p:embed/>
                </p:oleObj>
              </mc:Choice>
              <mc:Fallback>
                <p:oleObj name="Equation" r:id="rId8" imgW="495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410200"/>
                        <a:ext cx="838200" cy="7048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039621"/>
              </p:ext>
            </p:extLst>
          </p:nvPr>
        </p:nvGraphicFramePr>
        <p:xfrm>
          <a:off x="5257800" y="5602288"/>
          <a:ext cx="7080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4319" name="Equation" r:id="rId10" imgW="419100" imgH="203200" progId="Equation.DSMT4">
                  <p:embed/>
                </p:oleObj>
              </mc:Choice>
              <mc:Fallback>
                <p:oleObj name="Equation" r:id="rId10" imgW="419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602288"/>
                        <a:ext cx="708025" cy="3413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00013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1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88987"/>
          </a:xfrm>
        </p:spPr>
        <p:txBody>
          <a:bodyPr/>
          <a:lstStyle/>
          <a:p>
            <a:pPr eaLnBrk="1" hangingPunct="1"/>
            <a:r>
              <a:rPr lang="en-US" sz="3400" dirty="0">
                <a:ea typeface="ＭＳ Ｐゴシック" pitchFamily="-84" charset="-128"/>
                <a:cs typeface="ＭＳ Ｐゴシック" pitchFamily="-84" charset="-128"/>
              </a:rPr>
              <a:t>Analogy with Wave Optics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685800"/>
            <a:ext cx="8534400" cy="5029200"/>
          </a:xfrm>
        </p:spPr>
        <p:txBody>
          <a:bodyPr/>
          <a:lstStyle/>
          <a:p>
            <a:pPr algn="just" eaLnBrk="1" hangingPunct="1"/>
            <a:r>
              <a:rPr lang="en-US" sz="1900" dirty="0">
                <a:ea typeface="ＭＳ Ｐゴシック" pitchFamily="-84" charset="-128"/>
                <a:cs typeface="ＭＳ Ｐゴシック" pitchFamily="-84" charset="-128"/>
              </a:rPr>
              <a:t>If light passing through a glass prism reflects from an internal surface with an angle greater than the critical angle, total internal reflection occurs. T</a:t>
            </a:r>
            <a:r>
              <a:rPr lang="en-US" sz="1900" dirty="0" smtClean="0">
                <a:ea typeface="ＭＳ Ｐゴシック" pitchFamily="-84" charset="-128"/>
                <a:cs typeface="ＭＳ Ｐゴシック" pitchFamily="-84" charset="-128"/>
              </a:rPr>
              <a:t>he </a:t>
            </a:r>
            <a:r>
              <a:rPr lang="en-US" sz="1900" dirty="0">
                <a:ea typeface="ＭＳ Ｐゴシック" pitchFamily="-84" charset="-128"/>
                <a:cs typeface="ＭＳ Ｐゴシック" pitchFamily="-84" charset="-128"/>
              </a:rPr>
              <a:t>electromagnetic </a:t>
            </a:r>
            <a:r>
              <a:rPr lang="en-US" sz="1900" dirty="0" smtClean="0">
                <a:ea typeface="ＭＳ Ｐゴシック" pitchFamily="-84" charset="-128"/>
                <a:cs typeface="ＭＳ Ｐゴシック" pitchFamily="-84" charset="-128"/>
              </a:rPr>
              <a:t>field, however, </a:t>
            </a:r>
            <a:r>
              <a:rPr lang="en-US" sz="1900" dirty="0">
                <a:ea typeface="ＭＳ Ｐゴシック" pitchFamily="-84" charset="-128"/>
                <a:cs typeface="ＭＳ Ｐゴシック" pitchFamily="-84" charset="-128"/>
              </a:rPr>
              <a:t>is not exactly zero just outside the prism. </a:t>
            </a:r>
            <a:r>
              <a:rPr lang="en-US" sz="1900" dirty="0" smtClean="0">
                <a:ea typeface="ＭＳ Ｐゴシック" pitchFamily="-84" charset="-128"/>
                <a:cs typeface="ＭＳ Ｐゴシック" pitchFamily="-84" charset="-128"/>
              </a:rPr>
              <a:t>Thus, if </a:t>
            </a:r>
            <a:r>
              <a:rPr lang="en-US" sz="1900" dirty="0">
                <a:ea typeface="ＭＳ Ｐゴシック" pitchFamily="-84" charset="-128"/>
                <a:cs typeface="ＭＳ Ｐゴシック" pitchFamily="-84" charset="-128"/>
              </a:rPr>
              <a:t>we bring another prism very close to the first one, experiments show that the electromagnetic wave (light) appears in the second </a:t>
            </a:r>
            <a:r>
              <a:rPr lang="en-US" sz="1900" dirty="0" smtClean="0">
                <a:ea typeface="ＭＳ Ｐゴシック" pitchFamily="-84" charset="-128"/>
                <a:cs typeface="ＭＳ Ｐゴシック" pitchFamily="-84" charset="-128"/>
              </a:rPr>
              <a:t>prism.  </a:t>
            </a:r>
          </a:p>
          <a:p>
            <a:pPr algn="just" eaLnBrk="1" hangingPunct="1"/>
            <a:r>
              <a:rPr lang="en-US" sz="19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1900" dirty="0">
                <a:ea typeface="ＭＳ Ｐゴシック" pitchFamily="-84" charset="-128"/>
                <a:cs typeface="ＭＳ Ｐゴシック" pitchFamily="-84" charset="-128"/>
              </a:rPr>
              <a:t>situation is analogous to the tunneling described here. This effect was observed by Newton and can be demonstrated with two prisms and a laser. The intensity of the second light beam decreases exponentially as the distance between the two prisms increases.</a:t>
            </a:r>
          </a:p>
        </p:txBody>
      </p:sp>
      <p:pic>
        <p:nvPicPr>
          <p:cNvPr id="4915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048000"/>
            <a:ext cx="6705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6,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547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6,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7772400" cy="838200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8763000" cy="5562600"/>
          </a:xfrm>
        </p:spPr>
        <p:txBody>
          <a:bodyPr/>
          <a:lstStyle/>
          <a:p>
            <a:pPr eaLnBrk="1" hangingPunct="1"/>
            <a:r>
              <a:rPr lang="en-US" dirty="0" smtClean="0"/>
              <a:t>Research paper template is posted onto the research link</a:t>
            </a:r>
          </a:p>
          <a:p>
            <a:pPr lvl="1" eaLnBrk="1" hangingPunct="1"/>
            <a:r>
              <a:rPr lang="en-US" dirty="0" smtClean="0"/>
              <a:t>Deadline for research paper submission is Monday, Dec. 2!!</a:t>
            </a:r>
          </a:p>
          <a:p>
            <a:pPr eaLnBrk="1" hangingPunct="1"/>
            <a:r>
              <a:rPr lang="en-US" dirty="0" smtClean="0"/>
              <a:t>Colloquium today</a:t>
            </a:r>
          </a:p>
          <a:p>
            <a:pPr lvl="1" eaLnBrk="1" hangingPunct="1"/>
            <a:r>
              <a:rPr lang="en-US" dirty="0" smtClean="0"/>
              <a:t>4pm Wednesday, Nov. 6, SH101, Dr. David </a:t>
            </a:r>
            <a:r>
              <a:rPr lang="en-US" dirty="0" err="1" smtClean="0"/>
              <a:t>Nygren</a:t>
            </a:r>
            <a:r>
              <a:rPr lang="en-US" dirty="0" smtClean="0"/>
              <a:t> of Lorentz Berkeley National Laboratory, Triple extra credit</a:t>
            </a:r>
          </a:p>
          <a:p>
            <a:pPr eaLnBrk="1" hangingPunct="1"/>
            <a:r>
              <a:rPr lang="en-US" dirty="0" smtClean="0"/>
              <a:t>Bring homework #5 after the class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6,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2" name="Picture 1" descr="Screen Shot 2013-11-03 at 8.34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45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636587"/>
          </a:xfrm>
        </p:spPr>
        <p:txBody>
          <a:bodyPr/>
          <a:lstStyle/>
          <a:p>
            <a:pPr eaLnBrk="1" hangingPunct="1"/>
            <a:r>
              <a:rPr lang="en-US" sz="4800" dirty="0" smtClean="0">
                <a:ea typeface="ＭＳ Ｐゴシック" pitchFamily="-84" charset="-128"/>
                <a:cs typeface="ＭＳ Ｐゴシック" pitchFamily="-84" charset="-128"/>
              </a:rPr>
              <a:t>Reminder: Special project #5</a:t>
            </a:r>
            <a:endParaRPr lang="en-US" sz="4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685800"/>
            <a:ext cx="8001000" cy="5486400"/>
          </a:xfrm>
        </p:spPr>
        <p:txBody>
          <a:bodyPr/>
          <a:lstStyle/>
          <a:p>
            <a:pPr marL="342900" indent="-342900" algn="l" eaLnBrk="1" hangingPunct="1">
              <a:buFont typeface="Wingdings" pitchFamily="-84" charset="2"/>
              <a:buChar char="n"/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Show that the Schrodinger equation becomes Newton’s second law.  (15 points)</a:t>
            </a:r>
          </a:p>
          <a:p>
            <a:pPr marL="342900" indent="-342900" algn="l" eaLnBrk="1" hangingPunct="1">
              <a:buFont typeface="Wingdings" pitchFamily="-84" charset="2"/>
              <a:buChar char="n"/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Deadline Monday, Nov. 11, 2013</a:t>
            </a:r>
          </a:p>
          <a:p>
            <a:pPr marL="342900" indent="-342900" algn="l" eaLnBrk="1" hangingPunct="1">
              <a:buFont typeface="Wingdings" pitchFamily="-84" charset="2"/>
              <a:buChar char="n"/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You MUST have your own answers!</a:t>
            </a:r>
          </a:p>
          <a:p>
            <a:pPr marL="342900" indent="-342900" algn="l" eaLnBrk="1" hangingPunct="1">
              <a:buFont typeface="Wingdings" pitchFamily="-84" charset="2"/>
              <a:buChar char="n"/>
            </a:pPr>
            <a:endParaRPr lang="en-US" sz="3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6,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Nov. 5,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3313-001, Fall 2012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5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Research Presentations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09600"/>
            <a:ext cx="8382000" cy="54864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Each of the 12 research groups makes a 10min presentation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8min presentation + 2min Q&amp;A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All presentations must be in power point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I must receive all final presentation files by 8pm, Sunday, Dec. 1</a:t>
            </a:r>
          </a:p>
          <a:p>
            <a:pPr marL="1314450" lvl="2" indent="-514350" eaLnBrk="1" hangingPunct="1">
              <a:spcBef>
                <a:spcPts val="0"/>
              </a:spcBef>
            </a:pPr>
            <a:r>
              <a:rPr lang="en-US" sz="1600" dirty="0" smtClean="0">
                <a:ea typeface="ＭＳ Ｐゴシック" pitchFamily="-84" charset="-128"/>
                <a:cs typeface="ＭＳ Ｐゴシック" pitchFamily="-84" charset="-128"/>
              </a:rPr>
              <a:t>No changes are allowed afterward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The representative of the group makes the presentation with all group members participate in the Q&amp;A session</a:t>
            </a:r>
          </a:p>
          <a:p>
            <a:pPr marL="514350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Date and time: Determined by drawing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In class Monday, Dec. 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 or in class Wednesday, Dec. 4</a:t>
            </a:r>
          </a:p>
          <a:p>
            <a:pPr marL="514350" indent="-514350" eaLnBrk="1" hangingPunct="1">
              <a:spcBef>
                <a:spcPts val="0"/>
              </a:spcBef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Important metrics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Contents of the presentation: 60%</a:t>
            </a:r>
          </a:p>
          <a:p>
            <a:pPr marL="1314450" lvl="2" indent="-514350" eaLnBrk="1" hangingPunct="1">
              <a:spcBef>
                <a:spcPts val="0"/>
              </a:spcBef>
            </a:pP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Inclusion of all important points as mentioned in the report</a:t>
            </a:r>
          </a:p>
          <a:p>
            <a:pPr marL="1314450" lvl="2" indent="-514350" eaLnBrk="1" hangingPunct="1">
              <a:spcBef>
                <a:spcPts val="0"/>
              </a:spcBef>
            </a:pPr>
            <a:r>
              <a:rPr lang="en-US" sz="1800" dirty="0" smtClean="0">
                <a:ea typeface="ＭＳ Ｐゴシック" pitchFamily="-84" charset="-128"/>
                <a:cs typeface="ＭＳ Ｐゴシック" pitchFamily="-84" charset="-128"/>
              </a:rPr>
              <a:t>The quality of the research and making the right points</a:t>
            </a:r>
            <a:endParaRPr lang="en-US" sz="2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Quality of the presentation itself: 15%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Presentation manner: 10%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Q&amp;A handling: 10%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Staying in the allotted presentation time: 5%</a:t>
            </a:r>
          </a:p>
          <a:p>
            <a:pPr marL="914400" lvl="1" indent="-514350" eaLnBrk="1" hangingPunct="1">
              <a:spcBef>
                <a:spcPts val="0"/>
              </a:spcBef>
            </a:pP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Judging participation and sincerity: 5%</a:t>
            </a:r>
          </a:p>
          <a:p>
            <a:pPr marL="914400" lvl="1" indent="-514350" eaLnBrk="1" hangingPunct="1">
              <a:spcBef>
                <a:spcPts val="0"/>
              </a:spcBef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31447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1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161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161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161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3-11-06 at 11.57.2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68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2787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Barriers </a:t>
            </a: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and Tunneling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383588" cy="5029200"/>
          </a:xfrm>
        </p:spPr>
        <p:txBody>
          <a:bodyPr/>
          <a:lstStyle/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Consider a particle of energy </a:t>
            </a:r>
            <a:r>
              <a:rPr lang="en-US" sz="2000" i="1" dirty="0">
                <a:ea typeface="ＭＳ Ｐゴシック" pitchFamily="-84" charset="-128"/>
                <a:cs typeface="ＭＳ Ｐゴシック" pitchFamily="-84" charset="-128"/>
              </a:rPr>
              <a:t>E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 approaching a potential barrier of height </a:t>
            </a:r>
            <a:r>
              <a:rPr lang="en-US" sz="2000" i="1" dirty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sz="2000" baseline="-25000" dirty="0">
                <a:ea typeface="ＭＳ Ｐゴシック" pitchFamily="-84" charset="-128"/>
                <a:cs typeface="ＭＳ Ｐゴシック" pitchFamily="-84" charset="-128"/>
              </a:rPr>
              <a:t>0 </a:t>
            </a:r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and the potential everywhere else is zero.</a:t>
            </a: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We will first consider the case when the energy is greater than the potential barrier.</a:t>
            </a: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In regions I and III the wave numbers are:</a:t>
            </a:r>
          </a:p>
          <a:p>
            <a:pPr eaLnBrk="1" hangingPunct="1"/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In the barrier region we have</a:t>
            </a:r>
          </a:p>
        </p:txBody>
      </p:sp>
      <p:pic>
        <p:nvPicPr>
          <p:cNvPr id="43013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276600"/>
            <a:ext cx="3657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1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429000"/>
            <a:ext cx="3733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6,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2500435"/>
              </p:ext>
            </p:extLst>
          </p:nvPr>
        </p:nvGraphicFramePr>
        <p:xfrm>
          <a:off x="4953000" y="1676400"/>
          <a:ext cx="157797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032" name="Equation" r:id="rId5" imgW="1092200" imgH="431800" progId="Equation.DSMT4">
                  <p:embed/>
                </p:oleObj>
              </mc:Choice>
              <mc:Fallback>
                <p:oleObj name="Equation" r:id="rId5" imgW="1092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676400"/>
                        <a:ext cx="1577975" cy="620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595039"/>
              </p:ext>
            </p:extLst>
          </p:nvPr>
        </p:nvGraphicFramePr>
        <p:xfrm>
          <a:off x="3810000" y="2348224"/>
          <a:ext cx="3276600" cy="699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033" name="Equation" r:id="rId7" imgW="2184400" imgH="469900" progId="Equation.DSMT4">
                  <p:embed/>
                </p:oleObj>
              </mc:Choice>
              <mc:Fallback>
                <p:oleObj name="Equation" r:id="rId7" imgW="21844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348224"/>
                        <a:ext cx="3276600" cy="69977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3691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0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560387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Reflection and Transmission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458200" cy="5029200"/>
          </a:xfrm>
        </p:spPr>
        <p:txBody>
          <a:bodyPr/>
          <a:lstStyle/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 wave function will consist of an incident wave, a reflected wave, and a transmitted wave.</a:t>
            </a: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 potentials and the Schrödinger wave equation for the three regions are as follows:</a:t>
            </a:r>
          </a:p>
          <a:p>
            <a:pPr eaLnBrk="1" hangingPunct="1">
              <a:buFont typeface="Wingdings" pitchFamily="-84" charset="2"/>
              <a:buNone/>
            </a:pP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0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The corresponding solutions are:</a:t>
            </a:r>
          </a:p>
          <a:p>
            <a:pPr eaLnBrk="1" hangingPunct="1">
              <a:buFont typeface="Wingdings" pitchFamily="-84" charset="2"/>
              <a:buNone/>
            </a:pPr>
            <a:endParaRPr lang="en-US" sz="2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sz="20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000" dirty="0">
                <a:ea typeface="ＭＳ Ｐゴシック" pitchFamily="-84" charset="-128"/>
                <a:cs typeface="ＭＳ Ｐゴシック" pitchFamily="-84" charset="-128"/>
              </a:rPr>
              <a:t>As the wave moves from left to right, we can simplify the wave functions to: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6, 2013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335823"/>
              </p:ext>
            </p:extLst>
          </p:nvPr>
        </p:nvGraphicFramePr>
        <p:xfrm>
          <a:off x="3200400" y="1773238"/>
          <a:ext cx="427196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24" name="Equation" r:id="rId3" imgW="3467100" imgH="419100" progId="Equation.DSMT4">
                  <p:embed/>
                </p:oleObj>
              </mc:Choice>
              <mc:Fallback>
                <p:oleObj name="Equation" r:id="rId3" imgW="3467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773238"/>
                        <a:ext cx="4271962" cy="5127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326241"/>
              </p:ext>
            </p:extLst>
          </p:nvPr>
        </p:nvGraphicFramePr>
        <p:xfrm>
          <a:off x="4416425" y="3390900"/>
          <a:ext cx="3736975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25" name="Equation" r:id="rId5" imgW="2603500" imgH="241300" progId="Equation.DSMT4">
                  <p:embed/>
                </p:oleObj>
              </mc:Choice>
              <mc:Fallback>
                <p:oleObj name="Equation" r:id="rId5" imgW="2603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6425" y="3390900"/>
                        <a:ext cx="3736975" cy="3429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288876"/>
              </p:ext>
            </p:extLst>
          </p:nvPr>
        </p:nvGraphicFramePr>
        <p:xfrm>
          <a:off x="4267200" y="5029200"/>
          <a:ext cx="4113212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26" name="Equation" r:id="rId7" imgW="2501900" imgH="228600" progId="Equation.DSMT4">
                  <p:embed/>
                </p:oleObj>
              </mc:Choice>
              <mc:Fallback>
                <p:oleObj name="Equation" r:id="rId7" imgW="2501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029200"/>
                        <a:ext cx="4113212" cy="3730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879124"/>
              </p:ext>
            </p:extLst>
          </p:nvPr>
        </p:nvGraphicFramePr>
        <p:xfrm>
          <a:off x="3227388" y="2362200"/>
          <a:ext cx="48498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27" name="Equation" r:id="rId9" imgW="3937000" imgH="419100" progId="Equation.DSMT4">
                  <p:embed/>
                </p:oleObj>
              </mc:Choice>
              <mc:Fallback>
                <p:oleObj name="Equation" r:id="rId9" imgW="39370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388" y="2362200"/>
                        <a:ext cx="4849812" cy="5127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800307"/>
              </p:ext>
            </p:extLst>
          </p:nvPr>
        </p:nvGraphicFramePr>
        <p:xfrm>
          <a:off x="3252788" y="2840038"/>
          <a:ext cx="44434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28" name="Equation" r:id="rId11" imgW="3606800" imgH="419100" progId="Equation.DSMT4">
                  <p:embed/>
                </p:oleObj>
              </mc:Choice>
              <mc:Fallback>
                <p:oleObj name="Equation" r:id="rId11" imgW="36068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2788" y="2840038"/>
                        <a:ext cx="4443412" cy="5127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478468"/>
              </p:ext>
            </p:extLst>
          </p:nvPr>
        </p:nvGraphicFramePr>
        <p:xfrm>
          <a:off x="4419600" y="3771900"/>
          <a:ext cx="384651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29" name="Equation" r:id="rId13" imgW="2679700" imgH="241300" progId="Equation.DSMT4">
                  <p:embed/>
                </p:oleObj>
              </mc:Choice>
              <mc:Fallback>
                <p:oleObj name="Equation" r:id="rId13" imgW="26797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771900"/>
                        <a:ext cx="3846513" cy="3429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155062"/>
              </p:ext>
            </p:extLst>
          </p:nvPr>
        </p:nvGraphicFramePr>
        <p:xfrm>
          <a:off x="4419600" y="4151313"/>
          <a:ext cx="393700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30" name="Equation" r:id="rId15" imgW="2743200" imgH="241300" progId="Equation.DSMT4">
                  <p:embed/>
                </p:oleObj>
              </mc:Choice>
              <mc:Fallback>
                <p:oleObj name="Equation" r:id="rId15" imgW="27432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151313"/>
                        <a:ext cx="3937000" cy="3444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751105"/>
              </p:ext>
            </p:extLst>
          </p:nvPr>
        </p:nvGraphicFramePr>
        <p:xfrm>
          <a:off x="4267200" y="5418138"/>
          <a:ext cx="4216400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31" name="Equation" r:id="rId17" imgW="2565400" imgH="228600" progId="Equation.DSMT4">
                  <p:embed/>
                </p:oleObj>
              </mc:Choice>
              <mc:Fallback>
                <p:oleObj name="Equation" r:id="rId17" imgW="2565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418138"/>
                        <a:ext cx="4216400" cy="3730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782257"/>
              </p:ext>
            </p:extLst>
          </p:nvPr>
        </p:nvGraphicFramePr>
        <p:xfrm>
          <a:off x="4267200" y="5799138"/>
          <a:ext cx="4530725" cy="373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732" name="Equation" r:id="rId19" imgW="2755900" imgH="228600" progId="Equation.DSMT4">
                  <p:embed/>
                </p:oleObj>
              </mc:Choice>
              <mc:Fallback>
                <p:oleObj name="Equation" r:id="rId19" imgW="2755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799138"/>
                        <a:ext cx="4530725" cy="37306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87686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0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36587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Probability of Reflection and Transmission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609600"/>
            <a:ext cx="8686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probability of the particles being reflected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or transmitted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is: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The maximum kinetic energy of the photoelectrons depends on the value of the light frequency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f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and not on the intensity.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Because the particles must be either reflected or transmitted we have: 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R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+ </a:t>
            </a:r>
            <a:r>
              <a:rPr lang="en-US" sz="2400" i="1" dirty="0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= 1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By applying the boundary conditions </a:t>
            </a:r>
            <a:r>
              <a:rPr lang="en-US" sz="24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400" dirty="0">
                <a:ea typeface="Lucida Grande" pitchFamily="-84" charset="0"/>
                <a:cs typeface="Lucida Grande" pitchFamily="-84" charset="0"/>
              </a:rPr>
              <a:t>→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±∞, </a:t>
            </a:r>
            <a:r>
              <a:rPr lang="en-US" sz="2400" i="1" dirty="0" err="1">
                <a:ea typeface="Arial" pitchFamily="-84" charset="0"/>
                <a:cs typeface="Arial" pitchFamily="-84" charset="0"/>
              </a:rPr>
              <a:t>x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0, and </a:t>
            </a:r>
            <a:r>
              <a:rPr lang="en-US" sz="2400" i="1" dirty="0" err="1">
                <a:ea typeface="Arial" pitchFamily="-84" charset="0"/>
                <a:cs typeface="Arial" pitchFamily="-84" charset="0"/>
              </a:rPr>
              <a:t>x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 = </a:t>
            </a:r>
            <a:r>
              <a:rPr lang="en-US" sz="2400" i="1" dirty="0">
                <a:ea typeface="Arial" pitchFamily="-84" charset="0"/>
                <a:cs typeface="Arial" pitchFamily="-84" charset="0"/>
              </a:rPr>
              <a:t>L</a:t>
            </a:r>
            <a:r>
              <a:rPr lang="en-US" sz="2400" dirty="0">
                <a:ea typeface="Arial" pitchFamily="-84" charset="0"/>
                <a:cs typeface="Arial" pitchFamily="-84" charset="0"/>
              </a:rPr>
              <a:t>,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we arrive at the transmission probability:</a:t>
            </a: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When does the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transmission probability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become 1?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sz="1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6,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Fall 2013                      Dr. Jaehoon Yu</a:t>
            </a:r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583376"/>
              </p:ext>
            </p:extLst>
          </p:nvPr>
        </p:nvGraphicFramePr>
        <p:xfrm>
          <a:off x="2667000" y="960437"/>
          <a:ext cx="211296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406" name="Equation" r:id="rId3" imgW="1346200" imgH="508000" progId="Equation.DSMT4">
                  <p:embed/>
                </p:oleObj>
              </mc:Choice>
              <mc:Fallback>
                <p:oleObj name="Equation" r:id="rId3" imgW="13462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60437"/>
                        <a:ext cx="2112962" cy="7921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089138"/>
              </p:ext>
            </p:extLst>
          </p:nvPr>
        </p:nvGraphicFramePr>
        <p:xfrm>
          <a:off x="2514600" y="1798637"/>
          <a:ext cx="245427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407" name="Equation" r:id="rId5" imgW="1562100" imgH="508000" progId="Equation.DSMT4">
                  <p:embed/>
                </p:oleObj>
              </mc:Choice>
              <mc:Fallback>
                <p:oleObj name="Equation" r:id="rId5" imgW="15621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798637"/>
                        <a:ext cx="2454275" cy="7921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3903128"/>
              </p:ext>
            </p:extLst>
          </p:nvPr>
        </p:nvGraphicFramePr>
        <p:xfrm>
          <a:off x="4795838" y="1062037"/>
          <a:ext cx="538162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408" name="Equation" r:id="rId7" imgW="342900" imgH="393700" progId="Equation.DSMT4">
                  <p:embed/>
                </p:oleObj>
              </mc:Choice>
              <mc:Fallback>
                <p:oleObj name="Equation" r:id="rId7" imgW="342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5838" y="1062037"/>
                        <a:ext cx="538162" cy="6143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008955"/>
              </p:ext>
            </p:extLst>
          </p:nvPr>
        </p:nvGraphicFramePr>
        <p:xfrm>
          <a:off x="5003800" y="1905000"/>
          <a:ext cx="5588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409" name="Equation" r:id="rId9" imgW="355600" imgH="393700" progId="Equation.DSMT4">
                  <p:embed/>
                </p:oleObj>
              </mc:Choice>
              <mc:Fallback>
                <p:oleObj name="Equation" r:id="rId9" imgW="355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1905000"/>
                        <a:ext cx="558800" cy="6143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227873"/>
              </p:ext>
            </p:extLst>
          </p:nvPr>
        </p:nvGraphicFramePr>
        <p:xfrm>
          <a:off x="4648200" y="4572000"/>
          <a:ext cx="284604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410" name="Equation" r:id="rId11" imgW="1485900" imgH="520700" progId="Equation.DSMT4">
                  <p:embed/>
                </p:oleObj>
              </mc:Choice>
              <mc:Fallback>
                <p:oleObj name="Equation" r:id="rId11" imgW="14859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572000"/>
                        <a:ext cx="2846040" cy="990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05883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0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60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60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08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49073</TotalTime>
  <Words>957</Words>
  <Application>Microsoft Macintosh PowerPoint</Application>
  <PresentationFormat>On-screen Show (4:3)</PresentationFormat>
  <Paragraphs>128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phys1443-spring02</vt:lpstr>
      <vt:lpstr>Equation</vt:lpstr>
      <vt:lpstr>PHYS 3313 – Section 001 Lecture #16</vt:lpstr>
      <vt:lpstr>Announcements</vt:lpstr>
      <vt:lpstr>PowerPoint Presentation</vt:lpstr>
      <vt:lpstr>Reminder: Special project #5</vt:lpstr>
      <vt:lpstr>Research Presentations</vt:lpstr>
      <vt:lpstr>PowerPoint Presentation</vt:lpstr>
      <vt:lpstr>Barriers and Tunneling</vt:lpstr>
      <vt:lpstr>Reflection and Transmission</vt:lpstr>
      <vt:lpstr>Probability of Reflection and Transmission</vt:lpstr>
      <vt:lpstr>Tunneling</vt:lpstr>
      <vt:lpstr>Uncertainty Explanation</vt:lpstr>
      <vt:lpstr>Analogy with Wave Optics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2068</cp:revision>
  <dcterms:created xsi:type="dcterms:W3CDTF">2012-10-15T20:49:02Z</dcterms:created>
  <dcterms:modified xsi:type="dcterms:W3CDTF">2013-11-07T15:08:45Z</dcterms:modified>
</cp:coreProperties>
</file>