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embeddings/oleObject1.bin" ContentType="application/vnd.openxmlformats-officedocument.oleObject"/>
  <Override PartName="/ppt/embeddings/oleObject2.bin" ContentType="application/vnd.openxmlformats-officedocument.oleObject"/>
  <Override PartName="/ppt/embeddings/oleObject3.bin" ContentType="application/vnd.openxmlformats-officedocument.oleObject"/>
  <Override PartName="/ppt/embeddings/oleObject4.bin" ContentType="application/vnd.openxmlformats-officedocument.oleObject"/>
  <Override PartName="/ppt/embeddings/oleObject5.bin" ContentType="application/vnd.openxmlformats-officedocument.oleObject"/>
  <Override PartName="/ppt/embeddings/oleObject6.bin" ContentType="application/vnd.openxmlformats-officedocument.oleObject"/>
  <Override PartName="/ppt/embeddings/oleObject7.bin" ContentType="application/vnd.openxmlformats-officedocument.oleObject"/>
  <Override PartName="/ppt/embeddings/oleObject8.bin" ContentType="application/vnd.openxmlformats-officedocument.oleObject"/>
  <Override PartName="/ppt/embeddings/oleObject9.bin" ContentType="application/vnd.openxmlformats-officedocument.oleObject"/>
  <Override PartName="/ppt/embeddings/oleObject10.bin" ContentType="application/vnd.openxmlformats-officedocument.oleObject"/>
  <Override PartName="/ppt/embeddings/oleObject11.bin" ContentType="application/vnd.openxmlformats-officedocument.oleObject"/>
  <Override PartName="/ppt/embeddings/oleObject12.bin" ContentType="application/vnd.openxmlformats-officedocument.oleObject"/>
  <Override PartName="/ppt/embeddings/oleObject13.bin" ContentType="application/vnd.openxmlformats-officedocument.oleObject"/>
  <Override PartName="/ppt/embeddings/oleObject14.bin" ContentType="application/vnd.openxmlformats-officedocument.oleObject"/>
  <Override PartName="/ppt/embeddings/oleObject15.bin" ContentType="application/vnd.openxmlformats-officedocument.oleObject"/>
  <Override PartName="/ppt/embeddings/oleObject16.bin" ContentType="application/vnd.openxmlformats-officedocument.oleObject"/>
  <Override PartName="/ppt/embeddings/oleObject17.bin" ContentType="application/vnd.openxmlformats-officedocument.oleObject"/>
  <Override PartName="/ppt/embeddings/oleObject18.bin" ContentType="application/vnd.openxmlformats-officedocument.oleObject"/>
  <Override PartName="/ppt/embeddings/oleObject19.bin" ContentType="application/vnd.openxmlformats-officedocument.oleObject"/>
  <Override PartName="/ppt/embeddings/oleObject20.bin" ContentType="application/vnd.openxmlformats-officedocument.oleObject"/>
  <Override PartName="/ppt/embeddings/oleObject21.bin" ContentType="application/vnd.openxmlformats-officedocument.oleObject"/>
  <Override PartName="/ppt/embeddings/oleObject22.bin" ContentType="application/vnd.openxmlformats-officedocument.oleObject"/>
  <Override PartName="/ppt/embeddings/oleObject23.bin" ContentType="application/vnd.openxmlformats-officedocument.oleObject"/>
  <Override PartName="/ppt/embeddings/oleObject24.bin" ContentType="application/vnd.openxmlformats-officedocument.oleObject"/>
  <Override PartName="/ppt/embeddings/oleObject25.bin" ContentType="application/vnd.openxmlformats-officedocument.oleObject"/>
  <Override PartName="/ppt/embeddings/oleObject26.bin" ContentType="application/vnd.openxmlformats-officedocument.oleObject"/>
  <Override PartName="/ppt/embeddings/oleObject27.bin" ContentType="application/vnd.openxmlformats-officedocument.oleObject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335" r:id="rId3"/>
    <p:sldId id="758" r:id="rId4"/>
    <p:sldId id="759" r:id="rId5"/>
    <p:sldId id="760" r:id="rId6"/>
    <p:sldId id="761" r:id="rId7"/>
    <p:sldId id="762" r:id="rId8"/>
    <p:sldId id="763" r:id="rId9"/>
    <p:sldId id="796" r:id="rId10"/>
    <p:sldId id="797" r:id="rId11"/>
    <p:sldId id="768" r:id="rId12"/>
  </p:sldIdLst>
  <p:sldSz cx="9144000" cy="6858000" type="screen4x3"/>
  <p:notesSz cx="6877050" cy="916305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-8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-8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-8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-8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-84" charset="0"/>
        <a:ea typeface="+mn-ea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pitchFamily="-84" charset="0"/>
        <a:ea typeface="+mn-ea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pitchFamily="-84" charset="0"/>
        <a:ea typeface="+mn-ea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pitchFamily="-84" charset="0"/>
        <a:ea typeface="+mn-ea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pitchFamily="-8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0033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FFCC"/>
    <a:srgbClr val="FFFFCC"/>
    <a:srgbClr val="CC6600"/>
    <a:srgbClr val="FF0066"/>
    <a:srgbClr val="CC00CC"/>
    <a:srgbClr val="003300"/>
    <a:srgbClr val="660066"/>
    <a:srgbClr val="A500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528" y="-1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445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notesMaster" Target="notesMasters/notesMaster1.xml"/><Relationship Id="rId14" Type="http://schemas.openxmlformats.org/officeDocument/2006/relationships/handoutMaster" Target="handoutMasters/handoutMaster1.xml"/><Relationship Id="rId15" Type="http://schemas.openxmlformats.org/officeDocument/2006/relationships/printerSettings" Target="printerSettings/printerSettings1.bin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4" Type="http://schemas.openxmlformats.org/officeDocument/2006/relationships/image" Target="../media/image8.emf"/><Relationship Id="rId5" Type="http://schemas.openxmlformats.org/officeDocument/2006/relationships/image" Target="../media/image9.emf"/><Relationship Id="rId1" Type="http://schemas.openxmlformats.org/officeDocument/2006/relationships/image" Target="../media/image5.emf"/><Relationship Id="rId2" Type="http://schemas.openxmlformats.org/officeDocument/2006/relationships/image" Target="../media/image6.e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4" Type="http://schemas.openxmlformats.org/officeDocument/2006/relationships/image" Target="../media/image13.emf"/><Relationship Id="rId5" Type="http://schemas.openxmlformats.org/officeDocument/2006/relationships/image" Target="../media/image14.emf"/><Relationship Id="rId6" Type="http://schemas.openxmlformats.org/officeDocument/2006/relationships/image" Target="../media/image15.emf"/><Relationship Id="rId7" Type="http://schemas.openxmlformats.org/officeDocument/2006/relationships/image" Target="../media/image16.emf"/><Relationship Id="rId1" Type="http://schemas.openxmlformats.org/officeDocument/2006/relationships/image" Target="../media/image10.emf"/><Relationship Id="rId2" Type="http://schemas.openxmlformats.org/officeDocument/2006/relationships/image" Target="../media/image11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e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22.emf"/><Relationship Id="rId4" Type="http://schemas.openxmlformats.org/officeDocument/2006/relationships/image" Target="../media/image23.emf"/><Relationship Id="rId5" Type="http://schemas.openxmlformats.org/officeDocument/2006/relationships/image" Target="../media/image24.emf"/><Relationship Id="rId6" Type="http://schemas.openxmlformats.org/officeDocument/2006/relationships/image" Target="../media/image25.emf"/><Relationship Id="rId1" Type="http://schemas.openxmlformats.org/officeDocument/2006/relationships/image" Target="../media/image20.emf"/><Relationship Id="rId2" Type="http://schemas.openxmlformats.org/officeDocument/2006/relationships/image" Target="../media/image21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6.emf"/><Relationship Id="rId2" Type="http://schemas.openxmlformats.org/officeDocument/2006/relationships/image" Target="../media/image27.e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30.emf"/><Relationship Id="rId4" Type="http://schemas.openxmlformats.org/officeDocument/2006/relationships/image" Target="../media/image31.emf"/><Relationship Id="rId5" Type="http://schemas.openxmlformats.org/officeDocument/2006/relationships/image" Target="../media/image32.emf"/><Relationship Id="rId6" Type="http://schemas.openxmlformats.org/officeDocument/2006/relationships/image" Target="../media/image33.emf"/><Relationship Id="rId1" Type="http://schemas.openxmlformats.org/officeDocument/2006/relationships/image" Target="../media/image28.emf"/><Relationship Id="rId2" Type="http://schemas.openxmlformats.org/officeDocument/2006/relationships/image" Target="../media/image29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9738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defTabSz="915988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97313" y="0"/>
            <a:ext cx="2979737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algn="r" defTabSz="915988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04263"/>
            <a:ext cx="2979738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defTabSz="915988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97313" y="8704263"/>
            <a:ext cx="2979737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algn="r" defTabSz="915988">
              <a:defRPr sz="1200">
                <a:latin typeface="Times New Roman" charset="0"/>
              </a:defRPr>
            </a:lvl1pPr>
          </a:lstStyle>
          <a:p>
            <a:pPr>
              <a:defRPr/>
            </a:pPr>
            <a:fld id="{383069AB-0B70-3E4B-9CBA-A7E1F3E0FC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06216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9738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defTabSz="915988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97313" y="0"/>
            <a:ext cx="2979737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algn="r" defTabSz="915988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9350" y="687388"/>
            <a:ext cx="4579938" cy="34353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7575" y="4352925"/>
            <a:ext cx="5041900" cy="4122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04263"/>
            <a:ext cx="2979738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defTabSz="915988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97313" y="8704263"/>
            <a:ext cx="2979737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algn="r" defTabSz="915988">
              <a:defRPr sz="1200">
                <a:latin typeface="Times New Roman" charset="0"/>
              </a:defRPr>
            </a:lvl1pPr>
          </a:lstStyle>
          <a:p>
            <a:pPr>
              <a:defRPr/>
            </a:pPr>
            <a:fld id="{1E34483E-5B5B-BD45-A08D-10B8C52212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721395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pitchFamily="-1" charset="-128"/>
        <a:cs typeface="ＭＳ Ｐゴシック" pitchFamily="-1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UTA_color_seal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124200" y="6253163"/>
            <a:ext cx="457200" cy="452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2192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971800"/>
            <a:ext cx="6400800" cy="2590800"/>
          </a:xfrm>
        </p:spPr>
        <p:txBody>
          <a:bodyPr/>
          <a:lstStyle>
            <a:lvl1pPr marL="0" indent="0" algn="ctr"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Monday, Nov. 11, 2013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PHYS 3313-001, Fall 2013                      Dr. Jaehoon Yu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D774B2-BEFC-0F4C-8EFB-A9A3D81A59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Monday, Nov. 11, 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PHYS 3313-001, Fall 2013                      Dr. Jaehoon Yu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28B57A-27A1-3D4C-A6D4-801C028D88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Monday, Nov. 11, 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PHYS 3313-001, Fall 2013                      Dr. Jaehoon Yu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959B54-6614-314D-82E3-D63DF83F53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85800" y="19812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85800" y="41148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Monday, Nov. 11, 2013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PHYS 3313-001, Fall 2013                      Dr. Jaehoon Yu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3D2C0A-C00C-6D49-85C5-A00CF6C3B0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91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Monday, Nov. 11, 2013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PHYS 3313-001, Fall 2013                      Dr. Jaehoon Yu</a:t>
            </a: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4BFBEB-12DC-8949-B61D-A8F2554F50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Monday, Nov. 11, 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PHYS 3313-001, Fall 2013                      Dr. Jaehoon Yu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3D45CD-16A2-224C-B70A-0D1B048962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Monday, Nov. 11, 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PHYS 3313-001, Fall 2013                      Dr. Jaehoon Yu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3CED5A-781C-B54B-9DCC-46150F17B7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Monday, Nov. 11, 2013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PHYS 3313-001, Fall 2013                      Dr. Jaehoon Yu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000C52-892A-734C-9735-DFA415D8DA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Monday, Nov. 11, 2013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PHYS 3313-001, Fall 2013                      Dr. Jaehoon Yu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608EF3-45E5-0542-9CB7-247C5541AE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Monday, Nov. 11, 2013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PHYS 3313-001, Fall 2013                      Dr. Jaehoon Yu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2F9CF5-C078-EB47-929F-B0A3FA3F95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Monday, Nov. 11, 2013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PHYS 3313-001, Fall 2013                      Dr. Jaehoon Yu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CCF901-3B1D-5D4E-8AD7-5D66FB4A0B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Monday, Nov. 11, 2013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PHYS 3313-001, Fall 2013                      Dr. Jaehoon Yu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B26439-A107-B54D-9685-245DFB0AD8D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Monday, Nov. 11, 2013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PHYS 3313-001, Fall 2013                      Dr. Jaehoon Yu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2880F3-5039-AD40-B51A-C61F35823AB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15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FF0066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 smtClean="0"/>
              <a:t>Monday, Nov. 11, 2013</a:t>
            </a: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003300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nl-NL" smtClean="0"/>
              <a:t>PHYS 3313-001, Fall 2013                      Dr. Jaehoon Yu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1">
                <a:solidFill>
                  <a:srgbClr val="A50021"/>
                </a:solidFill>
                <a:latin typeface="Arial Narrow" charset="0"/>
              </a:defRPr>
            </a:lvl1pPr>
          </a:lstStyle>
          <a:p>
            <a:pPr>
              <a:defRPr/>
            </a:pPr>
            <a:fld id="{940792B5-4286-5042-9E96-9D0E8EB76C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031" name="Picture 7" descr="UTA_color_seal"/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3124200" y="6253163"/>
            <a:ext cx="457200" cy="452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07" r:id="rId2"/>
    <p:sldLayoutId id="2147483708" r:id="rId3"/>
    <p:sldLayoutId id="2147483709" r:id="rId4"/>
    <p:sldLayoutId id="2147483710" r:id="rId5"/>
    <p:sldLayoutId id="2147483711" r:id="rId6"/>
    <p:sldLayoutId id="2147483712" r:id="rId7"/>
    <p:sldLayoutId id="2147483713" r:id="rId8"/>
    <p:sldLayoutId id="2147483714" r:id="rId9"/>
    <p:sldLayoutId id="2147483715" r:id="rId10"/>
    <p:sldLayoutId id="2147483716" r:id="rId11"/>
    <p:sldLayoutId id="2147483717" r:id="rId12"/>
    <p:sldLayoutId id="2147483722" r:id="rId13"/>
  </p:sldLayoutIdLst>
  <p:timing>
    <p:tnLst>
      <p:par>
        <p:cTn xmlns:p14="http://schemas.microsoft.com/office/powerpoint/2010/main"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+mj-lt"/>
          <a:ea typeface="ＭＳ Ｐゴシック" pitchFamily="-1" charset="-128"/>
          <a:cs typeface="ＭＳ Ｐゴシック" pitchFamily="-1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pitchFamily="34" charset="0"/>
          <a:ea typeface="ＭＳ Ｐゴシック" pitchFamily="-1" charset="-128"/>
          <a:cs typeface="ＭＳ Ｐゴシック" pitchFamily="-1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pitchFamily="34" charset="0"/>
          <a:ea typeface="ＭＳ Ｐゴシック" pitchFamily="-1" charset="-128"/>
          <a:cs typeface="ＭＳ Ｐゴシック" pitchFamily="-1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pitchFamily="34" charset="0"/>
          <a:ea typeface="ＭＳ Ｐゴシック" pitchFamily="-1" charset="-128"/>
          <a:cs typeface="ＭＳ Ｐゴシック" pitchFamily="-1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pitchFamily="34" charset="0"/>
          <a:ea typeface="ＭＳ Ｐゴシック" pitchFamily="-1" charset="-128"/>
          <a:cs typeface="ＭＳ Ｐゴシック" pitchFamily="-1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accent2"/>
          </a:solidFill>
          <a:latin typeface="+mn-lt"/>
          <a:ea typeface="ＭＳ Ｐゴシック" pitchFamily="-1" charset="-128"/>
          <a:cs typeface="ＭＳ Ｐゴシック" pitchFamily="-1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rgbClr val="660066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003300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CC00CC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  <a:ea typeface="ＭＳ Ｐゴシック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.bin"/><Relationship Id="rId4" Type="http://schemas.openxmlformats.org/officeDocument/2006/relationships/image" Target="../media/image26.emf"/><Relationship Id="rId5" Type="http://schemas.openxmlformats.org/officeDocument/2006/relationships/oleObject" Target="../embeddings/oleObject21.bin"/><Relationship Id="rId6" Type="http://schemas.openxmlformats.org/officeDocument/2006/relationships/image" Target="../media/image27.emf"/><Relationship Id="rId1" Type="http://schemas.openxmlformats.org/officeDocument/2006/relationships/vmlDrawing" Target="../drawings/vmlDrawing5.vml"/><Relationship Id="rId2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1" Type="http://schemas.openxmlformats.org/officeDocument/2006/relationships/oleObject" Target="../embeddings/oleObject26.bin"/><Relationship Id="rId12" Type="http://schemas.openxmlformats.org/officeDocument/2006/relationships/image" Target="../media/image32.emf"/><Relationship Id="rId13" Type="http://schemas.openxmlformats.org/officeDocument/2006/relationships/oleObject" Target="../embeddings/oleObject27.bin"/><Relationship Id="rId14" Type="http://schemas.openxmlformats.org/officeDocument/2006/relationships/image" Target="../media/image33.emf"/><Relationship Id="rId1" Type="http://schemas.openxmlformats.org/officeDocument/2006/relationships/vmlDrawing" Target="../drawings/vmlDrawing6.vml"/><Relationship Id="rId2" Type="http://schemas.openxmlformats.org/officeDocument/2006/relationships/slideLayout" Target="../slideLayouts/slideLayout6.xml"/><Relationship Id="rId3" Type="http://schemas.openxmlformats.org/officeDocument/2006/relationships/oleObject" Target="../embeddings/oleObject22.bin"/><Relationship Id="rId4" Type="http://schemas.openxmlformats.org/officeDocument/2006/relationships/image" Target="../media/image28.emf"/><Relationship Id="rId5" Type="http://schemas.openxmlformats.org/officeDocument/2006/relationships/oleObject" Target="../embeddings/oleObject23.bin"/><Relationship Id="rId6" Type="http://schemas.openxmlformats.org/officeDocument/2006/relationships/image" Target="../media/image29.emf"/><Relationship Id="rId7" Type="http://schemas.openxmlformats.org/officeDocument/2006/relationships/oleObject" Target="../embeddings/oleObject24.bin"/><Relationship Id="rId8" Type="http://schemas.openxmlformats.org/officeDocument/2006/relationships/image" Target="../media/image30.emf"/><Relationship Id="rId9" Type="http://schemas.openxmlformats.org/officeDocument/2006/relationships/oleObject" Target="../embeddings/oleObject25.bin"/><Relationship Id="rId10" Type="http://schemas.openxmlformats.org/officeDocument/2006/relationships/image" Target="../media/image31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11" Type="http://schemas.openxmlformats.org/officeDocument/2006/relationships/oleObject" Target="../embeddings/oleObject5.bin"/><Relationship Id="rId12" Type="http://schemas.openxmlformats.org/officeDocument/2006/relationships/image" Target="../media/image9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1.xml"/><Relationship Id="rId3" Type="http://schemas.openxmlformats.org/officeDocument/2006/relationships/oleObject" Target="../embeddings/oleObject1.bin"/><Relationship Id="rId4" Type="http://schemas.openxmlformats.org/officeDocument/2006/relationships/image" Target="../media/image5.emf"/><Relationship Id="rId5" Type="http://schemas.openxmlformats.org/officeDocument/2006/relationships/oleObject" Target="../embeddings/oleObject2.bin"/><Relationship Id="rId6" Type="http://schemas.openxmlformats.org/officeDocument/2006/relationships/image" Target="../media/image6.emf"/><Relationship Id="rId7" Type="http://schemas.openxmlformats.org/officeDocument/2006/relationships/oleObject" Target="../embeddings/oleObject3.bin"/><Relationship Id="rId8" Type="http://schemas.openxmlformats.org/officeDocument/2006/relationships/image" Target="../media/image7.emf"/><Relationship Id="rId9" Type="http://schemas.openxmlformats.org/officeDocument/2006/relationships/oleObject" Target="../embeddings/oleObject4.bin"/><Relationship Id="rId10" Type="http://schemas.openxmlformats.org/officeDocument/2006/relationships/image" Target="../media/image8.emf"/></Relationships>
</file>

<file path=ppt/slides/_rels/slide7.xml.rels><?xml version="1.0" encoding="UTF-8" standalone="yes"?>
<Relationships xmlns="http://schemas.openxmlformats.org/package/2006/relationships"><Relationship Id="rId11" Type="http://schemas.openxmlformats.org/officeDocument/2006/relationships/oleObject" Target="../embeddings/oleObject9.bin"/><Relationship Id="rId12" Type="http://schemas.openxmlformats.org/officeDocument/2006/relationships/image" Target="../media/image13.emf"/><Relationship Id="rId13" Type="http://schemas.openxmlformats.org/officeDocument/2006/relationships/oleObject" Target="../embeddings/oleObject10.bin"/><Relationship Id="rId14" Type="http://schemas.openxmlformats.org/officeDocument/2006/relationships/image" Target="../media/image14.emf"/><Relationship Id="rId15" Type="http://schemas.openxmlformats.org/officeDocument/2006/relationships/oleObject" Target="../embeddings/oleObject11.bin"/><Relationship Id="rId16" Type="http://schemas.openxmlformats.org/officeDocument/2006/relationships/image" Target="../media/image15.emf"/><Relationship Id="rId17" Type="http://schemas.openxmlformats.org/officeDocument/2006/relationships/oleObject" Target="../embeddings/oleObject12.bin"/><Relationship Id="rId18" Type="http://schemas.openxmlformats.org/officeDocument/2006/relationships/image" Target="../media/image16.emf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6.xml"/><Relationship Id="rId3" Type="http://schemas.openxmlformats.org/officeDocument/2006/relationships/oleObject" Target="../embeddings/oleObject6.bin"/><Relationship Id="rId4" Type="http://schemas.openxmlformats.org/officeDocument/2006/relationships/image" Target="../media/image10.emf"/><Relationship Id="rId5" Type="http://schemas.openxmlformats.org/officeDocument/2006/relationships/image" Target="../media/image17.png"/><Relationship Id="rId6" Type="http://schemas.openxmlformats.org/officeDocument/2006/relationships/image" Target="../media/image18.jpeg"/><Relationship Id="rId7" Type="http://schemas.openxmlformats.org/officeDocument/2006/relationships/oleObject" Target="../embeddings/oleObject7.bin"/><Relationship Id="rId8" Type="http://schemas.openxmlformats.org/officeDocument/2006/relationships/image" Target="../media/image11.emf"/><Relationship Id="rId9" Type="http://schemas.openxmlformats.org/officeDocument/2006/relationships/oleObject" Target="../embeddings/oleObject8.bin"/><Relationship Id="rId10" Type="http://schemas.openxmlformats.org/officeDocument/2006/relationships/image" Target="../media/image12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4" Type="http://schemas.openxmlformats.org/officeDocument/2006/relationships/image" Target="../media/image19.emf"/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1" Type="http://schemas.openxmlformats.org/officeDocument/2006/relationships/oleObject" Target="../embeddings/oleObject18.bin"/><Relationship Id="rId12" Type="http://schemas.openxmlformats.org/officeDocument/2006/relationships/image" Target="../media/image24.emf"/><Relationship Id="rId13" Type="http://schemas.openxmlformats.org/officeDocument/2006/relationships/oleObject" Target="../embeddings/oleObject19.bin"/><Relationship Id="rId14" Type="http://schemas.openxmlformats.org/officeDocument/2006/relationships/image" Target="../media/image25.emf"/><Relationship Id="rId1" Type="http://schemas.openxmlformats.org/officeDocument/2006/relationships/vmlDrawing" Target="../drawings/vmlDrawing4.vml"/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oleObject14.bin"/><Relationship Id="rId4" Type="http://schemas.openxmlformats.org/officeDocument/2006/relationships/image" Target="../media/image20.emf"/><Relationship Id="rId5" Type="http://schemas.openxmlformats.org/officeDocument/2006/relationships/oleObject" Target="../embeddings/oleObject15.bin"/><Relationship Id="rId6" Type="http://schemas.openxmlformats.org/officeDocument/2006/relationships/image" Target="../media/image21.emf"/><Relationship Id="rId7" Type="http://schemas.openxmlformats.org/officeDocument/2006/relationships/oleObject" Target="../embeddings/oleObject16.bin"/><Relationship Id="rId8" Type="http://schemas.openxmlformats.org/officeDocument/2006/relationships/image" Target="../media/image22.emf"/><Relationship Id="rId9" Type="http://schemas.openxmlformats.org/officeDocument/2006/relationships/oleObject" Target="../embeddings/oleObject17.bin"/><Relationship Id="rId10" Type="http://schemas.openxmlformats.org/officeDocument/2006/relationships/image" Target="../media/image2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Monday, Nov. 11, 2013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smtClean="0"/>
              <a:t>PHYS 3313-001, Fall 2013                      Dr. Jaehoon Yu</a:t>
            </a:r>
            <a:endParaRPr lang="en-US"/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95A3770-54C9-3149-A664-D038CC3CB949}" type="slidenum">
              <a:rPr lang="en-US">
                <a:latin typeface="Arial Narrow" pitchFamily="-84" charset="0"/>
              </a:rPr>
              <a:pPr/>
              <a:t>1</a:t>
            </a:fld>
            <a:endParaRPr lang="en-US">
              <a:latin typeface="Arial Narrow" pitchFamily="-84" charset="0"/>
            </a:endParaRPr>
          </a:p>
        </p:txBody>
      </p:sp>
      <p:sp>
        <p:nvSpPr>
          <p:cNvPr id="18437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52400"/>
            <a:ext cx="7772400" cy="1135063"/>
          </a:xfrm>
        </p:spPr>
        <p:txBody>
          <a:bodyPr/>
          <a:lstStyle/>
          <a:p>
            <a:pPr eaLnBrk="1" hangingPunct="1"/>
            <a:r>
              <a:rPr lang="en-US" b="1" dirty="0">
                <a:ea typeface="ＭＳ Ｐゴシック" pitchFamily="-84" charset="-128"/>
                <a:cs typeface="ＭＳ Ｐゴシック" pitchFamily="-84" charset="-128"/>
              </a:rPr>
              <a:t>PHYS</a:t>
            </a:r>
            <a:r>
              <a:rPr lang="en-US" b="1" dirty="0" smtClean="0">
                <a:ea typeface="ＭＳ Ｐゴシック" pitchFamily="-84" charset="-128"/>
                <a:cs typeface="ＭＳ Ｐゴシック" pitchFamily="-84" charset="-128"/>
              </a:rPr>
              <a:t> 3313 </a:t>
            </a:r>
            <a:r>
              <a:rPr lang="en-US" b="1" dirty="0">
                <a:ea typeface="ＭＳ Ｐゴシック" pitchFamily="-84" charset="-128"/>
                <a:cs typeface="ＭＳ Ｐゴシック" pitchFamily="-84" charset="-128"/>
              </a:rPr>
              <a:t>– Section 001</a:t>
            </a:r>
            <a:br>
              <a:rPr lang="en-US" b="1" dirty="0">
                <a:ea typeface="ＭＳ Ｐゴシック" pitchFamily="-84" charset="-128"/>
                <a:cs typeface="ＭＳ Ｐゴシック" pitchFamily="-84" charset="-128"/>
              </a:rPr>
            </a:br>
            <a:r>
              <a:rPr lang="en-US" b="1" dirty="0">
                <a:ea typeface="ＭＳ Ｐゴシック" pitchFamily="-84" charset="-128"/>
                <a:cs typeface="ＭＳ Ｐゴシック" pitchFamily="-84" charset="-128"/>
              </a:rPr>
              <a:t>Lecture </a:t>
            </a:r>
            <a:r>
              <a:rPr lang="en-US" b="1" dirty="0" smtClean="0">
                <a:ea typeface="ＭＳ Ｐゴシック" pitchFamily="-84" charset="-128"/>
                <a:cs typeface="ＭＳ Ｐゴシック" pitchFamily="-84" charset="-128"/>
              </a:rPr>
              <a:t>#17</a:t>
            </a:r>
            <a:endParaRPr lang="en-US" b="1" dirty="0">
              <a:ea typeface="ＭＳ Ｐゴシック" pitchFamily="-84" charset="-128"/>
              <a:cs typeface="ＭＳ Ｐゴシック" pitchFamily="-84" charset="-128"/>
            </a:endParaRPr>
          </a:p>
        </p:txBody>
      </p:sp>
      <p:sp>
        <p:nvSpPr>
          <p:cNvPr id="18438" name="Text Box 4"/>
          <p:cNvSpPr txBox="1">
            <a:spLocks noChangeArrowheads="1"/>
          </p:cNvSpPr>
          <p:nvPr/>
        </p:nvSpPr>
        <p:spPr bwMode="auto">
          <a:xfrm>
            <a:off x="2980442" y="1447800"/>
            <a:ext cx="287514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dirty="0" smtClean="0">
                <a:solidFill>
                  <a:schemeClr val="accent2"/>
                </a:solidFill>
                <a:latin typeface="Monotype Corsiva" pitchFamily="-84" charset="0"/>
              </a:rPr>
              <a:t>Monday, Nov. 11, 2013</a:t>
            </a:r>
            <a:endParaRPr lang="en-US" dirty="0">
              <a:solidFill>
                <a:schemeClr val="accent2"/>
              </a:solidFill>
              <a:latin typeface="Monotype Corsiva" pitchFamily="-84" charset="0"/>
            </a:endParaRPr>
          </a:p>
          <a:p>
            <a:pPr algn="ctr"/>
            <a:r>
              <a:rPr lang="en-US" dirty="0">
                <a:solidFill>
                  <a:schemeClr val="accent2"/>
                </a:solidFill>
                <a:latin typeface="Monotype Corsiva" pitchFamily="-84" charset="0"/>
              </a:rPr>
              <a:t>Dr.</a:t>
            </a:r>
            <a:r>
              <a:rPr lang="en-US" dirty="0" smtClean="0">
                <a:solidFill>
                  <a:schemeClr val="accent2"/>
                </a:solidFill>
                <a:latin typeface="Monotype Corsiva" pitchFamily="-84" charset="0"/>
              </a:rPr>
              <a:t> </a:t>
            </a:r>
            <a:r>
              <a:rPr lang="en-US" b="1" dirty="0" smtClean="0">
                <a:solidFill>
                  <a:srgbClr val="FF0066"/>
                </a:solidFill>
                <a:latin typeface="Monotype Corsiva" pitchFamily="-84" charset="0"/>
              </a:rPr>
              <a:t>Jaehoon </a:t>
            </a:r>
            <a:r>
              <a:rPr lang="en-US" dirty="0" smtClean="0">
                <a:solidFill>
                  <a:schemeClr val="accent2"/>
                </a:solidFill>
                <a:latin typeface="Monotype Corsiva" pitchFamily="-84" charset="0"/>
              </a:rPr>
              <a:t>Yu</a:t>
            </a:r>
            <a:endParaRPr lang="en-US" b="1" dirty="0">
              <a:solidFill>
                <a:srgbClr val="FF0066"/>
              </a:solidFill>
              <a:latin typeface="Monotype Corsiva" pitchFamily="-84" charset="0"/>
            </a:endParaRPr>
          </a:p>
        </p:txBody>
      </p:sp>
      <p:sp>
        <p:nvSpPr>
          <p:cNvPr id="2058" name="Rectangle 10"/>
          <p:cNvSpPr>
            <a:spLocks noChangeArrowheads="1"/>
          </p:cNvSpPr>
          <p:nvPr/>
        </p:nvSpPr>
        <p:spPr bwMode="auto">
          <a:xfrm>
            <a:off x="914400" y="2286000"/>
            <a:ext cx="7162800" cy="350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609600" indent="-609600">
              <a:spcBef>
                <a:spcPct val="20000"/>
              </a:spcBef>
              <a:buFontTx/>
              <a:buChar char="•"/>
            </a:pPr>
            <a:r>
              <a:rPr lang="en-US" sz="2800" dirty="0" smtClean="0">
                <a:solidFill>
                  <a:schemeClr val="accent2"/>
                </a:solidFill>
                <a:latin typeface="Arial Narrow" pitchFamily="-84" charset="0"/>
              </a:rPr>
              <a:t>Alpha </a:t>
            </a:r>
            <a:r>
              <a:rPr lang="en-US" sz="2800" dirty="0">
                <a:solidFill>
                  <a:schemeClr val="accent2"/>
                </a:solidFill>
                <a:latin typeface="Arial Narrow" pitchFamily="-84" charset="0"/>
              </a:rPr>
              <a:t>Particle Decay</a:t>
            </a:r>
          </a:p>
          <a:p>
            <a:pPr marL="609600" indent="-609600">
              <a:spcBef>
                <a:spcPct val="20000"/>
              </a:spcBef>
              <a:buFontTx/>
              <a:buChar char="•"/>
            </a:pPr>
            <a:r>
              <a:rPr lang="en-US" sz="2800" dirty="0">
                <a:solidFill>
                  <a:schemeClr val="accent2"/>
                </a:solidFill>
                <a:latin typeface="Arial Narrow" pitchFamily="-84" charset="0"/>
              </a:rPr>
              <a:t>Use of Schrodinger Equation on Hydrogen Atom</a:t>
            </a:r>
          </a:p>
          <a:p>
            <a:pPr marL="609600" indent="-609600">
              <a:spcBef>
                <a:spcPct val="20000"/>
              </a:spcBef>
              <a:buFontTx/>
              <a:buChar char="•"/>
            </a:pPr>
            <a:r>
              <a:rPr lang="en-US" sz="2800" dirty="0">
                <a:solidFill>
                  <a:schemeClr val="accent2"/>
                </a:solidFill>
                <a:latin typeface="Arial Narrow" pitchFamily="-84" charset="0"/>
              </a:rPr>
              <a:t>Solutions for Schrodinger Equation for Hydrogen Atom</a:t>
            </a:r>
          </a:p>
          <a:p>
            <a:pPr marL="609600" indent="-609600">
              <a:spcBef>
                <a:spcPct val="20000"/>
              </a:spcBef>
              <a:buFontTx/>
              <a:buChar char="•"/>
            </a:pPr>
            <a:r>
              <a:rPr lang="en-US" sz="2800" dirty="0" smtClean="0">
                <a:solidFill>
                  <a:schemeClr val="accent2"/>
                </a:solidFill>
                <a:latin typeface="Arial Narrow" pitchFamily="-84" charset="0"/>
              </a:rPr>
              <a:t>Quantum </a:t>
            </a:r>
            <a:r>
              <a:rPr lang="en-US" sz="2800" dirty="0">
                <a:solidFill>
                  <a:schemeClr val="accent2"/>
                </a:solidFill>
                <a:latin typeface="Arial Narrow" pitchFamily="-84" charset="0"/>
              </a:rPr>
              <a:t>Numbers</a:t>
            </a:r>
          </a:p>
          <a:p>
            <a:pPr marL="609600" indent="-609600">
              <a:spcBef>
                <a:spcPct val="20000"/>
              </a:spcBef>
              <a:buFontTx/>
              <a:buChar char="•"/>
            </a:pPr>
            <a:r>
              <a:rPr lang="en-US" sz="2800" dirty="0">
                <a:solidFill>
                  <a:schemeClr val="accent2"/>
                </a:solidFill>
                <a:latin typeface="Arial Narrow" pitchFamily="-84" charset="0"/>
              </a:rPr>
              <a:t>Principal Quantum Number</a:t>
            </a:r>
          </a:p>
          <a:p>
            <a:pPr marL="609600" indent="-609600">
              <a:spcBef>
                <a:spcPct val="20000"/>
              </a:spcBef>
              <a:buFontTx/>
              <a:buChar char="•"/>
            </a:pPr>
            <a:r>
              <a:rPr lang="en-US" sz="2800" dirty="0">
                <a:solidFill>
                  <a:schemeClr val="accent2"/>
                </a:solidFill>
                <a:latin typeface="Arial Narrow" pitchFamily="-84" charset="0"/>
              </a:rPr>
              <a:t>Orbital Angular Momentum Quantum Number </a:t>
            </a:r>
          </a:p>
          <a:p>
            <a:pPr marL="609600" indent="-609600">
              <a:spcBef>
                <a:spcPct val="20000"/>
              </a:spcBef>
              <a:buFontTx/>
              <a:buChar char="•"/>
            </a:pPr>
            <a:r>
              <a:rPr lang="en-US" sz="2800" dirty="0">
                <a:solidFill>
                  <a:schemeClr val="accent2"/>
                </a:solidFill>
                <a:latin typeface="Arial Narrow" pitchFamily="-84" charset="0"/>
              </a:rPr>
              <a:t>Magnetic Quantum </a:t>
            </a:r>
            <a:r>
              <a:rPr lang="en-US" sz="2800" dirty="0" smtClean="0">
                <a:solidFill>
                  <a:schemeClr val="accent2"/>
                </a:solidFill>
                <a:latin typeface="Arial Narrow" pitchFamily="-84" charset="0"/>
              </a:rPr>
              <a:t>Number</a:t>
            </a:r>
            <a:endParaRPr lang="en-US" sz="2800" dirty="0">
              <a:solidFill>
                <a:schemeClr val="accent2"/>
              </a:solidFill>
              <a:latin typeface="Arial Narrow" pitchFamily="-8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86" name="Rectangle 2062"/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7772400" cy="762000"/>
          </a:xfrm>
        </p:spPr>
        <p:txBody>
          <a:bodyPr/>
          <a:lstStyle/>
          <a:p>
            <a:pPr eaLnBrk="1" hangingPunct="1">
              <a:defRPr/>
            </a:pPr>
            <a:r>
              <a:rPr lang="en-US" sz="3300" dirty="0" smtClean="0">
                <a:cs typeface="+mj-cs"/>
              </a:rPr>
              <a:t>Solution of the Schr</a:t>
            </a:r>
            <a:r>
              <a:rPr lang="en-US" sz="3300" dirty="0" smtClean="0">
                <a:cs typeface="Arial" charset="0"/>
              </a:rPr>
              <a:t>ö</a:t>
            </a:r>
            <a:r>
              <a:rPr lang="en-US" sz="3300" dirty="0" smtClean="0">
                <a:cs typeface="+mj-cs"/>
              </a:rPr>
              <a:t>dinger Equation</a:t>
            </a:r>
          </a:p>
        </p:txBody>
      </p:sp>
      <p:sp>
        <p:nvSpPr>
          <p:cNvPr id="18435" name="Rectangle 1026"/>
          <p:cNvSpPr>
            <a:spLocks noGrp="1" noChangeArrowheads="1"/>
          </p:cNvSpPr>
          <p:nvPr>
            <p:ph idx="4294967295"/>
          </p:nvPr>
        </p:nvSpPr>
        <p:spPr>
          <a:xfrm>
            <a:off x="457200" y="838200"/>
            <a:ext cx="8686800" cy="5791200"/>
          </a:xfrm>
        </p:spPr>
        <p:txBody>
          <a:bodyPr/>
          <a:lstStyle/>
          <a:p>
            <a:pPr eaLnBrk="1" hangingPunct="1"/>
            <a:r>
              <a:rPr lang="en-US" sz="2800" dirty="0">
                <a:cs typeface="ＭＳ Ｐゴシック" pitchFamily="-84" charset="-128"/>
              </a:rPr>
              <a:t>Only </a:t>
            </a:r>
            <a:r>
              <a:rPr lang="en-US" sz="2800" i="1" dirty="0" err="1">
                <a:cs typeface="ＭＳ Ｐゴシック" pitchFamily="-84" charset="-128"/>
              </a:rPr>
              <a:t>r</a:t>
            </a:r>
            <a:r>
              <a:rPr lang="en-US" sz="2800" dirty="0">
                <a:cs typeface="ＭＳ Ｐゴシック" pitchFamily="-84" charset="-128"/>
              </a:rPr>
              <a:t> and </a:t>
            </a:r>
            <a:r>
              <a:rPr lang="el-GR" sz="2800" i="1" dirty="0">
                <a:latin typeface="Lucida Grande" pitchFamily="-84" charset="0"/>
                <a:ea typeface="Arial" pitchFamily="-84" charset="0"/>
                <a:cs typeface="Arial" pitchFamily="-84" charset="0"/>
              </a:rPr>
              <a:t>θ</a:t>
            </a:r>
            <a:r>
              <a:rPr lang="en-US" sz="2800" dirty="0">
                <a:cs typeface="ＭＳ Ｐゴシック" pitchFamily="-84" charset="-128"/>
              </a:rPr>
              <a:t> appear on the </a:t>
            </a:r>
            <a:r>
              <a:rPr lang="en-US" sz="2800" dirty="0" smtClean="0">
                <a:cs typeface="ＭＳ Ｐゴシック" pitchFamily="-84" charset="-128"/>
              </a:rPr>
              <a:t>left-hand </a:t>
            </a:r>
            <a:r>
              <a:rPr lang="en-US" sz="2800" dirty="0">
                <a:cs typeface="ＭＳ Ｐゴシック" pitchFamily="-84" charset="-128"/>
              </a:rPr>
              <a:t>side and </a:t>
            </a:r>
            <a:r>
              <a:rPr lang="en-US" sz="2800" dirty="0" smtClean="0">
                <a:cs typeface="ＭＳ Ｐゴシック" pitchFamily="-84" charset="-128"/>
              </a:rPr>
              <a:t>only </a:t>
            </a:r>
            <a:r>
              <a:rPr lang="en-US" sz="2800" dirty="0" err="1" smtClean="0">
                <a:latin typeface="Symbol" charset="2"/>
                <a:cs typeface="Symbol" charset="2"/>
              </a:rPr>
              <a:t>φ</a:t>
            </a:r>
            <a:r>
              <a:rPr lang="en-US" sz="2800" dirty="0" smtClean="0">
                <a:cs typeface="ＭＳ Ｐゴシック" pitchFamily="-84" charset="-128"/>
              </a:rPr>
              <a:t>  </a:t>
            </a:r>
            <a:r>
              <a:rPr lang="en-US" sz="2800" dirty="0">
                <a:cs typeface="ＭＳ Ｐゴシック" pitchFamily="-84" charset="-128"/>
              </a:rPr>
              <a:t>appears on the </a:t>
            </a:r>
            <a:r>
              <a:rPr lang="en-US" sz="2800" dirty="0" smtClean="0">
                <a:cs typeface="ＭＳ Ｐゴシック" pitchFamily="-84" charset="-128"/>
              </a:rPr>
              <a:t>right-hand </a:t>
            </a:r>
            <a:r>
              <a:rPr lang="en-US" sz="2800" dirty="0">
                <a:cs typeface="ＭＳ Ｐゴシック" pitchFamily="-84" charset="-128"/>
              </a:rPr>
              <a:t>side of</a:t>
            </a:r>
            <a:r>
              <a:rPr lang="en-US" sz="2800" dirty="0" smtClean="0">
                <a:cs typeface="ＭＳ Ｐゴシック" pitchFamily="-84" charset="-128"/>
              </a:rPr>
              <a:t> the equation</a:t>
            </a:r>
          </a:p>
          <a:p>
            <a:pPr eaLnBrk="1" hangingPunct="1"/>
            <a:r>
              <a:rPr lang="en-US" sz="2800" dirty="0">
                <a:cs typeface="ＭＳ Ｐゴシック" pitchFamily="-84" charset="-128"/>
              </a:rPr>
              <a:t>The </a:t>
            </a:r>
            <a:r>
              <a:rPr lang="en-US" sz="2800" dirty="0" smtClean="0">
                <a:cs typeface="ＭＳ Ｐゴシック" pitchFamily="-84" charset="-128"/>
              </a:rPr>
              <a:t>left-hand </a:t>
            </a:r>
            <a:r>
              <a:rPr lang="en-US" sz="2800" dirty="0">
                <a:cs typeface="ＭＳ Ｐゴシック" pitchFamily="-84" charset="-128"/>
              </a:rPr>
              <a:t>side of the equation cannot change as</a:t>
            </a:r>
            <a:r>
              <a:rPr lang="en-US" sz="2800" dirty="0" smtClean="0">
                <a:cs typeface="ＭＳ Ｐゴシック" pitchFamily="-84" charset="-128"/>
              </a:rPr>
              <a:t> </a:t>
            </a:r>
            <a:r>
              <a:rPr lang="en-US" sz="2800" dirty="0" err="1" smtClean="0">
                <a:latin typeface="Symbol" charset="2"/>
                <a:cs typeface="Symbol" charset="2"/>
              </a:rPr>
              <a:t>φ</a:t>
            </a:r>
            <a:r>
              <a:rPr lang="en-US" sz="2800" dirty="0" smtClean="0">
                <a:cs typeface="ＭＳ Ｐゴシック" pitchFamily="-84" charset="-128"/>
              </a:rPr>
              <a:t>  </a:t>
            </a:r>
            <a:r>
              <a:rPr lang="en-US" sz="2800" dirty="0">
                <a:cs typeface="ＭＳ Ｐゴシック" pitchFamily="-84" charset="-128"/>
              </a:rPr>
              <a:t>changes.</a:t>
            </a:r>
          </a:p>
          <a:p>
            <a:pPr eaLnBrk="1" hangingPunct="1"/>
            <a:r>
              <a:rPr lang="en-US" sz="2800" dirty="0">
                <a:cs typeface="ＭＳ Ｐゴシック" pitchFamily="-84" charset="-128"/>
              </a:rPr>
              <a:t>The </a:t>
            </a:r>
            <a:r>
              <a:rPr lang="en-US" sz="2800" dirty="0" smtClean="0">
                <a:cs typeface="ＭＳ Ｐゴシック" pitchFamily="-84" charset="-128"/>
              </a:rPr>
              <a:t>right-hand </a:t>
            </a:r>
            <a:r>
              <a:rPr lang="en-US" sz="2800" dirty="0">
                <a:cs typeface="ＭＳ Ｐゴシック" pitchFamily="-84" charset="-128"/>
              </a:rPr>
              <a:t>side cannot change with either </a:t>
            </a:r>
            <a:r>
              <a:rPr lang="en-US" sz="2800" i="1" dirty="0" err="1">
                <a:cs typeface="ＭＳ Ｐゴシック" pitchFamily="-84" charset="-128"/>
              </a:rPr>
              <a:t>r</a:t>
            </a:r>
            <a:r>
              <a:rPr lang="en-US" sz="2800" dirty="0">
                <a:cs typeface="ＭＳ Ｐゴシック" pitchFamily="-84" charset="-128"/>
              </a:rPr>
              <a:t> or </a:t>
            </a:r>
            <a:r>
              <a:rPr lang="el-GR" sz="2800" i="1" dirty="0">
                <a:latin typeface="Lucida Grande" pitchFamily="-84" charset="0"/>
                <a:ea typeface="Arial" pitchFamily="-84" charset="0"/>
                <a:cs typeface="Arial" pitchFamily="-84" charset="0"/>
              </a:rPr>
              <a:t>θ</a:t>
            </a:r>
            <a:r>
              <a:rPr lang="en-US" sz="2800" dirty="0" smtClean="0">
                <a:cs typeface="ＭＳ Ｐゴシック" pitchFamily="-84" charset="-128"/>
              </a:rPr>
              <a:t>.</a:t>
            </a:r>
          </a:p>
          <a:p>
            <a:pPr eaLnBrk="1" hangingPunct="1"/>
            <a:r>
              <a:rPr lang="en-US" sz="2800" dirty="0">
                <a:cs typeface="ＭＳ Ｐゴシック" pitchFamily="-84" charset="-128"/>
              </a:rPr>
              <a:t>Each side needs to be equal to a constant for the equation to be </a:t>
            </a:r>
            <a:r>
              <a:rPr lang="en-US" sz="2800" dirty="0" smtClean="0">
                <a:cs typeface="ＭＳ Ｐゴシック" pitchFamily="-84" charset="-128"/>
              </a:rPr>
              <a:t>true in all cases.  Set </a:t>
            </a:r>
            <a:r>
              <a:rPr lang="en-US" sz="2800" dirty="0">
                <a:cs typeface="ＭＳ Ｐゴシック" pitchFamily="-84" charset="-128"/>
              </a:rPr>
              <a:t>the constant </a:t>
            </a:r>
            <a:r>
              <a:rPr lang="en-US" sz="2800" dirty="0">
                <a:ea typeface="Lucida Grande" pitchFamily="-84" charset="0"/>
                <a:cs typeface="Lucida Grande" pitchFamily="-84" charset="0"/>
              </a:rPr>
              <a:t>−</a:t>
            </a:r>
            <a:r>
              <a:rPr lang="en-US" sz="2800" i="1" dirty="0">
                <a:cs typeface="ＭＳ Ｐゴシック" pitchFamily="-84" charset="-128"/>
              </a:rPr>
              <a:t>m</a:t>
            </a:r>
            <a:r>
              <a:rPr lang="en-US" sz="2800" baseline="-25000" dirty="0">
                <a:ea typeface="ヒラギノ角ゴ Pro W3" pitchFamily="-84" charset="-128"/>
                <a:cs typeface="ヒラギノ角ゴ Pro W3" pitchFamily="-84" charset="-128"/>
              </a:rPr>
              <a:t>ℓ</a:t>
            </a:r>
            <a:r>
              <a:rPr lang="en-US" sz="2800" baseline="30000" dirty="0">
                <a:cs typeface="ＭＳ Ｐゴシック" pitchFamily="-84" charset="-128"/>
              </a:rPr>
              <a:t>2</a:t>
            </a:r>
            <a:r>
              <a:rPr lang="en-US" sz="2800" dirty="0">
                <a:cs typeface="ＭＳ Ｐゴシック" pitchFamily="-84" charset="-128"/>
              </a:rPr>
              <a:t> equal to the </a:t>
            </a:r>
            <a:r>
              <a:rPr lang="en-US" sz="2800" dirty="0" smtClean="0">
                <a:cs typeface="ＭＳ Ｐゴシック" pitchFamily="-84" charset="-128"/>
              </a:rPr>
              <a:t>right-hand side </a:t>
            </a:r>
            <a:r>
              <a:rPr lang="en-US" sz="2800" dirty="0">
                <a:cs typeface="ＭＳ Ｐゴシック" pitchFamily="-84" charset="-128"/>
              </a:rPr>
              <a:t>of</a:t>
            </a:r>
            <a:r>
              <a:rPr lang="en-US" sz="2800" dirty="0" smtClean="0">
                <a:cs typeface="ＭＳ Ｐゴシック" pitchFamily="-84" charset="-128"/>
              </a:rPr>
              <a:t> the reorganized equation</a:t>
            </a:r>
          </a:p>
          <a:p>
            <a:pPr marL="457200" lvl="1" indent="0" eaLnBrk="1" hangingPunct="1">
              <a:buNone/>
            </a:pPr>
            <a:endParaRPr lang="en-US" sz="2400" dirty="0" smtClean="0">
              <a:cs typeface="ＭＳ Ｐゴシック" pitchFamily="-84" charset="-128"/>
            </a:endParaRPr>
          </a:p>
          <a:p>
            <a:pPr lvl="1" eaLnBrk="1" hangingPunct="1"/>
            <a:endParaRPr lang="en-US" sz="2400" dirty="0" smtClean="0">
              <a:cs typeface="ＭＳ Ｐゴシック" pitchFamily="-84" charset="-128"/>
            </a:endParaRPr>
          </a:p>
          <a:p>
            <a:pPr lvl="1" eaLnBrk="1" hangingPunct="1">
              <a:spcBef>
                <a:spcPts val="0"/>
              </a:spcBef>
            </a:pPr>
            <a:r>
              <a:rPr lang="en-US" sz="2400" dirty="0" smtClean="0">
                <a:cs typeface="ＭＳ Ｐゴシック" pitchFamily="-84" charset="-128"/>
              </a:rPr>
              <a:t>The sign in this equation must be negative for a valid solution </a:t>
            </a:r>
          </a:p>
          <a:p>
            <a:pPr eaLnBrk="1" hangingPunct="1">
              <a:spcBef>
                <a:spcPts val="0"/>
              </a:spcBef>
            </a:pPr>
            <a:r>
              <a:rPr lang="en-US" dirty="0" smtClean="0">
                <a:cs typeface="ＭＳ Ｐゴシック" pitchFamily="-84" charset="-128"/>
              </a:rPr>
              <a:t>It </a:t>
            </a:r>
            <a:r>
              <a:rPr lang="en-US" dirty="0">
                <a:cs typeface="ＭＳ Ｐゴシック" pitchFamily="-84" charset="-128"/>
              </a:rPr>
              <a:t>is convenient to choose a solution to </a:t>
            </a:r>
            <a:r>
              <a:rPr lang="en-US" dirty="0" smtClean="0">
                <a:cs typeface="ＭＳ Ｐゴシック" pitchFamily="-84" charset="-128"/>
              </a:rPr>
              <a:t>be          </a:t>
            </a:r>
            <a:r>
              <a:rPr lang="en-US" sz="3600" dirty="0">
                <a:cs typeface="ＭＳ Ｐゴシック" pitchFamily="-84" charset="-128"/>
              </a:rPr>
              <a:t>.</a:t>
            </a:r>
          </a:p>
        </p:txBody>
      </p:sp>
      <p:sp>
        <p:nvSpPr>
          <p:cNvPr id="156692" name="Rectangle 2068"/>
          <p:cNvSpPr>
            <a:spLocks noChangeArrowheads="1"/>
          </p:cNvSpPr>
          <p:nvPr/>
        </p:nvSpPr>
        <p:spPr bwMode="auto">
          <a:xfrm>
            <a:off x="3663950" y="4724400"/>
            <a:ext cx="3384550" cy="4127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100" dirty="0">
                <a:solidFill>
                  <a:srgbClr val="3333CC"/>
                </a:solidFill>
                <a:latin typeface="Arial" charset="0"/>
                <a:ea typeface="ＭＳ Ｐゴシック" charset="0"/>
                <a:cs typeface="+mn-cs"/>
              </a:rPr>
              <a:t>-------- </a:t>
            </a:r>
            <a:r>
              <a:rPr lang="en-US" sz="2100" b="1" dirty="0" err="1">
                <a:solidFill>
                  <a:srgbClr val="3333CC"/>
                </a:solidFill>
                <a:latin typeface="Arial" charset="0"/>
                <a:ea typeface="ＭＳ Ｐゴシック" charset="0"/>
                <a:cs typeface="+mn-cs"/>
              </a:rPr>
              <a:t>azimuthal</a:t>
            </a:r>
            <a:r>
              <a:rPr lang="en-US" sz="2100" b="1" dirty="0">
                <a:solidFill>
                  <a:srgbClr val="3333CC"/>
                </a:solidFill>
                <a:latin typeface="Arial" charset="0"/>
                <a:ea typeface="ＭＳ Ｐゴシック" charset="0"/>
                <a:cs typeface="+mn-cs"/>
              </a:rPr>
              <a:t> equation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Monday, Nov. 11, 2013</a:t>
            </a:r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92F9CF5-C078-EB47-929F-B0A3FA3F9506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smtClean="0"/>
              <a:t>PHYS 3313-001, Fall 2013                      Dr. Jaehoon Yu</a:t>
            </a:r>
            <a:endParaRPr lang="en-US"/>
          </a:p>
        </p:txBody>
      </p:sp>
      <p:graphicFrame>
        <p:nvGraphicFramePr>
          <p:cNvPr id="29698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25202118"/>
              </p:ext>
            </p:extLst>
          </p:nvPr>
        </p:nvGraphicFramePr>
        <p:xfrm>
          <a:off x="1752600" y="4419600"/>
          <a:ext cx="1752600" cy="96358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2800" name="Equation" r:id="rId3" imgW="800100" imgH="444500" progId="Equation.DSMT4">
                  <p:embed/>
                </p:oleObj>
              </mc:Choice>
              <mc:Fallback>
                <p:oleObj name="Equation" r:id="rId3" imgW="800100" imgH="4445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2600" y="4419600"/>
                        <a:ext cx="1752600" cy="96358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69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75170440"/>
              </p:ext>
            </p:extLst>
          </p:nvPr>
        </p:nvGraphicFramePr>
        <p:xfrm>
          <a:off x="7162800" y="5835650"/>
          <a:ext cx="724022" cy="488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2801" name="Equation" r:id="rId5" imgW="279400" imgH="190500" progId="Equation.DSMT4">
                  <p:embed/>
                </p:oleObj>
              </mc:Choice>
              <mc:Fallback>
                <p:oleObj name="Equation" r:id="rId5" imgW="279400" imgH="1905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62800" y="5835650"/>
                        <a:ext cx="724022" cy="4889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02417254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5" name="Rectangle 1049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609600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dirty="0" smtClean="0">
                <a:cs typeface="+mj-cs"/>
              </a:rPr>
              <a:t>Solution of the Schr</a:t>
            </a:r>
            <a:r>
              <a:rPr lang="en-US" sz="3600" dirty="0" smtClean="0">
                <a:cs typeface="Arial" charset="0"/>
              </a:rPr>
              <a:t>ö</a:t>
            </a:r>
            <a:r>
              <a:rPr lang="en-US" sz="3600" dirty="0" smtClean="0">
                <a:cs typeface="+mj-cs"/>
              </a:rPr>
              <a:t>dinger Equation</a:t>
            </a:r>
          </a:p>
        </p:txBody>
      </p:sp>
      <p:sp>
        <p:nvSpPr>
          <p:cNvPr id="19459" name="Rectangle 2"/>
          <p:cNvSpPr>
            <a:spLocks noGrp="1" noChangeArrowheads="1"/>
          </p:cNvSpPr>
          <p:nvPr>
            <p:ph idx="4294967295"/>
          </p:nvPr>
        </p:nvSpPr>
        <p:spPr>
          <a:xfrm>
            <a:off x="76200" y="685800"/>
            <a:ext cx="9144000" cy="5791200"/>
          </a:xfrm>
        </p:spPr>
        <p:txBody>
          <a:bodyPr/>
          <a:lstStyle/>
          <a:p>
            <a:pPr eaLnBrk="1" hangingPunct="1"/>
            <a:r>
              <a:rPr lang="en-US" sz="2800" dirty="0">
                <a:cs typeface="ＭＳ Ｐゴシック" pitchFamily="-84" charset="-128"/>
              </a:rPr>
              <a:t> 	 satisfies</a:t>
            </a:r>
            <a:r>
              <a:rPr lang="en-US" sz="2800" dirty="0" smtClean="0">
                <a:cs typeface="ＭＳ Ｐゴシック" pitchFamily="-84" charset="-128"/>
              </a:rPr>
              <a:t> the previous equation </a:t>
            </a:r>
            <a:r>
              <a:rPr lang="en-US" sz="2800" dirty="0">
                <a:cs typeface="ＭＳ Ｐゴシック" pitchFamily="-84" charset="-128"/>
              </a:rPr>
              <a:t>for any value of </a:t>
            </a:r>
            <a:r>
              <a:rPr lang="en-US" sz="2800" i="1" dirty="0" err="1">
                <a:cs typeface="ＭＳ Ｐゴシック" pitchFamily="-84" charset="-128"/>
              </a:rPr>
              <a:t>m</a:t>
            </a:r>
            <a:r>
              <a:rPr lang="en-US" sz="2800" baseline="-25000" dirty="0">
                <a:ea typeface="ヒラギノ角ゴ Pro W3" pitchFamily="-84" charset="-128"/>
                <a:cs typeface="ヒラギノ角ゴ Pro W3" pitchFamily="-84" charset="-128"/>
              </a:rPr>
              <a:t>ℓ</a:t>
            </a:r>
            <a:r>
              <a:rPr lang="en-US" sz="2800" dirty="0">
                <a:cs typeface="ＭＳ Ｐゴシック" pitchFamily="-84" charset="-128"/>
              </a:rPr>
              <a:t>.</a:t>
            </a:r>
          </a:p>
          <a:p>
            <a:pPr eaLnBrk="1" hangingPunct="1"/>
            <a:r>
              <a:rPr lang="en-US" sz="2800" dirty="0">
                <a:cs typeface="ＭＳ Ｐゴシック" pitchFamily="-84" charset="-128"/>
              </a:rPr>
              <a:t>The solution be single valued in order to have a valid solution for any</a:t>
            </a:r>
            <a:r>
              <a:rPr lang="en-US" sz="2800" dirty="0" smtClean="0">
                <a:cs typeface="ＭＳ Ｐゴシック" pitchFamily="-84" charset="-128"/>
              </a:rPr>
              <a:t> </a:t>
            </a:r>
            <a:r>
              <a:rPr lang="en-US" sz="2800" dirty="0" err="1" smtClean="0">
                <a:latin typeface="Symbol" charset="2"/>
                <a:cs typeface="Symbol" charset="2"/>
              </a:rPr>
              <a:t>φ</a:t>
            </a:r>
            <a:r>
              <a:rPr lang="en-US" sz="2800" dirty="0" smtClean="0">
                <a:cs typeface="ＭＳ Ｐゴシック" pitchFamily="-84" charset="-128"/>
              </a:rPr>
              <a:t>, </a:t>
            </a:r>
            <a:r>
              <a:rPr lang="en-US" sz="2800" dirty="0">
                <a:cs typeface="ＭＳ Ｐゴシック" pitchFamily="-84" charset="-128"/>
              </a:rPr>
              <a:t>which</a:t>
            </a:r>
            <a:r>
              <a:rPr lang="en-US" sz="2800" dirty="0" smtClean="0">
                <a:cs typeface="ＭＳ Ｐゴシック" pitchFamily="-84" charset="-128"/>
              </a:rPr>
              <a:t> requires</a:t>
            </a:r>
          </a:p>
          <a:p>
            <a:pPr eaLnBrk="1" hangingPunct="1"/>
            <a:endParaRPr lang="en-US" sz="2800" dirty="0">
              <a:cs typeface="ＭＳ Ｐゴシック" pitchFamily="-84" charset="-128"/>
            </a:endParaRPr>
          </a:p>
          <a:p>
            <a:pPr eaLnBrk="1" hangingPunct="1"/>
            <a:r>
              <a:rPr lang="en-US" sz="2800" i="1" dirty="0" err="1">
                <a:cs typeface="ＭＳ Ｐゴシック" pitchFamily="-84" charset="-128"/>
              </a:rPr>
              <a:t>m</a:t>
            </a:r>
            <a:r>
              <a:rPr lang="en-US" sz="2800" baseline="-25000" dirty="0">
                <a:ea typeface="ヒラギノ角ゴ Pro W3" pitchFamily="-84" charset="-128"/>
                <a:cs typeface="ヒラギノ角ゴ Pro W3" pitchFamily="-84" charset="-128"/>
              </a:rPr>
              <a:t>ℓ</a:t>
            </a:r>
            <a:r>
              <a:rPr lang="en-US" sz="2800" dirty="0" smtClean="0">
                <a:ea typeface="Arial" pitchFamily="-84" charset="0"/>
                <a:cs typeface="Arial" pitchFamily="-84" charset="0"/>
              </a:rPr>
              <a:t> </a:t>
            </a:r>
            <a:r>
              <a:rPr lang="en-US" sz="2800" dirty="0" smtClean="0">
                <a:cs typeface="ＭＳ Ｐゴシック" pitchFamily="-84" charset="-128"/>
              </a:rPr>
              <a:t>must be zero </a:t>
            </a:r>
            <a:r>
              <a:rPr lang="en-US" sz="2800" dirty="0">
                <a:cs typeface="ＭＳ Ｐゴシック" pitchFamily="-84" charset="-128"/>
              </a:rPr>
              <a:t>or an integer (positive or negative) for this </a:t>
            </a:r>
            <a:r>
              <a:rPr lang="en-US" sz="2800" dirty="0" smtClean="0">
                <a:cs typeface="ＭＳ Ｐゴシック" pitchFamily="-84" charset="-128"/>
              </a:rPr>
              <a:t>to work</a:t>
            </a:r>
          </a:p>
          <a:p>
            <a:pPr eaLnBrk="1" hangingPunct="1"/>
            <a:r>
              <a:rPr lang="en-US" sz="2800" dirty="0" smtClean="0">
                <a:cs typeface="ＭＳ Ｐゴシック" pitchFamily="-84" charset="-128"/>
              </a:rPr>
              <a:t>Now, set the remaining equation equal </a:t>
            </a:r>
            <a:r>
              <a:rPr lang="en-US" sz="2800" dirty="0">
                <a:cs typeface="ＭＳ Ｐゴシック" pitchFamily="-84" charset="-128"/>
              </a:rPr>
              <a:t>to </a:t>
            </a:r>
            <a:r>
              <a:rPr lang="en-US" sz="2800" dirty="0">
                <a:ea typeface="Lucida Grande" pitchFamily="-84" charset="0"/>
                <a:cs typeface="Lucida Grande" pitchFamily="-84" charset="0"/>
              </a:rPr>
              <a:t>−</a:t>
            </a:r>
            <a:r>
              <a:rPr lang="en-US" sz="2800" i="1" dirty="0">
                <a:ea typeface="Arial" pitchFamily="-84" charset="0"/>
                <a:cs typeface="Arial" pitchFamily="-84" charset="0"/>
              </a:rPr>
              <a:t>m</a:t>
            </a:r>
            <a:r>
              <a:rPr lang="en-US" sz="2800" baseline="-25000" dirty="0">
                <a:ea typeface="ヒラギノ角ゴ Pro W3" pitchFamily="-84" charset="-128"/>
                <a:cs typeface="ヒラギノ角ゴ Pro W3" pitchFamily="-84" charset="-128"/>
              </a:rPr>
              <a:t>ℓ</a:t>
            </a:r>
            <a:r>
              <a:rPr lang="en-US" sz="2800" baseline="30000" dirty="0">
                <a:ea typeface="Arial" pitchFamily="-84" charset="0"/>
                <a:cs typeface="Arial" pitchFamily="-84" charset="0"/>
              </a:rPr>
              <a:t>2</a:t>
            </a:r>
            <a:r>
              <a:rPr lang="en-US" sz="2800" dirty="0">
                <a:cs typeface="ＭＳ Ｐゴシック" pitchFamily="-84" charset="-128"/>
              </a:rPr>
              <a:t> and</a:t>
            </a:r>
            <a:r>
              <a:rPr lang="en-US" sz="2800" dirty="0" smtClean="0">
                <a:cs typeface="ＭＳ Ｐゴシック" pitchFamily="-84" charset="-128"/>
              </a:rPr>
              <a:t> divide either side with sin</a:t>
            </a:r>
            <a:r>
              <a:rPr lang="en-US" sz="2800" baseline="30000" dirty="0" smtClean="0">
                <a:cs typeface="ＭＳ Ｐゴシック" pitchFamily="-84" charset="-128"/>
              </a:rPr>
              <a:t>2</a:t>
            </a:r>
            <a:r>
              <a:rPr lang="en-US" sz="2800" dirty="0" smtClean="0">
                <a:latin typeface="Symbol" charset="2"/>
                <a:cs typeface="Symbol" charset="2"/>
              </a:rPr>
              <a:t>θ</a:t>
            </a:r>
            <a:r>
              <a:rPr lang="en-US" sz="2800" dirty="0" smtClean="0">
                <a:cs typeface="ＭＳ Ｐゴシック" pitchFamily="-84" charset="-128"/>
              </a:rPr>
              <a:t> and rearrange them as </a:t>
            </a:r>
          </a:p>
          <a:p>
            <a:pPr eaLnBrk="1" hangingPunct="1">
              <a:buFont typeface="Wingdings" pitchFamily="-84" charset="2"/>
              <a:buNone/>
            </a:pPr>
            <a:endParaRPr lang="en-US" sz="2800" dirty="0" smtClean="0">
              <a:cs typeface="ＭＳ Ｐゴシック" pitchFamily="-84" charset="-128"/>
            </a:endParaRPr>
          </a:p>
          <a:p>
            <a:pPr eaLnBrk="1" hangingPunct="1">
              <a:buFont typeface="Wingdings" pitchFamily="-84" charset="2"/>
              <a:buNone/>
            </a:pPr>
            <a:endParaRPr lang="en-US" sz="2800" dirty="0" smtClean="0">
              <a:cs typeface="ＭＳ Ｐゴシック" pitchFamily="-84" charset="-128"/>
            </a:endParaRPr>
          </a:p>
          <a:p>
            <a:pPr eaLnBrk="1" hangingPunct="1"/>
            <a:r>
              <a:rPr lang="en-US" sz="2800" dirty="0">
                <a:cs typeface="ＭＳ Ｐゴシック" pitchFamily="-84" charset="-128"/>
              </a:rPr>
              <a:t>Everything depends on </a:t>
            </a:r>
            <a:r>
              <a:rPr lang="en-US" sz="2800" i="1" dirty="0" err="1">
                <a:cs typeface="ＭＳ Ｐゴシック" pitchFamily="-84" charset="-128"/>
              </a:rPr>
              <a:t>r</a:t>
            </a:r>
            <a:r>
              <a:rPr lang="en-US" sz="2800" dirty="0">
                <a:cs typeface="ＭＳ Ｐゴシック" pitchFamily="-84" charset="-128"/>
              </a:rPr>
              <a:t> on the left side and </a:t>
            </a:r>
            <a:r>
              <a:rPr lang="el-GR" sz="2800" i="1" dirty="0">
                <a:latin typeface="Lucida Grande" pitchFamily="-84" charset="0"/>
                <a:ea typeface="Arial" pitchFamily="-84" charset="0"/>
                <a:cs typeface="Arial" pitchFamily="-84" charset="0"/>
              </a:rPr>
              <a:t>θ</a:t>
            </a:r>
            <a:r>
              <a:rPr lang="en-US" sz="2800" dirty="0">
                <a:cs typeface="ＭＳ Ｐゴシック" pitchFamily="-84" charset="-128"/>
              </a:rPr>
              <a:t> on the right side of the equation.</a:t>
            </a:r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Monday, Nov. 11, 2013</a:t>
            </a:r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92F9CF5-C078-EB47-929F-B0A3FA3F9506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smtClean="0"/>
              <a:t>PHYS 3313-001, Fall 2013                      Dr. Jaehoon Yu</a:t>
            </a:r>
            <a:endParaRPr lang="en-US"/>
          </a:p>
        </p:txBody>
      </p:sp>
      <p:graphicFrame>
        <p:nvGraphicFramePr>
          <p:cNvPr id="30722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0226326"/>
              </p:ext>
            </p:extLst>
          </p:nvPr>
        </p:nvGraphicFramePr>
        <p:xfrm>
          <a:off x="457200" y="685800"/>
          <a:ext cx="723900" cy="488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2935" name="Equation" r:id="rId3" imgW="279400" imgH="190500" progId="Equation.DSMT4">
                  <p:embed/>
                </p:oleObj>
              </mc:Choice>
              <mc:Fallback>
                <p:oleObj name="Equation" r:id="rId3" imgW="279400" imgH="1905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685800"/>
                        <a:ext cx="723900" cy="4889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23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55881762"/>
              </p:ext>
            </p:extLst>
          </p:nvPr>
        </p:nvGraphicFramePr>
        <p:xfrm>
          <a:off x="3353422" y="1676400"/>
          <a:ext cx="2209178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2936" name="Equation" r:id="rId5" imgW="1092200" imgH="228600" progId="Equation.DSMT4">
                  <p:embed/>
                </p:oleObj>
              </mc:Choice>
              <mc:Fallback>
                <p:oleObj name="Equation" r:id="rId5" imgW="109220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53422" y="1676400"/>
                        <a:ext cx="2209178" cy="457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24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07709796"/>
              </p:ext>
            </p:extLst>
          </p:nvPr>
        </p:nvGraphicFramePr>
        <p:xfrm>
          <a:off x="990600" y="2166144"/>
          <a:ext cx="3152775" cy="528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2937" name="Equation" r:id="rId7" imgW="1346200" imgH="228600" progId="Equation.DSMT4">
                  <p:embed/>
                </p:oleObj>
              </mc:Choice>
              <mc:Fallback>
                <p:oleObj name="Equation" r:id="rId7" imgW="134620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2166144"/>
                        <a:ext cx="3152775" cy="5286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25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36932011"/>
              </p:ext>
            </p:extLst>
          </p:nvPr>
        </p:nvGraphicFramePr>
        <p:xfrm>
          <a:off x="5751512" y="2133600"/>
          <a:ext cx="1487488" cy="441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2938" name="Equation" r:id="rId9" imgW="635000" imgH="190500" progId="Equation.DSMT4">
                  <p:embed/>
                </p:oleObj>
              </mc:Choice>
              <mc:Fallback>
                <p:oleObj name="Equation" r:id="rId9" imgW="635000" imgH="1905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51512" y="2133600"/>
                        <a:ext cx="1487488" cy="4413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Right Arrow 16"/>
          <p:cNvSpPr/>
          <p:nvPr/>
        </p:nvSpPr>
        <p:spPr bwMode="auto">
          <a:xfrm>
            <a:off x="4419600" y="2147361"/>
            <a:ext cx="1066800" cy="566202"/>
          </a:xfrm>
          <a:prstGeom prst="rightArrow">
            <a:avLst/>
          </a:prstGeom>
          <a:solidFill>
            <a:srgbClr val="FFFFCC"/>
          </a:solidFill>
          <a:ln w="38100" cap="flat" cmpd="sng" algn="ctr">
            <a:solidFill>
              <a:srgbClr val="8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rgbClr val="800000"/>
              </a:solidFill>
              <a:effectLst/>
              <a:latin typeface="+mn-lt"/>
            </a:endParaRPr>
          </a:p>
        </p:txBody>
      </p:sp>
      <p:graphicFrame>
        <p:nvGraphicFramePr>
          <p:cNvPr id="30726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58227575"/>
              </p:ext>
            </p:extLst>
          </p:nvPr>
        </p:nvGraphicFramePr>
        <p:xfrm>
          <a:off x="914400" y="4191000"/>
          <a:ext cx="4019550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2939" name="Equation" r:id="rId11" imgW="1943100" imgH="444500" progId="Equation.DSMT4">
                  <p:embed/>
                </p:oleObj>
              </mc:Choice>
              <mc:Fallback>
                <p:oleObj name="Equation" r:id="rId11" imgW="1943100" imgH="4445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4191000"/>
                        <a:ext cx="4019550" cy="914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29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98127669"/>
              </p:ext>
            </p:extLst>
          </p:nvPr>
        </p:nvGraphicFramePr>
        <p:xfrm>
          <a:off x="4876800" y="4191000"/>
          <a:ext cx="3730625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2940" name="Equation" r:id="rId13" imgW="1803400" imgH="444500" progId="Equation.DSMT4">
                  <p:embed/>
                </p:oleObj>
              </mc:Choice>
              <mc:Fallback>
                <p:oleObj name="Equation" r:id="rId13" imgW="1803400" imgH="4445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76800" y="4191000"/>
                        <a:ext cx="3730625" cy="914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16977304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Monday, Nov. 11,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smtClean="0"/>
              <a:t>PHYS 3313-001, Fall 2013                      Dr. Jaehoon Yu</a:t>
            </a:r>
            <a:endParaRPr lang="en-US"/>
          </a:p>
        </p:txBody>
      </p:sp>
      <p:sp>
        <p:nvSpPr>
          <p:cNvPr id="1946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7350146-5D12-0E44-B4F6-28409F345D49}" type="slidenum">
              <a:rPr lang="en-US">
                <a:latin typeface="Arial Narrow" pitchFamily="-84" charset="0"/>
              </a:rPr>
              <a:pPr/>
              <a:t>2</a:t>
            </a:fld>
            <a:endParaRPr lang="en-US">
              <a:latin typeface="Arial Narrow" pitchFamily="-84" charset="0"/>
            </a:endParaRPr>
          </a:p>
        </p:txBody>
      </p:sp>
      <p:sp>
        <p:nvSpPr>
          <p:cNvPr id="19461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-76200"/>
            <a:ext cx="7772400" cy="838200"/>
          </a:xfrm>
        </p:spPr>
        <p:txBody>
          <a:bodyPr/>
          <a:lstStyle/>
          <a:p>
            <a:pPr eaLnBrk="1" hangingPunct="1"/>
            <a:r>
              <a:rPr lang="en-US" b="1" dirty="0">
                <a:ea typeface="ＭＳ Ｐゴシック" pitchFamily="-84" charset="-128"/>
                <a:cs typeface="ＭＳ Ｐゴシック" pitchFamily="-84" charset="-128"/>
              </a:rPr>
              <a:t>Announcements</a:t>
            </a:r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762000"/>
            <a:ext cx="8763000" cy="5562600"/>
          </a:xfrm>
        </p:spPr>
        <p:txBody>
          <a:bodyPr/>
          <a:lstStyle/>
          <a:p>
            <a:pPr eaLnBrk="1" hangingPunct="1"/>
            <a:r>
              <a:rPr lang="en-US" sz="3600" dirty="0"/>
              <a:t>Reminder: homework #6</a:t>
            </a:r>
          </a:p>
          <a:p>
            <a:pPr lvl="1" eaLnBrk="1" hangingPunct="1"/>
            <a:r>
              <a:rPr lang="en-US" sz="3200" dirty="0"/>
              <a:t>CH6 end of chapter problems: 34, 39, 46, 62 and 65</a:t>
            </a:r>
          </a:p>
          <a:p>
            <a:pPr lvl="1" eaLnBrk="1" hangingPunct="1"/>
            <a:r>
              <a:rPr lang="en-US" sz="3200" dirty="0"/>
              <a:t>Due on Monday, Nov. </a:t>
            </a:r>
            <a:r>
              <a:rPr lang="en-US" sz="3200" dirty="0" smtClean="0"/>
              <a:t>18, </a:t>
            </a:r>
            <a:r>
              <a:rPr lang="en-US" sz="3200" dirty="0"/>
              <a:t>in class </a:t>
            </a:r>
          </a:p>
          <a:p>
            <a:pPr eaLnBrk="1" hangingPunct="1"/>
            <a:r>
              <a:rPr lang="en-US" sz="3600" dirty="0"/>
              <a:t>Reading assignments</a:t>
            </a:r>
          </a:p>
          <a:p>
            <a:pPr lvl="1" eaLnBrk="1" hangingPunct="1"/>
            <a:r>
              <a:rPr lang="en-US" sz="3200" dirty="0"/>
              <a:t>CH7.6 and the entire CH8</a:t>
            </a:r>
            <a:endParaRPr lang="en-US" sz="3600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788987"/>
          </a:xfrm>
        </p:spPr>
        <p:txBody>
          <a:bodyPr/>
          <a:lstStyle/>
          <a:p>
            <a:pPr eaLnBrk="1" hangingPunct="1"/>
            <a:r>
              <a:rPr lang="en-US" sz="3400" dirty="0">
                <a:ea typeface="ＭＳ Ｐゴシック" pitchFamily="-84" charset="-128"/>
                <a:cs typeface="ＭＳ Ｐゴシック" pitchFamily="-84" charset="-128"/>
              </a:rPr>
              <a:t>Analogy with Wave Optics</a:t>
            </a:r>
          </a:p>
        </p:txBody>
      </p:sp>
      <p:sp>
        <p:nvSpPr>
          <p:cNvPr id="49154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81000" y="685800"/>
            <a:ext cx="8534400" cy="5029200"/>
          </a:xfrm>
        </p:spPr>
        <p:txBody>
          <a:bodyPr/>
          <a:lstStyle/>
          <a:p>
            <a:pPr algn="just" eaLnBrk="1" hangingPunct="1"/>
            <a:r>
              <a:rPr lang="en-US" sz="1900" dirty="0">
                <a:ea typeface="ＭＳ Ｐゴシック" pitchFamily="-84" charset="-128"/>
                <a:cs typeface="ＭＳ Ｐゴシック" pitchFamily="-84" charset="-128"/>
              </a:rPr>
              <a:t>If light passing through a glass prism reflects from an internal surface with an angle greater than the critical angle, total internal reflection occurs. T</a:t>
            </a:r>
            <a:r>
              <a:rPr lang="en-US" sz="1900" dirty="0" smtClean="0">
                <a:ea typeface="ＭＳ Ｐゴシック" pitchFamily="-84" charset="-128"/>
                <a:cs typeface="ＭＳ Ｐゴシック" pitchFamily="-84" charset="-128"/>
              </a:rPr>
              <a:t>he </a:t>
            </a:r>
            <a:r>
              <a:rPr lang="en-US" sz="1900" dirty="0">
                <a:ea typeface="ＭＳ Ｐゴシック" pitchFamily="-84" charset="-128"/>
                <a:cs typeface="ＭＳ Ｐゴシック" pitchFamily="-84" charset="-128"/>
              </a:rPr>
              <a:t>electromagnetic </a:t>
            </a:r>
            <a:r>
              <a:rPr lang="en-US" sz="1900" dirty="0" smtClean="0">
                <a:ea typeface="ＭＳ Ｐゴシック" pitchFamily="-84" charset="-128"/>
                <a:cs typeface="ＭＳ Ｐゴシック" pitchFamily="-84" charset="-128"/>
              </a:rPr>
              <a:t>field, however, </a:t>
            </a:r>
            <a:r>
              <a:rPr lang="en-US" sz="1900" dirty="0">
                <a:ea typeface="ＭＳ Ｐゴシック" pitchFamily="-84" charset="-128"/>
                <a:cs typeface="ＭＳ Ｐゴシック" pitchFamily="-84" charset="-128"/>
              </a:rPr>
              <a:t>is not exactly zero just outside the prism. </a:t>
            </a:r>
            <a:r>
              <a:rPr lang="en-US" sz="1900" dirty="0" smtClean="0">
                <a:ea typeface="ＭＳ Ｐゴシック" pitchFamily="-84" charset="-128"/>
                <a:cs typeface="ＭＳ Ｐゴシック" pitchFamily="-84" charset="-128"/>
              </a:rPr>
              <a:t>Thus, if </a:t>
            </a:r>
            <a:r>
              <a:rPr lang="en-US" sz="1900" dirty="0">
                <a:ea typeface="ＭＳ Ｐゴシック" pitchFamily="-84" charset="-128"/>
                <a:cs typeface="ＭＳ Ｐゴシック" pitchFamily="-84" charset="-128"/>
              </a:rPr>
              <a:t>we bring another prism very close to the first one, experiments show that the electromagnetic wave (light) appears in the second </a:t>
            </a:r>
            <a:r>
              <a:rPr lang="en-US" sz="1900" dirty="0" smtClean="0">
                <a:ea typeface="ＭＳ Ｐゴシック" pitchFamily="-84" charset="-128"/>
                <a:cs typeface="ＭＳ Ｐゴシック" pitchFamily="-84" charset="-128"/>
              </a:rPr>
              <a:t>prism.  </a:t>
            </a:r>
          </a:p>
          <a:p>
            <a:pPr algn="just" eaLnBrk="1" hangingPunct="1"/>
            <a:r>
              <a:rPr lang="en-US" sz="1900" dirty="0" smtClean="0">
                <a:ea typeface="ＭＳ Ｐゴシック" pitchFamily="-84" charset="-128"/>
                <a:cs typeface="ＭＳ Ｐゴシック" pitchFamily="-84" charset="-128"/>
              </a:rPr>
              <a:t>The </a:t>
            </a:r>
            <a:r>
              <a:rPr lang="en-US" sz="1900" dirty="0">
                <a:ea typeface="ＭＳ Ｐゴシック" pitchFamily="-84" charset="-128"/>
                <a:cs typeface="ＭＳ Ｐゴシック" pitchFamily="-84" charset="-128"/>
              </a:rPr>
              <a:t>situation is analogous to the tunneling described here. This effect was observed by Newton and can be demonstrated with two prisms and a laser. The intensity of the second light beam decreases exponentially as the distance between the two prisms increases.</a:t>
            </a:r>
          </a:p>
        </p:txBody>
      </p:sp>
      <p:pic>
        <p:nvPicPr>
          <p:cNvPr id="49155" name="Picture 1"/>
          <p:cNvPicPr>
            <a:picLocks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19200" y="3048000"/>
            <a:ext cx="6705600" cy="32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Monday, Nov. 11, 2013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4BFBEB-12DC-8949-B61D-A8F2554F50A6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smtClean="0"/>
              <a:t>PHYS 3313-001, Fall 2013                      Dr. Jaehoon Yu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9154796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712787"/>
          </a:xfrm>
        </p:spPr>
        <p:txBody>
          <a:bodyPr/>
          <a:lstStyle/>
          <a:p>
            <a:pPr eaLnBrk="1" hangingPunct="1"/>
            <a:r>
              <a:rPr lang="en-US" sz="3400" dirty="0">
                <a:ea typeface="ＭＳ Ｐゴシック" pitchFamily="-84" charset="-128"/>
                <a:cs typeface="ＭＳ Ｐゴシック" pitchFamily="-84" charset="-128"/>
              </a:rPr>
              <a:t>Potential Well</a:t>
            </a:r>
          </a:p>
        </p:txBody>
      </p:sp>
      <p:sp>
        <p:nvSpPr>
          <p:cNvPr id="50178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81000" y="2819400"/>
            <a:ext cx="8383587" cy="3429000"/>
          </a:xfrm>
        </p:spPr>
        <p:txBody>
          <a:bodyPr/>
          <a:lstStyle/>
          <a:p>
            <a:pPr algn="just" eaLnBrk="1" hangingPunct="1">
              <a:spcBef>
                <a:spcPct val="0"/>
              </a:spcBef>
            </a:pPr>
            <a:r>
              <a:rPr lang="en-US" sz="1800" dirty="0">
                <a:ea typeface="ＭＳ Ｐゴシック" pitchFamily="-84" charset="-128"/>
                <a:cs typeface="ＭＳ Ｐゴシック" pitchFamily="-84" charset="-128"/>
              </a:rPr>
              <a:t>Consider a particle passing through a potential well region rather than through a potential barrier.</a:t>
            </a:r>
          </a:p>
          <a:p>
            <a:pPr algn="just" eaLnBrk="1" hangingPunct="1">
              <a:spcBef>
                <a:spcPct val="0"/>
              </a:spcBef>
            </a:pPr>
            <a:r>
              <a:rPr lang="en-US" sz="1800" dirty="0">
                <a:ea typeface="ＭＳ Ｐゴシック" pitchFamily="-84" charset="-128"/>
                <a:cs typeface="ＭＳ Ｐゴシック" pitchFamily="-84" charset="-128"/>
              </a:rPr>
              <a:t>Classically, the particle would speed up passing the well region, because </a:t>
            </a:r>
            <a:r>
              <a:rPr lang="en-US" sz="1800" i="1" dirty="0">
                <a:ea typeface="ＭＳ Ｐゴシック" pitchFamily="-84" charset="-128"/>
                <a:cs typeface="ＭＳ Ｐゴシック" pitchFamily="-84" charset="-128"/>
              </a:rPr>
              <a:t>K</a:t>
            </a:r>
            <a:r>
              <a:rPr lang="en-US" sz="1800" dirty="0">
                <a:ea typeface="ＭＳ Ｐゴシック" pitchFamily="-84" charset="-128"/>
                <a:cs typeface="ＭＳ Ｐゴシック" pitchFamily="-84" charset="-128"/>
              </a:rPr>
              <a:t> = </a:t>
            </a:r>
            <a:r>
              <a:rPr lang="en-US" sz="1800" i="1" dirty="0">
                <a:ea typeface="ＭＳ Ｐゴシック" pitchFamily="-84" charset="-128"/>
                <a:cs typeface="ＭＳ Ｐゴシック" pitchFamily="-84" charset="-128"/>
              </a:rPr>
              <a:t>mv</a:t>
            </a:r>
            <a:r>
              <a:rPr lang="en-US" sz="1800" baseline="30000" dirty="0">
                <a:ea typeface="ＭＳ Ｐゴシック" pitchFamily="-84" charset="-128"/>
                <a:cs typeface="ＭＳ Ｐゴシック" pitchFamily="-84" charset="-128"/>
              </a:rPr>
              <a:t>2</a:t>
            </a:r>
            <a:r>
              <a:rPr lang="en-US" sz="1800" dirty="0">
                <a:ea typeface="ＭＳ Ｐゴシック" pitchFamily="-84" charset="-128"/>
                <a:cs typeface="ＭＳ Ｐゴシック" pitchFamily="-84" charset="-128"/>
              </a:rPr>
              <a:t> / 2 = </a:t>
            </a:r>
            <a:r>
              <a:rPr lang="en-US" sz="1800" i="1" dirty="0">
                <a:ea typeface="ＭＳ Ｐゴシック" pitchFamily="-84" charset="-128"/>
                <a:cs typeface="ＭＳ Ｐゴシック" pitchFamily="-84" charset="-128"/>
              </a:rPr>
              <a:t>E</a:t>
            </a:r>
            <a:r>
              <a:rPr lang="en-US" sz="1800" dirty="0">
                <a:ea typeface="ＭＳ Ｐゴシック" pitchFamily="-84" charset="-128"/>
                <a:cs typeface="ＭＳ Ｐゴシック" pitchFamily="-84" charset="-128"/>
              </a:rPr>
              <a:t> </a:t>
            </a:r>
            <a:r>
              <a:rPr lang="en-US" sz="1800" dirty="0" smtClean="0">
                <a:ea typeface="ＭＳ Ｐゴシック" pitchFamily="-84" charset="-128"/>
                <a:cs typeface="ＭＳ Ｐゴシック" pitchFamily="-84" charset="-128"/>
              </a:rPr>
              <a:t>- </a:t>
            </a:r>
            <a:r>
              <a:rPr lang="en-US" sz="1800" i="1" dirty="0">
                <a:ea typeface="ＭＳ Ｐゴシック" pitchFamily="-84" charset="-128"/>
                <a:cs typeface="ＭＳ Ｐゴシック" pitchFamily="-84" charset="-128"/>
              </a:rPr>
              <a:t>V</a:t>
            </a:r>
            <a:r>
              <a:rPr lang="en-US" sz="1800" baseline="-25000" dirty="0">
                <a:ea typeface="ＭＳ Ｐゴシック" pitchFamily="-84" charset="-128"/>
                <a:cs typeface="ＭＳ Ｐゴシック" pitchFamily="-84" charset="-128"/>
              </a:rPr>
              <a:t>0</a:t>
            </a:r>
            <a:r>
              <a:rPr lang="en-US" sz="1800" dirty="0" smtClean="0">
                <a:ea typeface="ＭＳ Ｐゴシック" pitchFamily="-84" charset="-128"/>
                <a:cs typeface="ＭＳ Ｐゴシック" pitchFamily="-84" charset="-128"/>
              </a:rPr>
              <a:t>.</a:t>
            </a:r>
            <a:endParaRPr lang="en-US" sz="1800" dirty="0">
              <a:ea typeface="ＭＳ Ｐゴシック" pitchFamily="-84" charset="-128"/>
              <a:cs typeface="ＭＳ Ｐゴシック" pitchFamily="-84" charset="-128"/>
            </a:endParaRPr>
          </a:p>
          <a:p>
            <a:pPr algn="just" eaLnBrk="1" hangingPunct="1">
              <a:spcBef>
                <a:spcPct val="0"/>
              </a:spcBef>
              <a:buFont typeface="Wingdings" pitchFamily="-84" charset="2"/>
              <a:buNone/>
            </a:pPr>
            <a:r>
              <a:rPr lang="en-US" sz="1800" dirty="0">
                <a:ea typeface="ＭＳ Ｐゴシック" pitchFamily="-84" charset="-128"/>
                <a:cs typeface="ＭＳ Ｐゴシック" pitchFamily="-84" charset="-128"/>
              </a:rPr>
              <a:t>	According to quantum mechanics, reflection and transmission may occur, but the wavelength inside the potential well is </a:t>
            </a:r>
            <a:r>
              <a:rPr lang="en-US" sz="1800" dirty="0" smtClean="0">
                <a:ea typeface="ＭＳ Ｐゴシック" pitchFamily="-84" charset="-128"/>
                <a:cs typeface="ＭＳ Ｐゴシック" pitchFamily="-84" charset="-128"/>
              </a:rPr>
              <a:t>shorter </a:t>
            </a:r>
            <a:r>
              <a:rPr lang="en-US" sz="1800" dirty="0">
                <a:ea typeface="ＭＳ Ｐゴシック" pitchFamily="-84" charset="-128"/>
                <a:cs typeface="ＭＳ Ｐゴシック" pitchFamily="-84" charset="-128"/>
              </a:rPr>
              <a:t>than outside. When the width of the potential well is precisely equal to half-integral or integral units of the wavelength, the reflected waves may be out of phase or in phase with the original wave, and cancellations or resonances may occur. The reflection/cancellation effects can lead to almost pure transmission or pure reflection for certain wavelengths. For example, at the second boundary (</a:t>
            </a:r>
            <a:r>
              <a:rPr lang="en-US" sz="1800" i="1" dirty="0" err="1">
                <a:ea typeface="ＭＳ Ｐゴシック" pitchFamily="-84" charset="-128"/>
                <a:cs typeface="ＭＳ Ｐゴシック" pitchFamily="-84" charset="-128"/>
              </a:rPr>
              <a:t>x</a:t>
            </a:r>
            <a:r>
              <a:rPr lang="en-US" sz="1800" i="1" dirty="0">
                <a:ea typeface="ＭＳ Ｐゴシック" pitchFamily="-84" charset="-128"/>
                <a:cs typeface="ＭＳ Ｐゴシック" pitchFamily="-84" charset="-128"/>
              </a:rPr>
              <a:t> </a:t>
            </a:r>
            <a:r>
              <a:rPr lang="en-US" sz="1800" dirty="0">
                <a:ea typeface="ＭＳ Ｐゴシック" pitchFamily="-84" charset="-128"/>
                <a:cs typeface="ＭＳ Ｐゴシック" pitchFamily="-84" charset="-128"/>
              </a:rPr>
              <a:t>= </a:t>
            </a:r>
            <a:r>
              <a:rPr lang="en-US" sz="1800" i="1" dirty="0">
                <a:ea typeface="ＭＳ Ｐゴシック" pitchFamily="-84" charset="-128"/>
                <a:cs typeface="ＭＳ Ｐゴシック" pitchFamily="-84" charset="-128"/>
              </a:rPr>
              <a:t>L</a:t>
            </a:r>
            <a:r>
              <a:rPr lang="en-US" sz="1800" dirty="0">
                <a:ea typeface="ＭＳ Ｐゴシック" pitchFamily="-84" charset="-128"/>
                <a:cs typeface="ＭＳ Ｐゴシック" pitchFamily="-84" charset="-128"/>
              </a:rPr>
              <a:t>) for a wave passing to the right, the wave may reflect and be out of phase with the incident wave. The effect would be a cancellation inside the well.</a:t>
            </a:r>
          </a:p>
        </p:txBody>
      </p:sp>
      <p:pic>
        <p:nvPicPr>
          <p:cNvPr id="50179" name="Picture 1"/>
          <p:cNvPicPr>
            <a:picLocks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743200" y="838200"/>
            <a:ext cx="403860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Monday, Nov. 11, 2013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4BFBEB-12DC-8949-B61D-A8F2554F50A6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smtClean="0"/>
              <a:t>PHYS 3313-001, Fall 2013                      Dr. Jaehoon Yu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6804136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712787"/>
          </a:xfrm>
        </p:spPr>
        <p:txBody>
          <a:bodyPr/>
          <a:lstStyle/>
          <a:p>
            <a:pPr eaLnBrk="1" hangingPunct="1"/>
            <a:r>
              <a:rPr lang="en-US" sz="3400" dirty="0">
                <a:ea typeface="ＭＳ Ｐゴシック" pitchFamily="-84" charset="-128"/>
                <a:cs typeface="ＭＳ Ｐゴシック" pitchFamily="-84" charset="-128"/>
              </a:rPr>
              <a:t>Alpha-Particle Decay</a:t>
            </a:r>
          </a:p>
        </p:txBody>
      </p:sp>
      <p:sp>
        <p:nvSpPr>
          <p:cNvPr id="51202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762000"/>
            <a:ext cx="8383588" cy="5029200"/>
          </a:xfrm>
        </p:spPr>
        <p:txBody>
          <a:bodyPr/>
          <a:lstStyle/>
          <a:p>
            <a:pPr eaLnBrk="1" hangingPunct="1"/>
            <a:r>
              <a:rPr lang="en-US" sz="2000" dirty="0" smtClean="0">
                <a:ea typeface="ＭＳ Ｐゴシック" pitchFamily="-84" charset="-128"/>
                <a:cs typeface="ＭＳ Ｐゴシック" pitchFamily="-84" charset="-128"/>
              </a:rPr>
              <a:t>May nuclei heavier than </a:t>
            </a:r>
            <a:r>
              <a:rPr lang="en-US" sz="2000" dirty="0" err="1" smtClean="0">
                <a:ea typeface="ＭＳ Ｐゴシック" pitchFamily="-84" charset="-128"/>
                <a:cs typeface="ＭＳ Ｐゴシック" pitchFamily="-84" charset="-128"/>
              </a:rPr>
              <a:t>Pb</a:t>
            </a:r>
            <a:r>
              <a:rPr lang="en-US" sz="2000" dirty="0" smtClean="0">
                <a:ea typeface="ＭＳ Ｐゴシック" pitchFamily="-84" charset="-128"/>
                <a:cs typeface="ＭＳ Ｐゴシック" pitchFamily="-84" charset="-128"/>
              </a:rPr>
              <a:t> emits alpha particles (nucleus of He)! The </a:t>
            </a:r>
            <a:r>
              <a:rPr lang="en-US" sz="2000" dirty="0">
                <a:ea typeface="ＭＳ Ｐゴシック" pitchFamily="-84" charset="-128"/>
                <a:cs typeface="ＭＳ Ｐゴシック" pitchFamily="-84" charset="-128"/>
              </a:rPr>
              <a:t>phenomenon of tunneling explains the alpha-particle decay of heavy, radioactive nuclei</a:t>
            </a:r>
            <a:r>
              <a:rPr lang="en-US" sz="2000" dirty="0" smtClean="0">
                <a:ea typeface="ＭＳ Ｐゴシック" pitchFamily="-84" charset="-128"/>
                <a:cs typeface="ＭＳ Ｐゴシック" pitchFamily="-84" charset="-128"/>
              </a:rPr>
              <a:t>.</a:t>
            </a:r>
          </a:p>
          <a:p>
            <a:pPr eaLnBrk="1" hangingPunct="1"/>
            <a:r>
              <a:rPr lang="en-US" sz="2000" dirty="0">
                <a:ea typeface="ＭＳ Ｐゴシック" pitchFamily="-84" charset="-128"/>
                <a:cs typeface="ＭＳ Ｐゴシック" pitchFamily="-84" charset="-128"/>
              </a:rPr>
              <a:t>Inside the nucleus, an alpha particle feels the strong, short-range attractive nuclear force as well as the repulsive Coulomb force.</a:t>
            </a:r>
          </a:p>
          <a:p>
            <a:pPr eaLnBrk="1" hangingPunct="1"/>
            <a:r>
              <a:rPr lang="en-US" sz="2000" dirty="0">
                <a:ea typeface="ＭＳ Ｐゴシック" pitchFamily="-84" charset="-128"/>
                <a:cs typeface="ＭＳ Ｐゴシック" pitchFamily="-84" charset="-128"/>
              </a:rPr>
              <a:t>The nuclear force dominates inside the nuclear radius where the potential is approximately a square well.</a:t>
            </a:r>
            <a:endParaRPr lang="en-US" sz="2000" dirty="0" smtClean="0">
              <a:ea typeface="ＭＳ Ｐゴシック" pitchFamily="-84" charset="-128"/>
              <a:cs typeface="ＭＳ Ｐゴシック" pitchFamily="-84" charset="-128"/>
            </a:endParaRPr>
          </a:p>
          <a:p>
            <a:pPr eaLnBrk="1" hangingPunct="1"/>
            <a:r>
              <a:rPr lang="en-US" sz="2000" dirty="0" smtClean="0">
                <a:ea typeface="ＭＳ Ｐゴシック" pitchFamily="-84" charset="-128"/>
                <a:cs typeface="ＭＳ Ｐゴシック" pitchFamily="-84" charset="-128"/>
              </a:rPr>
              <a:t>The Coulomb force dominates </a:t>
            </a:r>
            <a:br>
              <a:rPr lang="en-US" sz="2000" dirty="0" smtClean="0">
                <a:ea typeface="ＭＳ Ｐゴシック" pitchFamily="-84" charset="-128"/>
                <a:cs typeface="ＭＳ Ｐゴシック" pitchFamily="-84" charset="-128"/>
              </a:rPr>
            </a:br>
            <a:r>
              <a:rPr lang="en-US" sz="2000" dirty="0" smtClean="0">
                <a:ea typeface="ＭＳ Ｐゴシック" pitchFamily="-84" charset="-128"/>
                <a:cs typeface="ＭＳ Ｐゴシック" pitchFamily="-84" charset="-128"/>
              </a:rPr>
              <a:t>outside the nuclear radius.</a:t>
            </a:r>
          </a:p>
          <a:p>
            <a:pPr eaLnBrk="1" hangingPunct="1"/>
            <a:r>
              <a:rPr lang="en-US" sz="2000" dirty="0" smtClean="0">
                <a:ea typeface="ＭＳ Ｐゴシック" pitchFamily="-84" charset="-128"/>
                <a:cs typeface="ＭＳ Ｐゴシック" pitchFamily="-84" charset="-128"/>
              </a:rPr>
              <a:t>The </a:t>
            </a:r>
            <a:r>
              <a:rPr lang="en-US" sz="2000" dirty="0">
                <a:ea typeface="ＭＳ Ｐゴシック" pitchFamily="-84" charset="-128"/>
                <a:cs typeface="ＭＳ Ｐゴシック" pitchFamily="-84" charset="-128"/>
              </a:rPr>
              <a:t>potential barrier at the nuclear </a:t>
            </a:r>
            <a:br>
              <a:rPr lang="en-US" sz="2000" dirty="0">
                <a:ea typeface="ＭＳ Ｐゴシック" pitchFamily="-84" charset="-128"/>
                <a:cs typeface="ＭＳ Ｐゴシック" pitchFamily="-84" charset="-128"/>
              </a:rPr>
            </a:br>
            <a:r>
              <a:rPr lang="en-US" sz="2000" dirty="0">
                <a:ea typeface="ＭＳ Ｐゴシック" pitchFamily="-84" charset="-128"/>
                <a:cs typeface="ＭＳ Ｐゴシック" pitchFamily="-84" charset="-128"/>
              </a:rPr>
              <a:t>radius is several times greater than </a:t>
            </a:r>
            <a:br>
              <a:rPr lang="en-US" sz="2000" dirty="0">
                <a:ea typeface="ＭＳ Ｐゴシック" pitchFamily="-84" charset="-128"/>
                <a:cs typeface="ＭＳ Ｐゴシック" pitchFamily="-84" charset="-128"/>
              </a:rPr>
            </a:br>
            <a:r>
              <a:rPr lang="en-US" sz="2000" dirty="0">
                <a:ea typeface="ＭＳ Ｐゴシック" pitchFamily="-84" charset="-128"/>
                <a:cs typeface="ＭＳ Ｐゴシック" pitchFamily="-84" charset="-128"/>
              </a:rPr>
              <a:t>the energy of an alpha </a:t>
            </a:r>
            <a:r>
              <a:rPr lang="en-US" sz="2000" dirty="0" smtClean="0">
                <a:ea typeface="ＭＳ Ｐゴシック" pitchFamily="-84" charset="-128"/>
                <a:cs typeface="ＭＳ Ｐゴシック" pitchFamily="-84" charset="-128"/>
              </a:rPr>
              <a:t>particle (~5MeV).</a:t>
            </a:r>
          </a:p>
          <a:p>
            <a:pPr eaLnBrk="1" hangingPunct="1"/>
            <a:r>
              <a:rPr lang="en-US" sz="2000" dirty="0" smtClean="0">
                <a:ea typeface="ＭＳ Ｐゴシック" pitchFamily="-84" charset="-128"/>
                <a:cs typeface="ＭＳ Ｐゴシック" pitchFamily="-84" charset="-128"/>
              </a:rPr>
              <a:t>According </a:t>
            </a:r>
            <a:r>
              <a:rPr lang="en-US" sz="2000" dirty="0">
                <a:ea typeface="ＭＳ Ｐゴシック" pitchFamily="-84" charset="-128"/>
                <a:cs typeface="ＭＳ Ｐゴシック" pitchFamily="-84" charset="-128"/>
              </a:rPr>
              <a:t>to quantum mechanics, </a:t>
            </a:r>
            <a:br>
              <a:rPr lang="en-US" sz="2000" dirty="0">
                <a:ea typeface="ＭＳ Ｐゴシック" pitchFamily="-84" charset="-128"/>
                <a:cs typeface="ＭＳ Ｐゴシック" pitchFamily="-84" charset="-128"/>
              </a:rPr>
            </a:br>
            <a:r>
              <a:rPr lang="en-US" sz="2000" dirty="0">
                <a:ea typeface="ＭＳ Ｐゴシック" pitchFamily="-84" charset="-128"/>
                <a:cs typeface="ＭＳ Ｐゴシック" pitchFamily="-84" charset="-128"/>
              </a:rPr>
              <a:t>however, the alpha particle can </a:t>
            </a:r>
            <a:br>
              <a:rPr lang="en-US" sz="2000" dirty="0">
                <a:ea typeface="ＭＳ Ｐゴシック" pitchFamily="-84" charset="-128"/>
                <a:cs typeface="ＭＳ Ｐゴシック" pitchFamily="-84" charset="-128"/>
              </a:rPr>
            </a:br>
            <a:r>
              <a:rPr lang="ja-JP" altLang="en-US" sz="2000" dirty="0">
                <a:ea typeface="ＭＳ Ｐゴシック" pitchFamily="-84" charset="-128"/>
                <a:cs typeface="ＭＳ Ｐゴシック" pitchFamily="-84" charset="-128"/>
              </a:rPr>
              <a:t>“</a:t>
            </a:r>
            <a:r>
              <a:rPr lang="en-US" altLang="ja-JP" sz="2000" dirty="0">
                <a:ea typeface="ＭＳ Ｐゴシック" pitchFamily="-84" charset="-128"/>
                <a:cs typeface="ＭＳ Ｐゴシック" pitchFamily="-84" charset="-128"/>
              </a:rPr>
              <a:t>tunnel</a:t>
            </a:r>
            <a:r>
              <a:rPr lang="ja-JP" altLang="en-US" sz="2000" dirty="0">
                <a:ea typeface="ＭＳ Ｐゴシック" pitchFamily="-84" charset="-128"/>
                <a:cs typeface="ＭＳ Ｐゴシック" pitchFamily="-84" charset="-128"/>
              </a:rPr>
              <a:t>”</a:t>
            </a:r>
            <a:r>
              <a:rPr lang="en-US" altLang="ja-JP" sz="2000" dirty="0">
                <a:ea typeface="ＭＳ Ｐゴシック" pitchFamily="-84" charset="-128"/>
                <a:cs typeface="ＭＳ Ｐゴシック" pitchFamily="-84" charset="-128"/>
              </a:rPr>
              <a:t> through the barrier. Hence </a:t>
            </a:r>
            <a:br>
              <a:rPr lang="en-US" altLang="ja-JP" sz="2000" dirty="0">
                <a:ea typeface="ＭＳ Ｐゴシック" pitchFamily="-84" charset="-128"/>
                <a:cs typeface="ＭＳ Ｐゴシック" pitchFamily="-84" charset="-128"/>
              </a:rPr>
            </a:br>
            <a:r>
              <a:rPr lang="en-US" altLang="ja-JP" sz="2000" dirty="0">
                <a:ea typeface="ＭＳ Ｐゴシック" pitchFamily="-84" charset="-128"/>
                <a:cs typeface="ＭＳ Ｐゴシック" pitchFamily="-84" charset="-128"/>
              </a:rPr>
              <a:t>this is observed as radioactive decay.</a:t>
            </a:r>
            <a:endParaRPr lang="en-US" sz="2000" dirty="0">
              <a:ea typeface="ＭＳ Ｐゴシック" pitchFamily="-84" charset="-128"/>
              <a:cs typeface="ＭＳ Ｐゴシック" pitchFamily="-84" charset="-128"/>
            </a:endParaRPr>
          </a:p>
        </p:txBody>
      </p:sp>
      <p:pic>
        <p:nvPicPr>
          <p:cNvPr id="51203" name="Picture 11" descr="0619"/>
          <p:cNvPicPr preferRelativeResize="0">
            <a:picLocks noChangeAspect="1" noChangeArrowheads="1"/>
          </p:cNvPicPr>
          <p:nvPr/>
        </p:nvPicPr>
        <p:blipFill>
          <a:blip r:embed="rId2"/>
          <a:srcRect b="4256"/>
          <a:stretch>
            <a:fillRect/>
          </a:stretch>
        </p:blipFill>
        <p:spPr bwMode="auto">
          <a:xfrm>
            <a:off x="4876800" y="2590800"/>
            <a:ext cx="3962400" cy="3930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Monday, Nov. 11, 2013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4BFBEB-12DC-8949-B61D-A8F2554F50A6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smtClean="0"/>
              <a:t>PHYS 3313-001, Fall 2013                      Dr. Jaehoon Yu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7470217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57200" y="0"/>
            <a:ext cx="8226425" cy="1219200"/>
          </a:xfrm>
        </p:spPr>
        <p:txBody>
          <a:bodyPr/>
          <a:lstStyle/>
          <a:p>
            <a:pPr eaLnBrk="1" hangingPunct="1">
              <a:defRPr/>
            </a:pPr>
            <a:r>
              <a:rPr lang="en-US" sz="3400" dirty="0" smtClean="0">
                <a:cs typeface="+mj-cs"/>
              </a:rPr>
              <a:t>Application of the Schr</a:t>
            </a:r>
            <a:r>
              <a:rPr lang="en-US" sz="3400" dirty="0" smtClean="0">
                <a:cs typeface="Arial" charset="0"/>
              </a:rPr>
              <a:t>ö</a:t>
            </a:r>
            <a:r>
              <a:rPr lang="en-US" sz="3400" dirty="0" smtClean="0">
                <a:cs typeface="+mj-cs"/>
              </a:rPr>
              <a:t>dinger Equation to the Hydrogen Atom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04800" y="1143000"/>
            <a:ext cx="8686800" cy="4800600"/>
          </a:xfrm>
        </p:spPr>
        <p:txBody>
          <a:bodyPr/>
          <a:lstStyle/>
          <a:p>
            <a:pPr marL="457200" indent="-457200" algn="l" eaLnBrk="1" hangingPunct="1">
              <a:lnSpc>
                <a:spcPct val="90000"/>
              </a:lnSpc>
              <a:buFont typeface="Arial"/>
              <a:buChar char="•"/>
            </a:pPr>
            <a:r>
              <a:rPr lang="en-US" sz="2800" dirty="0">
                <a:cs typeface="ＭＳ Ｐゴシック" pitchFamily="-84" charset="-128"/>
              </a:rPr>
              <a:t>The approximation of the potential energy of the electron-proton system is</a:t>
            </a:r>
            <a:r>
              <a:rPr lang="en-US" sz="2800" dirty="0" smtClean="0">
                <a:cs typeface="ＭＳ Ｐゴシック" pitchFamily="-84" charset="-128"/>
              </a:rPr>
              <a:t> the Coulomb potential: </a:t>
            </a:r>
            <a:endParaRPr lang="en-US" sz="2800" dirty="0">
              <a:cs typeface="ＭＳ Ｐゴシック" pitchFamily="-84" charset="-128"/>
            </a:endParaRPr>
          </a:p>
          <a:p>
            <a:pPr marL="457200" indent="-457200" algn="l" eaLnBrk="1" hangingPunct="1">
              <a:lnSpc>
                <a:spcPct val="90000"/>
              </a:lnSpc>
              <a:buFont typeface="Arial"/>
              <a:buChar char="•"/>
            </a:pPr>
            <a:endParaRPr lang="en-US" sz="2800" dirty="0">
              <a:cs typeface="ＭＳ Ｐゴシック" pitchFamily="-84" charset="-128"/>
            </a:endParaRPr>
          </a:p>
          <a:p>
            <a:pPr marL="457200" indent="-457200" algn="l" eaLnBrk="1" hangingPunct="1">
              <a:lnSpc>
                <a:spcPct val="90000"/>
              </a:lnSpc>
              <a:buFont typeface="Arial"/>
              <a:buChar char="•"/>
            </a:pPr>
            <a:endParaRPr lang="en-US" sz="2800" dirty="0" smtClean="0">
              <a:cs typeface="ＭＳ Ｐゴシック" pitchFamily="-84" charset="-128"/>
            </a:endParaRPr>
          </a:p>
          <a:p>
            <a:pPr marL="457200" indent="-457200" algn="l" eaLnBrk="1" hangingPunct="1">
              <a:lnSpc>
                <a:spcPct val="90000"/>
              </a:lnSpc>
              <a:buFont typeface="Arial"/>
              <a:buChar char="•"/>
            </a:pPr>
            <a:r>
              <a:rPr lang="en-US" sz="2800" dirty="0" smtClean="0">
                <a:cs typeface="ＭＳ Ｐゴシック" pitchFamily="-84" charset="-128"/>
              </a:rPr>
              <a:t>To solve this problem, we use the </a:t>
            </a:r>
            <a:r>
              <a:rPr lang="en-US" sz="2800" dirty="0">
                <a:cs typeface="ＭＳ Ｐゴシック" pitchFamily="-84" charset="-128"/>
              </a:rPr>
              <a:t>three-dimensional time-independent Schr</a:t>
            </a:r>
            <a:r>
              <a:rPr lang="en-US" sz="2800" dirty="0">
                <a:ea typeface="Arial" pitchFamily="-84" charset="0"/>
                <a:cs typeface="Arial" pitchFamily="-84" charset="0"/>
              </a:rPr>
              <a:t>ö</a:t>
            </a:r>
            <a:r>
              <a:rPr lang="en-US" sz="2800" dirty="0">
                <a:cs typeface="ＭＳ Ｐゴシック" pitchFamily="-84" charset="-128"/>
              </a:rPr>
              <a:t>dinger Equation.</a:t>
            </a:r>
          </a:p>
          <a:p>
            <a:pPr marL="457200" indent="-457200" algn="l" eaLnBrk="1" hangingPunct="1">
              <a:lnSpc>
                <a:spcPct val="90000"/>
              </a:lnSpc>
              <a:buFont typeface="Arial"/>
              <a:buChar char="•"/>
            </a:pPr>
            <a:endParaRPr lang="en-US" sz="2800" dirty="0" smtClean="0">
              <a:cs typeface="ＭＳ Ｐゴシック" pitchFamily="-84" charset="-128"/>
            </a:endParaRPr>
          </a:p>
          <a:p>
            <a:pPr algn="l" eaLnBrk="1" hangingPunct="1">
              <a:lnSpc>
                <a:spcPct val="90000"/>
              </a:lnSpc>
              <a:buNone/>
            </a:pPr>
            <a:endParaRPr lang="en-US" sz="2800" dirty="0" smtClean="0">
              <a:cs typeface="ＭＳ Ｐゴシック" pitchFamily="-84" charset="-128"/>
            </a:endParaRPr>
          </a:p>
          <a:p>
            <a:pPr marL="457200" indent="-457200" algn="l" eaLnBrk="1" hangingPunct="1">
              <a:lnSpc>
                <a:spcPct val="90000"/>
              </a:lnSpc>
              <a:buFont typeface="Arial"/>
              <a:buChar char="•"/>
            </a:pPr>
            <a:r>
              <a:rPr lang="en-US" sz="2800" dirty="0">
                <a:cs typeface="ＭＳ Ｐゴシック" pitchFamily="-84" charset="-128"/>
              </a:rPr>
              <a:t>For Hydrogen-like atoms</a:t>
            </a:r>
            <a:r>
              <a:rPr lang="en-US" sz="2800" dirty="0" smtClean="0">
                <a:cs typeface="ＭＳ Ｐゴシック" pitchFamily="-84" charset="-128"/>
              </a:rPr>
              <a:t> with one electron (</a:t>
            </a:r>
            <a:r>
              <a:rPr lang="en-US" sz="2800" dirty="0">
                <a:cs typeface="ＭＳ Ｐゴシック" pitchFamily="-84" charset="-128"/>
              </a:rPr>
              <a:t>He</a:t>
            </a:r>
            <a:r>
              <a:rPr lang="en-US" sz="2800" baseline="30000" dirty="0">
                <a:cs typeface="ＭＳ Ｐゴシック" pitchFamily="-84" charset="-128"/>
              </a:rPr>
              <a:t>+</a:t>
            </a:r>
            <a:r>
              <a:rPr lang="en-US" sz="2800" dirty="0">
                <a:cs typeface="ＭＳ Ｐゴシック" pitchFamily="-84" charset="-128"/>
              </a:rPr>
              <a:t> or Li</a:t>
            </a:r>
            <a:r>
              <a:rPr lang="en-US" sz="2800" baseline="30000" dirty="0">
                <a:cs typeface="ＭＳ Ｐゴシック" pitchFamily="-84" charset="-128"/>
              </a:rPr>
              <a:t>++</a:t>
            </a:r>
            <a:r>
              <a:rPr lang="en-US" sz="2800" dirty="0">
                <a:cs typeface="ＭＳ Ｐゴシック" pitchFamily="-84" charset="-128"/>
              </a:rPr>
              <a:t>)</a:t>
            </a:r>
          </a:p>
          <a:p>
            <a:pPr marL="1200150" lvl="1" indent="-457200" eaLnBrk="1" hangingPunct="1">
              <a:lnSpc>
                <a:spcPct val="90000"/>
              </a:lnSpc>
              <a:buFont typeface="Arial"/>
              <a:buChar char="•"/>
            </a:pPr>
            <a:r>
              <a:rPr lang="en-US" sz="2400" dirty="0">
                <a:cs typeface="ＭＳ Ｐゴシック" pitchFamily="-84" charset="-128"/>
              </a:rPr>
              <a:t>Replace </a:t>
            </a:r>
            <a:r>
              <a:rPr lang="en-US" sz="2400" i="1" dirty="0">
                <a:cs typeface="ＭＳ Ｐゴシック" pitchFamily="-84" charset="-128"/>
              </a:rPr>
              <a:t>e</a:t>
            </a:r>
            <a:r>
              <a:rPr lang="en-US" sz="2400" baseline="30000" dirty="0">
                <a:cs typeface="ＭＳ Ｐゴシック" pitchFamily="-84" charset="-128"/>
              </a:rPr>
              <a:t>2</a:t>
            </a:r>
            <a:r>
              <a:rPr lang="en-US" sz="2400" dirty="0">
                <a:cs typeface="ＭＳ Ｐゴシック" pitchFamily="-84" charset="-128"/>
              </a:rPr>
              <a:t> with </a:t>
            </a:r>
            <a:r>
              <a:rPr lang="en-US" sz="2400" i="1" dirty="0">
                <a:cs typeface="ＭＳ Ｐゴシック" pitchFamily="-84" charset="-128"/>
              </a:rPr>
              <a:t>Ze</a:t>
            </a:r>
            <a:r>
              <a:rPr lang="en-US" sz="2400" baseline="30000" dirty="0">
                <a:cs typeface="ＭＳ Ｐゴシック" pitchFamily="-84" charset="-128"/>
              </a:rPr>
              <a:t>2</a:t>
            </a:r>
            <a:r>
              <a:rPr lang="en-US" sz="2400" dirty="0">
                <a:cs typeface="ＭＳ Ｐゴシック" pitchFamily="-84" charset="-128"/>
              </a:rPr>
              <a:t> (</a:t>
            </a:r>
            <a:r>
              <a:rPr lang="en-US" sz="2400" i="1" dirty="0">
                <a:cs typeface="ＭＳ Ｐゴシック" pitchFamily="-84" charset="-128"/>
              </a:rPr>
              <a:t>Z</a:t>
            </a:r>
            <a:r>
              <a:rPr lang="en-US" sz="2400" dirty="0">
                <a:cs typeface="ＭＳ Ｐゴシック" pitchFamily="-84" charset="-128"/>
              </a:rPr>
              <a:t> is the atomic number)</a:t>
            </a:r>
          </a:p>
          <a:p>
            <a:pPr marL="457200" indent="-457200" algn="l" eaLnBrk="1" hangingPunct="1">
              <a:lnSpc>
                <a:spcPct val="90000"/>
              </a:lnSpc>
              <a:buFont typeface="Arial"/>
              <a:buChar char="•"/>
            </a:pPr>
            <a:r>
              <a:rPr lang="en-US" sz="2800" dirty="0">
                <a:cs typeface="ＭＳ Ｐゴシック" pitchFamily="-84" charset="-128"/>
              </a:rPr>
              <a:t>Use appropriate reduced mass </a:t>
            </a:r>
            <a:r>
              <a:rPr lang="el-GR" sz="2800" i="1" dirty="0" smtClean="0">
                <a:latin typeface="Symbol" charset="2"/>
                <a:ea typeface="Arial" pitchFamily="-84" charset="0"/>
                <a:cs typeface="Symbol" charset="2"/>
              </a:rPr>
              <a:t>μ</a:t>
            </a:r>
            <a:endParaRPr lang="en-US" sz="4000" dirty="0">
              <a:latin typeface="Symbol" charset="2"/>
              <a:cs typeface="Symbol" charset="2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Monday, Nov. 11, 2013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D774B2-BEFC-0F4C-8EFB-A9A3D81A594A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smtClean="0"/>
              <a:t>PHYS 3313-001, Fall 2013                      Dr. Jaehoon Yu</a:t>
            </a:r>
            <a:endParaRPr lang="en-US"/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/>
        </p:nvGraphicFramePr>
        <p:xfrm>
          <a:off x="3200400" y="2133600"/>
          <a:ext cx="12192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5753" name="Equation" r:id="rId3" imgW="457200" imgH="228600" progId="Equation.DSMT4">
                  <p:embed/>
                </p:oleObj>
              </mc:Choice>
              <mc:Fallback>
                <p:oleObj name="Equation" r:id="rId3" imgW="45720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0400" y="2133600"/>
                        <a:ext cx="1219200" cy="609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603" name="Object 3"/>
          <p:cNvGraphicFramePr>
            <a:graphicFrameLocks noChangeAspect="1"/>
          </p:cNvGraphicFramePr>
          <p:nvPr/>
        </p:nvGraphicFramePr>
        <p:xfrm>
          <a:off x="4757737" y="1828800"/>
          <a:ext cx="1109663" cy="1176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5754" name="Equation" r:id="rId5" imgW="431800" imgH="457200" progId="Equation.DSMT4">
                  <p:embed/>
                </p:oleObj>
              </mc:Choice>
              <mc:Fallback>
                <p:oleObj name="Equation" r:id="rId5" imgW="431800" imgH="457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57737" y="1828800"/>
                        <a:ext cx="1109663" cy="11763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606" name="Object 6"/>
          <p:cNvGraphicFramePr>
            <a:graphicFrameLocks noChangeAspect="1"/>
          </p:cNvGraphicFramePr>
          <p:nvPr/>
        </p:nvGraphicFramePr>
        <p:xfrm>
          <a:off x="4419600" y="2328862"/>
          <a:ext cx="360363" cy="261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5755" name="Equation" r:id="rId7" imgW="139700" imgH="101600" progId="Equation.DSMT4">
                  <p:embed/>
                </p:oleObj>
              </mc:Choice>
              <mc:Fallback>
                <p:oleObj name="Equation" r:id="rId7" imgW="139700" imgH="101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19600" y="2328862"/>
                        <a:ext cx="360363" cy="2619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607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55906638"/>
              </p:ext>
            </p:extLst>
          </p:nvPr>
        </p:nvGraphicFramePr>
        <p:xfrm>
          <a:off x="514350" y="3810000"/>
          <a:ext cx="8212138" cy="901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5756" name="Equation" r:id="rId9" imgW="4254500" imgH="469900" progId="Equation.DSMT4">
                  <p:embed/>
                </p:oleObj>
              </mc:Choice>
              <mc:Fallback>
                <p:oleObj name="Equation" r:id="rId9" imgW="4254500" imgH="4699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4350" y="3810000"/>
                        <a:ext cx="8212138" cy="901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84209461"/>
              </p:ext>
            </p:extLst>
          </p:nvPr>
        </p:nvGraphicFramePr>
        <p:xfrm>
          <a:off x="5410200" y="5486400"/>
          <a:ext cx="1600200" cy="7813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5757" name="Equation" r:id="rId11" imgW="952500" imgH="469900" progId="Equation.DSMT4">
                  <p:embed/>
                </p:oleObj>
              </mc:Choice>
              <mc:Fallback>
                <p:oleObj name="Equation" r:id="rId11" imgW="952500" imgH="4699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10200" y="5486400"/>
                        <a:ext cx="1600200" cy="78136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58491375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400" name="Rectangle 16"/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7772400" cy="762000"/>
          </a:xfrm>
        </p:spPr>
        <p:txBody>
          <a:bodyPr/>
          <a:lstStyle/>
          <a:p>
            <a:pPr eaLnBrk="1" hangingPunct="1">
              <a:defRPr/>
            </a:pPr>
            <a:r>
              <a:rPr lang="en-US" sz="3400" dirty="0" smtClean="0">
                <a:cs typeface="+mj-cs"/>
              </a:rPr>
              <a:t>Application of the Schr</a:t>
            </a:r>
            <a:r>
              <a:rPr lang="en-US" sz="3400" dirty="0" smtClean="0">
                <a:cs typeface="Arial" charset="0"/>
              </a:rPr>
              <a:t>ö</a:t>
            </a:r>
            <a:r>
              <a:rPr lang="en-US" sz="3400" dirty="0" smtClean="0">
                <a:cs typeface="+mj-cs"/>
              </a:rPr>
              <a:t>dinger Equation</a:t>
            </a:r>
          </a:p>
        </p:txBody>
      </p:sp>
      <p:sp>
        <p:nvSpPr>
          <p:cNvPr id="144386" name="Rectangle 2"/>
          <p:cNvSpPr>
            <a:spLocks noGrp="1" noChangeArrowheads="1"/>
          </p:cNvSpPr>
          <p:nvPr>
            <p:ph idx="4294967295"/>
          </p:nvPr>
        </p:nvSpPr>
        <p:spPr>
          <a:xfrm>
            <a:off x="304800" y="838200"/>
            <a:ext cx="8453438" cy="838200"/>
          </a:xfrm>
        </p:spPr>
        <p:txBody>
          <a:bodyPr/>
          <a:lstStyle/>
          <a:p>
            <a:pPr eaLnBrk="1" hangingPunct="1">
              <a:buFont typeface="Wingdings" charset="0"/>
              <a:buChar char="n"/>
              <a:defRPr/>
            </a:pPr>
            <a:r>
              <a:rPr lang="en-US" sz="2800" dirty="0" smtClean="0">
                <a:cs typeface="+mn-cs"/>
              </a:rPr>
              <a:t>The potential (central force) </a:t>
            </a:r>
            <a:r>
              <a:rPr lang="en-US" sz="2800" i="1" dirty="0" err="1" smtClean="0">
                <a:cs typeface="+mn-cs"/>
              </a:rPr>
              <a:t>V</a:t>
            </a:r>
            <a:r>
              <a:rPr lang="en-US" sz="2800" dirty="0" err="1" smtClean="0">
                <a:cs typeface="+mn-cs"/>
              </a:rPr>
              <a:t>(</a:t>
            </a:r>
            <a:r>
              <a:rPr lang="en-US" sz="2800" i="1" dirty="0" err="1" smtClean="0">
                <a:cs typeface="+mn-cs"/>
              </a:rPr>
              <a:t>r</a:t>
            </a:r>
            <a:r>
              <a:rPr lang="en-US" sz="2800" dirty="0" smtClean="0">
                <a:cs typeface="+mn-cs"/>
              </a:rPr>
              <a:t>) depends on the distance </a:t>
            </a:r>
            <a:r>
              <a:rPr lang="en-US" sz="2800" i="1" dirty="0" err="1" smtClean="0">
                <a:cs typeface="+mn-cs"/>
              </a:rPr>
              <a:t>r</a:t>
            </a:r>
            <a:r>
              <a:rPr lang="en-US" sz="2800" dirty="0" smtClean="0">
                <a:cs typeface="+mn-cs"/>
              </a:rPr>
              <a:t> between the proton and electron.</a:t>
            </a:r>
          </a:p>
        </p:txBody>
      </p:sp>
      <p:sp>
        <p:nvSpPr>
          <p:cNvPr id="144394" name="AutoShape 10"/>
          <p:cNvSpPr>
            <a:spLocks noChangeArrowheads="1"/>
          </p:cNvSpPr>
          <p:nvPr/>
        </p:nvSpPr>
        <p:spPr bwMode="auto">
          <a:xfrm>
            <a:off x="6019800" y="4191000"/>
            <a:ext cx="1066800" cy="914400"/>
          </a:xfrm>
          <a:prstGeom prst="downArrow">
            <a:avLst>
              <a:gd name="adj1" fmla="val 50000"/>
              <a:gd name="adj2" fmla="val 37500"/>
            </a:avLst>
          </a:prstGeom>
          <a:solidFill>
            <a:srgbClr val="FFFF00"/>
          </a:solidFill>
          <a:ln w="38100" cap="flat" cmpd="sng" algn="ctr">
            <a:solidFill>
              <a:srgbClr val="800000"/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+mn-cs"/>
            </a:endParaRP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Monday, Nov. 11, 2013</a:t>
            </a:r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92F9CF5-C078-EB47-929F-B0A3FA3F9506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smtClean="0"/>
              <a:t>PHYS 3313-001, Fall 2013                      Dr. Jaehoon Yu</a:t>
            </a:r>
            <a:endParaRPr lang="en-US"/>
          </a:p>
        </p:txBody>
      </p:sp>
      <p:graphicFrame>
        <p:nvGraphicFramePr>
          <p:cNvPr id="26626" name="Object 2"/>
          <p:cNvGraphicFramePr>
            <a:graphicFrameLocks noChangeAspect="1"/>
          </p:cNvGraphicFramePr>
          <p:nvPr/>
        </p:nvGraphicFramePr>
        <p:xfrm>
          <a:off x="292100" y="5243513"/>
          <a:ext cx="8775700" cy="852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52" name="Equation" r:id="rId3" imgW="4546600" imgH="444500" progId="Equation.DSMT4">
                  <p:embed/>
                </p:oleObj>
              </mc:Choice>
              <mc:Fallback>
                <p:oleObj name="Equation" r:id="rId3" imgW="4546600" imgH="4445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2100" y="5243513"/>
                        <a:ext cx="8775700" cy="8524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6" name="Group 15"/>
          <p:cNvGrpSpPr/>
          <p:nvPr/>
        </p:nvGrpSpPr>
        <p:grpSpPr>
          <a:xfrm>
            <a:off x="457200" y="1981200"/>
            <a:ext cx="4267200" cy="3048000"/>
            <a:chOff x="381000" y="1981200"/>
            <a:chExt cx="4267200" cy="2743200"/>
          </a:xfrm>
        </p:grpSpPr>
        <p:grpSp>
          <p:nvGrpSpPr>
            <p:cNvPr id="2" name="Group 19"/>
            <p:cNvGrpSpPr>
              <a:grpSpLocks/>
            </p:cNvGrpSpPr>
            <p:nvPr/>
          </p:nvGrpSpPr>
          <p:grpSpPr bwMode="auto">
            <a:xfrm>
              <a:off x="762000" y="2057400"/>
              <a:ext cx="3886200" cy="2667000"/>
              <a:chOff x="0" y="1056"/>
              <a:chExt cx="2448" cy="1680"/>
            </a:xfrm>
          </p:grpSpPr>
          <p:pic>
            <p:nvPicPr>
              <p:cNvPr id="15368" name="Picture 7"/>
              <p:cNvPicPr>
                <a:picLocks noChangeAspect="1" noChangeArrowheads="1"/>
              </p:cNvPicPr>
              <p:nvPr/>
            </p:nvPicPr>
            <p:blipFill>
              <a:blip r:embed="rId5"/>
              <a:srcRect b="40256"/>
              <a:stretch>
                <a:fillRect/>
              </a:stretch>
            </p:blipFill>
            <p:spPr bwMode="auto">
              <a:xfrm>
                <a:off x="584" y="1056"/>
                <a:ext cx="1864" cy="168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15369" name="Picture 18" descr="0701"/>
              <p:cNvPicPr preferRelativeResize="0">
                <a:picLocks noChangeAspect="1" noChangeArrowheads="1"/>
              </p:cNvPicPr>
              <p:nvPr/>
            </p:nvPicPr>
            <p:blipFill>
              <a:blip r:embed="rId6"/>
              <a:srcRect l="9694" t="57840" r="4199" b="4083"/>
              <a:stretch>
                <a:fillRect/>
              </a:stretch>
            </p:blipFill>
            <p:spPr bwMode="auto">
              <a:xfrm>
                <a:off x="0" y="1094"/>
                <a:ext cx="1076" cy="77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sp>
          <p:nvSpPr>
            <p:cNvPr id="15" name="Rectangle 14"/>
            <p:cNvSpPr/>
            <p:nvPr/>
          </p:nvSpPr>
          <p:spPr bwMode="auto">
            <a:xfrm>
              <a:off x="381000" y="1981200"/>
              <a:ext cx="2057400" cy="15240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graphicFrame>
        <p:nvGraphicFramePr>
          <p:cNvPr id="26627" name="Object 3"/>
          <p:cNvGraphicFramePr>
            <a:graphicFrameLocks noChangeAspect="1"/>
          </p:cNvGraphicFramePr>
          <p:nvPr/>
        </p:nvGraphicFramePr>
        <p:xfrm>
          <a:off x="152400" y="1752600"/>
          <a:ext cx="1257300" cy="241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53" name="Equation" r:id="rId7" imgW="952500" imgH="203200" progId="Equation.DSMT4">
                  <p:embed/>
                </p:oleObj>
              </mc:Choice>
              <mc:Fallback>
                <p:oleObj name="Equation" r:id="rId7" imgW="952500" imgH="203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" y="1752600"/>
                        <a:ext cx="1257300" cy="241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Content Placeholder 2"/>
          <p:cNvSpPr txBox="1">
            <a:spLocks/>
          </p:cNvSpPr>
          <p:nvPr/>
        </p:nvSpPr>
        <p:spPr bwMode="auto">
          <a:xfrm>
            <a:off x="4648200" y="1676400"/>
            <a:ext cx="4495800" cy="289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b="0" i="0" u="none" strike="noStrike" kern="0" cap="none" spc="0" normalizeH="0" baseline="0" noProof="0" dirty="0" smtClean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+mn-lt"/>
                <a:ea typeface="ＭＳ Ｐゴシック" charset="0"/>
                <a:cs typeface="ＭＳ Ｐゴシック" pitchFamily="-1" charset="-128"/>
              </a:rPr>
              <a:t>Transform to spherical polar coordinates to exploit the radial symmetry.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b="0" i="0" u="none" strike="noStrike" kern="0" cap="none" spc="0" normalizeH="0" baseline="0" noProof="0" dirty="0" smtClean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+mn-lt"/>
                <a:ea typeface="ＭＳ Ｐゴシック" charset="0"/>
                <a:cs typeface="ＭＳ Ｐゴシック" pitchFamily="-1" charset="-128"/>
              </a:rPr>
              <a:t>Insert the Coulomb potential into the transformed Schr</a:t>
            </a:r>
            <a:r>
              <a:rPr kumimoji="0" lang="en-US" b="0" i="0" u="none" strike="noStrike" kern="0" cap="none" spc="0" normalizeH="0" baseline="0" noProof="0" dirty="0" smtClean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+mn-lt"/>
                <a:ea typeface="ＭＳ Ｐゴシック" charset="0"/>
                <a:cs typeface="Arial" charset="0"/>
              </a:rPr>
              <a:t>ö</a:t>
            </a:r>
            <a:r>
              <a:rPr kumimoji="0" lang="en-US" b="0" i="0" u="none" strike="noStrike" kern="0" cap="none" spc="0" normalizeH="0" baseline="0" noProof="0" dirty="0" smtClean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+mn-lt"/>
                <a:ea typeface="ＭＳ Ｐゴシック" charset="0"/>
                <a:cs typeface="ＭＳ Ｐゴシック" pitchFamily="-1" charset="-128"/>
              </a:rPr>
              <a:t>dinger equation.</a:t>
            </a:r>
          </a:p>
        </p:txBody>
      </p:sp>
      <p:graphicFrame>
        <p:nvGraphicFramePr>
          <p:cNvPr id="26628" name="Object 4"/>
          <p:cNvGraphicFramePr>
            <a:graphicFrameLocks noChangeAspect="1"/>
          </p:cNvGraphicFramePr>
          <p:nvPr/>
        </p:nvGraphicFramePr>
        <p:xfrm>
          <a:off x="152400" y="2057400"/>
          <a:ext cx="1206500" cy="241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54" name="Equation" r:id="rId9" imgW="914400" imgH="203200" progId="Equation.DSMT4">
                  <p:embed/>
                </p:oleObj>
              </mc:Choice>
              <mc:Fallback>
                <p:oleObj name="Equation" r:id="rId9" imgW="914400" imgH="203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" y="2057400"/>
                        <a:ext cx="1206500" cy="241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629" name="Object 5"/>
          <p:cNvGraphicFramePr>
            <a:graphicFrameLocks noChangeAspect="1"/>
          </p:cNvGraphicFramePr>
          <p:nvPr/>
        </p:nvGraphicFramePr>
        <p:xfrm>
          <a:off x="152400" y="2303463"/>
          <a:ext cx="854075" cy="211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55" name="Equation" r:id="rId11" imgW="647700" imgH="177800" progId="Equation.DSMT4">
                  <p:embed/>
                </p:oleObj>
              </mc:Choice>
              <mc:Fallback>
                <p:oleObj name="Equation" r:id="rId11" imgW="647700" imgH="177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" y="2303463"/>
                        <a:ext cx="854075" cy="2111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630" name="Object 6"/>
          <p:cNvGraphicFramePr>
            <a:graphicFrameLocks noChangeAspect="1"/>
          </p:cNvGraphicFramePr>
          <p:nvPr/>
        </p:nvGraphicFramePr>
        <p:xfrm>
          <a:off x="152400" y="2590800"/>
          <a:ext cx="1441450" cy="331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56" name="Equation" r:id="rId13" imgW="1092200" imgH="279400" progId="Equation.DSMT4">
                  <p:embed/>
                </p:oleObj>
              </mc:Choice>
              <mc:Fallback>
                <p:oleObj name="Equation" r:id="rId13" imgW="1092200" imgH="279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" y="2590800"/>
                        <a:ext cx="1441450" cy="3317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631" name="Object 7"/>
          <p:cNvGraphicFramePr>
            <a:graphicFrameLocks noChangeAspect="1"/>
          </p:cNvGraphicFramePr>
          <p:nvPr/>
        </p:nvGraphicFramePr>
        <p:xfrm>
          <a:off x="152400" y="2971800"/>
          <a:ext cx="1976437" cy="468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57" name="Equation" r:id="rId15" imgW="1498600" imgH="393700" progId="Equation.DSMT4">
                  <p:embed/>
                </p:oleObj>
              </mc:Choice>
              <mc:Fallback>
                <p:oleObj name="Equation" r:id="rId15" imgW="1498600" imgH="3937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" y="2971800"/>
                        <a:ext cx="1976437" cy="4683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632" name="Object 8"/>
          <p:cNvGraphicFramePr>
            <a:graphicFrameLocks noChangeAspect="1"/>
          </p:cNvGraphicFramePr>
          <p:nvPr/>
        </p:nvGraphicFramePr>
        <p:xfrm>
          <a:off x="152400" y="3419475"/>
          <a:ext cx="2362200" cy="466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58" name="Equation" r:id="rId17" imgW="1790700" imgH="393700" progId="Equation.DSMT4">
                  <p:embed/>
                </p:oleObj>
              </mc:Choice>
              <mc:Fallback>
                <p:oleObj name="Equation" r:id="rId17" imgW="1790700" imgH="3937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" y="3419475"/>
                        <a:ext cx="2362200" cy="4667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22549452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381" name="Rectangle 7181"/>
          <p:cNvSpPr>
            <a:spLocks noGrp="1" noChangeArrowheads="1"/>
          </p:cNvSpPr>
          <p:nvPr>
            <p:ph type="title"/>
          </p:nvPr>
        </p:nvSpPr>
        <p:spPr>
          <a:xfrm>
            <a:off x="609600" y="304800"/>
            <a:ext cx="7772400" cy="685800"/>
          </a:xfrm>
        </p:spPr>
        <p:txBody>
          <a:bodyPr/>
          <a:lstStyle/>
          <a:p>
            <a:pPr eaLnBrk="1" hangingPunct="1">
              <a:defRPr/>
            </a:pPr>
            <a:r>
              <a:rPr lang="en-US" sz="3400" dirty="0" smtClean="0">
                <a:cs typeface="+mj-cs"/>
              </a:rPr>
              <a:t>Application of the Schr</a:t>
            </a:r>
            <a:r>
              <a:rPr lang="en-US" sz="3400" dirty="0" smtClean="0">
                <a:cs typeface="Arial" charset="0"/>
              </a:rPr>
              <a:t>ö</a:t>
            </a:r>
            <a:r>
              <a:rPr lang="en-US" sz="3400" dirty="0" smtClean="0">
                <a:cs typeface="+mj-cs"/>
              </a:rPr>
              <a:t>dinger Equation</a:t>
            </a:r>
          </a:p>
        </p:txBody>
      </p:sp>
      <p:sp>
        <p:nvSpPr>
          <p:cNvPr id="16387" name="Rectangle 1"/>
          <p:cNvSpPr>
            <a:spLocks noGrp="1" noChangeArrowheads="1"/>
          </p:cNvSpPr>
          <p:nvPr>
            <p:ph idx="4294967295"/>
          </p:nvPr>
        </p:nvSpPr>
        <p:spPr>
          <a:xfrm>
            <a:off x="457200" y="1295400"/>
            <a:ext cx="8453438" cy="4572000"/>
          </a:xfrm>
        </p:spPr>
        <p:txBody>
          <a:bodyPr/>
          <a:lstStyle/>
          <a:p>
            <a:r>
              <a:rPr lang="en-US" sz="2800" dirty="0">
                <a:cs typeface="ＭＳ Ｐゴシック" pitchFamily="-84" charset="-128"/>
              </a:rPr>
              <a:t>The wave function </a:t>
            </a:r>
            <a:r>
              <a:rPr lang="el-GR" sz="2800" i="1" dirty="0">
                <a:latin typeface="Symbol" charset="2"/>
                <a:ea typeface="Arial" pitchFamily="-84" charset="0"/>
                <a:cs typeface="Symbol" charset="2"/>
              </a:rPr>
              <a:t>ψ</a:t>
            </a:r>
            <a:r>
              <a:rPr lang="en-US" sz="2800" dirty="0">
                <a:cs typeface="ＭＳ Ｐゴシック" pitchFamily="-84" charset="-128"/>
              </a:rPr>
              <a:t> is a function of </a:t>
            </a:r>
            <a:r>
              <a:rPr lang="en-US" sz="2800" i="1" dirty="0" err="1">
                <a:cs typeface="ＭＳ Ｐゴシック" pitchFamily="-84" charset="-128"/>
              </a:rPr>
              <a:t>r</a:t>
            </a:r>
            <a:r>
              <a:rPr lang="en-US" sz="2800" dirty="0">
                <a:cs typeface="ＭＳ Ｐゴシック" pitchFamily="-84" charset="-128"/>
              </a:rPr>
              <a:t>, </a:t>
            </a:r>
            <a:r>
              <a:rPr lang="el-GR" sz="2800" i="1" dirty="0" smtClean="0">
                <a:ea typeface="Arial" pitchFamily="-84" charset="0"/>
                <a:cs typeface="Arial" pitchFamily="-84" charset="0"/>
              </a:rPr>
              <a:t>θ</a:t>
            </a:r>
            <a:r>
              <a:rPr lang="en-US" sz="2800" dirty="0" smtClean="0">
                <a:cs typeface="ＭＳ Ｐゴシック" pitchFamily="-84" charset="-128"/>
              </a:rPr>
              <a:t> and </a:t>
            </a:r>
            <a:r>
              <a:rPr lang="en-US" sz="2800" dirty="0" err="1" smtClean="0">
                <a:latin typeface="Symbol" charset="2"/>
                <a:cs typeface="Symbol" charset="2"/>
              </a:rPr>
              <a:t>φ</a:t>
            </a:r>
            <a:r>
              <a:rPr lang="en-US" sz="2800" dirty="0" smtClean="0">
                <a:cs typeface="ＭＳ Ｐゴシック" pitchFamily="-84" charset="-128"/>
              </a:rPr>
              <a:t> </a:t>
            </a:r>
            <a:r>
              <a:rPr lang="en-US" sz="2800" dirty="0">
                <a:cs typeface="ＭＳ Ｐゴシック" pitchFamily="-84" charset="-128"/>
              </a:rPr>
              <a:t>.</a:t>
            </a:r>
          </a:p>
          <a:p>
            <a:pPr>
              <a:buFont typeface="Wingdings" pitchFamily="-84" charset="2"/>
              <a:buNone/>
            </a:pPr>
            <a:r>
              <a:rPr lang="en-US" sz="2800" dirty="0">
                <a:cs typeface="ＭＳ Ｐゴシック" pitchFamily="-84" charset="-128"/>
              </a:rPr>
              <a:t>	</a:t>
            </a:r>
            <a:r>
              <a:rPr lang="en-US" sz="2800" dirty="0" smtClean="0">
                <a:cs typeface="ＭＳ Ｐゴシック" pitchFamily="-84" charset="-128"/>
              </a:rPr>
              <a:t>	The equation </a:t>
            </a:r>
            <a:r>
              <a:rPr lang="en-US" sz="2800" dirty="0">
                <a:cs typeface="ＭＳ Ｐゴシック" pitchFamily="-84" charset="-128"/>
              </a:rPr>
              <a:t>is </a:t>
            </a:r>
            <a:r>
              <a:rPr lang="en-US" sz="2800" dirty="0" smtClean="0">
                <a:cs typeface="ＭＳ Ｐゴシック" pitchFamily="-84" charset="-128"/>
              </a:rPr>
              <a:t>separable into three equations of independent variables</a:t>
            </a:r>
          </a:p>
          <a:p>
            <a:pPr>
              <a:buFont typeface="Wingdings" pitchFamily="-84" charset="2"/>
              <a:buNone/>
            </a:pPr>
            <a:r>
              <a:rPr lang="en-US" sz="2800" dirty="0">
                <a:cs typeface="ＭＳ Ｐゴシック" pitchFamily="-84" charset="-128"/>
              </a:rPr>
              <a:t>	</a:t>
            </a:r>
            <a:r>
              <a:rPr lang="en-US" sz="2800" dirty="0" smtClean="0">
                <a:cs typeface="ＭＳ Ｐゴシック" pitchFamily="-84" charset="-128"/>
              </a:rPr>
              <a:t>	The solution </a:t>
            </a:r>
            <a:r>
              <a:rPr lang="en-US" sz="2800" dirty="0">
                <a:cs typeface="ＭＳ Ｐゴシック" pitchFamily="-84" charset="-128"/>
              </a:rPr>
              <a:t>may be a product of three functions.</a:t>
            </a:r>
          </a:p>
          <a:p>
            <a:endParaRPr lang="en-US" sz="2800" dirty="0">
              <a:cs typeface="ＭＳ Ｐゴシック" pitchFamily="-84" charset="-128"/>
            </a:endParaRPr>
          </a:p>
          <a:p>
            <a:endParaRPr lang="en-US" sz="2800" dirty="0">
              <a:cs typeface="ＭＳ Ｐゴシック" pitchFamily="-84" charset="-128"/>
            </a:endParaRPr>
          </a:p>
          <a:p>
            <a:r>
              <a:rPr lang="en-US" sz="2800" dirty="0">
                <a:cs typeface="ＭＳ Ｐゴシック" pitchFamily="-84" charset="-128"/>
              </a:rPr>
              <a:t>We can separate</a:t>
            </a:r>
            <a:r>
              <a:rPr lang="en-US" sz="2800" dirty="0" smtClean="0">
                <a:cs typeface="ＭＳ Ｐゴシック" pitchFamily="-84" charset="-128"/>
              </a:rPr>
              <a:t> the Schrodinger equation in polar coordinate into </a:t>
            </a:r>
            <a:r>
              <a:rPr lang="en-US" sz="2800" dirty="0">
                <a:cs typeface="ＭＳ Ｐゴシック" pitchFamily="-84" charset="-128"/>
              </a:rPr>
              <a:t>three separate differential equations, each depending</a:t>
            </a:r>
            <a:r>
              <a:rPr lang="en-US" sz="2800" dirty="0" smtClean="0">
                <a:cs typeface="ＭＳ Ｐゴシック" pitchFamily="-84" charset="-128"/>
              </a:rPr>
              <a:t> only on </a:t>
            </a:r>
            <a:r>
              <a:rPr lang="en-US" sz="2800" dirty="0">
                <a:cs typeface="ＭＳ Ｐゴシック" pitchFamily="-84" charset="-128"/>
              </a:rPr>
              <a:t>one</a:t>
            </a:r>
            <a:r>
              <a:rPr lang="en-US" sz="2800" dirty="0" smtClean="0">
                <a:cs typeface="ＭＳ Ｐゴシック" pitchFamily="-84" charset="-128"/>
              </a:rPr>
              <a:t> coordinate: </a:t>
            </a:r>
            <a:r>
              <a:rPr lang="en-US" sz="2800" i="1" dirty="0" err="1">
                <a:cs typeface="ＭＳ Ｐゴシック" pitchFamily="-84" charset="-128"/>
              </a:rPr>
              <a:t>r</a:t>
            </a:r>
            <a:r>
              <a:rPr lang="en-US" sz="2800" dirty="0">
                <a:cs typeface="ＭＳ Ｐゴシック" pitchFamily="-84" charset="-128"/>
              </a:rPr>
              <a:t>, </a:t>
            </a:r>
            <a:r>
              <a:rPr lang="el-GR" sz="2800" i="1" dirty="0">
                <a:ea typeface="Arial" pitchFamily="-84" charset="0"/>
                <a:cs typeface="Arial" pitchFamily="-84" charset="0"/>
              </a:rPr>
              <a:t>θ</a:t>
            </a:r>
            <a:r>
              <a:rPr lang="en-US" sz="2800" dirty="0">
                <a:cs typeface="ＭＳ Ｐゴシック" pitchFamily="-84" charset="-128"/>
              </a:rPr>
              <a:t>, or</a:t>
            </a:r>
            <a:r>
              <a:rPr lang="en-US" sz="2800" dirty="0" smtClean="0">
                <a:cs typeface="ＭＳ Ｐゴシック" pitchFamily="-84" charset="-128"/>
              </a:rPr>
              <a:t> </a:t>
            </a:r>
            <a:r>
              <a:rPr lang="en-US" sz="2800" dirty="0" err="1" smtClean="0">
                <a:latin typeface="Symbol" charset="2"/>
                <a:cs typeface="Symbol" charset="2"/>
              </a:rPr>
              <a:t>φ</a:t>
            </a:r>
            <a:r>
              <a:rPr lang="en-US" sz="2800" dirty="0" smtClean="0">
                <a:cs typeface="ＭＳ Ｐゴシック" pitchFamily="-84" charset="-128"/>
              </a:rPr>
              <a:t> .</a:t>
            </a:r>
            <a:endParaRPr lang="en-US" sz="2800" dirty="0">
              <a:cs typeface="ＭＳ Ｐゴシック" pitchFamily="-84" charset="-128"/>
            </a:endParaRPr>
          </a:p>
        </p:txBody>
      </p:sp>
      <p:sp>
        <p:nvSpPr>
          <p:cNvPr id="145411" name="Line 3"/>
          <p:cNvSpPr>
            <a:spLocks noChangeShapeType="1"/>
          </p:cNvSpPr>
          <p:nvPr/>
        </p:nvSpPr>
        <p:spPr bwMode="auto">
          <a:xfrm>
            <a:off x="609600" y="2133600"/>
            <a:ext cx="685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/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+mn-cs"/>
            </a:endParaRPr>
          </a:p>
        </p:txBody>
      </p:sp>
      <p:sp>
        <p:nvSpPr>
          <p:cNvPr id="145413" name="Line 5"/>
          <p:cNvSpPr>
            <a:spLocks noChangeShapeType="1"/>
          </p:cNvSpPr>
          <p:nvPr/>
        </p:nvSpPr>
        <p:spPr bwMode="auto">
          <a:xfrm>
            <a:off x="609600" y="3048000"/>
            <a:ext cx="685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/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+mn-cs"/>
            </a:endParaRPr>
          </a:p>
        </p:txBody>
      </p:sp>
      <p:sp>
        <p:nvSpPr>
          <p:cNvPr id="145414" name="Line 6"/>
          <p:cNvSpPr>
            <a:spLocks noChangeShapeType="1"/>
          </p:cNvSpPr>
          <p:nvPr/>
        </p:nvSpPr>
        <p:spPr bwMode="auto">
          <a:xfrm>
            <a:off x="609600" y="3733800"/>
            <a:ext cx="685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/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+mn-cs"/>
            </a:endParaRPr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Monday, Nov. 11, 2013</a:t>
            </a:r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92F9CF5-C078-EB47-929F-B0A3FA3F9506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smtClean="0"/>
              <a:t>PHYS 3313-001, Fall 2013                      Dr. Jaehoon Yu</a:t>
            </a:r>
            <a:endParaRPr lang="en-US"/>
          </a:p>
        </p:txBody>
      </p:sp>
      <p:graphicFrame>
        <p:nvGraphicFramePr>
          <p:cNvPr id="27650" name="Object 2"/>
          <p:cNvGraphicFramePr>
            <a:graphicFrameLocks noChangeAspect="1"/>
          </p:cNvGraphicFramePr>
          <p:nvPr/>
        </p:nvGraphicFramePr>
        <p:xfrm>
          <a:off x="1524000" y="3429000"/>
          <a:ext cx="5063987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0806" name="Equation" r:id="rId3" imgW="1676400" imgH="228600" progId="Equation.DSMT4">
                  <p:embed/>
                </p:oleObj>
              </mc:Choice>
              <mc:Fallback>
                <p:oleObj name="Equation" r:id="rId3" imgW="167640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3429000"/>
                        <a:ext cx="5063987" cy="685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96570344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-228600"/>
            <a:ext cx="83058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sz="3300" dirty="0" smtClean="0">
                <a:cs typeface="+mj-cs"/>
              </a:rPr>
              <a:t>Solution of the Schr</a:t>
            </a:r>
            <a:r>
              <a:rPr lang="en-US" sz="3300" dirty="0" smtClean="0">
                <a:cs typeface="Arial" charset="0"/>
              </a:rPr>
              <a:t>ö</a:t>
            </a:r>
            <a:r>
              <a:rPr lang="en-US" sz="3300" dirty="0" smtClean="0">
                <a:cs typeface="+mj-cs"/>
              </a:rPr>
              <a:t>dinger Equation for Hydrogen</a:t>
            </a:r>
          </a:p>
        </p:txBody>
      </p:sp>
      <p:sp>
        <p:nvSpPr>
          <p:cNvPr id="17411" name="Rectangle 1"/>
          <p:cNvSpPr>
            <a:spLocks noGrp="1" noChangeArrowheads="1"/>
          </p:cNvSpPr>
          <p:nvPr>
            <p:ph idx="1"/>
          </p:nvPr>
        </p:nvSpPr>
        <p:spPr>
          <a:xfrm>
            <a:off x="457200" y="762000"/>
            <a:ext cx="8453438" cy="5030788"/>
          </a:xfrm>
        </p:spPr>
        <p:txBody>
          <a:bodyPr/>
          <a:lstStyle/>
          <a:p>
            <a:r>
              <a:rPr lang="en-US" sz="2400" dirty="0" smtClean="0">
                <a:solidFill>
                  <a:srgbClr val="3333CC"/>
                </a:solidFill>
                <a:cs typeface="ＭＳ Ｐゴシック" pitchFamily="-84" charset="-128"/>
              </a:rPr>
              <a:t>Substitute </a:t>
            </a:r>
            <a:r>
              <a:rPr lang="en-US" sz="2400" dirty="0" err="1" smtClean="0">
                <a:solidFill>
                  <a:srgbClr val="3333CC"/>
                </a:solidFill>
                <a:latin typeface="Symbol" charset="2"/>
                <a:cs typeface="Symbol" charset="2"/>
              </a:rPr>
              <a:t>ψ</a:t>
            </a:r>
            <a:r>
              <a:rPr lang="en-US" sz="2400" dirty="0" smtClean="0">
                <a:solidFill>
                  <a:srgbClr val="3333CC"/>
                </a:solidFill>
                <a:cs typeface="ＭＳ Ｐゴシック" pitchFamily="-84" charset="-128"/>
              </a:rPr>
              <a:t> </a:t>
            </a:r>
            <a:r>
              <a:rPr lang="en-US" sz="2400" dirty="0">
                <a:solidFill>
                  <a:srgbClr val="3333CC"/>
                </a:solidFill>
                <a:cs typeface="ＭＳ Ｐゴシック" pitchFamily="-84" charset="-128"/>
              </a:rPr>
              <a:t>into</a:t>
            </a:r>
            <a:r>
              <a:rPr lang="en-US" sz="2400" dirty="0" smtClean="0">
                <a:solidFill>
                  <a:srgbClr val="3333CC"/>
                </a:solidFill>
                <a:cs typeface="ＭＳ Ｐゴシック" pitchFamily="-84" charset="-128"/>
              </a:rPr>
              <a:t> the polar Schrodinger equation and </a:t>
            </a:r>
            <a:r>
              <a:rPr lang="en-US" sz="2400" dirty="0">
                <a:solidFill>
                  <a:srgbClr val="3333CC"/>
                </a:solidFill>
                <a:cs typeface="ＭＳ Ｐゴシック" pitchFamily="-84" charset="-128"/>
              </a:rPr>
              <a:t>separate the resulting equation into three equations: </a:t>
            </a:r>
            <a:r>
              <a:rPr lang="en-US" sz="2400" i="1" dirty="0" err="1">
                <a:solidFill>
                  <a:srgbClr val="3333CC"/>
                </a:solidFill>
                <a:cs typeface="ＭＳ Ｐゴシック" pitchFamily="-84" charset="-128"/>
              </a:rPr>
              <a:t>R</a:t>
            </a:r>
            <a:r>
              <a:rPr lang="en-US" sz="2400" dirty="0" err="1">
                <a:solidFill>
                  <a:srgbClr val="3333CC"/>
                </a:solidFill>
                <a:cs typeface="ＭＳ Ｐゴシック" pitchFamily="-84" charset="-128"/>
              </a:rPr>
              <a:t>(</a:t>
            </a:r>
            <a:r>
              <a:rPr lang="en-US" sz="2400" i="1" dirty="0" err="1">
                <a:solidFill>
                  <a:srgbClr val="3333CC"/>
                </a:solidFill>
                <a:cs typeface="ＭＳ Ｐゴシック" pitchFamily="-84" charset="-128"/>
              </a:rPr>
              <a:t>r</a:t>
            </a:r>
            <a:r>
              <a:rPr lang="en-US" sz="2400" dirty="0">
                <a:solidFill>
                  <a:srgbClr val="3333CC"/>
                </a:solidFill>
                <a:cs typeface="ＭＳ Ｐゴシック" pitchFamily="-84" charset="-128"/>
              </a:rPr>
              <a:t>), </a:t>
            </a:r>
            <a:r>
              <a:rPr lang="en-US" sz="2400" i="1" dirty="0" err="1">
                <a:solidFill>
                  <a:srgbClr val="3333CC"/>
                </a:solidFill>
                <a:cs typeface="ＭＳ Ｐゴシック" pitchFamily="-84" charset="-128"/>
              </a:rPr>
              <a:t>f</a:t>
            </a:r>
            <a:r>
              <a:rPr lang="en-US" sz="2400" dirty="0">
                <a:solidFill>
                  <a:srgbClr val="3333CC"/>
                </a:solidFill>
                <a:cs typeface="ＭＳ Ｐゴシック" pitchFamily="-84" charset="-128"/>
              </a:rPr>
              <a:t>(</a:t>
            </a:r>
            <a:r>
              <a:rPr lang="el-GR" sz="2400" i="1" dirty="0">
                <a:solidFill>
                  <a:srgbClr val="3333CC"/>
                </a:solidFill>
                <a:latin typeface="Lucida Grande" pitchFamily="-84" charset="0"/>
                <a:ea typeface="Arial" pitchFamily="-84" charset="0"/>
                <a:cs typeface="Arial" pitchFamily="-84" charset="0"/>
              </a:rPr>
              <a:t>θ</a:t>
            </a:r>
            <a:r>
              <a:rPr lang="en-US" sz="2400" dirty="0">
                <a:solidFill>
                  <a:srgbClr val="3333CC"/>
                </a:solidFill>
                <a:cs typeface="ＭＳ Ｐゴシック" pitchFamily="-84" charset="-128"/>
              </a:rPr>
              <a:t>), and </a:t>
            </a:r>
            <a:r>
              <a:rPr lang="en-US" sz="2400" i="1" dirty="0" err="1">
                <a:solidFill>
                  <a:srgbClr val="3333CC"/>
                </a:solidFill>
                <a:cs typeface="ＭＳ Ｐゴシック" pitchFamily="-84" charset="-128"/>
              </a:rPr>
              <a:t>g</a:t>
            </a:r>
            <a:r>
              <a:rPr lang="en-US" sz="2400" dirty="0" err="1" smtClean="0">
                <a:solidFill>
                  <a:srgbClr val="3333CC"/>
                </a:solidFill>
                <a:cs typeface="ＭＳ Ｐゴシック" pitchFamily="-84" charset="-128"/>
              </a:rPr>
              <a:t>(</a:t>
            </a:r>
            <a:r>
              <a:rPr lang="en-US" sz="2400" dirty="0" err="1" smtClean="0">
                <a:latin typeface="Symbol" charset="2"/>
                <a:cs typeface="Symbol" charset="2"/>
              </a:rPr>
              <a:t>φ</a:t>
            </a:r>
            <a:r>
              <a:rPr lang="en-US" sz="2400" dirty="0" smtClean="0">
                <a:solidFill>
                  <a:srgbClr val="3333CC"/>
                </a:solidFill>
                <a:cs typeface="ＭＳ Ｐゴシック" pitchFamily="-84" charset="-128"/>
              </a:rPr>
              <a:t>)</a:t>
            </a:r>
            <a:r>
              <a:rPr lang="en-US" sz="2400" dirty="0">
                <a:solidFill>
                  <a:srgbClr val="3333CC"/>
                </a:solidFill>
                <a:cs typeface="ＭＳ Ｐゴシック" pitchFamily="-84" charset="-128"/>
              </a:rPr>
              <a:t>.</a:t>
            </a:r>
          </a:p>
          <a:p>
            <a:pPr>
              <a:buFont typeface="Wingdings" pitchFamily="-84" charset="2"/>
              <a:buNone/>
            </a:pPr>
            <a:r>
              <a:rPr lang="en-US" sz="2400" b="1" dirty="0">
                <a:solidFill>
                  <a:srgbClr val="3333CC"/>
                </a:solidFill>
                <a:cs typeface="ＭＳ Ｐゴシック" pitchFamily="-84" charset="-128"/>
              </a:rPr>
              <a:t>Separation of Variables</a:t>
            </a:r>
          </a:p>
          <a:p>
            <a:r>
              <a:rPr lang="en-US" sz="2400" dirty="0">
                <a:solidFill>
                  <a:srgbClr val="3333CC"/>
                </a:solidFill>
                <a:cs typeface="ＭＳ Ｐゴシック" pitchFamily="-84" charset="-128"/>
              </a:rPr>
              <a:t>The derivatives</a:t>
            </a:r>
            <a:r>
              <a:rPr lang="en-US" sz="2400" dirty="0" smtClean="0">
                <a:solidFill>
                  <a:srgbClr val="3333CC"/>
                </a:solidFill>
                <a:cs typeface="ＭＳ Ｐゴシック" pitchFamily="-84" charset="-128"/>
              </a:rPr>
              <a:t> in Schrodinger eq. can be written as</a:t>
            </a:r>
          </a:p>
          <a:p>
            <a:pPr>
              <a:buNone/>
            </a:pPr>
            <a:endParaRPr lang="en-US" sz="2400" dirty="0" smtClean="0">
              <a:solidFill>
                <a:srgbClr val="3333CC"/>
              </a:solidFill>
              <a:cs typeface="ＭＳ Ｐゴシック" pitchFamily="-84" charset="-128"/>
            </a:endParaRPr>
          </a:p>
          <a:p>
            <a:r>
              <a:rPr lang="en-US" sz="2400" dirty="0" smtClean="0">
                <a:solidFill>
                  <a:srgbClr val="3333CC"/>
                </a:solidFill>
                <a:cs typeface="ＭＳ Ｐゴシック" pitchFamily="-84" charset="-128"/>
              </a:rPr>
              <a:t>Substituting </a:t>
            </a:r>
            <a:r>
              <a:rPr lang="en-US" sz="2400" dirty="0">
                <a:solidFill>
                  <a:srgbClr val="3333CC"/>
                </a:solidFill>
                <a:cs typeface="ＭＳ Ｐゴシック" pitchFamily="-84" charset="-128"/>
              </a:rPr>
              <a:t>them into</a:t>
            </a:r>
            <a:r>
              <a:rPr lang="en-US" sz="2400" dirty="0" smtClean="0">
                <a:solidFill>
                  <a:srgbClr val="3333CC"/>
                </a:solidFill>
                <a:cs typeface="ＭＳ Ｐゴシック" pitchFamily="-84" charset="-128"/>
              </a:rPr>
              <a:t> the polar </a:t>
            </a:r>
            <a:r>
              <a:rPr lang="en-US" sz="2400" dirty="0" err="1" smtClean="0">
                <a:solidFill>
                  <a:srgbClr val="3333CC"/>
                </a:solidFill>
                <a:cs typeface="ＭＳ Ｐゴシック" pitchFamily="-84" charset="-128"/>
              </a:rPr>
              <a:t>coord</a:t>
            </a:r>
            <a:r>
              <a:rPr lang="en-US" sz="2400" dirty="0" smtClean="0">
                <a:solidFill>
                  <a:srgbClr val="3333CC"/>
                </a:solidFill>
                <a:cs typeface="ＭＳ Ｐゴシック" pitchFamily="-84" charset="-128"/>
              </a:rPr>
              <a:t>. Schrodinger Eq.</a:t>
            </a:r>
          </a:p>
          <a:p>
            <a:endParaRPr lang="en-US" sz="2400" dirty="0">
              <a:solidFill>
                <a:srgbClr val="3333CC"/>
              </a:solidFill>
              <a:cs typeface="ＭＳ Ｐゴシック" pitchFamily="-84" charset="-128"/>
            </a:endParaRPr>
          </a:p>
          <a:p>
            <a:endParaRPr lang="en-US" sz="2400" dirty="0">
              <a:solidFill>
                <a:srgbClr val="3333CC"/>
              </a:solidFill>
              <a:cs typeface="ＭＳ Ｐゴシック" pitchFamily="-84" charset="-128"/>
            </a:endParaRPr>
          </a:p>
          <a:p>
            <a:r>
              <a:rPr lang="en-US" sz="2400" dirty="0">
                <a:solidFill>
                  <a:srgbClr val="3333CC"/>
                </a:solidFill>
                <a:cs typeface="ＭＳ Ｐゴシック" pitchFamily="-84" charset="-128"/>
              </a:rPr>
              <a:t>Multiply both sides</a:t>
            </a:r>
            <a:r>
              <a:rPr lang="en-US" sz="2400" dirty="0" smtClean="0">
                <a:solidFill>
                  <a:srgbClr val="3333CC"/>
                </a:solidFill>
                <a:cs typeface="ＭＳ Ｐゴシック" pitchFamily="-84" charset="-128"/>
              </a:rPr>
              <a:t> by </a:t>
            </a:r>
            <a:r>
              <a:rPr lang="en-US" sz="2400" i="1" dirty="0">
                <a:solidFill>
                  <a:srgbClr val="3333CC"/>
                </a:solidFill>
                <a:cs typeface="ＭＳ Ｐゴシック" pitchFamily="-84" charset="-128"/>
              </a:rPr>
              <a:t>r</a:t>
            </a:r>
            <a:r>
              <a:rPr lang="en-US" sz="2400" baseline="30000" dirty="0">
                <a:solidFill>
                  <a:srgbClr val="3333CC"/>
                </a:solidFill>
                <a:cs typeface="ＭＳ Ｐゴシック" pitchFamily="-84" charset="-128"/>
              </a:rPr>
              <a:t>2</a:t>
            </a:r>
            <a:r>
              <a:rPr lang="en-US" sz="2400" dirty="0">
                <a:solidFill>
                  <a:srgbClr val="3333CC"/>
                </a:solidFill>
                <a:cs typeface="ＭＳ Ｐゴシック" pitchFamily="-84" charset="-128"/>
              </a:rPr>
              <a:t> sin</a:t>
            </a:r>
            <a:r>
              <a:rPr lang="en-US" sz="2400" baseline="30000" dirty="0">
                <a:solidFill>
                  <a:srgbClr val="3333CC"/>
                </a:solidFill>
                <a:cs typeface="ＭＳ Ｐゴシック" pitchFamily="-84" charset="-128"/>
              </a:rPr>
              <a:t>2</a:t>
            </a:r>
            <a:r>
              <a:rPr lang="en-US" sz="2400" dirty="0">
                <a:solidFill>
                  <a:srgbClr val="3333CC"/>
                </a:solidFill>
                <a:cs typeface="ＭＳ Ｐゴシック" pitchFamily="-84" charset="-128"/>
              </a:rPr>
              <a:t> </a:t>
            </a:r>
            <a:r>
              <a:rPr lang="el-GR" sz="2400" i="1" dirty="0">
                <a:solidFill>
                  <a:srgbClr val="3333CC"/>
                </a:solidFill>
                <a:latin typeface="Lucida Grande" pitchFamily="-84" charset="0"/>
                <a:ea typeface="Arial" pitchFamily="-84" charset="0"/>
                <a:cs typeface="Arial" pitchFamily="-84" charset="0"/>
              </a:rPr>
              <a:t>θ</a:t>
            </a:r>
            <a:r>
              <a:rPr lang="en-US" sz="2400" dirty="0">
                <a:solidFill>
                  <a:srgbClr val="3333CC"/>
                </a:solidFill>
                <a:cs typeface="ＭＳ Ｐゴシック" pitchFamily="-84" charset="-128"/>
              </a:rPr>
              <a:t> / </a:t>
            </a:r>
            <a:r>
              <a:rPr lang="en-US" sz="2400" i="1" dirty="0" err="1">
                <a:solidFill>
                  <a:srgbClr val="3333CC"/>
                </a:solidFill>
                <a:cs typeface="ＭＳ Ｐゴシック" pitchFamily="-84" charset="-128"/>
              </a:rPr>
              <a:t>Rfg</a:t>
            </a:r>
            <a:endParaRPr lang="en-US" sz="2400" i="1" dirty="0">
              <a:solidFill>
                <a:srgbClr val="3333CC"/>
              </a:solidFill>
              <a:cs typeface="ＭＳ Ｐゴシック" pitchFamily="-84" charset="-128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Monday, Nov. 11, 2013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3D45CD-16A2-224C-B70A-0D1B04896262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smtClean="0"/>
              <a:t>PHYS 3313-001, Fall 2013                      Dr. Jaehoon Yu</a:t>
            </a:r>
            <a:endParaRPr lang="en-US"/>
          </a:p>
        </p:txBody>
      </p:sp>
      <p:graphicFrame>
        <p:nvGraphicFramePr>
          <p:cNvPr id="28674" name="Object 2"/>
          <p:cNvGraphicFramePr>
            <a:graphicFrameLocks noChangeAspect="1"/>
          </p:cNvGraphicFramePr>
          <p:nvPr/>
        </p:nvGraphicFramePr>
        <p:xfrm>
          <a:off x="1371600" y="2398713"/>
          <a:ext cx="1174750" cy="582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2060" name="Equation" r:id="rId3" imgW="787400" imgH="393700" progId="Equation.DSMT4">
                  <p:embed/>
                </p:oleObj>
              </mc:Choice>
              <mc:Fallback>
                <p:oleObj name="Equation" r:id="rId3" imgW="787400" imgH="3937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1600" y="2398713"/>
                        <a:ext cx="1174750" cy="5826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676" name="Object 4"/>
          <p:cNvGraphicFramePr>
            <a:graphicFrameLocks noChangeAspect="1"/>
          </p:cNvGraphicFramePr>
          <p:nvPr/>
        </p:nvGraphicFramePr>
        <p:xfrm>
          <a:off x="381000" y="3352800"/>
          <a:ext cx="8458200" cy="81267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2061" name="Equation" r:id="rId5" imgW="4597400" imgH="444500" progId="Equation.DSMT4">
                  <p:embed/>
                </p:oleObj>
              </mc:Choice>
              <mc:Fallback>
                <p:oleObj name="Equation" r:id="rId5" imgW="4597400" imgH="4445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3352800"/>
                        <a:ext cx="8458200" cy="81267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677" name="Object 5"/>
          <p:cNvGraphicFramePr>
            <a:graphicFrameLocks noChangeAspect="1"/>
          </p:cNvGraphicFramePr>
          <p:nvPr/>
        </p:nvGraphicFramePr>
        <p:xfrm>
          <a:off x="914400" y="4648200"/>
          <a:ext cx="7467600" cy="73796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2062" name="Equation" r:id="rId7" imgW="4470400" imgH="444500" progId="Equation.DSMT4">
                  <p:embed/>
                </p:oleObj>
              </mc:Choice>
              <mc:Fallback>
                <p:oleObj name="Equation" r:id="rId7" imgW="4470400" imgH="4445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4648200"/>
                        <a:ext cx="7467600" cy="73796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678" name="Object 6"/>
          <p:cNvGraphicFramePr>
            <a:graphicFrameLocks noChangeAspect="1"/>
          </p:cNvGraphicFramePr>
          <p:nvPr/>
        </p:nvGraphicFramePr>
        <p:xfrm>
          <a:off x="1792287" y="5510213"/>
          <a:ext cx="7275513" cy="738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2063" name="Equation" r:id="rId9" imgW="4356100" imgH="444500" progId="Equation.DSMT4">
                  <p:embed/>
                </p:oleObj>
              </mc:Choice>
              <mc:Fallback>
                <p:oleObj name="Equation" r:id="rId9" imgW="4356100" imgH="4445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92287" y="5510213"/>
                        <a:ext cx="7275513" cy="7381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Right Arrow 14"/>
          <p:cNvSpPr/>
          <p:nvPr/>
        </p:nvSpPr>
        <p:spPr bwMode="auto">
          <a:xfrm>
            <a:off x="76200" y="5486400"/>
            <a:ext cx="1600200" cy="794802"/>
          </a:xfrm>
          <a:prstGeom prst="rightArrow">
            <a:avLst/>
          </a:prstGeom>
          <a:solidFill>
            <a:srgbClr val="FFFFCC"/>
          </a:solidFill>
          <a:ln w="38100" cap="flat" cmpd="sng" algn="ctr">
            <a:solidFill>
              <a:srgbClr val="8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+mn-lt"/>
              </a:rPr>
              <a:t>Reorganize</a:t>
            </a:r>
          </a:p>
        </p:txBody>
      </p:sp>
      <p:graphicFrame>
        <p:nvGraphicFramePr>
          <p:cNvPr id="28679" name="Object 7"/>
          <p:cNvGraphicFramePr>
            <a:graphicFrameLocks noChangeAspect="1"/>
          </p:cNvGraphicFramePr>
          <p:nvPr/>
        </p:nvGraphicFramePr>
        <p:xfrm>
          <a:off x="3282950" y="2362200"/>
          <a:ext cx="1212850" cy="582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2064" name="Equation" r:id="rId11" imgW="812800" imgH="393700" progId="Equation.DSMT4">
                  <p:embed/>
                </p:oleObj>
              </mc:Choice>
              <mc:Fallback>
                <p:oleObj name="Equation" r:id="rId11" imgW="812800" imgH="3937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82950" y="2362200"/>
                        <a:ext cx="1212850" cy="5826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680" name="Object 8"/>
          <p:cNvGraphicFramePr>
            <a:graphicFrameLocks noChangeAspect="1"/>
          </p:cNvGraphicFramePr>
          <p:nvPr/>
        </p:nvGraphicFramePr>
        <p:xfrm>
          <a:off x="5257800" y="2362200"/>
          <a:ext cx="1365250" cy="657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2065" name="Equation" r:id="rId13" imgW="914400" imgH="444500" progId="Equation.DSMT4">
                  <p:embed/>
                </p:oleObj>
              </mc:Choice>
              <mc:Fallback>
                <p:oleObj name="Equation" r:id="rId13" imgW="914400" imgH="4445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57800" y="2362200"/>
                        <a:ext cx="1365250" cy="6572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02670178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phys1443-spring02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00"/>
      </a:hlink>
      <a:folHlink>
        <a:srgbClr val="B2B2B2"/>
      </a:folHlink>
    </a:clrScheme>
    <a:fontScheme name="phys1443-spring02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phys1443-spring02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hys1443-spring02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D:\UTA\Classes\1443 Spring 2002\phys1443-spring02.pot</Template>
  <TotalTime>50443</TotalTime>
  <Words>875</Words>
  <Application>Microsoft Macintosh PowerPoint</Application>
  <PresentationFormat>On-screen Show (4:3)</PresentationFormat>
  <Paragraphs>113</Paragraphs>
  <Slides>11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3" baseType="lpstr">
      <vt:lpstr>phys1443-spring02</vt:lpstr>
      <vt:lpstr>Equation</vt:lpstr>
      <vt:lpstr>PHYS 3313 – Section 001 Lecture #17</vt:lpstr>
      <vt:lpstr>Announcements</vt:lpstr>
      <vt:lpstr>Analogy with Wave Optics</vt:lpstr>
      <vt:lpstr>Potential Well</vt:lpstr>
      <vt:lpstr>Alpha-Particle Decay</vt:lpstr>
      <vt:lpstr>Application of the Schrödinger Equation to the Hydrogen Atom</vt:lpstr>
      <vt:lpstr>Application of the Schrödinger Equation</vt:lpstr>
      <vt:lpstr>Application of the Schrödinger Equation</vt:lpstr>
      <vt:lpstr>Solution of the Schrödinger Equation for Hydrogen</vt:lpstr>
      <vt:lpstr>Solution of the Schrödinger Equation</vt:lpstr>
      <vt:lpstr>Solution of the Schrödinger Equation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PHYS 1443 – Section 501 Lecture #1</dc:title>
  <dc:creator>Jae Yu</dc:creator>
  <cp:lastModifiedBy>Jae Yu</cp:lastModifiedBy>
  <cp:revision>2118</cp:revision>
  <dcterms:created xsi:type="dcterms:W3CDTF">2012-10-15T20:49:02Z</dcterms:created>
  <dcterms:modified xsi:type="dcterms:W3CDTF">2013-11-11T21:13:16Z</dcterms:modified>
</cp:coreProperties>
</file>