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5" r:id="rId3"/>
    <p:sldId id="758" r:id="rId4"/>
    <p:sldId id="759" r:id="rId5"/>
    <p:sldId id="760" r:id="rId6"/>
    <p:sldId id="761" r:id="rId7"/>
    <p:sldId id="762" r:id="rId8"/>
    <p:sldId id="763" r:id="rId9"/>
    <p:sldId id="796" r:id="rId10"/>
    <p:sldId id="797" r:id="rId11"/>
    <p:sldId id="768" r:id="rId12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4" Type="http://schemas.openxmlformats.org/officeDocument/2006/relationships/image" Target="../media/image13.emf"/><Relationship Id="rId5" Type="http://schemas.openxmlformats.org/officeDocument/2006/relationships/image" Target="../media/image14.emf"/><Relationship Id="rId6" Type="http://schemas.openxmlformats.org/officeDocument/2006/relationships/image" Target="../media/image15.emf"/><Relationship Id="rId7" Type="http://schemas.openxmlformats.org/officeDocument/2006/relationships/image" Target="../media/image16.emf"/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5" Type="http://schemas.openxmlformats.org/officeDocument/2006/relationships/image" Target="../media/image24.emf"/><Relationship Id="rId6" Type="http://schemas.openxmlformats.org/officeDocument/2006/relationships/image" Target="../media/image25.emf"/><Relationship Id="rId1" Type="http://schemas.openxmlformats.org/officeDocument/2006/relationships/image" Target="../media/image20.emf"/><Relationship Id="rId2" Type="http://schemas.openxmlformats.org/officeDocument/2006/relationships/image" Target="../media/image2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Relationship Id="rId2" Type="http://schemas.openxmlformats.org/officeDocument/2006/relationships/image" Target="../media/image2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4" Type="http://schemas.openxmlformats.org/officeDocument/2006/relationships/image" Target="../media/image31.emf"/><Relationship Id="rId5" Type="http://schemas.openxmlformats.org/officeDocument/2006/relationships/image" Target="../media/image32.emf"/><Relationship Id="rId6" Type="http://schemas.openxmlformats.org/officeDocument/2006/relationships/image" Target="../media/image33.emf"/><Relationship Id="rId1" Type="http://schemas.openxmlformats.org/officeDocument/2006/relationships/image" Target="../media/image28.emf"/><Relationship Id="rId2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216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139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4" Type="http://schemas.openxmlformats.org/officeDocument/2006/relationships/image" Target="../media/image26.e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7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32.emf"/><Relationship Id="rId13" Type="http://schemas.openxmlformats.org/officeDocument/2006/relationships/oleObject" Target="../embeddings/oleObject27.bin"/><Relationship Id="rId14" Type="http://schemas.openxmlformats.org/officeDocument/2006/relationships/image" Target="../media/image33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28.e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29.e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30.e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.bin"/><Relationship Id="rId12" Type="http://schemas.openxmlformats.org/officeDocument/2006/relationships/image" Target="../media/image13.emf"/><Relationship Id="rId13" Type="http://schemas.openxmlformats.org/officeDocument/2006/relationships/oleObject" Target="../embeddings/oleObject10.bin"/><Relationship Id="rId14" Type="http://schemas.openxmlformats.org/officeDocument/2006/relationships/image" Target="../media/image14.emf"/><Relationship Id="rId15" Type="http://schemas.openxmlformats.org/officeDocument/2006/relationships/oleObject" Target="../embeddings/oleObject11.bin"/><Relationship Id="rId16" Type="http://schemas.openxmlformats.org/officeDocument/2006/relationships/image" Target="../media/image15.emf"/><Relationship Id="rId17" Type="http://schemas.openxmlformats.org/officeDocument/2006/relationships/oleObject" Target="../embeddings/oleObject12.bin"/><Relationship Id="rId18" Type="http://schemas.openxmlformats.org/officeDocument/2006/relationships/image" Target="../media/image1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10.emf"/><Relationship Id="rId5" Type="http://schemas.openxmlformats.org/officeDocument/2006/relationships/image" Target="../media/image17.png"/><Relationship Id="rId6" Type="http://schemas.openxmlformats.org/officeDocument/2006/relationships/image" Target="../media/image18.jpeg"/><Relationship Id="rId7" Type="http://schemas.openxmlformats.org/officeDocument/2006/relationships/oleObject" Target="../embeddings/oleObject7.bin"/><Relationship Id="rId8" Type="http://schemas.openxmlformats.org/officeDocument/2006/relationships/image" Target="../media/image11.emf"/><Relationship Id="rId9" Type="http://schemas.openxmlformats.org/officeDocument/2006/relationships/oleObject" Target="../embeddings/oleObject8.bin"/><Relationship Id="rId10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8.bin"/><Relationship Id="rId12" Type="http://schemas.openxmlformats.org/officeDocument/2006/relationships/image" Target="../media/image24.emf"/><Relationship Id="rId13" Type="http://schemas.openxmlformats.org/officeDocument/2006/relationships/oleObject" Target="../embeddings/oleObject19.bin"/><Relationship Id="rId14" Type="http://schemas.openxmlformats.org/officeDocument/2006/relationships/image" Target="../media/image2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20.e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21.e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2.emf"/><Relationship Id="rId9" Type="http://schemas.openxmlformats.org/officeDocument/2006/relationships/oleObject" Target="../embeddings/oleObject17.bin"/><Relationship Id="rId10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135063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b="1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b="1" dirty="0" smtClean="0">
                <a:ea typeface="ＭＳ Ｐゴシック" pitchFamily="-84" charset="-128"/>
                <a:cs typeface="ＭＳ Ｐゴシック" pitchFamily="-84" charset="-128"/>
              </a:rPr>
              <a:t>#17</a:t>
            </a:r>
            <a:endParaRPr lang="en-US" b="1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980442" y="1447800"/>
            <a:ext cx="28751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Monday, Nov. 11, 2013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Monotype Corsiva" pitchFamily="-84" charset="0"/>
              </a:rPr>
              <a:t>Jaehoon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914400" y="2286000"/>
            <a:ext cx="7162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Alpha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Particle Decay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Use of Schrodinger Equation on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Solutions for Schrodinger Equation for Hydrogen Atom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Quantum </a:t>
            </a: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Numbers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Principal Quantum Number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Orbital Angular Momentum Quantum Number 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pitchFamily="-84" charset="0"/>
              </a:rPr>
              <a:t>Magnetic Quantum </a:t>
            </a: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Number</a:t>
            </a: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86" name="Rectangle 206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</a:t>
            </a:r>
          </a:p>
        </p:txBody>
      </p:sp>
      <p:sp>
        <p:nvSpPr>
          <p:cNvPr id="18435" name="Rectangle 1026"/>
          <p:cNvSpPr>
            <a:spLocks noGrp="1" noChangeArrowheads="1"/>
          </p:cNvSpPr>
          <p:nvPr>
            <p:ph idx="4294967295"/>
          </p:nvPr>
        </p:nvSpPr>
        <p:spPr>
          <a:xfrm>
            <a:off x="457200" y="838200"/>
            <a:ext cx="8686800" cy="57912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Only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appear on 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and </a:t>
            </a:r>
            <a:r>
              <a:rPr lang="en-US" sz="2800" dirty="0" smtClean="0">
                <a:cs typeface="ＭＳ Ｐゴシック" pitchFamily="-84" charset="-128"/>
              </a:rPr>
              <a:t>only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appears on 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of</a:t>
            </a:r>
            <a:r>
              <a:rPr lang="en-US" sz="2800" dirty="0" smtClean="0">
                <a:cs typeface="ＭＳ Ｐゴシック" pitchFamily="-84" charset="-128"/>
              </a:rPr>
              <a:t> the equation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left-hand </a:t>
            </a:r>
            <a:r>
              <a:rPr lang="en-US" sz="2800" dirty="0">
                <a:cs typeface="ＭＳ Ｐゴシック" pitchFamily="-84" charset="-128"/>
              </a:rPr>
              <a:t>side of the equation cannot change as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 </a:t>
            </a:r>
            <a:r>
              <a:rPr lang="en-US" sz="2800" dirty="0">
                <a:cs typeface="ＭＳ Ｐゴシック" pitchFamily="-84" charset="-128"/>
              </a:rPr>
              <a:t>changes.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dirty="0" smtClean="0">
                <a:cs typeface="ＭＳ Ｐゴシック" pitchFamily="-84" charset="-128"/>
              </a:rPr>
              <a:t>right-hand </a:t>
            </a:r>
            <a:r>
              <a:rPr lang="en-US" sz="2800" dirty="0">
                <a:cs typeface="ＭＳ Ｐゴシック" pitchFamily="-84" charset="-128"/>
              </a:rPr>
              <a:t>side cannot change with either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or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Each side needs to be equal to a constant for the equation to be </a:t>
            </a:r>
            <a:r>
              <a:rPr lang="en-US" sz="2800" dirty="0" smtClean="0">
                <a:cs typeface="ＭＳ Ｐゴシック" pitchFamily="-84" charset="-128"/>
              </a:rPr>
              <a:t>true in all cases.  Set </a:t>
            </a:r>
            <a:r>
              <a:rPr lang="en-US" sz="2800" dirty="0">
                <a:cs typeface="ＭＳ Ｐゴシック" pitchFamily="-84" charset="-128"/>
              </a:rPr>
              <a:t>the constant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cs typeface="ＭＳ Ｐゴシック" pitchFamily="-84" charset="-128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equal to the </a:t>
            </a:r>
            <a:r>
              <a:rPr lang="en-US" sz="2800" dirty="0" smtClean="0">
                <a:cs typeface="ＭＳ Ｐゴシック" pitchFamily="-84" charset="-128"/>
              </a:rPr>
              <a:t>right-hand side </a:t>
            </a:r>
            <a:r>
              <a:rPr lang="en-US" sz="2800" dirty="0">
                <a:cs typeface="ＭＳ Ｐゴシック" pitchFamily="-84" charset="-128"/>
              </a:rPr>
              <a:t>of</a:t>
            </a:r>
            <a:r>
              <a:rPr lang="en-US" sz="2800" dirty="0" smtClean="0">
                <a:cs typeface="ＭＳ Ｐゴシック" pitchFamily="-84" charset="-128"/>
              </a:rPr>
              <a:t> the reorganized equation</a:t>
            </a:r>
          </a:p>
          <a:p>
            <a:pPr marL="457200" lvl="1" indent="0" eaLnBrk="1" hangingPunct="1">
              <a:buNone/>
            </a:pPr>
            <a:endParaRPr lang="en-US" sz="2400" dirty="0" smtClean="0">
              <a:cs typeface="ＭＳ Ｐゴシック" pitchFamily="-84" charset="-128"/>
            </a:endParaRPr>
          </a:p>
          <a:p>
            <a:pPr lvl="1" eaLnBrk="1" hangingPunct="1"/>
            <a:endParaRPr lang="en-US" sz="2400" dirty="0" smtClean="0">
              <a:cs typeface="ＭＳ Ｐゴシック" pitchFamily="-84" charset="-128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sz="2400" dirty="0" smtClean="0">
                <a:cs typeface="ＭＳ Ｐゴシック" pitchFamily="-84" charset="-128"/>
              </a:rPr>
              <a:t>The sign in this equation must be negative for a valid solution </a:t>
            </a:r>
          </a:p>
          <a:p>
            <a:pPr eaLnBrk="1" hangingPunct="1">
              <a:spcBef>
                <a:spcPts val="0"/>
              </a:spcBef>
            </a:pPr>
            <a:r>
              <a:rPr lang="en-US" dirty="0" smtClean="0">
                <a:cs typeface="ＭＳ Ｐゴシック" pitchFamily="-84" charset="-128"/>
              </a:rPr>
              <a:t>It </a:t>
            </a:r>
            <a:r>
              <a:rPr lang="en-US" dirty="0">
                <a:cs typeface="ＭＳ Ｐゴシック" pitchFamily="-84" charset="-128"/>
              </a:rPr>
              <a:t>is convenient to choose a solution to </a:t>
            </a:r>
            <a:r>
              <a:rPr lang="en-US" dirty="0" smtClean="0">
                <a:cs typeface="ＭＳ Ｐゴシック" pitchFamily="-84" charset="-128"/>
              </a:rPr>
              <a:t>be          </a:t>
            </a:r>
            <a:r>
              <a:rPr lang="en-US" sz="3600" dirty="0">
                <a:cs typeface="ＭＳ Ｐゴシック" pitchFamily="-84" charset="-128"/>
              </a:rPr>
              <a:t>.</a:t>
            </a:r>
          </a:p>
        </p:txBody>
      </p:sp>
      <p:sp>
        <p:nvSpPr>
          <p:cNvPr id="156692" name="Rectangle 2068"/>
          <p:cNvSpPr>
            <a:spLocks noChangeArrowheads="1"/>
          </p:cNvSpPr>
          <p:nvPr/>
        </p:nvSpPr>
        <p:spPr bwMode="auto">
          <a:xfrm>
            <a:off x="3663950" y="4724400"/>
            <a:ext cx="3384550" cy="4127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100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-------- </a:t>
            </a:r>
            <a:r>
              <a:rPr lang="en-US" sz="2100" b="1" dirty="0" err="1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azimuthal</a:t>
            </a:r>
            <a:r>
              <a:rPr lang="en-US" sz="2100" b="1" dirty="0">
                <a:solidFill>
                  <a:srgbClr val="3333CC"/>
                </a:solidFill>
                <a:latin typeface="Arial" charset="0"/>
                <a:ea typeface="ＭＳ Ｐゴシック" charset="0"/>
                <a:cs typeface="+mn-cs"/>
              </a:rPr>
              <a:t> equation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202118"/>
              </p:ext>
            </p:extLst>
          </p:nvPr>
        </p:nvGraphicFramePr>
        <p:xfrm>
          <a:off x="1752600" y="4419600"/>
          <a:ext cx="1752600" cy="963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800" name="Equation" r:id="rId3" imgW="800100" imgH="444500" progId="Equation.DSMT4">
                  <p:embed/>
                </p:oleObj>
              </mc:Choice>
              <mc:Fallback>
                <p:oleObj name="Equation" r:id="rId3" imgW="800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419600"/>
                        <a:ext cx="1752600" cy="9635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170440"/>
              </p:ext>
            </p:extLst>
          </p:nvPr>
        </p:nvGraphicFramePr>
        <p:xfrm>
          <a:off x="7162800" y="5835650"/>
          <a:ext cx="72402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801" name="Equation" r:id="rId5" imgW="279400" imgH="190500" progId="Equation.DSMT4">
                  <p:embed/>
                </p:oleObj>
              </mc:Choice>
              <mc:Fallback>
                <p:oleObj name="Equation" r:id="rId5" imgW="2794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835650"/>
                        <a:ext cx="724022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2417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5" name="Rectangle 104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Solution of the Schr</a:t>
            </a:r>
            <a:r>
              <a:rPr lang="en-US" sz="3600" dirty="0" smtClean="0">
                <a:cs typeface="Arial" charset="0"/>
              </a:rPr>
              <a:t>ö</a:t>
            </a:r>
            <a:r>
              <a:rPr lang="en-US" sz="3600" dirty="0" smtClean="0">
                <a:cs typeface="+mj-cs"/>
              </a:rPr>
              <a:t>dinger Equation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76200" y="685800"/>
            <a:ext cx="9144000" cy="57912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 	 satisfies</a:t>
            </a:r>
            <a:r>
              <a:rPr lang="en-US" sz="2800" dirty="0" smtClean="0">
                <a:cs typeface="ＭＳ Ｐゴシック" pitchFamily="-84" charset="-128"/>
              </a:rPr>
              <a:t> the previous equation </a:t>
            </a:r>
            <a:r>
              <a:rPr lang="en-US" sz="2800" dirty="0">
                <a:cs typeface="ＭＳ Ｐゴシック" pitchFamily="-84" charset="-128"/>
              </a:rPr>
              <a:t>for any value of </a:t>
            </a:r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solution be single valued in order to have a valid solution for any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, </a:t>
            </a:r>
            <a:r>
              <a:rPr lang="en-US" sz="2800" dirty="0">
                <a:cs typeface="ＭＳ Ｐゴシック" pitchFamily="-84" charset="-128"/>
              </a:rPr>
              <a:t>which</a:t>
            </a:r>
            <a:r>
              <a:rPr lang="en-US" sz="2800" dirty="0" smtClean="0">
                <a:cs typeface="ＭＳ Ｐゴシック" pitchFamily="-84" charset="-128"/>
              </a:rPr>
              <a:t> requires</a:t>
            </a:r>
          </a:p>
          <a:p>
            <a:pPr eaLnBrk="1" hangingPunct="1"/>
            <a:endParaRPr lang="en-US" sz="2800" dirty="0">
              <a:cs typeface="ＭＳ Ｐゴシック" pitchFamily="-84" charset="-128"/>
            </a:endParaRPr>
          </a:p>
          <a:p>
            <a:pPr eaLnBrk="1" hangingPunct="1"/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 smtClean="0">
                <a:ea typeface="Arial" pitchFamily="-84" charset="0"/>
                <a:cs typeface="Arial" pitchFamily="-84" charset="0"/>
              </a:rPr>
              <a:t> </a:t>
            </a:r>
            <a:r>
              <a:rPr lang="en-US" sz="2800" dirty="0" smtClean="0">
                <a:cs typeface="ＭＳ Ｐゴシック" pitchFamily="-84" charset="-128"/>
              </a:rPr>
              <a:t>must be zero </a:t>
            </a:r>
            <a:r>
              <a:rPr lang="en-US" sz="2800" dirty="0">
                <a:cs typeface="ＭＳ Ｐゴシック" pitchFamily="-84" charset="-128"/>
              </a:rPr>
              <a:t>or an integer (positive or negative) for this </a:t>
            </a:r>
            <a:r>
              <a:rPr lang="en-US" sz="2800" dirty="0" smtClean="0">
                <a:cs typeface="ＭＳ Ｐゴシック" pitchFamily="-84" charset="-128"/>
              </a:rPr>
              <a:t>to work</a:t>
            </a:r>
          </a:p>
          <a:p>
            <a:pPr eaLnBrk="1" hangingPunct="1"/>
            <a:r>
              <a:rPr lang="en-US" sz="2800" dirty="0" smtClean="0">
                <a:cs typeface="ＭＳ Ｐゴシック" pitchFamily="-84" charset="-128"/>
              </a:rPr>
              <a:t>Now, set the remaining equation equal </a:t>
            </a:r>
            <a:r>
              <a:rPr lang="en-US" sz="2800" dirty="0">
                <a:cs typeface="ＭＳ Ｐゴシック" pitchFamily="-84" charset="-128"/>
              </a:rPr>
              <a:t>to </a:t>
            </a:r>
            <a:r>
              <a:rPr lang="en-US" sz="2800" dirty="0">
                <a:ea typeface="Lucida Grande" pitchFamily="-84" charset="0"/>
                <a:cs typeface="Lucida Grande" pitchFamily="-84" charset="0"/>
              </a:rPr>
              <a:t>−</a:t>
            </a:r>
            <a:r>
              <a:rPr lang="en-US" sz="2800" i="1" dirty="0">
                <a:ea typeface="Arial" pitchFamily="-84" charset="0"/>
                <a:cs typeface="Arial" pitchFamily="-84" charset="0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baseline="30000" dirty="0">
                <a:ea typeface="Arial" pitchFamily="-84" charset="0"/>
                <a:cs typeface="Arial" pitchFamily="-84" charset="0"/>
              </a:rPr>
              <a:t>2</a:t>
            </a:r>
            <a:r>
              <a:rPr lang="en-US" sz="2800" dirty="0">
                <a:cs typeface="ＭＳ Ｐゴシック" pitchFamily="-84" charset="-128"/>
              </a:rPr>
              <a:t> and</a:t>
            </a:r>
            <a:r>
              <a:rPr lang="en-US" sz="2800" dirty="0" smtClean="0">
                <a:cs typeface="ＭＳ Ｐゴシック" pitchFamily="-84" charset="-128"/>
              </a:rPr>
              <a:t> divide either side with sin</a:t>
            </a:r>
            <a:r>
              <a:rPr lang="en-US" sz="2800" baseline="30000" dirty="0" smtClean="0">
                <a:cs typeface="ＭＳ Ｐゴシック" pitchFamily="-84" charset="-128"/>
              </a:rPr>
              <a:t>2</a:t>
            </a:r>
            <a:r>
              <a:rPr lang="en-US" sz="2800" dirty="0" smtClean="0">
                <a:latin typeface="Symbol" charset="2"/>
                <a:cs typeface="Symbol" charset="2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 and rearrange them as 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Everything depends on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 on the left side and </a:t>
            </a:r>
            <a:r>
              <a:rPr lang="el-GR" sz="2800" i="1" dirty="0"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 on the right side of the equation.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26326"/>
              </p:ext>
            </p:extLst>
          </p:nvPr>
        </p:nvGraphicFramePr>
        <p:xfrm>
          <a:off x="457200" y="685800"/>
          <a:ext cx="7239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35" name="Equation" r:id="rId3" imgW="279400" imgH="190500" progId="Equation.DSMT4">
                  <p:embed/>
                </p:oleObj>
              </mc:Choice>
              <mc:Fallback>
                <p:oleObj name="Equation" r:id="rId3" imgW="2794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723900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881762"/>
              </p:ext>
            </p:extLst>
          </p:nvPr>
        </p:nvGraphicFramePr>
        <p:xfrm>
          <a:off x="3353422" y="1676400"/>
          <a:ext cx="220917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36" name="Equation" r:id="rId5" imgW="1092200" imgH="228600" progId="Equation.DSMT4">
                  <p:embed/>
                </p:oleObj>
              </mc:Choice>
              <mc:Fallback>
                <p:oleObj name="Equation" r:id="rId5" imgW="1092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3422" y="1676400"/>
                        <a:ext cx="220917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709796"/>
              </p:ext>
            </p:extLst>
          </p:nvPr>
        </p:nvGraphicFramePr>
        <p:xfrm>
          <a:off x="990600" y="2166144"/>
          <a:ext cx="31527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37" name="Equation" r:id="rId7" imgW="1346200" imgH="228600" progId="Equation.DSMT4">
                  <p:embed/>
                </p:oleObj>
              </mc:Choice>
              <mc:Fallback>
                <p:oleObj name="Equation" r:id="rId7" imgW="1346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66144"/>
                        <a:ext cx="315277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932011"/>
              </p:ext>
            </p:extLst>
          </p:nvPr>
        </p:nvGraphicFramePr>
        <p:xfrm>
          <a:off x="5751512" y="2133600"/>
          <a:ext cx="148748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38" name="Equation" r:id="rId9" imgW="635000" imgH="190500" progId="Equation.DSMT4">
                  <p:embed/>
                </p:oleObj>
              </mc:Choice>
              <mc:Fallback>
                <p:oleObj name="Equation" r:id="rId9" imgW="635000" imgH="190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2" y="2133600"/>
                        <a:ext cx="1487488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ight Arrow 16"/>
          <p:cNvSpPr/>
          <p:nvPr/>
        </p:nvSpPr>
        <p:spPr bwMode="auto">
          <a:xfrm>
            <a:off x="4419600" y="2147361"/>
            <a:ext cx="1066800" cy="5662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+mn-lt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227575"/>
              </p:ext>
            </p:extLst>
          </p:nvPr>
        </p:nvGraphicFramePr>
        <p:xfrm>
          <a:off x="914400" y="4191000"/>
          <a:ext cx="40195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39" name="Equation" r:id="rId11" imgW="1943100" imgH="444500" progId="Equation.DSMT4">
                  <p:embed/>
                </p:oleObj>
              </mc:Choice>
              <mc:Fallback>
                <p:oleObj name="Equation" r:id="rId11" imgW="1943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40195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127669"/>
              </p:ext>
            </p:extLst>
          </p:nvPr>
        </p:nvGraphicFramePr>
        <p:xfrm>
          <a:off x="4876800" y="4191000"/>
          <a:ext cx="37306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2940" name="Equation" r:id="rId13" imgW="1803400" imgH="444500" progId="Equation.DSMT4">
                  <p:embed/>
                </p:oleObj>
              </mc:Choice>
              <mc:Fallback>
                <p:oleObj name="Equation" r:id="rId13" imgW="18034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91000"/>
                        <a:ext cx="37306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69773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76200"/>
            <a:ext cx="7772400" cy="838200"/>
          </a:xfrm>
        </p:spPr>
        <p:txBody>
          <a:bodyPr/>
          <a:lstStyle/>
          <a:p>
            <a:pPr eaLnBrk="1" hangingPunct="1"/>
            <a:r>
              <a:rPr lang="en-US" b="1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562600"/>
          </a:xfrm>
        </p:spPr>
        <p:txBody>
          <a:bodyPr/>
          <a:lstStyle/>
          <a:p>
            <a:pPr eaLnBrk="1" hangingPunct="1"/>
            <a:r>
              <a:rPr lang="en-US" sz="3600" dirty="0"/>
              <a:t>Reminder: homework #6</a:t>
            </a:r>
          </a:p>
          <a:p>
            <a:pPr lvl="1" eaLnBrk="1" hangingPunct="1"/>
            <a:r>
              <a:rPr lang="en-US" sz="3200" dirty="0"/>
              <a:t>CH6 end of chapter problems: 34, 39, 46, 62 and 65</a:t>
            </a:r>
          </a:p>
          <a:p>
            <a:pPr lvl="1" eaLnBrk="1" hangingPunct="1"/>
            <a:r>
              <a:rPr lang="en-US" sz="3200" dirty="0"/>
              <a:t>Due on Monday, Nov. </a:t>
            </a:r>
            <a:r>
              <a:rPr lang="en-US" sz="3200" dirty="0" smtClean="0"/>
              <a:t>18, </a:t>
            </a:r>
            <a:r>
              <a:rPr lang="en-US" sz="3200" dirty="0"/>
              <a:t>in class </a:t>
            </a:r>
          </a:p>
          <a:p>
            <a:pPr eaLnBrk="1" hangingPunct="1"/>
            <a:r>
              <a:rPr lang="en-US" sz="3600" dirty="0"/>
              <a:t>Reading assignments</a:t>
            </a:r>
          </a:p>
          <a:p>
            <a:pPr lvl="1" eaLnBrk="1" hangingPunct="1"/>
            <a:r>
              <a:rPr lang="en-US" sz="3200" dirty="0"/>
              <a:t>CH7.6 and the entire CH8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8987"/>
          </a:xfrm>
        </p:spPr>
        <p:txBody>
          <a:bodyPr/>
          <a:lstStyle/>
          <a:p>
            <a:pPr eaLnBrk="1" hangingPunct="1"/>
            <a:r>
              <a:rPr lang="en-US" sz="3400" dirty="0">
                <a:ea typeface="ＭＳ Ｐゴシック" pitchFamily="-84" charset="-128"/>
                <a:cs typeface="ＭＳ Ｐゴシック" pitchFamily="-84" charset="-128"/>
              </a:rPr>
              <a:t>Analogy with Wave Optics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685800"/>
            <a:ext cx="8534400" cy="5029200"/>
          </a:xfrm>
        </p:spPr>
        <p:txBody>
          <a:bodyPr/>
          <a:lstStyle/>
          <a:p>
            <a:pPr algn="just" eaLnBrk="1" hangingPunct="1"/>
            <a:r>
              <a:rPr lang="en-US" sz="1900" dirty="0">
                <a:ea typeface="ＭＳ Ｐゴシック" pitchFamily="-84" charset="-128"/>
                <a:cs typeface="ＭＳ Ｐゴシック" pitchFamily="-84" charset="-128"/>
              </a:rPr>
              <a:t>If light passing through a glass prism reflects from an internal surface with an angle greater than the critical angle, total internal reflection occurs. T</a:t>
            </a:r>
            <a:r>
              <a:rPr lang="en-US" sz="1900" dirty="0" smtClean="0">
                <a:ea typeface="ＭＳ Ｐゴシック" pitchFamily="-84" charset="-128"/>
                <a:cs typeface="ＭＳ Ｐゴシック" pitchFamily="-84" charset="-128"/>
              </a:rPr>
              <a:t>he </a:t>
            </a:r>
            <a:r>
              <a:rPr lang="en-US" sz="1900" dirty="0">
                <a:ea typeface="ＭＳ Ｐゴシック" pitchFamily="-84" charset="-128"/>
                <a:cs typeface="ＭＳ Ｐゴシック" pitchFamily="-84" charset="-128"/>
              </a:rPr>
              <a:t>electromagnetic </a:t>
            </a:r>
            <a:r>
              <a:rPr lang="en-US" sz="1900" dirty="0" smtClean="0">
                <a:ea typeface="ＭＳ Ｐゴシック" pitchFamily="-84" charset="-128"/>
                <a:cs typeface="ＭＳ Ｐゴシック" pitchFamily="-84" charset="-128"/>
              </a:rPr>
              <a:t>field, however, </a:t>
            </a:r>
            <a:r>
              <a:rPr lang="en-US" sz="1900" dirty="0">
                <a:ea typeface="ＭＳ Ｐゴシック" pitchFamily="-84" charset="-128"/>
                <a:cs typeface="ＭＳ Ｐゴシック" pitchFamily="-84" charset="-128"/>
              </a:rPr>
              <a:t>is not exactly zero just outside the prism. </a:t>
            </a:r>
            <a:r>
              <a:rPr lang="en-US" sz="1900" dirty="0" smtClean="0">
                <a:ea typeface="ＭＳ Ｐゴシック" pitchFamily="-84" charset="-128"/>
                <a:cs typeface="ＭＳ Ｐゴシック" pitchFamily="-84" charset="-128"/>
              </a:rPr>
              <a:t>Thus, if </a:t>
            </a:r>
            <a:r>
              <a:rPr lang="en-US" sz="1900" dirty="0">
                <a:ea typeface="ＭＳ Ｐゴシック" pitchFamily="-84" charset="-128"/>
                <a:cs typeface="ＭＳ Ｐゴシック" pitchFamily="-84" charset="-128"/>
              </a:rPr>
              <a:t>we bring another prism very close to the first one, experiments show that the electromagnetic wave (light) appears in the second </a:t>
            </a:r>
            <a:r>
              <a:rPr lang="en-US" sz="1900" dirty="0" smtClean="0">
                <a:ea typeface="ＭＳ Ｐゴシック" pitchFamily="-84" charset="-128"/>
                <a:cs typeface="ＭＳ Ｐゴシック" pitchFamily="-84" charset="-128"/>
              </a:rPr>
              <a:t>prism.  </a:t>
            </a:r>
          </a:p>
          <a:p>
            <a:pPr algn="just" eaLnBrk="1" hangingPunct="1"/>
            <a:r>
              <a:rPr lang="en-US" sz="19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1900" dirty="0">
                <a:ea typeface="ＭＳ Ｐゴシック" pitchFamily="-84" charset="-128"/>
                <a:cs typeface="ＭＳ Ｐゴシック" pitchFamily="-84" charset="-128"/>
              </a:rPr>
              <a:t>situation is analogous to the tunneling described here. This effect was observed by Newton and can be demonstrated with two prisms and a laser. The intensity of the second light beam decreases exponentially as the distance between the two prisms increases.</a:t>
            </a:r>
          </a:p>
        </p:txBody>
      </p:sp>
      <p:pic>
        <p:nvPicPr>
          <p:cNvPr id="49155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48000"/>
            <a:ext cx="6705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5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pPr eaLnBrk="1" hangingPunct="1"/>
            <a:r>
              <a:rPr lang="en-US" sz="3400" dirty="0">
                <a:ea typeface="ＭＳ Ｐゴシック" pitchFamily="-84" charset="-128"/>
                <a:cs typeface="ＭＳ Ｐゴシック" pitchFamily="-84" charset="-128"/>
              </a:rPr>
              <a:t>Potential Well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819400"/>
            <a:ext cx="8383587" cy="342900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</a:pP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Consider a particle passing through a potential well region rather than through a potential barrier.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Classically, the particle would speed up passing the well region, because </a:t>
            </a:r>
            <a:r>
              <a:rPr lang="en-US" sz="1800" i="1" dirty="0">
                <a:ea typeface="ＭＳ Ｐゴシック" pitchFamily="-84" charset="-128"/>
                <a:cs typeface="ＭＳ Ｐゴシック" pitchFamily="-84" charset="-128"/>
              </a:rPr>
              <a:t>K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1800" i="1" dirty="0">
                <a:ea typeface="ＭＳ Ｐゴシック" pitchFamily="-84" charset="-128"/>
                <a:cs typeface="ＭＳ Ｐゴシック" pitchFamily="-84" charset="-128"/>
              </a:rPr>
              <a:t>mv</a:t>
            </a:r>
            <a:r>
              <a:rPr lang="en-US" sz="1800" baseline="30000" dirty="0">
                <a:ea typeface="ＭＳ Ｐゴシック" pitchFamily="-84" charset="-128"/>
                <a:cs typeface="ＭＳ Ｐゴシック" pitchFamily="-84" charset="-128"/>
              </a:rPr>
              <a:t>2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 / 2 = </a:t>
            </a:r>
            <a:r>
              <a:rPr lang="en-US" sz="1800" i="1" dirty="0">
                <a:ea typeface="ＭＳ Ｐゴシック" pitchFamily="-84" charset="-128"/>
                <a:cs typeface="ＭＳ Ｐゴシック" pitchFamily="-84" charset="-128"/>
              </a:rPr>
              <a:t>E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- </a:t>
            </a:r>
            <a:r>
              <a:rPr lang="en-US" sz="1800" i="1" dirty="0">
                <a:ea typeface="ＭＳ Ｐゴシック" pitchFamily="-84" charset="-128"/>
                <a:cs typeface="ＭＳ Ｐゴシック" pitchFamily="-84" charset="-128"/>
              </a:rPr>
              <a:t>V</a:t>
            </a:r>
            <a:r>
              <a:rPr lang="en-US" sz="1800" baseline="-25000" dirty="0">
                <a:ea typeface="ＭＳ Ｐゴシック" pitchFamily="-84" charset="-128"/>
                <a:cs typeface="ＭＳ Ｐゴシック" pitchFamily="-84" charset="-128"/>
              </a:rPr>
              <a:t>0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sz="1800" dirty="0">
              <a:ea typeface="ＭＳ Ｐゴシック" pitchFamily="-84" charset="-128"/>
              <a:cs typeface="ＭＳ Ｐゴシック" pitchFamily="-84" charset="-128"/>
            </a:endParaRPr>
          </a:p>
          <a:p>
            <a:pPr algn="just" eaLnBrk="1" hangingPunct="1">
              <a:spcBef>
                <a:spcPct val="0"/>
              </a:spcBef>
              <a:buFont typeface="Wingdings" pitchFamily="-84" charset="2"/>
              <a:buNone/>
            </a:pP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	According to quantum mechanics, reflection and transmission may occur, but the wavelength inside the potential well is </a:t>
            </a:r>
            <a:r>
              <a:rPr lang="en-US" sz="1800" dirty="0" smtClean="0">
                <a:ea typeface="ＭＳ Ｐゴシック" pitchFamily="-84" charset="-128"/>
                <a:cs typeface="ＭＳ Ｐゴシック" pitchFamily="-84" charset="-128"/>
              </a:rPr>
              <a:t>shorter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than outside. When the width of the potential well is precisely equal to half-integral or integral units of the wavelength, the reflected waves may be out of phase or in phase with the original wave, and cancellations or resonances may occur. The reflection/cancellation effects can lead to almost pure transmission or pure reflection for certain wavelengths. For example, at the second boundary (</a:t>
            </a:r>
            <a:r>
              <a:rPr lang="en-US" sz="18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1800" i="1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= </a:t>
            </a:r>
            <a:r>
              <a:rPr lang="en-US" sz="1800" i="1" dirty="0">
                <a:ea typeface="ＭＳ Ｐゴシック" pitchFamily="-84" charset="-128"/>
                <a:cs typeface="ＭＳ Ｐゴシック" pitchFamily="-84" charset="-128"/>
              </a:rPr>
              <a:t>L</a:t>
            </a:r>
            <a:r>
              <a:rPr lang="en-US" sz="1800" dirty="0">
                <a:ea typeface="ＭＳ Ｐゴシック" pitchFamily="-84" charset="-128"/>
                <a:cs typeface="ＭＳ Ｐゴシック" pitchFamily="-84" charset="-128"/>
              </a:rPr>
              <a:t>) for a wave passing to the right, the wave may reflect and be out of phase with the incident wave. The effect would be a cancellation inside the well.</a:t>
            </a:r>
          </a:p>
        </p:txBody>
      </p:sp>
      <p:pic>
        <p:nvPicPr>
          <p:cNvPr id="50179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838200"/>
            <a:ext cx="4038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041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12787"/>
          </a:xfrm>
        </p:spPr>
        <p:txBody>
          <a:bodyPr/>
          <a:lstStyle/>
          <a:p>
            <a:pPr eaLnBrk="1" hangingPunct="1"/>
            <a:r>
              <a:rPr lang="en-US" sz="3400" dirty="0">
                <a:ea typeface="ＭＳ Ｐゴシック" pitchFamily="-84" charset="-128"/>
                <a:cs typeface="ＭＳ Ｐゴシック" pitchFamily="-84" charset="-128"/>
              </a:rPr>
              <a:t>Alpha-Particle Decay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8383588" cy="5029200"/>
          </a:xfrm>
        </p:spPr>
        <p:txBody>
          <a:bodyPr/>
          <a:lstStyle/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May nuclei heavier than </a:t>
            </a:r>
            <a:r>
              <a:rPr lang="en-US" sz="2000" dirty="0" err="1" smtClean="0">
                <a:ea typeface="ＭＳ Ｐゴシック" pitchFamily="-84" charset="-128"/>
                <a:cs typeface="ＭＳ Ｐゴシック" pitchFamily="-84" charset="-128"/>
              </a:rPr>
              <a:t>Pb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 emits alpha particles (nucleus of He)! The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phenomenon of tunneling explains the alpha-particle decay of heavy, radioactive nuclei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/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Inside the nucleus, an alpha particle feels the strong, short-range attractive nuclear force as well as the repulsive Coulomb force.</a:t>
            </a:r>
          </a:p>
          <a:p>
            <a:pPr eaLnBrk="1" hangingPunct="1"/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nuclear force dominates inside the nuclear radius where the potential is approximately a square well.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Coulomb force dominates </a:t>
            </a:r>
            <a:b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outside the nuclear radius.</a:t>
            </a: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potential barrier at the nuclear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radius is several times greater than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energy of an alpha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particle (~5MeV).</a:t>
            </a:r>
          </a:p>
          <a:p>
            <a:pPr eaLnBrk="1" hangingPunct="1"/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According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to quantum mechanics,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however, the alpha particle can </a:t>
            </a:r>
            <a:br>
              <a:rPr lang="en-US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ja-JP" altLang="en-US" sz="2000" dirty="0">
                <a:ea typeface="ＭＳ Ｐゴシック" pitchFamily="-84" charset="-128"/>
                <a:cs typeface="ＭＳ Ｐゴシック" pitchFamily="-84" charset="-128"/>
              </a:rPr>
              <a:t>“</a:t>
            </a: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tunnel</a:t>
            </a:r>
            <a:r>
              <a:rPr lang="ja-JP" altLang="en-US" sz="2000" dirty="0">
                <a:ea typeface="ＭＳ Ｐゴシック" pitchFamily="-84" charset="-128"/>
                <a:cs typeface="ＭＳ Ｐゴシック" pitchFamily="-84" charset="-128"/>
              </a:rPr>
              <a:t>”</a:t>
            </a: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 through the barrier. Hence </a:t>
            </a:r>
            <a:b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this is observed as radioactive decay.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pic>
        <p:nvPicPr>
          <p:cNvPr id="51203" name="Picture 11" descr="0619"/>
          <p:cNvPicPr preferRelativeResize="0">
            <a:picLocks noChangeAspect="1" noChangeArrowheads="1"/>
          </p:cNvPicPr>
          <p:nvPr/>
        </p:nvPicPr>
        <p:blipFill>
          <a:blip r:embed="rId2"/>
          <a:srcRect b="4256"/>
          <a:stretch>
            <a:fillRect/>
          </a:stretch>
        </p:blipFill>
        <p:spPr bwMode="auto">
          <a:xfrm>
            <a:off x="4876800" y="2590800"/>
            <a:ext cx="3962400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702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 to the Hydrogen Atom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686800" cy="4800600"/>
          </a:xfrm>
        </p:spPr>
        <p:txBody>
          <a:bodyPr/>
          <a:lstStyle/>
          <a:p>
            <a:pPr marL="457200" indent="-457200" algn="l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cs typeface="ＭＳ Ｐゴシック" pitchFamily="-84" charset="-128"/>
              </a:rPr>
              <a:t>The approximation of the potential energy of the electron-proton system is</a:t>
            </a:r>
            <a:r>
              <a:rPr lang="en-US" sz="2800" dirty="0" smtClean="0">
                <a:cs typeface="ＭＳ Ｐゴシック" pitchFamily="-84" charset="-128"/>
              </a:rPr>
              <a:t> the Coulomb potential: </a:t>
            </a:r>
            <a:endParaRPr lang="en-US" sz="2800" dirty="0">
              <a:cs typeface="ＭＳ Ｐゴシック" pitchFamily="-84" charset="-128"/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/>
              <a:buChar char="•"/>
            </a:pPr>
            <a:endParaRPr lang="en-US" sz="2800" dirty="0">
              <a:cs typeface="ＭＳ Ｐゴシック" pitchFamily="-84" charset="-128"/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cs typeface="ＭＳ Ｐゴシック" pitchFamily="-84" charset="-128"/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 smtClean="0">
                <a:cs typeface="ＭＳ Ｐゴシック" pitchFamily="-84" charset="-128"/>
              </a:rPr>
              <a:t>To solve this problem, we use the </a:t>
            </a:r>
            <a:r>
              <a:rPr lang="en-US" sz="2800" dirty="0">
                <a:cs typeface="ＭＳ Ｐゴシック" pitchFamily="-84" charset="-128"/>
              </a:rPr>
              <a:t>three-dimensional time-independent Schr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ö</a:t>
            </a:r>
            <a:r>
              <a:rPr lang="en-US" sz="2800" dirty="0">
                <a:cs typeface="ＭＳ Ｐゴシック" pitchFamily="-84" charset="-128"/>
              </a:rPr>
              <a:t>dinger Equation.</a:t>
            </a:r>
          </a:p>
          <a:p>
            <a:pPr marL="457200" indent="-457200" algn="l" eaLnBrk="1" hangingPunct="1">
              <a:lnSpc>
                <a:spcPct val="90000"/>
              </a:lnSpc>
              <a:buFont typeface="Arial"/>
              <a:buChar char="•"/>
            </a:pPr>
            <a:endParaRPr lang="en-US" sz="2800" dirty="0" smtClean="0">
              <a:cs typeface="ＭＳ Ｐゴシック" pitchFamily="-84" charset="-128"/>
            </a:endParaRPr>
          </a:p>
          <a:p>
            <a:pPr algn="l" eaLnBrk="1" hangingPunct="1">
              <a:lnSpc>
                <a:spcPct val="90000"/>
              </a:lnSpc>
              <a:buNone/>
            </a:pPr>
            <a:endParaRPr lang="en-US" sz="2800" dirty="0" smtClean="0">
              <a:cs typeface="ＭＳ Ｐゴシック" pitchFamily="-84" charset="-128"/>
            </a:endParaRPr>
          </a:p>
          <a:p>
            <a:pPr marL="457200" indent="-457200" algn="l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cs typeface="ＭＳ Ｐゴシック" pitchFamily="-84" charset="-128"/>
              </a:rPr>
              <a:t>For Hydrogen-like atoms</a:t>
            </a:r>
            <a:r>
              <a:rPr lang="en-US" sz="2800" dirty="0" smtClean="0">
                <a:cs typeface="ＭＳ Ｐゴシック" pitchFamily="-84" charset="-128"/>
              </a:rPr>
              <a:t> with one electron (</a:t>
            </a:r>
            <a:r>
              <a:rPr lang="en-US" sz="2800" dirty="0">
                <a:cs typeface="ＭＳ Ｐゴシック" pitchFamily="-84" charset="-128"/>
              </a:rPr>
              <a:t>He</a:t>
            </a:r>
            <a:r>
              <a:rPr lang="en-US" sz="2800" baseline="30000" dirty="0">
                <a:cs typeface="ＭＳ Ｐゴシック" pitchFamily="-84" charset="-128"/>
              </a:rPr>
              <a:t>+</a:t>
            </a:r>
            <a:r>
              <a:rPr lang="en-US" sz="2800" dirty="0">
                <a:cs typeface="ＭＳ Ｐゴシック" pitchFamily="-84" charset="-128"/>
              </a:rPr>
              <a:t> or Li</a:t>
            </a:r>
            <a:r>
              <a:rPr lang="en-US" sz="2800" baseline="30000" dirty="0">
                <a:cs typeface="ＭＳ Ｐゴシック" pitchFamily="-84" charset="-128"/>
              </a:rPr>
              <a:t>++</a:t>
            </a:r>
            <a:r>
              <a:rPr lang="en-US" sz="2800" dirty="0">
                <a:cs typeface="ＭＳ Ｐゴシック" pitchFamily="-84" charset="-128"/>
              </a:rPr>
              <a:t>)</a:t>
            </a:r>
          </a:p>
          <a:p>
            <a:pPr marL="1200150" lvl="1" indent="-4572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cs typeface="ＭＳ Ｐゴシック" pitchFamily="-84" charset="-128"/>
              </a:rPr>
              <a:t>Replace </a:t>
            </a:r>
            <a:r>
              <a:rPr lang="en-US" sz="2400" i="1" dirty="0">
                <a:cs typeface="ＭＳ Ｐゴシック" pitchFamily="-84" charset="-128"/>
              </a:rPr>
              <a:t>e</a:t>
            </a:r>
            <a:r>
              <a:rPr lang="en-US" sz="2400" baseline="30000" dirty="0">
                <a:cs typeface="ＭＳ Ｐゴシック" pitchFamily="-84" charset="-128"/>
              </a:rPr>
              <a:t>2</a:t>
            </a:r>
            <a:r>
              <a:rPr lang="en-US" sz="2400" dirty="0">
                <a:cs typeface="ＭＳ Ｐゴシック" pitchFamily="-84" charset="-128"/>
              </a:rPr>
              <a:t> with </a:t>
            </a:r>
            <a:r>
              <a:rPr lang="en-US" sz="2400" i="1" dirty="0">
                <a:cs typeface="ＭＳ Ｐゴシック" pitchFamily="-84" charset="-128"/>
              </a:rPr>
              <a:t>Ze</a:t>
            </a:r>
            <a:r>
              <a:rPr lang="en-US" sz="2400" baseline="30000" dirty="0">
                <a:cs typeface="ＭＳ Ｐゴシック" pitchFamily="-84" charset="-128"/>
              </a:rPr>
              <a:t>2</a:t>
            </a:r>
            <a:r>
              <a:rPr lang="en-US" sz="2400" dirty="0">
                <a:cs typeface="ＭＳ Ｐゴシック" pitchFamily="-84" charset="-128"/>
              </a:rPr>
              <a:t> (</a:t>
            </a:r>
            <a:r>
              <a:rPr lang="en-US" sz="2400" i="1" dirty="0">
                <a:cs typeface="ＭＳ Ｐゴシック" pitchFamily="-84" charset="-128"/>
              </a:rPr>
              <a:t>Z</a:t>
            </a:r>
            <a:r>
              <a:rPr lang="en-US" sz="2400" dirty="0">
                <a:cs typeface="ＭＳ Ｐゴシック" pitchFamily="-84" charset="-128"/>
              </a:rPr>
              <a:t> is the atomic number)</a:t>
            </a:r>
          </a:p>
          <a:p>
            <a:pPr marL="457200" indent="-457200" algn="l" eaLnBrk="1" hangingPunct="1"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cs typeface="ＭＳ Ｐゴシック" pitchFamily="-84" charset="-128"/>
              </a:rPr>
              <a:t>Use appropriate reduced mass </a:t>
            </a:r>
            <a:r>
              <a:rPr lang="el-GR" sz="2800" i="1" dirty="0" smtClean="0">
                <a:latin typeface="Symbol" charset="2"/>
                <a:ea typeface="Arial" pitchFamily="-84" charset="0"/>
                <a:cs typeface="Symbol" charset="2"/>
              </a:rPr>
              <a:t>μ</a:t>
            </a:r>
            <a:endParaRPr lang="en-US" sz="4000" dirty="0">
              <a:latin typeface="Symbol" charset="2"/>
              <a:cs typeface="Symbol" charset="2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2133600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753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133600"/>
                        <a:ext cx="121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757737" y="1828800"/>
          <a:ext cx="1109663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754" name="Equation" r:id="rId5" imgW="431800" imgH="457200" progId="Equation.DSMT4">
                  <p:embed/>
                </p:oleObj>
              </mc:Choice>
              <mc:Fallback>
                <p:oleObj name="Equation" r:id="rId5" imgW="431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7737" y="1828800"/>
                        <a:ext cx="1109663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419600" y="2328862"/>
          <a:ext cx="360363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755" name="Equation" r:id="rId7" imgW="139700" imgH="101600" progId="Equation.DSMT4">
                  <p:embed/>
                </p:oleObj>
              </mc:Choice>
              <mc:Fallback>
                <p:oleObj name="Equation" r:id="rId7" imgW="139700" imgH="10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28862"/>
                        <a:ext cx="360363" cy="26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906638"/>
              </p:ext>
            </p:extLst>
          </p:nvPr>
        </p:nvGraphicFramePr>
        <p:xfrm>
          <a:off x="514350" y="3810000"/>
          <a:ext cx="8212138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756" name="Equation" r:id="rId9" imgW="4254500" imgH="469900" progId="Equation.DSMT4">
                  <p:embed/>
                </p:oleObj>
              </mc:Choice>
              <mc:Fallback>
                <p:oleObj name="Equation" r:id="rId9" imgW="42545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810000"/>
                        <a:ext cx="8212138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209461"/>
              </p:ext>
            </p:extLst>
          </p:nvPr>
        </p:nvGraphicFramePr>
        <p:xfrm>
          <a:off x="5410200" y="5486400"/>
          <a:ext cx="1600200" cy="781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757" name="Equation" r:id="rId11" imgW="952500" imgH="469900" progId="Equation.DSMT4">
                  <p:embed/>
                </p:oleObj>
              </mc:Choice>
              <mc:Fallback>
                <p:oleObj name="Equation" r:id="rId11" imgW="952500" imgH="469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86400"/>
                        <a:ext cx="1600200" cy="7813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491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0" name="Rectangle 16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</a:t>
            </a:r>
          </a:p>
        </p:txBody>
      </p:sp>
      <p:sp>
        <p:nvSpPr>
          <p:cNvPr id="14438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04800" y="838200"/>
            <a:ext cx="8453438" cy="8382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800" dirty="0" smtClean="0">
                <a:cs typeface="+mn-cs"/>
              </a:rPr>
              <a:t>The potential (central force) </a:t>
            </a:r>
            <a:r>
              <a:rPr lang="en-US" sz="2800" i="1" dirty="0" err="1" smtClean="0">
                <a:cs typeface="+mn-cs"/>
              </a:rPr>
              <a:t>V</a:t>
            </a:r>
            <a:r>
              <a:rPr lang="en-US" sz="2800" dirty="0" err="1" smtClean="0">
                <a:cs typeface="+mn-cs"/>
              </a:rPr>
              <a:t>(</a:t>
            </a:r>
            <a:r>
              <a:rPr lang="en-US" sz="2800" i="1" dirty="0" err="1" smtClean="0">
                <a:cs typeface="+mn-cs"/>
              </a:rPr>
              <a:t>r</a:t>
            </a:r>
            <a:r>
              <a:rPr lang="en-US" sz="2800" dirty="0" smtClean="0">
                <a:cs typeface="+mn-cs"/>
              </a:rPr>
              <a:t>) depends on the distance </a:t>
            </a:r>
            <a:r>
              <a:rPr lang="en-US" sz="2800" i="1" dirty="0" err="1" smtClean="0">
                <a:cs typeface="+mn-cs"/>
              </a:rPr>
              <a:t>r</a:t>
            </a:r>
            <a:r>
              <a:rPr lang="en-US" sz="2800" dirty="0" smtClean="0">
                <a:cs typeface="+mn-cs"/>
              </a:rPr>
              <a:t> between the proton and electron.</a:t>
            </a:r>
          </a:p>
        </p:txBody>
      </p:sp>
      <p:sp>
        <p:nvSpPr>
          <p:cNvPr id="144394" name="AutoShape 10"/>
          <p:cNvSpPr>
            <a:spLocks noChangeArrowheads="1"/>
          </p:cNvSpPr>
          <p:nvPr/>
        </p:nvSpPr>
        <p:spPr bwMode="auto">
          <a:xfrm>
            <a:off x="6019800" y="4191000"/>
            <a:ext cx="10668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FF00"/>
          </a:solidFill>
          <a:ln w="38100" cap="flat" cmpd="sng" algn="ctr">
            <a:solidFill>
              <a:srgbClr val="80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92100" y="5243513"/>
          <a:ext cx="87757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" name="Equation" r:id="rId3" imgW="4546600" imgH="444500" progId="Equation.DSMT4">
                  <p:embed/>
                </p:oleObj>
              </mc:Choice>
              <mc:Fallback>
                <p:oleObj name="Equation" r:id="rId3" imgW="45466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5243513"/>
                        <a:ext cx="877570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57200" y="1981200"/>
            <a:ext cx="4267200" cy="3048000"/>
            <a:chOff x="381000" y="1981200"/>
            <a:chExt cx="4267200" cy="2743200"/>
          </a:xfrm>
        </p:grpSpPr>
        <p:grpSp>
          <p:nvGrpSpPr>
            <p:cNvPr id="2" name="Group 19"/>
            <p:cNvGrpSpPr>
              <a:grpSpLocks/>
            </p:cNvGrpSpPr>
            <p:nvPr/>
          </p:nvGrpSpPr>
          <p:grpSpPr bwMode="auto">
            <a:xfrm>
              <a:off x="762000" y="2057400"/>
              <a:ext cx="3886200" cy="2667000"/>
              <a:chOff x="0" y="1056"/>
              <a:chExt cx="2448" cy="1680"/>
            </a:xfrm>
          </p:grpSpPr>
          <p:pic>
            <p:nvPicPr>
              <p:cNvPr id="15368" name="Picture 7"/>
              <p:cNvPicPr>
                <a:picLocks noChangeAspect="1" noChangeArrowheads="1"/>
              </p:cNvPicPr>
              <p:nvPr/>
            </p:nvPicPr>
            <p:blipFill>
              <a:blip r:embed="rId5"/>
              <a:srcRect b="40256"/>
              <a:stretch>
                <a:fillRect/>
              </a:stretch>
            </p:blipFill>
            <p:spPr bwMode="auto">
              <a:xfrm>
                <a:off x="584" y="1056"/>
                <a:ext cx="1864" cy="1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369" name="Picture 18" descr="0701"/>
              <p:cNvPicPr preferRelativeResize="0">
                <a:picLocks noChangeAspect="1" noChangeArrowheads="1"/>
              </p:cNvPicPr>
              <p:nvPr/>
            </p:nvPicPr>
            <p:blipFill>
              <a:blip r:embed="rId6"/>
              <a:srcRect l="9694" t="57840" r="4199" b="4083"/>
              <a:stretch>
                <a:fillRect/>
              </a:stretch>
            </p:blipFill>
            <p:spPr bwMode="auto">
              <a:xfrm>
                <a:off x="0" y="1094"/>
                <a:ext cx="1076" cy="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5" name="Rectangle 14"/>
            <p:cNvSpPr/>
            <p:nvPr/>
          </p:nvSpPr>
          <p:spPr bwMode="auto">
            <a:xfrm>
              <a:off x="381000" y="1981200"/>
              <a:ext cx="2057400" cy="152400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152400" y="1752600"/>
          <a:ext cx="1257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" name="Equation" r:id="rId7" imgW="952500" imgH="203200" progId="Equation.DSMT4">
                  <p:embed/>
                </p:oleObj>
              </mc:Choice>
              <mc:Fallback>
                <p:oleObj name="Equation" r:id="rId7" imgW="9525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12573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648200" y="1676400"/>
            <a:ext cx="4495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Transform to spherical polar coordinates to exploit the radial symmetry.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Insert the Coulomb potential into the transformed Schr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Arial" charset="0"/>
              </a:rPr>
              <a:t>ö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pitchFamily="-1" charset="-128"/>
              </a:rPr>
              <a:t>dinger equation.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52400" y="2057400"/>
          <a:ext cx="1206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" name="Equation" r:id="rId9" imgW="914400" imgH="203200" progId="Equation.DSMT4">
                  <p:embed/>
                </p:oleObj>
              </mc:Choice>
              <mc:Fallback>
                <p:oleObj name="Equation" r:id="rId9" imgW="914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57400"/>
                        <a:ext cx="12065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152400" y="2303463"/>
          <a:ext cx="854075" cy="21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" name="Equation" r:id="rId11" imgW="647700" imgH="177800" progId="Equation.DSMT4">
                  <p:embed/>
                </p:oleObj>
              </mc:Choice>
              <mc:Fallback>
                <p:oleObj name="Equation" r:id="rId11" imgW="6477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303463"/>
                        <a:ext cx="854075" cy="211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52400" y="2590800"/>
          <a:ext cx="144145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" name="Equation" r:id="rId13" imgW="1092200" imgH="279400" progId="Equation.DSMT4">
                  <p:embed/>
                </p:oleObj>
              </mc:Choice>
              <mc:Fallback>
                <p:oleObj name="Equation" r:id="rId13" imgW="10922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90800"/>
                        <a:ext cx="144145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152400" y="2971800"/>
          <a:ext cx="1976437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" name="Equation" r:id="rId15" imgW="1498600" imgH="393700" progId="Equation.DSMT4">
                  <p:embed/>
                </p:oleObj>
              </mc:Choice>
              <mc:Fallback>
                <p:oleObj name="Equation" r:id="rId15" imgW="14986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1976437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152400" y="3419475"/>
          <a:ext cx="2362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" name="Equation" r:id="rId17" imgW="1790700" imgH="393700" progId="Equation.DSMT4">
                  <p:embed/>
                </p:oleObj>
              </mc:Choice>
              <mc:Fallback>
                <p:oleObj name="Equation" r:id="rId17" imgW="17907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419475"/>
                        <a:ext cx="236220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2549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81" name="Rectangle 7181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>
                <a:cs typeface="+mj-cs"/>
              </a:rPr>
              <a:t>Application of the Schr</a:t>
            </a:r>
            <a:r>
              <a:rPr lang="en-US" sz="3400" dirty="0" smtClean="0">
                <a:cs typeface="Arial" charset="0"/>
              </a:rPr>
              <a:t>ö</a:t>
            </a:r>
            <a:r>
              <a:rPr lang="en-US" sz="3400" dirty="0" smtClean="0">
                <a:cs typeface="+mj-cs"/>
              </a:rPr>
              <a:t>dinger Equation</a:t>
            </a:r>
          </a:p>
        </p:txBody>
      </p:sp>
      <p:sp>
        <p:nvSpPr>
          <p:cNvPr id="16387" name="Rectangle 1"/>
          <p:cNvSpPr>
            <a:spLocks noGrp="1" noChangeArrowheads="1"/>
          </p:cNvSpPr>
          <p:nvPr>
            <p:ph idx="4294967295"/>
          </p:nvPr>
        </p:nvSpPr>
        <p:spPr>
          <a:xfrm>
            <a:off x="457200" y="1295400"/>
            <a:ext cx="8453438" cy="4572000"/>
          </a:xfrm>
        </p:spPr>
        <p:txBody>
          <a:bodyPr/>
          <a:lstStyle/>
          <a:p>
            <a:r>
              <a:rPr lang="en-US" sz="2800" dirty="0">
                <a:cs typeface="ＭＳ Ｐゴシック" pitchFamily="-84" charset="-128"/>
              </a:rPr>
              <a:t>The wave function </a:t>
            </a:r>
            <a:r>
              <a:rPr lang="el-GR" sz="2800" i="1" dirty="0">
                <a:latin typeface="Symbol" charset="2"/>
                <a:ea typeface="Arial" pitchFamily="-84" charset="0"/>
                <a:cs typeface="Symbol" charset="2"/>
              </a:rPr>
              <a:t>ψ</a:t>
            </a:r>
            <a:r>
              <a:rPr lang="en-US" sz="2800" dirty="0">
                <a:cs typeface="ＭＳ Ｐゴシック" pitchFamily="-84" charset="-128"/>
              </a:rPr>
              <a:t> is a function of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l-GR" sz="2800" i="1" dirty="0" smtClean="0"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 smtClean="0">
                <a:cs typeface="ＭＳ Ｐゴシック" pitchFamily="-84" charset="-128"/>
              </a:rPr>
              <a:t> and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</a:t>
            </a:r>
            <a:r>
              <a:rPr lang="en-US" sz="2800" dirty="0" smtClean="0">
                <a:cs typeface="ＭＳ Ｐゴシック" pitchFamily="-84" charset="-128"/>
              </a:rPr>
              <a:t>	The equation </a:t>
            </a:r>
            <a:r>
              <a:rPr lang="en-US" sz="2800" dirty="0">
                <a:cs typeface="ＭＳ Ｐゴシック" pitchFamily="-84" charset="-128"/>
              </a:rPr>
              <a:t>is </a:t>
            </a:r>
            <a:r>
              <a:rPr lang="en-US" sz="2800" dirty="0" smtClean="0">
                <a:cs typeface="ＭＳ Ｐゴシック" pitchFamily="-84" charset="-128"/>
              </a:rPr>
              <a:t>separable into three equations of independent variables</a:t>
            </a:r>
          </a:p>
          <a:p>
            <a:pPr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</a:t>
            </a:r>
            <a:r>
              <a:rPr lang="en-US" sz="2800" dirty="0" smtClean="0">
                <a:cs typeface="ＭＳ Ｐゴシック" pitchFamily="-84" charset="-128"/>
              </a:rPr>
              <a:t>	The solution </a:t>
            </a:r>
            <a:r>
              <a:rPr lang="en-US" sz="2800" dirty="0">
                <a:cs typeface="ＭＳ Ｐゴシック" pitchFamily="-84" charset="-128"/>
              </a:rPr>
              <a:t>may be a product of three functions.</a:t>
            </a:r>
          </a:p>
          <a:p>
            <a:endParaRPr lang="en-US" sz="2800" dirty="0">
              <a:cs typeface="ＭＳ Ｐゴシック" pitchFamily="-84" charset="-128"/>
            </a:endParaRPr>
          </a:p>
          <a:p>
            <a:endParaRPr lang="en-US" sz="2800" dirty="0">
              <a:cs typeface="ＭＳ Ｐゴシック" pitchFamily="-84" charset="-128"/>
            </a:endParaRPr>
          </a:p>
          <a:p>
            <a:r>
              <a:rPr lang="en-US" sz="2800" dirty="0">
                <a:cs typeface="ＭＳ Ｐゴシック" pitchFamily="-84" charset="-128"/>
              </a:rPr>
              <a:t>We can separate</a:t>
            </a:r>
            <a:r>
              <a:rPr lang="en-US" sz="2800" dirty="0" smtClean="0">
                <a:cs typeface="ＭＳ Ｐゴシック" pitchFamily="-84" charset="-128"/>
              </a:rPr>
              <a:t> the Schrodinger equation in polar coordinate into </a:t>
            </a:r>
            <a:r>
              <a:rPr lang="en-US" sz="2800" dirty="0">
                <a:cs typeface="ＭＳ Ｐゴシック" pitchFamily="-84" charset="-128"/>
              </a:rPr>
              <a:t>three separate differential equations, each depending</a:t>
            </a:r>
            <a:r>
              <a:rPr lang="en-US" sz="2800" dirty="0" smtClean="0">
                <a:cs typeface="ＭＳ Ｐゴシック" pitchFamily="-84" charset="-128"/>
              </a:rPr>
              <a:t> only on </a:t>
            </a:r>
            <a:r>
              <a:rPr lang="en-US" sz="2800" dirty="0">
                <a:cs typeface="ＭＳ Ｐゴシック" pitchFamily="-84" charset="-128"/>
              </a:rPr>
              <a:t>one</a:t>
            </a:r>
            <a:r>
              <a:rPr lang="en-US" sz="2800" dirty="0" smtClean="0">
                <a:cs typeface="ＭＳ Ｐゴシック" pitchFamily="-84" charset="-128"/>
              </a:rPr>
              <a:t> coordinate: </a:t>
            </a:r>
            <a:r>
              <a:rPr lang="en-US" sz="2800" i="1" dirty="0" err="1">
                <a:cs typeface="ＭＳ Ｐゴシック" pitchFamily="-84" charset="-128"/>
              </a:rPr>
              <a:t>r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l-GR" sz="2800" i="1" dirty="0">
                <a:ea typeface="Arial" pitchFamily="-84" charset="0"/>
                <a:cs typeface="Arial" pitchFamily="-84" charset="0"/>
              </a:rPr>
              <a:t>θ</a:t>
            </a:r>
            <a:r>
              <a:rPr lang="en-US" sz="2800" dirty="0">
                <a:cs typeface="ＭＳ Ｐゴシック" pitchFamily="-84" charset="-128"/>
              </a:rPr>
              <a:t>, or</a:t>
            </a:r>
            <a:r>
              <a:rPr lang="en-US" sz="2800" dirty="0" smtClean="0">
                <a:cs typeface="ＭＳ Ｐゴシック" pitchFamily="-84" charset="-128"/>
              </a:rPr>
              <a:t> </a:t>
            </a:r>
            <a:r>
              <a:rPr lang="en-US" sz="2800" dirty="0" err="1" smtClean="0">
                <a:latin typeface="Symbol" charset="2"/>
                <a:cs typeface="Symbol" charset="2"/>
              </a:rPr>
              <a:t>φ</a:t>
            </a:r>
            <a:r>
              <a:rPr lang="en-US" sz="2800" dirty="0" smtClean="0">
                <a:cs typeface="ＭＳ Ｐゴシック" pitchFamily="-84" charset="-128"/>
              </a:rPr>
              <a:t> .</a:t>
            </a: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>
            <a:off x="609600" y="213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609600" y="3048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45414" name="Line 6"/>
          <p:cNvSpPr>
            <a:spLocks noChangeShapeType="1"/>
          </p:cNvSpPr>
          <p:nvPr/>
        </p:nvSpPr>
        <p:spPr bwMode="auto">
          <a:xfrm>
            <a:off x="609600" y="3733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524000" y="3429000"/>
          <a:ext cx="50639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06" name="Equation" r:id="rId3" imgW="1676400" imgH="228600" progId="Equation.DSMT4">
                  <p:embed/>
                </p:oleObj>
              </mc:Choice>
              <mc:Fallback>
                <p:oleObj name="Equation" r:id="rId3" imgW="1676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429000"/>
                        <a:ext cx="50639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65703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228600"/>
            <a:ext cx="8305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dirty="0" smtClean="0">
                <a:cs typeface="+mj-cs"/>
              </a:rPr>
              <a:t>Solution of the Schr</a:t>
            </a:r>
            <a:r>
              <a:rPr lang="en-US" sz="3300" dirty="0" smtClean="0">
                <a:cs typeface="Arial" charset="0"/>
              </a:rPr>
              <a:t>ö</a:t>
            </a:r>
            <a:r>
              <a:rPr lang="en-US" sz="3300" dirty="0" smtClean="0">
                <a:cs typeface="+mj-cs"/>
              </a:rPr>
              <a:t>dinger Equation for Hydrogen</a:t>
            </a:r>
          </a:p>
        </p:txBody>
      </p:sp>
      <p:sp>
        <p:nvSpPr>
          <p:cNvPr id="17411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453438" cy="5030788"/>
          </a:xfrm>
        </p:spPr>
        <p:txBody>
          <a:bodyPr/>
          <a:lstStyle/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Substitute </a:t>
            </a:r>
            <a:r>
              <a:rPr lang="en-US" sz="2400" dirty="0" err="1" smtClean="0">
                <a:solidFill>
                  <a:srgbClr val="3333CC"/>
                </a:solidFill>
                <a:latin typeface="Symbol" charset="2"/>
                <a:cs typeface="Symbol" charset="2"/>
              </a:rPr>
              <a:t>ψ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Schrodinger equation and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separate the resulting equation into three equations: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 err="1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f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), and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g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(</a:t>
            </a:r>
            <a:r>
              <a:rPr lang="en-US" sz="2400" dirty="0" err="1" smtClean="0">
                <a:latin typeface="Symbol" charset="2"/>
                <a:cs typeface="Symbol" charset="2"/>
              </a:rPr>
              <a:t>φ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)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.</a:t>
            </a:r>
          </a:p>
          <a:p>
            <a:pPr>
              <a:buFont typeface="Wingdings" pitchFamily="-84" charset="2"/>
              <a:buNone/>
            </a:pPr>
            <a:r>
              <a:rPr lang="en-US" sz="2400" b="1" dirty="0">
                <a:solidFill>
                  <a:srgbClr val="3333CC"/>
                </a:solidFill>
                <a:cs typeface="ＭＳ Ｐゴシック" pitchFamily="-84" charset="-128"/>
              </a:rPr>
              <a:t>Separation of Variables</a:t>
            </a: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 derivatives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in Schrodinger eq. can be written as</a:t>
            </a:r>
          </a:p>
          <a:p>
            <a:pPr>
              <a:buNone/>
            </a:pPr>
            <a:endParaRPr lang="en-US" sz="2400" dirty="0" smtClean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Substituting 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them into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the polar </a:t>
            </a:r>
            <a:r>
              <a:rPr lang="en-US" sz="2400" dirty="0" err="1" smtClean="0">
                <a:solidFill>
                  <a:srgbClr val="3333CC"/>
                </a:solidFill>
                <a:cs typeface="ＭＳ Ｐゴシック" pitchFamily="-84" charset="-128"/>
              </a:rPr>
              <a:t>coord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. Schrodinger Eq.</a:t>
            </a: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endParaRPr lang="en-US" sz="2400" dirty="0">
              <a:solidFill>
                <a:srgbClr val="3333CC"/>
              </a:solidFill>
              <a:cs typeface="ＭＳ Ｐゴシック" pitchFamily="-84" charset="-128"/>
            </a:endParaRPr>
          </a:p>
          <a:p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Multiply both sides</a:t>
            </a:r>
            <a:r>
              <a:rPr lang="en-US" sz="2400" dirty="0" smtClean="0">
                <a:solidFill>
                  <a:srgbClr val="3333CC"/>
                </a:solidFill>
                <a:cs typeface="ＭＳ Ｐゴシック" pitchFamily="-84" charset="-128"/>
              </a:rPr>
              <a:t> by </a:t>
            </a:r>
            <a:r>
              <a:rPr lang="en-US" sz="2400" i="1" dirty="0">
                <a:solidFill>
                  <a:srgbClr val="3333CC"/>
                </a:solidFill>
                <a:cs typeface="ＭＳ Ｐゴシック" pitchFamily="-84" charset="-128"/>
              </a:rPr>
              <a:t>r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sin</a:t>
            </a:r>
            <a:r>
              <a:rPr lang="en-US" sz="2400" baseline="30000" dirty="0">
                <a:solidFill>
                  <a:srgbClr val="3333CC"/>
                </a:solidFill>
                <a:cs typeface="ＭＳ Ｐゴシック" pitchFamily="-84" charset="-128"/>
              </a:rPr>
              <a:t>2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</a:t>
            </a:r>
            <a:r>
              <a:rPr lang="el-GR" sz="2400" i="1" dirty="0">
                <a:solidFill>
                  <a:srgbClr val="3333CC"/>
                </a:solidFill>
                <a:latin typeface="Lucida Grande" pitchFamily="-84" charset="0"/>
                <a:ea typeface="Arial" pitchFamily="-84" charset="0"/>
                <a:cs typeface="Arial" pitchFamily="-84" charset="0"/>
              </a:rPr>
              <a:t>θ</a:t>
            </a:r>
            <a:r>
              <a:rPr lang="en-US" sz="2400" dirty="0">
                <a:solidFill>
                  <a:srgbClr val="3333CC"/>
                </a:solidFill>
                <a:cs typeface="ＭＳ Ｐゴシック" pitchFamily="-84" charset="-128"/>
              </a:rPr>
              <a:t> / </a:t>
            </a:r>
            <a:r>
              <a:rPr lang="en-US" sz="2400" i="1" dirty="0" err="1">
                <a:solidFill>
                  <a:srgbClr val="3333CC"/>
                </a:solidFill>
                <a:cs typeface="ＭＳ Ｐゴシック" pitchFamily="-84" charset="-128"/>
              </a:rPr>
              <a:t>Rfg</a:t>
            </a:r>
            <a:endParaRPr lang="en-US" sz="2400" i="1" dirty="0">
              <a:solidFill>
                <a:srgbClr val="3333CC"/>
              </a:solidFill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Nov. 11,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3313-001, Fall 2013                      Dr. Jaehoon Yu</a:t>
            </a:r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371600" y="2398713"/>
          <a:ext cx="11747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060" name="Equation" r:id="rId3" imgW="787400" imgH="393700" progId="Equation.DSMT4">
                  <p:embed/>
                </p:oleObj>
              </mc:Choice>
              <mc:Fallback>
                <p:oleObj name="Equation" r:id="rId3" imgW="787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98713"/>
                        <a:ext cx="117475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81000" y="3352800"/>
          <a:ext cx="8458200" cy="812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061" name="Equation" r:id="rId5" imgW="4597400" imgH="444500" progId="Equation.DSMT4">
                  <p:embed/>
                </p:oleObj>
              </mc:Choice>
              <mc:Fallback>
                <p:oleObj name="Equation" r:id="rId5" imgW="45974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352800"/>
                        <a:ext cx="8458200" cy="812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914400" y="4648200"/>
          <a:ext cx="7467600" cy="737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062" name="Equation" r:id="rId7" imgW="4470400" imgH="444500" progId="Equation.DSMT4">
                  <p:embed/>
                </p:oleObj>
              </mc:Choice>
              <mc:Fallback>
                <p:oleObj name="Equation" r:id="rId7" imgW="44704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648200"/>
                        <a:ext cx="7467600" cy="737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92287" y="5510213"/>
          <a:ext cx="7275513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063" name="Equation" r:id="rId9" imgW="4356100" imgH="444500" progId="Equation.DSMT4">
                  <p:embed/>
                </p:oleObj>
              </mc:Choice>
              <mc:Fallback>
                <p:oleObj name="Equation" r:id="rId9" imgW="43561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7" y="5510213"/>
                        <a:ext cx="7275513" cy="738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76200" y="5486400"/>
            <a:ext cx="1600200" cy="794802"/>
          </a:xfrm>
          <a:prstGeom prst="rightArrow">
            <a:avLst/>
          </a:prstGeom>
          <a:solidFill>
            <a:srgbClr val="FFFFCC"/>
          </a:solidFill>
          <a:ln w="381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+mn-lt"/>
              </a:rPr>
              <a:t>Reorganize</a:t>
            </a:r>
          </a:p>
        </p:txBody>
      </p:sp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282950" y="2362200"/>
          <a:ext cx="1212850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064" name="Equation" r:id="rId11" imgW="812800" imgH="393700" progId="Equation.DSMT4">
                  <p:embed/>
                </p:oleObj>
              </mc:Choice>
              <mc:Fallback>
                <p:oleObj name="Equation" r:id="rId11" imgW="812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2362200"/>
                        <a:ext cx="1212850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257800" y="2362200"/>
          <a:ext cx="13652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065" name="Equation" r:id="rId13" imgW="914400" imgH="444500" progId="Equation.DSMT4">
                  <p:embed/>
                </p:oleObj>
              </mc:Choice>
              <mc:Fallback>
                <p:oleObj name="Equation" r:id="rId13" imgW="9144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362200"/>
                        <a:ext cx="136525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26701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50443</TotalTime>
  <Words>875</Words>
  <Application>Microsoft Macintosh PowerPoint</Application>
  <PresentationFormat>On-screen Show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phys1443-spring02</vt:lpstr>
      <vt:lpstr>Equation</vt:lpstr>
      <vt:lpstr>PHYS 3313 – Section 001 Lecture #17</vt:lpstr>
      <vt:lpstr>Announcements</vt:lpstr>
      <vt:lpstr>Analogy with Wave Optics</vt:lpstr>
      <vt:lpstr>Potential Well</vt:lpstr>
      <vt:lpstr>Alpha-Particle Decay</vt:lpstr>
      <vt:lpstr>Application of the Schrödinger Equation to the Hydrogen Atom</vt:lpstr>
      <vt:lpstr>Application of the Schrödinger Equation</vt:lpstr>
      <vt:lpstr>Application of the Schrödinger Equation</vt:lpstr>
      <vt:lpstr>Solution of the Schrödinger Equation for Hydrogen</vt:lpstr>
      <vt:lpstr>Solution of the Schrödinger Equation</vt:lpstr>
      <vt:lpstr>Solution of the Schrödinger Equation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2118</cp:revision>
  <dcterms:created xsi:type="dcterms:W3CDTF">2012-10-15T20:49:02Z</dcterms:created>
  <dcterms:modified xsi:type="dcterms:W3CDTF">2013-11-11T21:13:16Z</dcterms:modified>
</cp:coreProperties>
</file>