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816" r:id="rId3"/>
    <p:sldId id="817" r:id="rId4"/>
    <p:sldId id="335" r:id="rId5"/>
    <p:sldId id="815" r:id="rId6"/>
    <p:sldId id="768" r:id="rId7"/>
    <p:sldId id="769" r:id="rId8"/>
    <p:sldId id="770" r:id="rId9"/>
    <p:sldId id="771" r:id="rId10"/>
    <p:sldId id="772" r:id="rId11"/>
    <p:sldId id="773" r:id="rId12"/>
    <p:sldId id="798" r:id="rId13"/>
    <p:sldId id="774" r:id="rId14"/>
    <p:sldId id="775" r:id="rId15"/>
    <p:sldId id="776" r:id="rId16"/>
    <p:sldId id="799" r:id="rId17"/>
    <p:sldId id="777" r:id="rId18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6" Type="http://schemas.openxmlformats.org/officeDocument/2006/relationships/image" Target="../media/image28.emf"/><Relationship Id="rId7" Type="http://schemas.openxmlformats.org/officeDocument/2006/relationships/image" Target="../media/image29.emf"/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Relationship Id="rId2" Type="http://schemas.openxmlformats.org/officeDocument/2006/relationships/image" Target="../media/image31.emf"/><Relationship Id="rId3" Type="http://schemas.openxmlformats.org/officeDocument/2006/relationships/image" Target="../media/image3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Relationship Id="rId2" Type="http://schemas.openxmlformats.org/officeDocument/2006/relationships/image" Target="../media/image36.emf"/><Relationship Id="rId3" Type="http://schemas.openxmlformats.org/officeDocument/2006/relationships/image" Target="../media/image37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2.emf"/><Relationship Id="rId5" Type="http://schemas.openxmlformats.org/officeDocument/2006/relationships/image" Target="../media/image43.emf"/><Relationship Id="rId6" Type="http://schemas.openxmlformats.org/officeDocument/2006/relationships/image" Target="../media/image44.emf"/><Relationship Id="rId7" Type="http://schemas.openxmlformats.org/officeDocument/2006/relationships/image" Target="../media/image45.emf"/><Relationship Id="rId1" Type="http://schemas.openxmlformats.org/officeDocument/2006/relationships/image" Target="../media/image39.emf"/><Relationship Id="rId2" Type="http://schemas.openxmlformats.org/officeDocument/2006/relationships/image" Target="../media/image4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216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139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13,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13,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13,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13,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13, 2013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BFBEB-12DC-8949-B61D-A8F2554F5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13,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13,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13,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13,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13, 2013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13, 2013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13,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13,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Nov. 13, 2013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2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30.emf"/><Relationship Id="rId5" Type="http://schemas.openxmlformats.org/officeDocument/2006/relationships/oleObject" Target="../embeddings/oleObject28.bin"/><Relationship Id="rId6" Type="http://schemas.openxmlformats.org/officeDocument/2006/relationships/image" Target="../media/image31.emf"/><Relationship Id="rId7" Type="http://schemas.openxmlformats.org/officeDocument/2006/relationships/oleObject" Target="../embeddings/oleObject29.bin"/><Relationship Id="rId8" Type="http://schemas.openxmlformats.org/officeDocument/2006/relationships/image" Target="../media/image32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33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4" Type="http://schemas.openxmlformats.org/officeDocument/2006/relationships/image" Target="../media/image35.emf"/><Relationship Id="rId5" Type="http://schemas.openxmlformats.org/officeDocument/2006/relationships/oleObject" Target="../embeddings/oleObject32.bin"/><Relationship Id="rId6" Type="http://schemas.openxmlformats.org/officeDocument/2006/relationships/image" Target="../media/image36.emf"/><Relationship Id="rId7" Type="http://schemas.openxmlformats.org/officeDocument/2006/relationships/oleObject" Target="../embeddings/oleObject33.bin"/><Relationship Id="rId8" Type="http://schemas.openxmlformats.org/officeDocument/2006/relationships/image" Target="../media/image37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8.bin"/><Relationship Id="rId12" Type="http://schemas.openxmlformats.org/officeDocument/2006/relationships/image" Target="../media/image43.emf"/><Relationship Id="rId13" Type="http://schemas.openxmlformats.org/officeDocument/2006/relationships/oleObject" Target="../embeddings/oleObject39.bin"/><Relationship Id="rId14" Type="http://schemas.openxmlformats.org/officeDocument/2006/relationships/image" Target="../media/image44.emf"/><Relationship Id="rId15" Type="http://schemas.openxmlformats.org/officeDocument/2006/relationships/oleObject" Target="../embeddings/oleObject40.bin"/><Relationship Id="rId16" Type="http://schemas.openxmlformats.org/officeDocument/2006/relationships/image" Target="../media/image45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34.bin"/><Relationship Id="rId4" Type="http://schemas.openxmlformats.org/officeDocument/2006/relationships/image" Target="../media/image39.emf"/><Relationship Id="rId5" Type="http://schemas.openxmlformats.org/officeDocument/2006/relationships/oleObject" Target="../embeddings/oleObject35.bin"/><Relationship Id="rId6" Type="http://schemas.openxmlformats.org/officeDocument/2006/relationships/image" Target="../media/image40.emf"/><Relationship Id="rId7" Type="http://schemas.openxmlformats.org/officeDocument/2006/relationships/oleObject" Target="../embeddings/oleObject36.bin"/><Relationship Id="rId8" Type="http://schemas.openxmlformats.org/officeDocument/2006/relationships/image" Target="../media/image41.emf"/><Relationship Id="rId9" Type="http://schemas.openxmlformats.org/officeDocument/2006/relationships/oleObject" Target="../embeddings/oleObject37.bin"/><Relationship Id="rId10" Type="http://schemas.openxmlformats.org/officeDocument/2006/relationships/image" Target="../media/image4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4" Type="http://schemas.openxmlformats.org/officeDocument/2006/relationships/image" Target="../media/image46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8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6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1.bin"/><Relationship Id="rId12" Type="http://schemas.openxmlformats.org/officeDocument/2006/relationships/image" Target="../media/image14.emf"/><Relationship Id="rId13" Type="http://schemas.openxmlformats.org/officeDocument/2006/relationships/oleObject" Target="../embeddings/oleObject12.bin"/><Relationship Id="rId14" Type="http://schemas.openxmlformats.org/officeDocument/2006/relationships/image" Target="../media/image1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7.bin"/><Relationship Id="rId4" Type="http://schemas.openxmlformats.org/officeDocument/2006/relationships/image" Target="../media/image10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1.e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12.emf"/><Relationship Id="rId9" Type="http://schemas.openxmlformats.org/officeDocument/2006/relationships/oleObject" Target="../embeddings/oleObject10.bin"/><Relationship Id="rId10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16.e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17.e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18.emf"/><Relationship Id="rId9" Type="http://schemas.openxmlformats.org/officeDocument/2006/relationships/oleObject" Target="../embeddings/oleObject16.bin"/><Relationship Id="rId10" Type="http://schemas.openxmlformats.org/officeDocument/2006/relationships/image" Target="../media/image1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21.emf"/><Relationship Id="rId7" Type="http://schemas.openxmlformats.org/officeDocument/2006/relationships/oleObject" Target="../embeddings/oleObject19.bin"/><Relationship Id="rId8" Type="http://schemas.openxmlformats.org/officeDocument/2006/relationships/image" Target="../media/image2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4.bin"/><Relationship Id="rId12" Type="http://schemas.openxmlformats.org/officeDocument/2006/relationships/image" Target="../media/image27.emf"/><Relationship Id="rId13" Type="http://schemas.openxmlformats.org/officeDocument/2006/relationships/oleObject" Target="../embeddings/oleObject25.bin"/><Relationship Id="rId14" Type="http://schemas.openxmlformats.org/officeDocument/2006/relationships/image" Target="../media/image28.emf"/><Relationship Id="rId15" Type="http://schemas.openxmlformats.org/officeDocument/2006/relationships/oleObject" Target="../embeddings/oleObject26.bin"/><Relationship Id="rId16" Type="http://schemas.openxmlformats.org/officeDocument/2006/relationships/image" Target="../media/image2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20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24.emf"/><Relationship Id="rId7" Type="http://schemas.openxmlformats.org/officeDocument/2006/relationships/oleObject" Target="../embeddings/oleObject22.bin"/><Relationship Id="rId8" Type="http://schemas.openxmlformats.org/officeDocument/2006/relationships/image" Target="../media/image25.emf"/><Relationship Id="rId9" Type="http://schemas.openxmlformats.org/officeDocument/2006/relationships/oleObject" Target="../embeddings/oleObject23.bin"/><Relationship Id="rId10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13, 2013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1135063"/>
          </a:xfrm>
        </p:spPr>
        <p:txBody>
          <a:bodyPr/>
          <a:lstStyle/>
          <a:p>
            <a:pPr eaLnBrk="1" hangingPunct="1"/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b="1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b="1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b="1" dirty="0" smtClean="0">
                <a:ea typeface="ＭＳ Ｐゴシック" pitchFamily="-84" charset="-128"/>
                <a:cs typeface="ＭＳ Ｐゴシック" pitchFamily="-84" charset="-128"/>
              </a:rPr>
              <a:t>#18</a:t>
            </a:r>
            <a:endParaRPr lang="en-US" b="1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14306" y="1447800"/>
            <a:ext cx="32074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Wednesday, Nov. 13, 2013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</a:t>
            </a:r>
            <a:r>
              <a:rPr lang="en-US" b="1" dirty="0" smtClean="0">
                <a:solidFill>
                  <a:srgbClr val="FF0066"/>
                </a:solidFill>
                <a:latin typeface="Monotype Corsiva" pitchFamily="-84" charset="0"/>
              </a:rPr>
              <a:t>Jaehoon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Yu</a:t>
            </a:r>
            <a:endParaRPr lang="en-US" b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143000" y="2438400"/>
            <a:ext cx="7162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Solutions </a:t>
            </a: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for Schrodinger Equation for Hydrogen Atom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Quantum </a:t>
            </a: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Numbers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Principal Quantum Number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Orbital Angular Momentum Quantum Number 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Magnetic Quantum </a:t>
            </a: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Number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Intrinsic Spin</a:t>
            </a:r>
            <a:endParaRPr lang="en-US" sz="2800" dirty="0">
              <a:solidFill>
                <a:schemeClr val="accent2"/>
              </a:solidFill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cs typeface="+mj-cs"/>
              </a:rPr>
              <a:t>Principal Quantum Number </a:t>
            </a:r>
            <a:r>
              <a:rPr lang="en-US" sz="5400" i="1" dirty="0" err="1" smtClean="0">
                <a:cs typeface="+mj-cs"/>
              </a:rPr>
              <a:t>n</a:t>
            </a:r>
            <a:endParaRPr lang="en-US" sz="5400" i="1" dirty="0" smtClean="0">
              <a:cs typeface="+mj-cs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382000" cy="49530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ＭＳ Ｐゴシック" pitchFamily="-84" charset="-128"/>
              </a:rPr>
              <a:t>The principal quantum number, n, </a:t>
            </a:r>
            <a:r>
              <a:rPr lang="en-US" dirty="0">
                <a:cs typeface="ＭＳ Ｐゴシック" pitchFamily="-84" charset="-128"/>
              </a:rPr>
              <a:t>results from the solution of </a:t>
            </a:r>
            <a:r>
              <a:rPr lang="en-US" i="1" dirty="0" smtClean="0">
                <a:cs typeface="ＭＳ Ｐゴシック" pitchFamily="-84" charset="-128"/>
              </a:rPr>
              <a:t>R</a:t>
            </a:r>
            <a:r>
              <a:rPr lang="en-US" dirty="0" smtClean="0">
                <a:cs typeface="ＭＳ Ｐゴシック" pitchFamily="-84" charset="-128"/>
              </a:rPr>
              <a:t>(</a:t>
            </a:r>
            <a:r>
              <a:rPr lang="en-US" i="1" dirty="0" smtClean="0">
                <a:cs typeface="ＭＳ Ｐゴシック" pitchFamily="-84" charset="-128"/>
              </a:rPr>
              <a:t>r</a:t>
            </a:r>
            <a:r>
              <a:rPr lang="en-US" dirty="0" smtClean="0">
                <a:cs typeface="ＭＳ Ｐゴシック" pitchFamily="-84" charset="-128"/>
              </a:rPr>
              <a:t>) in the separate Schrodinger Eq. since </a:t>
            </a:r>
            <a:r>
              <a:rPr lang="en-US" i="1" dirty="0">
                <a:cs typeface="ＭＳ Ｐゴシック" pitchFamily="-84" charset="-128"/>
              </a:rPr>
              <a:t>R</a:t>
            </a:r>
            <a:r>
              <a:rPr lang="en-US" dirty="0">
                <a:cs typeface="ＭＳ Ｐゴシック" pitchFamily="-84" charset="-128"/>
              </a:rPr>
              <a:t>(</a:t>
            </a:r>
            <a:r>
              <a:rPr lang="en-US" i="1" dirty="0">
                <a:cs typeface="ＭＳ Ｐゴシック" pitchFamily="-84" charset="-128"/>
              </a:rPr>
              <a:t>r</a:t>
            </a:r>
            <a:r>
              <a:rPr lang="en-US" dirty="0">
                <a:cs typeface="ＭＳ Ｐゴシック" pitchFamily="-84" charset="-128"/>
              </a:rPr>
              <a:t>) includes the potential energy </a:t>
            </a:r>
            <a:r>
              <a:rPr lang="en-US" i="1" dirty="0">
                <a:cs typeface="ＭＳ Ｐゴシック" pitchFamily="-84" charset="-128"/>
              </a:rPr>
              <a:t>V</a:t>
            </a:r>
            <a:r>
              <a:rPr lang="en-US" dirty="0">
                <a:cs typeface="ＭＳ Ｐゴシック" pitchFamily="-84" charset="-128"/>
              </a:rPr>
              <a:t>(</a:t>
            </a:r>
            <a:r>
              <a:rPr lang="en-US" i="1" dirty="0">
                <a:cs typeface="ＭＳ Ｐゴシック" pitchFamily="-84" charset="-128"/>
              </a:rPr>
              <a:t>r</a:t>
            </a:r>
            <a:r>
              <a:rPr lang="en-US" dirty="0">
                <a:cs typeface="ＭＳ Ｐゴシック" pitchFamily="-84" charset="-128"/>
              </a:rPr>
              <a:t>).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dirty="0">
                <a:cs typeface="ＭＳ Ｐゴシック" pitchFamily="-84" charset="-128"/>
              </a:rPr>
              <a:t>	The result for this quantized energy is</a:t>
            </a:r>
          </a:p>
          <a:p>
            <a:pPr eaLnBrk="1" hangingPunct="1"/>
            <a:endParaRPr lang="en-US" dirty="0">
              <a:cs typeface="ＭＳ Ｐゴシック" pitchFamily="-84" charset="-128"/>
            </a:endParaRPr>
          </a:p>
          <a:p>
            <a:pPr eaLnBrk="1" hangingPunct="1"/>
            <a:endParaRPr lang="en-US" dirty="0">
              <a:cs typeface="ＭＳ Ｐゴシック" pitchFamily="-84" charset="-128"/>
            </a:endParaRPr>
          </a:p>
          <a:p>
            <a:pPr eaLnBrk="1" hangingPunct="1"/>
            <a:endParaRPr lang="en-US" dirty="0">
              <a:cs typeface="ＭＳ Ｐゴシック" pitchFamily="-84" charset="-128"/>
            </a:endParaRPr>
          </a:p>
          <a:p>
            <a:pPr eaLnBrk="1" hangingPunct="1"/>
            <a:r>
              <a:rPr lang="en-US" dirty="0">
                <a:cs typeface="ＭＳ Ｐゴシック" pitchFamily="-84" charset="-128"/>
              </a:rPr>
              <a:t>The negative </a:t>
            </a:r>
            <a:r>
              <a:rPr lang="en-US" dirty="0" smtClean="0">
                <a:cs typeface="ＭＳ Ｐゴシック" pitchFamily="-84" charset="-128"/>
              </a:rPr>
              <a:t>sign of the </a:t>
            </a:r>
            <a:r>
              <a:rPr lang="en-US" dirty="0">
                <a:cs typeface="ＭＳ Ｐゴシック" pitchFamily="-84" charset="-128"/>
              </a:rPr>
              <a:t>energy </a:t>
            </a:r>
            <a:r>
              <a:rPr lang="en-US" i="1" dirty="0">
                <a:cs typeface="ＭＳ Ｐゴシック" pitchFamily="-84" charset="-128"/>
              </a:rPr>
              <a:t>E</a:t>
            </a:r>
            <a:r>
              <a:rPr lang="en-US" dirty="0">
                <a:cs typeface="ＭＳ Ｐゴシック" pitchFamily="-84" charset="-128"/>
              </a:rPr>
              <a:t> indicates that the electron and proton are bound together.</a:t>
            </a:r>
          </a:p>
          <a:p>
            <a:pPr eaLnBrk="1" hangingPunct="1"/>
            <a:endParaRPr lang="en-US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13,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6845016"/>
              </p:ext>
            </p:extLst>
          </p:nvPr>
        </p:nvGraphicFramePr>
        <p:xfrm>
          <a:off x="1371600" y="3703637"/>
          <a:ext cx="1044575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836" name="Equation" r:id="rId3" imgW="330200" imgH="203200" progId="Equation.DSMT4">
                  <p:embed/>
                </p:oleObj>
              </mc:Choice>
              <mc:Fallback>
                <p:oleObj name="Equation" r:id="rId3" imgW="330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703637"/>
                        <a:ext cx="1044575" cy="639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6601812"/>
              </p:ext>
            </p:extLst>
          </p:nvPr>
        </p:nvGraphicFramePr>
        <p:xfrm>
          <a:off x="2362200" y="3200400"/>
          <a:ext cx="3816350" cy="156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837" name="Equation" r:id="rId5" imgW="1206500" imgH="495300" progId="Equation.DSMT4">
                  <p:embed/>
                </p:oleObj>
              </mc:Choice>
              <mc:Fallback>
                <p:oleObj name="Equation" r:id="rId5" imgW="12065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200400"/>
                        <a:ext cx="3816350" cy="156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351717"/>
              </p:ext>
            </p:extLst>
          </p:nvPr>
        </p:nvGraphicFramePr>
        <p:xfrm>
          <a:off x="6194425" y="3408363"/>
          <a:ext cx="1044575" cy="123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838" name="Equation" r:id="rId7" imgW="330200" imgH="393700" progId="Equation.DSMT4">
                  <p:embed/>
                </p:oleObj>
              </mc:Choice>
              <mc:Fallback>
                <p:oleObj name="Equation" r:id="rId7" imgW="3302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4425" y="3408363"/>
                        <a:ext cx="1044575" cy="1239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11117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cs typeface="+mj-cs"/>
              </a:rPr>
              <a:t>Quantum Numbers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533400"/>
            <a:ext cx="8229600" cy="5562600"/>
          </a:xfrm>
        </p:spPr>
        <p:txBody>
          <a:bodyPr/>
          <a:lstStyle/>
          <a:p>
            <a:pPr eaLnBrk="1" hangingPunct="1">
              <a:spcBef>
                <a:spcPts val="0"/>
              </a:spcBef>
              <a:tabLst>
                <a:tab pos="520700" algn="l"/>
                <a:tab pos="1492250" algn="l"/>
              </a:tabLst>
            </a:pPr>
            <a:r>
              <a:rPr lang="en-US" sz="2800" dirty="0" smtClean="0">
                <a:cs typeface="ＭＳ Ｐゴシック" pitchFamily="-84" charset="-128"/>
              </a:rPr>
              <a:t>The full solution of the radial equation requires an introduction of a quantum number, </a:t>
            </a:r>
            <a:r>
              <a:rPr lang="en-US" sz="2800" dirty="0" err="1" smtClean="0">
                <a:cs typeface="ＭＳ Ｐゴシック" pitchFamily="-84" charset="-128"/>
              </a:rPr>
              <a:t>n</a:t>
            </a:r>
            <a:r>
              <a:rPr lang="en-US" sz="2800" dirty="0" smtClean="0">
                <a:cs typeface="ＭＳ Ｐゴシック" pitchFamily="-84" charset="-128"/>
              </a:rPr>
              <a:t>, which is a non-zero positive integer.</a:t>
            </a:r>
          </a:p>
          <a:p>
            <a:pPr eaLnBrk="1" hangingPunct="1">
              <a:spcBef>
                <a:spcPts val="0"/>
              </a:spcBef>
              <a:tabLst>
                <a:tab pos="520700" algn="l"/>
                <a:tab pos="1492250" algn="l"/>
              </a:tabLst>
            </a:pPr>
            <a:r>
              <a:rPr lang="en-US" sz="2800" dirty="0" smtClean="0">
                <a:cs typeface="ＭＳ Ｐゴシック" pitchFamily="-84" charset="-128"/>
              </a:rPr>
              <a:t>The </a:t>
            </a:r>
            <a:r>
              <a:rPr lang="en-US" sz="2800" dirty="0">
                <a:cs typeface="ＭＳ Ｐゴシック" pitchFamily="-84" charset="-128"/>
              </a:rPr>
              <a:t>three quantum numbers:</a:t>
            </a:r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i="1" dirty="0" err="1"/>
              <a:t>n</a:t>
            </a:r>
            <a:r>
              <a:rPr lang="en-US" sz="2400" dirty="0"/>
              <a:t>	Principal quantum number</a:t>
            </a:r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dirty="0">
                <a:ea typeface="Arial" pitchFamily="-84" charset="0"/>
                <a:cs typeface="Arial" pitchFamily="-84" charset="0"/>
              </a:rPr>
              <a:t>ℓ	Orbital angular momentum quantum number</a:t>
            </a:r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i="1" dirty="0" err="1">
                <a:ea typeface="Arial" pitchFamily="-84" charset="0"/>
                <a:cs typeface="Arial" pitchFamily="-84" charset="0"/>
              </a:rPr>
              <a:t>m</a:t>
            </a:r>
            <a:r>
              <a:rPr lang="en-US" sz="2400" baseline="-25000" dirty="0">
                <a:ea typeface="Arial" pitchFamily="-84" charset="0"/>
                <a:cs typeface="Arial" pitchFamily="-84" charset="0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	Magnetic quantum number</a:t>
            </a:r>
          </a:p>
          <a:p>
            <a:pPr eaLnBrk="1" hangingPunct="1">
              <a:spcBef>
                <a:spcPts val="0"/>
              </a:spcBef>
              <a:tabLst>
                <a:tab pos="520700" algn="l"/>
                <a:tab pos="1492250" algn="l"/>
              </a:tabLst>
            </a:pPr>
            <a:r>
              <a:rPr lang="en-US" sz="2800" dirty="0">
                <a:cs typeface="ＭＳ Ｐゴシック" pitchFamily="-84" charset="-128"/>
              </a:rPr>
              <a:t>The boundary </a:t>
            </a:r>
            <a:r>
              <a:rPr lang="en-US" sz="2800" dirty="0" smtClean="0">
                <a:cs typeface="ＭＳ Ｐゴシック" pitchFamily="-84" charset="-128"/>
              </a:rPr>
              <a:t>conditions put restrictions on these</a:t>
            </a:r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i="1" dirty="0" err="1" smtClean="0"/>
              <a:t>n</a:t>
            </a:r>
            <a:r>
              <a:rPr lang="en-US" sz="2400" i="1" dirty="0" smtClean="0"/>
              <a:t> </a:t>
            </a:r>
            <a:r>
              <a:rPr lang="en-US" sz="2400" dirty="0" smtClean="0"/>
              <a:t>= </a:t>
            </a:r>
            <a:r>
              <a:rPr lang="en-US" sz="2400" dirty="0"/>
              <a:t>1, 2, 3, 4, . . .</a:t>
            </a:r>
            <a:r>
              <a:rPr lang="en-US" sz="2400" dirty="0" smtClean="0"/>
              <a:t> 				(</a:t>
            </a:r>
            <a:r>
              <a:rPr lang="en-US" sz="2400" dirty="0" err="1" smtClean="0"/>
              <a:t>n</a:t>
            </a:r>
            <a:r>
              <a:rPr lang="en-US" sz="2400" dirty="0" smtClean="0"/>
              <a:t>&gt;0)	  Integer</a:t>
            </a:r>
            <a:endParaRPr lang="en-US" sz="2400" dirty="0"/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dirty="0">
                <a:ea typeface="Arial" pitchFamily="-84" charset="0"/>
                <a:cs typeface="Arial" pitchFamily="-84" charset="0"/>
              </a:rPr>
              <a:t>ℓ</a:t>
            </a:r>
            <a:r>
              <a:rPr lang="en-US" sz="2400" dirty="0" smtClean="0">
                <a:ea typeface="Arial" pitchFamily="-84" charset="0"/>
                <a:cs typeface="Arial" pitchFamily="-84" charset="0"/>
              </a:rPr>
              <a:t> = 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0, 1, 2, 3, . . . , </a:t>
            </a:r>
            <a:r>
              <a:rPr lang="en-US" sz="2400" i="1" dirty="0" err="1">
                <a:ea typeface="Arial" pitchFamily="-84" charset="0"/>
                <a:cs typeface="Arial" pitchFamily="-84" charset="0"/>
              </a:rPr>
              <a:t>n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− 1</a:t>
            </a:r>
            <a:r>
              <a:rPr lang="en-US" sz="2400" dirty="0" smtClean="0">
                <a:ea typeface="Arial" pitchFamily="-84" charset="0"/>
                <a:cs typeface="Arial" pitchFamily="-84" charset="0"/>
              </a:rPr>
              <a:t>			(ℓ &lt; </a:t>
            </a:r>
            <a:r>
              <a:rPr lang="en-US" sz="2400" i="1" dirty="0" err="1" smtClean="0">
                <a:ea typeface="Arial" pitchFamily="-84" charset="0"/>
                <a:cs typeface="Arial" pitchFamily="-84" charset="0"/>
              </a:rPr>
              <a:t>n</a:t>
            </a:r>
            <a:r>
              <a:rPr lang="en-US" sz="2400" i="1" dirty="0" smtClean="0">
                <a:ea typeface="Arial" pitchFamily="-84" charset="0"/>
                <a:cs typeface="Arial" pitchFamily="-84" charset="0"/>
              </a:rPr>
              <a:t>)</a:t>
            </a:r>
            <a:r>
              <a:rPr lang="en-US" sz="2400" dirty="0" smtClean="0">
                <a:ea typeface="Arial" pitchFamily="-84" charset="0"/>
                <a:cs typeface="Arial" pitchFamily="-84" charset="0"/>
              </a:rPr>
              <a:t>	  Integer</a:t>
            </a:r>
            <a:endParaRPr lang="en-US" sz="2400" dirty="0">
              <a:ea typeface="Arial" pitchFamily="-84" charset="0"/>
              <a:cs typeface="Arial" pitchFamily="-84" charset="0"/>
            </a:endParaRPr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i="1" dirty="0" err="1">
                <a:ea typeface="Arial" pitchFamily="-84" charset="0"/>
                <a:cs typeface="Arial" pitchFamily="-84" charset="0"/>
              </a:rPr>
              <a:t>m</a:t>
            </a:r>
            <a:r>
              <a:rPr lang="en-US" sz="2400" baseline="-25000" dirty="0">
                <a:ea typeface="Arial" pitchFamily="-84" charset="0"/>
                <a:cs typeface="Arial" pitchFamily="-84" charset="0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= −ℓ, −ℓ + 1, . . . , 0, 1, . . . , ℓ − 1, ℓ</a:t>
            </a:r>
            <a:r>
              <a:rPr lang="en-US" sz="2400" dirty="0" smtClean="0">
                <a:ea typeface="Arial" pitchFamily="-84" charset="0"/>
                <a:cs typeface="Arial" pitchFamily="-84" charset="0"/>
              </a:rPr>
              <a:t>	(</a:t>
            </a:r>
            <a:r>
              <a:rPr lang="en-US" sz="2400" i="1" dirty="0" smtClean="0">
                <a:ea typeface="Arial" pitchFamily="-84" charset="0"/>
                <a:cs typeface="Arial" pitchFamily="-84" charset="0"/>
              </a:rPr>
              <a:t>|</a:t>
            </a:r>
            <a:r>
              <a:rPr lang="en-US" sz="2400" i="1" dirty="0" err="1" smtClean="0">
                <a:ea typeface="Arial" pitchFamily="-84" charset="0"/>
                <a:cs typeface="Arial" pitchFamily="-84" charset="0"/>
              </a:rPr>
              <a:t>m</a:t>
            </a:r>
            <a:r>
              <a:rPr lang="en-US" sz="2400" baseline="-25000" dirty="0" smtClean="0">
                <a:ea typeface="Arial" pitchFamily="-84" charset="0"/>
                <a:cs typeface="Arial" pitchFamily="-84" charset="0"/>
              </a:rPr>
              <a:t>ℓ</a:t>
            </a:r>
            <a:r>
              <a:rPr lang="en-US" sz="2400" dirty="0" smtClean="0">
                <a:ea typeface="Arial" pitchFamily="-84" charset="0"/>
                <a:cs typeface="Arial" pitchFamily="-84" charset="0"/>
              </a:rPr>
              <a:t>| ≤ ℓ) Integer</a:t>
            </a:r>
          </a:p>
          <a:p>
            <a:pPr eaLnBrk="1" hangingPunct="1">
              <a:tabLst>
                <a:tab pos="520700" algn="l"/>
                <a:tab pos="1492250" algn="l"/>
              </a:tabLst>
            </a:pPr>
            <a:r>
              <a:rPr lang="en-US" sz="2800" dirty="0" smtClean="0">
                <a:cs typeface="ＭＳ Ｐゴシック" pitchFamily="-84" charset="-128"/>
              </a:rPr>
              <a:t>The predicted energy level 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13,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8299814"/>
              </p:ext>
            </p:extLst>
          </p:nvPr>
        </p:nvGraphicFramePr>
        <p:xfrm>
          <a:off x="4724400" y="5308325"/>
          <a:ext cx="1427733" cy="86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672" name="Equation" r:id="rId3" imgW="647700" imgH="393700" progId="Equation.DSMT4">
                  <p:embed/>
                </p:oleObj>
              </mc:Choice>
              <mc:Fallback>
                <p:oleObj name="Equation" r:id="rId3" imgW="647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308325"/>
                        <a:ext cx="1427733" cy="86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6546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09600"/>
            <a:ext cx="8534400" cy="9144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sz="2800" dirty="0" smtClean="0">
                <a:cs typeface="ＭＳ Ｐゴシック" pitchFamily="-84" charset="-128"/>
              </a:rPr>
              <a:t>What are the possible quantum numbers for the state n=4 in atomic hydrogen?  How many degenerate states are there?</a:t>
            </a:r>
            <a:endParaRPr lang="en-US" sz="2800" dirty="0">
              <a:cs typeface="Symbol" charset="2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cs typeface="ＭＳ Ｐゴシック" pitchFamily="-84" charset="-128"/>
              </a:rPr>
              <a:t>Ex 7.3: Quantum Numbers &amp; Degeneracy</a:t>
            </a:r>
            <a:endParaRPr lang="en-US" sz="4000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13,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7" name="Rectangle 35"/>
          <p:cNvSpPr txBox="1">
            <a:spLocks noChangeArrowheads="1"/>
          </p:cNvSpPr>
          <p:nvPr/>
        </p:nvSpPr>
        <p:spPr bwMode="auto">
          <a:xfrm>
            <a:off x="228600" y="1752600"/>
            <a:ext cx="8534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800" dirty="0" smtClean="0">
                <a:cs typeface="Symbol" charset="2"/>
              </a:rPr>
              <a:t>		n		</a:t>
            </a:r>
            <a:r>
              <a:rPr lang="en-US" sz="28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 smtClean="0">
                <a:cs typeface="Symbol" charset="2"/>
              </a:rPr>
              <a:t>	</a:t>
            </a:r>
            <a:r>
              <a:rPr lang="en-US" sz="2800" dirty="0">
                <a:cs typeface="Symbol" charset="2"/>
              </a:rPr>
              <a:t>	</a:t>
            </a:r>
            <a:r>
              <a:rPr lang="en-US" sz="2800" i="1" dirty="0" smtClean="0">
                <a:ea typeface="Arial" pitchFamily="-84" charset="0"/>
                <a:cs typeface="Arial" pitchFamily="-84" charset="0"/>
              </a:rPr>
              <a:t>m</a:t>
            </a:r>
            <a:r>
              <a:rPr lang="en-US" sz="2800" baseline="-25000" dirty="0" smtClean="0">
                <a:ea typeface="Arial" pitchFamily="-84" charset="0"/>
                <a:cs typeface="Arial" pitchFamily="-84" charset="0"/>
              </a:rPr>
              <a:t>ℓ</a:t>
            </a:r>
            <a:r>
              <a:rPr lang="en-US" sz="2800" dirty="0">
                <a:cs typeface="Symbol" charset="2"/>
              </a:rPr>
              <a:t>	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800" dirty="0" smtClean="0">
                <a:cs typeface="Symbol" charset="2"/>
              </a:rPr>
              <a:t>		4		0		0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800" dirty="0">
                <a:cs typeface="Symbol" charset="2"/>
              </a:rPr>
              <a:t>	</a:t>
            </a:r>
            <a:r>
              <a:rPr lang="en-US" sz="2800" dirty="0" smtClean="0">
                <a:cs typeface="Symbol" charset="2"/>
              </a:rPr>
              <a:t>	4		1	       -1, 0, +1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800" dirty="0">
                <a:cs typeface="Symbol" charset="2"/>
              </a:rPr>
              <a:t>	</a:t>
            </a:r>
            <a:r>
              <a:rPr lang="en-US" sz="2800" dirty="0" smtClean="0">
                <a:cs typeface="Symbol" charset="2"/>
              </a:rPr>
              <a:t>	4		2	  -2, -1, 0, +1, +2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800" dirty="0">
                <a:cs typeface="Symbol" charset="2"/>
              </a:rPr>
              <a:t>	</a:t>
            </a:r>
            <a:r>
              <a:rPr lang="en-US" sz="2800" dirty="0" smtClean="0">
                <a:cs typeface="Symbol" charset="2"/>
              </a:rPr>
              <a:t>	4		3      -3, -2, -1, 0, +1, +2, +3</a:t>
            </a:r>
            <a:endParaRPr lang="en-US" sz="2800" dirty="0">
              <a:cs typeface="Symbol" charset="2"/>
            </a:endParaRPr>
          </a:p>
        </p:txBody>
      </p:sp>
      <p:sp>
        <p:nvSpPr>
          <p:cNvPr id="18" name="Rectangle 35"/>
          <p:cNvSpPr txBox="1">
            <a:spLocks noChangeArrowheads="1"/>
          </p:cNvSpPr>
          <p:nvPr/>
        </p:nvSpPr>
        <p:spPr bwMode="auto">
          <a:xfrm>
            <a:off x="228600" y="4191000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800" dirty="0" smtClean="0">
                <a:cs typeface="ＭＳ Ｐゴシック" pitchFamily="-84" charset="-128"/>
              </a:rPr>
              <a:t>The energy of a atomic hydrogen state is determined only by the primary quantum number, thus, all these quantum states, 1+3+5+7 = 16, are in the same energy state. </a:t>
            </a:r>
            <a:endParaRPr lang="en-US" sz="2800" dirty="0">
              <a:cs typeface="Symbol" charset="2"/>
            </a:endParaRPr>
          </a:p>
        </p:txBody>
      </p:sp>
      <p:sp>
        <p:nvSpPr>
          <p:cNvPr id="19" name="Rectangle 35"/>
          <p:cNvSpPr txBox="1">
            <a:spLocks noChangeArrowheads="1"/>
          </p:cNvSpPr>
          <p:nvPr/>
        </p:nvSpPr>
        <p:spPr bwMode="auto">
          <a:xfrm>
            <a:off x="228600" y="5486400"/>
            <a:ext cx="853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800" dirty="0" smtClean="0">
                <a:cs typeface="ＭＳ Ｐゴシック" pitchFamily="-84" charset="-128"/>
              </a:rPr>
              <a:t>Thus, there are 16 degenerate states for the state n=4.</a:t>
            </a:r>
            <a:endParaRPr lang="en-US" sz="2800" dirty="0"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207539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7" name="Rectangle 103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cs typeface="+mj-cs"/>
              </a:rPr>
              <a:t>Hydrogen Atom Radial Wave Functions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762000"/>
            <a:ext cx="8226425" cy="56388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cs typeface="ＭＳ Ｐゴシック" pitchFamily="-84" charset="-128"/>
              </a:rPr>
              <a:t>The radial solution is specified by the values of </a:t>
            </a:r>
            <a:r>
              <a:rPr lang="en-US" sz="2800" i="1" dirty="0" err="1" smtClean="0">
                <a:cs typeface="ＭＳ Ｐゴシック" pitchFamily="-84" charset="-128"/>
              </a:rPr>
              <a:t>n</a:t>
            </a:r>
            <a:r>
              <a:rPr lang="en-US" sz="2800" dirty="0" smtClean="0">
                <a:cs typeface="ＭＳ Ｐゴシック" pitchFamily="-84" charset="-128"/>
              </a:rPr>
              <a:t> and ℓ</a:t>
            </a:r>
          </a:p>
          <a:p>
            <a:pPr eaLnBrk="1" hangingPunct="1"/>
            <a:r>
              <a:rPr lang="en-US" sz="2800" dirty="0" smtClean="0">
                <a:cs typeface="ＭＳ Ｐゴシック" pitchFamily="-84" charset="-128"/>
              </a:rPr>
              <a:t>First </a:t>
            </a:r>
            <a:r>
              <a:rPr lang="en-US" sz="2800" dirty="0">
                <a:cs typeface="ＭＳ Ｐゴシック" pitchFamily="-84" charset="-128"/>
              </a:rPr>
              <a:t>few radial wave functions </a:t>
            </a:r>
            <a:r>
              <a:rPr lang="en-US" sz="2800" i="1" dirty="0" err="1">
                <a:cs typeface="ＭＳ Ｐゴシック" pitchFamily="-84" charset="-128"/>
              </a:rPr>
              <a:t>R</a:t>
            </a:r>
            <a:r>
              <a:rPr lang="en-US" sz="2800" i="1" baseline="-25000" dirty="0" err="1">
                <a:cs typeface="ＭＳ Ｐゴシック" pitchFamily="-84" charset="-128"/>
              </a:rPr>
              <a:t>n</a:t>
            </a:r>
            <a:r>
              <a:rPr lang="en-US" sz="28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endParaRPr lang="en-US" sz="2800" baseline="-25000" dirty="0">
              <a:ea typeface="Arial" pitchFamily="-84" charset="0"/>
              <a:cs typeface="Arial" pitchFamily="-84" charset="0"/>
            </a:endParaRP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  <a:p>
            <a:pPr eaLnBrk="1" hangingPunct="1"/>
            <a:endParaRPr lang="en-US" sz="2800" dirty="0" smtClean="0">
              <a:cs typeface="ＭＳ Ｐゴシック" pitchFamily="-84" charset="-128"/>
            </a:endParaRPr>
          </a:p>
          <a:p>
            <a:pPr eaLnBrk="1" hangingPunct="1">
              <a:buNone/>
            </a:pPr>
            <a:endParaRPr lang="en-US" sz="2800" dirty="0" smtClean="0">
              <a:cs typeface="ＭＳ Ｐゴシック" pitchFamily="-84" charset="-128"/>
            </a:endParaRP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</p:txBody>
      </p:sp>
      <p:pic>
        <p:nvPicPr>
          <p:cNvPr id="24581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9050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13,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087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cs typeface="+mj-cs"/>
              </a:rPr>
              <a:t>Solution of the Angular and </a:t>
            </a:r>
            <a:r>
              <a:rPr lang="en-US" sz="4800" dirty="0" err="1" smtClean="0">
                <a:cs typeface="+mj-cs"/>
              </a:rPr>
              <a:t>Azimuthal</a:t>
            </a:r>
            <a:r>
              <a:rPr lang="en-US" sz="4800" dirty="0" smtClean="0">
                <a:cs typeface="+mj-cs"/>
              </a:rPr>
              <a:t> Equations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529638" cy="4344987"/>
          </a:xfrm>
        </p:spPr>
        <p:txBody>
          <a:bodyPr/>
          <a:lstStyle/>
          <a:p>
            <a:pPr eaLnBrk="1" hangingPunct="1"/>
            <a:r>
              <a:rPr lang="en-US" sz="3600" dirty="0">
                <a:cs typeface="ＭＳ Ｐゴシック" pitchFamily="-84" charset="-128"/>
              </a:rPr>
              <a:t>The solutions for</a:t>
            </a:r>
            <a:r>
              <a:rPr lang="en-US" sz="3600" dirty="0" smtClean="0">
                <a:cs typeface="ＭＳ Ｐゴシック" pitchFamily="-84" charset="-128"/>
              </a:rPr>
              <a:t> </a:t>
            </a:r>
            <a:r>
              <a:rPr lang="en-US" sz="3600" dirty="0" err="1" smtClean="0">
                <a:cs typeface="ＭＳ Ｐゴシック" pitchFamily="-84" charset="-128"/>
              </a:rPr>
              <a:t>azimuthal</a:t>
            </a:r>
            <a:r>
              <a:rPr lang="en-US" sz="3600" dirty="0" smtClean="0">
                <a:cs typeface="ＭＳ Ｐゴシック" pitchFamily="-84" charset="-128"/>
              </a:rPr>
              <a:t> eq. are        or 	</a:t>
            </a:r>
          </a:p>
          <a:p>
            <a:pPr eaLnBrk="1" hangingPunct="1"/>
            <a:r>
              <a:rPr lang="en-US" sz="3600" dirty="0">
                <a:cs typeface="ＭＳ Ｐゴシック" pitchFamily="-84" charset="-128"/>
              </a:rPr>
              <a:t>Solutions to the angular and </a:t>
            </a:r>
            <a:r>
              <a:rPr lang="en-US" sz="3600" dirty="0" err="1">
                <a:cs typeface="ＭＳ Ｐゴシック" pitchFamily="-84" charset="-128"/>
              </a:rPr>
              <a:t>azimuthal</a:t>
            </a:r>
            <a:r>
              <a:rPr lang="en-US" sz="3600" dirty="0">
                <a:cs typeface="ＭＳ Ｐゴシック" pitchFamily="-84" charset="-128"/>
              </a:rPr>
              <a:t> equations are linked because both have </a:t>
            </a:r>
            <a:r>
              <a:rPr lang="en-US" sz="3600" i="1" dirty="0" err="1">
                <a:cs typeface="ＭＳ Ｐゴシック" pitchFamily="-84" charset="-128"/>
              </a:rPr>
              <a:t>m</a:t>
            </a:r>
            <a:r>
              <a:rPr lang="en-US" sz="36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endParaRPr lang="en-US" sz="3600" dirty="0">
              <a:cs typeface="ＭＳ Ｐゴシック" pitchFamily="-84" charset="-128"/>
            </a:endParaRPr>
          </a:p>
          <a:p>
            <a:pPr eaLnBrk="1" hangingPunct="1"/>
            <a:r>
              <a:rPr lang="en-US" sz="3600" dirty="0">
                <a:cs typeface="ＭＳ Ｐゴシック" pitchFamily="-84" charset="-128"/>
              </a:rPr>
              <a:t>Group these solutions together into functions</a:t>
            </a:r>
            <a:endParaRPr lang="en-US" sz="3600" b="1" dirty="0">
              <a:solidFill>
                <a:srgbClr val="000000"/>
              </a:solidFill>
              <a:cs typeface="ＭＳ Ｐゴシック" pitchFamily="-84" charset="-128"/>
            </a:endParaRPr>
          </a:p>
        </p:txBody>
      </p:sp>
      <p:sp>
        <p:nvSpPr>
          <p:cNvPr id="161810" name="Rectangle 18"/>
          <p:cNvSpPr>
            <a:spLocks noChangeArrowheads="1"/>
          </p:cNvSpPr>
          <p:nvPr/>
        </p:nvSpPr>
        <p:spPr bwMode="auto">
          <a:xfrm>
            <a:off x="4419600" y="5029200"/>
            <a:ext cx="3999412" cy="58477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  <a:ea typeface="ＭＳ Ｐゴシック" charset="0"/>
                <a:cs typeface="+mn-cs"/>
              </a:rPr>
              <a:t>---- </a:t>
            </a:r>
            <a:r>
              <a:rPr lang="en-US" sz="3200" b="1" dirty="0">
                <a:solidFill>
                  <a:srgbClr val="FF0000"/>
                </a:solidFill>
                <a:latin typeface="+mn-lt"/>
                <a:ea typeface="ＭＳ Ｐゴシック" charset="0"/>
                <a:cs typeface="+mn-cs"/>
              </a:rPr>
              <a:t>spherical harmonics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13,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1828800" y="4114799"/>
          <a:ext cx="4572000" cy="845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958" name="Equation" r:id="rId3" imgW="1231900" imgH="228600" progId="Equation.DSMT4">
                  <p:embed/>
                </p:oleObj>
              </mc:Choice>
              <mc:Fallback>
                <p:oleObj name="Equation" r:id="rId3" imgW="1231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114799"/>
                        <a:ext cx="4572000" cy="8456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6667500" y="1524000"/>
          <a:ext cx="7239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959" name="Equation" r:id="rId5" imgW="279400" imgH="190500" progId="Equation.DSMT4">
                  <p:embed/>
                </p:oleObj>
              </mc:Choice>
              <mc:Fallback>
                <p:oleObj name="Equation" r:id="rId5" imgW="2794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0" y="1524000"/>
                        <a:ext cx="723900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7924800" y="1524000"/>
          <a:ext cx="88741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960" name="Equation" r:id="rId7" imgW="342900" imgH="190500" progId="Equation.DSMT4">
                  <p:embed/>
                </p:oleObj>
              </mc:Choice>
              <mc:Fallback>
                <p:oleObj name="Equation" r:id="rId7" imgW="3429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1524000"/>
                        <a:ext cx="887412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91288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8" name="Rectangle 1028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cs typeface="+mj-cs"/>
              </a:rPr>
              <a:t>Normalized Spherical Harmonics</a:t>
            </a:r>
          </a:p>
        </p:txBody>
      </p:sp>
      <p:pic>
        <p:nvPicPr>
          <p:cNvPr id="26628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762000"/>
            <a:ext cx="6553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13,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551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09600"/>
            <a:ext cx="8534400" cy="9144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sz="2400" dirty="0" smtClean="0">
                <a:cs typeface="ＭＳ Ｐゴシック" pitchFamily="-84" charset="-128"/>
              </a:rPr>
              <a:t>Show that the spherical harmonic function Y11(</a:t>
            </a:r>
            <a:r>
              <a:rPr lang="en-US" sz="2400" dirty="0" err="1" smtClean="0">
                <a:latin typeface="Symbol" charset="2"/>
                <a:cs typeface="Symbol" charset="2"/>
              </a:rPr>
              <a:t>θ,φ</a:t>
            </a:r>
            <a:r>
              <a:rPr lang="en-US" sz="2400" dirty="0" smtClean="0">
                <a:cs typeface="ＭＳ Ｐゴシック" pitchFamily="-84" charset="-128"/>
              </a:rPr>
              <a:t>) satisfies the angular Schrodinger equation. </a:t>
            </a:r>
            <a:endParaRPr lang="en-US" sz="2400" dirty="0">
              <a:cs typeface="Symbol" charset="2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cs typeface="ＭＳ Ｐゴシック" pitchFamily="-84" charset="-128"/>
              </a:rPr>
              <a:t>Ex 7.1: Spherical Harmonic Function</a:t>
            </a:r>
            <a:endParaRPr lang="en-US" sz="4000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13,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53044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1039587"/>
              </p:ext>
            </p:extLst>
          </p:nvPr>
        </p:nvGraphicFramePr>
        <p:xfrm>
          <a:off x="468312" y="1371600"/>
          <a:ext cx="3417888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222" name="Equation" r:id="rId3" imgW="1790700" imgH="444500" progId="Equation.DSMT4">
                  <p:embed/>
                </p:oleObj>
              </mc:Choice>
              <mc:Fallback>
                <p:oleObj name="Equation" r:id="rId3" imgW="17907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2" y="1371600"/>
                        <a:ext cx="3417888" cy="846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6517961"/>
              </p:ext>
            </p:extLst>
          </p:nvPr>
        </p:nvGraphicFramePr>
        <p:xfrm>
          <a:off x="304800" y="2286000"/>
          <a:ext cx="842391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223" name="Equation" r:id="rId5" imgW="4521200" imgH="203200" progId="Equation.DSMT4">
                  <p:embed/>
                </p:oleObj>
              </mc:Choice>
              <mc:Fallback>
                <p:oleObj name="Equation" r:id="rId5" imgW="4521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86000"/>
                        <a:ext cx="8423910" cy="381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1523275"/>
              </p:ext>
            </p:extLst>
          </p:nvPr>
        </p:nvGraphicFramePr>
        <p:xfrm>
          <a:off x="468312" y="2743200"/>
          <a:ext cx="8142288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224" name="Equation" r:id="rId7" imgW="5054600" imgH="431800" progId="Equation.DSMT4">
                  <p:embed/>
                </p:oleObj>
              </mc:Choice>
              <mc:Fallback>
                <p:oleObj name="Equation" r:id="rId7" imgW="50546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2" y="2743200"/>
                        <a:ext cx="8142288" cy="6937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7718410"/>
              </p:ext>
            </p:extLst>
          </p:nvPr>
        </p:nvGraphicFramePr>
        <p:xfrm>
          <a:off x="3962400" y="1600200"/>
          <a:ext cx="1066800" cy="438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225" name="Equation" r:id="rId9" imgW="431800" imgH="177800" progId="Equation.DSMT4">
                  <p:embed/>
                </p:oleObj>
              </mc:Choice>
              <mc:Fallback>
                <p:oleObj name="Equation" r:id="rId9" imgW="4318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600200"/>
                        <a:ext cx="1066800" cy="4382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188184"/>
              </p:ext>
            </p:extLst>
          </p:nvPr>
        </p:nvGraphicFramePr>
        <p:xfrm>
          <a:off x="228600" y="3505200"/>
          <a:ext cx="873442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226" name="Equation" r:id="rId11" imgW="5422900" imgH="431800" progId="Equation.DSMT4">
                  <p:embed/>
                </p:oleObj>
              </mc:Choice>
              <mc:Fallback>
                <p:oleObj name="Equation" r:id="rId11" imgW="54229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505200"/>
                        <a:ext cx="8734425" cy="695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0514532"/>
              </p:ext>
            </p:extLst>
          </p:nvPr>
        </p:nvGraphicFramePr>
        <p:xfrm>
          <a:off x="228600" y="4335463"/>
          <a:ext cx="7569200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227" name="Equation" r:id="rId13" imgW="4699000" imgH="431800" progId="Equation.DSMT4">
                  <p:embed/>
                </p:oleObj>
              </mc:Choice>
              <mc:Fallback>
                <p:oleObj name="Equation" r:id="rId13" imgW="46990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335463"/>
                        <a:ext cx="7569200" cy="6937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663546"/>
              </p:ext>
            </p:extLst>
          </p:nvPr>
        </p:nvGraphicFramePr>
        <p:xfrm>
          <a:off x="282575" y="5173663"/>
          <a:ext cx="8099425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228" name="Equation" r:id="rId15" imgW="5029200" imgH="431800" progId="Equation.DSMT4">
                  <p:embed/>
                </p:oleObj>
              </mc:Choice>
              <mc:Fallback>
                <p:oleObj name="Equation" r:id="rId15" imgW="50292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75" y="5173663"/>
                        <a:ext cx="8099425" cy="6937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14690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15" name="Rectangle 1039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53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cs typeface="+mj-cs"/>
              </a:rPr>
              <a:t>Solution of the Angular and </a:t>
            </a:r>
            <a:r>
              <a:rPr lang="en-US" sz="3400" dirty="0" err="1" smtClean="0">
                <a:cs typeface="+mj-cs"/>
              </a:rPr>
              <a:t>Azimuthal</a:t>
            </a:r>
            <a:r>
              <a:rPr lang="en-US" sz="3400" dirty="0" smtClean="0">
                <a:cs typeface="+mj-cs"/>
              </a:rPr>
              <a:t> Equations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381000" y="1295400"/>
            <a:ext cx="8229600" cy="3765550"/>
          </a:xfrm>
        </p:spPr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The radial wave function </a:t>
            </a:r>
            <a:r>
              <a:rPr lang="en-US" i="1" dirty="0">
                <a:cs typeface="ＭＳ Ｐゴシック" pitchFamily="-84" charset="-128"/>
              </a:rPr>
              <a:t>R</a:t>
            </a:r>
            <a:r>
              <a:rPr lang="en-US" dirty="0">
                <a:cs typeface="ＭＳ Ｐゴシック" pitchFamily="-84" charset="-128"/>
              </a:rPr>
              <a:t> and the spherical harmonics </a:t>
            </a:r>
            <a:r>
              <a:rPr lang="en-US" i="1" dirty="0">
                <a:cs typeface="ＭＳ Ｐゴシック" pitchFamily="-84" charset="-128"/>
              </a:rPr>
              <a:t>Y</a:t>
            </a:r>
            <a:r>
              <a:rPr lang="en-US" dirty="0">
                <a:cs typeface="ＭＳ Ｐゴシック" pitchFamily="-84" charset="-128"/>
              </a:rPr>
              <a:t> determine the probability density for the various quantum states.</a:t>
            </a:r>
            <a:r>
              <a:rPr lang="en-US" dirty="0" smtClean="0">
                <a:cs typeface="ＭＳ Ｐゴシック" pitchFamily="-84" charset="-128"/>
              </a:rPr>
              <a:t> </a:t>
            </a:r>
          </a:p>
          <a:p>
            <a:pPr eaLnBrk="1" hangingPunct="1"/>
            <a:r>
              <a:rPr lang="en-US" dirty="0" smtClean="0">
                <a:cs typeface="ＭＳ Ｐゴシック" pitchFamily="-84" charset="-128"/>
              </a:rPr>
              <a:t>Thus the </a:t>
            </a:r>
            <a:r>
              <a:rPr lang="en-US" dirty="0">
                <a:cs typeface="ＭＳ Ｐゴシック" pitchFamily="-84" charset="-128"/>
              </a:rPr>
              <a:t>total wave </a:t>
            </a:r>
            <a:r>
              <a:rPr lang="en-US" dirty="0" smtClean="0">
                <a:cs typeface="ＭＳ Ｐゴシック" pitchFamily="-84" charset="-128"/>
              </a:rPr>
              <a:t>function </a:t>
            </a:r>
            <a:r>
              <a:rPr lang="en-US" dirty="0" err="1" smtClean="0">
                <a:latin typeface="Symbol" charset="2"/>
                <a:cs typeface="Symbol" charset="2"/>
              </a:rPr>
              <a:t>ψ</a:t>
            </a:r>
            <a:r>
              <a:rPr lang="en-US" dirty="0" err="1" smtClean="0">
                <a:cs typeface="ＭＳ Ｐゴシック" pitchFamily="-84" charset="-128"/>
              </a:rPr>
              <a:t>(r,</a:t>
            </a:r>
            <a:r>
              <a:rPr lang="en-US" dirty="0" err="1" smtClean="0">
                <a:latin typeface="Symbol" charset="2"/>
                <a:cs typeface="Symbol" charset="2"/>
              </a:rPr>
              <a:t>θ,φ</a:t>
            </a:r>
            <a:r>
              <a:rPr lang="en-US" dirty="0" smtClean="0">
                <a:cs typeface="ＭＳ Ｐゴシック" pitchFamily="-84" charset="-128"/>
              </a:rPr>
              <a:t>) depends </a:t>
            </a:r>
            <a:r>
              <a:rPr lang="en-US" dirty="0">
                <a:cs typeface="ＭＳ Ｐゴシック" pitchFamily="-84" charset="-128"/>
              </a:rPr>
              <a:t>on </a:t>
            </a:r>
            <a:r>
              <a:rPr lang="en-US" i="1" dirty="0" err="1">
                <a:cs typeface="ＭＳ Ｐゴシック" pitchFamily="-84" charset="-128"/>
              </a:rPr>
              <a:t>n</a:t>
            </a:r>
            <a:r>
              <a:rPr lang="en-US" dirty="0">
                <a:cs typeface="ＭＳ Ｐゴシック" pitchFamily="-84" charset="-128"/>
              </a:rPr>
              <a:t>, </a:t>
            </a:r>
            <a:r>
              <a:rPr lang="en-US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dirty="0">
                <a:cs typeface="ＭＳ Ｐゴシック" pitchFamily="-84" charset="-128"/>
              </a:rPr>
              <a:t>, and </a:t>
            </a:r>
            <a:r>
              <a:rPr lang="en-US" i="1" dirty="0" err="1">
                <a:cs typeface="ＭＳ Ｐゴシック" pitchFamily="-84" charset="-128"/>
              </a:rPr>
              <a:t>m</a:t>
            </a:r>
            <a:r>
              <a:rPr lang="en-US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dirty="0">
                <a:cs typeface="ＭＳ Ｐゴシック" pitchFamily="-84" charset="-128"/>
              </a:rPr>
              <a:t>. The wave function</a:t>
            </a:r>
            <a:r>
              <a:rPr lang="en-US" dirty="0" smtClean="0">
                <a:cs typeface="ＭＳ Ｐゴシック" pitchFamily="-84" charset="-128"/>
              </a:rPr>
              <a:t> can be written as </a:t>
            </a:r>
            <a:endParaRPr lang="en-US" dirty="0">
              <a:cs typeface="ＭＳ Ｐゴシック" pitchFamily="-84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13,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8446825"/>
              </p:ext>
            </p:extLst>
          </p:nvPr>
        </p:nvGraphicFramePr>
        <p:xfrm>
          <a:off x="1038225" y="4211638"/>
          <a:ext cx="6834188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720" name="Equation" r:id="rId3" imgW="1841500" imgH="241300" progId="Equation.DSMT4">
                  <p:embed/>
                </p:oleObj>
              </mc:Choice>
              <mc:Fallback>
                <p:oleObj name="Equation" r:id="rId3" imgW="1841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225" y="4211638"/>
                        <a:ext cx="6834188" cy="893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27686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13,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76200"/>
            <a:ext cx="7772400" cy="838200"/>
          </a:xfrm>
        </p:spPr>
        <p:txBody>
          <a:bodyPr/>
          <a:lstStyle/>
          <a:p>
            <a:pPr eaLnBrk="1" hangingPunct="1"/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763000" cy="5562600"/>
          </a:xfrm>
        </p:spPr>
        <p:txBody>
          <a:bodyPr/>
          <a:lstStyle/>
          <a:p>
            <a:pPr eaLnBrk="1" hangingPunct="1"/>
            <a:r>
              <a:rPr lang="en-US" sz="3600" dirty="0"/>
              <a:t>Reminder: homework #6</a:t>
            </a:r>
          </a:p>
          <a:p>
            <a:pPr lvl="1" eaLnBrk="1" hangingPunct="1"/>
            <a:r>
              <a:rPr lang="en-US" sz="3200" dirty="0"/>
              <a:t>CH6 end of chapter problems: 34, 39, 46, 62 and 65</a:t>
            </a:r>
          </a:p>
          <a:p>
            <a:pPr lvl="1" eaLnBrk="1" hangingPunct="1"/>
            <a:r>
              <a:rPr lang="en-US" sz="3200" dirty="0"/>
              <a:t>Due on Monday, Nov. </a:t>
            </a:r>
            <a:r>
              <a:rPr lang="en-US" sz="3200" dirty="0" smtClean="0"/>
              <a:t>18, </a:t>
            </a:r>
            <a:r>
              <a:rPr lang="en-US" sz="3200" dirty="0"/>
              <a:t>in class </a:t>
            </a:r>
          </a:p>
          <a:p>
            <a:pPr eaLnBrk="1" hangingPunct="1"/>
            <a:r>
              <a:rPr lang="en-US" sz="3600" dirty="0"/>
              <a:t>Reading assignments</a:t>
            </a:r>
          </a:p>
          <a:p>
            <a:pPr lvl="1" eaLnBrk="1" hangingPunct="1"/>
            <a:r>
              <a:rPr lang="en-US" sz="3200" dirty="0"/>
              <a:t>CH7.6 and the entire </a:t>
            </a:r>
            <a:r>
              <a:rPr lang="en-US" sz="3200" dirty="0" smtClean="0"/>
              <a:t>CH8</a:t>
            </a:r>
          </a:p>
          <a:p>
            <a:pPr eaLnBrk="1" hangingPunct="1"/>
            <a:r>
              <a:rPr lang="en-US" sz="3600" dirty="0" smtClean="0"/>
              <a:t>Colloquium at 4pm in SH101</a:t>
            </a:r>
          </a:p>
          <a:p>
            <a:pPr lvl="1" eaLnBrk="1" hangingPunct="1"/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67418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3-11-13 at 12.45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13, 2013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05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creen Shot 2013-11-13 at 5.19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13,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228600"/>
            <a:ext cx="8305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300" dirty="0" smtClean="0">
                <a:cs typeface="+mj-cs"/>
              </a:rPr>
              <a:t>Solution of the Schr</a:t>
            </a:r>
            <a:r>
              <a:rPr lang="en-US" sz="3300" dirty="0" smtClean="0">
                <a:cs typeface="Arial" charset="0"/>
              </a:rPr>
              <a:t>ö</a:t>
            </a:r>
            <a:r>
              <a:rPr lang="en-US" sz="3300" dirty="0" smtClean="0">
                <a:cs typeface="+mj-cs"/>
              </a:rPr>
              <a:t>dinger Equation for Hydrogen</a:t>
            </a:r>
          </a:p>
        </p:txBody>
      </p:sp>
      <p:sp>
        <p:nvSpPr>
          <p:cNvPr id="17411" name="Rectangle 1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453438" cy="5030788"/>
          </a:xfrm>
        </p:spPr>
        <p:txBody>
          <a:bodyPr/>
          <a:lstStyle/>
          <a:p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Substitute </a:t>
            </a:r>
            <a:r>
              <a:rPr lang="en-US" sz="2400" dirty="0" err="1" smtClean="0">
                <a:solidFill>
                  <a:srgbClr val="3333CC"/>
                </a:solidFill>
                <a:latin typeface="Symbol" charset="2"/>
                <a:cs typeface="Symbol" charset="2"/>
              </a:rPr>
              <a:t>ψ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 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into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 the polar Schrodinger equation and 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separate the resulting equation into three equations: </a:t>
            </a:r>
            <a:r>
              <a:rPr lang="en-US" sz="2400" i="1" dirty="0" err="1">
                <a:solidFill>
                  <a:srgbClr val="3333CC"/>
                </a:solidFill>
                <a:cs typeface="ＭＳ Ｐゴシック" pitchFamily="-84" charset="-128"/>
              </a:rPr>
              <a:t>R</a:t>
            </a:r>
            <a:r>
              <a:rPr lang="en-US" sz="2400" dirty="0" err="1">
                <a:solidFill>
                  <a:srgbClr val="3333CC"/>
                </a:solidFill>
                <a:cs typeface="ＭＳ Ｐゴシック" pitchFamily="-84" charset="-128"/>
              </a:rPr>
              <a:t>(</a:t>
            </a:r>
            <a:r>
              <a:rPr lang="en-US" sz="2400" i="1" dirty="0" err="1">
                <a:solidFill>
                  <a:srgbClr val="3333CC"/>
                </a:solidFill>
                <a:cs typeface="ＭＳ Ｐゴシック" pitchFamily="-84" charset="-128"/>
              </a:rPr>
              <a:t>r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), </a:t>
            </a:r>
            <a:r>
              <a:rPr lang="en-US" sz="2400" i="1" dirty="0" err="1">
                <a:solidFill>
                  <a:srgbClr val="3333CC"/>
                </a:solidFill>
                <a:cs typeface="ＭＳ Ｐゴシック" pitchFamily="-84" charset="-128"/>
              </a:rPr>
              <a:t>f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(</a:t>
            </a:r>
            <a:r>
              <a:rPr lang="el-GR" sz="2400" i="1" dirty="0">
                <a:solidFill>
                  <a:srgbClr val="3333CC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), and </a:t>
            </a:r>
            <a:r>
              <a:rPr lang="en-US" sz="2400" i="1" dirty="0" err="1">
                <a:solidFill>
                  <a:srgbClr val="3333CC"/>
                </a:solidFill>
                <a:cs typeface="ＭＳ Ｐゴシック" pitchFamily="-84" charset="-128"/>
              </a:rPr>
              <a:t>g</a:t>
            </a:r>
            <a:r>
              <a:rPr lang="en-US" sz="2400" dirty="0" err="1" smtClean="0">
                <a:solidFill>
                  <a:srgbClr val="3333CC"/>
                </a:solidFill>
                <a:cs typeface="ＭＳ Ｐゴシック" pitchFamily="-84" charset="-128"/>
              </a:rPr>
              <a:t>(</a:t>
            </a:r>
            <a:r>
              <a:rPr lang="en-US" sz="2400" dirty="0" err="1" smtClean="0">
                <a:latin typeface="Symbol" charset="2"/>
                <a:cs typeface="Symbol" charset="2"/>
              </a:rPr>
              <a:t>φ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)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.</a:t>
            </a:r>
          </a:p>
          <a:p>
            <a:pPr>
              <a:buFont typeface="Wingdings" pitchFamily="-84" charset="2"/>
              <a:buNone/>
            </a:pPr>
            <a:r>
              <a:rPr lang="en-US" sz="2400" b="1" dirty="0">
                <a:solidFill>
                  <a:srgbClr val="3333CC"/>
                </a:solidFill>
                <a:cs typeface="ＭＳ Ｐゴシック" pitchFamily="-84" charset="-128"/>
              </a:rPr>
              <a:t>Separation of Variables</a:t>
            </a:r>
          </a:p>
          <a:p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The derivatives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 in Schrodinger eq. can be written as</a:t>
            </a:r>
          </a:p>
          <a:p>
            <a:pPr>
              <a:buNone/>
            </a:pPr>
            <a:endParaRPr lang="en-US" sz="2400" dirty="0" smtClean="0">
              <a:solidFill>
                <a:srgbClr val="3333CC"/>
              </a:solidFill>
              <a:cs typeface="ＭＳ Ｐゴシック" pitchFamily="-84" charset="-128"/>
            </a:endParaRPr>
          </a:p>
          <a:p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Substituting 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them into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 the polar </a:t>
            </a:r>
            <a:r>
              <a:rPr lang="en-US" sz="2400" dirty="0" err="1" smtClean="0">
                <a:solidFill>
                  <a:srgbClr val="3333CC"/>
                </a:solidFill>
                <a:cs typeface="ＭＳ Ｐゴシック" pitchFamily="-84" charset="-128"/>
              </a:rPr>
              <a:t>coord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. Schrodinger Eq.</a:t>
            </a:r>
          </a:p>
          <a:p>
            <a:endParaRPr lang="en-US" sz="2400" dirty="0">
              <a:solidFill>
                <a:srgbClr val="3333CC"/>
              </a:solidFill>
              <a:cs typeface="ＭＳ Ｐゴシック" pitchFamily="-84" charset="-128"/>
            </a:endParaRPr>
          </a:p>
          <a:p>
            <a:endParaRPr lang="en-US" sz="2400" dirty="0">
              <a:solidFill>
                <a:srgbClr val="3333CC"/>
              </a:solidFill>
              <a:cs typeface="ＭＳ Ｐゴシック" pitchFamily="-84" charset="-128"/>
            </a:endParaRPr>
          </a:p>
          <a:p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Multiply both sides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 by </a:t>
            </a:r>
            <a:r>
              <a:rPr lang="en-US" sz="2400" i="1" dirty="0">
                <a:solidFill>
                  <a:srgbClr val="3333CC"/>
                </a:solidFill>
                <a:cs typeface="ＭＳ Ｐゴシック" pitchFamily="-84" charset="-128"/>
              </a:rPr>
              <a:t>r</a:t>
            </a:r>
            <a:r>
              <a:rPr lang="en-US" sz="2400" baseline="30000" dirty="0">
                <a:solidFill>
                  <a:srgbClr val="3333CC"/>
                </a:solidFill>
                <a:cs typeface="ＭＳ Ｐゴシック" pitchFamily="-84" charset="-128"/>
              </a:rPr>
              <a:t>2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 sin</a:t>
            </a:r>
            <a:r>
              <a:rPr lang="en-US" sz="2400" baseline="30000" dirty="0">
                <a:solidFill>
                  <a:srgbClr val="3333CC"/>
                </a:solidFill>
                <a:cs typeface="ＭＳ Ｐゴシック" pitchFamily="-84" charset="-128"/>
              </a:rPr>
              <a:t>2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 </a:t>
            </a:r>
            <a:r>
              <a:rPr lang="el-GR" sz="2400" i="1" dirty="0">
                <a:solidFill>
                  <a:srgbClr val="3333CC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 / </a:t>
            </a:r>
            <a:r>
              <a:rPr lang="en-US" sz="2400" i="1" dirty="0" err="1">
                <a:solidFill>
                  <a:srgbClr val="3333CC"/>
                </a:solidFill>
                <a:cs typeface="ＭＳ Ｐゴシック" pitchFamily="-84" charset="-128"/>
              </a:rPr>
              <a:t>Rfg</a:t>
            </a:r>
            <a:endParaRPr lang="en-US" sz="2400" i="1" dirty="0">
              <a:solidFill>
                <a:srgbClr val="3333CC"/>
              </a:solidFill>
              <a:cs typeface="ＭＳ Ｐゴシック" pitchFamily="-84" charset="-128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13,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1371600" y="2398713"/>
          <a:ext cx="1174750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7" name="Equation" r:id="rId3" imgW="787400" imgH="393700" progId="Equation.DSMT4">
                  <p:embed/>
                </p:oleObj>
              </mc:Choice>
              <mc:Fallback>
                <p:oleObj name="Equation" r:id="rId3" imgW="7874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398713"/>
                        <a:ext cx="1174750" cy="582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381000" y="3352800"/>
          <a:ext cx="8458200" cy="812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" name="Equation" r:id="rId5" imgW="4597400" imgH="444500" progId="Equation.DSMT4">
                  <p:embed/>
                </p:oleObj>
              </mc:Choice>
              <mc:Fallback>
                <p:oleObj name="Equation" r:id="rId5" imgW="45974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352800"/>
                        <a:ext cx="8458200" cy="8126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914400" y="4648200"/>
          <a:ext cx="7467600" cy="737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" name="Equation" r:id="rId7" imgW="4470400" imgH="444500" progId="Equation.DSMT4">
                  <p:embed/>
                </p:oleObj>
              </mc:Choice>
              <mc:Fallback>
                <p:oleObj name="Equation" r:id="rId7" imgW="44704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648200"/>
                        <a:ext cx="7467600" cy="7379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8" name="Object 6"/>
          <p:cNvGraphicFramePr>
            <a:graphicFrameLocks noChangeAspect="1"/>
          </p:cNvGraphicFramePr>
          <p:nvPr/>
        </p:nvGraphicFramePr>
        <p:xfrm>
          <a:off x="1792287" y="5510213"/>
          <a:ext cx="7275513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" name="Equation" r:id="rId9" imgW="4356100" imgH="444500" progId="Equation.DSMT4">
                  <p:embed/>
                </p:oleObj>
              </mc:Choice>
              <mc:Fallback>
                <p:oleObj name="Equation" r:id="rId9" imgW="43561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2287" y="5510213"/>
                        <a:ext cx="7275513" cy="738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Arrow 14"/>
          <p:cNvSpPr/>
          <p:nvPr/>
        </p:nvSpPr>
        <p:spPr bwMode="auto">
          <a:xfrm>
            <a:off x="76200" y="5486400"/>
            <a:ext cx="1600200" cy="794802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Reorganize</a:t>
            </a:r>
          </a:p>
        </p:txBody>
      </p:sp>
      <p:graphicFrame>
        <p:nvGraphicFramePr>
          <p:cNvPr id="28679" name="Object 7"/>
          <p:cNvGraphicFramePr>
            <a:graphicFrameLocks noChangeAspect="1"/>
          </p:cNvGraphicFramePr>
          <p:nvPr/>
        </p:nvGraphicFramePr>
        <p:xfrm>
          <a:off x="3282950" y="2362200"/>
          <a:ext cx="1212850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" name="Equation" r:id="rId11" imgW="812800" imgH="393700" progId="Equation.DSMT4">
                  <p:embed/>
                </p:oleObj>
              </mc:Choice>
              <mc:Fallback>
                <p:oleObj name="Equation" r:id="rId11" imgW="812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2950" y="2362200"/>
                        <a:ext cx="1212850" cy="582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0" name="Object 8"/>
          <p:cNvGraphicFramePr>
            <a:graphicFrameLocks noChangeAspect="1"/>
          </p:cNvGraphicFramePr>
          <p:nvPr/>
        </p:nvGraphicFramePr>
        <p:xfrm>
          <a:off x="5257800" y="2362200"/>
          <a:ext cx="13652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" name="Equation" r:id="rId13" imgW="914400" imgH="444500" progId="Equation.DSMT4">
                  <p:embed/>
                </p:oleObj>
              </mc:Choice>
              <mc:Fallback>
                <p:oleObj name="Equation" r:id="rId13" imgW="9144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362200"/>
                        <a:ext cx="1365250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44297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5" name="Rectangle 1049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cs typeface="+mj-cs"/>
              </a:rPr>
              <a:t>Solution of the Schr</a:t>
            </a:r>
            <a:r>
              <a:rPr lang="en-US" sz="3600" dirty="0" smtClean="0">
                <a:cs typeface="Arial" charset="0"/>
              </a:rPr>
              <a:t>ö</a:t>
            </a:r>
            <a:r>
              <a:rPr lang="en-US" sz="3600" dirty="0" smtClean="0">
                <a:cs typeface="+mj-cs"/>
              </a:rPr>
              <a:t>dinger Equation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76200" y="685800"/>
            <a:ext cx="9144000" cy="5791200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 	 satisfies</a:t>
            </a:r>
            <a:r>
              <a:rPr lang="en-US" sz="2800" dirty="0" smtClean="0">
                <a:cs typeface="ＭＳ Ｐゴシック" pitchFamily="-84" charset="-128"/>
              </a:rPr>
              <a:t> the previous equation </a:t>
            </a:r>
            <a:r>
              <a:rPr lang="en-US" sz="2800" dirty="0">
                <a:cs typeface="ＭＳ Ｐゴシック" pitchFamily="-84" charset="-128"/>
              </a:rPr>
              <a:t>for any value of </a:t>
            </a:r>
            <a:r>
              <a:rPr lang="en-US" sz="2800" i="1" dirty="0" err="1">
                <a:cs typeface="ＭＳ Ｐゴシック" pitchFamily="-84" charset="-128"/>
              </a:rPr>
              <a:t>m</a:t>
            </a:r>
            <a:r>
              <a:rPr lang="en-US" sz="28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cs typeface="ＭＳ Ｐゴシック" pitchFamily="-84" charset="-128"/>
              </a:rPr>
              <a:t>.</a:t>
            </a: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The solution be single valued in order to have a valid solution for any</a:t>
            </a:r>
            <a:r>
              <a:rPr lang="en-US" sz="2800" dirty="0" smtClean="0">
                <a:cs typeface="ＭＳ Ｐゴシック" pitchFamily="-84" charset="-128"/>
              </a:rPr>
              <a:t> </a:t>
            </a:r>
            <a:r>
              <a:rPr lang="en-US" sz="2800" dirty="0" err="1" smtClean="0">
                <a:latin typeface="Symbol" charset="2"/>
                <a:cs typeface="Symbol" charset="2"/>
              </a:rPr>
              <a:t>φ</a:t>
            </a:r>
            <a:r>
              <a:rPr lang="en-US" sz="2800" dirty="0" smtClean="0">
                <a:cs typeface="ＭＳ Ｐゴシック" pitchFamily="-84" charset="-128"/>
              </a:rPr>
              <a:t>, </a:t>
            </a:r>
            <a:r>
              <a:rPr lang="en-US" sz="2800" dirty="0">
                <a:cs typeface="ＭＳ Ｐゴシック" pitchFamily="-84" charset="-128"/>
              </a:rPr>
              <a:t>which</a:t>
            </a:r>
            <a:r>
              <a:rPr lang="en-US" sz="2800" dirty="0" smtClean="0">
                <a:cs typeface="ＭＳ Ｐゴシック" pitchFamily="-84" charset="-128"/>
              </a:rPr>
              <a:t> requires</a:t>
            </a: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  <a:p>
            <a:pPr eaLnBrk="1" hangingPunct="1"/>
            <a:r>
              <a:rPr lang="en-US" sz="2800" i="1" dirty="0" err="1">
                <a:cs typeface="ＭＳ Ｐゴシック" pitchFamily="-84" charset="-128"/>
              </a:rPr>
              <a:t>m</a:t>
            </a:r>
            <a:r>
              <a:rPr lang="en-US" sz="28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 smtClean="0">
                <a:ea typeface="Arial" pitchFamily="-84" charset="0"/>
                <a:cs typeface="Arial" pitchFamily="-84" charset="0"/>
              </a:rPr>
              <a:t> </a:t>
            </a:r>
            <a:r>
              <a:rPr lang="en-US" sz="2800" dirty="0" smtClean="0">
                <a:cs typeface="ＭＳ Ｐゴシック" pitchFamily="-84" charset="-128"/>
              </a:rPr>
              <a:t>must be zero </a:t>
            </a:r>
            <a:r>
              <a:rPr lang="en-US" sz="2800" dirty="0">
                <a:cs typeface="ＭＳ Ｐゴシック" pitchFamily="-84" charset="-128"/>
              </a:rPr>
              <a:t>or an integer (positive or negative) for this </a:t>
            </a:r>
            <a:r>
              <a:rPr lang="en-US" sz="2800" dirty="0" smtClean="0">
                <a:cs typeface="ＭＳ Ｐゴシック" pitchFamily="-84" charset="-128"/>
              </a:rPr>
              <a:t>to work</a:t>
            </a:r>
          </a:p>
          <a:p>
            <a:pPr eaLnBrk="1" hangingPunct="1"/>
            <a:r>
              <a:rPr lang="en-US" sz="2800" dirty="0" smtClean="0">
                <a:cs typeface="ＭＳ Ｐゴシック" pitchFamily="-84" charset="-128"/>
              </a:rPr>
              <a:t>Now, set the remaining equation equal </a:t>
            </a:r>
            <a:r>
              <a:rPr lang="en-US" sz="2800" dirty="0">
                <a:cs typeface="ＭＳ Ｐゴシック" pitchFamily="-84" charset="-128"/>
              </a:rPr>
              <a:t>to </a:t>
            </a:r>
            <a:r>
              <a:rPr lang="en-US" sz="28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800" i="1" dirty="0">
                <a:ea typeface="Arial" pitchFamily="-84" charset="0"/>
                <a:cs typeface="Arial" pitchFamily="-84" charset="0"/>
              </a:rPr>
              <a:t>m</a:t>
            </a:r>
            <a:r>
              <a:rPr lang="en-US" sz="28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baseline="30000" dirty="0">
                <a:ea typeface="Arial" pitchFamily="-84" charset="0"/>
                <a:cs typeface="Arial" pitchFamily="-84" charset="0"/>
              </a:rPr>
              <a:t>2</a:t>
            </a:r>
            <a:r>
              <a:rPr lang="en-US" sz="2800" dirty="0">
                <a:cs typeface="ＭＳ Ｐゴシック" pitchFamily="-84" charset="-128"/>
              </a:rPr>
              <a:t> and</a:t>
            </a:r>
            <a:r>
              <a:rPr lang="en-US" sz="2800" dirty="0" smtClean="0">
                <a:cs typeface="ＭＳ Ｐゴシック" pitchFamily="-84" charset="-128"/>
              </a:rPr>
              <a:t> divide either side with sin</a:t>
            </a:r>
            <a:r>
              <a:rPr lang="en-US" sz="2800" baseline="30000" dirty="0" smtClean="0">
                <a:cs typeface="ＭＳ Ｐゴシック" pitchFamily="-84" charset="-128"/>
              </a:rPr>
              <a:t>2</a:t>
            </a:r>
            <a:r>
              <a:rPr lang="en-US" sz="2800" dirty="0" smtClean="0">
                <a:latin typeface="Symbol" charset="2"/>
                <a:cs typeface="Symbol" charset="2"/>
              </a:rPr>
              <a:t>θ</a:t>
            </a:r>
            <a:r>
              <a:rPr lang="en-US" sz="2800" dirty="0" smtClean="0">
                <a:cs typeface="ＭＳ Ｐゴシック" pitchFamily="-84" charset="-128"/>
              </a:rPr>
              <a:t> and rearrange them as </a:t>
            </a:r>
          </a:p>
          <a:p>
            <a:pPr eaLnBrk="1" hangingPunct="1">
              <a:buFont typeface="Wingdings" pitchFamily="-84" charset="2"/>
              <a:buNone/>
            </a:pPr>
            <a:endParaRPr lang="en-US" sz="2800" dirty="0" smtClean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800" dirty="0" smtClean="0">
              <a:cs typeface="ＭＳ Ｐゴシック" pitchFamily="-84" charset="-128"/>
            </a:endParaRP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Everything depends on </a:t>
            </a:r>
            <a:r>
              <a:rPr lang="en-US" sz="2800" i="1" dirty="0" err="1">
                <a:cs typeface="ＭＳ Ｐゴシック" pitchFamily="-84" charset="-128"/>
              </a:rPr>
              <a:t>r</a:t>
            </a:r>
            <a:r>
              <a:rPr lang="en-US" sz="2800" dirty="0">
                <a:cs typeface="ＭＳ Ｐゴシック" pitchFamily="-84" charset="-128"/>
              </a:rPr>
              <a:t> on the left side and </a:t>
            </a:r>
            <a:r>
              <a:rPr lang="el-GR" sz="2800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lang="en-US" sz="2800" dirty="0">
                <a:cs typeface="ＭＳ Ｐゴシック" pitchFamily="-84" charset="-128"/>
              </a:rPr>
              <a:t> on the right side of the equation.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13, 2013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226326"/>
              </p:ext>
            </p:extLst>
          </p:nvPr>
        </p:nvGraphicFramePr>
        <p:xfrm>
          <a:off x="457200" y="685800"/>
          <a:ext cx="7239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219" name="Equation" r:id="rId3" imgW="279400" imgH="190500" progId="Equation.DSMT4">
                  <p:embed/>
                </p:oleObj>
              </mc:Choice>
              <mc:Fallback>
                <p:oleObj name="Equation" r:id="rId3" imgW="2794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685800"/>
                        <a:ext cx="723900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881762"/>
              </p:ext>
            </p:extLst>
          </p:nvPr>
        </p:nvGraphicFramePr>
        <p:xfrm>
          <a:off x="3353422" y="1676400"/>
          <a:ext cx="220917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220" name="Equation" r:id="rId5" imgW="1092200" imgH="228600" progId="Equation.DSMT4">
                  <p:embed/>
                </p:oleObj>
              </mc:Choice>
              <mc:Fallback>
                <p:oleObj name="Equation" r:id="rId5" imgW="1092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3422" y="1676400"/>
                        <a:ext cx="2209178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709796"/>
              </p:ext>
            </p:extLst>
          </p:nvPr>
        </p:nvGraphicFramePr>
        <p:xfrm>
          <a:off x="990600" y="2166144"/>
          <a:ext cx="3152775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221" name="Equation" r:id="rId7" imgW="1346200" imgH="228600" progId="Equation.DSMT4">
                  <p:embed/>
                </p:oleObj>
              </mc:Choice>
              <mc:Fallback>
                <p:oleObj name="Equation" r:id="rId7" imgW="1346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166144"/>
                        <a:ext cx="3152775" cy="52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932011"/>
              </p:ext>
            </p:extLst>
          </p:nvPr>
        </p:nvGraphicFramePr>
        <p:xfrm>
          <a:off x="5751512" y="2133600"/>
          <a:ext cx="1487488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222" name="Equation" r:id="rId9" imgW="635000" imgH="190500" progId="Equation.DSMT4">
                  <p:embed/>
                </p:oleObj>
              </mc:Choice>
              <mc:Fallback>
                <p:oleObj name="Equation" r:id="rId9" imgW="6350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1512" y="2133600"/>
                        <a:ext cx="1487488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Arrow 16"/>
          <p:cNvSpPr/>
          <p:nvPr/>
        </p:nvSpPr>
        <p:spPr bwMode="auto">
          <a:xfrm>
            <a:off x="4419600" y="2147361"/>
            <a:ext cx="1066800" cy="566202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+mn-lt"/>
            </a:endParaRPr>
          </a:p>
        </p:txBody>
      </p:sp>
      <p:graphicFrame>
        <p:nvGraphicFramePr>
          <p:cNvPr id="307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679829"/>
              </p:ext>
            </p:extLst>
          </p:nvPr>
        </p:nvGraphicFramePr>
        <p:xfrm>
          <a:off x="914400" y="4572000"/>
          <a:ext cx="40195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223" name="Equation" r:id="rId11" imgW="1943100" imgH="444500" progId="Equation.DSMT4">
                  <p:embed/>
                </p:oleObj>
              </mc:Choice>
              <mc:Fallback>
                <p:oleObj name="Equation" r:id="rId11" imgW="19431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572000"/>
                        <a:ext cx="401955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7546618"/>
              </p:ext>
            </p:extLst>
          </p:nvPr>
        </p:nvGraphicFramePr>
        <p:xfrm>
          <a:off x="4876800" y="4572000"/>
          <a:ext cx="37306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224" name="Equation" r:id="rId13" imgW="1803400" imgH="444500" progId="Equation.DSMT4">
                  <p:embed/>
                </p:oleObj>
              </mc:Choice>
              <mc:Fallback>
                <p:oleObj name="Equation" r:id="rId13" imgW="18034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572000"/>
                        <a:ext cx="373062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69773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63" name="Rectangle 11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Solution of the Schr</a:t>
            </a:r>
            <a:r>
              <a:rPr lang="en-US" dirty="0" smtClean="0">
                <a:cs typeface="Arial" charset="0"/>
              </a:rPr>
              <a:t>ö</a:t>
            </a:r>
            <a:r>
              <a:rPr lang="en-US" dirty="0" smtClean="0">
                <a:cs typeface="+mj-cs"/>
              </a:rPr>
              <a:t>dinger Equation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228600" y="1339850"/>
            <a:ext cx="8763000" cy="4451350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Set each side of</a:t>
            </a:r>
            <a:r>
              <a:rPr lang="en-US" sz="2800" dirty="0" smtClean="0">
                <a:cs typeface="ＭＳ Ｐゴシック" pitchFamily="-84" charset="-128"/>
              </a:rPr>
              <a:t> the equation equal </a:t>
            </a:r>
            <a:r>
              <a:rPr lang="en-US" sz="2800" dirty="0">
                <a:cs typeface="ＭＳ Ｐゴシック" pitchFamily="-84" charset="-128"/>
              </a:rPr>
              <a:t>to constant </a:t>
            </a:r>
            <a:r>
              <a:rPr lang="en-US" sz="28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(</a:t>
            </a:r>
            <a:r>
              <a:rPr lang="en-US" sz="28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 + 1)</a:t>
            </a:r>
            <a:r>
              <a:rPr lang="en-US" sz="2800" dirty="0" smtClean="0">
                <a:cs typeface="ＭＳ Ｐゴシック" pitchFamily="-84" charset="-128"/>
              </a:rPr>
              <a:t>.</a:t>
            </a:r>
          </a:p>
          <a:p>
            <a:pPr lvl="1" eaLnBrk="1" hangingPunct="1"/>
            <a:r>
              <a:rPr lang="en-US" sz="2400" dirty="0" smtClean="0">
                <a:cs typeface="ＭＳ Ｐゴシック" pitchFamily="-84" charset="-128"/>
              </a:rPr>
              <a:t>Radial Equation</a:t>
            </a:r>
          </a:p>
          <a:p>
            <a:pPr lvl="1" eaLnBrk="1" hangingPunct="1"/>
            <a:endParaRPr lang="en-US" sz="2400" dirty="0" smtClean="0">
              <a:cs typeface="ＭＳ Ｐゴシック" pitchFamily="-84" charset="-128"/>
            </a:endParaRPr>
          </a:p>
          <a:p>
            <a:pPr lvl="1" eaLnBrk="1" hangingPunct="1"/>
            <a:endParaRPr lang="en-US" sz="2400" dirty="0" smtClean="0">
              <a:cs typeface="ＭＳ Ｐゴシック" pitchFamily="-84" charset="-128"/>
            </a:endParaRPr>
          </a:p>
          <a:p>
            <a:pPr lvl="1" eaLnBrk="1" hangingPunct="1"/>
            <a:r>
              <a:rPr lang="en-US" sz="2400" dirty="0" smtClean="0">
                <a:cs typeface="ＭＳ Ｐゴシック" pitchFamily="-84" charset="-128"/>
              </a:rPr>
              <a:t>Angular Equation</a:t>
            </a:r>
          </a:p>
          <a:p>
            <a:pPr lvl="1" eaLnBrk="1" hangingPunct="1"/>
            <a:endParaRPr lang="en-US" sz="2400" dirty="0" smtClean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800" dirty="0" smtClean="0">
              <a:cs typeface="ＭＳ Ｐゴシック" pitchFamily="-84" charset="-128"/>
            </a:endParaRP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Schr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ö</a:t>
            </a:r>
            <a:r>
              <a:rPr lang="en-US" sz="2800" dirty="0">
                <a:cs typeface="ＭＳ Ｐゴシック" pitchFamily="-84" charset="-128"/>
              </a:rPr>
              <a:t>dinger equation has been separated into three ordinary second-order differential </a:t>
            </a:r>
            <a:r>
              <a:rPr lang="en-US" sz="2800" dirty="0" smtClean="0">
                <a:cs typeface="ＭＳ Ｐゴシック" pitchFamily="-84" charset="-128"/>
              </a:rPr>
              <a:t>equations, </a:t>
            </a:r>
            <a:r>
              <a:rPr lang="en-US" sz="2800" dirty="0">
                <a:cs typeface="ＭＳ Ｐゴシック" pitchFamily="-84" charset="-128"/>
              </a:rPr>
              <a:t>each containing only one variable.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13,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347663" y="2328863"/>
          <a:ext cx="407193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77" name="Equation" r:id="rId3" imgW="2578100" imgH="444500" progId="Equation.DSMT4">
                  <p:embed/>
                </p:oleObj>
              </mc:Choice>
              <mc:Fallback>
                <p:oleObj name="Equation" r:id="rId3" imgW="25781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663" y="2328863"/>
                        <a:ext cx="4071937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983619"/>
              </p:ext>
            </p:extLst>
          </p:nvPr>
        </p:nvGraphicFramePr>
        <p:xfrm flipV="1">
          <a:off x="533400" y="3657600"/>
          <a:ext cx="3962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78" name="Equation" r:id="rId5" imgW="2540000" imgH="444500" progId="Equation.DSMT4">
                  <p:embed/>
                </p:oleObj>
              </mc:Choice>
              <mc:Fallback>
                <p:oleObj name="Equation" r:id="rId5" imgW="25400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 flipV="1">
                        <a:off x="533400" y="3657600"/>
                        <a:ext cx="3962400" cy="990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4418013" y="2309813"/>
          <a:ext cx="4573587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79" name="Equation" r:id="rId7" imgW="2895600" imgH="469900" progId="Equation.DSMT4">
                  <p:embed/>
                </p:oleObj>
              </mc:Choice>
              <mc:Fallback>
                <p:oleObj name="Equation" r:id="rId7" imgW="28956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8013" y="2309813"/>
                        <a:ext cx="4573587" cy="738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4502150" y="3833813"/>
          <a:ext cx="4337050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80" name="Equation" r:id="rId9" imgW="2743200" imgH="469900" progId="Equation.DSMT4">
                  <p:embed/>
                </p:oleObj>
              </mc:Choice>
              <mc:Fallback>
                <p:oleObj name="Equation" r:id="rId9" imgW="27432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2150" y="3833813"/>
                        <a:ext cx="4337050" cy="738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88004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Solution of the Radial Equation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458200" cy="5106988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The radial equation is called the </a:t>
            </a:r>
            <a:r>
              <a:rPr lang="en-US" sz="2800" b="1" dirty="0">
                <a:cs typeface="ＭＳ Ｐゴシック" pitchFamily="-84" charset="-128"/>
              </a:rPr>
              <a:t>associated </a:t>
            </a:r>
            <a:r>
              <a:rPr lang="en-US" sz="2800" b="1" dirty="0" err="1">
                <a:cs typeface="ＭＳ Ｐゴシック" pitchFamily="-84" charset="-128"/>
              </a:rPr>
              <a:t>Laguerre</a:t>
            </a:r>
            <a:r>
              <a:rPr lang="en-US" sz="2800" b="1" dirty="0">
                <a:cs typeface="ＭＳ Ｐゴシック" pitchFamily="-84" charset="-128"/>
              </a:rPr>
              <a:t> </a:t>
            </a:r>
            <a:r>
              <a:rPr lang="en-US" sz="2800" b="1" dirty="0" smtClean="0">
                <a:cs typeface="ＭＳ Ｐゴシック" pitchFamily="-84" charset="-128"/>
              </a:rPr>
              <a:t>equation, </a:t>
            </a:r>
            <a:r>
              <a:rPr lang="en-US" sz="2800" dirty="0">
                <a:cs typeface="ＭＳ Ｐゴシック" pitchFamily="-84" charset="-128"/>
              </a:rPr>
              <a:t>and the </a:t>
            </a:r>
            <a:r>
              <a:rPr lang="en-US" sz="2800" i="1" dirty="0">
                <a:cs typeface="ＭＳ Ｐゴシック" pitchFamily="-84" charset="-128"/>
              </a:rPr>
              <a:t>solutions R</a:t>
            </a:r>
            <a:r>
              <a:rPr lang="en-US" sz="2800" dirty="0">
                <a:cs typeface="ＭＳ Ｐゴシック" pitchFamily="-84" charset="-128"/>
              </a:rPr>
              <a:t> that </a:t>
            </a:r>
            <a:r>
              <a:rPr lang="en-US" sz="2800" dirty="0" smtClean="0">
                <a:cs typeface="ＭＳ Ｐゴシック" pitchFamily="-84" charset="-128"/>
              </a:rPr>
              <a:t>satisfies </a:t>
            </a:r>
            <a:r>
              <a:rPr lang="en-US" sz="2800" dirty="0">
                <a:cs typeface="ＭＳ Ｐゴシック" pitchFamily="-84" charset="-128"/>
              </a:rPr>
              <a:t>the appropriate boundary conditions are called </a:t>
            </a:r>
            <a:r>
              <a:rPr lang="en-US" sz="2800" i="1" dirty="0">
                <a:cs typeface="ＭＳ Ｐゴシック" pitchFamily="-84" charset="-128"/>
              </a:rPr>
              <a:t>associated </a:t>
            </a:r>
            <a:r>
              <a:rPr lang="en-US" sz="2800" i="1" dirty="0" err="1">
                <a:cs typeface="ＭＳ Ｐゴシック" pitchFamily="-84" charset="-128"/>
              </a:rPr>
              <a:t>Laguerre</a:t>
            </a:r>
            <a:r>
              <a:rPr lang="en-US" sz="2800" i="1" dirty="0">
                <a:cs typeface="ＭＳ Ｐゴシック" pitchFamily="-84" charset="-128"/>
              </a:rPr>
              <a:t> functions</a:t>
            </a:r>
            <a:r>
              <a:rPr lang="en-US" sz="2800" dirty="0" smtClean="0">
                <a:cs typeface="ＭＳ Ｐゴシック" pitchFamily="-84" charset="-128"/>
              </a:rPr>
              <a:t>.</a:t>
            </a: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Assume the ground state has </a:t>
            </a:r>
            <a:r>
              <a:rPr lang="en-US" sz="28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 = </a:t>
            </a:r>
            <a:r>
              <a:rPr lang="en-US" sz="2800" dirty="0" smtClean="0">
                <a:ea typeface="Arial" pitchFamily="-84" charset="0"/>
                <a:cs typeface="Arial" pitchFamily="-84" charset="0"/>
              </a:rPr>
              <a:t>0, </a:t>
            </a:r>
            <a:r>
              <a:rPr lang="en-US" sz="2800" dirty="0">
                <a:cs typeface="ＭＳ Ｐゴシック" pitchFamily="-84" charset="-128"/>
              </a:rPr>
              <a:t>and this requires </a:t>
            </a:r>
            <a:r>
              <a:rPr lang="en-US" sz="2800" i="1" dirty="0" err="1">
                <a:ea typeface="Arial" pitchFamily="-84" charset="0"/>
                <a:cs typeface="Arial" pitchFamily="-84" charset="0"/>
              </a:rPr>
              <a:t>m</a:t>
            </a:r>
            <a:r>
              <a:rPr lang="en-US" sz="28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 = 0</a:t>
            </a:r>
            <a:r>
              <a:rPr lang="en-US" sz="2800" dirty="0">
                <a:cs typeface="ＭＳ Ｐゴシック" pitchFamily="-84" charset="-128"/>
              </a:rPr>
              <a:t>.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 smtClean="0">
                <a:cs typeface="ＭＳ Ｐゴシック" pitchFamily="-84" charset="-128"/>
              </a:rPr>
              <a:t>	We obtain</a:t>
            </a:r>
          </a:p>
          <a:p>
            <a:pPr eaLnBrk="1" hangingPunct="1">
              <a:buFont typeface="Wingdings" pitchFamily="-84" charset="2"/>
              <a:buNone/>
            </a:pPr>
            <a:endParaRPr lang="en-US" sz="2800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140000"/>
              </a:lnSpc>
            </a:pPr>
            <a:r>
              <a:rPr lang="en-US" sz="2800" dirty="0">
                <a:cs typeface="ＭＳ Ｐゴシック" pitchFamily="-84" charset="-128"/>
              </a:rPr>
              <a:t>The derivative </a:t>
            </a:r>
            <a:r>
              <a:rPr lang="en-US" sz="2800" dirty="0" smtClean="0">
                <a:cs typeface="ＭＳ Ｐゴシック" pitchFamily="-84" charset="-128"/>
              </a:rPr>
              <a:t>of             </a:t>
            </a:r>
            <a:r>
              <a:rPr lang="en-US" sz="2800" dirty="0">
                <a:cs typeface="ＭＳ Ｐゴシック" pitchFamily="-84" charset="-128"/>
              </a:rPr>
              <a:t>yields two </a:t>
            </a:r>
            <a:r>
              <a:rPr lang="en-US" sz="2800" dirty="0" smtClean="0">
                <a:cs typeface="ＭＳ Ｐゴシック" pitchFamily="-84" charset="-128"/>
              </a:rPr>
              <a:t>terms, and we obtain</a:t>
            </a: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13,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7671290"/>
              </p:ext>
            </p:extLst>
          </p:nvPr>
        </p:nvGraphicFramePr>
        <p:xfrm>
          <a:off x="2819400" y="3276600"/>
          <a:ext cx="477669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868" name="Equation" r:id="rId3" imgW="2070100" imgH="431800" progId="Equation.DSMT4">
                  <p:embed/>
                </p:oleObj>
              </mc:Choice>
              <mc:Fallback>
                <p:oleObj name="Equation" r:id="rId3" imgW="2070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276600"/>
                        <a:ext cx="477669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298398"/>
              </p:ext>
            </p:extLst>
          </p:nvPr>
        </p:nvGraphicFramePr>
        <p:xfrm>
          <a:off x="2463247" y="5334000"/>
          <a:ext cx="508055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869" name="Equation" r:id="rId5" imgW="2286000" imgH="482600" progId="Equation.DSMT4">
                  <p:embed/>
                </p:oleObj>
              </mc:Choice>
              <mc:Fallback>
                <p:oleObj name="Equation" r:id="rId5" imgW="22860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247" y="5334000"/>
                        <a:ext cx="5080553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003166"/>
              </p:ext>
            </p:extLst>
          </p:nvPr>
        </p:nvGraphicFramePr>
        <p:xfrm>
          <a:off x="3164304" y="4540250"/>
          <a:ext cx="798096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870" name="Equation" r:id="rId7" imgW="393700" imgH="393700" progId="Equation.DSMT4">
                  <p:embed/>
                </p:oleObj>
              </mc:Choice>
              <mc:Fallback>
                <p:oleObj name="Equation" r:id="rId7" imgW="393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4304" y="4540250"/>
                        <a:ext cx="798096" cy="79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29989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9" name="Rectangle 19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j-cs"/>
              </a:rPr>
              <a:t>Solution of the Radial Equation</a:t>
            </a:r>
          </a:p>
        </p:txBody>
      </p:sp>
      <p:sp>
        <p:nvSpPr>
          <p:cNvPr id="22531" name="Rectangle 1"/>
          <p:cNvSpPr>
            <a:spLocks noGrp="1" noChangeArrowheads="1"/>
          </p:cNvSpPr>
          <p:nvPr>
            <p:ph idx="4294967295"/>
          </p:nvPr>
        </p:nvSpPr>
        <p:spPr>
          <a:xfrm>
            <a:off x="457200" y="609600"/>
            <a:ext cx="8458200" cy="55816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dirty="0" smtClean="0">
                <a:cs typeface="ＭＳ Ｐゴシック" pitchFamily="-84" charset="-128"/>
              </a:rPr>
              <a:t>Let’s try </a:t>
            </a:r>
            <a:r>
              <a:rPr lang="en-US" sz="2400" dirty="0">
                <a:cs typeface="ＭＳ Ｐゴシック" pitchFamily="-84" charset="-128"/>
              </a:rPr>
              <a:t>a </a:t>
            </a:r>
            <a:r>
              <a:rPr lang="en-US" sz="2400" dirty="0" smtClean="0">
                <a:cs typeface="ＭＳ Ｐゴシック" pitchFamily="-84" charset="-128"/>
              </a:rPr>
              <a:t>solution                     where </a:t>
            </a:r>
            <a:r>
              <a:rPr lang="en-US" sz="2400" i="1" dirty="0" smtClean="0">
                <a:cs typeface="ＭＳ Ｐゴシック" pitchFamily="-84" charset="-128"/>
              </a:rPr>
              <a:t>A</a:t>
            </a:r>
            <a:r>
              <a:rPr lang="en-US" sz="2400" dirty="0" smtClean="0">
                <a:cs typeface="ＭＳ Ｐゴシック" pitchFamily="-84" charset="-128"/>
              </a:rPr>
              <a:t> </a:t>
            </a:r>
            <a:r>
              <a:rPr lang="en-US" sz="2400" dirty="0">
                <a:cs typeface="ＭＳ Ｐゴシック" pitchFamily="-84" charset="-128"/>
              </a:rPr>
              <a:t>is a normalization </a:t>
            </a:r>
            <a:r>
              <a:rPr lang="en-US" sz="2400" dirty="0" smtClean="0">
                <a:cs typeface="ＭＳ Ｐゴシック" pitchFamily="-84" charset="-128"/>
              </a:rPr>
              <a:t>constant, and </a:t>
            </a:r>
            <a:r>
              <a:rPr lang="en-US" sz="2400" i="1" dirty="0" smtClean="0">
                <a:cs typeface="ＭＳ Ｐゴシック" pitchFamily="-84" charset="-128"/>
              </a:rPr>
              <a:t>a</a:t>
            </a:r>
            <a:r>
              <a:rPr lang="en-US" sz="2400" baseline="-25000" dirty="0" smtClean="0">
                <a:cs typeface="ＭＳ Ｐゴシック" pitchFamily="-84" charset="-128"/>
              </a:rPr>
              <a:t>0</a:t>
            </a:r>
            <a:r>
              <a:rPr lang="en-US" sz="2400" dirty="0" smtClean="0">
                <a:cs typeface="ＭＳ Ｐゴシック" pitchFamily="-84" charset="-128"/>
              </a:rPr>
              <a:t> </a:t>
            </a:r>
            <a:r>
              <a:rPr lang="en-US" sz="2400" dirty="0">
                <a:cs typeface="ＭＳ Ｐゴシック" pitchFamily="-84" charset="-128"/>
              </a:rPr>
              <a:t>is a constant with the dimension of </a:t>
            </a:r>
            <a:r>
              <a:rPr lang="en-US" sz="2400" dirty="0" smtClean="0">
                <a:cs typeface="ＭＳ Ｐゴシック" pitchFamily="-84" charset="-128"/>
              </a:rPr>
              <a:t>length.</a:t>
            </a:r>
          </a:p>
          <a:p>
            <a:pPr>
              <a:spcBef>
                <a:spcPct val="0"/>
              </a:spcBef>
            </a:pPr>
            <a:r>
              <a:rPr lang="en-US" sz="2400" dirty="0" smtClean="0">
                <a:cs typeface="ＭＳ Ｐゴシック" pitchFamily="-84" charset="-128"/>
              </a:rPr>
              <a:t>Take </a:t>
            </a:r>
            <a:r>
              <a:rPr lang="en-US" sz="2400" dirty="0">
                <a:cs typeface="ＭＳ Ｐゴシック" pitchFamily="-84" charset="-128"/>
              </a:rPr>
              <a:t>derivatives of </a:t>
            </a:r>
            <a:r>
              <a:rPr lang="en-US" sz="2400" i="1" dirty="0" smtClean="0">
                <a:cs typeface="ＭＳ Ｐゴシック" pitchFamily="-84" charset="-128"/>
              </a:rPr>
              <a:t>R</a:t>
            </a:r>
            <a:r>
              <a:rPr lang="en-US" sz="2400" dirty="0" smtClean="0">
                <a:cs typeface="ＭＳ Ｐゴシック" pitchFamily="-84" charset="-128"/>
              </a:rPr>
              <a:t>, we obtain.</a:t>
            </a:r>
            <a:endParaRPr lang="en-US" sz="2400" dirty="0">
              <a:cs typeface="ＭＳ Ｐゴシック" pitchFamily="-84" charset="-128"/>
            </a:endParaRPr>
          </a:p>
          <a:p>
            <a:pPr>
              <a:spcBef>
                <a:spcPct val="0"/>
              </a:spcBef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>
              <a:spcBef>
                <a:spcPct val="0"/>
              </a:spcBef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>
              <a:spcBef>
                <a:spcPct val="0"/>
              </a:spcBef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cs typeface="ＭＳ Ｐゴシック" pitchFamily="-84" charset="-128"/>
              </a:rPr>
              <a:t>To satisfy</a:t>
            </a:r>
            <a:r>
              <a:rPr lang="en-US" sz="2400" dirty="0" smtClean="0">
                <a:cs typeface="ＭＳ Ｐゴシック" pitchFamily="-84" charset="-128"/>
              </a:rPr>
              <a:t> this equation for </a:t>
            </a:r>
            <a:r>
              <a:rPr lang="en-US" sz="2400" dirty="0">
                <a:cs typeface="ＭＳ Ｐゴシック" pitchFamily="-84" charset="-128"/>
              </a:rPr>
              <a:t>any </a:t>
            </a:r>
            <a:r>
              <a:rPr lang="en-US" sz="2400" i="1" dirty="0" err="1" smtClean="0">
                <a:cs typeface="ＭＳ Ｐゴシック" pitchFamily="-84" charset="-128"/>
              </a:rPr>
              <a:t>r</a:t>
            </a:r>
            <a:r>
              <a:rPr lang="en-US" sz="2400" dirty="0" smtClean="0">
                <a:cs typeface="ＭＳ Ｐゴシック" pitchFamily="-84" charset="-128"/>
              </a:rPr>
              <a:t>, </a:t>
            </a:r>
            <a:r>
              <a:rPr lang="en-US" sz="2400" dirty="0">
                <a:cs typeface="ＭＳ Ｐゴシック" pitchFamily="-84" charset="-128"/>
              </a:rPr>
              <a:t>each of the two expressions in parentheses</a:t>
            </a:r>
            <a:r>
              <a:rPr lang="en-US" sz="2400" dirty="0" smtClean="0">
                <a:cs typeface="ＭＳ Ｐゴシック" pitchFamily="-84" charset="-128"/>
              </a:rPr>
              <a:t> must be zero.</a:t>
            </a:r>
          </a:p>
          <a:p>
            <a:pPr>
              <a:spcBef>
                <a:spcPct val="0"/>
              </a:spcBef>
            </a:pPr>
            <a:r>
              <a:rPr lang="en-US" sz="2400" dirty="0" smtClean="0">
                <a:cs typeface="ＭＳ Ｐゴシック" pitchFamily="-84" charset="-128"/>
              </a:rPr>
              <a:t>Set </a:t>
            </a:r>
            <a:r>
              <a:rPr lang="en-US" sz="2400" dirty="0">
                <a:cs typeface="ＭＳ Ｐゴシック" pitchFamily="-84" charset="-128"/>
              </a:rPr>
              <a:t>the second parentheses equal to zero and solve for </a:t>
            </a:r>
            <a:r>
              <a:rPr lang="en-US" sz="2400" i="1" dirty="0">
                <a:cs typeface="ＭＳ Ｐゴシック" pitchFamily="-84" charset="-128"/>
              </a:rPr>
              <a:t>a</a:t>
            </a:r>
            <a:r>
              <a:rPr lang="en-US" sz="2400" baseline="-25000" dirty="0">
                <a:cs typeface="ＭＳ Ｐゴシック" pitchFamily="-84" charset="-128"/>
              </a:rPr>
              <a:t>0</a:t>
            </a:r>
            <a:r>
              <a:rPr lang="en-US" sz="2400" dirty="0" smtClean="0">
                <a:cs typeface="ＭＳ Ｐゴシック" pitchFamily="-84" charset="-128"/>
              </a:rPr>
              <a:t>.</a:t>
            </a:r>
          </a:p>
          <a:p>
            <a:pPr>
              <a:spcBef>
                <a:spcPct val="0"/>
              </a:spcBef>
            </a:pPr>
            <a:endParaRPr lang="en-US" sz="2400" dirty="0" smtClean="0">
              <a:cs typeface="ＭＳ Ｐゴシック" pitchFamily="-84" charset="-128"/>
            </a:endParaRPr>
          </a:p>
          <a:p>
            <a:pPr>
              <a:spcBef>
                <a:spcPct val="0"/>
              </a:spcBef>
            </a:pPr>
            <a:endParaRPr lang="en-US" sz="2400" dirty="0" smtClean="0">
              <a:cs typeface="ＭＳ Ｐゴシック" pitchFamily="-84" charset="-128"/>
            </a:endParaRPr>
          </a:p>
          <a:p>
            <a:pPr>
              <a:spcBef>
                <a:spcPct val="0"/>
              </a:spcBef>
            </a:pPr>
            <a:r>
              <a:rPr lang="en-US" sz="2400" dirty="0" smtClean="0">
                <a:cs typeface="ＭＳ Ｐゴシック" pitchFamily="-84" charset="-128"/>
              </a:rPr>
              <a:t>Set </a:t>
            </a:r>
            <a:r>
              <a:rPr lang="en-US" sz="2400" dirty="0">
                <a:cs typeface="ＭＳ Ｐゴシック" pitchFamily="-84" charset="-128"/>
              </a:rPr>
              <a:t>the first parentheses equal to zero and solve for </a:t>
            </a:r>
            <a:r>
              <a:rPr lang="en-US" sz="2400" i="1" dirty="0" smtClean="0">
                <a:cs typeface="ＭＳ Ｐゴシック" pitchFamily="-84" charset="-128"/>
              </a:rPr>
              <a:t>E</a:t>
            </a:r>
            <a:r>
              <a:rPr lang="en-US" sz="2400" dirty="0" smtClean="0">
                <a:cs typeface="ＭＳ Ｐゴシック" pitchFamily="-84" charset="-128"/>
              </a:rPr>
              <a:t>.</a:t>
            </a:r>
          </a:p>
          <a:p>
            <a:pPr>
              <a:spcBef>
                <a:spcPct val="0"/>
              </a:spcBef>
            </a:pPr>
            <a:endParaRPr lang="en-US" sz="2400" dirty="0" smtClean="0">
              <a:cs typeface="ＭＳ Ｐゴシック" pitchFamily="-84" charset="-128"/>
            </a:endParaRPr>
          </a:p>
          <a:p>
            <a:pPr>
              <a:spcBef>
                <a:spcPct val="0"/>
              </a:spcBef>
            </a:pPr>
            <a:endParaRPr lang="en-US" sz="2400" dirty="0" smtClean="0">
              <a:cs typeface="ＭＳ Ｐゴシック" pitchFamily="-84" charset="-128"/>
            </a:endParaRPr>
          </a:p>
          <a:p>
            <a:pPr>
              <a:spcBef>
                <a:spcPct val="0"/>
              </a:spcBef>
            </a:pPr>
            <a:r>
              <a:rPr lang="en-US" sz="2400" dirty="0" smtClean="0">
                <a:cs typeface="ＭＳ Ｐゴシック" pitchFamily="-84" charset="-128"/>
              </a:rPr>
              <a:t>Both </a:t>
            </a:r>
            <a:r>
              <a:rPr lang="en-US" sz="2400" dirty="0">
                <a:cs typeface="ＭＳ Ｐゴシック" pitchFamily="-84" charset="-128"/>
              </a:rPr>
              <a:t>equal to the </a:t>
            </a:r>
            <a:r>
              <a:rPr lang="en-US" sz="2400" dirty="0" smtClean="0">
                <a:cs typeface="ＭＳ Ｐゴシック" pitchFamily="-84" charset="-128"/>
              </a:rPr>
              <a:t>Bohr’s results</a:t>
            </a:r>
            <a:endParaRPr lang="en-US" sz="2400" dirty="0">
              <a:cs typeface="ＭＳ Ｐゴシック" pitchFamily="-84" charset="-128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13,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2927350" y="609600"/>
          <a:ext cx="14160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424" name="Equation" r:id="rId3" imgW="698500" imgH="190500" progId="Equation.DSMT4">
                  <p:embed/>
                </p:oleObj>
              </mc:Choice>
              <mc:Fallback>
                <p:oleObj name="Equation" r:id="rId3" imgW="6985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0" y="609600"/>
                        <a:ext cx="1416050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2286000" y="1828800"/>
          <a:ext cx="46640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425" name="Equation" r:id="rId5" imgW="2260600" imgH="482600" progId="Equation.DSMT4">
                  <p:embed/>
                </p:oleObj>
              </mc:Choice>
              <mc:Fallback>
                <p:oleObj name="Equation" r:id="rId5" imgW="22606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828800"/>
                        <a:ext cx="4664075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2819400" y="3886200"/>
          <a:ext cx="1524000" cy="842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426" name="Equation" r:id="rId7" imgW="800100" imgH="444500" progId="Equation.DSMT4">
                  <p:embed/>
                </p:oleObj>
              </mc:Choice>
              <mc:Fallback>
                <p:oleObj name="Equation" r:id="rId7" imgW="8001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886200"/>
                        <a:ext cx="1524000" cy="8425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1981200" y="5283200"/>
          <a:ext cx="515937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427" name="Equation" r:id="rId9" imgW="279400" imgH="152400" progId="Equation.DSMT4">
                  <p:embed/>
                </p:oleObj>
              </mc:Choice>
              <mc:Fallback>
                <p:oleObj name="Equation" r:id="rId9" imgW="279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283200"/>
                        <a:ext cx="515937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715000" y="4110335"/>
            <a:ext cx="1662384" cy="461665"/>
          </a:xfrm>
          <a:prstGeom prst="rect">
            <a:avLst/>
          </a:prstGeom>
          <a:solidFill>
            <a:srgbClr val="FFFFCC"/>
          </a:solidFill>
          <a:ln w="38100" cmpd="sng"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+mn-lt"/>
              </a:rPr>
              <a:t>Bohr’s radius</a:t>
            </a:r>
            <a:endParaRPr lang="en-US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5000" y="5105400"/>
            <a:ext cx="2590799" cy="830997"/>
          </a:xfrm>
          <a:prstGeom prst="rect">
            <a:avLst/>
          </a:prstGeom>
          <a:solidFill>
            <a:srgbClr val="FFFFCC"/>
          </a:solidFill>
          <a:ln w="38100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+mn-lt"/>
              </a:rPr>
              <a:t>Ground state energy of the hydrogen atom </a:t>
            </a:r>
            <a:endParaRPr lang="en-US" dirty="0">
              <a:solidFill>
                <a:srgbClr val="800000"/>
              </a:solidFill>
              <a:latin typeface="+mn-lt"/>
            </a:endParaRPr>
          </a:p>
        </p:txBody>
      </p:sp>
      <p:graphicFrame>
        <p:nvGraphicFramePr>
          <p:cNvPr id="33798" name="Object 6"/>
          <p:cNvGraphicFramePr>
            <a:graphicFrameLocks noChangeAspect="1"/>
          </p:cNvGraphicFramePr>
          <p:nvPr/>
        </p:nvGraphicFramePr>
        <p:xfrm>
          <a:off x="3571875" y="5257800"/>
          <a:ext cx="77152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428" name="Equation" r:id="rId11" imgW="419100" imgH="203200" progId="Equation.DSMT4">
                  <p:embed/>
                </p:oleObj>
              </mc:Choice>
              <mc:Fallback>
                <p:oleObj name="Equation" r:id="rId11" imgW="419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75" y="5257800"/>
                        <a:ext cx="771525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9" name="Object 7"/>
          <p:cNvGraphicFramePr>
            <a:graphicFrameLocks noChangeAspect="1"/>
          </p:cNvGraphicFramePr>
          <p:nvPr/>
        </p:nvGraphicFramePr>
        <p:xfrm>
          <a:off x="4343400" y="5283200"/>
          <a:ext cx="1076325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429" name="Equation" r:id="rId13" imgW="584200" imgH="152400" progId="Equation.DSMT4">
                  <p:embed/>
                </p:oleObj>
              </mc:Choice>
              <mc:Fallback>
                <p:oleObj name="Equation" r:id="rId13" imgW="5842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283200"/>
                        <a:ext cx="1076325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0" name="Object 8"/>
          <p:cNvGraphicFramePr>
            <a:graphicFrameLocks noChangeAspect="1"/>
          </p:cNvGraphicFramePr>
          <p:nvPr/>
        </p:nvGraphicFramePr>
        <p:xfrm>
          <a:off x="2438400" y="5029200"/>
          <a:ext cx="11461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430" name="Equation" r:id="rId15" imgW="622300" imgH="457200" progId="Equation.DSMT4">
                  <p:embed/>
                </p:oleObj>
              </mc:Choice>
              <mc:Fallback>
                <p:oleObj name="Equation" r:id="rId15" imgW="6223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029200"/>
                        <a:ext cx="114617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45071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52239</TotalTime>
  <Words>952</Words>
  <Application>Microsoft Macintosh PowerPoint</Application>
  <PresentationFormat>On-screen Show (4:3)</PresentationFormat>
  <Paragraphs>164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phys1443-spring02</vt:lpstr>
      <vt:lpstr>Equation</vt:lpstr>
      <vt:lpstr>PHYS 3313 – Section 001 Lecture #18</vt:lpstr>
      <vt:lpstr>Announcements</vt:lpstr>
      <vt:lpstr>PowerPoint Presentation</vt:lpstr>
      <vt:lpstr>PowerPoint Presentation</vt:lpstr>
      <vt:lpstr>Solution of the Schrödinger Equation for Hydrogen</vt:lpstr>
      <vt:lpstr>Solution of the Schrödinger Equation</vt:lpstr>
      <vt:lpstr>Solution of the Schrödinger Equation</vt:lpstr>
      <vt:lpstr>Solution of the Radial Equation</vt:lpstr>
      <vt:lpstr>Solution of the Radial Equation</vt:lpstr>
      <vt:lpstr>Principal Quantum Number n</vt:lpstr>
      <vt:lpstr>Quantum Numbers</vt:lpstr>
      <vt:lpstr>Ex 7.3: Quantum Numbers &amp; Degeneracy</vt:lpstr>
      <vt:lpstr>Hydrogen Atom Radial Wave Functions</vt:lpstr>
      <vt:lpstr>Solution of the Angular and Azimuthal Equations</vt:lpstr>
      <vt:lpstr>Normalized Spherical Harmonics</vt:lpstr>
      <vt:lpstr>Ex 7.1: Spherical Harmonic Function</vt:lpstr>
      <vt:lpstr>Solution of the Angular and Azimuthal Equations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2145</cp:revision>
  <dcterms:created xsi:type="dcterms:W3CDTF">2012-10-15T20:49:02Z</dcterms:created>
  <dcterms:modified xsi:type="dcterms:W3CDTF">2013-11-13T23:24:15Z</dcterms:modified>
</cp:coreProperties>
</file>