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816" r:id="rId3"/>
    <p:sldId id="817" r:id="rId4"/>
    <p:sldId id="335" r:id="rId5"/>
    <p:sldId id="815" r:id="rId6"/>
    <p:sldId id="768" r:id="rId7"/>
    <p:sldId id="769" r:id="rId8"/>
    <p:sldId id="770" r:id="rId9"/>
    <p:sldId id="771" r:id="rId10"/>
    <p:sldId id="772" r:id="rId11"/>
    <p:sldId id="773" r:id="rId12"/>
    <p:sldId id="798" r:id="rId13"/>
    <p:sldId id="774" r:id="rId14"/>
    <p:sldId id="775" r:id="rId15"/>
    <p:sldId id="776" r:id="rId16"/>
    <p:sldId id="799" r:id="rId17"/>
    <p:sldId id="777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4306" y="1447800"/>
            <a:ext cx="3207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Nov. 13,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143000" y="24384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Solutions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for Schrodinger Equation for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Quantum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Principal Quantum 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Orbital Angular Momentum Quantum Number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Magnetic Quantum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45016"/>
              </p:ext>
            </p:extLst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30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601812"/>
              </p:ext>
            </p:extLst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31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351717"/>
              </p:ext>
            </p:extLst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32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111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299814"/>
              </p:ext>
            </p:extLst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70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54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0753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7" grpId="0" build="p"/>
      <p:bldP spid="18" grpId="0" build="p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8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The solutions for</a:t>
            </a:r>
            <a:r>
              <a:rPr lang="en-US" sz="3600" dirty="0" smtClean="0">
                <a:cs typeface="ＭＳ Ｐゴシック" pitchFamily="-84" charset="-128"/>
              </a:rPr>
              <a:t> </a:t>
            </a:r>
            <a:r>
              <a:rPr lang="en-US" sz="3600" dirty="0" err="1" smtClean="0">
                <a:cs typeface="ＭＳ Ｐゴシック" pitchFamily="-84" charset="-128"/>
              </a:rPr>
              <a:t>azimuthal</a:t>
            </a:r>
            <a:r>
              <a:rPr lang="en-US" sz="3600" dirty="0" smtClean="0">
                <a:cs typeface="ＭＳ Ｐゴシック" pitchFamily="-84" charset="-128"/>
              </a:rPr>
              <a:t> eq. are        or 	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Solutions to the angular and </a:t>
            </a:r>
            <a:r>
              <a:rPr lang="en-US" sz="3600" dirty="0" err="1">
                <a:cs typeface="ＭＳ Ｐゴシック" pitchFamily="-84" charset="-128"/>
              </a:rPr>
              <a:t>azimuthal</a:t>
            </a:r>
            <a:r>
              <a:rPr lang="en-US" sz="3600" dirty="0">
                <a:cs typeface="ＭＳ Ｐゴシック" pitchFamily="-84" charset="-128"/>
              </a:rPr>
              <a:t> equations are linked because both have </a:t>
            </a:r>
            <a:r>
              <a:rPr lang="en-US" sz="3600" i="1" dirty="0" err="1">
                <a:cs typeface="ＭＳ Ｐゴシック" pitchFamily="-84" charset="-128"/>
              </a:rPr>
              <a:t>m</a:t>
            </a:r>
            <a:r>
              <a:rPr lang="en-US" sz="36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Group these solutions together into functions</a:t>
            </a:r>
            <a:endParaRPr lang="en-US" sz="3600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419600" y="5029200"/>
            <a:ext cx="399941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28800" y="4114799"/>
          <a:ext cx="4572000" cy="84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52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799"/>
                        <a:ext cx="4572000" cy="845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6675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53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924800" y="152400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54" name="Equation" r:id="rId7" imgW="342900" imgH="190500" progId="Equation.DSMT4">
                  <p:embed/>
                </p:oleObj>
              </mc:Choice>
              <mc:Fallback>
                <p:oleObj name="Equation" r:id="rId7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52400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128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618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5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Y11(</a:t>
            </a:r>
            <a:r>
              <a:rPr lang="en-US" sz="2400" dirty="0" err="1" smtClean="0">
                <a:latin typeface="Symbol" charset="2"/>
                <a:cs typeface="Symbol" charset="2"/>
              </a:rPr>
              <a:t>θ,φ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39587"/>
              </p:ext>
            </p:extLst>
          </p:nvPr>
        </p:nvGraphicFramePr>
        <p:xfrm>
          <a:off x="468312" y="1371600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08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371600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517961"/>
              </p:ext>
            </p:extLst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09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523275"/>
              </p:ext>
            </p:extLst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10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718410"/>
              </p:ext>
            </p:extLst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11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88184"/>
              </p:ext>
            </p:extLst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12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14532"/>
              </p:ext>
            </p:extLst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13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63546"/>
              </p:ext>
            </p:extLst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14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469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46825"/>
              </p:ext>
            </p:extLst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18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768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562600"/>
          </a:xfrm>
        </p:spPr>
        <p:txBody>
          <a:bodyPr/>
          <a:lstStyle/>
          <a:p>
            <a:pPr eaLnBrk="1" hangingPunct="1"/>
            <a:r>
              <a:rPr lang="en-US" sz="3600" dirty="0"/>
              <a:t>Reminder: homework #6</a:t>
            </a:r>
          </a:p>
          <a:p>
            <a:pPr lvl="1" eaLnBrk="1" hangingPunct="1"/>
            <a:r>
              <a:rPr lang="en-US" sz="3200" dirty="0"/>
              <a:t>CH6 end of chapter problems: 34, 39, 46, 62 and 65</a:t>
            </a:r>
          </a:p>
          <a:p>
            <a:pPr lvl="1" eaLnBrk="1" hangingPunct="1"/>
            <a:r>
              <a:rPr lang="en-US" sz="3200" dirty="0"/>
              <a:t>Due on Monday, Nov. </a:t>
            </a:r>
            <a:r>
              <a:rPr lang="en-US" sz="3200" dirty="0" smtClean="0"/>
              <a:t>18, </a:t>
            </a:r>
            <a:r>
              <a:rPr lang="en-US" sz="3200" dirty="0"/>
              <a:t>in class </a:t>
            </a:r>
          </a:p>
          <a:p>
            <a:pPr eaLnBrk="1" hangingPunct="1"/>
            <a:r>
              <a:rPr lang="en-US" sz="3600" dirty="0"/>
              <a:t>Reading assignments</a:t>
            </a:r>
          </a:p>
          <a:p>
            <a:pPr lvl="1" eaLnBrk="1" hangingPunct="1"/>
            <a:r>
              <a:rPr lang="en-US" sz="3200" dirty="0"/>
              <a:t>CH7.6 and the entire </a:t>
            </a:r>
            <a:r>
              <a:rPr lang="en-US" sz="3200" dirty="0" smtClean="0"/>
              <a:t>CH8</a:t>
            </a:r>
          </a:p>
          <a:p>
            <a:pPr eaLnBrk="1" hangingPunct="1"/>
            <a:r>
              <a:rPr lang="en-US" sz="3600" dirty="0" smtClean="0"/>
              <a:t>Colloquium at 4pm in SH101</a:t>
            </a:r>
          </a:p>
          <a:p>
            <a:pPr lvl="1"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74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13 at 12.4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11-13 at 5.1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n-US" sz="2400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Schrodinger equation and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separate the resulting equation into three equations: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in Schrodinger eq. can be written as</a:t>
            </a:r>
          </a:p>
          <a:p>
            <a:pPr>
              <a:buNone/>
            </a:pPr>
            <a:endParaRPr lang="en-US" sz="24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Substituting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them 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429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Solution of the Schr</a:t>
            </a:r>
            <a:r>
              <a:rPr lang="en-US" sz="3600" dirty="0" smtClean="0">
                <a:cs typeface="Arial" charset="0"/>
              </a:rPr>
              <a:t>ö</a:t>
            </a:r>
            <a:r>
              <a:rPr lang="en-US" sz="3600" dirty="0" smtClean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</a:t>
            </a:r>
            <a:r>
              <a:rPr lang="en-US" sz="2800" dirty="0" smtClean="0">
                <a:cs typeface="ＭＳ Ｐゴシック" pitchFamily="-84" charset="-128"/>
              </a:rPr>
              <a:t> the previous equation </a:t>
            </a:r>
            <a:r>
              <a:rPr lang="en-US" sz="2800" dirty="0">
                <a:cs typeface="ＭＳ Ｐゴシック" pitchFamily="-84" charset="-128"/>
              </a:rPr>
              <a:t>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be single valued in order to have a valid solution for any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>
                <a:cs typeface="ＭＳ Ｐゴシック" pitchFamily="-84" charset="-128"/>
              </a:rPr>
              <a:t>which</a:t>
            </a:r>
            <a:r>
              <a:rPr lang="en-US" sz="2800" dirty="0" smtClean="0">
                <a:cs typeface="ＭＳ Ｐゴシック" pitchFamily="-84" charset="-128"/>
              </a:rPr>
              <a:t> requires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cs typeface="ＭＳ Ｐゴシック" pitchFamily="-84" charset="-128"/>
              </a:rPr>
              <a:t>must be zero </a:t>
            </a:r>
            <a:r>
              <a:rPr lang="en-US" sz="2800" dirty="0">
                <a:cs typeface="ＭＳ Ｐゴシック" pitchFamily="-84" charset="-128"/>
              </a:rPr>
              <a:t>or an integer (positive or negative) for this </a:t>
            </a:r>
            <a:r>
              <a:rPr lang="en-US" sz="2800" dirty="0" smtClean="0">
                <a:cs typeface="ＭＳ Ｐゴシック" pitchFamily="-84" charset="-128"/>
              </a:rPr>
              <a:t>to work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set the remaining equation equal </a:t>
            </a:r>
            <a:r>
              <a:rPr lang="en-US" sz="2800" dirty="0">
                <a:cs typeface="ＭＳ Ｐゴシック" pitchFamily="-84" charset="-128"/>
              </a:rPr>
              <a:t>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</a:t>
            </a:r>
            <a:r>
              <a:rPr lang="en-US" sz="2800" dirty="0" smtClean="0">
                <a:cs typeface="ＭＳ Ｐゴシック" pitchFamily="-84" charset="-128"/>
              </a:rPr>
              <a:t> divide either side with sin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latin typeface="Symbol" charset="2"/>
                <a:cs typeface="Symbol" charset="2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rearrange them as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26326"/>
              </p:ext>
            </p:extLst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07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81762"/>
              </p:ext>
            </p:extLst>
          </p:nvPr>
        </p:nvGraphicFramePr>
        <p:xfrm>
          <a:off x="3353422" y="1676400"/>
          <a:ext cx="22091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08" name="Equation" r:id="rId5" imgW="1092200" imgH="228600" progId="Equation.DSMT4">
                  <p:embed/>
                </p:oleObj>
              </mc:Choice>
              <mc:Fallback>
                <p:oleObj name="Equation" r:id="rId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422" y="1676400"/>
                        <a:ext cx="22091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709796"/>
              </p:ext>
            </p:extLst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09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32011"/>
              </p:ext>
            </p:extLst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10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79829"/>
              </p:ext>
            </p:extLst>
          </p:nvPr>
        </p:nvGraphicFramePr>
        <p:xfrm>
          <a:off x="914400" y="45720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11" name="Equation" r:id="rId11" imgW="1943100" imgH="444500" progId="Equation.DSMT4">
                  <p:embed/>
                </p:oleObj>
              </mc:Choice>
              <mc:Fallback>
                <p:oleObj name="Equation" r:id="rId11" imgW="194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546618"/>
              </p:ext>
            </p:extLst>
          </p:nvPr>
        </p:nvGraphicFramePr>
        <p:xfrm>
          <a:off x="4876800" y="45720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12" name="Equation" r:id="rId13" imgW="1803400" imgH="444500" progId="Equation.DSMT4">
                  <p:embed/>
                </p:oleObj>
              </mc:Choice>
              <mc:Fallback>
                <p:oleObj name="Equation" r:id="rId13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977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Schr</a:t>
            </a:r>
            <a:r>
              <a:rPr lang="en-US" dirty="0" smtClean="0">
                <a:cs typeface="Arial" charset="0"/>
              </a:rPr>
              <a:t>ö</a:t>
            </a:r>
            <a:r>
              <a:rPr lang="en-US" dirty="0" smtClean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</a:t>
            </a:r>
            <a:r>
              <a:rPr lang="en-US" sz="2800" dirty="0" smtClean="0">
                <a:cs typeface="ＭＳ Ｐゴシック" pitchFamily="-84" charset="-128"/>
              </a:rPr>
              <a:t> the equation equal </a:t>
            </a:r>
            <a:r>
              <a:rPr lang="en-US" sz="2800" dirty="0">
                <a:cs typeface="ＭＳ Ｐゴシック" pitchFamily="-84" charset="-128"/>
              </a:rPr>
              <a:t>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Radial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Angular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</a:t>
            </a:r>
            <a:r>
              <a:rPr lang="en-US" sz="2800" dirty="0" smtClean="0">
                <a:cs typeface="ＭＳ Ｐゴシック" pitchFamily="-84" charset="-128"/>
              </a:rPr>
              <a:t>equations, </a:t>
            </a:r>
            <a:r>
              <a:rPr lang="en-US" sz="2800" dirty="0">
                <a:cs typeface="ＭＳ Ｐゴシック" pitchFamily="-84" charset="-128"/>
              </a:rPr>
              <a:t>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69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83619"/>
              </p:ext>
            </p:extLst>
          </p:nvPr>
        </p:nvGraphicFramePr>
        <p:xfrm flipV="1">
          <a:off x="533400" y="36576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0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657600"/>
                        <a:ext cx="396240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1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2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800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</a:t>
            </a:r>
            <a:r>
              <a:rPr lang="en-US" sz="2800" b="1" dirty="0" smtClean="0">
                <a:cs typeface="ＭＳ Ｐゴシック" pitchFamily="-84" charset="-128"/>
              </a:rPr>
              <a:t>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</a:t>
            </a:r>
            <a:r>
              <a:rPr lang="en-US" sz="2800" dirty="0" smtClean="0">
                <a:cs typeface="ＭＳ Ｐゴシック" pitchFamily="-84" charset="-128"/>
              </a:rPr>
              <a:t>satisfies </a:t>
            </a:r>
            <a:r>
              <a:rPr lang="en-US" sz="2800" dirty="0">
                <a:cs typeface="ＭＳ Ｐゴシック" pitchFamily="-84" charset="-128"/>
              </a:rPr>
              <a:t>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</a:t>
            </a:r>
            <a:r>
              <a:rPr lang="en-US" sz="2800" dirty="0" smtClean="0">
                <a:cs typeface="ＭＳ Ｐゴシック" pitchFamily="-84" charset="-128"/>
              </a:rPr>
              <a:t>of             </a:t>
            </a:r>
            <a:r>
              <a:rPr lang="en-US" sz="2800" dirty="0">
                <a:cs typeface="ＭＳ Ｐゴシック" pitchFamily="-84" charset="-128"/>
              </a:rPr>
              <a:t>yields two </a:t>
            </a:r>
            <a:r>
              <a:rPr lang="en-US" sz="2800" dirty="0" smtClean="0">
                <a:cs typeface="ＭＳ Ｐゴシック" pitchFamily="-84" charset="-128"/>
              </a:rPr>
              <a:t>terms, and we obtain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671290"/>
              </p:ext>
            </p:extLst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2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98398"/>
              </p:ext>
            </p:extLst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3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03166"/>
              </p:ext>
            </p:extLst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4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998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Let’s try </a:t>
            </a: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dirty="0" smtClean="0">
                <a:cs typeface="ＭＳ Ｐゴシック" pitchFamily="-84" charset="-128"/>
              </a:rPr>
              <a:t>solution                     where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normalization </a:t>
            </a:r>
            <a:r>
              <a:rPr lang="en-US" sz="2400" dirty="0" smtClean="0">
                <a:cs typeface="ＭＳ Ｐゴシック" pitchFamily="-84" charset="-128"/>
              </a:rPr>
              <a:t>constant, and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constant with the dimension of </a:t>
            </a:r>
            <a:r>
              <a:rPr lang="en-US" sz="2400" dirty="0" smtClean="0">
                <a:cs typeface="ＭＳ Ｐゴシック" pitchFamily="-84" charset="-128"/>
              </a:rPr>
              <a:t>length.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Take </a:t>
            </a:r>
            <a:r>
              <a:rPr lang="en-US" sz="2400" dirty="0">
                <a:cs typeface="ＭＳ Ｐゴシック" pitchFamily="-84" charset="-128"/>
              </a:rPr>
              <a:t>derivatives of </a:t>
            </a:r>
            <a:r>
              <a:rPr lang="en-US" sz="2400" i="1" dirty="0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we obtain.</a:t>
            </a: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</a:t>
            </a:r>
            <a:r>
              <a:rPr lang="en-US" sz="2400" dirty="0" smtClean="0">
                <a:cs typeface="ＭＳ Ｐゴシック" pitchFamily="-84" charset="-128"/>
              </a:rPr>
              <a:t> this equation for </a:t>
            </a:r>
            <a:r>
              <a:rPr lang="en-US" sz="2400" dirty="0">
                <a:cs typeface="ＭＳ Ｐゴシック" pitchFamily="-84" charset="-128"/>
              </a:rPr>
              <a:t>any </a:t>
            </a:r>
            <a:r>
              <a:rPr lang="en-US" sz="2400" i="1" dirty="0" err="1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each of the two expressions in parentheses</a:t>
            </a:r>
            <a:r>
              <a:rPr lang="en-US" sz="2400" dirty="0" smtClean="0">
                <a:cs typeface="ＭＳ Ｐゴシック" pitchFamily="-84" charset="-128"/>
              </a:rPr>
              <a:t> must be zero.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first parentheses equal to zero and solve for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Both </a:t>
            </a:r>
            <a:r>
              <a:rPr lang="en-US" sz="2400" dirty="0">
                <a:cs typeface="ＭＳ Ｐゴシック" pitchFamily="-84" charset="-128"/>
              </a:rPr>
              <a:t>equal to the </a:t>
            </a:r>
            <a:r>
              <a:rPr lang="en-US" sz="2400" dirty="0" smtClean="0">
                <a:cs typeface="ＭＳ Ｐゴシック" pitchFamily="-84" charset="-128"/>
              </a:rPr>
              <a:t>Bohr’s results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10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11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12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13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Bohr’s radius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05400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Ground state energy of the hydrogen atom 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14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15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16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507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52237</TotalTime>
  <Words>952</Words>
  <Application>Microsoft Macintosh PowerPoint</Application>
  <PresentationFormat>On-screen Show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3313 – Section 001 Lecture #18</vt:lpstr>
      <vt:lpstr>Announcements</vt:lpstr>
      <vt:lpstr>PowerPoint Presentation</vt:lpstr>
      <vt:lpstr>PowerPoint Presentation</vt:lpstr>
      <vt:lpstr>Solution of the Schrödinger Equation for Hydrogen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  <vt:lpstr>Ex 7.3: Quantum Numbers &amp; Degeneracy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of the Angular and Azimuthal Equations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2144</cp:revision>
  <dcterms:created xsi:type="dcterms:W3CDTF">2012-10-15T20:49:02Z</dcterms:created>
  <dcterms:modified xsi:type="dcterms:W3CDTF">2013-11-13T23:22:41Z</dcterms:modified>
</cp:coreProperties>
</file>