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816" r:id="rId3"/>
    <p:sldId id="335" r:id="rId4"/>
    <p:sldId id="859" r:id="rId5"/>
    <p:sldId id="860" r:id="rId6"/>
    <p:sldId id="777" r:id="rId7"/>
    <p:sldId id="778" r:id="rId8"/>
    <p:sldId id="779" r:id="rId9"/>
    <p:sldId id="780" r:id="rId10"/>
    <p:sldId id="800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809" r:id="rId19"/>
    <p:sldId id="810" r:id="rId20"/>
    <p:sldId id="811" r:id="rId21"/>
    <p:sldId id="812" r:id="rId22"/>
    <p:sldId id="813" r:id="rId23"/>
    <p:sldId id="814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9.e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26.emf"/><Relationship Id="rId14" Type="http://schemas.openxmlformats.org/officeDocument/2006/relationships/oleObject" Target="../embeddings/oleObject24.bin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0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2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18,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143000" y="228600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Orbital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Angular Momentum Quantum Number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Magnetic Quantum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Zeeman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Electron Energy Levels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Selection Rules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Probability Distributions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Statistics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</a:t>
            </a:r>
            <a:r>
              <a:rPr lang="en-US" sz="2800" dirty="0" smtClean="0">
                <a:cs typeface="ＭＳ Ｐゴシック" pitchFamily="-84" charset="-128"/>
              </a:rPr>
              <a:t>space and because </a:t>
            </a:r>
            <a:r>
              <a:rPr lang="en-US" sz="2800" dirty="0">
                <a:cs typeface="ＭＳ Ｐゴシック" pitchFamily="-84" charset="-128"/>
              </a:rPr>
              <a:t>of the </a:t>
            </a:r>
            <a:r>
              <a:rPr lang="en-US" sz="2800" dirty="0" smtClean="0">
                <a:cs typeface="ＭＳ Ｐゴシック" pitchFamily="-84" charset="-128"/>
              </a:rPr>
              <a:t>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a second </a:t>
            </a:r>
            <a:r>
              <a:rPr lang="en-US" sz="2800" dirty="0">
                <a:cs typeface="ＭＳ Ｐゴシック" pitchFamily="-84" charset="-128"/>
              </a:rPr>
              <a:t>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 smtClean="0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 smtClean="0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</a:t>
            </a:r>
            <a:r>
              <a:rPr lang="en-US" sz="2800" dirty="0" smtClean="0">
                <a:cs typeface="ＭＳ Ｐゴシック" pitchFamily="-84" charset="-128"/>
              </a:rPr>
              <a:t>be: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885049"/>
              </p:ext>
            </p:extLst>
          </p:nvPr>
        </p:nvGraphicFramePr>
        <p:xfrm>
          <a:off x="4419600" y="6858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31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6858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40691"/>
              </p:ext>
            </p:extLst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32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19925"/>
              </p:ext>
            </p:extLst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33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85391"/>
              </p:ext>
            </p:extLst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34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61020"/>
              </p:ext>
            </p:extLst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35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506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 smtClean="0">
                <a:cs typeface="ＭＳ Ｐゴシック" pitchFamily="-84" charset="-128"/>
              </a:rPr>
              <a:t>A Dutch </a:t>
            </a:r>
            <a:r>
              <a:rPr lang="en-US" sz="2400" dirty="0">
                <a:cs typeface="ＭＳ Ｐゴシック" pitchFamily="-84" charset="-128"/>
              </a:rPr>
              <a:t>physicist Pieter Zeeman </a:t>
            </a:r>
            <a:r>
              <a:rPr lang="en-US" sz="2400" dirty="0" smtClean="0">
                <a:cs typeface="ＭＳ Ｐゴシック" pitchFamily="-84" charset="-128"/>
              </a:rPr>
              <a:t>showed as early as 1896 that </a:t>
            </a:r>
            <a:r>
              <a:rPr lang="en-US" sz="2400" dirty="0">
                <a:cs typeface="ＭＳ Ｐゴシック" pitchFamily="-84" charset="-128"/>
              </a:rPr>
              <a:t>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 smtClean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29258"/>
              </p:ext>
            </p:extLst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60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479322"/>
              </p:ext>
            </p:extLst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61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94211"/>
              </p:ext>
            </p:extLst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62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29695"/>
              </p:ext>
            </p:extLst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63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08256"/>
              </p:ext>
            </p:extLst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64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0187"/>
              </p:ext>
            </p:extLst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65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142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Since 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27042"/>
              </p:ext>
            </p:extLst>
          </p:nvPr>
        </p:nvGraphicFramePr>
        <p:xfrm>
          <a:off x="5606924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4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24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03105"/>
              </p:ext>
            </p:extLst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5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73750"/>
              </p:ext>
            </p:extLst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6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35821"/>
              </p:ext>
            </p:extLst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7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8198"/>
              </p:ext>
            </p:extLst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8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29013"/>
              </p:ext>
            </p:extLst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9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39791"/>
              </p:ext>
            </p:extLst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0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88640"/>
              </p:ext>
            </p:extLst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1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714240"/>
              </p:ext>
            </p:extLst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2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218901"/>
              </p:ext>
            </p:extLst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3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851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5831155"/>
              </p:ext>
            </p:extLst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000644"/>
              </p:ext>
            </p:extLst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19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3073"/>
              </p:ext>
            </p:extLst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20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656054"/>
              </p:ext>
            </p:extLst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21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38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saw only 2 with silver atom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</a:t>
            </a:r>
            <a:r>
              <a:rPr lang="en-US" sz="2400" dirty="0" smtClean="0">
                <a:cs typeface="ＭＳ Ｐゴシック" pitchFamily="-84" charset="-128"/>
              </a:rPr>
              <a:t>he number of </a:t>
            </a:r>
            <a:r>
              <a:rPr lang="en-US" sz="2400" i="1" dirty="0" smtClean="0">
                <a:cs typeface="ＭＳ Ｐゴシック" pitchFamily="-84" charset="-128"/>
              </a:rPr>
              <a:t>m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states is always odd </a:t>
            </a:r>
            <a:r>
              <a:rPr lang="en-US" sz="2400" dirty="0" smtClean="0">
                <a:cs typeface="ＭＳ Ｐゴシック" pitchFamily="-84" charset="-128"/>
              </a:rPr>
              <a:t>at (</a:t>
            </a:r>
            <a:r>
              <a:rPr lang="en-US" sz="2400" dirty="0">
                <a:cs typeface="ＭＳ Ｐゴシック" pitchFamily="-84" charset="-128"/>
              </a:rPr>
              <a:t>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40718"/>
              </p:ext>
            </p:extLst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07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90689"/>
              </p:ext>
            </p:extLst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08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45271"/>
              </p:ext>
            </p:extLst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09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437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1920, to explain spectral line splitting of Stern-</a:t>
            </a:r>
            <a:r>
              <a:rPr lang="en-US" sz="2400" dirty="0" err="1" smtClean="0">
                <a:cs typeface="+mn-cs"/>
              </a:rPr>
              <a:t>Gerlach</a:t>
            </a:r>
            <a:r>
              <a:rPr lang="en-US" sz="2400" dirty="0" smtClean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1925, Samuel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George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in Holland proposed that </a:t>
            </a:r>
            <a:r>
              <a:rPr lang="en-US" sz="2400" i="1" dirty="0" smtClean="0">
                <a:cs typeface="+mn-cs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Paul </a:t>
            </a:r>
            <a:r>
              <a:rPr lang="en-US" sz="2400" dirty="0" err="1" smtClean="0">
                <a:cs typeface="+mn-cs"/>
              </a:rPr>
              <a:t>Ehrenfest</a:t>
            </a:r>
            <a:r>
              <a:rPr lang="en-US" sz="2400" dirty="0" smtClean="0">
                <a:cs typeface="+mn-cs"/>
              </a:rPr>
              <a:t> showed that the surface of the spinning electron should be moving faster than the speed of light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order to explain experimental data,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proposed that the electron must have an </a:t>
            </a:r>
            <a:r>
              <a:rPr lang="en-US" sz="2400" b="1" dirty="0" smtClean="0">
                <a:cs typeface="+mn-cs"/>
              </a:rPr>
              <a:t>intrinsic spin quantum number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err="1" smtClean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51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6858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spinning electron reacts similarly to the orbiting electron in a magnetic field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000" dirty="0" smtClean="0">
                <a:cs typeface="ＭＳ Ｐゴシック" pitchFamily="-84" charset="-128"/>
              </a:rPr>
              <a:t>(Dirac showed that this is necessary due to special relativity..)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should try to find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 err="1">
                <a:cs typeface="ＭＳ Ｐゴシック" pitchFamily="-84" charset="-128"/>
              </a:rPr>
              <a:t>L</a:t>
            </a:r>
            <a:r>
              <a:rPr lang="en-US" sz="2800" i="1" baseline="-25000" dirty="0" err="1">
                <a:cs typeface="ＭＳ Ｐゴシック" pitchFamily="-84" charset="-128"/>
              </a:rPr>
              <a:t>z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, and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magnetic spin quantum number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has only two values,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±½.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457200" y="29718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electron’s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spin will be either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up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down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and can never be spinning with its magnetic moment </a:t>
            </a:r>
            <a:r>
              <a:rPr lang="el-GR" altLang="ja-JP" i="1" dirty="0">
                <a:solidFill>
                  <a:schemeClr val="accent2"/>
                </a:solidFill>
                <a:latin typeface="+mj-lt"/>
              </a:rPr>
              <a:t>μ</a:t>
            </a:r>
            <a:r>
              <a:rPr lang="en-US" altLang="ja-JP" i="1" baseline="-25000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exactly along the z 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axis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For each state of the other quantum numbers, there are two spins values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0969" name="Picture 1"/>
          <p:cNvPicPr>
            <a:picLocks/>
          </p:cNvPicPr>
          <p:nvPr/>
        </p:nvPicPr>
        <p:blipFill>
          <a:blip r:embed="rId3"/>
          <a:srcRect l="42308"/>
          <a:stretch>
            <a:fillRect/>
          </a:stretch>
        </p:blipFill>
        <p:spPr bwMode="auto">
          <a:xfrm>
            <a:off x="6477000" y="3276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/>
          </p:cNvPicPr>
          <p:nvPr/>
        </p:nvPicPr>
        <p:blipFill>
          <a:blip r:embed="rId3"/>
          <a:srcRect r="78847"/>
          <a:stretch>
            <a:fillRect/>
          </a:stretch>
        </p:blipFill>
        <p:spPr bwMode="auto">
          <a:xfrm>
            <a:off x="5334000" y="2971800"/>
            <a:ext cx="121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81000" y="5078849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intrinsic spin angular momentum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vector				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62514"/>
              </p:ext>
            </p:extLst>
          </p:nvPr>
        </p:nvGraphicFramePr>
        <p:xfrm>
          <a:off x="1362075" y="5638800"/>
          <a:ext cx="23717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121" name="Equation" r:id="rId4" imgW="1079500" imgH="292100" progId="Equation.DSMT4">
                  <p:embed/>
                </p:oleObj>
              </mc:Choice>
              <mc:Fallback>
                <p:oleObj name="Equation" r:id="rId4" imgW="1079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5638800"/>
                        <a:ext cx="23717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903958"/>
              </p:ext>
            </p:extLst>
          </p:nvPr>
        </p:nvGraphicFramePr>
        <p:xfrm>
          <a:off x="3657600" y="5691187"/>
          <a:ext cx="977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122" name="Equation" r:id="rId6" imgW="444500" imgH="254000" progId="Equation.DSMT4">
                  <p:embed/>
                </p:oleObj>
              </mc:Choice>
              <mc:Fallback>
                <p:oleObj name="Equation" r:id="rId6" imgW="444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91187"/>
                        <a:ext cx="9779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741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72"/>
            <a:ext cx="7772400" cy="814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Energy Levels and Electron Probabilities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759325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For hydrogen, the energy level depends on the principle quantum number </a:t>
            </a:r>
            <a:r>
              <a:rPr lang="en-US" sz="2800" i="1" dirty="0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038600" y="1752600"/>
            <a:ext cx="4953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3333CC"/>
                </a:solidFill>
                <a:latin typeface="+mj-lt"/>
                <a:cs typeface="+mn-cs"/>
              </a:rPr>
              <a:t>In ground state an atom cannot emit radiation. It can absorb electromagnetic radiation, or gain energy through inelastic bombardment by particles.</a:t>
            </a:r>
          </a:p>
        </p:txBody>
      </p:sp>
      <p:pic>
        <p:nvPicPr>
          <p:cNvPr id="430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79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Selection Rules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We can use the wave functions to calculate transition probabilities for the electron to change from one state to another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Allowed transitions</a:t>
            </a:r>
            <a:r>
              <a:rPr lang="en-US" sz="2800" dirty="0">
                <a:cs typeface="ＭＳ Ｐゴシック" pitchFamily="-84" charset="-128"/>
              </a:rPr>
              <a:t>: Electrons absorbing or emitting photons can change states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±1</a:t>
            </a:r>
            <a:r>
              <a:rPr lang="en-US" sz="2800" dirty="0" smtClean="0">
                <a:cs typeface="ＭＳ Ｐゴシック" pitchFamily="-84" charset="-128"/>
              </a:rPr>
              <a:t>. (Evidence for the photon carrying one unit of angular momentum!)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</a:t>
            </a:r>
            <a:r>
              <a:rPr lang="en-US" sz="2800" dirty="0" err="1">
                <a:solidFill>
                  <a:srgbClr val="800000"/>
                </a:solidFill>
                <a:cs typeface="ＭＳ Ｐゴシック" pitchFamily="-84" charset="-128"/>
              </a:rPr>
              <a:t>Δn</a:t>
            </a: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=anything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±1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l-GR" sz="2800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0, ±1</a:t>
            </a:r>
            <a:endParaRPr lang="en-US" sz="2800" dirty="0">
              <a:solidFill>
                <a:srgbClr val="800000"/>
              </a:solidFill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b="1" dirty="0" smtClean="0">
                <a:solidFill>
                  <a:srgbClr val="000000"/>
                </a:solidFill>
                <a:cs typeface="ＭＳ Ｐゴシック" pitchFamily="-84" charset="-128"/>
              </a:rPr>
              <a:t>Forbidden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transitions</a:t>
            </a:r>
            <a:r>
              <a:rPr lang="en-US" sz="2800" dirty="0">
                <a:cs typeface="ＭＳ Ｐゴシック" pitchFamily="-84" charset="-128"/>
              </a:rPr>
              <a:t>: Other transitions possible but occur with much smaller probabilities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≠ ±1</a:t>
            </a:r>
            <a:r>
              <a:rPr lang="en-US" sz="2800" dirty="0">
                <a:cs typeface="ＭＳ Ｐゴシック" pitchFamily="-84" charset="-128"/>
              </a:rPr>
              <a:t>. 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4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Homework </a:t>
            </a:r>
            <a:r>
              <a:rPr lang="en-US" dirty="0"/>
              <a:t>#7</a:t>
            </a:r>
          </a:p>
          <a:p>
            <a:pPr lvl="1" eaLnBrk="1" hangingPunct="1"/>
            <a:r>
              <a:rPr lang="en-US" dirty="0"/>
              <a:t>CH7 end of chapter problems: 7, 8, 9, 12, 17 and 29</a:t>
            </a:r>
          </a:p>
          <a:p>
            <a:pPr lvl="1" eaLnBrk="1" hangingPunct="1"/>
            <a:r>
              <a:rPr lang="en-US" dirty="0"/>
              <a:t>Due on Monday, Nov. </a:t>
            </a:r>
            <a:r>
              <a:rPr lang="en-US" dirty="0" smtClean="0"/>
              <a:t>25, </a:t>
            </a:r>
            <a:r>
              <a:rPr lang="en-US" dirty="0"/>
              <a:t>in class </a:t>
            </a:r>
          </a:p>
          <a:p>
            <a:pPr eaLnBrk="1" hangingPunct="1"/>
            <a:r>
              <a:rPr lang="en-US" dirty="0" smtClean="0"/>
              <a:t>Quiz number 4</a:t>
            </a:r>
          </a:p>
          <a:p>
            <a:pPr lvl="1" eaLnBrk="1" hangingPunct="1"/>
            <a:r>
              <a:rPr lang="en-US" dirty="0" smtClean="0"/>
              <a:t>At the beginning of the class Monday, Nov. 25</a:t>
            </a:r>
          </a:p>
          <a:p>
            <a:pPr lvl="1" eaLnBrk="1" hangingPunct="1"/>
            <a:r>
              <a:rPr lang="en-US" dirty="0" smtClean="0"/>
              <a:t>Covers CH7 and what we finish this Wednesday</a:t>
            </a:r>
          </a:p>
          <a:p>
            <a:pPr eaLnBrk="1" hangingPunct="1"/>
            <a:r>
              <a:rPr lang="en-US" dirty="0" smtClean="0"/>
              <a:t>Reading </a:t>
            </a:r>
            <a:r>
              <a:rPr lang="en-US" dirty="0"/>
              <a:t>assignments</a:t>
            </a:r>
          </a:p>
          <a:p>
            <a:pPr lvl="1" eaLnBrk="1" hangingPunct="1"/>
            <a:r>
              <a:rPr lang="en-US" dirty="0"/>
              <a:t>Entire CH8 (in particular CH8.1), CH9.4 and CH9.7 </a:t>
            </a:r>
          </a:p>
          <a:p>
            <a:pPr eaLnBrk="1" hangingPunct="1"/>
            <a:r>
              <a:rPr lang="en-US" dirty="0"/>
              <a:t>Class is cancelled </a:t>
            </a:r>
            <a:r>
              <a:rPr lang="en-US" dirty="0" smtClean="0"/>
              <a:t>on Wednesday</a:t>
            </a:r>
            <a:r>
              <a:rPr lang="en-US" dirty="0"/>
              <a:t>, Nov. </a:t>
            </a:r>
            <a:r>
              <a:rPr lang="en-US" dirty="0" smtClean="0"/>
              <a:t>27</a:t>
            </a:r>
            <a:endParaRPr lang="en-US" dirty="0"/>
          </a:p>
          <a:p>
            <a:pPr lvl="1"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74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9788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Probability Distribution Functions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must use wave functions to calculate the probability distributions of the electrons.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ja-JP" altLang="en-US" dirty="0" smtClean="0">
                <a:cs typeface="ＭＳ Ｐゴシック" pitchFamily="-84" charset="-128"/>
              </a:rPr>
              <a:t>“</a:t>
            </a:r>
            <a:r>
              <a:rPr lang="en-US" dirty="0" smtClean="0">
                <a:cs typeface="ＭＳ Ｐゴシック" pitchFamily="-84" charset="-128"/>
              </a:rPr>
              <a:t>position</a:t>
            </a:r>
            <a:r>
              <a:rPr lang="ja-JP" altLang="en-US" dirty="0" smtClean="0">
                <a:cs typeface="ＭＳ Ｐゴシック" pitchFamily="-84" charset="-128"/>
              </a:rPr>
              <a:t>”</a:t>
            </a:r>
            <a:r>
              <a:rPr lang="en-US" dirty="0" smtClean="0">
                <a:cs typeface="ＭＳ Ｐゴシック" pitchFamily="-84" charset="-128"/>
              </a:rPr>
              <a:t> of the electron is spread over space and is not well defined.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may use the radial wave function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to calculate radial probability distributions of the electron.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of finding the electron in a differential volume element </a:t>
            </a:r>
            <a:r>
              <a:rPr lang="en-US" i="1" dirty="0" err="1" smtClean="0">
                <a:cs typeface="ＭＳ Ｐゴシック" pitchFamily="-84" charset="-128"/>
              </a:rPr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τ</a:t>
            </a:r>
            <a:r>
              <a:rPr lang="en-US" dirty="0" smtClean="0">
                <a:latin typeface="Symbol" pitchFamily="-84" charset="2"/>
                <a:cs typeface="ＭＳ Ｐゴシック" pitchFamily="-84" charset="-128"/>
              </a:rPr>
              <a:t>  </a:t>
            </a:r>
            <a:r>
              <a:rPr lang="en-US" dirty="0" smtClean="0">
                <a:cs typeface="ＭＳ Ｐゴシック" pitchFamily="-84" charset="-128"/>
              </a:rPr>
              <a:t>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25358"/>
              </p:ext>
            </p:extLst>
          </p:nvPr>
        </p:nvGraphicFramePr>
        <p:xfrm>
          <a:off x="2362200" y="5257800"/>
          <a:ext cx="55094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9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5257800"/>
                        <a:ext cx="550946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583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Probability Distribution Functions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914400"/>
            <a:ext cx="8458200" cy="4572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differential volume element in spherical polar coordinates is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Therefore,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We are only interested in the radial dependence.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radial probability density is </a:t>
            </a:r>
            <a:r>
              <a:rPr lang="en-US" i="1" dirty="0" smtClean="0">
                <a:cs typeface="+mn-cs"/>
              </a:rPr>
              <a:t>P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) = </a:t>
            </a:r>
            <a:r>
              <a:rPr lang="en-US" i="1" dirty="0" smtClean="0">
                <a:cs typeface="+mn-cs"/>
              </a:rPr>
              <a:t>r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|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)|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 and it depends only on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smtClean="0">
                <a:cs typeface="+mn-cs"/>
              </a:rPr>
              <a:t>l</a:t>
            </a:r>
            <a:r>
              <a:rPr lang="en-US" dirty="0" smtClean="0">
                <a:cs typeface="+mn-cs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52532"/>
              </p:ext>
            </p:extLst>
          </p:nvPr>
        </p:nvGraphicFramePr>
        <p:xfrm>
          <a:off x="2819400" y="1944687"/>
          <a:ext cx="39020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39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944687"/>
                        <a:ext cx="3902075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49408"/>
              </p:ext>
            </p:extLst>
          </p:nvPr>
        </p:nvGraphicFramePr>
        <p:xfrm>
          <a:off x="533400" y="2895600"/>
          <a:ext cx="837812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40" name="Equation" r:id="rId5" imgW="3251200" imgH="355600" progId="Equation.DSMT4">
                  <p:embed/>
                </p:oleObj>
              </mc:Choice>
              <mc:Fallback>
                <p:oleObj name="Equation" r:id="rId5" imgW="3251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2895600"/>
                        <a:ext cx="8378124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31245"/>
              </p:ext>
            </p:extLst>
          </p:nvPr>
        </p:nvGraphicFramePr>
        <p:xfrm>
          <a:off x="2924403" y="4289425"/>
          <a:ext cx="341924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41" name="Equation" r:id="rId7" imgW="1346200" imgH="292100" progId="Equation.DSMT4">
                  <p:embed/>
                </p:oleObj>
              </mc:Choice>
              <mc:Fallback>
                <p:oleObj name="Equation" r:id="rId7" imgW="1346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4403" y="4289425"/>
                        <a:ext cx="341924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565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410200" y="1143000"/>
            <a:ext cx="312420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) and 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) for the lowest-lying states of the hydrogen atom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Probability Distribution Functions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487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0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Probability Distribution Functions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density for the hydrogen atom for three different electron states</a:t>
            </a:r>
          </a:p>
        </p:txBody>
      </p:sp>
      <p:pic>
        <p:nvPicPr>
          <p:cNvPr id="481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057400"/>
            <a:ext cx="8636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18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11-13 at 5.1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NOT be a copy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Dec. 2, 2013</a:t>
            </a:r>
          </a:p>
        </p:txBody>
      </p:sp>
    </p:spTree>
    <p:extLst>
      <p:ext uri="{BB962C8B-B14F-4D97-AF65-F5344CB8AC3E}">
        <p14:creationId xmlns:p14="http://schemas.microsoft.com/office/powerpoint/2010/main" val="154825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10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Dec. 1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Dec. 2 or in class Wednesday, Dec. 4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8076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46825"/>
              </p:ext>
            </p:extLst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16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768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dirty="0" smtClean="0">
                <a:cs typeface="ＭＳ Ｐゴシック" pitchFamily="-84" charset="-128"/>
              </a:rPr>
              <a:t>the magnitude of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 by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		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90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87124"/>
              </p:ext>
            </p:extLst>
          </p:nvPr>
        </p:nvGraphicFramePr>
        <p:xfrm>
          <a:off x="58959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91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85472"/>
              </p:ext>
            </p:extLst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92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403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C</a:t>
            </a:r>
            <a:r>
              <a:rPr lang="en-US" sz="3600" dirty="0" smtClean="0">
                <a:cs typeface="ＭＳ Ｐゴシック" pitchFamily="-84" charset="-128"/>
              </a:rPr>
              <a:t>ertain </a:t>
            </a:r>
            <a:r>
              <a:rPr lang="en-US" sz="3600" dirty="0">
                <a:cs typeface="ＭＳ Ｐゴシック" pitchFamily="-84" charset="-128"/>
              </a:rPr>
              <a:t>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</a:t>
            </a:r>
            <a:r>
              <a:rPr lang="en-US" sz="3600" dirty="0" smtClean="0">
                <a:cs typeface="ＭＳ Ｐゴシック" pitchFamily="-84" charset="-128"/>
              </a:rPr>
              <a:t>by </a:t>
            </a:r>
            <a:r>
              <a:rPr lang="en-US" sz="3600" dirty="0">
                <a:cs typeface="ＭＳ Ｐゴシック" pitchFamily="-84" charset="-128"/>
              </a:rPr>
              <a:t>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undamental, then alphabetical 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</a:t>
            </a:r>
            <a:r>
              <a:rPr lang="en-US" sz="3600" dirty="0" smtClean="0">
                <a:cs typeface="ＭＳ Ｐゴシック" pitchFamily="-84" charset="-128"/>
              </a:rPr>
              <a:t>the </a:t>
            </a:r>
            <a:r>
              <a:rPr lang="en-US" sz="3600" dirty="0">
                <a:cs typeface="ＭＳ Ｐゴシック" pitchFamily="-84" charset="-128"/>
              </a:rPr>
              <a:t>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</a:t>
            </a:r>
            <a:r>
              <a:rPr lang="en-US" sz="3600" dirty="0" smtClean="0">
                <a:cs typeface="ＭＳ Ｐゴシック" pitchFamily="-84" charset="-128"/>
              </a:rPr>
              <a:t>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Is 2d state possible?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71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 smtClean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cs typeface="ＭＳ Ｐゴシック" pitchFamily="-84" charset="-128"/>
              </a:rPr>
              <a:t>Magnetic Quantum Number </a:t>
            </a:r>
            <a:r>
              <a:rPr lang="en-US" sz="3400" i="1">
                <a:cs typeface="ＭＳ Ｐゴシック" pitchFamily="-84" charset="-128"/>
              </a:rPr>
              <a:t>m</a:t>
            </a:r>
            <a:r>
              <a:rPr lang="en-US" sz="3400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angle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100" dirty="0">
                <a:cs typeface="ＭＳ Ｐゴシック" pitchFamily="-84" charset="-128"/>
              </a:rPr>
              <a:t>is a measure of the rotation about the </a:t>
            </a:r>
            <a:r>
              <a:rPr lang="en-US" sz="2100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axis.</a:t>
            </a:r>
          </a:p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solution for</a:t>
            </a:r>
            <a:r>
              <a:rPr lang="en-US" sz="2100" dirty="0" smtClean="0">
                <a:cs typeface="ＭＳ Ｐゴシック" pitchFamily="-84" charset="-128"/>
              </a:rPr>
              <a:t>	specifies </a:t>
            </a:r>
            <a:r>
              <a:rPr lang="en-US" sz="2100" dirty="0">
                <a:cs typeface="ＭＳ Ｐゴシック" pitchFamily="-84" charset="-128"/>
              </a:rPr>
              <a:t>that </a:t>
            </a:r>
            <a:r>
              <a:rPr lang="en-US" sz="2100" i="1" dirty="0" err="1">
                <a:cs typeface="ＭＳ Ｐゴシック" pitchFamily="-84" charset="-128"/>
              </a:rPr>
              <a:t>m</a:t>
            </a:r>
            <a:r>
              <a:rPr lang="en-US" sz="21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100" dirty="0">
                <a:cs typeface="ＭＳ Ｐゴシック" pitchFamily="-84" charset="-128"/>
              </a:rPr>
              <a:t> is an integer and related to the </a:t>
            </a:r>
            <a:r>
              <a:rPr lang="en-US" sz="2100" i="1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component of </a:t>
            </a:r>
            <a:r>
              <a:rPr lang="en-US" sz="2100" i="1" dirty="0">
                <a:cs typeface="ＭＳ Ｐゴシック" pitchFamily="-84" charset="-128"/>
              </a:rPr>
              <a:t>L</a:t>
            </a:r>
            <a:r>
              <a:rPr lang="en-US" sz="21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6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89050"/>
            <a:ext cx="57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90103"/>
            <a:ext cx="273050" cy="3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5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857565"/>
              </p:ext>
            </p:extLst>
          </p:nvPr>
        </p:nvGraphicFramePr>
        <p:xfrm>
          <a:off x="1705955" y="19812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2" name="Equation" r:id="rId6" imgW="571500" imgH="215900" progId="Equation.DSMT4">
                  <p:embed/>
                </p:oleObj>
              </mc:Choice>
              <mc:Fallback>
                <p:oleObj name="Equation" r:id="rId6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55" y="19812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22145"/>
              </p:ext>
            </p:extLst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3" name="Equation" r:id="rId8" imgW="1308100" imgH="279400" progId="Equation.DSMT4">
                  <p:embed/>
                </p:oleObj>
              </mc:Choice>
              <mc:Fallback>
                <p:oleObj name="Equation" r:id="rId8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718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53317</TotalTime>
  <Words>1821</Words>
  <Application>Microsoft Macintosh PowerPoint</Application>
  <PresentationFormat>On-screen Show (4:3)</PresentationFormat>
  <Paragraphs>240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phys1443-spring02</vt:lpstr>
      <vt:lpstr>Equation</vt:lpstr>
      <vt:lpstr>PHYS 3313 – Section 001 Lecture #19</vt:lpstr>
      <vt:lpstr>Announcements</vt:lpstr>
      <vt:lpstr>PowerPoint Presentation</vt:lpstr>
      <vt:lpstr>Research Project Report</vt:lpstr>
      <vt:lpstr>Research Presentations</vt:lpstr>
      <vt:lpstr>Solution of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  <vt:lpstr>Intrinsic Spin</vt:lpstr>
      <vt:lpstr>Energy Levels and Electron Probabilities</vt:lpstr>
      <vt:lpstr>Selection Rules</vt:lpstr>
      <vt:lpstr>Probability Distribution Functions</vt:lpstr>
      <vt:lpstr>Probability Distribution Functions</vt:lpstr>
      <vt:lpstr>Probability Distribution Functions</vt:lpstr>
      <vt:lpstr>Probability Distribution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2212</cp:revision>
  <dcterms:created xsi:type="dcterms:W3CDTF">2012-10-15T20:49:02Z</dcterms:created>
  <dcterms:modified xsi:type="dcterms:W3CDTF">2013-11-18T20:52:57Z</dcterms:modified>
</cp:coreProperties>
</file>