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816" r:id="rId3"/>
    <p:sldId id="335" r:id="rId4"/>
    <p:sldId id="859" r:id="rId5"/>
    <p:sldId id="860" r:id="rId6"/>
    <p:sldId id="777" r:id="rId7"/>
    <p:sldId id="778" r:id="rId8"/>
    <p:sldId id="779" r:id="rId9"/>
    <p:sldId id="780" r:id="rId10"/>
    <p:sldId id="800" r:id="rId11"/>
    <p:sldId id="801" r:id="rId12"/>
    <p:sldId id="802" r:id="rId13"/>
    <p:sldId id="803" r:id="rId14"/>
    <p:sldId id="804" r:id="rId15"/>
    <p:sldId id="805" r:id="rId16"/>
    <p:sldId id="806" r:id="rId17"/>
    <p:sldId id="807" r:id="rId18"/>
    <p:sldId id="809" r:id="rId19"/>
    <p:sldId id="810" r:id="rId20"/>
    <p:sldId id="811" r:id="rId21"/>
    <p:sldId id="812" r:id="rId22"/>
    <p:sldId id="813" r:id="rId23"/>
    <p:sldId id="814" r:id="rId2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20" Type="http://schemas.openxmlformats.org/officeDocument/2006/relationships/image" Target="../media/image29.emf"/><Relationship Id="rId10" Type="http://schemas.openxmlformats.org/officeDocument/2006/relationships/oleObject" Target="../embeddings/oleObject22.bin"/><Relationship Id="rId11" Type="http://schemas.openxmlformats.org/officeDocument/2006/relationships/image" Target="../media/image25.e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26.emf"/><Relationship Id="rId14" Type="http://schemas.openxmlformats.org/officeDocument/2006/relationships/oleObject" Target="../embeddings/oleObject24.bin"/><Relationship Id="rId15" Type="http://schemas.openxmlformats.org/officeDocument/2006/relationships/oleObject" Target="../embeddings/oleObject25.bin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26.bin"/><Relationship Id="rId18" Type="http://schemas.openxmlformats.org/officeDocument/2006/relationships/image" Target="../media/image28.emf"/><Relationship Id="rId19" Type="http://schemas.openxmlformats.org/officeDocument/2006/relationships/oleObject" Target="../embeddings/oleObject2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0.jpe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3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oleObject" Target="../embeddings/oleObject5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35063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b="1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#19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80442" y="1447800"/>
            <a:ext cx="2875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Monday, Nov. 18,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Jaehoon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143000" y="2286000"/>
            <a:ext cx="716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Orbital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Angular Momentum Quantum Number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Magnetic Quantum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Number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 Zeeman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Intrinsic Spin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Electron Energy Levels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Selection Rules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Probability Distributions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Statistics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85800"/>
            <a:ext cx="8763000" cy="45275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Quantum mechanics allows    </a:t>
            </a:r>
            <a:r>
              <a:rPr lang="en-US" sz="2800" dirty="0" smtClean="0">
                <a:cs typeface="ＭＳ Ｐゴシック" pitchFamily="-84" charset="-128"/>
              </a:rPr>
              <a:t>  to </a:t>
            </a:r>
            <a:r>
              <a:rPr lang="en-US" sz="2800" dirty="0">
                <a:cs typeface="ＭＳ Ｐゴシック" pitchFamily="-84" charset="-128"/>
              </a:rPr>
              <a:t>be quantized along only one direction in </a:t>
            </a:r>
            <a:r>
              <a:rPr lang="en-US" sz="2800" dirty="0" smtClean="0">
                <a:cs typeface="ＭＳ Ｐゴシック" pitchFamily="-84" charset="-128"/>
              </a:rPr>
              <a:t>space and because </a:t>
            </a:r>
            <a:r>
              <a:rPr lang="en-US" sz="2800" dirty="0">
                <a:cs typeface="ＭＳ Ｐゴシック" pitchFamily="-84" charset="-128"/>
              </a:rPr>
              <a:t>of the </a:t>
            </a:r>
            <a:r>
              <a:rPr lang="en-US" sz="2800" dirty="0" smtClean="0">
                <a:cs typeface="ＭＳ Ｐゴシック" pitchFamily="-84" charset="-128"/>
              </a:rPr>
              <a:t>relationship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x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y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i="1" baseline="-25000" dirty="0" smtClean="0">
                <a:cs typeface="ＭＳ Ｐゴシック" pitchFamily="-84" charset="-128"/>
              </a:rPr>
              <a:t>z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once a second </a:t>
            </a:r>
            <a:r>
              <a:rPr lang="en-US" sz="2800" dirty="0">
                <a:cs typeface="ＭＳ Ｐゴシック" pitchFamily="-84" charset="-128"/>
              </a:rPr>
              <a:t>component </a:t>
            </a:r>
            <a:r>
              <a:rPr lang="en-US" sz="2800" dirty="0" smtClean="0">
                <a:cs typeface="ＭＳ Ｐゴシック" pitchFamily="-84" charset="-128"/>
              </a:rPr>
              <a:t>is known, the </a:t>
            </a:r>
            <a:r>
              <a:rPr lang="en-US" sz="2800" dirty="0">
                <a:cs typeface="ＭＳ Ｐゴシック" pitchFamily="-84" charset="-128"/>
              </a:rPr>
              <a:t>third component </a:t>
            </a:r>
            <a:r>
              <a:rPr lang="en-US" sz="2800" dirty="0" smtClean="0">
                <a:cs typeface="ＭＳ Ｐゴシック" pitchFamily="-84" charset="-128"/>
              </a:rPr>
              <a:t>will also be known.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violation of uncertainty principle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  <a:sym typeface="Wingdings"/>
              </a:rPr>
              <a:t>One of the three components, such as </a:t>
            </a:r>
            <a:r>
              <a:rPr lang="en-US" sz="2400" dirty="0" err="1" smtClean="0">
                <a:cs typeface="ＭＳ Ｐゴシック" pitchFamily="-84" charset="-128"/>
                <a:sym typeface="Wingdings"/>
              </a:rPr>
              <a:t>L</a:t>
            </a:r>
            <a:r>
              <a:rPr lang="en-US" sz="2400" baseline="-25000" dirty="0" err="1" smtClean="0">
                <a:cs typeface="ＭＳ Ｐゴシック" pitchFamily="-84" charset="-128"/>
                <a:sym typeface="Wingdings"/>
              </a:rPr>
              <a:t>z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, can be known clearly but the other components will not be precisely known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since we know there is no preferred direction,    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expect the average of the angular momentum components squared to </a:t>
            </a:r>
            <a:r>
              <a:rPr lang="en-US" sz="2800" dirty="0" smtClean="0">
                <a:cs typeface="ＭＳ Ｐゴシック" pitchFamily="-84" charset="-128"/>
              </a:rPr>
              <a:t>be: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3795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i="1" baseline="-25000" dirty="0">
                <a:ea typeface="Arial" pitchFamily="-84" charset="0"/>
                <a:cs typeface="Arial" pitchFamily="-84" charset="0"/>
              </a:rPr>
              <a:t>ℓ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885049"/>
              </p:ext>
            </p:extLst>
          </p:nvPr>
        </p:nvGraphicFramePr>
        <p:xfrm>
          <a:off x="4419600" y="685800"/>
          <a:ext cx="381000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21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685800"/>
                        <a:ext cx="381000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540691"/>
              </p:ext>
            </p:extLst>
          </p:nvPr>
        </p:nvGraphicFramePr>
        <p:xfrm>
          <a:off x="2590800" y="3869439"/>
          <a:ext cx="3810000" cy="93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22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869439"/>
                        <a:ext cx="3810000" cy="93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19925"/>
              </p:ext>
            </p:extLst>
          </p:nvPr>
        </p:nvGraphicFramePr>
        <p:xfrm>
          <a:off x="2590800" y="5322280"/>
          <a:ext cx="2209800" cy="6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23" name="Equation" r:id="rId7" imgW="927100" imgH="266700" progId="Equation.DSMT4">
                  <p:embed/>
                </p:oleObj>
              </mc:Choice>
              <mc:Fallback>
                <p:oleObj name="Equation" r:id="rId7" imgW="927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5322280"/>
                        <a:ext cx="2209800" cy="63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85391"/>
              </p:ext>
            </p:extLst>
          </p:nvPr>
        </p:nvGraphicFramePr>
        <p:xfrm>
          <a:off x="5016070" y="5126131"/>
          <a:ext cx="2603930" cy="112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24" name="Equation" r:id="rId9" imgW="1092200" imgH="469900" progId="Equation.DSMT4">
                  <p:embed/>
                </p:oleObj>
              </mc:Choice>
              <mc:Fallback>
                <p:oleObj name="Equation" r:id="rId9" imgW="1092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6070" y="5126131"/>
                        <a:ext cx="2603930" cy="112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361020"/>
              </p:ext>
            </p:extLst>
          </p:nvPr>
        </p:nvGraphicFramePr>
        <p:xfrm>
          <a:off x="7568724" y="5386913"/>
          <a:ext cx="1422876" cy="57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25" name="Equation" r:id="rId11" imgW="596900" imgH="241300" progId="Equation.DSMT4">
                  <p:embed/>
                </p:oleObj>
              </mc:Choice>
              <mc:Fallback>
                <p:oleObj name="Equation" r:id="rId11" imgW="596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68724" y="5386913"/>
                        <a:ext cx="1422876" cy="575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506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4724400"/>
          </a:xfrm>
        </p:spPr>
        <p:txBody>
          <a:bodyPr/>
          <a:lstStyle/>
          <a:p>
            <a:r>
              <a:rPr lang="en-US" sz="2400" dirty="0" smtClean="0">
                <a:cs typeface="ＭＳ Ｐゴシック" pitchFamily="-84" charset="-128"/>
              </a:rPr>
              <a:t>A Dutch </a:t>
            </a:r>
            <a:r>
              <a:rPr lang="en-US" sz="2400" dirty="0">
                <a:cs typeface="ＭＳ Ｐゴシック" pitchFamily="-84" charset="-128"/>
              </a:rPr>
              <a:t>physicist Pieter Zeeman </a:t>
            </a:r>
            <a:r>
              <a:rPr lang="en-US" sz="2400" dirty="0" smtClean="0">
                <a:cs typeface="ＭＳ Ｐゴシック" pitchFamily="-84" charset="-128"/>
              </a:rPr>
              <a:t>showed as early as 1896 that </a:t>
            </a:r>
            <a:r>
              <a:rPr lang="en-US" sz="2400" dirty="0">
                <a:cs typeface="ＭＳ Ｐゴシック" pitchFamily="-84" charset="-128"/>
              </a:rPr>
              <a:t>the spectral lines emitted by atoms in a magnetic field split into multiple energy levels. It is called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effect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b="1" dirty="0" smtClean="0">
              <a:solidFill>
                <a:srgbClr val="000000"/>
              </a:solidFill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b="1" dirty="0" smtClean="0">
                <a:solidFill>
                  <a:srgbClr val="003300"/>
                </a:solidFill>
                <a:cs typeface="ＭＳ Ｐゴシック" pitchFamily="-84" charset="-128"/>
              </a:rPr>
              <a:t>The</a:t>
            </a:r>
            <a:r>
              <a:rPr lang="en-US" sz="2400" b="1" dirty="0" smtClean="0">
                <a:solidFill>
                  <a:srgbClr val="FF0000"/>
                </a:solidFill>
                <a:cs typeface="ＭＳ Ｐゴシック" pitchFamily="-84" charset="-128"/>
              </a:rPr>
              <a:t> Normal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</a:t>
            </a:r>
            <a:r>
              <a:rPr lang="en-US" sz="2400" b="1" dirty="0" smtClean="0">
                <a:solidFill>
                  <a:srgbClr val="000000"/>
                </a:solidFill>
                <a:cs typeface="ＭＳ Ｐゴシック" pitchFamily="-84" charset="-128"/>
              </a:rPr>
              <a:t>effect</a:t>
            </a:r>
            <a:r>
              <a:rPr lang="en-US" sz="2400" dirty="0" smtClean="0">
                <a:cs typeface="ＭＳ Ｐゴシック" pitchFamily="-84" charset="-128"/>
              </a:rPr>
              <a:t>:</a:t>
            </a:r>
          </a:p>
          <a:p>
            <a:r>
              <a:rPr lang="en-US" sz="2400" dirty="0" smtClean="0">
                <a:cs typeface="ＭＳ Ｐゴシック" pitchFamily="-84" charset="-128"/>
              </a:rPr>
              <a:t>A spectral line of an atom </a:t>
            </a:r>
            <a:r>
              <a:rPr lang="en-US" sz="2400" dirty="0">
                <a:cs typeface="ＭＳ Ｐゴシック" pitchFamily="-84" charset="-128"/>
              </a:rPr>
              <a:t>is split into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three</a:t>
            </a:r>
            <a:r>
              <a:rPr lang="en-US" sz="2400" dirty="0">
                <a:cs typeface="ＭＳ Ｐゴシック" pitchFamily="-84" charset="-128"/>
              </a:rPr>
              <a:t> lines.</a:t>
            </a:r>
          </a:p>
          <a:p>
            <a:r>
              <a:rPr lang="en-US" sz="2400" dirty="0" smtClean="0">
                <a:cs typeface="ＭＳ Ｐゴシック" pitchFamily="-84" charset="-128"/>
              </a:rPr>
              <a:t>Consider </a:t>
            </a:r>
            <a:r>
              <a:rPr lang="en-US" sz="2400" dirty="0">
                <a:cs typeface="ＭＳ Ｐゴシック" pitchFamily="-84" charset="-128"/>
              </a:rPr>
              <a:t>the atom to behave like a small magnet.</a:t>
            </a:r>
          </a:p>
          <a:p>
            <a:r>
              <a:rPr lang="en-US" sz="2400" dirty="0">
                <a:cs typeface="ＭＳ Ｐゴシック" pitchFamily="-84" charset="-128"/>
              </a:rPr>
              <a:t>The current loop has a magnetic moment 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μ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IA</a:t>
            </a:r>
            <a:r>
              <a:rPr lang="en-US" sz="2400" dirty="0">
                <a:cs typeface="ＭＳ Ｐゴシック" pitchFamily="-84" charset="-128"/>
              </a:rPr>
              <a:t> and the period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2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r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/ 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v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.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If an </a:t>
            </a:r>
            <a:r>
              <a:rPr lang="en-US" sz="2400" dirty="0">
                <a:cs typeface="ＭＳ Ｐゴシック" pitchFamily="-84" charset="-128"/>
              </a:rPr>
              <a:t>electron </a:t>
            </a:r>
            <a:r>
              <a:rPr lang="en-US" sz="2400" dirty="0" smtClean="0">
                <a:cs typeface="ＭＳ Ｐゴシック" pitchFamily="-84" charset="-128"/>
              </a:rPr>
              <a:t>can be considered as orbiting a circular </a:t>
            </a:r>
            <a:r>
              <a:rPr lang="en-US" sz="2400" dirty="0">
                <a:cs typeface="ＭＳ Ｐゴシック" pitchFamily="-84" charset="-128"/>
              </a:rPr>
              <a:t>current loop of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dq</a:t>
            </a:r>
            <a:r>
              <a:rPr lang="en-US" sz="2400" dirty="0">
                <a:cs typeface="ＭＳ Ｐゴシック" pitchFamily="-84" charset="-128"/>
              </a:rPr>
              <a:t> / </a:t>
            </a:r>
            <a:r>
              <a:rPr lang="en-US" sz="2400" i="1" dirty="0" err="1">
                <a:cs typeface="ＭＳ Ｐゴシック" pitchFamily="-84" charset="-128"/>
              </a:rPr>
              <a:t>dt</a:t>
            </a:r>
            <a:r>
              <a:rPr lang="en-US" sz="2400" dirty="0">
                <a:cs typeface="ＭＳ Ｐゴシック" pitchFamily="-84" charset="-128"/>
              </a:rPr>
              <a:t> around the </a:t>
            </a:r>
            <a:r>
              <a:rPr lang="en-US" sz="2400" dirty="0" smtClean="0">
                <a:cs typeface="ＭＳ Ｐゴシック" pitchFamily="-84" charset="-128"/>
              </a:rPr>
              <a:t>nucleus, we obtain</a:t>
            </a:r>
          </a:p>
          <a:p>
            <a:endParaRPr lang="en-US" sz="2400" dirty="0">
              <a:cs typeface="ＭＳ Ｐゴシック" pitchFamily="-84" charset="-128"/>
            </a:endParaRPr>
          </a:p>
          <a:p>
            <a:r>
              <a:rPr lang="en-US" sz="2400" dirty="0">
                <a:cs typeface="ＭＳ Ｐゴシック" pitchFamily="-84" charset="-128"/>
              </a:rPr>
              <a:t>		where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mvr</a:t>
            </a:r>
            <a:r>
              <a:rPr lang="en-US" sz="2400" dirty="0">
                <a:cs typeface="ＭＳ Ｐゴシック" pitchFamily="-84" charset="-128"/>
              </a:rPr>
              <a:t> is the magnitude of the orbital </a:t>
            </a: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		angular momentum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Magnetic Effects on Atomic Spectra</a:t>
            </a:r>
            <a:r>
              <a:rPr lang="en-US" dirty="0" smtClean="0">
                <a:cs typeface="Arial" charset="0"/>
              </a:rPr>
              <a:t>—</a:t>
            </a: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629258"/>
              </p:ext>
            </p:extLst>
          </p:nvPr>
        </p:nvGraphicFramePr>
        <p:xfrm>
          <a:off x="914400" y="5410200"/>
          <a:ext cx="1219200" cy="6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48" name="Equation" r:id="rId3" imgW="736600" imgH="393700" progId="Equation.DSMT4">
                  <p:embed/>
                </p:oleObj>
              </mc:Choice>
              <mc:Fallback>
                <p:oleObj name="Equation" r:id="rId3" imgW="736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410200"/>
                        <a:ext cx="1219200" cy="6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479322"/>
              </p:ext>
            </p:extLst>
          </p:nvPr>
        </p:nvGraphicFramePr>
        <p:xfrm>
          <a:off x="1066800" y="5056187"/>
          <a:ext cx="18383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49" name="Equation" r:id="rId5" imgW="1054100" imgH="203200" progId="Equation.DSMT4">
                  <p:embed/>
                </p:oleObj>
              </mc:Choice>
              <mc:Fallback>
                <p:oleObj name="Equation" r:id="rId5" imgW="1054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5056187"/>
                        <a:ext cx="18383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94211"/>
              </p:ext>
            </p:extLst>
          </p:nvPr>
        </p:nvGraphicFramePr>
        <p:xfrm>
          <a:off x="2895600" y="5029200"/>
          <a:ext cx="2147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50" name="Equation" r:id="rId7" imgW="1231900" imgH="241300" progId="Equation.DSMT4">
                  <p:embed/>
                </p:oleObj>
              </mc:Choice>
              <mc:Fallback>
                <p:oleObj name="Equation" r:id="rId7" imgW="1231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029200"/>
                        <a:ext cx="21478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629695"/>
              </p:ext>
            </p:extLst>
          </p:nvPr>
        </p:nvGraphicFramePr>
        <p:xfrm>
          <a:off x="5002213" y="5056187"/>
          <a:ext cx="10175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51" name="Equation" r:id="rId9" imgW="584200" imgH="203200" progId="Equation.DSMT4">
                  <p:embed/>
                </p:oleObj>
              </mc:Choice>
              <mc:Fallback>
                <p:oleObj name="Equation" r:id="rId9" imgW="584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2213" y="5056187"/>
                        <a:ext cx="1017587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908256"/>
              </p:ext>
            </p:extLst>
          </p:nvPr>
        </p:nvGraphicFramePr>
        <p:xfrm>
          <a:off x="6008687" y="4876800"/>
          <a:ext cx="1306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52" name="Equation" r:id="rId11" imgW="749300" imgH="393700" progId="Equation.DSMT4">
                  <p:embed/>
                </p:oleObj>
              </mc:Choice>
              <mc:Fallback>
                <p:oleObj name="Equation" r:id="rId11" imgW="749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08687" y="4876800"/>
                        <a:ext cx="1306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10187"/>
              </p:ext>
            </p:extLst>
          </p:nvPr>
        </p:nvGraphicFramePr>
        <p:xfrm>
          <a:off x="7239000" y="4876800"/>
          <a:ext cx="842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53" name="Equation" r:id="rId13" imgW="482600" imgH="393700" progId="Equation.DSMT4">
                  <p:embed/>
                </p:oleObj>
              </mc:Choice>
              <mc:Fallback>
                <p:oleObj name="Equation" r:id="rId13" imgW="482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0" y="4876800"/>
                        <a:ext cx="8429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142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3200400"/>
            <a:ext cx="8382000" cy="28956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The angular momentum is aligned with the magnetic moment, and the torque between    </a:t>
            </a:r>
            <a:r>
              <a:rPr lang="en-US" sz="2400" dirty="0" smtClean="0">
                <a:cs typeface="ＭＳ Ｐゴシック" pitchFamily="-84" charset="-128"/>
              </a:rPr>
              <a:t>   and       causes </a:t>
            </a:r>
            <a:r>
              <a:rPr lang="en-US" sz="2400" dirty="0">
                <a:cs typeface="ＭＳ Ｐゴシック" pitchFamily="-84" charset="-128"/>
              </a:rPr>
              <a:t>a precession of</a:t>
            </a:r>
            <a:r>
              <a:rPr lang="en-US" sz="2400" dirty="0" smtClean="0">
                <a:cs typeface="ＭＳ Ｐゴシック" pitchFamily="-84" charset="-128"/>
              </a:rPr>
              <a:t>       .</a:t>
            </a:r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</a:t>
            </a:r>
            <a:r>
              <a:rPr lang="el-GR" sz="2400" b="1" i="1" u="sng" dirty="0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b="1" u="sng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b="1" i="1" u="sng" dirty="0" err="1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="1" i="1" u="sng" dirty="0" err="1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/ 2</a:t>
            </a:r>
            <a:r>
              <a:rPr lang="en-US" sz="2400" b="1" i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called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Bohr </a:t>
            </a:r>
            <a:r>
              <a:rPr lang="en-US" sz="2400" b="1" u="sng" dirty="0" err="1">
                <a:solidFill>
                  <a:srgbClr val="800000"/>
                </a:solidFill>
                <a:cs typeface="ＭＳ Ｐゴシック" pitchFamily="-84" charset="-128"/>
              </a:rPr>
              <a:t>magneton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r>
              <a:rPr lang="en-US" sz="2400" dirty="0">
                <a:cs typeface="ＭＳ Ｐゴシック" pitchFamily="-84" charset="-128"/>
              </a:rPr>
              <a:t>    cannot align exactly in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 and </a:t>
            </a:r>
            <a:br>
              <a:rPr lang="en-US" sz="2400" dirty="0">
                <a:cs typeface="ＭＳ Ｐゴシック" pitchFamily="-84" charset="-128"/>
              </a:rPr>
            </a:br>
            <a:r>
              <a:rPr lang="en-US" sz="2400" dirty="0">
                <a:cs typeface="ＭＳ Ｐゴシック" pitchFamily="-84" charset="-128"/>
              </a:rPr>
              <a:t>has only certain allowed quantized orientations.</a:t>
            </a:r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3810000" y="914400"/>
            <a:ext cx="45720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Since there is no magnetic field to align them,    </a:t>
            </a: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   points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in random directions. </a:t>
            </a:r>
            <a:endParaRPr lang="en-US" dirty="0">
              <a:solidFill>
                <a:srgbClr val="3333CC"/>
              </a:solidFill>
              <a:latin typeface="+mn-lt"/>
              <a:ea typeface="ＭＳ Ｐゴシック" charset="0"/>
            </a:endParaRPr>
          </a:p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dipole has a potential energy</a:t>
            </a:r>
          </a:p>
        </p:txBody>
      </p:sp>
      <p:sp>
        <p:nvSpPr>
          <p:cNvPr id="173085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pic>
        <p:nvPicPr>
          <p:cNvPr id="3585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827042"/>
              </p:ext>
            </p:extLst>
          </p:nvPr>
        </p:nvGraphicFramePr>
        <p:xfrm>
          <a:off x="5606924" y="1219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4" name="Equation" r:id="rId4" imgW="139700" imgH="241300" progId="Equation.DSMT4">
                  <p:embed/>
                </p:oleObj>
              </mc:Choice>
              <mc:Fallback>
                <p:oleObj name="Equation" r:id="rId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6924" y="1219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903105"/>
              </p:ext>
            </p:extLst>
          </p:nvPr>
        </p:nvGraphicFramePr>
        <p:xfrm>
          <a:off x="5181600" y="2514600"/>
          <a:ext cx="2036763" cy="68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5" name="Equation" r:id="rId6" imgW="711200" imgH="241300" progId="Equation.DSMT4">
                  <p:embed/>
                </p:oleObj>
              </mc:Choice>
              <mc:Fallback>
                <p:oleObj name="Equation" r:id="rId6" imgW="711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2514600"/>
                        <a:ext cx="2036763" cy="68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073750"/>
              </p:ext>
            </p:extLst>
          </p:nvPr>
        </p:nvGraphicFramePr>
        <p:xfrm>
          <a:off x="2711324" y="3505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6" name="Equation" r:id="rId8" imgW="139700" imgH="241300" progId="Equation.DSMT4">
                  <p:embed/>
                </p:oleObj>
              </mc:Choice>
              <mc:Fallback>
                <p:oleObj name="Equation" r:id="rId8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1324" y="3505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635821"/>
              </p:ext>
            </p:extLst>
          </p:nvPr>
        </p:nvGraphicFramePr>
        <p:xfrm>
          <a:off x="6629400" y="34597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7" name="Equation" r:id="rId9" imgW="139700" imgH="241300" progId="Equation.DSMT4">
                  <p:embed/>
                </p:oleObj>
              </mc:Choice>
              <mc:Fallback>
                <p:oleObj name="Equation" r:id="rId9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34597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58198"/>
              </p:ext>
            </p:extLst>
          </p:nvPr>
        </p:nvGraphicFramePr>
        <p:xfrm>
          <a:off x="3581400" y="3486150"/>
          <a:ext cx="4159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8" name="Equation" r:id="rId10" imgW="152400" imgH="203200" progId="Equation.DSMT4">
                  <p:embed/>
                </p:oleObj>
              </mc:Choice>
              <mc:Fallback>
                <p:oleObj name="Equation" r:id="rId10" imgW="15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3486150"/>
                        <a:ext cx="4159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129013"/>
              </p:ext>
            </p:extLst>
          </p:nvPr>
        </p:nvGraphicFramePr>
        <p:xfrm>
          <a:off x="6629400" y="5137638"/>
          <a:ext cx="1600200" cy="95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9" name="Equation" r:id="rId12" imgW="698500" imgH="419100" progId="Equation.DSMT4">
                  <p:embed/>
                </p:oleObj>
              </mc:Choice>
              <mc:Fallback>
                <p:oleObj name="Equation" r:id="rId12" imgW="698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29400" y="5137638"/>
                        <a:ext cx="1600200" cy="95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539791"/>
              </p:ext>
            </p:extLst>
          </p:nvPr>
        </p:nvGraphicFramePr>
        <p:xfrm>
          <a:off x="762000" y="52123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70" name="Equation" r:id="rId14" imgW="139700" imgH="241300" progId="Equation.DSMT4">
                  <p:embed/>
                </p:oleObj>
              </mc:Choice>
              <mc:Fallback>
                <p:oleObj name="Equation" r:id="rId1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52123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188640"/>
              </p:ext>
            </p:extLst>
          </p:nvPr>
        </p:nvGraphicFramePr>
        <p:xfrm>
          <a:off x="5243513" y="4267200"/>
          <a:ext cx="1004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71" name="Equation" r:id="rId15" imgW="444500" imgH="203200" progId="Equation.DSMT4">
                  <p:embed/>
                </p:oleObj>
              </mc:Choice>
              <mc:Fallback>
                <p:oleObj name="Equation" r:id="rId15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3513" y="4267200"/>
                        <a:ext cx="10048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714240"/>
              </p:ext>
            </p:extLst>
          </p:nvPr>
        </p:nvGraphicFramePr>
        <p:xfrm>
          <a:off x="2057400" y="4038600"/>
          <a:ext cx="19208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72" name="Equation" r:id="rId17" imgW="850900" imgH="393700" progId="Equation.DSMT4">
                  <p:embed/>
                </p:oleObj>
              </mc:Choice>
              <mc:Fallback>
                <p:oleObj name="Equation" r:id="rId17" imgW="850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7400" y="4038600"/>
                        <a:ext cx="19208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218901"/>
              </p:ext>
            </p:extLst>
          </p:nvPr>
        </p:nvGraphicFramePr>
        <p:xfrm>
          <a:off x="3921125" y="4038600"/>
          <a:ext cx="12604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73" name="Equation" r:id="rId19" imgW="558800" imgH="393700" progId="Equation.DSMT4">
                  <p:embed/>
                </p:oleObj>
              </mc:Choice>
              <mc:Fallback>
                <p:oleObj name="Equation" r:id="rId19" imgW="558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21125" y="4038600"/>
                        <a:ext cx="12604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851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1730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6" descr="07p253a"/>
          <p:cNvPicPr>
            <a:picLocks noChangeAspect="1" noChangeArrowheads="1"/>
          </p:cNvPicPr>
          <p:nvPr/>
        </p:nvPicPr>
        <p:blipFill>
          <a:blip r:embed="rId3"/>
          <a:srcRect b="24588"/>
          <a:stretch>
            <a:fillRect/>
          </a:stretch>
        </p:blipFill>
        <p:spPr bwMode="auto">
          <a:xfrm>
            <a:off x="3276600" y="3810000"/>
            <a:ext cx="52666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8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879475"/>
            <a:ext cx="8077200" cy="4530725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potential energy is quantized due to the 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When a magnetic field is applied, the 2</a:t>
            </a:r>
            <a:r>
              <a:rPr lang="en-US" i="1" dirty="0">
                <a:cs typeface="ＭＳ Ｐゴシック" pitchFamily="-84" charset="-128"/>
              </a:rPr>
              <a:t>p</a:t>
            </a:r>
            <a:r>
              <a:rPr lang="en-US" dirty="0">
                <a:cs typeface="ＭＳ Ｐゴシック" pitchFamily="-84" charset="-128"/>
              </a:rPr>
              <a:t> level of atomic hydrogen is split into three different energy states with </a:t>
            </a:r>
            <a:r>
              <a:rPr lang="en-US" dirty="0" smtClean="0">
                <a:cs typeface="ＭＳ Ｐゴシック" pitchFamily="-84" charset="-128"/>
              </a:rPr>
              <a:t>the electron energy </a:t>
            </a:r>
            <a:r>
              <a:rPr lang="en-US" dirty="0">
                <a:cs typeface="ＭＳ Ｐゴシック" pitchFamily="-84" charset="-128"/>
              </a:rPr>
              <a:t>difference of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baseline="-25000" dirty="0">
                <a:ea typeface="Arial" pitchFamily="-84" charset="0"/>
                <a:cs typeface="Arial" pitchFamily="-84" charset="0"/>
              </a:rPr>
              <a:t>B</a:t>
            </a:r>
            <a:r>
              <a:rPr lang="en-US" i="1" dirty="0">
                <a:ea typeface="Arial" pitchFamily="-84" charset="0"/>
                <a:cs typeface="Arial" pitchFamily="-84" charset="0"/>
              </a:rPr>
              <a:t>B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m</a:t>
            </a:r>
            <a:r>
              <a:rPr lang="el-GR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So split is into a total of 2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+1 energy states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graphicFrame>
        <p:nvGraphicFramePr>
          <p:cNvPr id="174133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5831155"/>
              </p:ext>
            </p:extLst>
          </p:nvPr>
        </p:nvGraphicFramePr>
        <p:xfrm>
          <a:off x="990600" y="3886200"/>
          <a:ext cx="1981200" cy="1676400"/>
        </p:xfrm>
        <a:graphic>
          <a:graphicData uri="http://schemas.openxmlformats.org/drawingml/2006/table">
            <a:tbl>
              <a:tblPr/>
              <a:tblGrid>
                <a:gridCol w="613229"/>
                <a:gridCol w="1367971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</a:t>
                      </a:r>
                      <a:r>
                        <a:rPr kumimoji="0" lang="en-US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ヒラギノ角ゴ Pro W3" pitchFamily="-84" charset="-128"/>
                          <a:cs typeface="ヒラギノ角ゴ Pro W3" pitchFamily="-84" charset="-128"/>
                        </a:rPr>
                        <a:t>ℓ</a:t>
                      </a:r>
                      <a:endParaRPr kumimoji="0" lang="en-US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Energy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+ </a:t>
                      </a:r>
                      <a:r>
                        <a:rPr kumimoji="0" lang="el-G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endParaRPr kumimoji="0" lang="el-GR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l-GR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000644"/>
              </p:ext>
            </p:extLst>
          </p:nvPr>
        </p:nvGraphicFramePr>
        <p:xfrm>
          <a:off x="2133600" y="1774825"/>
          <a:ext cx="1123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13" name="Equation" r:id="rId4" imgW="317500" imgH="203200" progId="Equation.DSMT4">
                  <p:embed/>
                </p:oleObj>
              </mc:Choice>
              <mc:Fallback>
                <p:oleObj name="Equation" r:id="rId4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774825"/>
                        <a:ext cx="11239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13073"/>
              </p:ext>
            </p:extLst>
          </p:nvPr>
        </p:nvGraphicFramePr>
        <p:xfrm>
          <a:off x="3124200" y="1752600"/>
          <a:ext cx="1755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14" name="Equation" r:id="rId6" imgW="495300" imgH="215900" progId="Equation.DSMT4">
                  <p:embed/>
                </p:oleObj>
              </mc:Choice>
              <mc:Fallback>
                <p:oleObj name="Equation" r:id="rId6" imgW="4953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1752600"/>
                        <a:ext cx="17557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656054"/>
              </p:ext>
            </p:extLst>
          </p:nvPr>
        </p:nvGraphicFramePr>
        <p:xfrm>
          <a:off x="4846637" y="17526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15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6637" y="1752600"/>
                        <a:ext cx="19351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5867400" y="3733800"/>
            <a:ext cx="2667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38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uiExpand="1" build="p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3276600" cy="457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1s to 2p</a:t>
            </a:r>
          </a:p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2</a:t>
            </a:r>
            <a:r>
              <a:rPr lang="en-US" sz="4000" i="1" dirty="0" smtClean="0">
                <a:cs typeface="ＭＳ Ｐゴシック" pitchFamily="-84" charset="-128"/>
              </a:rPr>
              <a:t>p</a:t>
            </a:r>
            <a:r>
              <a:rPr lang="en-US" sz="4000" dirty="0" smtClean="0">
                <a:cs typeface="ＭＳ Ｐゴシック" pitchFamily="-84" charset="-128"/>
              </a:rPr>
              <a:t> to 1</a:t>
            </a:r>
            <a:r>
              <a:rPr lang="en-US" sz="4000" i="1" dirty="0" smtClean="0">
                <a:cs typeface="ＭＳ Ｐゴシック" pitchFamily="-84" charset="-128"/>
              </a:rPr>
              <a:t>s</a:t>
            </a:r>
            <a:endParaRPr lang="en-US" sz="4000" dirty="0" smtClean="0">
              <a:cs typeface="ＭＳ Ｐゴシック" pitchFamily="-84" charset="-128"/>
            </a:endParaRPr>
          </a:p>
        </p:txBody>
      </p:sp>
      <p:pic>
        <p:nvPicPr>
          <p:cNvPr id="3789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906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629400" y="914400"/>
            <a:ext cx="22098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6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An atomic beam of particles in the 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= 1 state pass through a magnetic field along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</a:t>
            </a:r>
            <a:r>
              <a:rPr lang="en-US" sz="2400" dirty="0" smtClean="0">
                <a:cs typeface="ＭＳ Ｐゴシック" pitchFamily="-84" charset="-128"/>
              </a:rPr>
              <a:t>. (Stern-</a:t>
            </a:r>
            <a:r>
              <a:rPr lang="en-US" sz="2400" dirty="0" err="1" smtClean="0">
                <a:cs typeface="ＭＳ Ｐゴシック" pitchFamily="-84" charset="-128"/>
              </a:rPr>
              <a:t>Gerlach</a:t>
            </a:r>
            <a:r>
              <a:rPr lang="en-US" sz="2400" dirty="0" smtClean="0">
                <a:cs typeface="ＭＳ Ｐゴシック" pitchFamily="-84" charset="-128"/>
              </a:rPr>
              <a:t> experiment)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+1 </a:t>
            </a:r>
            <a:r>
              <a:rPr lang="en-US" sz="2400" dirty="0">
                <a:cs typeface="ＭＳ Ｐゴシック" pitchFamily="-84" charset="-128"/>
              </a:rPr>
              <a:t>state will be deflected down,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 state up, and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400" dirty="0">
                <a:cs typeface="ＭＳ Ｐゴシック" pitchFamily="-84" charset="-128"/>
              </a:rPr>
              <a:t> state will be </a:t>
            </a:r>
            <a:r>
              <a:rPr lang="en-US" sz="2400" dirty="0" err="1">
                <a:cs typeface="ＭＳ Ｐゴシック" pitchFamily="-84" charset="-128"/>
              </a:rPr>
              <a:t>undeflected</a:t>
            </a:r>
            <a:r>
              <a:rPr lang="en-US" sz="2400" dirty="0" smtClean="0">
                <a:cs typeface="ＭＳ Ｐゴシック" pitchFamily="-84" charset="-128"/>
              </a:rPr>
              <a:t>.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saw only 2 with silver atom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If the space quantization were due to the magnetic quantum number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, t</a:t>
            </a:r>
            <a:r>
              <a:rPr lang="en-US" sz="2400" dirty="0" smtClean="0">
                <a:cs typeface="ＭＳ Ｐゴシック" pitchFamily="-84" charset="-128"/>
              </a:rPr>
              <a:t>he number of </a:t>
            </a:r>
            <a:r>
              <a:rPr lang="en-US" sz="2400" i="1" dirty="0" smtClean="0">
                <a:cs typeface="ＭＳ Ｐゴシック" pitchFamily="-84" charset="-128"/>
              </a:rPr>
              <a:t>m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states is always odd </a:t>
            </a:r>
            <a:r>
              <a:rPr lang="en-US" sz="2400" dirty="0" smtClean="0">
                <a:cs typeface="ＭＳ Ｐゴシック" pitchFamily="-84" charset="-128"/>
              </a:rPr>
              <a:t>at (</a:t>
            </a:r>
            <a:r>
              <a:rPr lang="en-US" sz="2400" dirty="0">
                <a:cs typeface="ＭＳ Ｐゴシック" pitchFamily="-84" charset="-128"/>
              </a:rPr>
              <a:t>2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+ 1) and should have produced an odd number of lines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38915" name="Picture 6" descr="0708"/>
          <p:cNvPicPr>
            <a:picLocks noChangeAspect="1" noChangeArrowheads="1"/>
          </p:cNvPicPr>
          <p:nvPr/>
        </p:nvPicPr>
        <p:blipFill>
          <a:blip r:embed="rId3"/>
          <a:srcRect b="8046"/>
          <a:stretch>
            <a:fillRect/>
          </a:stretch>
        </p:blipFill>
        <p:spPr bwMode="auto">
          <a:xfrm>
            <a:off x="2025650" y="1295400"/>
            <a:ext cx="50911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40718"/>
              </p:ext>
            </p:extLst>
          </p:nvPr>
        </p:nvGraphicFramePr>
        <p:xfrm>
          <a:off x="914400" y="3124200"/>
          <a:ext cx="1779588" cy="5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01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124200"/>
                        <a:ext cx="1779588" cy="56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690689"/>
              </p:ext>
            </p:extLst>
          </p:nvPr>
        </p:nvGraphicFramePr>
        <p:xfrm>
          <a:off x="914400" y="3733800"/>
          <a:ext cx="292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02" name="Equation" r:id="rId6" imgW="1104900" imgH="241300" progId="Equation.DSMT4">
                  <p:embed/>
                </p:oleObj>
              </mc:Choice>
              <mc:Fallback>
                <p:oleObj name="Equation" r:id="rId6" imgW="1104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733800"/>
                        <a:ext cx="2921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545271"/>
              </p:ext>
            </p:extLst>
          </p:nvPr>
        </p:nvGraphicFramePr>
        <p:xfrm>
          <a:off x="3810000" y="3733800"/>
          <a:ext cx="18129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03" name="Equation" r:id="rId8" imgW="685800" imgH="241300" progId="Equation.DSMT4">
                  <p:embed/>
                </p:oleObj>
              </mc:Choice>
              <mc:Fallback>
                <p:oleObj name="Equation" r:id="rId8" imgW="685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0" y="3733800"/>
                        <a:ext cx="181292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437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Intrinsic Spin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458200" cy="5257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1920, to explain spectral line splitting of Stern-</a:t>
            </a:r>
            <a:r>
              <a:rPr lang="en-US" sz="2400" dirty="0" err="1" smtClean="0">
                <a:cs typeface="+mn-cs"/>
              </a:rPr>
              <a:t>Gerlach</a:t>
            </a:r>
            <a:r>
              <a:rPr lang="en-US" sz="2400" dirty="0" smtClean="0">
                <a:cs typeface="+mn-cs"/>
              </a:rPr>
              <a:t> experiment, Wolfgang Pauli proposed the forth quantum number assigned to electrons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1925, Samuel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George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in Holland proposed that </a:t>
            </a:r>
            <a:r>
              <a:rPr lang="en-US" sz="2400" i="1" dirty="0" smtClean="0">
                <a:cs typeface="+mn-cs"/>
              </a:rPr>
              <a:t>the </a:t>
            </a:r>
            <a:r>
              <a:rPr lang="en-US" sz="2400" b="1" i="1" u="sng" dirty="0" smtClean="0">
                <a:solidFill>
                  <a:srgbClr val="800000"/>
                </a:solidFill>
                <a:cs typeface="+mn-cs"/>
              </a:rPr>
              <a:t>electron must have an intrinsic angular momentum</a:t>
            </a:r>
            <a:r>
              <a:rPr lang="en-US" sz="2400" b="1" u="sng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and therefore a magnetic moment.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Paul </a:t>
            </a:r>
            <a:r>
              <a:rPr lang="en-US" sz="2400" dirty="0" err="1" smtClean="0">
                <a:cs typeface="+mn-cs"/>
              </a:rPr>
              <a:t>Ehrenfest</a:t>
            </a:r>
            <a:r>
              <a:rPr lang="en-US" sz="2400" dirty="0" smtClean="0">
                <a:cs typeface="+mn-cs"/>
              </a:rPr>
              <a:t> showed that the surface of the spinning electron should be moving faster than the speed of light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to obtain the needed angular momentum!!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order to explain experimental data,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proposed that the electron must have an </a:t>
            </a:r>
            <a:r>
              <a:rPr lang="en-US" sz="2400" b="1" dirty="0" smtClean="0">
                <a:cs typeface="+mn-cs"/>
              </a:rPr>
              <a:t>intrinsic spin quantum number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i="1" dirty="0" err="1" smtClean="0">
                <a:cs typeface="+mn-cs"/>
              </a:rPr>
              <a:t>s</a:t>
            </a:r>
            <a:r>
              <a:rPr lang="en-US" sz="2400" dirty="0" smtClean="0">
                <a:cs typeface="+mn-cs"/>
              </a:rPr>
              <a:t> = ½.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51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6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Intrinsic Spin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685800"/>
            <a:ext cx="8686800" cy="2362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spinning electron reacts similarly to the orbiting electron in a magnetic field</a:t>
            </a:r>
            <a:r>
              <a:rPr lang="en-US" sz="2800" dirty="0" smtClean="0">
                <a:cs typeface="ＭＳ Ｐゴシック" pitchFamily="-84" charset="-128"/>
              </a:rPr>
              <a:t>. </a:t>
            </a:r>
            <a:r>
              <a:rPr lang="en-US" sz="2000" dirty="0" smtClean="0">
                <a:cs typeface="ＭＳ Ｐゴシック" pitchFamily="-84" charset="-128"/>
              </a:rPr>
              <a:t>(Dirac showed that this is necessary due to special relativity..)</a:t>
            </a:r>
            <a:endParaRPr lang="en-US" sz="20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should try to find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 err="1">
                <a:cs typeface="ＭＳ Ｐゴシック" pitchFamily="-84" charset="-128"/>
              </a:rPr>
              <a:t>L</a:t>
            </a:r>
            <a:r>
              <a:rPr lang="en-US" sz="2800" i="1" baseline="-25000" dirty="0" err="1">
                <a:cs typeface="ＭＳ Ｐゴシック" pitchFamily="-84" charset="-128"/>
              </a:rPr>
              <a:t>z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, and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magnetic spin quantum number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has only two values,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±½.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40965" name="Rectangle 15"/>
          <p:cNvSpPr>
            <a:spLocks noChangeArrowheads="1"/>
          </p:cNvSpPr>
          <p:nvPr/>
        </p:nvSpPr>
        <p:spPr bwMode="auto">
          <a:xfrm>
            <a:off x="457200" y="2971800"/>
            <a:ext cx="502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electron’s</a:t>
            </a:r>
            <a:r>
              <a:rPr lang="en-US" altLang="ja-JP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spin will be either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up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or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down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and can never be spinning with its magnetic moment </a:t>
            </a:r>
            <a:r>
              <a:rPr lang="el-GR" altLang="ja-JP" i="1" dirty="0">
                <a:solidFill>
                  <a:schemeClr val="accent2"/>
                </a:solidFill>
                <a:latin typeface="+mj-lt"/>
              </a:rPr>
              <a:t>μ</a:t>
            </a:r>
            <a:r>
              <a:rPr lang="en-US" altLang="ja-JP" i="1" baseline="-25000" dirty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exactly along the z </a:t>
            </a:r>
            <a:r>
              <a:rPr lang="en-US" altLang="ja-JP" dirty="0" smtClean="0">
                <a:solidFill>
                  <a:schemeClr val="accent2"/>
                </a:solidFill>
                <a:latin typeface="+mj-lt"/>
              </a:rPr>
              <a:t>axis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.</a:t>
            </a:r>
          </a:p>
          <a:p>
            <a:r>
              <a:rPr lang="en-US" dirty="0" smtClean="0">
                <a:solidFill>
                  <a:schemeClr val="accent2"/>
                </a:solidFill>
                <a:latin typeface="+mj-lt"/>
              </a:rPr>
              <a:t>For each state of the other quantum numbers, there are two spins values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0969" name="Picture 1"/>
          <p:cNvPicPr>
            <a:picLocks/>
          </p:cNvPicPr>
          <p:nvPr/>
        </p:nvPicPr>
        <p:blipFill>
          <a:blip r:embed="rId3"/>
          <a:srcRect l="42308"/>
          <a:stretch>
            <a:fillRect/>
          </a:stretch>
        </p:blipFill>
        <p:spPr bwMode="auto">
          <a:xfrm>
            <a:off x="6477000" y="32766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"/>
          <p:cNvPicPr>
            <a:picLocks/>
          </p:cNvPicPr>
          <p:nvPr/>
        </p:nvPicPr>
        <p:blipFill>
          <a:blip r:embed="rId3"/>
          <a:srcRect r="78847"/>
          <a:stretch>
            <a:fillRect/>
          </a:stretch>
        </p:blipFill>
        <p:spPr bwMode="auto">
          <a:xfrm>
            <a:off x="5334000" y="2971800"/>
            <a:ext cx="121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81000" y="5078849"/>
            <a:ext cx="502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intrinsic spin angular momentum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vector				   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062514"/>
              </p:ext>
            </p:extLst>
          </p:nvPr>
        </p:nvGraphicFramePr>
        <p:xfrm>
          <a:off x="1362075" y="5638800"/>
          <a:ext cx="23717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117" name="Equation" r:id="rId4" imgW="1079500" imgH="292100" progId="Equation.DSMT4">
                  <p:embed/>
                </p:oleObj>
              </mc:Choice>
              <mc:Fallback>
                <p:oleObj name="Equation" r:id="rId4" imgW="10795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5638800"/>
                        <a:ext cx="237172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903958"/>
              </p:ext>
            </p:extLst>
          </p:nvPr>
        </p:nvGraphicFramePr>
        <p:xfrm>
          <a:off x="3657600" y="5691187"/>
          <a:ext cx="9779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118" name="Equation" r:id="rId6" imgW="444500" imgH="254000" progId="Equation.DSMT4">
                  <p:embed/>
                </p:oleObj>
              </mc:Choice>
              <mc:Fallback>
                <p:oleObj name="Equation" r:id="rId6" imgW="444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691187"/>
                        <a:ext cx="9779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741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5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472"/>
            <a:ext cx="7772400" cy="81472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Energy Levels and Electron Probabilities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4759325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For hydrogen, the energy level depends on the principle quantum number </a:t>
            </a:r>
            <a:r>
              <a:rPr lang="en-US" sz="2800" i="1" dirty="0">
                <a:cs typeface="ＭＳ Ｐゴシック" pitchFamily="-84" charset="-128"/>
              </a:rPr>
              <a:t>n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4038600" y="1752600"/>
            <a:ext cx="4953000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3333CC"/>
                </a:solidFill>
                <a:latin typeface="+mj-lt"/>
                <a:cs typeface="+mn-cs"/>
              </a:rPr>
              <a:t>In ground state an atom cannot emit radiation. It can absorb electromagnetic radiation, or gain energy through inelastic bombardment by particles.</a:t>
            </a:r>
          </a:p>
        </p:txBody>
      </p:sp>
      <p:pic>
        <p:nvPicPr>
          <p:cNvPr id="4301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79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853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Selection Rules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6425" cy="48006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We can use the wave functions to calculate transition probabilities for the electron to change from one state to another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b="1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Allowed transitions</a:t>
            </a:r>
            <a:r>
              <a:rPr lang="en-US" sz="2800" dirty="0">
                <a:cs typeface="ＭＳ Ｐゴシック" pitchFamily="-84" charset="-128"/>
              </a:rPr>
              <a:t>: Electrons absorbing or emitting photons can change states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±1</a:t>
            </a:r>
            <a:r>
              <a:rPr lang="en-US" sz="2800" dirty="0" smtClean="0">
                <a:cs typeface="ＭＳ Ｐゴシック" pitchFamily="-84" charset="-128"/>
              </a:rPr>
              <a:t>. (Evidence for the photon carrying one unit of angular momentum!)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</a:t>
            </a:r>
            <a:r>
              <a:rPr lang="en-US" sz="2800" dirty="0" err="1">
                <a:solidFill>
                  <a:srgbClr val="800000"/>
                </a:solidFill>
                <a:cs typeface="ＭＳ Ｐゴシック" pitchFamily="-84" charset="-128"/>
              </a:rPr>
              <a:t>Δn</a:t>
            </a:r>
            <a:r>
              <a:rPr lang="en-US" sz="2800" dirty="0">
                <a:solidFill>
                  <a:srgbClr val="800000"/>
                </a:solidFill>
                <a:cs typeface="ＭＳ Ｐゴシック" pitchFamily="-84" charset="-128"/>
              </a:rPr>
              <a:t>=anything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800000"/>
                </a:solidFill>
                <a:cs typeface="ＭＳ Ｐゴシック" pitchFamily="-84" charset="-128"/>
              </a:rPr>
              <a:t>				</a:t>
            </a:r>
            <a:r>
              <a:rPr lang="el-GR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±1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l-GR" sz="2800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0, ±1</a:t>
            </a:r>
            <a:endParaRPr lang="en-US" sz="2800" dirty="0">
              <a:solidFill>
                <a:srgbClr val="800000"/>
              </a:solidFill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b="1" dirty="0" smtClean="0">
                <a:solidFill>
                  <a:srgbClr val="000000"/>
                </a:solidFill>
                <a:cs typeface="ＭＳ Ｐゴシック" pitchFamily="-84" charset="-128"/>
              </a:rPr>
              <a:t>Forbidden </a:t>
            </a: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transitions</a:t>
            </a:r>
            <a:r>
              <a:rPr lang="en-US" sz="2800" dirty="0">
                <a:cs typeface="ＭＳ Ｐゴシック" pitchFamily="-84" charset="-128"/>
              </a:rPr>
              <a:t>: Other transitions possible but occur with much smaller probabilities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≠ ±1</a:t>
            </a:r>
            <a:r>
              <a:rPr lang="en-US" sz="2800" dirty="0">
                <a:cs typeface="ＭＳ Ｐゴシック" pitchFamily="-84" charset="-128"/>
              </a:rPr>
              <a:t>. 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4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Homework </a:t>
            </a:r>
            <a:r>
              <a:rPr lang="en-US" dirty="0"/>
              <a:t>#7</a:t>
            </a:r>
          </a:p>
          <a:p>
            <a:pPr lvl="1" eaLnBrk="1" hangingPunct="1"/>
            <a:r>
              <a:rPr lang="en-US" dirty="0"/>
              <a:t>CH7 end of chapter problems: 7, 8, 9, 12, 17 and 29</a:t>
            </a:r>
          </a:p>
          <a:p>
            <a:pPr lvl="1" eaLnBrk="1" hangingPunct="1"/>
            <a:r>
              <a:rPr lang="en-US" dirty="0"/>
              <a:t>Due on Monday, Nov. </a:t>
            </a:r>
            <a:r>
              <a:rPr lang="en-US" dirty="0" smtClean="0"/>
              <a:t>25, </a:t>
            </a:r>
            <a:r>
              <a:rPr lang="en-US" dirty="0"/>
              <a:t>in class </a:t>
            </a:r>
          </a:p>
          <a:p>
            <a:pPr eaLnBrk="1" hangingPunct="1"/>
            <a:r>
              <a:rPr lang="en-US" dirty="0" smtClean="0"/>
              <a:t>Quiz number 4</a:t>
            </a:r>
          </a:p>
          <a:p>
            <a:pPr lvl="1" eaLnBrk="1" hangingPunct="1"/>
            <a:r>
              <a:rPr lang="en-US" dirty="0" smtClean="0"/>
              <a:t>At the beginning of the class Monday, Nov. 25</a:t>
            </a:r>
          </a:p>
          <a:p>
            <a:pPr lvl="1" eaLnBrk="1" hangingPunct="1"/>
            <a:r>
              <a:rPr lang="en-US" dirty="0" smtClean="0"/>
              <a:t>Covers CH7 and what we finish this Wednesday</a:t>
            </a:r>
          </a:p>
          <a:p>
            <a:pPr eaLnBrk="1" hangingPunct="1"/>
            <a:r>
              <a:rPr lang="en-US" dirty="0" smtClean="0"/>
              <a:t>Reading </a:t>
            </a:r>
            <a:r>
              <a:rPr lang="en-US" dirty="0"/>
              <a:t>assignments</a:t>
            </a:r>
          </a:p>
          <a:p>
            <a:pPr lvl="1" eaLnBrk="1" hangingPunct="1"/>
            <a:r>
              <a:rPr lang="en-US" dirty="0"/>
              <a:t>Entire CH8 (in particular CH8.1), CH9.4 and CH9.7 </a:t>
            </a:r>
          </a:p>
          <a:p>
            <a:pPr eaLnBrk="1" hangingPunct="1"/>
            <a:r>
              <a:rPr lang="en-US" dirty="0"/>
              <a:t>Class is cancelled </a:t>
            </a:r>
            <a:r>
              <a:rPr lang="en-US" dirty="0" smtClean="0"/>
              <a:t>on Wednesday</a:t>
            </a:r>
            <a:r>
              <a:rPr lang="en-US" dirty="0"/>
              <a:t>, Nov. </a:t>
            </a:r>
            <a:r>
              <a:rPr lang="en-US" dirty="0" smtClean="0"/>
              <a:t>27</a:t>
            </a:r>
            <a:endParaRPr lang="en-US" dirty="0"/>
          </a:p>
          <a:p>
            <a:pPr lvl="1" eaLnBrk="1" hangingPunct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741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9788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Probability Distribution Functions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5344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We must use wave functions to calculate the probability distributions of the electrons.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</a:t>
            </a:r>
            <a:r>
              <a:rPr lang="ja-JP" altLang="en-US" dirty="0" smtClean="0">
                <a:cs typeface="ＭＳ Ｐゴシック" pitchFamily="-84" charset="-128"/>
              </a:rPr>
              <a:t>“</a:t>
            </a:r>
            <a:r>
              <a:rPr lang="en-US" dirty="0" smtClean="0">
                <a:cs typeface="ＭＳ Ｐゴシック" pitchFamily="-84" charset="-128"/>
              </a:rPr>
              <a:t>position</a:t>
            </a:r>
            <a:r>
              <a:rPr lang="ja-JP" altLang="en-US" dirty="0" smtClean="0">
                <a:cs typeface="ＭＳ Ｐゴシック" pitchFamily="-84" charset="-128"/>
              </a:rPr>
              <a:t>”</a:t>
            </a:r>
            <a:r>
              <a:rPr lang="en-US" dirty="0" smtClean="0">
                <a:cs typeface="ＭＳ Ｐゴシック" pitchFamily="-84" charset="-128"/>
              </a:rPr>
              <a:t> of the electron is spread over space and is not well defined.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We may use the radial wave function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to calculate radial probability distributions of the electron.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probability of finding the electron in a differential volume element </a:t>
            </a:r>
            <a:r>
              <a:rPr lang="en-US" i="1" dirty="0" err="1" smtClean="0">
                <a:cs typeface="ＭＳ Ｐゴシック" pitchFamily="-84" charset="-128"/>
              </a:rPr>
              <a:t>d</a:t>
            </a:r>
            <a:r>
              <a:rPr lang="en-US" i="1" dirty="0" err="1" smtClean="0">
                <a:latin typeface="Symbol" charset="2"/>
                <a:cs typeface="Symbol" charset="2"/>
              </a:rPr>
              <a:t>τ</a:t>
            </a:r>
            <a:r>
              <a:rPr lang="en-US" dirty="0" smtClean="0">
                <a:latin typeface="Symbol" pitchFamily="-84" charset="2"/>
                <a:cs typeface="ＭＳ Ｐゴシック" pitchFamily="-84" charset="-128"/>
              </a:rPr>
              <a:t>  </a:t>
            </a:r>
            <a:r>
              <a:rPr lang="en-US" dirty="0" smtClean="0">
                <a:cs typeface="ＭＳ Ｐゴシック" pitchFamily="-84" charset="-128"/>
              </a:rPr>
              <a:t>is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125358"/>
              </p:ext>
            </p:extLst>
          </p:nvPr>
        </p:nvGraphicFramePr>
        <p:xfrm>
          <a:off x="2362200" y="5257800"/>
          <a:ext cx="550946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7" name="Equation" r:id="rId3" imgW="1739900" imgH="241300" progId="Equation.DSMT4">
                  <p:embed/>
                </p:oleObj>
              </mc:Choice>
              <mc:Fallback>
                <p:oleObj name="Equation" r:id="rId3" imgW="1739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5257800"/>
                        <a:ext cx="5509461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583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Probability Distribution Functions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914400"/>
            <a:ext cx="8458200" cy="4572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differential volume element in spherical polar coordinates is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	Therefore,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We are only interested in the radial dependence.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radial probability density is </a:t>
            </a:r>
            <a:r>
              <a:rPr lang="en-US" i="1" dirty="0" smtClean="0">
                <a:cs typeface="+mn-cs"/>
              </a:rPr>
              <a:t>P</a:t>
            </a:r>
            <a:r>
              <a:rPr lang="en-US" dirty="0" smtClean="0">
                <a:cs typeface="+mn-cs"/>
              </a:rPr>
              <a:t>(</a:t>
            </a:r>
            <a:r>
              <a:rPr lang="en-US" i="1" dirty="0" smtClean="0">
                <a:cs typeface="+mn-cs"/>
              </a:rPr>
              <a:t>r</a:t>
            </a:r>
            <a:r>
              <a:rPr lang="en-US" dirty="0" smtClean="0">
                <a:cs typeface="+mn-cs"/>
              </a:rPr>
              <a:t>) = </a:t>
            </a:r>
            <a:r>
              <a:rPr lang="en-US" i="1" dirty="0" smtClean="0">
                <a:cs typeface="+mn-cs"/>
              </a:rPr>
              <a:t>r</a:t>
            </a:r>
            <a:r>
              <a:rPr lang="en-US" baseline="30000" dirty="0" smtClean="0">
                <a:cs typeface="+mn-cs"/>
              </a:rPr>
              <a:t>2</a:t>
            </a:r>
            <a:r>
              <a:rPr lang="en-US" dirty="0" smtClean="0">
                <a:cs typeface="+mn-cs"/>
              </a:rPr>
              <a:t>|</a:t>
            </a:r>
            <a:r>
              <a:rPr lang="en-US" i="1" dirty="0" smtClean="0">
                <a:cs typeface="+mn-cs"/>
              </a:rPr>
              <a:t>R</a:t>
            </a:r>
            <a:r>
              <a:rPr lang="en-US" dirty="0" smtClean="0">
                <a:cs typeface="+mn-cs"/>
              </a:rPr>
              <a:t>(</a:t>
            </a:r>
            <a:r>
              <a:rPr lang="en-US" i="1" dirty="0" smtClean="0">
                <a:cs typeface="+mn-cs"/>
              </a:rPr>
              <a:t>r</a:t>
            </a:r>
            <a:r>
              <a:rPr lang="en-US" dirty="0" smtClean="0">
                <a:cs typeface="+mn-cs"/>
              </a:rPr>
              <a:t>)|</a:t>
            </a:r>
            <a:r>
              <a:rPr lang="en-US" baseline="30000" dirty="0" smtClean="0">
                <a:cs typeface="+mn-cs"/>
              </a:rPr>
              <a:t>2</a:t>
            </a:r>
            <a:r>
              <a:rPr lang="en-US" dirty="0" smtClean="0">
                <a:cs typeface="+mn-cs"/>
              </a:rPr>
              <a:t> and it depends only on 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 and </a:t>
            </a:r>
            <a:r>
              <a:rPr lang="en-US" i="1" dirty="0" smtClean="0">
                <a:cs typeface="+mn-cs"/>
              </a:rPr>
              <a:t>l</a:t>
            </a:r>
            <a:r>
              <a:rPr lang="en-US" dirty="0" smtClean="0">
                <a:cs typeface="+mn-cs"/>
              </a:rPr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852532"/>
              </p:ext>
            </p:extLst>
          </p:nvPr>
        </p:nvGraphicFramePr>
        <p:xfrm>
          <a:off x="2819400" y="1944687"/>
          <a:ext cx="39020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33" name="Equation" r:id="rId3" imgW="1231900" imgH="228600" progId="Equation.DSMT4">
                  <p:embed/>
                </p:oleObj>
              </mc:Choice>
              <mc:Fallback>
                <p:oleObj name="Equation" r:id="rId3" imgW="1231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944687"/>
                        <a:ext cx="3902075" cy="72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049408"/>
              </p:ext>
            </p:extLst>
          </p:nvPr>
        </p:nvGraphicFramePr>
        <p:xfrm>
          <a:off x="533400" y="2895600"/>
          <a:ext cx="837812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34" name="Equation" r:id="rId5" imgW="3251200" imgH="355600" progId="Equation.DSMT4">
                  <p:embed/>
                </p:oleObj>
              </mc:Choice>
              <mc:Fallback>
                <p:oleObj name="Equation" r:id="rId5" imgW="32512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2895600"/>
                        <a:ext cx="8378124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731245"/>
              </p:ext>
            </p:extLst>
          </p:nvPr>
        </p:nvGraphicFramePr>
        <p:xfrm>
          <a:off x="2924403" y="4289425"/>
          <a:ext cx="341924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35" name="Equation" r:id="rId7" imgW="1346200" imgH="292100" progId="Equation.DSMT4">
                  <p:embed/>
                </p:oleObj>
              </mc:Choice>
              <mc:Fallback>
                <p:oleObj name="Equation" r:id="rId7" imgW="1346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4403" y="4289425"/>
                        <a:ext cx="3419247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565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5410200" y="1143000"/>
            <a:ext cx="3124200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3200" i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) and 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P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) for the lowest-lying states of the hydrogen atom</a:t>
            </a:r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Probability Distribution Functions</a:t>
            </a:r>
          </a:p>
        </p:txBody>
      </p:sp>
      <p:pic>
        <p:nvPicPr>
          <p:cNvPr id="471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487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70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Probability Distribution Functions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probability density for the hydrogen atom for three different electron states</a:t>
            </a:r>
          </a:p>
        </p:txBody>
      </p:sp>
      <p:pic>
        <p:nvPicPr>
          <p:cNvPr id="481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2057400"/>
            <a:ext cx="8636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1981200"/>
            <a:ext cx="2971800" cy="411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52800" y="1981200"/>
            <a:ext cx="2971800" cy="411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72200" y="1905000"/>
            <a:ext cx="2971800" cy="411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18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build="p"/>
      <p:bldP spid="2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3-11-13 at 5.1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Project Report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5791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Must contain the following at the minimum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(max) page report, including figures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Text of the report must NOT be a copy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Due Mon., Dec. 2, 2013</a:t>
            </a:r>
          </a:p>
        </p:txBody>
      </p:sp>
    </p:spTree>
    <p:extLst>
      <p:ext uri="{BB962C8B-B14F-4D97-AF65-F5344CB8AC3E}">
        <p14:creationId xmlns:p14="http://schemas.microsoft.com/office/powerpoint/2010/main" val="154825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Presentations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715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Each of the 10 research groups makes a 10min presentation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8min presentation + 2min Q&amp;A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All presentations must be in power point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 must receive all final presentation files by 8pm, Sunday, Dec. 1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No changes are allowed afterward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representative of the group makes the presentation followed by all group members’ participation in the Q&amp;A session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time: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In class Monday, Dec. 2 or in class Wednesday, Dec. 4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Important metrics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Contents of the presentation: 60%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Inclusion of all important points as mentioned in the report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The quality of the research and making the right points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Quality of the presentation itself: 15%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Presentation manner: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Q&amp;A handling: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Staying in the allotted presentation time: 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Judging participation and sincerity: 5%</a:t>
            </a:r>
          </a:p>
          <a:p>
            <a:pPr marL="914400" lvl="1" indent="-514350" eaLnBrk="1" hangingPunct="1"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8076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Solution of the Angular and </a:t>
            </a:r>
            <a:r>
              <a:rPr lang="en-US" sz="3400" dirty="0" err="1" smtClean="0">
                <a:cs typeface="+mj-cs"/>
              </a:rPr>
              <a:t>Azimuthal</a:t>
            </a:r>
            <a:r>
              <a:rPr lang="en-US" sz="3400" dirty="0" smtClean="0">
                <a:cs typeface="+mj-cs"/>
              </a:rPr>
              <a:t> Equations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295400"/>
            <a:ext cx="8229600" cy="376555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radial wave function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 and the spherical harmonics </a:t>
            </a:r>
            <a:r>
              <a:rPr lang="en-US" i="1" dirty="0">
                <a:cs typeface="ＭＳ Ｐゴシック" pitchFamily="-84" charset="-128"/>
              </a:rPr>
              <a:t>Y</a:t>
            </a:r>
            <a:r>
              <a:rPr lang="en-US" dirty="0">
                <a:cs typeface="ＭＳ Ｐゴシック" pitchFamily="-84" charset="-128"/>
              </a:rPr>
              <a:t> determine the probability density for the various quantum states.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Thus the </a:t>
            </a:r>
            <a:r>
              <a:rPr lang="en-US" dirty="0">
                <a:cs typeface="ＭＳ Ｐゴシック" pitchFamily="-84" charset="-128"/>
              </a:rPr>
              <a:t>total wave </a:t>
            </a:r>
            <a:r>
              <a:rPr lang="en-US" dirty="0" smtClean="0">
                <a:cs typeface="ＭＳ Ｐゴシック" pitchFamily="-84" charset="-128"/>
              </a:rPr>
              <a:t>function </a:t>
            </a:r>
            <a:r>
              <a:rPr lang="en-US" dirty="0" err="1" smtClean="0">
                <a:latin typeface="Symbol" charset="2"/>
                <a:cs typeface="Symbol" charset="2"/>
              </a:rPr>
              <a:t>ψ</a:t>
            </a:r>
            <a:r>
              <a:rPr lang="en-US" dirty="0" err="1" smtClean="0">
                <a:cs typeface="ＭＳ Ｐゴシック" pitchFamily="-84" charset="-128"/>
              </a:rPr>
              <a:t>(r,</a:t>
            </a:r>
            <a:r>
              <a:rPr lang="en-US" dirty="0" err="1" smtClean="0">
                <a:latin typeface="Symbol" charset="2"/>
                <a:cs typeface="Symbol" charset="2"/>
              </a:rPr>
              <a:t>θ,φ</a:t>
            </a:r>
            <a:r>
              <a:rPr lang="en-US" dirty="0" smtClean="0">
                <a:cs typeface="ＭＳ Ｐゴシック" pitchFamily="-84" charset="-128"/>
              </a:rPr>
              <a:t>) depends </a:t>
            </a:r>
            <a:r>
              <a:rPr lang="en-US" dirty="0">
                <a:cs typeface="ＭＳ Ｐゴシック" pitchFamily="-84" charset="-128"/>
              </a:rPr>
              <a:t>on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,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, and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 The wave function</a:t>
            </a:r>
            <a:r>
              <a:rPr lang="en-US" dirty="0" smtClean="0">
                <a:cs typeface="ＭＳ Ｐゴシック" pitchFamily="-84" charset="-128"/>
              </a:rPr>
              <a:t> can be written as 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446825"/>
              </p:ext>
            </p:extLst>
          </p:nvPr>
        </p:nvGraphicFramePr>
        <p:xfrm>
          <a:off x="1038225" y="4211638"/>
          <a:ext cx="68341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814" name="Equation" r:id="rId3" imgW="1841500" imgH="241300" progId="Equation.DSMT4">
                  <p:embed/>
                </p:oleObj>
              </mc:Choice>
              <mc:Fallback>
                <p:oleObj name="Equation" r:id="rId3" imgW="1841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211638"/>
                        <a:ext cx="68341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768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Orbital Angular Momentum Quantum Number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4973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It is associated with the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 err="1">
                <a:cs typeface="ＭＳ Ｐゴシック" pitchFamily="-84" charset="-128"/>
              </a:rPr>
              <a:t>(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) and </a:t>
            </a:r>
            <a:r>
              <a:rPr lang="en-US" sz="2800" i="1" dirty="0" err="1">
                <a:cs typeface="ＭＳ Ｐゴシック" pitchFamily="-84" charset="-128"/>
              </a:rPr>
              <a:t>f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800" dirty="0">
                <a:cs typeface="ＭＳ Ｐゴシック" pitchFamily="-84" charset="-128"/>
              </a:rPr>
              <a:t> parts of the wave function.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Classically, the orbital angular momentum		</a:t>
            </a:r>
            <a:r>
              <a:rPr lang="en-US" sz="2800" dirty="0" smtClean="0">
                <a:cs typeface="ＭＳ Ｐゴシック" pitchFamily="-84" charset="-128"/>
              </a:rPr>
              <a:t>    with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 err="1">
                <a:cs typeface="ＭＳ Ｐゴシック" pitchFamily="-84" charset="-128"/>
              </a:rPr>
              <a:t>mv</a:t>
            </a:r>
            <a:r>
              <a:rPr lang="en-US" sz="2800" baseline="-25000" dirty="0" err="1">
                <a:cs typeface="ＭＳ Ｐゴシック" pitchFamily="-84" charset="-128"/>
              </a:rPr>
              <a:t>orbital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 smtClean="0"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>
                <a:cs typeface="ＭＳ Ｐゴシック" pitchFamily="-84" charset="-128"/>
              </a:rPr>
              <a:t>is related to </a:t>
            </a:r>
            <a:r>
              <a:rPr lang="en-US" sz="2800" dirty="0" smtClean="0">
                <a:cs typeface="ＭＳ Ｐゴシック" pitchFamily="-84" charset="-128"/>
              </a:rPr>
              <a:t>the magnitude of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dirty="0" smtClean="0">
                <a:cs typeface="ＭＳ Ｐゴシック" pitchFamily="-84" charset="-128"/>
              </a:rPr>
              <a:t> by    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 </a:t>
            </a:r>
            <a:r>
              <a:rPr lang="en-US" sz="2800" dirty="0">
                <a:latin typeface="Monotype Corsiva" pitchFamily="-84" charset="0"/>
                <a:cs typeface="ＭＳ Ｐゴシック" pitchFamily="-84" charset="-128"/>
              </a:rPr>
              <a:t>		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.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an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= 0 state</a:t>
            </a:r>
            <a:r>
              <a:rPr lang="en-US" sz="2800" dirty="0" smtClean="0">
                <a:cs typeface="ＭＳ Ｐゴシック" pitchFamily="-84" charset="-128"/>
              </a:rPr>
              <a:t>,    	</a:t>
            </a:r>
            <a:r>
              <a:rPr lang="en-US" sz="2800" dirty="0">
                <a:cs typeface="ＭＳ Ｐゴシック" pitchFamily="-84" charset="-128"/>
              </a:rPr>
              <a:t>	  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It disagrees with </a:t>
            </a:r>
            <a:r>
              <a:rPr lang="en-US" sz="2800" dirty="0" smtClean="0">
                <a:cs typeface="ＭＳ Ｐゴシック" pitchFamily="-84" charset="-128"/>
              </a:rPr>
              <a:t>Bohr’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semi-classical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planetary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model of electrons orbiting a nucleus </a:t>
            </a:r>
            <a:r>
              <a:rPr lang="en-US" altLang="ja-JP" sz="2800" i="1" dirty="0">
                <a:cs typeface="ＭＳ Ｐゴシック" pitchFamily="-84" charset="-128"/>
              </a:rPr>
              <a:t>L</a:t>
            </a:r>
            <a:r>
              <a:rPr lang="en-US" altLang="ja-JP" sz="2800" dirty="0">
                <a:cs typeface="ＭＳ Ｐゴシック" pitchFamily="-84" charset="-128"/>
              </a:rPr>
              <a:t> = </a:t>
            </a:r>
            <a:r>
              <a:rPr lang="en-US" altLang="ja-JP" sz="2800" i="1" dirty="0" err="1">
                <a:cs typeface="ＭＳ Ｐゴシック" pitchFamily="-84" charset="-128"/>
              </a:rPr>
              <a:t>n</a:t>
            </a:r>
            <a:r>
              <a:rPr lang="en-US" altLang="ja-JP" sz="2800" i="1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altLang="ja-JP" sz="2800" dirty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2438400" y="4038600"/>
            <a:ext cx="16002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477000" y="1905000"/>
          <a:ext cx="15429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284" name="Equation" r:id="rId3" imgW="609600" imgH="241300" progId="Equation.DSMT4">
                  <p:embed/>
                </p:oleObj>
              </mc:Choice>
              <mc:Fallback>
                <p:oleObj name="Equation" r:id="rId3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5429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687124"/>
              </p:ext>
            </p:extLst>
          </p:nvPr>
        </p:nvGraphicFramePr>
        <p:xfrm>
          <a:off x="5895975" y="2819400"/>
          <a:ext cx="1952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285" name="Equation" r:id="rId5" imgW="889000" imgH="279400" progId="Equation.DSMT4">
                  <p:embed/>
                </p:oleObj>
              </mc:Choice>
              <mc:Fallback>
                <p:oleObj name="Equation" r:id="rId5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2819400"/>
                        <a:ext cx="19526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785472"/>
              </p:ext>
            </p:extLst>
          </p:nvPr>
        </p:nvGraphicFramePr>
        <p:xfrm>
          <a:off x="3260725" y="3352800"/>
          <a:ext cx="2149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286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3352800"/>
                        <a:ext cx="21494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403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1618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6858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Orbital Angular Momentum Quantum Number </a:t>
            </a:r>
            <a:r>
              <a:rPr lang="en-US" sz="4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40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09600"/>
            <a:ext cx="89154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C</a:t>
            </a:r>
            <a:r>
              <a:rPr lang="en-US" sz="3600" dirty="0" smtClean="0">
                <a:cs typeface="ＭＳ Ｐゴシック" pitchFamily="-84" charset="-128"/>
              </a:rPr>
              <a:t>ertain </a:t>
            </a:r>
            <a:r>
              <a:rPr lang="en-US" sz="3600" dirty="0">
                <a:cs typeface="ＭＳ Ｐゴシック" pitchFamily="-84" charset="-128"/>
              </a:rPr>
              <a:t>energy level is </a:t>
            </a:r>
            <a:r>
              <a:rPr lang="en-US" sz="3600" b="1" dirty="0">
                <a:solidFill>
                  <a:srgbClr val="000000"/>
                </a:solidFill>
                <a:cs typeface="ＭＳ Ｐゴシック" pitchFamily="-84" charset="-128"/>
              </a:rPr>
              <a:t>degenerate</a:t>
            </a:r>
            <a:r>
              <a:rPr lang="en-US" sz="3600" dirty="0">
                <a:cs typeface="ＭＳ Ｐゴシック" pitchFamily="-84" charset="-128"/>
              </a:rPr>
              <a:t> with respect to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when the energy is independent of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Use letter names for the various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values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 =	</a:t>
            </a:r>
            <a:r>
              <a:rPr lang="en-US" sz="3200" dirty="0" smtClean="0">
                <a:ea typeface="Arial" pitchFamily="-84" charset="0"/>
                <a:cs typeface="Arial" pitchFamily="-84" charset="0"/>
              </a:rPr>
              <a:t>	0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	1	2	3	4	5 . . .</a:t>
            </a:r>
            <a:endParaRPr lang="en-US" sz="3200" dirty="0"/>
          </a:p>
          <a:p>
            <a:pPr lvl="1" eaLnBrk="1" hangingPunct="1">
              <a:spcBef>
                <a:spcPts val="0"/>
              </a:spcBef>
            </a:pPr>
            <a:r>
              <a:rPr lang="en-US" sz="3200" dirty="0"/>
              <a:t>Letter =	</a:t>
            </a:r>
            <a:r>
              <a:rPr lang="en-US" sz="3200" i="1" dirty="0" err="1"/>
              <a:t>s</a:t>
            </a:r>
            <a:r>
              <a:rPr lang="en-US" sz="3200" i="1" dirty="0"/>
              <a:t>	</a:t>
            </a:r>
            <a:r>
              <a:rPr lang="en-US" sz="3200" i="1" dirty="0" err="1"/>
              <a:t>p</a:t>
            </a:r>
            <a:r>
              <a:rPr lang="en-US" sz="3200" i="1" dirty="0"/>
              <a:t>	</a:t>
            </a:r>
            <a:r>
              <a:rPr lang="en-US" sz="3200" i="1" dirty="0" err="1"/>
              <a:t>d</a:t>
            </a:r>
            <a:r>
              <a:rPr lang="en-US" sz="3200" i="1" dirty="0"/>
              <a:t>	</a:t>
            </a:r>
            <a:r>
              <a:rPr lang="en-US" sz="3200" i="1" dirty="0" err="1"/>
              <a:t>f</a:t>
            </a:r>
            <a:r>
              <a:rPr lang="en-US" sz="3200" i="1" dirty="0"/>
              <a:t>	</a:t>
            </a:r>
            <a:r>
              <a:rPr lang="en-US" sz="3200" i="1" dirty="0" err="1"/>
              <a:t>g</a:t>
            </a:r>
            <a:r>
              <a:rPr lang="en-US" sz="3200" i="1" dirty="0"/>
              <a:t>	</a:t>
            </a:r>
            <a:r>
              <a:rPr lang="en-US" sz="3200" i="1" dirty="0" err="1"/>
              <a:t>h</a:t>
            </a:r>
            <a:r>
              <a:rPr lang="en-US" sz="3200" i="1" dirty="0"/>
              <a:t> </a:t>
            </a:r>
            <a:r>
              <a:rPr lang="en-US" sz="3200" dirty="0"/>
              <a:t>. . </a:t>
            </a:r>
            <a:r>
              <a:rPr lang="en-US" sz="3200" dirty="0" smtClean="0"/>
              <a:t>.</a:t>
            </a:r>
            <a:endParaRPr lang="en-US" sz="3600" dirty="0" smtClean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Atomic states are referred </a:t>
            </a:r>
            <a:r>
              <a:rPr lang="en-US" sz="3600" dirty="0" smtClean="0">
                <a:cs typeface="ＭＳ Ｐゴシック" pitchFamily="-84" charset="-128"/>
              </a:rPr>
              <a:t>by </a:t>
            </a:r>
            <a:r>
              <a:rPr lang="en-US" sz="3600" dirty="0">
                <a:cs typeface="ＭＳ Ｐゴシック" pitchFamily="-84" charset="-128"/>
              </a:rPr>
              <a:t>their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and </a:t>
            </a:r>
            <a:r>
              <a:rPr lang="en-US" sz="36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</a:p>
          <a:p>
            <a:pPr lvl="1" eaLnBrk="1" hangingPunct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harp,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rincipal,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iffuse,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 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undamental, then alphabetical 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 state with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= 2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3600" dirty="0">
                <a:cs typeface="ＭＳ Ｐゴシック" pitchFamily="-84" charset="-128"/>
              </a:rPr>
              <a:t>= 1 is called </a:t>
            </a:r>
            <a:r>
              <a:rPr lang="en-US" sz="3600" dirty="0" smtClean="0">
                <a:cs typeface="ＭＳ Ｐゴシック" pitchFamily="-84" charset="-128"/>
              </a:rPr>
              <a:t>the </a:t>
            </a:r>
            <a:r>
              <a:rPr lang="en-US" sz="3600" dirty="0">
                <a:cs typeface="ＭＳ Ｐゴシック" pitchFamily="-84" charset="-128"/>
              </a:rPr>
              <a:t>2</a:t>
            </a:r>
            <a:r>
              <a:rPr lang="en-US" sz="3600" i="1" dirty="0">
                <a:cs typeface="ＭＳ Ｐゴシック" pitchFamily="-84" charset="-128"/>
              </a:rPr>
              <a:t>p</a:t>
            </a:r>
            <a:r>
              <a:rPr lang="en-US" sz="3600" dirty="0">
                <a:cs typeface="ＭＳ Ｐゴシック" pitchFamily="-84" charset="-128"/>
              </a:rPr>
              <a:t> </a:t>
            </a:r>
            <a:r>
              <a:rPr lang="en-US" sz="3600" dirty="0" smtClean="0">
                <a:cs typeface="ＭＳ Ｐゴシック" pitchFamily="-84" charset="-128"/>
              </a:rPr>
              <a:t>state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Is 2d state possible?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The boundary conditions require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altLang="ja-JP" sz="3600" dirty="0">
                <a:cs typeface="ＭＳ Ｐゴシック" pitchFamily="-84" charset="-128"/>
              </a:rPr>
              <a:t> &gt;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71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7432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relationship of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ℓ, and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m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for ℓ = 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		             is fixed.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Because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quantized, only certain orientations of     are possible and this is called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space quantization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65000"/>
              <a:buFont typeface="Arial"/>
              <a:buChar char="•"/>
              <a:defRPr/>
            </a:pPr>
            <a:r>
              <a:rPr lang="en-US" i="1" dirty="0" smtClean="0">
                <a:solidFill>
                  <a:srgbClr val="0000FF"/>
                </a:solidFill>
                <a:cs typeface="ＭＳ Ｐゴシック" pitchFamily="-84" charset="-128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ea typeface="ヒラギノ角ゴ Pro W3" pitchFamily="-84" charset="-128"/>
                <a:cs typeface="ヒラギノ角ゴ Pro W3" pitchFamily="-84" charset="-128"/>
              </a:rPr>
              <a:t>ℓ </a:t>
            </a:r>
            <a:r>
              <a:rPr lang="en-US" dirty="0" smtClean="0">
                <a:solidFill>
                  <a:schemeClr val="accent2"/>
                </a:solidFill>
                <a:latin typeface="Arial Narrow"/>
                <a:ea typeface="ヒラギノ角ゴ Pro W3" pitchFamily="-84" charset="-128"/>
                <a:cs typeface="Arial Narrow"/>
              </a:rPr>
              <a:t>is called the magnetic moment since z axis is chosen customarily along the direction of magnetic field.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pitchFamily="-1" charset="-128"/>
              <a:cs typeface="Arial Narrow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400">
                <a:cs typeface="ＭＳ Ｐゴシック" pitchFamily="-84" charset="-128"/>
              </a:rPr>
              <a:t>Magnetic Quantum Number </a:t>
            </a:r>
            <a:r>
              <a:rPr lang="en-US" sz="3400" i="1">
                <a:cs typeface="ＭＳ Ｐゴシック" pitchFamily="-84" charset="-128"/>
              </a:rPr>
              <a:t>m</a:t>
            </a:r>
            <a:r>
              <a:rPr lang="en-US" sz="3400" i="1" baseline="-2500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400">
                <a:cs typeface="ＭＳ Ｐゴシック" pitchFamily="-84" charset="-128"/>
              </a:rPr>
              <a:t>   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1"/>
            <a:ext cx="8534400" cy="1676399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sz="2100" dirty="0">
                <a:cs typeface="ＭＳ Ｐゴシック" pitchFamily="-84" charset="-128"/>
              </a:rPr>
              <a:t>The angle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100" dirty="0">
                <a:cs typeface="ＭＳ Ｐゴシック" pitchFamily="-84" charset="-128"/>
              </a:rPr>
              <a:t>is a measure of the rotation about the </a:t>
            </a:r>
            <a:r>
              <a:rPr lang="en-US" sz="2100" dirty="0" err="1">
                <a:cs typeface="ＭＳ Ｐゴシック" pitchFamily="-84" charset="-128"/>
              </a:rPr>
              <a:t>z</a:t>
            </a:r>
            <a:r>
              <a:rPr lang="en-US" sz="2100" dirty="0">
                <a:cs typeface="ＭＳ Ｐゴシック" pitchFamily="-84" charset="-128"/>
              </a:rPr>
              <a:t> axis.</a:t>
            </a:r>
          </a:p>
          <a:p>
            <a:pPr eaLnBrk="1" hangingPunct="1">
              <a:buFont typeface="Arial"/>
              <a:buChar char="•"/>
            </a:pPr>
            <a:r>
              <a:rPr lang="en-US" sz="2100" dirty="0">
                <a:cs typeface="ＭＳ Ｐゴシック" pitchFamily="-84" charset="-128"/>
              </a:rPr>
              <a:t>The solution for</a:t>
            </a:r>
            <a:r>
              <a:rPr lang="en-US" sz="2100" dirty="0" smtClean="0">
                <a:cs typeface="ＭＳ Ｐゴシック" pitchFamily="-84" charset="-128"/>
              </a:rPr>
              <a:t>	specifies </a:t>
            </a:r>
            <a:r>
              <a:rPr lang="en-US" sz="2100" dirty="0">
                <a:cs typeface="ＭＳ Ｐゴシック" pitchFamily="-84" charset="-128"/>
              </a:rPr>
              <a:t>that </a:t>
            </a:r>
            <a:r>
              <a:rPr lang="en-US" sz="2100" i="1" dirty="0" err="1">
                <a:cs typeface="ＭＳ Ｐゴシック" pitchFamily="-84" charset="-128"/>
              </a:rPr>
              <a:t>m</a:t>
            </a:r>
            <a:r>
              <a:rPr lang="en-US" sz="21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100" dirty="0">
                <a:cs typeface="ＭＳ Ｐゴシック" pitchFamily="-84" charset="-128"/>
              </a:rPr>
              <a:t> is an integer and related to the </a:t>
            </a:r>
            <a:r>
              <a:rPr lang="en-US" sz="2100" i="1" dirty="0" err="1">
                <a:cs typeface="ＭＳ Ｐゴシック" pitchFamily="-84" charset="-128"/>
              </a:rPr>
              <a:t>z</a:t>
            </a:r>
            <a:r>
              <a:rPr lang="en-US" sz="2100" dirty="0">
                <a:cs typeface="ＭＳ Ｐゴシック" pitchFamily="-84" charset="-128"/>
              </a:rPr>
              <a:t> component of </a:t>
            </a:r>
            <a:r>
              <a:rPr lang="en-US" sz="2100" i="1" dirty="0">
                <a:cs typeface="ＭＳ Ｐゴシック" pitchFamily="-84" charset="-128"/>
              </a:rPr>
              <a:t>L</a:t>
            </a:r>
            <a:r>
              <a:rPr lang="en-US" sz="21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32776" name="Picture 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89050"/>
            <a:ext cx="5762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390103"/>
            <a:ext cx="273050" cy="37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7" descr="0703"/>
          <p:cNvPicPr preferRelativeResize="0">
            <a:picLocks noChangeAspect="1" noChangeArrowheads="1"/>
          </p:cNvPicPr>
          <p:nvPr/>
        </p:nvPicPr>
        <p:blipFill>
          <a:blip r:embed="rId5"/>
          <a:srcRect b="2669"/>
          <a:stretch>
            <a:fillRect/>
          </a:stretch>
        </p:blipFill>
        <p:spPr bwMode="auto">
          <a:xfrm>
            <a:off x="4924425" y="1828800"/>
            <a:ext cx="39147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18,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857565"/>
              </p:ext>
            </p:extLst>
          </p:nvPr>
        </p:nvGraphicFramePr>
        <p:xfrm>
          <a:off x="1705955" y="1981200"/>
          <a:ext cx="202784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28" name="Equation" r:id="rId6" imgW="571500" imgH="215900" progId="Equation.DSMT4">
                  <p:embed/>
                </p:oleObj>
              </mc:Choice>
              <mc:Fallback>
                <p:oleObj name="Equation" r:id="rId6" imgW="571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955" y="1981200"/>
                        <a:ext cx="2027845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22145"/>
              </p:ext>
            </p:extLst>
          </p:nvPr>
        </p:nvGraphicFramePr>
        <p:xfrm>
          <a:off x="609600" y="3529438"/>
          <a:ext cx="2395768" cy="50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29" name="Equation" r:id="rId8" imgW="1308100" imgH="279400" progId="Equation.DSMT4">
                  <p:embed/>
                </p:oleObj>
              </mc:Choice>
              <mc:Fallback>
                <p:oleObj name="Equation" r:id="rId8" imgW="1308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29438"/>
                        <a:ext cx="2395768" cy="509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718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2772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53315</TotalTime>
  <Words>1821</Words>
  <Application>Microsoft Macintosh PowerPoint</Application>
  <PresentationFormat>On-screen Show (4:3)</PresentationFormat>
  <Paragraphs>240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phys1443-spring02</vt:lpstr>
      <vt:lpstr>Equation</vt:lpstr>
      <vt:lpstr>PHYS 3313 – Section 001 Lecture #19</vt:lpstr>
      <vt:lpstr>Announcements</vt:lpstr>
      <vt:lpstr>PowerPoint Presentation</vt:lpstr>
      <vt:lpstr>Research Project Report</vt:lpstr>
      <vt:lpstr>Research Presentations</vt:lpstr>
      <vt:lpstr>Solution of the Angular and Azimuthal Equations</vt:lpstr>
      <vt:lpstr>Orbital Angular Momentum Quantum Number ℓ</vt:lpstr>
      <vt:lpstr>Orbital Angular Momentum Quantum Number ℓ</vt:lpstr>
      <vt:lpstr>Magnetic Quantum Number mℓ    </vt:lpstr>
      <vt:lpstr>Magnetic Quantum Number mℓ</vt:lpstr>
      <vt:lpstr>Magnetic Effects on Atomic Spectra—The Normal Zeeman Effect</vt:lpstr>
      <vt:lpstr>The Normal Zeeman Effect</vt:lpstr>
      <vt:lpstr>The Normal Zeeman Effect</vt:lpstr>
      <vt:lpstr>The Normal Zeeman Effect</vt:lpstr>
      <vt:lpstr>The Normal Zeeman Effect</vt:lpstr>
      <vt:lpstr>Intrinsic Spin</vt:lpstr>
      <vt:lpstr>Intrinsic Spin</vt:lpstr>
      <vt:lpstr>Energy Levels and Electron Probabilities</vt:lpstr>
      <vt:lpstr>Selection Rules</vt:lpstr>
      <vt:lpstr>Probability Distribution Functions</vt:lpstr>
      <vt:lpstr>Probability Distribution Functions</vt:lpstr>
      <vt:lpstr>Probability Distribution Functions</vt:lpstr>
      <vt:lpstr>Probability Distribution Functions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2211</cp:revision>
  <dcterms:created xsi:type="dcterms:W3CDTF">2012-10-15T20:49:02Z</dcterms:created>
  <dcterms:modified xsi:type="dcterms:W3CDTF">2013-11-18T20:51:08Z</dcterms:modified>
</cp:coreProperties>
</file>