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816" r:id="rId3"/>
    <p:sldId id="859" r:id="rId4"/>
    <p:sldId id="818" r:id="rId5"/>
    <p:sldId id="819" r:id="rId6"/>
    <p:sldId id="820" r:id="rId7"/>
    <p:sldId id="821" r:id="rId8"/>
    <p:sldId id="822" r:id="rId9"/>
    <p:sldId id="823" r:id="rId10"/>
    <p:sldId id="824" r:id="rId11"/>
    <p:sldId id="825" r:id="rId12"/>
    <p:sldId id="826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4D9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3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2.bin"/><Relationship Id="rId26" Type="http://schemas.openxmlformats.org/officeDocument/2006/relationships/image" Target="../media/image25.emf"/><Relationship Id="rId27" Type="http://schemas.openxmlformats.org/officeDocument/2006/relationships/oleObject" Target="../embeddings/oleObject23.bin"/><Relationship Id="rId28" Type="http://schemas.openxmlformats.org/officeDocument/2006/relationships/image" Target="../media/image26.emf"/><Relationship Id="rId29" Type="http://schemas.openxmlformats.org/officeDocument/2006/relationships/oleObject" Target="../embeddings/oleObject24.bin"/><Relationship Id="rId30" Type="http://schemas.openxmlformats.org/officeDocument/2006/relationships/image" Target="../media/image27.emf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#20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4306" y="1447800"/>
            <a:ext cx="3207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Nov. 20,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28800" y="22860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/>
              <a:t>Historical Overview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smtClean="0"/>
              <a:t>Maxwell Velocity Distribution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err="1" smtClean="0"/>
              <a:t>Equipartition</a:t>
            </a:r>
            <a:r>
              <a:rPr lang="en-US" sz="4000" dirty="0" smtClean="0"/>
              <a:t> Theorem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solution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382000" cy="510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Since the probability is 1 when integrated over entire space, we obtain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Thus 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average velocity in x direction is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average of the square of the velocity in x direction is   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Where T is the absolute temperature (temp in C+273), m is the molecular mass and k is the </a:t>
            </a:r>
            <a:r>
              <a:rPr lang="en-US" sz="2400" dirty="0" err="1" smtClean="0">
                <a:cs typeface="ＭＳ Ｐゴシック" pitchFamily="-84" charset="-128"/>
              </a:rPr>
              <a:t>Boltzman</a:t>
            </a:r>
            <a:r>
              <a:rPr lang="en-US" sz="2400" dirty="0" smtClean="0">
                <a:cs typeface="ＭＳ Ｐゴシック" pitchFamily="-84" charset="-128"/>
              </a:rPr>
              <a:t> constant 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43010"/>
              </p:ext>
            </p:extLst>
          </p:nvPr>
        </p:nvGraphicFramePr>
        <p:xfrm>
          <a:off x="996950" y="990600"/>
          <a:ext cx="31940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09" name="Equation" r:id="rId3" imgW="1841500" imgH="495300" progId="Equation.DSMT4">
                  <p:embed/>
                </p:oleObj>
              </mc:Choice>
              <mc:Fallback>
                <p:oleObj name="Equation" r:id="rId3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990600"/>
                        <a:ext cx="3194050" cy="887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29113"/>
              </p:ext>
            </p:extLst>
          </p:nvPr>
        </p:nvGraphicFramePr>
        <p:xfrm>
          <a:off x="1600200" y="1981200"/>
          <a:ext cx="12334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0" name="Equation" r:id="rId5" imgW="711200" imgH="241300" progId="Equation.DSMT4">
                  <p:embed/>
                </p:oleObj>
              </mc:Choice>
              <mc:Fallback>
                <p:oleObj name="Equation" r:id="rId5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1233487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04390"/>
              </p:ext>
            </p:extLst>
          </p:nvPr>
        </p:nvGraphicFramePr>
        <p:xfrm>
          <a:off x="914400" y="3048000"/>
          <a:ext cx="23129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1" name="Equation" r:id="rId7" imgW="1333500" imgH="330200" progId="Equation.DSMT4">
                  <p:embed/>
                </p:oleObj>
              </mc:Choice>
              <mc:Fallback>
                <p:oleObj name="Equation" r:id="rId7" imgW="1333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2312987" cy="592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35244"/>
              </p:ext>
            </p:extLst>
          </p:nvPr>
        </p:nvGraphicFramePr>
        <p:xfrm>
          <a:off x="914400" y="4038600"/>
          <a:ext cx="5286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2" name="Equation" r:id="rId9" imgW="304800" imgH="254000" progId="Equation.DSMT4">
                  <p:embed/>
                </p:oleObj>
              </mc:Choice>
              <mc:Fallback>
                <p:oleObj name="Equation" r:id="rId9" imgW="30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528638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81798"/>
              </p:ext>
            </p:extLst>
          </p:nvPr>
        </p:nvGraphicFramePr>
        <p:xfrm>
          <a:off x="5838825" y="990600"/>
          <a:ext cx="1476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3" name="Equation" r:id="rId11" imgW="850900" imgH="457200" progId="Equation.DSMT4">
                  <p:embed/>
                </p:oleObj>
              </mc:Choice>
              <mc:Fallback>
                <p:oleObj name="Equation" r:id="rId11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990600"/>
                        <a:ext cx="1476375" cy="819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85481"/>
              </p:ext>
            </p:extLst>
          </p:nvPr>
        </p:nvGraphicFramePr>
        <p:xfrm>
          <a:off x="914400" y="4600575"/>
          <a:ext cx="2489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4" name="Equation" r:id="rId13" imgW="1435100" imgH="495300" progId="Equation.DSMT4">
                  <p:embed/>
                </p:oleObj>
              </mc:Choice>
              <mc:Fallback>
                <p:oleObj name="Equation" r:id="rId13" imgW="1435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0575"/>
                        <a:ext cx="2489200" cy="885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12060"/>
              </p:ext>
            </p:extLst>
          </p:nvPr>
        </p:nvGraphicFramePr>
        <p:xfrm>
          <a:off x="3409950" y="4737100"/>
          <a:ext cx="7048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5" name="Equation" r:id="rId15" imgW="406400" imgH="419100" progId="Equation.DSMT4">
                  <p:embed/>
                </p:oleObj>
              </mc:Choice>
              <mc:Fallback>
                <p:oleObj name="Equation" r:id="rId15" imgW="40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737100"/>
                        <a:ext cx="704850" cy="749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94268"/>
              </p:ext>
            </p:extLst>
          </p:nvPr>
        </p:nvGraphicFramePr>
        <p:xfrm>
          <a:off x="4114800" y="4781550"/>
          <a:ext cx="4397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6" name="Equation" r:id="rId17" imgW="254000" imgH="393700" progId="Equation.DSMT4">
                  <p:embed/>
                </p:oleObj>
              </mc:Choice>
              <mc:Fallback>
                <p:oleObj name="Equation" r:id="rId17" imgW="254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81550"/>
                        <a:ext cx="439738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2946"/>
              </p:ext>
            </p:extLst>
          </p:nvPr>
        </p:nvGraphicFramePr>
        <p:xfrm>
          <a:off x="6229350" y="5764212"/>
          <a:ext cx="21526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7" name="Equation" r:id="rId19" imgW="1244600" imgH="228600" progId="Equation.DSMT4">
                  <p:embed/>
                </p:oleObj>
              </mc:Choice>
              <mc:Fallback>
                <p:oleObj name="Equation" r:id="rId19" imgW="1244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764212"/>
                        <a:ext cx="2152650" cy="407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4419600" y="1066800"/>
            <a:ext cx="1295400" cy="672525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Solve for C’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</a:endParaRPr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05855"/>
              </p:ext>
            </p:extLst>
          </p:nvPr>
        </p:nvGraphicFramePr>
        <p:xfrm>
          <a:off x="3281363" y="2971800"/>
          <a:ext cx="31956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8" name="Equation" r:id="rId21" imgW="1841500" imgH="431800" progId="Equation.DSMT4">
                  <p:embed/>
                </p:oleObj>
              </mc:Choice>
              <mc:Fallback>
                <p:oleObj name="Equation" r:id="rId21" imgW="184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2971800"/>
                        <a:ext cx="3195637" cy="773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78399"/>
              </p:ext>
            </p:extLst>
          </p:nvPr>
        </p:nvGraphicFramePr>
        <p:xfrm>
          <a:off x="6400800" y="3200400"/>
          <a:ext cx="2206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19" name="Equation" r:id="rId23" imgW="127000" imgH="152400" progId="Equation.DSMT4">
                  <p:embed/>
                </p:oleObj>
              </mc:Choice>
              <mc:Fallback>
                <p:oleObj name="Equation" r:id="rId2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00400"/>
                        <a:ext cx="220663" cy="271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47433"/>
              </p:ext>
            </p:extLst>
          </p:nvPr>
        </p:nvGraphicFramePr>
        <p:xfrm>
          <a:off x="2830513" y="1828800"/>
          <a:ext cx="27320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20" name="Equation" r:id="rId25" imgW="1574800" imgH="457200" progId="Equation.DSMT4">
                  <p:embed/>
                </p:oleObj>
              </mc:Choice>
              <mc:Fallback>
                <p:oleObj name="Equation" r:id="rId25" imgW="157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1828800"/>
                        <a:ext cx="2732087" cy="817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079973"/>
              </p:ext>
            </p:extLst>
          </p:nvPr>
        </p:nvGraphicFramePr>
        <p:xfrm>
          <a:off x="1430338" y="3962400"/>
          <a:ext cx="32178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21" name="Equation" r:id="rId27" imgW="1854200" imgH="431800" progId="Equation.DSMT4">
                  <p:embed/>
                </p:oleObj>
              </mc:Choice>
              <mc:Fallback>
                <p:oleObj name="Equation" r:id="rId27" imgW="1854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962400"/>
                        <a:ext cx="3217862" cy="77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2252"/>
              </p:ext>
            </p:extLst>
          </p:nvPr>
        </p:nvGraphicFramePr>
        <p:xfrm>
          <a:off x="4572000" y="3962400"/>
          <a:ext cx="31511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22" name="Equation" r:id="rId29" imgW="1816100" imgH="431800" progId="Equation.DSMT4">
                  <p:embed/>
                </p:oleObj>
              </mc:Choice>
              <mc:Fallback>
                <p:oleObj name="Equation" r:id="rId29" imgW="1816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3151188" cy="77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827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Maxwell Velocity Distribution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results for the </a:t>
            </a:r>
            <a:r>
              <a:rPr lang="en-US" i="1" dirty="0" smtClean="0">
                <a:cs typeface="+mn-cs"/>
              </a:rPr>
              <a:t>x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y</a:t>
            </a:r>
            <a:r>
              <a:rPr lang="en-US" dirty="0" smtClean="0">
                <a:cs typeface="+mn-cs"/>
              </a:rPr>
              <a:t>, and </a:t>
            </a:r>
            <a:r>
              <a:rPr lang="en-US" i="1" dirty="0" smtClean="0">
                <a:cs typeface="+mn-cs"/>
              </a:rPr>
              <a:t>z</a:t>
            </a:r>
            <a:r>
              <a:rPr lang="en-US" dirty="0" smtClean="0">
                <a:cs typeface="+mn-cs"/>
              </a:rPr>
              <a:t> velocity components are identical.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mean translational kinetic energy of a molecule: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Purely statistical consideration is a good evidence of the validity of this statistical approach to thermodynamics.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Note no dependence of the formula to the mass!!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29713"/>
              </p:ext>
            </p:extLst>
          </p:nvPr>
        </p:nvGraphicFramePr>
        <p:xfrm>
          <a:off x="762000" y="2819400"/>
          <a:ext cx="19939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23" name="Equation" r:id="rId3" imgW="800100" imgH="419100" progId="Equation.DSMT4">
                  <p:embed/>
                </p:oleObj>
              </mc:Choice>
              <mc:Fallback>
                <p:oleObj name="Equation" r:id="rId3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1993900" cy="1077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70954"/>
              </p:ext>
            </p:extLst>
          </p:nvPr>
        </p:nvGraphicFramePr>
        <p:xfrm>
          <a:off x="2740025" y="2895600"/>
          <a:ext cx="29749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24" name="Equation" r:id="rId5" imgW="1193800" imgH="393700" progId="Equation.DSMT4">
                  <p:embed/>
                </p:oleObj>
              </mc:Choice>
              <mc:Fallback>
                <p:oleObj name="Equation" r:id="rId5" imgW="119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2895600"/>
                        <a:ext cx="2974975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44138"/>
              </p:ext>
            </p:extLst>
          </p:nvPr>
        </p:nvGraphicFramePr>
        <p:xfrm>
          <a:off x="5638800" y="2852737"/>
          <a:ext cx="211931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25" name="Equation" r:id="rId7" imgW="850900" imgH="431800" progId="Equation.DSMT4">
                  <p:embed/>
                </p:oleObj>
              </mc:Choice>
              <mc:Fallback>
                <p:oleObj name="Equation" r:id="rId7" imgW="85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852737"/>
                        <a:ext cx="2119313" cy="1109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53264"/>
              </p:ext>
            </p:extLst>
          </p:nvPr>
        </p:nvGraphicFramePr>
        <p:xfrm>
          <a:off x="7756525" y="2895600"/>
          <a:ext cx="8540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26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2895600"/>
                        <a:ext cx="854075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031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Compute the mean translational KE of (a) a single ideal gas molecule in 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 and (b) a </a:t>
            </a:r>
            <a:r>
              <a:rPr lang="en-US" sz="2400" dirty="0" err="1" smtClean="0">
                <a:cs typeface="ＭＳ Ｐゴシック" pitchFamily="-84" charset="-128"/>
              </a:rPr>
              <a:t>mol</a:t>
            </a:r>
            <a:r>
              <a:rPr lang="en-US" sz="2400" dirty="0" smtClean="0">
                <a:cs typeface="ＭＳ Ｐゴシック" pitchFamily="-84" charset="-128"/>
              </a:rPr>
              <a:t> of ideal gas in J at room temperature 20</a:t>
            </a:r>
            <a:r>
              <a:rPr lang="en-US" sz="2400" baseline="30000" dirty="0" smtClean="0">
                <a:cs typeface="ＭＳ Ｐゴシック" pitchFamily="-84" charset="-128"/>
              </a:rPr>
              <a:t>o</a:t>
            </a:r>
            <a:r>
              <a:rPr lang="en-US" sz="2400" dirty="0" smtClean="0">
                <a:cs typeface="ＭＳ Ｐゴシック" pitchFamily="-84" charset="-128"/>
              </a:rPr>
              <a:t>C.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9.1: Molecule Kinetic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36462"/>
              </p:ext>
            </p:extLst>
          </p:nvPr>
        </p:nvGraphicFramePr>
        <p:xfrm>
          <a:off x="457200" y="1524000"/>
          <a:ext cx="17176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1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1717675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46667"/>
              </p:ext>
            </p:extLst>
          </p:nvPr>
        </p:nvGraphicFramePr>
        <p:xfrm>
          <a:off x="520700" y="3079750"/>
          <a:ext cx="8826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2" name="Equation" r:id="rId5" imgW="469900" imgH="241300" progId="Equation.DSMT4">
                  <p:embed/>
                </p:oleObj>
              </mc:Choice>
              <mc:Fallback>
                <p:oleObj name="Equation" r:id="rId5" imgW="46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079750"/>
                        <a:ext cx="882650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34132"/>
              </p:ext>
            </p:extLst>
          </p:nvPr>
        </p:nvGraphicFramePr>
        <p:xfrm>
          <a:off x="1143000" y="2362200"/>
          <a:ext cx="15271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3" name="Equation" r:id="rId7" imgW="812800" imgH="228600" progId="Equation.DSMT4">
                  <p:embed/>
                </p:oleObj>
              </mc:Choice>
              <mc:Fallback>
                <p:oleObj name="Equation" r:id="rId7" imgW="8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1527175" cy="442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37890"/>
              </p:ext>
            </p:extLst>
          </p:nvPr>
        </p:nvGraphicFramePr>
        <p:xfrm>
          <a:off x="2668588" y="2208212"/>
          <a:ext cx="121761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4" name="Equation" r:id="rId9" imgW="647700" imgH="393700" progId="Equation.DSMT4">
                  <p:embed/>
                </p:oleObj>
              </mc:Choice>
              <mc:Fallback>
                <p:oleObj name="Equation" r:id="rId9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2208212"/>
                        <a:ext cx="1217612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76542"/>
              </p:ext>
            </p:extLst>
          </p:nvPr>
        </p:nvGraphicFramePr>
        <p:xfrm>
          <a:off x="2143125" y="1524000"/>
          <a:ext cx="53244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5" name="Equation" r:id="rId11" imgW="2832100" imgH="393700" progId="Equation.DSMT4">
                  <p:embed/>
                </p:oleObj>
              </mc:Choice>
              <mc:Fallback>
                <p:oleObj name="Equation" r:id="rId11" imgW="283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524000"/>
                        <a:ext cx="5324475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45591"/>
              </p:ext>
            </p:extLst>
          </p:nvPr>
        </p:nvGraphicFramePr>
        <p:xfrm>
          <a:off x="1358900" y="2895600"/>
          <a:ext cx="1552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6" name="Equation" r:id="rId13" imgW="825500" imgH="431800" progId="Equation.DSMT4">
                  <p:embed/>
                </p:oleObj>
              </mc:Choice>
              <mc:Fallback>
                <p:oleObj name="Equation" r:id="rId13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895600"/>
                        <a:ext cx="1552575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99131"/>
              </p:ext>
            </p:extLst>
          </p:nvPr>
        </p:nvGraphicFramePr>
        <p:xfrm>
          <a:off x="2882900" y="2895600"/>
          <a:ext cx="496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7" name="Equation" r:id="rId15" imgW="2641600" imgH="431800" progId="Equation.DSMT4">
                  <p:embed/>
                </p:oleObj>
              </mc:Choice>
              <mc:Fallback>
                <p:oleObj name="Equation" r:id="rId15" imgW="2641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895600"/>
                        <a:ext cx="4965700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48816"/>
              </p:ext>
            </p:extLst>
          </p:nvPr>
        </p:nvGraphicFramePr>
        <p:xfrm>
          <a:off x="2736850" y="3733800"/>
          <a:ext cx="4654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78" name="Equation" r:id="rId17" imgW="2476500" imgH="241300" progId="Equation.DSMT4">
                  <p:embed/>
                </p:oleObj>
              </mc:Choice>
              <mc:Fallback>
                <p:oleObj name="Equation" r:id="rId17" imgW="247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3733800"/>
                        <a:ext cx="4654550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41910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cs typeface="ＭＳ Ｐゴシック" pitchFamily="-84" charset="-128"/>
              </a:rPr>
              <a:t>What is the mean translational KE of 1kg of steam at 1atm at 100</a:t>
            </a:r>
            <a:r>
              <a:rPr lang="en-US" sz="2400" baseline="30000" dirty="0" smtClean="0">
                <a:cs typeface="ＭＳ Ｐゴシック" pitchFamily="-84" charset="-128"/>
              </a:rPr>
              <a:t>o</a:t>
            </a:r>
            <a:r>
              <a:rPr lang="en-US" sz="2400" dirty="0" smtClean="0">
                <a:cs typeface="ＭＳ Ｐゴシック" pitchFamily="-84" charset="-128"/>
              </a:rPr>
              <a:t>C, assuming an ideal gas? </a:t>
            </a:r>
            <a:endParaRPr lang="en-US" sz="2400" dirty="0">
              <a:cs typeface="Symbol" charset="2"/>
            </a:endParaRPr>
          </a:p>
        </p:txBody>
      </p:sp>
      <p:sp>
        <p:nvSpPr>
          <p:cNvPr id="30" name="Rectangle 35"/>
          <p:cNvSpPr txBox="1">
            <a:spLocks noChangeArrowheads="1"/>
          </p:cNvSpPr>
          <p:nvPr/>
        </p:nvSpPr>
        <p:spPr bwMode="auto">
          <a:xfrm>
            <a:off x="3347013" y="4572000"/>
            <a:ext cx="351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cs typeface="ＭＳ Ｐゴシック" pitchFamily="-84" charset="-128"/>
              </a:rPr>
              <a:t>Water molecule is 18g/mol.</a:t>
            </a:r>
            <a:endParaRPr lang="en-US" sz="24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1129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5562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Reminder: Homework </a:t>
            </a:r>
            <a:r>
              <a:rPr lang="en-US" sz="2000" dirty="0"/>
              <a:t>#7</a:t>
            </a:r>
          </a:p>
          <a:p>
            <a:pPr lvl="1" eaLnBrk="1" hangingPunct="1"/>
            <a:r>
              <a:rPr lang="en-US" sz="1800" dirty="0"/>
              <a:t>CH7 end of chapter problems: 7, 8, 9, 12, 17 and 29</a:t>
            </a:r>
          </a:p>
          <a:p>
            <a:pPr lvl="1" eaLnBrk="1" hangingPunct="1"/>
            <a:r>
              <a:rPr lang="en-US" sz="1800" dirty="0"/>
              <a:t>Due </a:t>
            </a:r>
            <a:r>
              <a:rPr lang="en-US" sz="1800" dirty="0" smtClean="0"/>
              <a:t>coming Monday</a:t>
            </a:r>
            <a:r>
              <a:rPr lang="en-US" sz="1800" dirty="0"/>
              <a:t>, Nov. </a:t>
            </a:r>
            <a:r>
              <a:rPr lang="en-US" sz="1800" dirty="0" smtClean="0"/>
              <a:t>25, </a:t>
            </a:r>
            <a:r>
              <a:rPr lang="en-US" sz="1800" dirty="0"/>
              <a:t>in class </a:t>
            </a:r>
          </a:p>
          <a:p>
            <a:pPr eaLnBrk="1" hangingPunct="1"/>
            <a:r>
              <a:rPr lang="en-US" sz="2000" dirty="0" smtClean="0"/>
              <a:t>Reminder: Quiz number 4</a:t>
            </a:r>
          </a:p>
          <a:p>
            <a:pPr lvl="1" eaLnBrk="1" hangingPunct="1"/>
            <a:r>
              <a:rPr lang="en-US" sz="1800" dirty="0" smtClean="0"/>
              <a:t>At the beginning of the class coming Monday, Nov. 25</a:t>
            </a:r>
          </a:p>
          <a:p>
            <a:pPr lvl="1" eaLnBrk="1" hangingPunct="1"/>
            <a:r>
              <a:rPr lang="en-US" sz="1800" dirty="0" smtClean="0"/>
              <a:t>Covers CH7 and what we finish today</a:t>
            </a:r>
          </a:p>
          <a:p>
            <a:pPr eaLnBrk="1" hangingPunct="1"/>
            <a:r>
              <a:rPr lang="en-US" sz="2000" dirty="0" smtClean="0"/>
              <a:t>Reminder: Research materials</a:t>
            </a:r>
          </a:p>
          <a:p>
            <a:pPr lvl="1" eaLnBrk="1" hangingPunct="1"/>
            <a:r>
              <a:rPr lang="en-US" sz="1800" dirty="0" smtClean="0"/>
              <a:t>Presentation submission via e-mail to Dr. Yu by 8pm Sunday, Dec. 1</a:t>
            </a:r>
          </a:p>
          <a:p>
            <a:pPr lvl="1" eaLnBrk="1" hangingPunct="1"/>
            <a:r>
              <a:rPr lang="en-US" sz="1800" dirty="0" smtClean="0"/>
              <a:t>Research papers due in class Monday, Dec. 2</a:t>
            </a:r>
          </a:p>
          <a:p>
            <a:pPr eaLnBrk="1" hangingPunct="1"/>
            <a:r>
              <a:rPr lang="en-US" sz="2000" dirty="0" smtClean="0"/>
              <a:t>Final exam:</a:t>
            </a:r>
          </a:p>
          <a:p>
            <a:pPr lvl="1" eaLnBrk="1" hangingPunct="1"/>
            <a:r>
              <a:rPr lang="en-US" sz="1800" dirty="0" smtClean="0"/>
              <a:t>Comprehensive exam covering CH1.1 to what we cover Monday, Nov. 25 + appendices 3 – 7</a:t>
            </a:r>
          </a:p>
          <a:p>
            <a:pPr lvl="1" eaLnBrk="1" hangingPunct="1"/>
            <a:r>
              <a:rPr lang="en-US" sz="1800" dirty="0" smtClean="0"/>
              <a:t>BYOF: one handwritten, letter size, front and back</a:t>
            </a:r>
          </a:p>
          <a:p>
            <a:pPr eaLnBrk="1" hangingPunct="1"/>
            <a:r>
              <a:rPr lang="en-US" sz="2000" dirty="0" smtClean="0"/>
              <a:t>Reading </a:t>
            </a:r>
            <a:r>
              <a:rPr lang="en-US" sz="2000" dirty="0"/>
              <a:t>assignments</a:t>
            </a:r>
          </a:p>
          <a:p>
            <a:pPr lvl="1" eaLnBrk="1" hangingPunct="1"/>
            <a:r>
              <a:rPr lang="en-US" sz="1800" dirty="0"/>
              <a:t>Entire CH8 (in particular CH8.1), CH9.4 and CH9.7 </a:t>
            </a:r>
          </a:p>
          <a:p>
            <a:pPr eaLnBrk="1" hangingPunct="1"/>
            <a:r>
              <a:rPr lang="en-US" sz="2000" dirty="0"/>
              <a:t>Class is cancelled </a:t>
            </a:r>
            <a:r>
              <a:rPr lang="en-US" sz="2000" dirty="0" smtClean="0"/>
              <a:t>next Wednesday</a:t>
            </a:r>
            <a:r>
              <a:rPr lang="en-US" sz="2000" dirty="0"/>
              <a:t>, Nov. </a:t>
            </a:r>
            <a:r>
              <a:rPr lang="en-US" sz="2000" dirty="0" smtClean="0"/>
              <a:t>27</a:t>
            </a:r>
          </a:p>
          <a:p>
            <a:pPr eaLnBrk="1" hangingPunct="1"/>
            <a:r>
              <a:rPr lang="en-US" sz="2000" dirty="0" smtClean="0"/>
              <a:t>Colloquium today: Dr. B. Franklin of Baylor U.</a:t>
            </a:r>
            <a:endParaRPr lang="en-US" sz="2000" dirty="0"/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4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19 at 2.1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Why is statistical physics necessary?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382000" cy="5181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Does physics perceive inherent uncertainty and indeterminism since everything is probabilistic?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Statistical physics is necessary since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As simple problems as computing probability of coin tosses is complex, so it is useful to reduce it to statistical terms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When the number of particles gets large, it is rather impractical to describe the motion of individual particle than describing the motion of a group of particles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Uncertainties are inherent as Heisenberg’s uncertainty principle showed and are of relatively large scale in atomic and subatomic level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cs typeface="ＭＳ Ｐゴシック" pitchFamily="-84" charset="-128"/>
              </a:rPr>
              <a:t>Statistical physics necessary for atomic physics and the description of solid states which consists of many atoms</a:t>
            </a:r>
            <a:endParaRPr lang="en-US" sz="2800" dirty="0"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07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Historical Overview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Statistics and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probability: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New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mathematical methods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developed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to understand the Newtonian physics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through 18</a:t>
            </a:r>
            <a:r>
              <a:rPr lang="en-US" sz="2400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th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and 19</a:t>
            </a:r>
            <a:r>
              <a:rPr lang="en-US" sz="2400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th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 centuries.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Lagrange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around 1790 and </a:t>
            </a: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Hamilton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around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1840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added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significantly to the computational power of Newtonian mechanics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Pierre-Simon de Laplace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(1749-1827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Had a view that it is possible to have a perfect knowledge of the universe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Can predict the future and the past to the beginning of the universe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He told Napoleon that the hypothesis of God is not necessary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>
                <a:cs typeface="ＭＳ Ｐゴシック" pitchFamily="-84" charset="-128"/>
              </a:rPr>
              <a:t>H</a:t>
            </a:r>
            <a:r>
              <a:rPr lang="en-US" sz="2000" dirty="0" smtClean="0">
                <a:cs typeface="ＭＳ Ｐゴシック" pitchFamily="-84" charset="-128"/>
              </a:rPr>
              <a:t>e made </a:t>
            </a:r>
            <a:r>
              <a:rPr lang="en-US" sz="2000" dirty="0">
                <a:cs typeface="ＭＳ Ｐゴシック" pitchFamily="-84" charset="-128"/>
              </a:rPr>
              <a:t>major contributions to the theory of </a:t>
            </a:r>
            <a:r>
              <a:rPr lang="en-US" sz="2000" dirty="0" smtClean="0">
                <a:cs typeface="ＭＳ Ｐゴシック" pitchFamily="-84" charset="-128"/>
              </a:rPr>
              <a:t>probability </a:t>
            </a:r>
          </a:p>
          <a:p>
            <a:pPr marL="342900" indent="-342900" algn="l" eaLnBrk="1" hangingPunct="1"/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Benjamin Thompson (Count Rumford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):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Put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forward the idea of heat as merely the motion of individual particles in a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substance but not well accepted</a:t>
            </a:r>
            <a:endParaRPr lang="en-US" sz="2400" b="1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James Prescott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Joule: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Demonstrated experimentally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mechanical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equivalence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of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heat and energy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9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Joule’s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2514600"/>
          </a:xfrm>
        </p:spPr>
        <p:txBody>
          <a:bodyPr/>
          <a:lstStyle/>
          <a:p>
            <a:r>
              <a:rPr lang="en-US" dirty="0" smtClean="0"/>
              <a:t>Showed deterministically the equivalence of heat and energy</a:t>
            </a:r>
          </a:p>
          <a:p>
            <a:r>
              <a:rPr lang="en-US" dirty="0" smtClean="0"/>
              <a:t>Dropping weights that turns the paddles in the water and measuring the change of water temperature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636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9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Historical Overview</a:t>
            </a:r>
          </a:p>
        </p:txBody>
      </p:sp>
      <p:sp>
        <p:nvSpPr>
          <p:cNvPr id="17410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3333CC"/>
                </a:solidFill>
                <a:cs typeface="ＭＳ Ｐゴシック" pitchFamily="-84" charset="-128"/>
              </a:rPr>
              <a:t>James Clark Maxwell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Brought the mathematical theories of probability and statistics to bear on the physical thermodynamics problems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Showed that distributions of an ideal gas can be used to derive the observed macroscopic phenomena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His electromagnetic theory succeeded to the statistical view of thermodynamics</a:t>
            </a:r>
          </a:p>
          <a:p>
            <a:r>
              <a:rPr lang="en-US" b="1" dirty="0" smtClean="0">
                <a:cs typeface="ＭＳ Ｐゴシック" pitchFamily="-84" charset="-128"/>
              </a:rPr>
              <a:t>Einstein: </a:t>
            </a:r>
            <a:r>
              <a:rPr lang="en-US" dirty="0" smtClean="0">
                <a:cs typeface="ＭＳ Ｐゴシック" pitchFamily="-84" charset="-128"/>
              </a:rPr>
              <a:t>Published </a:t>
            </a:r>
            <a:r>
              <a:rPr lang="en-US" dirty="0">
                <a:cs typeface="ＭＳ Ｐゴシック" pitchFamily="-84" charset="-128"/>
              </a:rPr>
              <a:t>a theory of Brownian motion, a theory that supported the view that atoms are </a:t>
            </a:r>
            <a:r>
              <a:rPr lang="en-US" dirty="0" smtClean="0">
                <a:cs typeface="ＭＳ Ｐゴシック" pitchFamily="-84" charset="-128"/>
              </a:rPr>
              <a:t>real</a:t>
            </a:r>
            <a:endParaRPr lang="en-US" dirty="0">
              <a:cs typeface="ＭＳ Ｐゴシック" pitchFamily="-84" charset="-128"/>
            </a:endParaRPr>
          </a:p>
          <a:p>
            <a:r>
              <a:rPr lang="en-US" b="1" dirty="0" smtClean="0">
                <a:cs typeface="ＭＳ Ｐゴシック" pitchFamily="-84" charset="-128"/>
              </a:rPr>
              <a:t>Bohr: </a:t>
            </a:r>
            <a:r>
              <a:rPr lang="en-US" dirty="0" smtClean="0">
                <a:cs typeface="ＭＳ Ｐゴシック" pitchFamily="-84" charset="-128"/>
              </a:rPr>
              <a:t>Developed </a:t>
            </a:r>
            <a:r>
              <a:rPr lang="en-US" dirty="0">
                <a:cs typeface="ＭＳ Ｐゴシック" pitchFamily="-84" charset="-128"/>
              </a:rPr>
              <a:t>atomic and quantum theory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8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Maxwell’s Velocity Distributions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Laplace claimed that it is possible to know everything about an ideal gas by knowing the position and velocity precisely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There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are six parameters—the position (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x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y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z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) and the velocity (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x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y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z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)—per molecule to know the position and instantaneous velocity of an ideal gas.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These parameters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make up 6D </a:t>
            </a:r>
            <a:r>
              <a:rPr lang="en-US" sz="2800" b="1" u="sng" dirty="0">
                <a:solidFill>
                  <a:srgbClr val="800000"/>
                </a:solidFill>
                <a:cs typeface="ＭＳ Ｐゴシック" pitchFamily="-84" charset="-128"/>
              </a:rPr>
              <a:t>phase space  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velocity components of the molecules are more important than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positions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because the energy of a gas should depend only on the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velocities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Define a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velocity distribution 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function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= the probability of finding a particle with velocity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between                      	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  where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81242"/>
              </p:ext>
            </p:extLst>
          </p:nvPr>
        </p:nvGraphicFramePr>
        <p:xfrm>
          <a:off x="451485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82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27183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04029"/>
              </p:ext>
            </p:extLst>
          </p:nvPr>
        </p:nvGraphicFramePr>
        <p:xfrm>
          <a:off x="5984966" y="5335588"/>
          <a:ext cx="2320834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83" name="Equation" r:id="rId5" imgW="901700" imgH="203200" progId="Equation.DSMT4">
                  <p:embed/>
                </p:oleObj>
              </mc:Choice>
              <mc:Fallback>
                <p:oleObj name="Equation" r:id="rId5" imgW="901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966" y="5335588"/>
                        <a:ext cx="2320834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96372"/>
              </p:ext>
            </p:extLst>
          </p:nvPr>
        </p:nvGraphicFramePr>
        <p:xfrm>
          <a:off x="1752600" y="5764213"/>
          <a:ext cx="22606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84" name="Equation" r:id="rId7" imgW="1028700" imgH="266700" progId="Equation.DSMT4">
                  <p:embed/>
                </p:oleObj>
              </mc:Choice>
              <mc:Fallback>
                <p:oleObj name="Equation" r:id="rId7" imgW="1028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64213"/>
                        <a:ext cx="226060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81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Maxwell’s Velocity Distributions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305800" cy="53340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Maxwell proved that the probability distribution function is proportional </a:t>
            </a:r>
            <a:r>
              <a:rPr lang="en-US" sz="2400" dirty="0" smtClean="0">
                <a:cs typeface="ＭＳ Ｐゴシック" pitchFamily="-84" charset="-128"/>
              </a:rPr>
              <a:t>to                             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Therefore			 </a:t>
            </a:r>
            <a:r>
              <a:rPr lang="en-US" sz="2400" dirty="0" smtClean="0">
                <a:cs typeface="ＭＳ Ｐゴシック" pitchFamily="-84" charset="-128"/>
              </a:rPr>
              <a:t>                     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</a:t>
            </a:r>
            <a:r>
              <a:rPr lang="en-US" sz="2400" dirty="0" smtClean="0">
                <a:cs typeface="ＭＳ Ｐゴシック" pitchFamily="-84" charset="-128"/>
              </a:rPr>
              <a:t>where </a:t>
            </a:r>
            <a:r>
              <a:rPr lang="en-US" sz="2400" i="1" dirty="0">
                <a:cs typeface="ＭＳ Ｐゴシック" pitchFamily="-84" charset="-128"/>
              </a:rPr>
              <a:t>C</a:t>
            </a:r>
            <a:r>
              <a:rPr lang="en-US" sz="2400" dirty="0">
                <a:cs typeface="ＭＳ Ｐゴシック" pitchFamily="-84" charset="-128"/>
              </a:rPr>
              <a:t> is a proportionality </a:t>
            </a:r>
            <a:r>
              <a:rPr lang="en-US" sz="2400" dirty="0" smtClean="0">
                <a:cs typeface="ＭＳ Ｐゴシック" pitchFamily="-84" charset="-128"/>
              </a:rPr>
              <a:t>constant </a:t>
            </a:r>
            <a:r>
              <a:rPr lang="en-US" sz="2400" dirty="0">
                <a:cs typeface="ＭＳ Ｐゴシック" pitchFamily="-84" charset="-128"/>
              </a:rPr>
              <a:t>and 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l-GR" sz="2400" dirty="0">
                <a:ea typeface="ヒラギノ角ゴ Pro W3" pitchFamily="-84" charset="-128"/>
                <a:cs typeface="ヒラギノ角ゴ Pro W3" pitchFamily="-84" charset="-128"/>
              </a:rPr>
              <a:t>≡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(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kT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Since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x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+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y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+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z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 smtClean="0">
                <a:cs typeface="ＭＳ Ｐゴシック" pitchFamily="-84" charset="-128"/>
              </a:rPr>
              <a:t>,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Rewrite </a:t>
            </a:r>
            <a:r>
              <a:rPr lang="en-US" sz="2400" dirty="0">
                <a:cs typeface="ＭＳ Ｐゴシック" pitchFamily="-84" charset="-128"/>
              </a:rPr>
              <a:t>this as the product of three </a:t>
            </a:r>
            <a:r>
              <a:rPr lang="en-US" sz="2400" dirty="0" smtClean="0">
                <a:cs typeface="ＭＳ Ｐゴシック" pitchFamily="-84" charset="-128"/>
              </a:rPr>
              <a:t>factors (i.e. probability density).</a:t>
            </a: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1946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46947"/>
              </p:ext>
            </p:extLst>
          </p:nvPr>
        </p:nvGraphicFramePr>
        <p:xfrm>
          <a:off x="2590800" y="1149350"/>
          <a:ext cx="1971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26" name="Equation" r:id="rId3" imgW="1079500" imgH="279400" progId="Equation.DSMT4">
                  <p:embed/>
                </p:oleObj>
              </mc:Choice>
              <mc:Fallback>
                <p:oleObj name="Equation" r:id="rId3" imgW="1079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49350"/>
                        <a:ext cx="19716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43550"/>
              </p:ext>
            </p:extLst>
          </p:nvPr>
        </p:nvGraphicFramePr>
        <p:xfrm>
          <a:off x="2133600" y="1582738"/>
          <a:ext cx="35702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27" name="Equation" r:id="rId5" imgW="1955800" imgH="292100" progId="Equation.DSMT4">
                  <p:embed/>
                </p:oleObj>
              </mc:Choice>
              <mc:Fallback>
                <p:oleObj name="Equation" r:id="rId5" imgW="1955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82738"/>
                        <a:ext cx="357028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81727"/>
              </p:ext>
            </p:extLst>
          </p:nvPr>
        </p:nvGraphicFramePr>
        <p:xfrm>
          <a:off x="1219200" y="2971800"/>
          <a:ext cx="642437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28" name="Equation" r:id="rId7" imgW="2654300" imgH="304800" progId="Equation.DSMT4">
                  <p:embed/>
                </p:oleObj>
              </mc:Choice>
              <mc:Fallback>
                <p:oleObj name="Equation" r:id="rId7" imgW="2654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6424376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59948"/>
              </p:ext>
            </p:extLst>
          </p:nvPr>
        </p:nvGraphicFramePr>
        <p:xfrm>
          <a:off x="1093788" y="5789613"/>
          <a:ext cx="41640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29" name="Equation" r:id="rId9" imgW="2400300" imgH="292100" progId="Equation.DSMT4">
                  <p:embed/>
                </p:oleObj>
              </mc:Choice>
              <mc:Fallback>
                <p:oleObj name="Equation" r:id="rId9" imgW="2400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789613"/>
                        <a:ext cx="4164012" cy="52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21134"/>
              </p:ext>
            </p:extLst>
          </p:nvPr>
        </p:nvGraphicFramePr>
        <p:xfrm>
          <a:off x="1093788" y="4267200"/>
          <a:ext cx="34369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30" name="Equation" r:id="rId11" imgW="1981200" imgH="279400" progId="Equation.DSMT4">
                  <p:embed/>
                </p:oleObj>
              </mc:Choice>
              <mc:Fallback>
                <p:oleObj name="Equation" r:id="rId11" imgW="198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267200"/>
                        <a:ext cx="34369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42630"/>
              </p:ext>
            </p:extLst>
          </p:nvPr>
        </p:nvGraphicFramePr>
        <p:xfrm>
          <a:off x="1093788" y="4724400"/>
          <a:ext cx="34147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31" name="Equation" r:id="rId13" imgW="1968500" imgH="279400" progId="Equation.DSMT4">
                  <p:embed/>
                </p:oleObj>
              </mc:Choice>
              <mc:Fallback>
                <p:oleObj name="Equation" r:id="rId13" imgW="196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724400"/>
                        <a:ext cx="3414712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25592"/>
              </p:ext>
            </p:extLst>
          </p:nvPr>
        </p:nvGraphicFramePr>
        <p:xfrm>
          <a:off x="1093788" y="5257800"/>
          <a:ext cx="33909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32" name="Equation" r:id="rId15" imgW="1955800" imgH="279400" progId="Equation.DSMT4">
                  <p:embed/>
                </p:oleObj>
              </mc:Choice>
              <mc:Fallback>
                <p:oleObj name="Equation" r:id="rId15" imgW="195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257800"/>
                        <a:ext cx="3390900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68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54635</TotalTime>
  <Words>1033</Words>
  <Application>Microsoft Macintosh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phys1443-spring02</vt:lpstr>
      <vt:lpstr>Equation</vt:lpstr>
      <vt:lpstr>MathType 6.0 Equation</vt:lpstr>
      <vt:lpstr>PHYS 3313 – Section 001 Lecture #20</vt:lpstr>
      <vt:lpstr>Announcements</vt:lpstr>
      <vt:lpstr>PowerPoint Presentation</vt:lpstr>
      <vt:lpstr>Why is statistical physics necessary?</vt:lpstr>
      <vt:lpstr>Historical Overview</vt:lpstr>
      <vt:lpstr>Joule’s experiment</vt:lpstr>
      <vt:lpstr>Historical Overview</vt:lpstr>
      <vt:lpstr>Maxwell’s Velocity Distributions</vt:lpstr>
      <vt:lpstr>Maxwell’s Velocity Distributions</vt:lpstr>
      <vt:lpstr>The solution</vt:lpstr>
      <vt:lpstr>Maxwell Velocity Distribution</vt:lpstr>
      <vt:lpstr>Ex 9.1: Molecule Kinetic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2252</cp:revision>
  <dcterms:created xsi:type="dcterms:W3CDTF">2012-10-15T20:49:02Z</dcterms:created>
  <dcterms:modified xsi:type="dcterms:W3CDTF">2013-11-20T20:53:43Z</dcterms:modified>
</cp:coreProperties>
</file>