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816" r:id="rId3"/>
    <p:sldId id="889" r:id="rId4"/>
    <p:sldId id="888" r:id="rId5"/>
    <p:sldId id="890" r:id="rId6"/>
    <p:sldId id="827" r:id="rId7"/>
    <p:sldId id="828" r:id="rId8"/>
    <p:sldId id="830" r:id="rId9"/>
    <p:sldId id="829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59" r:id="rId23"/>
    <p:sldId id="860" r:id="rId24"/>
    <p:sldId id="861" r:id="rId25"/>
    <p:sldId id="862" r:id="rId26"/>
    <p:sldId id="863" r:id="rId27"/>
    <p:sldId id="867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4D9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208C-45BF-F245-86F9-BB32D6EF5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57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8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2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2600" y="2514600"/>
            <a:ext cx="670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defRPr/>
            </a:pPr>
            <a:r>
              <a:rPr lang="en-US" sz="4000" dirty="0" err="1" smtClean="0"/>
              <a:t>Equipartition</a:t>
            </a:r>
            <a:r>
              <a:rPr lang="en-US" sz="4000" dirty="0" smtClean="0"/>
              <a:t> Theorem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Classical and Quantum Statistics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Fermi-Dirac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Liquid Helium</a:t>
            </a:r>
          </a:p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Most the </a:t>
            </a:r>
            <a:r>
              <a:rPr lang="en-US" sz="2800" dirty="0">
                <a:cs typeface="ＭＳ Ｐゴシック" pitchFamily="-84" charset="-128"/>
              </a:rPr>
              <a:t>mass of an atom is confined to a nucleus </a:t>
            </a:r>
            <a:r>
              <a:rPr lang="en-US" sz="2800" dirty="0" smtClean="0">
                <a:cs typeface="ＭＳ Ｐゴシック" pitchFamily="-84" charset="-128"/>
              </a:rPr>
              <a:t>whose </a:t>
            </a:r>
            <a:r>
              <a:rPr lang="en-US" sz="2800" dirty="0">
                <a:cs typeface="ＭＳ Ｐゴシック" pitchFamily="-84" charset="-128"/>
              </a:rPr>
              <a:t>magnitude is smaller than the whole </a:t>
            </a:r>
            <a:r>
              <a:rPr lang="en-US" sz="2800" dirty="0" smtClean="0">
                <a:cs typeface="ＭＳ Ｐゴシック" pitchFamily="-84" charset="-128"/>
              </a:rPr>
              <a:t>atom.</a:t>
            </a:r>
          </a:p>
          <a:p>
            <a:pPr lvl="1" eaLnBrk="1" hangingPunct="1"/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z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smaller than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Only </a:t>
            </a:r>
            <a:r>
              <a:rPr lang="en-US" sz="2400" dirty="0">
                <a:cs typeface="ＭＳ Ｐゴシック" pitchFamily="-84" charset="-128"/>
              </a:rPr>
              <a:t>rotations about </a:t>
            </a:r>
            <a:r>
              <a:rPr lang="en-US" sz="2400" i="1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>
                <a:cs typeface="ＭＳ Ｐゴシック" pitchFamily="-84" charset="-128"/>
              </a:rPr>
              <a:t>y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contributes to the energy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some circumstances it is better to think of atoms connected to each other by a massless spring.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vibrational kinetic energy is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There are seven degrees of freedom (three translational, two rotational, and two vibrational)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7kT/2 per molecule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  <a:sym typeface="Wingdings"/>
              </a:rPr>
              <a:t>While it works pretty well, the simple assumptions made for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equi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-partition principle, such as massless connecting rod, is not quite sufficient for detailed molecular behaviors </a:t>
            </a:r>
            <a:endParaRPr lang="en-US" sz="2800" dirty="0">
              <a:cs typeface="ＭＳ Ｐゴシック" pitchFamily="-84" charset="-128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47288"/>
              </p:ext>
            </p:extLst>
          </p:nvPr>
        </p:nvGraphicFramePr>
        <p:xfrm>
          <a:off x="5105400" y="3276600"/>
          <a:ext cx="179858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79" name="Equation" r:id="rId3" imgW="762000" imgH="266700" progId="Equation.DSMT4">
                  <p:embed/>
                </p:oleObj>
              </mc:Choice>
              <mc:Fallback>
                <p:oleObj name="Equation" r:id="rId3" imgW="762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1798580" cy="64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67154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Molar Heat Capacity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heat capacities of diatomic gases are </a:t>
            </a:r>
            <a:r>
              <a:rPr lang="en-US" sz="2800" dirty="0" smtClean="0">
                <a:cs typeface="ＭＳ Ｐゴシック" pitchFamily="-84" charset="-128"/>
              </a:rPr>
              <a:t>also temperature </a:t>
            </a:r>
            <a:r>
              <a:rPr lang="en-US" sz="2800" dirty="0">
                <a:cs typeface="ＭＳ Ｐゴシック" pitchFamily="-84" charset="-128"/>
              </a:rPr>
              <a:t>dependent, indicating that the different degrees of freedom are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turned on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at different temperatures.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   </a:t>
            </a:r>
            <a:r>
              <a:rPr lang="en-US" sz="2800" b="1" dirty="0">
                <a:cs typeface="ＭＳ Ｐゴシック" pitchFamily="-84" charset="-128"/>
              </a:rPr>
              <a:t>Example of H</a:t>
            </a:r>
            <a:r>
              <a:rPr lang="en-US" sz="2800" b="1" baseline="-25000" dirty="0">
                <a:cs typeface="ＭＳ Ｐゴシック" pitchFamily="-84" charset="-128"/>
              </a:rPr>
              <a:t>2</a:t>
            </a:r>
            <a:endParaRPr lang="en-US" sz="2800" b="1" dirty="0">
              <a:cs typeface="ＭＳ Ｐゴシック" pitchFamily="-84" charset="-128"/>
            </a:endParaRPr>
          </a:p>
        </p:txBody>
      </p:sp>
      <p:pic>
        <p:nvPicPr>
          <p:cNvPr id="2765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and Quantum 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In gas, particles are so far apart, they do not interact substantially &amp; are free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even if they collide, they can be considered as elastic and do not affect the mean values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If </a:t>
            </a:r>
            <a:r>
              <a:rPr lang="en-US" sz="2800" dirty="0">
                <a:cs typeface="ＭＳ Ｐゴシック" pitchFamily="-84" charset="-128"/>
              </a:rPr>
              <a:t>molecules, atoms, or subatomic particles are in the liquid or solid state, the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Pauli exclusion </a:t>
            </a:r>
            <a:r>
              <a:rPr lang="en-US" sz="28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principle* </a:t>
            </a:r>
            <a:r>
              <a:rPr lang="en-US" sz="2800" dirty="0">
                <a:cs typeface="ＭＳ Ｐゴシック" pitchFamily="-84" charset="-128"/>
              </a:rPr>
              <a:t>prevents two particles with identical quantum states from sharing the same </a:t>
            </a:r>
            <a:r>
              <a:rPr lang="en-US" sz="2800" dirty="0" smtClean="0">
                <a:cs typeface="ＭＳ Ｐゴシック" pitchFamily="-84" charset="-128"/>
              </a:rPr>
              <a:t>space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limits available energy states in quantum systems</a:t>
            </a:r>
            <a:endParaRPr lang="en-US" sz="28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Recall </a:t>
            </a:r>
            <a:r>
              <a:rPr lang="en-US" sz="2400" dirty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here </a:t>
            </a:r>
            <a:r>
              <a:rPr lang="en-US" sz="2400" dirty="0">
                <a:cs typeface="ＭＳ Ｐゴシック" pitchFamily="-84" charset="-128"/>
              </a:rPr>
              <a:t>is no restriction on particle energies in classical physics.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This affects the overall distribution of energies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5791200"/>
            <a:ext cx="815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600" dirty="0" smtClean="0">
                <a:cs typeface="+mj-cs"/>
              </a:rPr>
              <a:t>*Pauli Exclusion Principle: No two electrons in an atom may have the same set of quantum numbers 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22000"/>
              </p:ext>
            </p:extLst>
          </p:nvPr>
        </p:nvGraphicFramePr>
        <p:xfrm>
          <a:off x="7696200" y="5813694"/>
          <a:ext cx="1249363" cy="40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3" name="Equation" r:id="rId3" imgW="787400" imgH="241300" progId="Equation.DSMT4">
                  <p:embed/>
                </p:oleObj>
              </mc:Choice>
              <mc:Fallback>
                <p:oleObj name="Equation" r:id="rId3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813694"/>
                        <a:ext cx="1249363" cy="404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5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Distributions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Rewrite Maxwell speed distribution in terms of energy.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cs typeface="+mn-cs"/>
              </a:rPr>
              <a:t>Probability for finding a particle between speed v and </a:t>
            </a:r>
            <a:r>
              <a:rPr lang="en-US" sz="2400" dirty="0" err="1" smtClean="0">
                <a:cs typeface="+mn-cs"/>
              </a:rPr>
              <a:t>v+dv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For a monoatomic gas the energy is all translational kinetic energy. 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where</a:t>
            </a:r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0082"/>
              </p:ext>
            </p:extLst>
          </p:nvPr>
        </p:nvGraphicFramePr>
        <p:xfrm>
          <a:off x="3089275" y="2717800"/>
          <a:ext cx="14827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4" name="Equation" r:id="rId3" imgW="622300" imgH="228600" progId="Equation.DSMT4">
                  <p:embed/>
                </p:oleObj>
              </mc:Choice>
              <mc:Fallback>
                <p:oleObj name="Equation" r:id="rId3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717800"/>
                        <a:ext cx="1482725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81007"/>
              </p:ext>
            </p:extLst>
          </p:nvPr>
        </p:nvGraphicFramePr>
        <p:xfrm>
          <a:off x="931863" y="1270000"/>
          <a:ext cx="1506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5" name="Equation" r:id="rId5" imgW="622300" imgH="228600" progId="Equation.DSMT4">
                  <p:embed/>
                </p:oleObj>
              </mc:Choice>
              <mc:Fallback>
                <p:oleObj name="Equation" r:id="rId5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270000"/>
                        <a:ext cx="1506537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74807"/>
              </p:ext>
            </p:extLst>
          </p:nvPr>
        </p:nvGraphicFramePr>
        <p:xfrm>
          <a:off x="3068638" y="3371850"/>
          <a:ext cx="817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6" name="Equation" r:id="rId7" imgW="342900" imgH="165100" progId="Equation.DSMT4">
                  <p:embed/>
                </p:oleObj>
              </mc:Choice>
              <mc:Fallback>
                <p:oleObj name="Equation" r:id="rId7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371850"/>
                        <a:ext cx="817562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20889"/>
              </p:ext>
            </p:extLst>
          </p:nvPr>
        </p:nvGraphicFramePr>
        <p:xfrm>
          <a:off x="3048000" y="3860800"/>
          <a:ext cx="16049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7" name="Equation" r:id="rId9" imgW="673100" imgH="393700" progId="Equation.DSMT4">
                  <p:embed/>
                </p:oleObj>
              </mc:Choice>
              <mc:Fallback>
                <p:oleObj name="Equation" r:id="rId9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60800"/>
                        <a:ext cx="1604962" cy="94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855"/>
              </p:ext>
            </p:extLst>
          </p:nvPr>
        </p:nvGraphicFramePr>
        <p:xfrm>
          <a:off x="2514600" y="5003800"/>
          <a:ext cx="4549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8" name="Equation" r:id="rId11" imgW="1879600" imgH="406400" progId="Equation.DSMT4">
                  <p:embed/>
                </p:oleObj>
              </mc:Choice>
              <mc:Fallback>
                <p:oleObj name="Equation" r:id="rId11" imgW="1879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03800"/>
                        <a:ext cx="4549775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822589"/>
              </p:ext>
            </p:extLst>
          </p:nvPr>
        </p:nvGraphicFramePr>
        <p:xfrm>
          <a:off x="2389187" y="1206500"/>
          <a:ext cx="4087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9" name="Equation" r:id="rId13" imgW="1689100" imgH="279400" progId="Equation.DSMT4">
                  <p:embed/>
                </p:oleObj>
              </mc:Choice>
              <mc:Fallback>
                <p:oleObj name="Equation" r:id="rId13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1206500"/>
                        <a:ext cx="4087813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695622"/>
              </p:ext>
            </p:extLst>
          </p:nvPr>
        </p:nvGraphicFramePr>
        <p:xfrm>
          <a:off x="6465887" y="1282700"/>
          <a:ext cx="13827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00" name="Equation" r:id="rId15" imgW="571500" imgH="228600" progId="Equation.DSMT4">
                  <p:embed/>
                </p:oleObj>
              </mc:Choice>
              <mc:Fallback>
                <p:oleObj name="Equation" r:id="rId15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1282700"/>
                        <a:ext cx="1382713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32110"/>
              </p:ext>
            </p:extLst>
          </p:nvPr>
        </p:nvGraphicFramePr>
        <p:xfrm>
          <a:off x="3832225" y="3327400"/>
          <a:ext cx="968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01" name="Equation" r:id="rId17" imgW="406400" imgH="203200" progId="Equation.DSMT4">
                  <p:embed/>
                </p:oleObj>
              </mc:Choice>
              <mc:Fallback>
                <p:oleObj name="Equation" r:id="rId1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27400"/>
                        <a:ext cx="968375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33423"/>
              </p:ext>
            </p:extLst>
          </p:nvPr>
        </p:nvGraphicFramePr>
        <p:xfrm>
          <a:off x="4598988" y="3863975"/>
          <a:ext cx="18780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02" name="Equation" r:id="rId19" imgW="787400" imgH="444500" progId="Equation.DSMT4">
                  <p:embed/>
                </p:oleObj>
              </mc:Choice>
              <mc:Fallback>
                <p:oleObj name="Equation" r:id="rId19" imgW="78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863975"/>
                        <a:ext cx="1878012" cy="106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12558"/>
              </p:ext>
            </p:extLst>
          </p:nvPr>
        </p:nvGraphicFramePr>
        <p:xfrm>
          <a:off x="6470650" y="3860800"/>
          <a:ext cx="1149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03" name="Equation" r:id="rId21" imgW="482600" imgH="406400" progId="Equation.DSMT4">
                  <p:embed/>
                </p:oleObj>
              </mc:Choice>
              <mc:Fallback>
                <p:oleObj name="Equation" r:id="rId21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860800"/>
                        <a:ext cx="1149350" cy="971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83717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Distributions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Boltzmann showed that the statistical factor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a characteristic of any classical </a:t>
            </a:r>
            <a:r>
              <a:rPr lang="en-US" sz="2400" dirty="0" smtClean="0">
                <a:cs typeface="ＭＳ Ｐゴシック" pitchFamily="-84" charset="-128"/>
              </a:rPr>
              <a:t>system.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regardless </a:t>
            </a:r>
            <a:r>
              <a:rPr lang="en-US" sz="2000" dirty="0">
                <a:cs typeface="ＭＳ Ｐゴシック" pitchFamily="-84" charset="-128"/>
              </a:rPr>
              <a:t>of how quantities other than </a:t>
            </a:r>
            <a:r>
              <a:rPr lang="en-US" sz="2000" dirty="0" smtClean="0">
                <a:cs typeface="ＭＳ Ｐゴシック" pitchFamily="-84" charset="-128"/>
              </a:rPr>
              <a:t>molecular speeds </a:t>
            </a:r>
            <a:r>
              <a:rPr lang="en-US" sz="2000" dirty="0">
                <a:cs typeface="ＭＳ Ｐゴシック" pitchFamily="-84" charset="-128"/>
              </a:rPr>
              <a:t>may affect the energy of a given </a:t>
            </a:r>
            <a:r>
              <a:rPr lang="en-US" sz="2000" dirty="0" smtClean="0">
                <a:cs typeface="ＭＳ Ｐゴシック" pitchFamily="-84" charset="-128"/>
              </a:rPr>
              <a:t>state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Maxwell-Boltzmann factor</a:t>
            </a:r>
            <a:r>
              <a:rPr lang="en-US" sz="2400" dirty="0">
                <a:cs typeface="ＭＳ Ｐゴシック" pitchFamily="-84" charset="-128"/>
              </a:rPr>
              <a:t>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energy distribution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</a:t>
            </a:r>
            <a:r>
              <a:rPr lang="en-US" sz="2400" baseline="-25000" dirty="0">
                <a:cs typeface="ＭＳ Ｐゴシック" pitchFamily="-84" charset="-128"/>
              </a:rPr>
              <a:t> </a:t>
            </a:r>
            <a:r>
              <a:rPr lang="en-US" sz="2400" i="1" dirty="0" err="1" smtClean="0">
                <a:cs typeface="ＭＳ Ｐゴシック" pitchFamily="-84" charset="-128"/>
              </a:rPr>
              <a:t>dE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number of particles with energies between </a:t>
            </a:r>
            <a:r>
              <a:rPr lang="en-US" sz="2400" dirty="0" smtClean="0">
                <a:cs typeface="ＭＳ Ｐゴシック" pitchFamily="-84" charset="-128"/>
              </a:rPr>
              <a:t>E and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), the </a:t>
            </a:r>
            <a:r>
              <a:rPr lang="en-US" sz="2400" b="1" dirty="0">
                <a:cs typeface="ＭＳ Ｐゴシック" pitchFamily="-84" charset="-128"/>
              </a:rPr>
              <a:t>density of states</a:t>
            </a:r>
            <a:r>
              <a:rPr lang="en-US" sz="2400" dirty="0">
                <a:cs typeface="ＭＳ Ｐゴシック" pitchFamily="-84" charset="-128"/>
              </a:rPr>
              <a:t>, is the number of states available per 	unit </a:t>
            </a:r>
            <a:r>
              <a:rPr lang="en-US" sz="2400" dirty="0" smtClean="0">
                <a:cs typeface="ＭＳ Ｐゴシック" pitchFamily="-84" charset="-128"/>
              </a:rPr>
              <a:t>energy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MB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relative probability that an energy state is occupied at 	a given temperature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10507"/>
              </p:ext>
            </p:extLst>
          </p:nvPr>
        </p:nvGraphicFramePr>
        <p:xfrm>
          <a:off x="2971800" y="2743200"/>
          <a:ext cx="28289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86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828925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13736"/>
              </p:ext>
            </p:extLst>
          </p:nvPr>
        </p:nvGraphicFramePr>
        <p:xfrm>
          <a:off x="3124200" y="3581400"/>
          <a:ext cx="2520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87" name="Equation" r:id="rId5" imgW="1041400" imgH="228600" progId="Equation.DSMT4">
                  <p:embed/>
                </p:oleObj>
              </mc:Choice>
              <mc:Fallback>
                <p:oleObj name="Equation" r:id="rId5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2095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5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342900" lvl="1" indent="-342900" eaLnBrk="1" hangingPunct="1"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Identical particles cannot be distinguished if their wave functions overlap significantly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Characteristic of </a:t>
            </a:r>
            <a:r>
              <a:rPr lang="en-US" dirty="0" err="1" smtClean="0">
                <a:cs typeface="+mn-cs"/>
              </a:rPr>
              <a:t>indistinguishability</a:t>
            </a:r>
            <a:r>
              <a:rPr lang="en-US" dirty="0" smtClean="0">
                <a:cs typeface="+mn-cs"/>
              </a:rPr>
              <a:t> is what makes quantum statistics different from classical statistics.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Consider two distinguishable particles in two different energy states with the same probability (0.5 each)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possible configurations are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Since the four states are equally likely, the probability of each state is one-fourth (0.25).</a:t>
            </a:r>
          </a:p>
        </p:txBody>
      </p:sp>
      <p:graphicFrame>
        <p:nvGraphicFramePr>
          <p:cNvPr id="173087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4988706"/>
              </p:ext>
            </p:extLst>
          </p:nvPr>
        </p:nvGraphicFramePr>
        <p:xfrm>
          <a:off x="5410200" y="3352800"/>
          <a:ext cx="2743200" cy="2060929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3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Distributions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562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If the two particles are indistinguishable: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only three possible configurations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the probability of each is one-third (~0.33).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Because some particles do not obey the Pauli exclusion principle, two kinds of quantum distributions are needed.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Fermions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Particles with half-spins (1/2) that </a:t>
            </a:r>
            <a:r>
              <a:rPr lang="en-US" sz="2400" b="1" u="sng" dirty="0" smtClean="0">
                <a:solidFill>
                  <a:srgbClr val="800000"/>
                </a:solidFill>
              </a:rPr>
              <a:t>obey</a:t>
            </a:r>
            <a:r>
              <a:rPr lang="en-US" sz="2400" dirty="0" smtClean="0">
                <a:solidFill>
                  <a:srgbClr val="800000"/>
                </a:solidFill>
              </a:rPr>
              <a:t> 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Bosons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smtClean="0">
                <a:solidFill>
                  <a:srgbClr val="800000"/>
                </a:solidFill>
              </a:rPr>
              <a:t>Particles with zero or integer spins that do </a:t>
            </a:r>
            <a:r>
              <a:rPr lang="en-US" sz="2400" b="1" u="sng" dirty="0" smtClean="0">
                <a:solidFill>
                  <a:srgbClr val="800000"/>
                </a:solidFill>
              </a:rPr>
              <a:t>NOT obey </a:t>
            </a:r>
            <a:r>
              <a:rPr lang="en-US" sz="2400" dirty="0" smtClean="0">
                <a:solidFill>
                  <a:srgbClr val="800000"/>
                </a:solidFill>
              </a:rPr>
              <a:t>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</p:txBody>
      </p:sp>
      <p:graphicFrame>
        <p:nvGraphicFramePr>
          <p:cNvPr id="17411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030041"/>
              </p:ext>
            </p:extLst>
          </p:nvPr>
        </p:nvGraphicFramePr>
        <p:xfrm>
          <a:off x="3657600" y="1143000"/>
          <a:ext cx="1828800" cy="144938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5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208C-45BF-F245-86F9-BB32D6EF59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2667000" y="480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Electron, proton, neutron, any atoms or molecules with odd number of fermions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559659" y="579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Photon, force mediators, </a:t>
            </a:r>
            <a:r>
              <a:rPr lang="en-US" sz="2000" dirty="0" err="1" smtClean="0">
                <a:cs typeface="+mj-cs"/>
              </a:rPr>
              <a:t>pions</a:t>
            </a:r>
            <a:r>
              <a:rPr lang="en-US" sz="2000" dirty="0" smtClean="0">
                <a:cs typeface="+mj-cs"/>
              </a:rPr>
              <a:t>, any atoms or molecules with even number of fermions</a:t>
            </a:r>
          </a:p>
        </p:txBody>
      </p:sp>
    </p:spTree>
    <p:extLst>
      <p:ext uri="{BB962C8B-B14F-4D97-AF65-F5344CB8AC3E}">
        <p14:creationId xmlns:p14="http://schemas.microsoft.com/office/powerpoint/2010/main" val="2668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7489"/>
            <a:ext cx="7772400" cy="7345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3891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381000" y="609600"/>
            <a:ext cx="8535988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Fermi-Dirac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where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Bose-Einstein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where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i="1" dirty="0" smtClean="0">
                <a:cs typeface="ＭＳ Ｐゴシック" pitchFamily="-84" charset="-128"/>
              </a:rPr>
              <a:t>B</a:t>
            </a:r>
            <a:r>
              <a:rPr lang="en-US" sz="2800" i="1" baseline="-25000" dirty="0" smtClean="0">
                <a:cs typeface="ＭＳ Ｐゴシック" pitchFamily="-84" charset="-128"/>
              </a:rPr>
              <a:t>i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 smtClean="0">
                <a:cs typeface="ＭＳ Ｐゴシック" pitchFamily="-84" charset="-128"/>
              </a:rPr>
              <a:t>FD </a:t>
            </a:r>
            <a:r>
              <a:rPr lang="en-US" sz="2800" dirty="0">
                <a:cs typeface="ＭＳ Ｐゴシック" pitchFamily="-84" charset="-128"/>
              </a:rPr>
              <a:t>or </a:t>
            </a:r>
            <a:r>
              <a:rPr lang="en-US" sz="2800" dirty="0" smtClean="0">
                <a:cs typeface="ＭＳ Ｐゴシック" pitchFamily="-84" charset="-128"/>
              </a:rPr>
              <a:t>BE)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normalization factor.</a:t>
            </a:r>
          </a:p>
          <a:p>
            <a:r>
              <a:rPr lang="en-US" sz="2800" dirty="0">
                <a:cs typeface="ＭＳ Ｐゴシック" pitchFamily="-84" charset="-128"/>
              </a:rPr>
              <a:t>Both distributions reduce to the classical Maxwell-Boltzmann distribution when </a:t>
            </a:r>
            <a:r>
              <a:rPr lang="en-US" sz="2800" i="1" dirty="0">
                <a:cs typeface="ＭＳ Ｐゴシック" pitchFamily="-84" charset="-128"/>
              </a:rPr>
              <a:t>B</a:t>
            </a:r>
            <a:r>
              <a:rPr lang="en-US" sz="2800" i="1" baseline="-25000" dirty="0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err="1">
                <a:cs typeface="ＭＳ Ｐゴシック" pitchFamily="-84" charset="-128"/>
              </a:rPr>
              <a:t>exp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800" dirty="0">
                <a:cs typeface="ＭＳ Ｐゴシック" pitchFamily="-84" charset="-128"/>
              </a:rPr>
              <a:t>is much greater than 1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Maxwell-Boltzmann factor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much less than 1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In other words, the probability that a particular energy state will be occupied is much less than 1!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389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17166"/>
              </p:ext>
            </p:extLst>
          </p:nvPr>
        </p:nvGraphicFramePr>
        <p:xfrm>
          <a:off x="1863725" y="1211065"/>
          <a:ext cx="2708275" cy="84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80" name="Equation" r:id="rId3" imgW="1409700" imgH="431800" progId="Equation.DSMT4">
                  <p:embed/>
                </p:oleObj>
              </mc:Choice>
              <mc:Fallback>
                <p:oleObj name="Equation" r:id="rId3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211065"/>
                        <a:ext cx="2708275" cy="846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62532"/>
              </p:ext>
            </p:extLst>
          </p:nvPr>
        </p:nvGraphicFramePr>
        <p:xfrm>
          <a:off x="1882775" y="2667000"/>
          <a:ext cx="297574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81"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667000"/>
                        <a:ext cx="2975744" cy="938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11857"/>
              </p:ext>
            </p:extLst>
          </p:nvPr>
        </p:nvGraphicFramePr>
        <p:xfrm>
          <a:off x="4114800" y="6477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82" name="Equation" r:id="rId7" imgW="1028700" imgH="228600" progId="Equation.DSMT4">
                  <p:embed/>
                </p:oleObj>
              </mc:Choice>
              <mc:Fallback>
                <p:oleObj name="Equation" r:id="rId7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477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43003"/>
              </p:ext>
            </p:extLst>
          </p:nvPr>
        </p:nvGraphicFramePr>
        <p:xfrm>
          <a:off x="4419600" y="21336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83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Summary of Classical and Quantum Distributions</a:t>
            </a:r>
          </a:p>
        </p:txBody>
      </p:sp>
      <p:pic>
        <p:nvPicPr>
          <p:cNvPr id="4096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7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Distributions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51054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normalization constants for the distributions depend on the physical system being considered.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Because bosons </a:t>
            </a:r>
            <a:r>
              <a:rPr lang="en-US" sz="2800" b="1" dirty="0" smtClean="0">
                <a:solidFill>
                  <a:srgbClr val="800000"/>
                </a:solidFill>
                <a:cs typeface="+mn-cs"/>
              </a:rPr>
              <a:t>do not obey the Pauli exclusion principle</a:t>
            </a:r>
            <a:r>
              <a:rPr lang="en-US" sz="2800" dirty="0" smtClean="0">
                <a:cs typeface="+mn-cs"/>
              </a:rPr>
              <a:t>, more bosons can fill lower energy states.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Three graphs coincide at high energies – the classical limit.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Maxwell-Boltzmann statistics may be used in the classical limit.</a:t>
            </a:r>
          </a:p>
        </p:txBody>
      </p:sp>
      <p:pic>
        <p:nvPicPr>
          <p:cNvPr id="399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Research materials</a:t>
            </a:r>
          </a:p>
          <a:p>
            <a:pPr lvl="1" eaLnBrk="1" hangingPunct="1"/>
            <a:r>
              <a:rPr lang="en-US" sz="2400" dirty="0" smtClean="0"/>
              <a:t>Presentation submission via e-mail to Dr. Yu by 8pm this Sunday, Dec. 1</a:t>
            </a:r>
          </a:p>
          <a:p>
            <a:pPr lvl="1" eaLnBrk="1" hangingPunct="1"/>
            <a:r>
              <a:rPr lang="en-US" sz="2400" dirty="0" smtClean="0"/>
              <a:t>Research papers due in class Monday, Dec. 2</a:t>
            </a:r>
          </a:p>
          <a:p>
            <a:pPr eaLnBrk="1" hangingPunct="1"/>
            <a:r>
              <a:rPr lang="en-US" sz="2800" dirty="0" smtClean="0"/>
              <a:t>Final exam:</a:t>
            </a:r>
          </a:p>
          <a:p>
            <a:pPr lvl="1" eaLnBrk="1" hangingPunct="1"/>
            <a:r>
              <a:rPr lang="en-US" sz="2400" dirty="0" smtClean="0"/>
              <a:t>Date and time: 11am – 1:30pm, Monday, Dec. 9, in SH125</a:t>
            </a:r>
          </a:p>
          <a:p>
            <a:pPr lvl="1" eaLnBrk="1" hangingPunct="1"/>
            <a:r>
              <a:rPr lang="en-US" sz="2400" dirty="0" smtClean="0"/>
              <a:t>Comprehensive exam covering CH1.1 to CH9.7 + appendices 3 – 7</a:t>
            </a:r>
          </a:p>
          <a:p>
            <a:pPr lvl="1" eaLnBrk="1" hangingPunct="1"/>
            <a:r>
              <a:rPr lang="en-US" sz="2400" dirty="0" smtClean="0"/>
              <a:t>BYOF: one handwritten, letter size, front and back</a:t>
            </a:r>
          </a:p>
          <a:p>
            <a:pPr lvl="2" eaLnBrk="1" hangingPunct="1"/>
            <a:r>
              <a:rPr lang="en-US" sz="2000" dirty="0" smtClean="0"/>
              <a:t>No derivations or solutions of any problems allowed!</a:t>
            </a:r>
          </a:p>
          <a:p>
            <a:pPr eaLnBrk="1" hangingPunct="1"/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/>
            <a:r>
              <a:rPr lang="en-US" sz="2400" dirty="0" smtClean="0"/>
              <a:t>CH9.6 </a:t>
            </a:r>
            <a:r>
              <a:rPr lang="en-US" sz="2400" dirty="0"/>
              <a:t>and CH9.7 </a:t>
            </a:r>
          </a:p>
          <a:p>
            <a:pPr eaLnBrk="1" hangingPunct="1"/>
            <a:r>
              <a:rPr lang="en-US" sz="2800" dirty="0"/>
              <a:t>Class is cancelled </a:t>
            </a:r>
            <a:r>
              <a:rPr lang="en-US" sz="2800" dirty="0" smtClean="0"/>
              <a:t>this Wednesday</a:t>
            </a:r>
            <a:r>
              <a:rPr lang="en-US" sz="2800" dirty="0"/>
              <a:t>, Nov. </a:t>
            </a:r>
            <a:r>
              <a:rPr lang="en-US" sz="2800" dirty="0" smtClean="0"/>
              <a:t>27</a:t>
            </a:r>
          </a:p>
          <a:p>
            <a:pPr eaLnBrk="1" hangingPunct="1"/>
            <a:r>
              <a:rPr lang="en-US" sz="2800" dirty="0"/>
              <a:t>C</a:t>
            </a:r>
            <a:r>
              <a:rPr lang="en-US" sz="2800" dirty="0" smtClean="0"/>
              <a:t>olloquium today at 4pm in SH101</a:t>
            </a:r>
            <a:endParaRPr lang="en-US" sz="2800" dirty="0"/>
          </a:p>
          <a:p>
            <a:pPr lvl="1"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Fermi-Dirac Statistics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This is most useful for electrical conduction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normalization factor B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000" i="1" dirty="0" smtClean="0">
                <a:cs typeface="ＭＳ Ｐゴシック" pitchFamily="-84" charset="-128"/>
              </a:rPr>
              <a:t>Where E</a:t>
            </a:r>
            <a:r>
              <a:rPr lang="en-US" sz="2000" baseline="-25000" dirty="0" smtClean="0">
                <a:cs typeface="ＭＳ Ｐゴシック" pitchFamily="-84" charset="-128"/>
              </a:rPr>
              <a:t>F</a:t>
            </a:r>
            <a:r>
              <a:rPr lang="en-US" sz="2000" dirty="0" smtClean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is called the </a:t>
            </a:r>
            <a:r>
              <a:rPr lang="en-US" sz="2000" b="1" dirty="0">
                <a:solidFill>
                  <a:srgbClr val="800000"/>
                </a:solidFill>
                <a:cs typeface="ＭＳ Ｐゴシック" pitchFamily="-84" charset="-128"/>
              </a:rPr>
              <a:t>Fermi energy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Fermi-Dirac Factor becomes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, the exponential term is 1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r>
              <a:rPr lang="en-US" sz="2400" dirty="0" smtClean="0">
                <a:cs typeface="ＭＳ Ｐゴシック" pitchFamily="-84" charset="-128"/>
              </a:rPr>
              <a:t> =1/2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limit as T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cs typeface="ＭＳ Ｐゴシック" pitchFamily="-84" charset="-128"/>
              </a:rPr>
              <a:t> 0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fermions occupy the lowest energy levels available to </a:t>
            </a:r>
            <a:r>
              <a:rPr lang="en-US" sz="2400" dirty="0" smtClean="0">
                <a:cs typeface="ＭＳ Ｐゴシック" pitchFamily="-84" charset="-128"/>
              </a:rPr>
              <a:t>them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Since they cannot all fill the same energy due to Pauli Exclusion principle, they will fill the energy states up to Fermi Energy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Near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there is little </a:t>
            </a:r>
            <a:r>
              <a:rPr lang="en-US" sz="2400" dirty="0" smtClean="0">
                <a:cs typeface="ＭＳ Ｐゴシック" pitchFamily="-84" charset="-128"/>
              </a:rPr>
              <a:t>a chance </a:t>
            </a:r>
            <a:r>
              <a:rPr lang="en-US" sz="2400" dirty="0">
                <a:cs typeface="ＭＳ Ｐゴシック" pitchFamily="-84" charset="-128"/>
              </a:rPr>
              <a:t>that </a:t>
            </a:r>
            <a:r>
              <a:rPr lang="en-US" sz="2400" dirty="0" smtClean="0">
                <a:cs typeface="ＭＳ Ｐゴシック" pitchFamily="-84" charset="-128"/>
              </a:rPr>
              <a:t>the thermal </a:t>
            </a:r>
            <a:r>
              <a:rPr lang="en-US" sz="2400" dirty="0">
                <a:cs typeface="ＭＳ Ｐゴシック" pitchFamily="-84" charset="-128"/>
              </a:rPr>
              <a:t>agitation will kick a fermion to an energy greater than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graphicFrame>
        <p:nvGraphicFramePr>
          <p:cNvPr id="419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89193"/>
              </p:ext>
            </p:extLst>
          </p:nvPr>
        </p:nvGraphicFramePr>
        <p:xfrm>
          <a:off x="4953000" y="1905000"/>
          <a:ext cx="3429000" cy="97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69" name="Equation" r:id="rId3" imgW="1638300" imgH="457200" progId="Equation.DSMT4">
                  <p:embed/>
                </p:oleObj>
              </mc:Choice>
              <mc:Fallback>
                <p:oleObj name="Equation" r:id="rId3" imgW="163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429000" cy="977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0106"/>
              </p:ext>
            </p:extLst>
          </p:nvPr>
        </p:nvGraphicFramePr>
        <p:xfrm>
          <a:off x="3505200" y="3384863"/>
          <a:ext cx="2286000" cy="8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70" name="Equation" r:id="rId5" imgW="1244600" imgH="469900" progId="Equation.DSMT4">
                  <p:embed/>
                </p:oleObj>
              </mc:Choice>
              <mc:Fallback>
                <p:oleObj name="Equation" r:id="rId5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84863"/>
                        <a:ext cx="2286000" cy="88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95870"/>
              </p:ext>
            </p:extLst>
          </p:nvPr>
        </p:nvGraphicFramePr>
        <p:xfrm>
          <a:off x="4267200" y="1295400"/>
          <a:ext cx="2133600" cy="4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71" name="Equation" r:id="rId7" imgW="1130300" imgH="241300" progId="Equation.DSMT4">
                  <p:embed/>
                </p:oleObj>
              </mc:Choice>
              <mc:Fallback>
                <p:oleObj name="Equation" r:id="rId7" imgW="113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2133600" cy="465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7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/>
          <a:srcRect l="-1443" t="-803" r="1443" b="19576"/>
          <a:stretch>
            <a:fillRect/>
          </a:stretch>
        </p:blipFill>
        <p:spPr bwMode="auto">
          <a:xfrm>
            <a:off x="1198562" y="3797300"/>
            <a:ext cx="28400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1"/>
          <p:cNvPicPr>
            <a:picLocks/>
          </p:cNvPicPr>
          <p:nvPr/>
        </p:nvPicPr>
        <p:blipFill>
          <a:blip r:embed="rId3"/>
          <a:srcRect b="17793"/>
          <a:stretch>
            <a:fillRect/>
          </a:stretch>
        </p:blipFill>
        <p:spPr bwMode="auto">
          <a:xfrm>
            <a:off x="5105400" y="3771900"/>
            <a:ext cx="28400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/>
          <p:cNvPicPr>
            <a:picLocks/>
          </p:cNvPicPr>
          <p:nvPr/>
        </p:nvPicPr>
        <p:blipFill>
          <a:blip r:embed="rId4"/>
          <a:srcRect b="21422"/>
          <a:stretch>
            <a:fillRect/>
          </a:stretch>
        </p:blipFill>
        <p:spPr bwMode="auto">
          <a:xfrm>
            <a:off x="4953000" y="838200"/>
            <a:ext cx="2286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/>
          </p:cNvPicPr>
          <p:nvPr/>
        </p:nvPicPr>
        <p:blipFill>
          <a:blip r:embed="rId5"/>
          <a:srcRect b="21745"/>
          <a:stretch>
            <a:fillRect/>
          </a:stretch>
        </p:blipFill>
        <p:spPr bwMode="auto">
          <a:xfrm>
            <a:off x="1524000" y="990600"/>
            <a:ext cx="2286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6" name="Rectangle 2064"/>
          <p:cNvSpPr>
            <a:spLocks noGrp="1" noChangeArrowheads="1"/>
          </p:cNvSpPr>
          <p:nvPr>
            <p:ph type="title"/>
          </p:nvPr>
        </p:nvSpPr>
        <p:spPr>
          <a:xfrm>
            <a:off x="609600" y="27489"/>
            <a:ext cx="7772400" cy="8107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Fermi-Dirac Statistics</a:t>
            </a:r>
          </a:p>
        </p:txBody>
      </p:sp>
      <p:sp>
        <p:nvSpPr>
          <p:cNvPr id="43014" name="Text Box 2059"/>
          <p:cNvSpPr txBox="1">
            <a:spLocks noChangeArrowheads="1"/>
          </p:cNvSpPr>
          <p:nvPr/>
        </p:nvSpPr>
        <p:spPr bwMode="auto">
          <a:xfrm>
            <a:off x="381000" y="2590800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rgbClr val="3333CC"/>
                </a:solidFill>
                <a:latin typeface="+mj-lt"/>
              </a:rPr>
              <a:t>As the temperature increases from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= 0, the Fermi-Dirac factor </a:t>
            </a:r>
            <a:r>
              <a:rPr lang="ja-JP" altLang="en-US" sz="2000" dirty="0">
                <a:solidFill>
                  <a:srgbClr val="3333CC"/>
                </a:solidFill>
                <a:latin typeface="+mj-lt"/>
              </a:rPr>
              <a:t>“</a:t>
            </a:r>
            <a:r>
              <a:rPr lang="en-US" altLang="ja-JP" sz="2000" dirty="0">
                <a:solidFill>
                  <a:srgbClr val="3333CC"/>
                </a:solidFill>
                <a:latin typeface="+mj-lt"/>
              </a:rPr>
              <a:t>smears out</a:t>
            </a:r>
            <a:r>
              <a:rPr lang="ja-JP" altLang="en-US" sz="2000" dirty="0" smtClean="0">
                <a:solidFill>
                  <a:srgbClr val="3333CC"/>
                </a:solidFill>
                <a:latin typeface="+mj-lt"/>
              </a:rPr>
              <a:t>”</a:t>
            </a:r>
            <a:r>
              <a:rPr lang="en-US" altLang="ja-JP" sz="2000" dirty="0" smtClean="0">
                <a:solidFill>
                  <a:srgbClr val="3333CC"/>
                </a:solidFill>
                <a:latin typeface="+mj-lt"/>
              </a:rPr>
              <a:t>, and more fermions jump to higher energy level above Fermi energy</a:t>
            </a:r>
            <a:endParaRPr lang="en-US" altLang="ja-JP" sz="2000" dirty="0">
              <a:solidFill>
                <a:srgbClr val="3333CC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We can define </a:t>
            </a:r>
            <a:r>
              <a:rPr lang="en-US" sz="2000" b="1" dirty="0" smtClean="0">
                <a:solidFill>
                  <a:srgbClr val="3333CC"/>
                </a:solidFill>
                <a:latin typeface="+mj-lt"/>
              </a:rPr>
              <a:t>Fermi </a:t>
            </a:r>
            <a:r>
              <a:rPr lang="en-US" sz="2000" b="1" dirty="0">
                <a:solidFill>
                  <a:srgbClr val="3333CC"/>
                </a:solidFill>
                <a:latin typeface="+mj-lt"/>
              </a:rPr>
              <a:t>temperature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, defined as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E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/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k</a:t>
            </a:r>
            <a:endParaRPr lang="en-US" sz="20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5" name="Text Box 2062"/>
          <p:cNvSpPr txBox="1">
            <a:spLocks noChangeArrowheads="1"/>
          </p:cNvSpPr>
          <p:nvPr/>
        </p:nvSpPr>
        <p:spPr bwMode="auto">
          <a:xfrm>
            <a:off x="533400" y="58629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j-lt"/>
              </a:rPr>
              <a:t>When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FD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approaches a simple decaying exponential</a:t>
            </a:r>
          </a:p>
        </p:txBody>
      </p:sp>
      <p:sp>
        <p:nvSpPr>
          <p:cNvPr id="43016" name="Rectangle 2067"/>
          <p:cNvSpPr>
            <a:spLocks noChangeArrowheads="1"/>
          </p:cNvSpPr>
          <p:nvPr/>
        </p:nvSpPr>
        <p:spPr bwMode="auto">
          <a:xfrm>
            <a:off x="5943600" y="838200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 0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7" name="Rectangle 2068"/>
          <p:cNvSpPr>
            <a:spLocks noChangeArrowheads="1"/>
          </p:cNvSpPr>
          <p:nvPr/>
        </p:nvSpPr>
        <p:spPr bwMode="auto">
          <a:xfrm>
            <a:off x="5943600" y="3935412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8" name="Rectangle 2069"/>
          <p:cNvSpPr>
            <a:spLocks noChangeArrowheads="1"/>
          </p:cNvSpPr>
          <p:nvPr/>
        </p:nvSpPr>
        <p:spPr bwMode="auto">
          <a:xfrm>
            <a:off x="2360613" y="4032250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=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9" name="Rectangle 2050"/>
          <p:cNvSpPr>
            <a:spLocks noGrp="1" noChangeArrowheads="1"/>
          </p:cNvSpPr>
          <p:nvPr>
            <p:ph idx="4294967295"/>
          </p:nvPr>
        </p:nvSpPr>
        <p:spPr>
          <a:xfrm>
            <a:off x="2590800" y="990600"/>
            <a:ext cx="762000" cy="4079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cs typeface="ＭＳ Ｐゴシック" pitchFamily="-84" charset="-128"/>
              </a:rPr>
              <a:t>T</a:t>
            </a:r>
            <a:r>
              <a:rPr lang="en-US" sz="1900" dirty="0">
                <a:solidFill>
                  <a:srgbClr val="3333CC"/>
                </a:solidFill>
                <a:cs typeface="ＭＳ Ｐゴシック" pitchFamily="-84" charset="-128"/>
              </a:rPr>
              <a:t> = 0</a:t>
            </a: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 and has high speed and so escapes outside 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1600200" y="2362200"/>
            <a:ext cx="53721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ＭＳ Ｐゴシック" pitchFamily="-84" charset="-128"/>
              </a:rPr>
              <a:t>lambda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fine holes that do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not allow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6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54862"/>
              </p:ext>
            </p:extLst>
          </p:nvPr>
        </p:nvGraphicFramePr>
        <p:xfrm>
          <a:off x="2852738" y="290195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26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90195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2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86800" cy="5410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BE condensation in liquid has been accomplished but gas condensation state hadn’t been until 1995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strong </a:t>
            </a:r>
            <a:r>
              <a:rPr lang="en-US" sz="2400" dirty="0">
                <a:cs typeface="ＭＳ Ｐゴシック" pitchFamily="-84" charset="-128"/>
              </a:rPr>
              <a:t>Coulomb interactions among gas particles </a:t>
            </a:r>
            <a:r>
              <a:rPr lang="en-US" sz="2400" dirty="0" smtClean="0">
                <a:cs typeface="ＭＳ Ｐゴシック" pitchFamily="-84" charset="-128"/>
              </a:rPr>
              <a:t>made it difficult </a:t>
            </a:r>
            <a:r>
              <a:rPr lang="en-US" sz="2400" dirty="0">
                <a:cs typeface="ＭＳ Ｐゴシック" pitchFamily="-84" charset="-128"/>
              </a:rPr>
              <a:t>to obtain the low temperatures and high densities needed to produce </a:t>
            </a:r>
            <a:r>
              <a:rPr lang="en-US" sz="2400" dirty="0" smtClean="0">
                <a:cs typeface="ＭＳ Ｐゴシック" pitchFamily="-84" charset="-128"/>
              </a:rPr>
              <a:t>the BE </a:t>
            </a:r>
            <a:r>
              <a:rPr lang="en-US" sz="2400" dirty="0">
                <a:cs typeface="ＭＳ Ｐゴシック" pitchFamily="-84" charset="-128"/>
              </a:rPr>
              <a:t>condensate.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Finally </a:t>
            </a:r>
            <a:r>
              <a:rPr lang="en-US" sz="2400" dirty="0">
                <a:cs typeface="ＭＳ Ｐゴシック" pitchFamily="-84" charset="-128"/>
              </a:rPr>
              <a:t>success was achieved </a:t>
            </a:r>
            <a:r>
              <a:rPr lang="en-US" sz="2400" dirty="0" smtClean="0">
                <a:cs typeface="ＭＳ Ｐゴシック" pitchFamily="-84" charset="-128"/>
              </a:rPr>
              <a:t>by E. Cornell and C. </a:t>
            </a:r>
            <a:r>
              <a:rPr lang="en-US" sz="2400" dirty="0" err="1" smtClean="0">
                <a:cs typeface="ＭＳ Ｐゴシック" pitchFamily="-84" charset="-128"/>
              </a:rPr>
              <a:t>Weiman</a:t>
            </a:r>
            <a:r>
              <a:rPr lang="en-US" sz="2400" dirty="0" smtClean="0">
                <a:cs typeface="ＭＳ Ｐゴシック" pitchFamily="-84" charset="-128"/>
              </a:rPr>
              <a:t> in Boulder, CO, with </a:t>
            </a:r>
            <a:r>
              <a:rPr lang="en-US" sz="2400" dirty="0" err="1" smtClean="0">
                <a:cs typeface="ＭＳ Ｐゴシック" pitchFamily="-84" charset="-128"/>
              </a:rPr>
              <a:t>Rb</a:t>
            </a:r>
            <a:r>
              <a:rPr lang="en-US" sz="2400" dirty="0" smtClean="0">
                <a:cs typeface="ＭＳ Ｐゴシック" pitchFamily="-84" charset="-128"/>
              </a:rPr>
              <a:t> (at 20nK) and W. Kettle at MIT on Sodium (at 20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cs typeface="ＭＳ Ｐゴシック" pitchFamily="-84" charset="-128"/>
              </a:rPr>
              <a:t>K)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Awarded of Nobel prize in 2001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procedure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L</a:t>
            </a:r>
            <a:r>
              <a:rPr lang="en-US" sz="2000" dirty="0" smtClean="0">
                <a:cs typeface="ＭＳ Ｐゴシック" pitchFamily="-84" charset="-128"/>
              </a:rPr>
              <a:t>aser cool </a:t>
            </a:r>
            <a:r>
              <a:rPr lang="en-US" sz="2000" dirty="0">
                <a:cs typeface="ＭＳ Ｐゴシック" pitchFamily="-84" charset="-128"/>
              </a:rPr>
              <a:t>their gas of </a:t>
            </a:r>
            <a:r>
              <a:rPr lang="en-US" sz="2000" baseline="30000" dirty="0">
                <a:cs typeface="ＭＳ Ｐゴシック" pitchFamily="-84" charset="-128"/>
              </a:rPr>
              <a:t>87</a:t>
            </a:r>
            <a:r>
              <a:rPr lang="en-US" sz="2000" dirty="0">
                <a:cs typeface="ＭＳ Ｐゴシック" pitchFamily="-84" charset="-128"/>
              </a:rPr>
              <a:t>Rb atoms to about 1 </a:t>
            </a:r>
            <a:r>
              <a:rPr lang="en-US" sz="2000" dirty="0" err="1">
                <a:cs typeface="ＭＳ Ｐゴシック" pitchFamily="-84" charset="-128"/>
              </a:rPr>
              <a:t>mK.</a:t>
            </a:r>
            <a:r>
              <a:rPr lang="en-US" sz="2000" dirty="0">
                <a:cs typeface="ＭＳ Ｐゴシック" pitchFamily="-84" charset="-128"/>
              </a:rPr>
              <a:t> 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U</a:t>
            </a:r>
            <a:r>
              <a:rPr lang="en-US" sz="2000" dirty="0" smtClean="0">
                <a:cs typeface="ＭＳ Ｐゴシック" pitchFamily="-84" charset="-128"/>
              </a:rPr>
              <a:t>sed </a:t>
            </a:r>
            <a:r>
              <a:rPr lang="en-US" sz="2000" dirty="0">
                <a:cs typeface="ＭＳ Ｐゴシック" pitchFamily="-84" charset="-128"/>
              </a:rPr>
              <a:t>a magnetic trap to cool the gas to about 20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driving </a:t>
            </a:r>
            <a:r>
              <a:rPr lang="en-US" sz="2000" dirty="0">
                <a:cs typeface="ＭＳ Ｐゴシック" pitchFamily="-84" charset="-128"/>
              </a:rPr>
              <a:t>away atoms with higher </a:t>
            </a:r>
            <a:r>
              <a:rPr lang="en-US" sz="2000" dirty="0" smtClean="0">
                <a:cs typeface="ＭＳ Ｐゴシック" pitchFamily="-84" charset="-128"/>
              </a:rPr>
              <a:t>speeds and keeping only the low speed ones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At about </a:t>
            </a:r>
            <a:r>
              <a:rPr lang="en-US" sz="2000" dirty="0">
                <a:cs typeface="ＭＳ Ｐゴシック" pitchFamily="-84" charset="-128"/>
              </a:rPr>
              <a:t>170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</a:t>
            </a:r>
            <a:r>
              <a:rPr lang="en-US" sz="2000" dirty="0" err="1" smtClean="0">
                <a:cs typeface="ＭＳ Ｐゴシック" pitchFamily="-84" charset="-128"/>
              </a:rPr>
              <a:t>Rb</a:t>
            </a:r>
            <a:r>
              <a:rPr lang="en-US" sz="2000" dirty="0" smtClean="0">
                <a:cs typeface="ＭＳ Ｐゴシック" pitchFamily="-84" charset="-128"/>
              </a:rPr>
              <a:t> gas went through a transition, resulting in very cold and dense state of gas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Possible application of BEC is an atomic laser but it will take long time..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Dec. 2, 2013</a:t>
            </a:r>
          </a:p>
        </p:txBody>
      </p:sp>
    </p:spTree>
    <p:extLst>
      <p:ext uri="{BB962C8B-B14F-4D97-AF65-F5344CB8AC3E}">
        <p14:creationId xmlns:p14="http://schemas.microsoft.com/office/powerpoint/2010/main" val="41258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2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88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monoatomic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 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100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0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05700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1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4700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2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11196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3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33060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4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1593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5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49613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6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31128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7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11276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8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70464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79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3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molecule has rotational E only when it rotates about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68619"/>
              </p:ext>
            </p:extLst>
          </p:nvPr>
        </p:nvGraphicFramePr>
        <p:xfrm>
          <a:off x="5638800" y="46482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55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430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55599</TotalTime>
  <Words>2455</Words>
  <Application>Microsoft Macintosh PowerPoint</Application>
  <PresentationFormat>On-screen Show (4:3)</PresentationFormat>
  <Paragraphs>327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phys1443-spring02</vt:lpstr>
      <vt:lpstr>Equation</vt:lpstr>
      <vt:lpstr>PHYS 3313 – Section 001 Lecture #21</vt:lpstr>
      <vt:lpstr>Announcements</vt:lpstr>
      <vt:lpstr>Reminder: Research Project Report</vt:lpstr>
      <vt:lpstr>PowerPoint Presentation</vt:lpstr>
      <vt:lpstr>Research Presentations</vt:lpstr>
      <vt:lpstr>Equipartition Theorem</vt:lpstr>
      <vt:lpstr>Equipartition Theorem</vt:lpstr>
      <vt:lpstr>The Rigid Rotator Model</vt:lpstr>
      <vt:lpstr>Table of Measured Gas Heat Capacities</vt:lpstr>
      <vt:lpstr>Equipartition Theorem</vt:lpstr>
      <vt:lpstr>Molar Heat Capacity</vt:lpstr>
      <vt:lpstr>Classical and Quantum Statistics</vt:lpstr>
      <vt:lpstr>Classical Distributions</vt:lpstr>
      <vt:lpstr>Classical Distributions</vt:lpstr>
      <vt:lpstr>Quantum Distributions</vt:lpstr>
      <vt:lpstr>Quantum Distributions</vt:lpstr>
      <vt:lpstr>Quantum Distributions</vt:lpstr>
      <vt:lpstr>Summary of Classical and Quantum Distributions</vt:lpstr>
      <vt:lpstr>Quantum Distributions</vt:lpstr>
      <vt:lpstr>Fermi-Dirac Statistics</vt:lpstr>
      <vt:lpstr>Fermi-Dirac Statistics</vt:lpstr>
      <vt:lpstr>Liquid Helium</vt:lpstr>
      <vt:lpstr>Liquid Helium</vt:lpstr>
      <vt:lpstr>He Transition to Superfluid State</vt:lpstr>
      <vt:lpstr>Liquid Helium</vt:lpstr>
      <vt:lpstr>Liquid Helium</vt:lpstr>
      <vt:lpstr>Bose-Einstein Condensation in Gases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2295</cp:revision>
  <dcterms:created xsi:type="dcterms:W3CDTF">2012-10-15T20:49:02Z</dcterms:created>
  <dcterms:modified xsi:type="dcterms:W3CDTF">2013-11-25T21:55:44Z</dcterms:modified>
</cp:coreProperties>
</file>