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816" r:id="rId3"/>
    <p:sldId id="889" r:id="rId4"/>
    <p:sldId id="888" r:id="rId5"/>
    <p:sldId id="890" r:id="rId6"/>
    <p:sldId id="827" r:id="rId7"/>
    <p:sldId id="828" r:id="rId8"/>
    <p:sldId id="830" r:id="rId9"/>
    <p:sldId id="829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59" r:id="rId23"/>
    <p:sldId id="860" r:id="rId24"/>
    <p:sldId id="861" r:id="rId25"/>
    <p:sldId id="862" r:id="rId26"/>
    <p:sldId id="863" r:id="rId27"/>
    <p:sldId id="867" r:id="rId28"/>
    <p:sldId id="868" r:id="rId29"/>
    <p:sldId id="869" r:id="rId30"/>
    <p:sldId id="870" r:id="rId31"/>
    <p:sldId id="871" r:id="rId32"/>
    <p:sldId id="872" r:id="rId33"/>
    <p:sldId id="873" r:id="rId34"/>
    <p:sldId id="874" r:id="rId35"/>
    <p:sldId id="875" r:id="rId36"/>
    <p:sldId id="876" r:id="rId37"/>
    <p:sldId id="877" r:id="rId38"/>
    <p:sldId id="878" r:id="rId39"/>
    <p:sldId id="879" r:id="rId40"/>
    <p:sldId id="880" r:id="rId41"/>
    <p:sldId id="881" r:id="rId42"/>
    <p:sldId id="882" r:id="rId43"/>
    <p:sldId id="883" r:id="rId44"/>
    <p:sldId id="884" r:id="rId45"/>
    <p:sldId id="885" r:id="rId46"/>
    <p:sldId id="886" r:id="rId47"/>
    <p:sldId id="887" r:id="rId4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4D9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4798E-2EF6-5144-B98E-556EA007BD4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Place the </a:t>
            </a:r>
            <a:r>
              <a:rPr lang="ja-JP" alt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Free-electron laser</a:t>
            </a:r>
            <a:r>
              <a:rPr lang="ja-JP" alt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and diagram on the next slide.</a:t>
            </a:r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99C82-4009-1643-9D88-E3A3ECCD32B3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Add previous slides diagram on this slide.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BEC68-B191-5943-8B8C-68755C922E0B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208C-45BF-F245-86F9-BB32D6EF5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57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27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8.emf"/><Relationship Id="rId10" Type="http://schemas.openxmlformats.org/officeDocument/2006/relationships/image" Target="../media/image22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#21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2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25,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52600" y="2514600"/>
            <a:ext cx="670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 defTabSz="1028700">
              <a:spcBef>
                <a:spcPts val="0"/>
              </a:spcBef>
              <a:defRPr/>
            </a:pPr>
            <a:r>
              <a:rPr lang="en-US" sz="4000" dirty="0" err="1" smtClean="0"/>
              <a:t>Equipartition</a:t>
            </a:r>
            <a:r>
              <a:rPr lang="en-US" sz="4000" dirty="0" smtClean="0"/>
              <a:t> Theorem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smtClean="0"/>
              <a:t>Classical and Quantum Statistics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smtClean="0"/>
              <a:t>Fermi-Dirac Statistics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smtClean="0"/>
              <a:t>Liquid </a:t>
            </a:r>
            <a:r>
              <a:rPr lang="en-US" sz="4000" dirty="0" smtClean="0"/>
              <a:t>Helium</a:t>
            </a:r>
          </a:p>
          <a:p>
            <a:pPr algn="l" defTabSz="1028700">
              <a:spcBef>
                <a:spcPts val="0"/>
              </a:spcBef>
              <a:buFont typeface="Arial"/>
              <a:buChar char="•"/>
              <a:defRPr/>
            </a:pP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7477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Most the </a:t>
            </a:r>
            <a:r>
              <a:rPr lang="en-US" sz="2800" dirty="0">
                <a:cs typeface="ＭＳ Ｐゴシック" pitchFamily="-84" charset="-128"/>
              </a:rPr>
              <a:t>mass of an atom is confined to a nucleus </a:t>
            </a:r>
            <a:r>
              <a:rPr lang="en-US" sz="2800" dirty="0" smtClean="0">
                <a:cs typeface="ＭＳ Ｐゴシック" pitchFamily="-84" charset="-128"/>
              </a:rPr>
              <a:t>whose </a:t>
            </a:r>
            <a:r>
              <a:rPr lang="en-US" sz="2800" dirty="0">
                <a:cs typeface="ＭＳ Ｐゴシック" pitchFamily="-84" charset="-128"/>
              </a:rPr>
              <a:t>magnitude is smaller than the whole </a:t>
            </a:r>
            <a:r>
              <a:rPr lang="en-US" sz="2800" dirty="0" smtClean="0">
                <a:cs typeface="ＭＳ Ｐゴシック" pitchFamily="-84" charset="-128"/>
              </a:rPr>
              <a:t>atom.</a:t>
            </a:r>
          </a:p>
          <a:p>
            <a:pPr lvl="1" eaLnBrk="1" hangingPunct="1"/>
            <a:r>
              <a:rPr lang="en-US" sz="2400" i="1" dirty="0" err="1" smtClean="0">
                <a:cs typeface="ＭＳ Ｐゴシック" pitchFamily="-84" charset="-128"/>
              </a:rPr>
              <a:t>I</a:t>
            </a:r>
            <a:r>
              <a:rPr lang="en-US" sz="2400" i="1" baseline="-25000" dirty="0" err="1" smtClean="0">
                <a:cs typeface="ＭＳ Ｐゴシック" pitchFamily="-84" charset="-128"/>
              </a:rPr>
              <a:t>z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smaller than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i="1" baseline="-25000" dirty="0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 err="1" smtClean="0">
                <a:cs typeface="ＭＳ Ｐゴシック" pitchFamily="-84" charset="-128"/>
              </a:rPr>
              <a:t>I</a:t>
            </a:r>
            <a:r>
              <a:rPr lang="en-US" sz="2400" i="1" baseline="-25000" dirty="0" err="1" smtClean="0">
                <a:cs typeface="ＭＳ Ｐゴシック" pitchFamily="-84" charset="-128"/>
              </a:rPr>
              <a:t>y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Only </a:t>
            </a:r>
            <a:r>
              <a:rPr lang="en-US" sz="2400" dirty="0">
                <a:cs typeface="ＭＳ Ｐゴシック" pitchFamily="-84" charset="-128"/>
              </a:rPr>
              <a:t>rotations about </a:t>
            </a:r>
            <a:r>
              <a:rPr lang="en-US" sz="2400" i="1" dirty="0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>
                <a:cs typeface="ＭＳ Ｐゴシック" pitchFamily="-84" charset="-128"/>
              </a:rPr>
              <a:t>y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contributes to the energy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some circumstances it is better to think of atoms connected to each other by a massless spring.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vibrational kinetic energy is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There are seven degrees of freedom (three translational, two rotational, and two vibrational)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7kT/2 per molecule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  <a:sym typeface="Wingdings"/>
              </a:rPr>
              <a:t>While it works pretty well, the simple assumptions made for </a:t>
            </a:r>
            <a:r>
              <a:rPr lang="en-US" sz="2800" dirty="0" err="1" smtClean="0">
                <a:cs typeface="ＭＳ Ｐゴシック" pitchFamily="-84" charset="-128"/>
                <a:sym typeface="Wingdings"/>
              </a:rPr>
              <a:t>equi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-partition principle, such as massless connecting rod, is not quite sufficient for detailed molecular behaviors </a:t>
            </a:r>
            <a:endParaRPr lang="en-US" sz="2800" dirty="0">
              <a:cs typeface="ＭＳ Ｐゴシック" pitchFamily="-84" charset="-128"/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947288"/>
              </p:ext>
            </p:extLst>
          </p:nvPr>
        </p:nvGraphicFramePr>
        <p:xfrm>
          <a:off x="5105400" y="3276600"/>
          <a:ext cx="179858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75" name="Equation" r:id="rId3" imgW="762000" imgH="266700" progId="Equation.DSMT4">
                  <p:embed/>
                </p:oleObj>
              </mc:Choice>
              <mc:Fallback>
                <p:oleObj name="Equation" r:id="rId3" imgW="762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1798580" cy="649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90459"/>
            <a:ext cx="7772400" cy="67154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Molar Heat Capacity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heat capacities of diatomic gases are </a:t>
            </a:r>
            <a:r>
              <a:rPr lang="en-US" sz="2800" dirty="0" smtClean="0">
                <a:cs typeface="ＭＳ Ｐゴシック" pitchFamily="-84" charset="-128"/>
              </a:rPr>
              <a:t>also temperature </a:t>
            </a:r>
            <a:r>
              <a:rPr lang="en-US" sz="2800" dirty="0">
                <a:cs typeface="ＭＳ Ｐゴシック" pitchFamily="-84" charset="-128"/>
              </a:rPr>
              <a:t>dependent, indicating that the different degrees of freedom are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turned on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at different temperatures.</a:t>
            </a:r>
          </a:p>
          <a:p>
            <a:pPr algn="ctr"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   </a:t>
            </a:r>
            <a:r>
              <a:rPr lang="en-US" sz="2800" b="1" dirty="0">
                <a:cs typeface="ＭＳ Ｐゴシック" pitchFamily="-84" charset="-128"/>
              </a:rPr>
              <a:t>Example of H</a:t>
            </a:r>
            <a:r>
              <a:rPr lang="en-US" sz="2800" b="1" baseline="-25000" dirty="0">
                <a:cs typeface="ＭＳ Ｐゴシック" pitchFamily="-84" charset="-128"/>
              </a:rPr>
              <a:t>2</a:t>
            </a:r>
            <a:endParaRPr lang="en-US" sz="2800" b="1" dirty="0">
              <a:cs typeface="ＭＳ Ｐゴシック" pitchFamily="-84" charset="-128"/>
            </a:endParaRPr>
          </a:p>
        </p:txBody>
      </p:sp>
      <p:pic>
        <p:nvPicPr>
          <p:cNvPr id="2765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Classical and Quantum Statistics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In gas, particles are so far apart, they do not interact substantially </a:t>
            </a:r>
            <a:r>
              <a:rPr lang="en-US" sz="2800" dirty="0" smtClean="0">
                <a:cs typeface="ＭＳ Ｐゴシック" pitchFamily="-84" charset="-128"/>
              </a:rPr>
              <a:t>&amp; are free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even if they collide, they can be considered as elastic and do not affect the mean values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If </a:t>
            </a:r>
            <a:r>
              <a:rPr lang="en-US" sz="2800" dirty="0">
                <a:cs typeface="ＭＳ Ｐゴシック" pitchFamily="-84" charset="-128"/>
              </a:rPr>
              <a:t>molecules, atoms, or subatomic particles are in the liquid or solid state, the </a:t>
            </a:r>
            <a:r>
              <a:rPr lang="en-US" sz="2800" b="1" u="sng" dirty="0">
                <a:solidFill>
                  <a:srgbClr val="800000"/>
                </a:solidFill>
                <a:cs typeface="ＭＳ Ｐゴシック" pitchFamily="-84" charset="-128"/>
              </a:rPr>
              <a:t>Pauli exclusion </a:t>
            </a:r>
            <a:r>
              <a:rPr lang="en-US" sz="2800" b="1" u="sng" dirty="0" smtClean="0">
                <a:solidFill>
                  <a:srgbClr val="800000"/>
                </a:solidFill>
                <a:cs typeface="ＭＳ Ｐゴシック" pitchFamily="-84" charset="-128"/>
              </a:rPr>
              <a:t>principle* </a:t>
            </a:r>
            <a:r>
              <a:rPr lang="en-US" sz="2800" dirty="0">
                <a:cs typeface="ＭＳ Ｐゴシック" pitchFamily="-84" charset="-128"/>
              </a:rPr>
              <a:t>prevents two particles with identical quantum states from sharing the same </a:t>
            </a:r>
            <a:r>
              <a:rPr lang="en-US" sz="2800" dirty="0" smtClean="0">
                <a:cs typeface="ＭＳ Ｐゴシック" pitchFamily="-84" charset="-128"/>
              </a:rPr>
              <a:t>space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limits available energy states in quantum systems</a:t>
            </a:r>
            <a:endParaRPr lang="en-US" sz="28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Recall </a:t>
            </a:r>
            <a:r>
              <a:rPr lang="en-US" sz="2400" dirty="0">
                <a:cs typeface="ＭＳ Ｐゴシック" pitchFamily="-84" charset="-128"/>
              </a:rPr>
              <a:t>t</a:t>
            </a:r>
            <a:r>
              <a:rPr lang="en-US" sz="2400" dirty="0" smtClean="0">
                <a:cs typeface="ＭＳ Ｐゴシック" pitchFamily="-84" charset="-128"/>
              </a:rPr>
              <a:t>here </a:t>
            </a:r>
            <a:r>
              <a:rPr lang="en-US" sz="2400" dirty="0">
                <a:cs typeface="ＭＳ Ｐゴシック" pitchFamily="-84" charset="-128"/>
              </a:rPr>
              <a:t>is no restriction on particle energies in classical physics. 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This affects the overall distribution of energies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5791200"/>
            <a:ext cx="8153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600" dirty="0" smtClean="0">
                <a:cs typeface="+mj-cs"/>
              </a:rPr>
              <a:t>*Pauli Exclusion Principle: No two electrons in an atom may have the same set of quantum numbers 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722000"/>
              </p:ext>
            </p:extLst>
          </p:nvPr>
        </p:nvGraphicFramePr>
        <p:xfrm>
          <a:off x="7696200" y="5813694"/>
          <a:ext cx="1249363" cy="404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9" name="Equation" r:id="rId3" imgW="787400" imgH="241300" progId="Equation.DSMT4">
                  <p:embed/>
                </p:oleObj>
              </mc:Choice>
              <mc:Fallback>
                <p:oleObj name="Equation" r:id="rId3" imgW="787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813694"/>
                        <a:ext cx="1249363" cy="404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50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Classical Distributions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Rewrite Maxwell speed distribution in terms of energy.</a:t>
            </a:r>
          </a:p>
          <a:p>
            <a:pPr eaLnBrk="1" hangingPunct="1">
              <a:buFont typeface="Arial"/>
              <a:buChar char="•"/>
              <a:defRPr/>
            </a:pPr>
            <a:endParaRPr lang="en-US" sz="2800" dirty="0">
              <a:cs typeface="+mn-cs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cs typeface="+mn-cs"/>
              </a:rPr>
              <a:t>Probability for finding a particle between speed v and </a:t>
            </a:r>
            <a:r>
              <a:rPr lang="en-US" sz="2400" dirty="0" err="1" smtClean="0">
                <a:cs typeface="+mn-cs"/>
              </a:rPr>
              <a:t>v+dv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For a monoatomic gas the energy is all translational kinetic energy. </a:t>
            </a:r>
          </a:p>
          <a:p>
            <a:pPr eaLnBrk="1" hangingPunct="1">
              <a:buFont typeface="Arial"/>
              <a:buChar char="•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where</a:t>
            </a:r>
          </a:p>
        </p:txBody>
      </p:sp>
      <p:graphicFrame>
        <p:nvGraphicFramePr>
          <p:cNvPr id="348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0082"/>
              </p:ext>
            </p:extLst>
          </p:nvPr>
        </p:nvGraphicFramePr>
        <p:xfrm>
          <a:off x="3089275" y="2717800"/>
          <a:ext cx="14827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63" name="Equation" r:id="rId3" imgW="622300" imgH="228600" progId="Equation.DSMT4">
                  <p:embed/>
                </p:oleObj>
              </mc:Choice>
              <mc:Fallback>
                <p:oleObj name="Equation" r:id="rId3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2717800"/>
                        <a:ext cx="1482725" cy="54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81007"/>
              </p:ext>
            </p:extLst>
          </p:nvPr>
        </p:nvGraphicFramePr>
        <p:xfrm>
          <a:off x="931863" y="1270000"/>
          <a:ext cx="15065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64" name="Equation" r:id="rId5" imgW="622300" imgH="228600" progId="Equation.DSMT4">
                  <p:embed/>
                </p:oleObj>
              </mc:Choice>
              <mc:Fallback>
                <p:oleObj name="Equation" r:id="rId5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270000"/>
                        <a:ext cx="1506537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674807"/>
              </p:ext>
            </p:extLst>
          </p:nvPr>
        </p:nvGraphicFramePr>
        <p:xfrm>
          <a:off x="3068638" y="3371850"/>
          <a:ext cx="8175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65" name="Equation" r:id="rId7" imgW="342900" imgH="165100" progId="Equation.DSMT4">
                  <p:embed/>
                </p:oleObj>
              </mc:Choice>
              <mc:Fallback>
                <p:oleObj name="Equation" r:id="rId7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3371850"/>
                        <a:ext cx="817562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320889"/>
              </p:ext>
            </p:extLst>
          </p:nvPr>
        </p:nvGraphicFramePr>
        <p:xfrm>
          <a:off x="3048000" y="3860800"/>
          <a:ext cx="16049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66" name="Equation" r:id="rId9" imgW="673100" imgH="393700" progId="Equation.DSMT4">
                  <p:embed/>
                </p:oleObj>
              </mc:Choice>
              <mc:Fallback>
                <p:oleObj name="Equation" r:id="rId9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60800"/>
                        <a:ext cx="1604962" cy="941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01855"/>
              </p:ext>
            </p:extLst>
          </p:nvPr>
        </p:nvGraphicFramePr>
        <p:xfrm>
          <a:off x="2514600" y="5003800"/>
          <a:ext cx="4549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67" name="Equation" r:id="rId11" imgW="1879600" imgH="406400" progId="Equation.DSMT4">
                  <p:embed/>
                </p:oleObj>
              </mc:Choice>
              <mc:Fallback>
                <p:oleObj name="Equation" r:id="rId11" imgW="1879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03800"/>
                        <a:ext cx="4549775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822589"/>
              </p:ext>
            </p:extLst>
          </p:nvPr>
        </p:nvGraphicFramePr>
        <p:xfrm>
          <a:off x="2389187" y="1206500"/>
          <a:ext cx="40878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68" name="Equation" r:id="rId13" imgW="1689100" imgH="279400" progId="Equation.DSMT4">
                  <p:embed/>
                </p:oleObj>
              </mc:Choice>
              <mc:Fallback>
                <p:oleObj name="Equation" r:id="rId13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1206500"/>
                        <a:ext cx="4087813" cy="698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695622"/>
              </p:ext>
            </p:extLst>
          </p:nvPr>
        </p:nvGraphicFramePr>
        <p:xfrm>
          <a:off x="6465887" y="1282700"/>
          <a:ext cx="13827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69" name="Equation" r:id="rId15" imgW="571500" imgH="228600" progId="Equation.DSMT4">
                  <p:embed/>
                </p:oleObj>
              </mc:Choice>
              <mc:Fallback>
                <p:oleObj name="Equation" r:id="rId15" imgW="57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7" y="1282700"/>
                        <a:ext cx="1382713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32110"/>
              </p:ext>
            </p:extLst>
          </p:nvPr>
        </p:nvGraphicFramePr>
        <p:xfrm>
          <a:off x="3832225" y="3327400"/>
          <a:ext cx="968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70" name="Equation" r:id="rId17" imgW="406400" imgH="203200" progId="Equation.DSMT4">
                  <p:embed/>
                </p:oleObj>
              </mc:Choice>
              <mc:Fallback>
                <p:oleObj name="Equation" r:id="rId1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27400"/>
                        <a:ext cx="968375" cy="48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33423"/>
              </p:ext>
            </p:extLst>
          </p:nvPr>
        </p:nvGraphicFramePr>
        <p:xfrm>
          <a:off x="4598988" y="3863975"/>
          <a:ext cx="18780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71" name="Equation" r:id="rId19" imgW="787400" imgH="444500" progId="Equation.DSMT4">
                  <p:embed/>
                </p:oleObj>
              </mc:Choice>
              <mc:Fallback>
                <p:oleObj name="Equation" r:id="rId19" imgW="78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3863975"/>
                        <a:ext cx="1878012" cy="106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12558"/>
              </p:ext>
            </p:extLst>
          </p:nvPr>
        </p:nvGraphicFramePr>
        <p:xfrm>
          <a:off x="6470650" y="3860800"/>
          <a:ext cx="1149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72" name="Equation" r:id="rId21" imgW="482600" imgH="406400" progId="Equation.DSMT4">
                  <p:embed/>
                </p:oleObj>
              </mc:Choice>
              <mc:Fallback>
                <p:oleObj name="Equation" r:id="rId21" imgW="482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3860800"/>
                        <a:ext cx="1149350" cy="971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89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83717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Distributions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382000" cy="5486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Boltzmann showed that the statistical factor </a:t>
            </a:r>
            <a:r>
              <a:rPr lang="en-US" sz="2400" dirty="0" err="1">
                <a:cs typeface="ＭＳ Ｐゴシック" pitchFamily="-84" charset="-128"/>
              </a:rPr>
              <a:t>exp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>
                <a:cs typeface="ＭＳ Ｐゴシック" pitchFamily="-84" charset="-128"/>
              </a:rPr>
              <a:t> is a characteristic of any classical </a:t>
            </a:r>
            <a:r>
              <a:rPr lang="en-US" sz="2400" dirty="0" smtClean="0">
                <a:cs typeface="ＭＳ Ｐゴシック" pitchFamily="-84" charset="-128"/>
              </a:rPr>
              <a:t>system.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regardless </a:t>
            </a:r>
            <a:r>
              <a:rPr lang="en-US" sz="2000" dirty="0">
                <a:cs typeface="ＭＳ Ｐゴシック" pitchFamily="-84" charset="-128"/>
              </a:rPr>
              <a:t>of how quantities other than </a:t>
            </a:r>
            <a:r>
              <a:rPr lang="en-US" sz="2000" dirty="0" smtClean="0">
                <a:cs typeface="ＭＳ Ｐゴシック" pitchFamily="-84" charset="-128"/>
              </a:rPr>
              <a:t>molecular speeds </a:t>
            </a:r>
            <a:r>
              <a:rPr lang="en-US" sz="2000" dirty="0">
                <a:cs typeface="ＭＳ Ｐゴシック" pitchFamily="-84" charset="-128"/>
              </a:rPr>
              <a:t>may affect the energy of a given </a:t>
            </a:r>
            <a:r>
              <a:rPr lang="en-US" sz="2000" dirty="0" smtClean="0">
                <a:cs typeface="ＭＳ Ｐゴシック" pitchFamily="-84" charset="-128"/>
              </a:rPr>
              <a:t>state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Maxwell-Boltzmann factor</a:t>
            </a:r>
            <a:r>
              <a:rPr lang="en-US" sz="2400" dirty="0">
                <a:cs typeface="ＭＳ Ｐゴシック" pitchFamily="-84" charset="-128"/>
              </a:rPr>
              <a:t> for classical system: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energy distribution for classical system: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>
                <a:cs typeface="ＭＳ Ｐゴシック" pitchFamily="-84" charset="-128"/>
              </a:rPr>
              <a:t>n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</a:t>
            </a:r>
            <a:r>
              <a:rPr lang="en-US" sz="2400" baseline="-25000" dirty="0">
                <a:cs typeface="ＭＳ Ｐゴシック" pitchFamily="-84" charset="-128"/>
              </a:rPr>
              <a:t> </a:t>
            </a:r>
            <a:r>
              <a:rPr lang="en-US" sz="2400" i="1" dirty="0" err="1" smtClean="0">
                <a:cs typeface="ＭＳ Ｐゴシック" pitchFamily="-84" charset="-128"/>
              </a:rPr>
              <a:t>dE</a:t>
            </a:r>
            <a:r>
              <a:rPr lang="en-US" sz="2400" dirty="0" smtClean="0">
                <a:cs typeface="ＭＳ Ｐゴシック" pitchFamily="-84" charset="-128"/>
              </a:rPr>
              <a:t>: the </a:t>
            </a:r>
            <a:r>
              <a:rPr lang="en-US" sz="2400" dirty="0">
                <a:cs typeface="ＭＳ Ｐゴシック" pitchFamily="-84" charset="-128"/>
              </a:rPr>
              <a:t>number of particles with energies between </a:t>
            </a:r>
            <a:r>
              <a:rPr lang="en-US" sz="2400" dirty="0" smtClean="0">
                <a:cs typeface="ＭＳ Ｐゴシック" pitchFamily="-84" charset="-128"/>
              </a:rPr>
              <a:t>E and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</a:t>
            </a:r>
            <a:r>
              <a:rPr lang="en-US" sz="2400" i="1" dirty="0" err="1">
                <a:cs typeface="ＭＳ Ｐゴシック" pitchFamily="-84" charset="-128"/>
              </a:rPr>
              <a:t>dE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>
                <a:cs typeface="ＭＳ Ｐゴシック" pitchFamily="-84" charset="-128"/>
              </a:rPr>
              <a:t>g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), the </a:t>
            </a:r>
            <a:r>
              <a:rPr lang="en-US" sz="2400" b="1" dirty="0">
                <a:cs typeface="ＭＳ Ｐゴシック" pitchFamily="-84" charset="-128"/>
              </a:rPr>
              <a:t>density of states</a:t>
            </a:r>
            <a:r>
              <a:rPr lang="en-US" sz="2400" dirty="0">
                <a:cs typeface="ＭＳ Ｐゴシック" pitchFamily="-84" charset="-128"/>
              </a:rPr>
              <a:t>, is the number of states available per 	unit </a:t>
            </a:r>
            <a:r>
              <a:rPr lang="en-US" sz="2400" dirty="0" smtClean="0">
                <a:cs typeface="ＭＳ Ｐゴシック" pitchFamily="-84" charset="-128"/>
              </a:rPr>
              <a:t>energy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 smtClean="0"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cs typeface="ＭＳ Ｐゴシック" pitchFamily="-84" charset="-128"/>
              </a:rPr>
              <a:t>MB</a:t>
            </a:r>
            <a:r>
              <a:rPr lang="en-US" sz="2400" dirty="0" smtClean="0">
                <a:cs typeface="ＭＳ Ｐゴシック" pitchFamily="-84" charset="-128"/>
              </a:rPr>
              <a:t>: the </a:t>
            </a:r>
            <a:r>
              <a:rPr lang="en-US" sz="2400" dirty="0">
                <a:cs typeface="ＭＳ Ｐゴシック" pitchFamily="-84" charset="-128"/>
              </a:rPr>
              <a:t>relative probability that an energy state is occupied at 	a given temperature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10507"/>
              </p:ext>
            </p:extLst>
          </p:nvPr>
        </p:nvGraphicFramePr>
        <p:xfrm>
          <a:off x="2971800" y="2743200"/>
          <a:ext cx="28289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79" name="Equation" r:id="rId3" imgW="1168400" imgH="228600" progId="Equation.DSMT4">
                  <p:embed/>
                </p:oleObj>
              </mc:Choice>
              <mc:Fallback>
                <p:oleObj name="Equation" r:id="rId3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2828925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13736"/>
              </p:ext>
            </p:extLst>
          </p:nvPr>
        </p:nvGraphicFramePr>
        <p:xfrm>
          <a:off x="3124200" y="3581400"/>
          <a:ext cx="2520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80" name="Equation" r:id="rId5" imgW="1041400" imgH="228600" progId="Equation.DSMT4">
                  <p:embed/>
                </p:oleObj>
              </mc:Choice>
              <mc:Fallback>
                <p:oleObj name="Equation" r:id="rId5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52095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55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Distributions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342900" lvl="1" indent="-342900" eaLnBrk="1" hangingPunct="1"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</a:rPr>
              <a:t>Identical particles cannot be distinguished if their wave functions overlap significantly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Characteristic of </a:t>
            </a:r>
            <a:r>
              <a:rPr lang="en-US" dirty="0" err="1" smtClean="0">
                <a:cs typeface="+mn-cs"/>
              </a:rPr>
              <a:t>indistinguishability</a:t>
            </a:r>
            <a:r>
              <a:rPr lang="en-US" dirty="0" smtClean="0">
                <a:cs typeface="+mn-cs"/>
              </a:rPr>
              <a:t> is what makes quantum statistics different from classical statistics.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Consider two distinguishable particles in two different energy </a:t>
            </a:r>
            <a:r>
              <a:rPr lang="en-US" dirty="0" smtClean="0">
                <a:cs typeface="+mn-cs"/>
              </a:rPr>
              <a:t>states </a:t>
            </a:r>
            <a:r>
              <a:rPr lang="en-US" dirty="0" smtClean="0">
                <a:cs typeface="+mn-cs"/>
              </a:rPr>
              <a:t>with the same probability (0.5 each)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possible configurations are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Since the four states are equally likely, the probability of each state is one-fourth (0.25).</a:t>
            </a:r>
          </a:p>
        </p:txBody>
      </p:sp>
      <p:graphicFrame>
        <p:nvGraphicFramePr>
          <p:cNvPr id="173087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4988706"/>
              </p:ext>
            </p:extLst>
          </p:nvPr>
        </p:nvGraphicFramePr>
        <p:xfrm>
          <a:off x="5410200" y="3352800"/>
          <a:ext cx="2743200" cy="2060929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39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E1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E2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Distributions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562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If the two particles are indistinguishable: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only three possible configurations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the probability of each is one-third (~0.33).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Because some particles do not obey the Pauli exclusion principle, two kinds of quantum distributions are needed.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Fermions</a:t>
            </a:r>
            <a:r>
              <a:rPr lang="en-US" sz="2400" dirty="0" smtClean="0">
                <a:cs typeface="+mn-cs"/>
              </a:rPr>
              <a:t>:</a:t>
            </a:r>
            <a:r>
              <a:rPr lang="en-US" sz="24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Particles with half</a:t>
            </a:r>
            <a:r>
              <a:rPr lang="en-US" sz="2400" dirty="0" smtClean="0">
                <a:solidFill>
                  <a:srgbClr val="800000"/>
                </a:solidFill>
              </a:rPr>
              <a:t>-spins </a:t>
            </a:r>
            <a:r>
              <a:rPr lang="en-US" sz="2400" dirty="0" smtClean="0">
                <a:solidFill>
                  <a:srgbClr val="800000"/>
                </a:solidFill>
              </a:rPr>
              <a:t>(1/</a:t>
            </a:r>
            <a:r>
              <a:rPr lang="en-US" sz="2400" dirty="0" smtClean="0">
                <a:solidFill>
                  <a:srgbClr val="800000"/>
                </a:solidFill>
              </a:rPr>
              <a:t>2) </a:t>
            </a:r>
            <a:r>
              <a:rPr lang="en-US" sz="2400" dirty="0" smtClean="0">
                <a:solidFill>
                  <a:srgbClr val="800000"/>
                </a:solidFill>
              </a:rPr>
              <a:t>that </a:t>
            </a:r>
            <a:r>
              <a:rPr lang="en-US" sz="2400" b="1" u="sng" dirty="0" smtClean="0">
                <a:solidFill>
                  <a:srgbClr val="800000"/>
                </a:solidFill>
              </a:rPr>
              <a:t>obey</a:t>
            </a:r>
            <a:r>
              <a:rPr lang="en-US" sz="2400" dirty="0" smtClean="0">
                <a:solidFill>
                  <a:srgbClr val="800000"/>
                </a:solidFill>
              </a:rPr>
              <a:t> the Pauli principle.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Examples?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Bosons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smtClean="0">
                <a:solidFill>
                  <a:srgbClr val="800000"/>
                </a:solidFill>
              </a:rPr>
              <a:t>Particles with zero or integer spins that do </a:t>
            </a:r>
            <a:r>
              <a:rPr lang="en-US" sz="2400" b="1" u="sng" dirty="0" smtClean="0">
                <a:solidFill>
                  <a:srgbClr val="800000"/>
                </a:solidFill>
              </a:rPr>
              <a:t>NOT obey </a:t>
            </a:r>
            <a:r>
              <a:rPr lang="en-US" sz="2400" dirty="0" smtClean="0">
                <a:solidFill>
                  <a:srgbClr val="800000"/>
                </a:solidFill>
              </a:rPr>
              <a:t>the Pauli principle.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Examples?</a:t>
            </a:r>
          </a:p>
        </p:txBody>
      </p:sp>
      <p:graphicFrame>
        <p:nvGraphicFramePr>
          <p:cNvPr id="17411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030041"/>
              </p:ext>
            </p:extLst>
          </p:nvPr>
        </p:nvGraphicFramePr>
        <p:xfrm>
          <a:off x="3657600" y="1143000"/>
          <a:ext cx="1828800" cy="144938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50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State 1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State 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208C-45BF-F245-86F9-BB32D6EF59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2667000" y="4800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j-cs"/>
              </a:rPr>
              <a:t>Electron, proton, neutron, any atoms or molecules with odd number of fermions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559659" y="5791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j-cs"/>
              </a:rPr>
              <a:t>Photon, force mediators, </a:t>
            </a:r>
            <a:r>
              <a:rPr lang="en-US" sz="2000" dirty="0" err="1" smtClean="0">
                <a:cs typeface="+mj-cs"/>
              </a:rPr>
              <a:t>pions</a:t>
            </a:r>
            <a:r>
              <a:rPr lang="en-US" sz="2000" dirty="0" smtClean="0">
                <a:cs typeface="+mj-cs"/>
              </a:rPr>
              <a:t>, any atoms or molecules with even number of fermions</a:t>
            </a:r>
          </a:p>
        </p:txBody>
      </p:sp>
    </p:spTree>
    <p:extLst>
      <p:ext uri="{BB962C8B-B14F-4D97-AF65-F5344CB8AC3E}">
        <p14:creationId xmlns:p14="http://schemas.microsoft.com/office/powerpoint/2010/main" val="266816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4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4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5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7489"/>
            <a:ext cx="7772400" cy="73451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Distributions</a:t>
            </a:r>
          </a:p>
        </p:txBody>
      </p:sp>
      <p:sp>
        <p:nvSpPr>
          <p:cNvPr id="38914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381000" y="609600"/>
            <a:ext cx="8535988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Fermi-Dirac</a:t>
            </a:r>
            <a:r>
              <a:rPr lang="en-US" sz="2800" dirty="0">
                <a:cs typeface="ＭＳ Ｐゴシック" pitchFamily="-84" charset="-128"/>
              </a:rPr>
              <a:t> distribution</a:t>
            </a:r>
            <a:r>
              <a:rPr lang="en-US" sz="2800" dirty="0" smtClean="0">
                <a:cs typeface="ＭＳ Ｐゴシック" pitchFamily="-84" charset="-128"/>
              </a:rPr>
              <a:t>: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where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Bose-Einstein</a:t>
            </a:r>
            <a:r>
              <a:rPr lang="en-US" sz="2800" dirty="0">
                <a:cs typeface="ＭＳ Ｐゴシック" pitchFamily="-84" charset="-128"/>
              </a:rPr>
              <a:t> distribution</a:t>
            </a:r>
            <a:r>
              <a:rPr lang="en-US" sz="2800" dirty="0" smtClean="0">
                <a:cs typeface="ＭＳ Ｐゴシック" pitchFamily="-84" charset="-128"/>
              </a:rPr>
              <a:t>: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where</a:t>
            </a:r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i="1" dirty="0" smtClean="0">
                <a:cs typeface="ＭＳ Ｐゴシック" pitchFamily="-84" charset="-128"/>
              </a:rPr>
              <a:t>B</a:t>
            </a:r>
            <a:r>
              <a:rPr lang="en-US" sz="2800" i="1" baseline="-25000" dirty="0" smtClean="0">
                <a:cs typeface="ＭＳ Ｐゴシック" pitchFamily="-84" charset="-128"/>
              </a:rPr>
              <a:t>i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i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 smtClean="0">
                <a:cs typeface="ＭＳ Ｐゴシック" pitchFamily="-84" charset="-128"/>
              </a:rPr>
              <a:t>FD </a:t>
            </a:r>
            <a:r>
              <a:rPr lang="en-US" sz="2800" dirty="0">
                <a:cs typeface="ＭＳ Ｐゴシック" pitchFamily="-84" charset="-128"/>
              </a:rPr>
              <a:t>or </a:t>
            </a:r>
            <a:r>
              <a:rPr lang="en-US" sz="2800" dirty="0" smtClean="0">
                <a:cs typeface="ＭＳ Ｐゴシック" pitchFamily="-84" charset="-128"/>
              </a:rPr>
              <a:t>BE)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normalization factor.</a:t>
            </a:r>
          </a:p>
          <a:p>
            <a:r>
              <a:rPr lang="en-US" sz="2800" dirty="0">
                <a:cs typeface="ＭＳ Ｐゴシック" pitchFamily="-84" charset="-128"/>
              </a:rPr>
              <a:t>Both distributions reduce to the classical Maxwell-Boltzmann distribution when </a:t>
            </a:r>
            <a:r>
              <a:rPr lang="en-US" sz="2800" i="1" dirty="0">
                <a:cs typeface="ＭＳ Ｐゴシック" pitchFamily="-84" charset="-128"/>
              </a:rPr>
              <a:t>B</a:t>
            </a:r>
            <a:r>
              <a:rPr lang="en-US" sz="2800" i="1" baseline="-25000" dirty="0">
                <a:cs typeface="ＭＳ Ｐゴシック" pitchFamily="-84" charset="-128"/>
              </a:rPr>
              <a:t>i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dirty="0" err="1">
                <a:cs typeface="ＭＳ Ｐゴシック" pitchFamily="-84" charset="-128"/>
              </a:rPr>
              <a:t>exp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 </a:t>
            </a:r>
            <a:r>
              <a:rPr lang="en-US" sz="2800" dirty="0">
                <a:cs typeface="ＭＳ Ｐゴシック" pitchFamily="-84" charset="-128"/>
              </a:rPr>
              <a:t>is much greater than 1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/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Maxwell-Boltzmann factor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err="1">
                <a:cs typeface="ＭＳ Ｐゴシック" pitchFamily="-84" charset="-128"/>
              </a:rPr>
              <a:t>exp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>
                <a:cs typeface="ＭＳ Ｐゴシック" pitchFamily="-84" charset="-128"/>
              </a:rPr>
              <a:t> is much less than 1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lvl="1"/>
            <a:r>
              <a:rPr lang="en-US" sz="2400" dirty="0" smtClean="0">
                <a:cs typeface="ＭＳ Ｐゴシック" pitchFamily="-84" charset="-128"/>
              </a:rPr>
              <a:t>In other words, the probability that a particular energy state will be occupied is much less than 1!</a:t>
            </a: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389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17166"/>
              </p:ext>
            </p:extLst>
          </p:nvPr>
        </p:nvGraphicFramePr>
        <p:xfrm>
          <a:off x="1863725" y="1211065"/>
          <a:ext cx="2708275" cy="84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67" name="Equation" r:id="rId3" imgW="1409700" imgH="431800" progId="Equation.DSMT4">
                  <p:embed/>
                </p:oleObj>
              </mc:Choice>
              <mc:Fallback>
                <p:oleObj name="Equation" r:id="rId3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1211065"/>
                        <a:ext cx="2708275" cy="846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62532"/>
              </p:ext>
            </p:extLst>
          </p:nvPr>
        </p:nvGraphicFramePr>
        <p:xfrm>
          <a:off x="1882775" y="2667000"/>
          <a:ext cx="2975744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68" name="Equation" r:id="rId5" imgW="1397000" imgH="431800" progId="Equation.DSMT4">
                  <p:embed/>
                </p:oleObj>
              </mc:Choice>
              <mc:Fallback>
                <p:oleObj name="Equation" r:id="rId5" imgW="1397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667000"/>
                        <a:ext cx="2975744" cy="938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11857"/>
              </p:ext>
            </p:extLst>
          </p:nvPr>
        </p:nvGraphicFramePr>
        <p:xfrm>
          <a:off x="4114800" y="647700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69" name="Equation" r:id="rId7" imgW="1028700" imgH="228600" progId="Equation.DSMT4">
                  <p:embed/>
                </p:oleObj>
              </mc:Choice>
              <mc:Fallback>
                <p:oleObj name="Equation" r:id="rId7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47700"/>
                        <a:ext cx="248920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43003"/>
              </p:ext>
            </p:extLst>
          </p:nvPr>
        </p:nvGraphicFramePr>
        <p:xfrm>
          <a:off x="4419600" y="2133600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70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33600"/>
                        <a:ext cx="248920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06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Summary of Classical and Quantum Distributions</a:t>
            </a:r>
          </a:p>
        </p:txBody>
      </p:sp>
      <p:pic>
        <p:nvPicPr>
          <p:cNvPr id="4096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" y="914400"/>
            <a:ext cx="88392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3352800"/>
            <a:ext cx="88392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4800600"/>
            <a:ext cx="88392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7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Distributions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28600" y="1066800"/>
            <a:ext cx="5105400" cy="4953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normalization constants for the distributions depend on the physical system being considered.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Because bosons </a:t>
            </a:r>
            <a:r>
              <a:rPr lang="en-US" sz="2800" b="1" dirty="0" smtClean="0">
                <a:solidFill>
                  <a:srgbClr val="800000"/>
                </a:solidFill>
                <a:cs typeface="+mn-cs"/>
              </a:rPr>
              <a:t>do not obey the Pauli exclusion principle</a:t>
            </a:r>
            <a:r>
              <a:rPr lang="en-US" sz="2800" dirty="0" smtClean="0">
                <a:cs typeface="+mn-cs"/>
              </a:rPr>
              <a:t>, more bosons can fill lower energy states.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Three graphs coincide at high energies – the classical limit.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Maxwell-Boltzmann statistics may be used in the classical limit.</a:t>
            </a:r>
          </a:p>
        </p:txBody>
      </p:sp>
      <p:pic>
        <p:nvPicPr>
          <p:cNvPr id="3994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Research materials</a:t>
            </a:r>
          </a:p>
          <a:p>
            <a:pPr lvl="1" eaLnBrk="1" hangingPunct="1"/>
            <a:r>
              <a:rPr lang="en-US" sz="2400" dirty="0" smtClean="0"/>
              <a:t>Presentation submission via e-mail to Dr. Yu by 8pm </a:t>
            </a:r>
            <a:r>
              <a:rPr lang="en-US" sz="2400" dirty="0" smtClean="0"/>
              <a:t>this Sunday</a:t>
            </a:r>
            <a:r>
              <a:rPr lang="en-US" sz="2400" dirty="0" smtClean="0"/>
              <a:t>, Dec. 1</a:t>
            </a:r>
          </a:p>
          <a:p>
            <a:pPr lvl="1" eaLnBrk="1" hangingPunct="1"/>
            <a:r>
              <a:rPr lang="en-US" sz="2400" dirty="0" smtClean="0"/>
              <a:t>Research papers due in class Monday, Dec. 2</a:t>
            </a:r>
          </a:p>
          <a:p>
            <a:pPr eaLnBrk="1" hangingPunct="1"/>
            <a:r>
              <a:rPr lang="en-US" sz="2800" dirty="0" smtClean="0"/>
              <a:t>Final exam:</a:t>
            </a:r>
          </a:p>
          <a:p>
            <a:pPr lvl="1" eaLnBrk="1" hangingPunct="1"/>
            <a:r>
              <a:rPr lang="en-US" sz="2400" dirty="0" smtClean="0"/>
              <a:t>Date and time: 11am – 1:30pm, Monday, Dec. 9, in SH125</a:t>
            </a:r>
          </a:p>
          <a:p>
            <a:pPr lvl="1" eaLnBrk="1" hangingPunct="1"/>
            <a:r>
              <a:rPr lang="en-US" sz="2400" dirty="0" smtClean="0"/>
              <a:t>Comprehensive </a:t>
            </a:r>
            <a:r>
              <a:rPr lang="en-US" sz="2400" dirty="0" smtClean="0"/>
              <a:t>exam covering CH1.1 to </a:t>
            </a:r>
            <a:r>
              <a:rPr lang="en-US" sz="2400" dirty="0" smtClean="0"/>
              <a:t>CH9.7 + </a:t>
            </a:r>
            <a:r>
              <a:rPr lang="en-US" sz="2400" dirty="0" smtClean="0"/>
              <a:t>appendices 3 – 7</a:t>
            </a:r>
          </a:p>
          <a:p>
            <a:pPr lvl="1" eaLnBrk="1" hangingPunct="1"/>
            <a:r>
              <a:rPr lang="en-US" sz="2400" dirty="0" smtClean="0"/>
              <a:t>BYOF: one handwritten, letter size, front and </a:t>
            </a:r>
            <a:r>
              <a:rPr lang="en-US" sz="2400" dirty="0" smtClean="0"/>
              <a:t>back</a:t>
            </a:r>
          </a:p>
          <a:p>
            <a:pPr lvl="2" eaLnBrk="1" hangingPunct="1"/>
            <a:r>
              <a:rPr lang="en-US" sz="2000" dirty="0" smtClean="0"/>
              <a:t>No derivations or solutions of any problems allowed!</a:t>
            </a:r>
            <a:endParaRPr lang="en-US" sz="2000" dirty="0" smtClean="0"/>
          </a:p>
          <a:p>
            <a:pPr eaLnBrk="1" hangingPunct="1"/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 eaLnBrk="1" hangingPunct="1"/>
            <a:r>
              <a:rPr lang="en-US" sz="2400" dirty="0" smtClean="0"/>
              <a:t>CH9.6 </a:t>
            </a:r>
            <a:r>
              <a:rPr lang="en-US" sz="2400" dirty="0"/>
              <a:t>and CH9.7 </a:t>
            </a:r>
          </a:p>
          <a:p>
            <a:pPr eaLnBrk="1" hangingPunct="1"/>
            <a:r>
              <a:rPr lang="en-US" sz="2800" dirty="0"/>
              <a:t>Class is cancelled </a:t>
            </a:r>
            <a:r>
              <a:rPr lang="en-US" sz="2800" dirty="0" smtClean="0"/>
              <a:t>this</a:t>
            </a:r>
            <a:r>
              <a:rPr lang="en-US" sz="2800" dirty="0" smtClean="0"/>
              <a:t> </a:t>
            </a:r>
            <a:r>
              <a:rPr lang="en-US" sz="2800" dirty="0" smtClean="0"/>
              <a:t>Wednesday</a:t>
            </a:r>
            <a:r>
              <a:rPr lang="en-US" sz="2800" dirty="0"/>
              <a:t>, Nov. </a:t>
            </a:r>
            <a:r>
              <a:rPr lang="en-US" sz="2800" dirty="0" smtClean="0"/>
              <a:t>27</a:t>
            </a:r>
          </a:p>
          <a:p>
            <a:pPr eaLnBrk="1" hangingPunct="1"/>
            <a:r>
              <a:rPr lang="en-US" sz="2800" dirty="0"/>
              <a:t>C</a:t>
            </a:r>
            <a:r>
              <a:rPr lang="en-US" sz="2800" dirty="0" smtClean="0"/>
              <a:t>olloquium today at 4pm in SH101</a:t>
            </a:r>
            <a:endParaRPr lang="en-US" sz="2800" dirty="0"/>
          </a:p>
          <a:p>
            <a:pPr lvl="1"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741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Fermi-Dirac Statistics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This is most useful for electrical conduction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normalization factor B</a:t>
            </a:r>
            <a:r>
              <a:rPr lang="en-US" sz="2400" baseline="-25000" dirty="0" smtClean="0">
                <a:cs typeface="ＭＳ Ｐゴシック" pitchFamily="-84" charset="-128"/>
              </a:rPr>
              <a:t>FD</a:t>
            </a:r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000" i="1" dirty="0" smtClean="0">
                <a:cs typeface="ＭＳ Ｐゴシック" pitchFamily="-84" charset="-128"/>
              </a:rPr>
              <a:t>Where E</a:t>
            </a:r>
            <a:r>
              <a:rPr lang="en-US" sz="2000" baseline="-25000" dirty="0" smtClean="0">
                <a:cs typeface="ＭＳ Ｐゴシック" pitchFamily="-84" charset="-128"/>
              </a:rPr>
              <a:t>F</a:t>
            </a:r>
            <a:r>
              <a:rPr lang="en-US" sz="2000" dirty="0" smtClean="0">
                <a:cs typeface="ＭＳ Ｐゴシック" pitchFamily="-84" charset="-128"/>
              </a:rPr>
              <a:t> </a:t>
            </a:r>
            <a:r>
              <a:rPr lang="en-US" sz="2000" dirty="0">
                <a:cs typeface="ＭＳ Ｐゴシック" pitchFamily="-84" charset="-128"/>
              </a:rPr>
              <a:t>is called the </a:t>
            </a:r>
            <a:r>
              <a:rPr lang="en-US" sz="2000" b="1" dirty="0">
                <a:solidFill>
                  <a:srgbClr val="800000"/>
                </a:solidFill>
                <a:cs typeface="ＭＳ Ｐゴシック" pitchFamily="-84" charset="-128"/>
              </a:rPr>
              <a:t>Fermi energy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Fermi-Dirac Factor becomes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When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, the exponential term is 1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</a:t>
            </a:r>
            <a:r>
              <a:rPr lang="en-US" sz="2400" i="1" dirty="0" smtClean="0"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cs typeface="ＭＳ Ｐゴシック" pitchFamily="-84" charset="-128"/>
              </a:rPr>
              <a:t>FD</a:t>
            </a:r>
            <a:r>
              <a:rPr lang="en-US" sz="2400" dirty="0" smtClean="0">
                <a:cs typeface="ＭＳ Ｐゴシック" pitchFamily="-84" charset="-128"/>
              </a:rPr>
              <a:t> =1/2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In the limit as T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cs typeface="ＭＳ Ｐゴシック" pitchFamily="-84" charset="-128"/>
              </a:rPr>
              <a:t> 0</a:t>
            </a:r>
            <a:r>
              <a:rPr lang="en-US" sz="2400" dirty="0" smtClean="0">
                <a:cs typeface="ＭＳ Ｐゴシック" pitchFamily="-84" charset="-128"/>
              </a:rPr>
              <a:t>,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At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0, fermions occupy the lowest energy levels available to </a:t>
            </a:r>
            <a:r>
              <a:rPr lang="en-US" sz="2400" dirty="0" smtClean="0">
                <a:cs typeface="ＭＳ Ｐゴシック" pitchFamily="-84" charset="-128"/>
              </a:rPr>
              <a:t>them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Since they cannot all fill the same energy due to Pauli Exclusion principle, they will fill the energy states up to Fermi Energy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Near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0, there is little </a:t>
            </a:r>
            <a:r>
              <a:rPr lang="en-US" sz="2400" dirty="0" smtClean="0">
                <a:cs typeface="ＭＳ Ｐゴシック" pitchFamily="-84" charset="-128"/>
              </a:rPr>
              <a:t>a chance </a:t>
            </a:r>
            <a:r>
              <a:rPr lang="en-US" sz="2400" dirty="0">
                <a:cs typeface="ＭＳ Ｐゴシック" pitchFamily="-84" charset="-128"/>
              </a:rPr>
              <a:t>that </a:t>
            </a:r>
            <a:r>
              <a:rPr lang="en-US" sz="2400" dirty="0" smtClean="0">
                <a:cs typeface="ＭＳ Ｐゴシック" pitchFamily="-84" charset="-128"/>
              </a:rPr>
              <a:t>the thermal </a:t>
            </a:r>
            <a:r>
              <a:rPr lang="en-US" sz="2400" dirty="0">
                <a:cs typeface="ＭＳ Ｐゴシック" pitchFamily="-84" charset="-128"/>
              </a:rPr>
              <a:t>agitation will kick a fermion to an energy greater than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graphicFrame>
        <p:nvGraphicFramePr>
          <p:cNvPr id="419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89193"/>
              </p:ext>
            </p:extLst>
          </p:nvPr>
        </p:nvGraphicFramePr>
        <p:xfrm>
          <a:off x="4953000" y="1905000"/>
          <a:ext cx="3429000" cy="97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59" name="Equation" r:id="rId3" imgW="1638300" imgH="457200" progId="Equation.DSMT4">
                  <p:embed/>
                </p:oleObj>
              </mc:Choice>
              <mc:Fallback>
                <p:oleObj name="Equation" r:id="rId3" imgW="1638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3429000" cy="9778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10106"/>
              </p:ext>
            </p:extLst>
          </p:nvPr>
        </p:nvGraphicFramePr>
        <p:xfrm>
          <a:off x="3505200" y="3384863"/>
          <a:ext cx="2286000" cy="88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60" name="Equation" r:id="rId5" imgW="1244600" imgH="469900" progId="Equation.DSMT4">
                  <p:embed/>
                </p:oleObj>
              </mc:Choice>
              <mc:Fallback>
                <p:oleObj name="Equation" r:id="rId5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384863"/>
                        <a:ext cx="2286000" cy="88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795870"/>
              </p:ext>
            </p:extLst>
          </p:nvPr>
        </p:nvGraphicFramePr>
        <p:xfrm>
          <a:off x="4267200" y="1295400"/>
          <a:ext cx="2133600" cy="46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61" name="Equation" r:id="rId7" imgW="1130300" imgH="241300" progId="Equation.DSMT4">
                  <p:embed/>
                </p:oleObj>
              </mc:Choice>
              <mc:Fallback>
                <p:oleObj name="Equation" r:id="rId7" imgW="1130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95400"/>
                        <a:ext cx="2133600" cy="4656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77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/>
          </p:cNvPicPr>
          <p:nvPr/>
        </p:nvPicPr>
        <p:blipFill>
          <a:blip r:embed="rId2"/>
          <a:srcRect l="-1443" t="-803" r="1443" b="19576"/>
          <a:stretch>
            <a:fillRect/>
          </a:stretch>
        </p:blipFill>
        <p:spPr bwMode="auto">
          <a:xfrm>
            <a:off x="1198562" y="3797300"/>
            <a:ext cx="28400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1"/>
          <p:cNvPicPr>
            <a:picLocks/>
          </p:cNvPicPr>
          <p:nvPr/>
        </p:nvPicPr>
        <p:blipFill>
          <a:blip r:embed="rId3"/>
          <a:srcRect b="17793"/>
          <a:stretch>
            <a:fillRect/>
          </a:stretch>
        </p:blipFill>
        <p:spPr bwMode="auto">
          <a:xfrm>
            <a:off x="5105400" y="3771900"/>
            <a:ext cx="28400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"/>
          <p:cNvPicPr>
            <a:picLocks/>
          </p:cNvPicPr>
          <p:nvPr/>
        </p:nvPicPr>
        <p:blipFill>
          <a:blip r:embed="rId4"/>
          <a:srcRect b="21422"/>
          <a:stretch>
            <a:fillRect/>
          </a:stretch>
        </p:blipFill>
        <p:spPr bwMode="auto">
          <a:xfrm>
            <a:off x="4953000" y="838200"/>
            <a:ext cx="2286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/>
          <p:cNvPicPr>
            <a:picLocks/>
          </p:cNvPicPr>
          <p:nvPr/>
        </p:nvPicPr>
        <p:blipFill>
          <a:blip r:embed="rId5"/>
          <a:srcRect b="21745"/>
          <a:stretch>
            <a:fillRect/>
          </a:stretch>
        </p:blipFill>
        <p:spPr bwMode="auto">
          <a:xfrm>
            <a:off x="1524000" y="990600"/>
            <a:ext cx="2286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6" name="Rectangle 2064"/>
          <p:cNvSpPr>
            <a:spLocks noGrp="1" noChangeArrowheads="1"/>
          </p:cNvSpPr>
          <p:nvPr>
            <p:ph type="title"/>
          </p:nvPr>
        </p:nvSpPr>
        <p:spPr>
          <a:xfrm>
            <a:off x="609600" y="27489"/>
            <a:ext cx="7772400" cy="81071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Fermi-Dirac Statistics</a:t>
            </a:r>
          </a:p>
        </p:txBody>
      </p:sp>
      <p:sp>
        <p:nvSpPr>
          <p:cNvPr id="43014" name="Text Box 2059"/>
          <p:cNvSpPr txBox="1">
            <a:spLocks noChangeArrowheads="1"/>
          </p:cNvSpPr>
          <p:nvPr/>
        </p:nvSpPr>
        <p:spPr bwMode="auto">
          <a:xfrm>
            <a:off x="381000" y="2590800"/>
            <a:ext cx="8763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rgbClr val="3333CC"/>
                </a:solidFill>
                <a:latin typeface="+mj-lt"/>
              </a:rPr>
              <a:t>As the temperature increases from </a:t>
            </a:r>
            <a:r>
              <a:rPr lang="en-US" sz="20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= 0, the Fermi-Dirac factor </a:t>
            </a:r>
            <a:r>
              <a:rPr lang="ja-JP" altLang="en-US" sz="2000" dirty="0">
                <a:solidFill>
                  <a:srgbClr val="3333CC"/>
                </a:solidFill>
                <a:latin typeface="+mj-lt"/>
              </a:rPr>
              <a:t>“</a:t>
            </a:r>
            <a:r>
              <a:rPr lang="en-US" altLang="ja-JP" sz="2000" dirty="0">
                <a:solidFill>
                  <a:srgbClr val="3333CC"/>
                </a:solidFill>
                <a:latin typeface="+mj-lt"/>
              </a:rPr>
              <a:t>smears out</a:t>
            </a:r>
            <a:r>
              <a:rPr lang="ja-JP" altLang="en-US" sz="2000" dirty="0" smtClean="0">
                <a:solidFill>
                  <a:srgbClr val="3333CC"/>
                </a:solidFill>
                <a:latin typeface="+mj-lt"/>
              </a:rPr>
              <a:t>”</a:t>
            </a:r>
            <a:r>
              <a:rPr lang="en-US" altLang="ja-JP" sz="2000" dirty="0" smtClean="0">
                <a:solidFill>
                  <a:srgbClr val="3333CC"/>
                </a:solidFill>
                <a:latin typeface="+mj-lt"/>
              </a:rPr>
              <a:t>, and more fermions jump to higher energy level above Fermi energy</a:t>
            </a:r>
            <a:endParaRPr lang="en-US" altLang="ja-JP" sz="2000" dirty="0">
              <a:solidFill>
                <a:srgbClr val="3333CC"/>
              </a:solidFill>
              <a:latin typeface="+mj-lt"/>
            </a:endParaRPr>
          </a:p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3333CC"/>
                </a:solidFill>
                <a:latin typeface="+mj-lt"/>
              </a:rPr>
              <a:t>We can define </a:t>
            </a:r>
            <a:r>
              <a:rPr lang="en-US" sz="2000" b="1" dirty="0" smtClean="0">
                <a:solidFill>
                  <a:srgbClr val="3333CC"/>
                </a:solidFill>
                <a:latin typeface="+mj-lt"/>
              </a:rPr>
              <a:t>Fermi </a:t>
            </a:r>
            <a:r>
              <a:rPr lang="en-US" sz="2000" b="1" dirty="0">
                <a:solidFill>
                  <a:srgbClr val="3333CC"/>
                </a:solidFill>
                <a:latin typeface="+mj-lt"/>
              </a:rPr>
              <a:t>temperature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, defined as </a:t>
            </a:r>
            <a:r>
              <a:rPr lang="en-US" sz="20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2000" baseline="-25000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ヒラギノ角ゴ Pro W3" pitchFamily="-84" charset="-128"/>
                <a:cs typeface="ヒラギノ角ゴ Pro W3" pitchFamily="-84" charset="-128"/>
              </a:rPr>
              <a:t>≡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 </a:t>
            </a:r>
            <a:r>
              <a:rPr lang="en-US" sz="2000" i="1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E</a:t>
            </a:r>
            <a:r>
              <a:rPr lang="en-US" sz="2000" baseline="-25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F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 / </a:t>
            </a:r>
            <a:r>
              <a:rPr lang="en-US" sz="2000" i="1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k</a:t>
            </a:r>
            <a:endParaRPr lang="en-US" sz="20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5" name="Text Box 2062"/>
          <p:cNvSpPr txBox="1">
            <a:spLocks noChangeArrowheads="1"/>
          </p:cNvSpPr>
          <p:nvPr/>
        </p:nvSpPr>
        <p:spPr bwMode="auto">
          <a:xfrm>
            <a:off x="533400" y="5862935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latin typeface="+mj-lt"/>
              </a:rPr>
              <a:t>When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 &gt;&gt;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baseline="-25000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,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baseline="-25000" dirty="0">
                <a:solidFill>
                  <a:srgbClr val="3333CC"/>
                </a:solidFill>
                <a:latin typeface="+mj-lt"/>
              </a:rPr>
              <a:t>FD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 approaches a simple decaying exponential</a:t>
            </a:r>
          </a:p>
        </p:txBody>
      </p:sp>
      <p:sp>
        <p:nvSpPr>
          <p:cNvPr id="43016" name="Rectangle 2067"/>
          <p:cNvSpPr>
            <a:spLocks noChangeArrowheads="1"/>
          </p:cNvSpPr>
          <p:nvPr/>
        </p:nvSpPr>
        <p:spPr bwMode="auto">
          <a:xfrm>
            <a:off x="5943600" y="838200"/>
            <a:ext cx="990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&gt; 0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7" name="Rectangle 2068"/>
          <p:cNvSpPr>
            <a:spLocks noChangeArrowheads="1"/>
          </p:cNvSpPr>
          <p:nvPr/>
        </p:nvSpPr>
        <p:spPr bwMode="auto">
          <a:xfrm>
            <a:off x="5943600" y="3935412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&gt;&gt; </a:t>
            </a: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baseline="-25000" dirty="0">
                <a:solidFill>
                  <a:srgbClr val="3333CC"/>
                </a:solidFill>
                <a:latin typeface="+mj-lt"/>
              </a:rPr>
              <a:t>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8" name="Rectangle 2069"/>
          <p:cNvSpPr>
            <a:spLocks noChangeArrowheads="1"/>
          </p:cNvSpPr>
          <p:nvPr/>
        </p:nvSpPr>
        <p:spPr bwMode="auto">
          <a:xfrm>
            <a:off x="2360613" y="4032250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= </a:t>
            </a: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baseline="-25000" dirty="0">
                <a:solidFill>
                  <a:srgbClr val="3333CC"/>
                </a:solidFill>
                <a:latin typeface="+mj-lt"/>
              </a:rPr>
              <a:t>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9" name="Rectangle 2050"/>
          <p:cNvSpPr>
            <a:spLocks noGrp="1" noChangeArrowheads="1"/>
          </p:cNvSpPr>
          <p:nvPr>
            <p:ph idx="4294967295"/>
          </p:nvPr>
        </p:nvSpPr>
        <p:spPr>
          <a:xfrm>
            <a:off x="2590800" y="990600"/>
            <a:ext cx="762000" cy="4079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cs typeface="ＭＳ Ｐゴシック" pitchFamily="-84" charset="-128"/>
              </a:rPr>
              <a:t>T</a:t>
            </a:r>
            <a:r>
              <a:rPr lang="en-US" sz="1900" dirty="0">
                <a:solidFill>
                  <a:srgbClr val="3333CC"/>
                </a:solidFill>
                <a:cs typeface="ＭＳ Ｐゴシック" pitchFamily="-84" charset="-128"/>
              </a:rPr>
              <a:t> = 0</a:t>
            </a: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/>
      <p:bldP spid="43017" grpId="0"/>
      <p:bldP spid="43018" grpId="0"/>
      <p:bldP spid="430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Has the lowest boiling point of any element (4.2 K at 1 atmosphere pressure) and has no solid phase at normal </a:t>
            </a:r>
            <a:r>
              <a:rPr lang="en-US" sz="2400" dirty="0" smtClean="0">
                <a:cs typeface="ＭＳ Ｐゴシック" pitchFamily="-84" charset="-128"/>
              </a:rPr>
              <a:t>pressure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Helium is so light and has high speed and so escapes </a:t>
            </a:r>
            <a:r>
              <a:rPr lang="en-US" sz="2400" dirty="0" smtClean="0">
                <a:cs typeface="ＭＳ Ｐゴシック" pitchFamily="-84" charset="-128"/>
              </a:rPr>
              <a:t>outside </a:t>
            </a:r>
            <a:r>
              <a:rPr lang="en-US" sz="2400" dirty="0" smtClean="0">
                <a:cs typeface="ＭＳ Ｐゴシック" pitchFamily="-84" charset="-128"/>
              </a:rPr>
              <a:t>of the Earth atmosphere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Must be captured from underground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55299" name="Picture 5" descr="0912"/>
          <p:cNvPicPr>
            <a:picLocks noChangeAspect="1" noChangeArrowheads="1"/>
          </p:cNvPicPr>
          <p:nvPr/>
        </p:nvPicPr>
        <p:blipFill>
          <a:blip r:embed="rId2"/>
          <a:srcRect b="3719"/>
          <a:stretch>
            <a:fillRect/>
          </a:stretch>
        </p:blipFill>
        <p:spPr bwMode="auto">
          <a:xfrm>
            <a:off x="1600200" y="2362200"/>
            <a:ext cx="5372100" cy="38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8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7609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153400" cy="5486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specific heat of liquid helium as a function of </a:t>
            </a:r>
            <a:r>
              <a:rPr lang="en-US" sz="2400" dirty="0" smtClean="0">
                <a:cs typeface="ＭＳ Ｐゴシック" pitchFamily="-84" charset="-128"/>
              </a:rPr>
              <a:t>temperature</a:t>
            </a:r>
            <a:endParaRPr lang="en-US" sz="2400" dirty="0">
              <a:solidFill>
                <a:srgbClr val="FF0000"/>
              </a:solidFill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The temperature at about 2.17 K is referred to as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critical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(</a:t>
            </a:r>
            <a:r>
              <a:rPr lang="en-US" sz="2400" b="1" i="1" u="sng" dirty="0" err="1">
                <a:solidFill>
                  <a:srgbClr val="800000"/>
                </a:solidFill>
                <a:cs typeface="ＭＳ Ｐゴシック" pitchFamily="-84" charset="-128"/>
              </a:rPr>
              <a:t>T</a:t>
            </a:r>
            <a:r>
              <a:rPr lang="en-US" sz="2400" b="1" u="sng" baseline="-25000" dirty="0" err="1">
                <a:solidFill>
                  <a:srgbClr val="800000"/>
                </a:solidFill>
                <a:cs typeface="ＭＳ Ｐゴシック" pitchFamily="-84" charset="-128"/>
              </a:rPr>
              <a:t>c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),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transition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, or </a:t>
            </a:r>
            <a:r>
              <a:rPr lang="en-US" sz="2400" b="1" u="sng" dirty="0" smtClean="0">
                <a:solidFill>
                  <a:srgbClr val="800000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ＭＳ Ｐゴシック" pitchFamily="-84" charset="-128"/>
              </a:rPr>
              <a:t>lambda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point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As the temperature is reduced from 4.2 K toward the lambda point, the liquid boils vigorously. At 2.17 K the boiling suddenly stops.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What happens at 2.17 K is a transition from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normal phase</a:t>
            </a:r>
            <a:r>
              <a:rPr lang="en-US" sz="2400" b="1" u="sng" dirty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to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superfluid phase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563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He Transition to Superfluid State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7200" y="990600"/>
            <a:ext cx="38100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990600"/>
            <a:ext cx="44958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184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Boiling surface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4478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Vessel with very fine holes that do not allow passage of normal liquid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800600"/>
            <a:ext cx="313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Calm surface below 2.17K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133600"/>
            <a:ext cx="2289509" cy="46166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See the liquid here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6629400" y="2595265"/>
            <a:ext cx="916155" cy="376535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6646" y="1219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T&gt;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143000"/>
            <a:ext cx="72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T&lt;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61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0914"/>
          <p:cNvPicPr>
            <a:picLocks noChangeAspect="1" noChangeArrowheads="1"/>
          </p:cNvPicPr>
          <p:nvPr/>
        </p:nvPicPr>
        <p:blipFill>
          <a:blip r:embed="rId2"/>
          <a:srcRect b="3728"/>
          <a:stretch>
            <a:fillRect/>
          </a:stretch>
        </p:blipFill>
        <p:spPr bwMode="auto">
          <a:xfrm>
            <a:off x="5105400" y="862571"/>
            <a:ext cx="3581400" cy="4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609600"/>
            <a:ext cx="4343400" cy="5715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rate of flow increases dramatically as the temperature is reduced because the superfluid has a low viscosity.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Creeping film</a:t>
            </a:r>
            <a:r>
              <a:rPr lang="en-US" sz="2800" dirty="0">
                <a:cs typeface="ＭＳ Ｐゴシック" pitchFamily="-84" charset="-128"/>
              </a:rPr>
              <a:t> – formed when the viscosity is very </a:t>
            </a:r>
            <a:r>
              <a:rPr lang="en-US" sz="2800" dirty="0" smtClean="0">
                <a:cs typeface="ＭＳ Ｐゴシック" pitchFamily="-84" charset="-128"/>
              </a:rPr>
              <a:t>low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But when the viscosity is measured through the drag on a metal surface, He behaves like a normal fluid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Contradiction!!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5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823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Liquid Helium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</a:rPr>
              <a:t>Fritz </a:t>
            </a:r>
            <a:r>
              <a:rPr lang="de-DE" sz="2800" dirty="0" smtClean="0">
                <a:solidFill>
                  <a:srgbClr val="3333CC"/>
                </a:solidFill>
              </a:rPr>
              <a:t>London </a:t>
            </a:r>
            <a:r>
              <a:rPr lang="de-DE" sz="2800" dirty="0" err="1">
                <a:solidFill>
                  <a:srgbClr val="3333CC"/>
                </a:solidFill>
              </a:rPr>
              <a:t>c</a:t>
            </a:r>
            <a:r>
              <a:rPr lang="de-DE" sz="2800" dirty="0" err="1" smtClean="0">
                <a:solidFill>
                  <a:srgbClr val="3333CC"/>
                </a:solidFill>
              </a:rPr>
              <a:t>laimed</a:t>
            </a:r>
            <a:r>
              <a:rPr lang="de-DE" sz="2800" dirty="0" smtClean="0">
                <a:solidFill>
                  <a:srgbClr val="3333CC"/>
                </a:solidFill>
              </a:rPr>
              <a:t> (1938) </a:t>
            </a:r>
            <a:r>
              <a:rPr lang="de-DE" sz="2800" dirty="0" err="1" smtClean="0">
                <a:solidFill>
                  <a:srgbClr val="3333CC"/>
                </a:solidFill>
              </a:rPr>
              <a:t>that</a:t>
            </a:r>
            <a:r>
              <a:rPr lang="de-DE" sz="2800" dirty="0" smtClean="0">
                <a:solidFill>
                  <a:srgbClr val="3333CC"/>
                </a:solidFill>
              </a:rPr>
              <a:t> l</a:t>
            </a:r>
            <a:r>
              <a:rPr lang="en-US" sz="2800" dirty="0" err="1" smtClean="0">
                <a:solidFill>
                  <a:srgbClr val="3333CC"/>
                </a:solidFill>
                <a:cs typeface="+mn-cs"/>
              </a:rPr>
              <a:t>iquid</a:t>
            </a:r>
            <a:r>
              <a:rPr lang="en-US" sz="2800" dirty="0" smtClean="0">
                <a:solidFill>
                  <a:srgbClr val="3333CC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helium below the lambda point is a mixture of superfluid and normal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fluid.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000" dirty="0" smtClean="0">
                <a:cs typeface="+mn-cs"/>
              </a:rPr>
              <a:t>As the temperature approaches absolute zero, the superfluid approaches 100% superfluid.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fraction of helium atoms in the superfluid state: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Superfluid liquid helium (</a:t>
            </a:r>
            <a:r>
              <a:rPr lang="en-US" sz="2800" baseline="30000" dirty="0" smtClean="0">
                <a:cs typeface="+mn-cs"/>
              </a:rPr>
              <a:t>4</a:t>
            </a:r>
            <a:r>
              <a:rPr lang="en-US" sz="2800" dirty="0" smtClean="0">
                <a:cs typeface="+mn-cs"/>
              </a:rPr>
              <a:t>He) is referred to as a 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Bose-Einstein condensation</a:t>
            </a:r>
            <a:r>
              <a:rPr lang="en-US" sz="2800" dirty="0" smtClean="0">
                <a:cs typeface="+mn-cs"/>
              </a:rPr>
              <a:t>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baseline="30000" dirty="0" smtClean="0">
                <a:cs typeface="+mn-cs"/>
              </a:rPr>
              <a:t>4</a:t>
            </a:r>
            <a:r>
              <a:rPr lang="en-US" sz="2400" dirty="0" smtClean="0">
                <a:cs typeface="+mn-cs"/>
              </a:rPr>
              <a:t>He is a boson thus it is not subject to the Pauli exclusion principle</a:t>
            </a:r>
            <a:endParaRPr lang="en-US" sz="2000" dirty="0" smtClean="0"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all particles are in the same quantum state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54862"/>
              </p:ext>
            </p:extLst>
          </p:nvPr>
        </p:nvGraphicFramePr>
        <p:xfrm>
          <a:off x="2852738" y="2901950"/>
          <a:ext cx="22701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22" name="Equation" r:id="rId3" imgW="927100" imgH="495300" progId="Equation.DSMT4">
                  <p:embed/>
                </p:oleObj>
              </mc:Choice>
              <mc:Fallback>
                <p:oleObj name="Equation" r:id="rId3" imgW="927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738" y="2901950"/>
                        <a:ext cx="227012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2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Bose-Einstein Condensation in Gases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86800" cy="5410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BE condensation in liquid has been accomplished but gas condensation state hadn’t been </a:t>
            </a:r>
            <a:r>
              <a:rPr lang="en-US" sz="2400" dirty="0" smtClean="0">
                <a:cs typeface="ＭＳ Ｐゴシック" pitchFamily="-84" charset="-128"/>
              </a:rPr>
              <a:t>until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1995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strong </a:t>
            </a:r>
            <a:r>
              <a:rPr lang="en-US" sz="2400" dirty="0">
                <a:cs typeface="ＭＳ Ｐゴシック" pitchFamily="-84" charset="-128"/>
              </a:rPr>
              <a:t>Coulomb interactions among gas particles </a:t>
            </a:r>
            <a:r>
              <a:rPr lang="en-US" sz="2400" dirty="0" smtClean="0">
                <a:cs typeface="ＭＳ Ｐゴシック" pitchFamily="-84" charset="-128"/>
              </a:rPr>
              <a:t>made it difficult </a:t>
            </a:r>
            <a:r>
              <a:rPr lang="en-US" sz="2400" dirty="0">
                <a:cs typeface="ＭＳ Ｐゴシック" pitchFamily="-84" charset="-128"/>
              </a:rPr>
              <a:t>to obtain the low temperatures and high densities needed to produce </a:t>
            </a:r>
            <a:r>
              <a:rPr lang="en-US" sz="2400" dirty="0" smtClean="0">
                <a:cs typeface="ＭＳ Ｐゴシック" pitchFamily="-84" charset="-128"/>
              </a:rPr>
              <a:t>the BE </a:t>
            </a:r>
            <a:r>
              <a:rPr lang="en-US" sz="2400" dirty="0">
                <a:cs typeface="ＭＳ Ｐゴシック" pitchFamily="-84" charset="-128"/>
              </a:rPr>
              <a:t>condensate. 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Finally </a:t>
            </a:r>
            <a:r>
              <a:rPr lang="en-US" sz="2400" dirty="0">
                <a:cs typeface="ＭＳ Ｐゴシック" pitchFamily="-84" charset="-128"/>
              </a:rPr>
              <a:t>success was achieved </a:t>
            </a:r>
            <a:r>
              <a:rPr lang="en-US" sz="2400" dirty="0" smtClean="0">
                <a:cs typeface="ＭＳ Ｐゴシック" pitchFamily="-84" charset="-128"/>
              </a:rPr>
              <a:t>by E. Cornell and C. </a:t>
            </a:r>
            <a:r>
              <a:rPr lang="en-US" sz="2400" dirty="0" err="1" smtClean="0">
                <a:cs typeface="ＭＳ Ｐゴシック" pitchFamily="-84" charset="-128"/>
              </a:rPr>
              <a:t>Weiman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in Boulder, CO, with </a:t>
            </a:r>
            <a:r>
              <a:rPr lang="en-US" sz="2400" dirty="0" err="1" smtClean="0">
                <a:cs typeface="ＭＳ Ｐゴシック" pitchFamily="-84" charset="-128"/>
              </a:rPr>
              <a:t>Rb</a:t>
            </a:r>
            <a:r>
              <a:rPr lang="en-US" sz="2400" dirty="0" smtClean="0">
                <a:cs typeface="ＭＳ Ｐゴシック" pitchFamily="-84" charset="-128"/>
              </a:rPr>
              <a:t> (at 20nK) and W. Kettle at MIT on Sodium (at 20</a:t>
            </a:r>
            <a:r>
              <a:rPr lang="en-US" sz="2400" dirty="0" smtClean="0">
                <a:latin typeface="Symbol" charset="2"/>
                <a:cs typeface="Symbol" charset="2"/>
              </a:rPr>
              <a:t>μ</a:t>
            </a:r>
            <a:r>
              <a:rPr lang="en-US" sz="2400" dirty="0" smtClean="0">
                <a:cs typeface="ＭＳ Ｐゴシック" pitchFamily="-84" charset="-128"/>
              </a:rPr>
              <a:t>K)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Awarded of Nobel prize in 2001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procedure</a:t>
            </a:r>
          </a:p>
          <a:p>
            <a:pPr lvl="1" eaLnBrk="1" hangingPunct="1"/>
            <a:r>
              <a:rPr lang="en-US" sz="2000" dirty="0">
                <a:cs typeface="ＭＳ Ｐゴシック" pitchFamily="-84" charset="-128"/>
              </a:rPr>
              <a:t>L</a:t>
            </a:r>
            <a:r>
              <a:rPr lang="en-US" sz="2000" dirty="0" smtClean="0">
                <a:cs typeface="ＭＳ Ｐゴシック" pitchFamily="-84" charset="-128"/>
              </a:rPr>
              <a:t>aser cool </a:t>
            </a:r>
            <a:r>
              <a:rPr lang="en-US" sz="2000" dirty="0">
                <a:cs typeface="ＭＳ Ｐゴシック" pitchFamily="-84" charset="-128"/>
              </a:rPr>
              <a:t>their gas of </a:t>
            </a:r>
            <a:r>
              <a:rPr lang="en-US" sz="2000" baseline="30000" dirty="0">
                <a:cs typeface="ＭＳ Ｐゴシック" pitchFamily="-84" charset="-128"/>
              </a:rPr>
              <a:t>87</a:t>
            </a:r>
            <a:r>
              <a:rPr lang="en-US" sz="2000" dirty="0">
                <a:cs typeface="ＭＳ Ｐゴシック" pitchFamily="-84" charset="-128"/>
              </a:rPr>
              <a:t>Rb atoms to about 1 </a:t>
            </a:r>
            <a:r>
              <a:rPr lang="en-US" sz="2000" dirty="0" err="1">
                <a:cs typeface="ＭＳ Ｐゴシック" pitchFamily="-84" charset="-128"/>
              </a:rPr>
              <a:t>mK.</a:t>
            </a:r>
            <a:r>
              <a:rPr lang="en-US" sz="2000" dirty="0">
                <a:cs typeface="ＭＳ Ｐゴシック" pitchFamily="-84" charset="-128"/>
              </a:rPr>
              <a:t> </a:t>
            </a:r>
          </a:p>
          <a:p>
            <a:pPr lvl="1" eaLnBrk="1" hangingPunct="1"/>
            <a:r>
              <a:rPr lang="en-US" sz="2000" dirty="0">
                <a:cs typeface="ＭＳ Ｐゴシック" pitchFamily="-84" charset="-128"/>
              </a:rPr>
              <a:t>U</a:t>
            </a:r>
            <a:r>
              <a:rPr lang="en-US" sz="2000" dirty="0" smtClean="0">
                <a:cs typeface="ＭＳ Ｐゴシック" pitchFamily="-84" charset="-128"/>
              </a:rPr>
              <a:t>sed </a:t>
            </a:r>
            <a:r>
              <a:rPr lang="en-US" sz="2000" dirty="0">
                <a:cs typeface="ＭＳ Ｐゴシック" pitchFamily="-84" charset="-128"/>
              </a:rPr>
              <a:t>a magnetic trap to cool the gas to about 20 </a:t>
            </a:r>
            <a:r>
              <a:rPr lang="en-US" sz="2000" dirty="0" err="1" smtClean="0">
                <a:cs typeface="ＭＳ Ｐゴシック" pitchFamily="-84" charset="-128"/>
              </a:rPr>
              <a:t>nK</a:t>
            </a:r>
            <a:r>
              <a:rPr lang="en-US" sz="2000" dirty="0" smtClean="0">
                <a:cs typeface="ＭＳ Ｐゴシック" pitchFamily="-84" charset="-128"/>
              </a:rPr>
              <a:t>, driving </a:t>
            </a:r>
            <a:r>
              <a:rPr lang="en-US" sz="2000" dirty="0">
                <a:cs typeface="ＭＳ Ｐゴシック" pitchFamily="-84" charset="-128"/>
              </a:rPr>
              <a:t>away atoms with higher </a:t>
            </a:r>
            <a:r>
              <a:rPr lang="en-US" sz="2000" dirty="0" smtClean="0">
                <a:cs typeface="ＭＳ Ｐゴシック" pitchFamily="-84" charset="-128"/>
              </a:rPr>
              <a:t>speeds and keeping only the low speed ones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At about </a:t>
            </a:r>
            <a:r>
              <a:rPr lang="en-US" sz="2000" dirty="0">
                <a:cs typeface="ＭＳ Ｐゴシック" pitchFamily="-84" charset="-128"/>
              </a:rPr>
              <a:t>170 </a:t>
            </a:r>
            <a:r>
              <a:rPr lang="en-US" sz="2000" dirty="0" err="1" smtClean="0">
                <a:cs typeface="ＭＳ Ｐゴシック" pitchFamily="-84" charset="-128"/>
              </a:rPr>
              <a:t>nK</a:t>
            </a:r>
            <a:r>
              <a:rPr lang="en-US" sz="2000" dirty="0" smtClean="0">
                <a:cs typeface="ＭＳ Ｐゴシック" pitchFamily="-84" charset="-128"/>
              </a:rPr>
              <a:t>, </a:t>
            </a:r>
            <a:r>
              <a:rPr lang="en-US" sz="2000" dirty="0" err="1" smtClean="0">
                <a:cs typeface="ＭＳ Ｐゴシック" pitchFamily="-84" charset="-128"/>
              </a:rPr>
              <a:t>Rb</a:t>
            </a:r>
            <a:r>
              <a:rPr lang="en-US" sz="2000" dirty="0" smtClean="0">
                <a:cs typeface="ＭＳ Ｐゴシック" pitchFamily="-84" charset="-128"/>
              </a:rPr>
              <a:t> gas went through a transition, resulting in very cold and dense state of gas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Possible application of BEC is an </a:t>
            </a:r>
            <a:r>
              <a:rPr lang="en-US" sz="2400" dirty="0" smtClean="0">
                <a:cs typeface="ＭＳ Ｐゴシック" pitchFamily="-84" charset="-128"/>
              </a:rPr>
              <a:t>atomic </a:t>
            </a:r>
            <a:r>
              <a:rPr lang="en-US" sz="2400" dirty="0" smtClean="0">
                <a:cs typeface="ＭＳ Ｐゴシック" pitchFamily="-84" charset="-128"/>
              </a:rPr>
              <a:t>laser but it will take long time..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990600"/>
            <a:ext cx="80772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b="1" dirty="0" smtClean="0">
                <a:solidFill>
                  <a:srgbClr val="3333CC"/>
                </a:solidFill>
              </a:rPr>
              <a:t>Spontaneous emission</a:t>
            </a:r>
            <a:r>
              <a:rPr lang="en-US" altLang="ja-JP" sz="2400" dirty="0" smtClean="0">
                <a:solidFill>
                  <a:srgbClr val="3333CC"/>
                </a:solidFill>
              </a:rPr>
              <a:t>: A molecule in an excited state will decay to a lower energy state and emit a photon, without any stimulus from the outside. </a:t>
            </a: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 marL="0" indent="0">
              <a:buClr>
                <a:srgbClr val="3333CC"/>
              </a:buClr>
              <a:buSzPct val="65000"/>
              <a:buNone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dirty="0" smtClean="0">
                <a:solidFill>
                  <a:srgbClr val="3333CC"/>
                </a:solidFill>
              </a:rPr>
              <a:t>Due to the uncertainty principle, the best we can do is to calculate the probability that a spontaneous transition will occur.</a:t>
            </a:r>
          </a:p>
          <a:p>
            <a:pPr lvl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000" dirty="0" smtClean="0"/>
              <a:t>And the phases of the photons emitted from this process are random</a:t>
            </a: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dirty="0" smtClean="0">
                <a:solidFill>
                  <a:srgbClr val="3333CC"/>
                </a:solidFill>
              </a:rPr>
              <a:t>If a spectral line has a width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E</a:t>
            </a:r>
            <a:r>
              <a:rPr lang="en-US" altLang="ja-JP" sz="2400" dirty="0" smtClean="0">
                <a:solidFill>
                  <a:srgbClr val="3333CC"/>
                </a:solidFill>
              </a:rPr>
              <a:t>, then a lower-bound estimate of the lifetime is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t</a:t>
            </a:r>
            <a:r>
              <a:rPr lang="en-US" altLang="ja-JP" sz="2400" dirty="0" smtClean="0">
                <a:solidFill>
                  <a:srgbClr val="3333CC"/>
                </a:solidFill>
              </a:rPr>
              <a:t> = </a:t>
            </a:r>
            <a:r>
              <a:rPr lang="en-US" sz="2400" i="1" dirty="0" err="1" smtClean="0">
                <a:solidFill>
                  <a:srgbClr val="3333CC"/>
                </a:solidFill>
              </a:rPr>
              <a:t>ħ</a:t>
            </a:r>
            <a:r>
              <a:rPr lang="en-US" altLang="ja-JP" sz="2400" dirty="0" smtClean="0">
                <a:solidFill>
                  <a:srgbClr val="3333CC"/>
                </a:solidFill>
              </a:rPr>
              <a:t> / (2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E</a:t>
            </a:r>
            <a:r>
              <a:rPr lang="en-US" altLang="ja-JP" sz="2400" dirty="0" smtClean="0">
                <a:solidFill>
                  <a:srgbClr val="3333CC"/>
                </a:solidFill>
              </a:rPr>
              <a:t>).</a:t>
            </a:r>
            <a:endParaRPr lang="en-US" sz="24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5413"/>
            <a:ext cx="8226425" cy="712787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Stimulated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Emission and Lasers</a:t>
            </a:r>
          </a:p>
        </p:txBody>
      </p:sp>
      <p:pic>
        <p:nvPicPr>
          <p:cNvPr id="31747" name="Picture 9" descr="1011"/>
          <p:cNvPicPr preferRelativeResize="0">
            <a:picLocks noChangeAspect="1" noChangeArrowheads="1"/>
          </p:cNvPicPr>
          <p:nvPr/>
        </p:nvPicPr>
        <p:blipFill>
          <a:blip r:embed="rId2"/>
          <a:srcRect b="62164"/>
          <a:stretch>
            <a:fillRect/>
          </a:stretch>
        </p:blipFill>
        <p:spPr bwMode="auto">
          <a:xfrm>
            <a:off x="3593616" y="1828800"/>
            <a:ext cx="3264384" cy="25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F901-3B1D-5D4E-8AD7-5D66FB4A0B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54000" y="838200"/>
            <a:ext cx="85090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-84" charset="2"/>
              <a:buNone/>
            </a:pP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Stimulated </a:t>
            </a:r>
            <a:r>
              <a:rPr lang="en-US" altLang="ja-JP" sz="24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emission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: A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 incident upon a molecule in an excited state causes the unstable system to decay to a lower state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 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photon emitted tends to have the same phase and direction as the stimulated radiation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If the incoming photon has the same energy as the emitted photon: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result is two photons of the same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wavelength and phase traveling in the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same direction.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Because 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 incoming photon just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triggers emission of the second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photon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These two photons are said to be coherent!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Einstein explained this stimulated emission in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his 1917 paper “On the Quantum Theory of Radiation</a:t>
            </a:r>
            <a:endParaRPr lang="en-US" altLang="ja-JP" sz="24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2772" name="Picture 6" descr="1011"/>
          <p:cNvPicPr preferRelativeResize="0">
            <a:picLocks noChangeAspect="1" noChangeArrowheads="1"/>
          </p:cNvPicPr>
          <p:nvPr/>
        </p:nvPicPr>
        <p:blipFill>
          <a:blip r:embed="rId3"/>
          <a:srcRect t="51120" b="10803"/>
          <a:stretch>
            <a:fillRect/>
          </a:stretch>
        </p:blipFill>
        <p:spPr bwMode="auto">
          <a:xfrm>
            <a:off x="5486400" y="2667000"/>
            <a:ext cx="2362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629400" y="3048000"/>
            <a:ext cx="1371599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Research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 your original!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Dec. 2, 2013</a:t>
            </a:r>
          </a:p>
        </p:txBody>
      </p:sp>
    </p:spTree>
    <p:extLst>
      <p:ext uri="{BB962C8B-B14F-4D97-AF65-F5344CB8AC3E}">
        <p14:creationId xmlns:p14="http://schemas.microsoft.com/office/powerpoint/2010/main" val="412582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52488"/>
            <a:ext cx="8229600" cy="5243512"/>
          </a:xfrm>
        </p:spPr>
        <p:txBody>
          <a:bodyPr/>
          <a:lstStyle/>
          <a:p>
            <a:pPr eaLnBrk="1" hangingPunct="1"/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stands for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ight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mplification by the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timulated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mission of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adiation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first working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laser was by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Theodore H. 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Maiman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1960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Masers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Microwaves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are used instead of visible light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first working maser was by C.H.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Townse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in 1954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895600" y="3210580"/>
            <a:ext cx="253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>
                <a:solidFill>
                  <a:srgbClr val="3333CC"/>
                </a:solidFill>
                <a:latin typeface="+mj-lt"/>
              </a:rPr>
              <a:t>helium-neon laser</a:t>
            </a:r>
            <a:endParaRPr lang="en-US" sz="2800" dirty="0">
              <a:solidFill>
                <a:srgbClr val="3333CC"/>
              </a:solidFill>
              <a:latin typeface="+mj-lt"/>
            </a:endParaRP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762000"/>
            <a:ext cx="8229600" cy="5486400"/>
          </a:xfrm>
        </p:spPr>
        <p:txBody>
          <a:bodyPr/>
          <a:lstStyle/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body of the laser is a closed tube, filled with about a 9/1 ratio of helium and neon.</a:t>
            </a:r>
          </a:p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Photons bouncing back and forth between two mirrors are used to stimulate the transitions in neon.</a:t>
            </a:r>
          </a:p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Photons produced by stimulated emission will be coherent, and the photons that escape through the silvered mirror will be a coherent beam. 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How are atoms put into the excited state?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We cannot rely on the photons in the tube; if we did: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Any photon produced by stimulated emission would have to be “used up” to excite another atom.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There may be nothing to prevent spontaneous emission from atoms in the excited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state.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beam would not be coherent.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527"/>
            <a:ext cx="7772400" cy="758473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8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62025"/>
            <a:ext cx="8226425" cy="5514975"/>
          </a:xfrm>
        </p:spPr>
        <p:txBody>
          <a:bodyPr/>
          <a:lstStyle/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Use a multilevel atomic system to see those problems.</a:t>
            </a:r>
          </a:p>
          <a:p>
            <a:pPr marL="463550" indent="-463550" eaLnBrk="1" hangingPunct="1"/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Three-level system</a:t>
            </a: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Atoms in the ground state are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pumped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to a higher state by some external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energy source (power supply)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atom decays quickly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from E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b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spontaneous transition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is forbidden by a </a:t>
            </a:r>
            <a:r>
              <a:rPr lang="el-GR" altLang="ja-JP" sz="2400" dirty="0">
                <a:latin typeface="Lucida Grande" pitchFamily="-84" charset="0"/>
                <a:ea typeface="ＭＳ Ｐゴシック" pitchFamily="-84" charset="-128"/>
                <a:cs typeface="ＭＳ Ｐゴシック" pitchFamily="-84" charset="-128"/>
              </a:rPr>
              <a:t>Δ</a:t>
            </a:r>
            <a:r>
              <a:rPr lang="el-GR" altLang="ja-JP" sz="2400" dirty="0">
                <a:ea typeface="ＭＳ Ｐゴシック" pitchFamily="-84" charset="-128"/>
                <a:cs typeface="ＭＳ Ｐゴシック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dirty="0">
                <a:solidFill>
                  <a:srgbClr val="000000"/>
                </a:solidFill>
                <a:ea typeface="Arial" pitchFamily="-84" charset="0"/>
                <a:cs typeface="Arial" pitchFamily="-84" charset="0"/>
              </a:rPr>
              <a:t>±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1 selection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rule.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is said to be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metastable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Population inversion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 more atoms are in the metastable than in the ground state</a:t>
            </a:r>
          </a:p>
        </p:txBody>
      </p:sp>
      <p:pic>
        <p:nvPicPr>
          <p:cNvPr id="39939" name="Picture 11" descr="1013"/>
          <p:cNvPicPr>
            <a:picLocks noChangeAspect="1" noChangeArrowheads="1"/>
          </p:cNvPicPr>
          <p:nvPr/>
        </p:nvPicPr>
        <p:blipFill>
          <a:blip r:embed="rId2"/>
          <a:srcRect b="6886"/>
          <a:stretch>
            <a:fillRect/>
          </a:stretch>
        </p:blipFill>
        <p:spPr bwMode="auto">
          <a:xfrm>
            <a:off x="3581400" y="16002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305800" cy="452755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After an atom has been returned to the ground state from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we want the external power supply to return it immediately to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but it may take some time for this to happen.</a:t>
            </a:r>
          </a:p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A photon with energy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00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altLang="ja-JP" baseline="-25000" dirty="0">
                <a:ea typeface="Arial" pitchFamily="-84" charset="0"/>
                <a:cs typeface="Arial" pitchFamily="-84" charset="0"/>
              </a:rPr>
              <a:t>1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can be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absorbed by the atom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resulting a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much weaker beam</a:t>
            </a:r>
          </a:p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is undesirable because the absorbed photon is unavailable for stimulating another transition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 four level system can help avoiding this system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9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5853113"/>
          </a:xfrm>
        </p:spPr>
        <p:txBody>
          <a:bodyPr/>
          <a:lstStyle/>
          <a:p>
            <a:pPr marL="463550" indent="-463550" eaLnBrk="1" hangingPunct="1"/>
            <a:r>
              <a:rPr lang="en-US" altLang="ja-JP" sz="20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Four-level system</a:t>
            </a: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Atoms are pumped from the ground state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They decay quickly to the metastable state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stimulated emission takes atoms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spontaneous transition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is not forbidden, so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will not exist long enough for a photon to be kicked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	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Lasing process can proceed efficiently.  </a:t>
            </a:r>
          </a:p>
        </p:txBody>
      </p:sp>
      <p:pic>
        <p:nvPicPr>
          <p:cNvPr id="4198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0668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40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red helium-neon laser uses transitions between energy levels in both helium and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neon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via their collisions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30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905000"/>
            <a:ext cx="7531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09600" y="1828800"/>
            <a:ext cx="2895600" cy="419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828800"/>
            <a:ext cx="4876800" cy="419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2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4800" dirty="0" smtClean="0">
                <a:ea typeface="ＭＳ Ｐゴシック" pitchFamily="-84" charset="-128"/>
                <a:cs typeface="ＭＳ Ｐゴシック" pitchFamily="-84" charset="-128"/>
              </a:rPr>
              <a:t>Tunable &amp; Free Electron Lasers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47244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Tunable 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emitted radiation wavelength can be adjusted as wide as 200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nm adjusting the mixture of organic dyes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Semi conductor lasers are replacing dye lasers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Free-electron 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</p:txBody>
      </p:sp>
      <p:pic>
        <p:nvPicPr>
          <p:cNvPr id="4403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352800"/>
            <a:ext cx="8636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Free Electron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364538" cy="4953000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This laser relies on charged particles.</a:t>
            </a:r>
          </a:p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series of magnets called </a:t>
            </a:r>
            <a:r>
              <a:rPr lang="en-US" altLang="ja-JP" sz="36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wigglers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 is used to accelerate a beam of electrons.</a:t>
            </a:r>
          </a:p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Free electrons are not tied to atoms; they aren’t dependent upon atomic energy levels and can be tuned to wavelengths well into the UV part of the spectrum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Went down to 0.15nm wavelength at SLAC light source in 2009</a:t>
            </a:r>
            <a:endParaRPr lang="en-US" altLang="ja-JP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ea typeface="ＭＳ Ｐゴシック" pitchFamily="-84" charset="-128"/>
                <a:cs typeface="ＭＳ Ｐゴシック" pitchFamily="-84" charset="-128"/>
              </a:rPr>
              <a:t>Scientific Applications of Lasers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An extremely coherent and </a:t>
            </a:r>
            <a:r>
              <a:rPr lang="en-US" altLang="ja-JP" sz="2800" dirty="0" err="1">
                <a:ea typeface="ＭＳ Ｐゴシック" pitchFamily="-84" charset="-128"/>
                <a:cs typeface="ＭＳ Ｐゴシック" pitchFamily="-84" charset="-128"/>
              </a:rPr>
              <a:t>nondivergent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beam is used in making precise determination of large and small distances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Precise determination of the speed of light resulted from precision laser measurement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redefinition of 1m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Precise (to 10cm) determination of the distance between the Earth and the moon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Pulsed lasers are used in thin-film deposition to study the electronic properties of different materials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use of lasers in fusion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research for containing enough nuclei in a confined space for fusion to occur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altLang="ja-JP" sz="24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confinement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: A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pellet of deuterium and tritium would be induced into fusion by an intense burst of laser light coming simultaneously from many directions.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37563" cy="4878388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Consider laser light emitted by a reference source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light through a combination of mirrors and lenses can be made to strike both a photographic plate and an object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O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laser light is coherent; the image on the film will be an interference pattern. 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 b="15875"/>
          <a:stretch>
            <a:fillRect/>
          </a:stretch>
        </p:blipFill>
        <p:spPr bwMode="auto">
          <a:xfrm>
            <a:off x="3124200" y="2514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11-13 at 5.1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After exposure this interference pattern is a hologram, and when the hologram is illuminated from the other side, a real image of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O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is formed.</a:t>
            </a: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If the lenses and mirrors are properly situated, light from virtually every part of the object will strike every part of the film.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portion of the film contains enough information to 	reproduce the whole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object in 3D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0180" name="Picture 1"/>
          <p:cNvPicPr>
            <a:picLocks/>
          </p:cNvPicPr>
          <p:nvPr/>
        </p:nvPicPr>
        <p:blipFill>
          <a:blip r:embed="rId2"/>
          <a:srcRect b="13438"/>
          <a:stretch>
            <a:fillRect/>
          </a:stretch>
        </p:blipFill>
        <p:spPr bwMode="auto">
          <a:xfrm>
            <a:off x="3124200" y="2133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Transmission </a:t>
            </a: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hologram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The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reference beam is on the same side of the film as the object and the illuminating beam is on the opposite side.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Reflection </a:t>
            </a: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hologram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Reverse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positions of the reference and illuminating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beam.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result will be a </a:t>
            </a: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white light hologram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in which the different colors contained in white light provide the colors seen in the image.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Interferometry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Two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holograms of the same object produced at different times can be used to detect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motion, growth or imperfections that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could not otherwise be seen.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3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Other Laser Applications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64538" cy="4497388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Used in surgery to make precise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incisions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Ex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eye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operations</a:t>
            </a:r>
            <a:endParaRPr lang="en-US" altLang="ja-JP" sz="2400" i="1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We see in everyday life such as the scanning devices used by supermarkets and other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retailers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Ex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Bar code of packaged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product</a:t>
            </a:r>
            <a:endParaRPr lang="en-US" altLang="ja-JP" sz="2400" i="1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ea typeface="ＭＳ Ｐゴシック" pitchFamily="-84" charset="-128"/>
                <a:cs typeface="ＭＳ Ｐゴシック" pitchFamily="-84" charset="-128"/>
              </a:rPr>
              <a:t>CD and DVD players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Laser light is directed toward disk tracks that contain encoded information.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	The reflected light is then sampled and turned into electronic signals that produce a digital output.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5400" dirty="0" smtClean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altLang="ja-JP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pPr marL="571500" indent="-57150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Superconductivity is characterized by the absence of electrical resistance and the expulsion of magnetic flux from the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superconductor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and was discovered 100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yrs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ago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It is characterized by two macroscopic features: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ja-JP" sz="2400" b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sz="2400" b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ero resistivity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First discovered in 1911 by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Onnes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who achieved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temperatures approaching 1 K with liquid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helium.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superconductor the resistivity drops abruptly to zero at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critical 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transition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temperature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aseline="-25000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Superconducting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behavior tends to be similar within a given column of the periodic table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1956 – 1958, British physicists led by S.C. Collins established a current in a superconducting ring without power source  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 Zero Resistivity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680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752600"/>
            <a:ext cx="5511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81200"/>
            <a:ext cx="43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T</a:t>
            </a:r>
            <a:r>
              <a:rPr lang="en-US" b="1" baseline="-25000" dirty="0" err="1" smtClean="0">
                <a:solidFill>
                  <a:srgbClr val="80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07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7440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</a:t>
            </a:r>
            <a:r>
              <a:rPr lang="en-US" altLang="ja-JP" sz="34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 Effect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509000" cy="5638800"/>
          </a:xfrm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complete expulsion of magnetic flux from within a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superconductor by generating a screening current discovered in 1933 by W.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and R.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Oschenfeld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effect works only to the point where the </a:t>
            </a:r>
            <a:r>
              <a:rPr lang="en-US" altLang="ja-JP" sz="2000" b="1" dirty="0">
                <a:ea typeface="ＭＳ Ｐゴシック" pitchFamily="-84" charset="-128"/>
                <a:cs typeface="ＭＳ Ｐゴシック" pitchFamily="-84" charset="-128"/>
              </a:rPr>
              <a:t>critical field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is exceeded, and the superconductivity is lost until the magnetic field is reduced to below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critical field varies with temperature.</a:t>
            </a: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To use a superconducting wire to carry current without resistance, there will be a limit (critical current) to the current that can be used.</a:t>
            </a:r>
          </a:p>
        </p:txBody>
      </p:sp>
      <p:pic>
        <p:nvPicPr>
          <p:cNvPr id="77827" name="Picture 7" descr="1030"/>
          <p:cNvPicPr preferRelativeResize="0">
            <a:picLocks noChangeAspect="1" noChangeArrowheads="1"/>
          </p:cNvPicPr>
          <p:nvPr/>
        </p:nvPicPr>
        <p:blipFill>
          <a:blip r:embed="rId2"/>
          <a:srcRect b="3999"/>
          <a:stretch>
            <a:fillRect/>
          </a:stretch>
        </p:blipFill>
        <p:spPr bwMode="auto">
          <a:xfrm>
            <a:off x="2971800" y="2393950"/>
            <a:ext cx="3429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37563" cy="865187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1143001"/>
            <a:ext cx="7621587" cy="49530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There is a lower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and an upper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c2.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1" name="Oval 6"/>
          <p:cNvSpPr>
            <a:spLocks noChangeArrowheads="1"/>
          </p:cNvSpPr>
          <p:nvPr/>
        </p:nvSpPr>
        <p:spPr bwMode="auto">
          <a:xfrm>
            <a:off x="755650" y="2349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II: </a:t>
            </a:r>
            <a:r>
              <a:rPr kumimoji="1" lang="en-US" altLang="ja-JP" dirty="0"/>
              <a:t>B</a:t>
            </a:r>
            <a:r>
              <a:rPr kumimoji="1" lang="en-US" altLang="ja-JP" dirty="0" smtClean="0">
                <a:solidFill>
                  <a:schemeClr val="tx1"/>
                </a:solidFill>
              </a:rPr>
              <a:t>elow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c1</a:t>
            </a:r>
            <a:r>
              <a:rPr kumimoji="1" lang="en-US" altLang="ja-JP" dirty="0">
                <a:solidFill>
                  <a:schemeClr val="tx1"/>
                </a:solidFill>
              </a:rPr>
              <a:t> and above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c2</a:t>
            </a:r>
            <a:r>
              <a:rPr kumimoji="1" lang="en-US" altLang="ja-JP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8852" name="Oval 9"/>
          <p:cNvSpPr>
            <a:spLocks noChangeArrowheads="1"/>
          </p:cNvSpPr>
          <p:nvPr/>
        </p:nvSpPr>
        <p:spPr bwMode="auto">
          <a:xfrm>
            <a:off x="755650" y="4508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I: Below and above </a:t>
            </a:r>
            <a:r>
              <a:rPr kumimoji="1" lang="en-US" altLang="ja-JP" i="1" dirty="0" err="1" smtClean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 err="1" smtClean="0">
                <a:solidFill>
                  <a:schemeClr val="tx1"/>
                </a:solidFill>
              </a:rPr>
              <a:t>c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8853" name="Text Box 11"/>
          <p:cNvSpPr txBox="1">
            <a:spLocks noChangeArrowheads="1"/>
          </p:cNvSpPr>
          <p:nvPr/>
        </p:nvSpPr>
        <p:spPr bwMode="auto">
          <a:xfrm>
            <a:off x="3924300" y="36449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4" name="AutoShape 10"/>
          <p:cNvSpPr>
            <a:spLocks noChangeArrowheads="1"/>
          </p:cNvSpPr>
          <p:nvPr/>
        </p:nvSpPr>
        <p:spPr bwMode="auto">
          <a:xfrm>
            <a:off x="2771775" y="3284538"/>
            <a:ext cx="3600450" cy="1152525"/>
          </a:xfrm>
          <a:prstGeom prst="upDownArrow">
            <a:avLst>
              <a:gd name="adj1" fmla="val 44269"/>
              <a:gd name="adj2" fmla="val 36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5" name="Text Box 12"/>
          <p:cNvSpPr txBox="1">
            <a:spLocks noChangeArrowheads="1"/>
          </p:cNvSpPr>
          <p:nvPr/>
        </p:nvSpPr>
        <p:spPr bwMode="auto">
          <a:xfrm>
            <a:off x="3886200" y="35004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ja-JP" sz="1800" dirty="0">
                <a:solidFill>
                  <a:srgbClr val="800000"/>
                </a:solidFill>
                <a:latin typeface="+mn-lt"/>
              </a:rPr>
              <a:t>Behave in the same manner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  <p:bldP spid="78851" grpId="0" animBg="1"/>
      <p:bldP spid="78852" grpId="0" animBg="1"/>
      <p:bldP spid="78854" grpId="0" animBg="1"/>
      <p:bldP spid="788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Between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(vortex state), there is a partial penetration of magnetic flux although the zero resistivity is not lost.</a:t>
            </a: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Lenz’s law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phenomenon from classical physics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changing magnetic flux generates a current in a conductor in such way that the current produced will oppose the change in the original magnetic flux.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527"/>
            <a:ext cx="7772400" cy="834673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98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94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828800"/>
            <a:ext cx="27432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29200" y="1828800"/>
            <a:ext cx="30480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3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build="p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10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Dec. 1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Dec. 2 or in class Wednesday, Dec. 4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1880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cs typeface="+mj-cs"/>
              </a:rPr>
              <a:t>Equipartition</a:t>
            </a:r>
            <a:r>
              <a:rPr lang="en-US" sz="4800" dirty="0" smtClean="0">
                <a:cs typeface="+mj-cs"/>
              </a:rPr>
              <a:t> </a:t>
            </a:r>
            <a:r>
              <a:rPr lang="en-US" sz="4800" dirty="0" smtClean="0">
                <a:cs typeface="+mj-cs"/>
              </a:rPr>
              <a:t>Theorem</a:t>
            </a:r>
          </a:p>
        </p:txBody>
      </p:sp>
      <p:sp>
        <p:nvSpPr>
          <p:cNvPr id="23554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153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formula for average kinetic energy 3kT/2 works for monoatomic molecule what is it for diatomic molecule?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Consider oxygen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molecule as two oxygen atoms connected by a massless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rod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 This will have both translational and rotational energy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How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much rotational energy is there and how is it related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temperature?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rgbClr val="3333CC"/>
                </a:solidFill>
                <a:cs typeface="ＭＳ Ｐゴシック" pitchFamily="-84" charset="-128"/>
              </a:rPr>
              <a:t>Equipartition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Theorem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:</a:t>
            </a:r>
          </a:p>
          <a:p>
            <a:pPr lvl="1" eaLnBrk="1" hangingPunct="1"/>
            <a:r>
              <a:rPr lang="en-US" sz="2400" i="1" dirty="0">
                <a:cs typeface="ＭＳ Ｐゴシック" pitchFamily="-84" charset="-128"/>
              </a:rPr>
              <a:t>In equilibrium a mean energy of 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per molecule is associated with each independent quadratic term in the </a:t>
            </a:r>
            <a:r>
              <a:rPr lang="en-US" sz="2400" i="1" dirty="0" smtClean="0">
                <a:cs typeface="ＭＳ Ｐゴシック" pitchFamily="-84" charset="-128"/>
              </a:rPr>
              <a:t>molecule’</a:t>
            </a:r>
            <a:r>
              <a:rPr lang="en-US" altLang="ja-JP" sz="2400" i="1" dirty="0" smtClean="0">
                <a:cs typeface="ＭＳ Ｐゴシック" pitchFamily="-84" charset="-128"/>
              </a:rPr>
              <a:t>s </a:t>
            </a:r>
            <a:r>
              <a:rPr lang="en-US" altLang="ja-JP" sz="2400" i="1" dirty="0">
                <a:cs typeface="ＭＳ Ｐゴシック" pitchFamily="-84" charset="-128"/>
              </a:rPr>
              <a:t>energy.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Each independent phase space coordinate: </a:t>
            </a:r>
            <a:r>
              <a:rPr lang="en-US" sz="2400" b="1" i="1" dirty="0" smtClean="0">
                <a:cs typeface="ＭＳ Ｐゴシック" pitchFamily="-84" charset="-128"/>
              </a:rPr>
              <a:t>degree </a:t>
            </a:r>
            <a:r>
              <a:rPr lang="en-US" sz="2400" b="1" i="1" dirty="0">
                <a:cs typeface="ＭＳ Ｐゴシック" pitchFamily="-84" charset="-128"/>
              </a:rPr>
              <a:t>of </a:t>
            </a:r>
            <a:r>
              <a:rPr lang="en-US" sz="2400" b="1" i="1" dirty="0" smtClean="0">
                <a:cs typeface="ＭＳ Ｐゴシック" pitchFamily="-84" charset="-128"/>
              </a:rPr>
              <a:t>freedom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Essentially the mean energy of a molecule is </a:t>
            </a:r>
            <a:r>
              <a:rPr lang="en-US" sz="2400" i="1" dirty="0">
                <a:cs typeface="ＭＳ Ｐゴシック" pitchFamily="-84" charset="-128"/>
              </a:rPr>
              <a:t>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</a:t>
            </a:r>
            <a:r>
              <a:rPr lang="en-US" sz="2400" i="1" dirty="0" smtClean="0">
                <a:cs typeface="ＭＳ Ｐゴシック" pitchFamily="-84" charset="-128"/>
              </a:rPr>
              <a:t>*</a:t>
            </a:r>
            <a:r>
              <a:rPr lang="en-US" sz="2400" i="1" dirty="0" err="1" smtClean="0">
                <a:cs typeface="ＭＳ Ｐゴシック" pitchFamily="-84" charset="-128"/>
              </a:rPr>
              <a:t>NDoF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monoatomic ideal gas, each molecule has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three degrees of freedom.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Mean kinetic energy is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gas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molecules, the total internal energy is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heat capacity at constant volume is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the heat capacity for 1 mole,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sing the ideal gas constant </a:t>
            </a:r>
            <a:r>
              <a:rPr lang="en-US" sz="2400" i="1" dirty="0" smtClean="0">
                <a:cs typeface="+mn-cs"/>
              </a:rPr>
              <a:t>R</a:t>
            </a:r>
            <a:r>
              <a:rPr lang="en-US" sz="2400" dirty="0" smtClean="0">
                <a:cs typeface="+mn-cs"/>
              </a:rPr>
              <a:t> = 8.31 J/K.</a:t>
            </a:r>
          </a:p>
        </p:txBody>
      </p:sp>
      <p:graphicFrame>
        <p:nvGraphicFramePr>
          <p:cNvPr id="245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7100"/>
              </p:ext>
            </p:extLst>
          </p:nvPr>
        </p:nvGraphicFramePr>
        <p:xfrm>
          <a:off x="1752600" y="1295400"/>
          <a:ext cx="7366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39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7366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05700"/>
              </p:ext>
            </p:extLst>
          </p:nvPr>
        </p:nvGraphicFramePr>
        <p:xfrm>
          <a:off x="3457575" y="2349500"/>
          <a:ext cx="17732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0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2349500"/>
                        <a:ext cx="17732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94700"/>
              </p:ext>
            </p:extLst>
          </p:nvPr>
        </p:nvGraphicFramePr>
        <p:xfrm>
          <a:off x="2836863" y="3260725"/>
          <a:ext cx="2457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1" name="Equation" r:id="rId7" imgW="1041400" imgH="228600" progId="Equation.DSMT4">
                  <p:embed/>
                </p:oleObj>
              </mc:Choice>
              <mc:Fallback>
                <p:oleObj name="Equation" r:id="rId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260725"/>
                        <a:ext cx="2457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11196"/>
              </p:ext>
            </p:extLst>
          </p:nvPr>
        </p:nvGraphicFramePr>
        <p:xfrm>
          <a:off x="5334000" y="3562350"/>
          <a:ext cx="1879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2" name="Equation" r:id="rId9" imgW="711200" imgH="393700" progId="Equation.DSMT4">
                  <p:embed/>
                </p:oleObj>
              </mc:Choice>
              <mc:Fallback>
                <p:oleObj name="Equation" r:id="rId9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62350"/>
                        <a:ext cx="18796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33060"/>
              </p:ext>
            </p:extLst>
          </p:nvPr>
        </p:nvGraphicFramePr>
        <p:xfrm>
          <a:off x="2590800" y="5105400"/>
          <a:ext cx="2087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3" name="Equation" r:id="rId11" imgW="800100" imgH="215900" progId="Equation.DSMT4">
                  <p:embed/>
                </p:oleObj>
              </mc:Choice>
              <mc:Fallback>
                <p:oleObj name="Equation" r:id="rId11" imgW="800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5400"/>
                        <a:ext cx="2087562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1593"/>
              </p:ext>
            </p:extLst>
          </p:nvPr>
        </p:nvGraphicFramePr>
        <p:xfrm>
          <a:off x="7162800" y="3810000"/>
          <a:ext cx="838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4" name="Equation" r:id="rId13" imgW="317500" imgH="215900" progId="Equation.DSMT4">
                  <p:embed/>
                </p:oleObj>
              </mc:Choice>
              <mc:Fallback>
                <p:oleObj name="Equation" r:id="rId13" imgW="317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8382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49613"/>
              </p:ext>
            </p:extLst>
          </p:nvPr>
        </p:nvGraphicFramePr>
        <p:xfrm>
          <a:off x="4635500" y="5105400"/>
          <a:ext cx="927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5" name="Equation" r:id="rId15" imgW="355600" imgH="215900" progId="Equation.DSMT4">
                  <p:embed/>
                </p:oleObj>
              </mc:Choice>
              <mc:Fallback>
                <p:oleObj name="Equation" r:id="rId15" imgW="355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105400"/>
                        <a:ext cx="927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31128"/>
              </p:ext>
            </p:extLst>
          </p:nvPr>
        </p:nvGraphicFramePr>
        <p:xfrm>
          <a:off x="5551488" y="5156200"/>
          <a:ext cx="1458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6" name="Equation" r:id="rId17" imgW="558800" imgH="203200" progId="Equation.DSMT4">
                  <p:embed/>
                </p:oleObj>
              </mc:Choice>
              <mc:Fallback>
                <p:oleObj name="Equation" r:id="rId17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56200"/>
                        <a:ext cx="14589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11276"/>
              </p:ext>
            </p:extLst>
          </p:nvPr>
        </p:nvGraphicFramePr>
        <p:xfrm>
          <a:off x="2438400" y="1249363"/>
          <a:ext cx="12493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7" name="Equation" r:id="rId19" imgW="495300" imgH="228600" progId="Equation.DSMT4">
                  <p:embed/>
                </p:oleObj>
              </mc:Choice>
              <mc:Fallback>
                <p:oleObj name="Equation" r:id="rId1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49363"/>
                        <a:ext cx="12493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570464"/>
              </p:ext>
            </p:extLst>
          </p:nvPr>
        </p:nvGraphicFramePr>
        <p:xfrm>
          <a:off x="3665538" y="1219200"/>
          <a:ext cx="26590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48" name="Equation" r:id="rId21" imgW="1054100" imgH="279400" progId="Equation.DSMT4">
                  <p:embed/>
                </p:oleObj>
              </mc:Choice>
              <mc:Fallback>
                <p:oleObj name="Equation" r:id="rId21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219200"/>
                        <a:ext cx="26590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36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8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Rigid Rotator Model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diatomic gases, consider the rigid rotator model.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</a:t>
            </a:r>
            <a:r>
              <a:rPr lang="en-US" sz="2400" dirty="0" smtClean="0">
                <a:cs typeface="+mn-cs"/>
              </a:rPr>
              <a:t>molecule has </a:t>
            </a:r>
            <a:r>
              <a:rPr lang="en-US" sz="2400" dirty="0" smtClean="0">
                <a:cs typeface="+mn-cs"/>
              </a:rPr>
              <a:t>rotational E only when it rotates about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smtClean="0">
                <a:cs typeface="+mn-cs"/>
              </a:rPr>
              <a:t>x</a:t>
            </a:r>
            <a:r>
              <a:rPr lang="en-US" sz="2400" dirty="0" smtClean="0">
                <a:cs typeface="+mn-cs"/>
              </a:rPr>
              <a:t> or </a:t>
            </a:r>
            <a:r>
              <a:rPr lang="en-US" sz="2400" i="1" dirty="0" smtClean="0">
                <a:cs typeface="+mn-cs"/>
              </a:rPr>
              <a:t>y</a:t>
            </a:r>
            <a:r>
              <a:rPr lang="en-US" sz="2400" dirty="0" smtClean="0">
                <a:cs typeface="+mn-cs"/>
              </a:rPr>
              <a:t> axis.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corresponding rotational energies are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five degrees of freedom (three translational and two rotational)</a:t>
            </a:r>
            <a:r>
              <a:rPr lang="en-US" sz="2400" dirty="0" smtClean="0">
                <a:cs typeface="+mn-cs"/>
                <a:sym typeface="Wingdings"/>
              </a:rPr>
              <a:t> </a:t>
            </a:r>
            <a:r>
              <a:rPr lang="en-US" sz="2400" dirty="0" smtClean="0">
                <a:cs typeface="+mn-cs"/>
              </a:rPr>
              <a:t>resulting in mean energy of 5kT/2 per molecule according to </a:t>
            </a:r>
            <a:r>
              <a:rPr lang="en-US" sz="2400" dirty="0" err="1" smtClean="0">
                <a:cs typeface="+mn-cs"/>
              </a:rPr>
              <a:t>equi</a:t>
            </a:r>
            <a:r>
              <a:rPr lang="en-US" sz="2400" dirty="0" smtClean="0">
                <a:cs typeface="+mn-cs"/>
              </a:rPr>
              <a:t>-partition principle (C</a:t>
            </a:r>
            <a:r>
              <a:rPr lang="en-US" sz="2400" baseline="-25000" dirty="0" smtClean="0">
                <a:cs typeface="+mn-cs"/>
              </a:rPr>
              <a:t>V</a:t>
            </a:r>
            <a:r>
              <a:rPr lang="en-US" sz="2400" dirty="0" smtClean="0">
                <a:cs typeface="+mn-cs"/>
              </a:rPr>
              <a:t>=5R/2)</a:t>
            </a:r>
          </a:p>
        </p:txBody>
      </p:sp>
      <p:graphicFrame>
        <p:nvGraphicFramePr>
          <p:cNvPr id="2560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68619"/>
              </p:ext>
            </p:extLst>
          </p:nvPr>
        </p:nvGraphicFramePr>
        <p:xfrm>
          <a:off x="5638800" y="4648200"/>
          <a:ext cx="22367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351" name="Equation" r:id="rId3" imgW="1079500" imgH="254000" progId="Equation.DSMT4">
                  <p:embed/>
                </p:oleObj>
              </mc:Choice>
              <mc:Fallback>
                <p:oleObj name="Equation" r:id="rId3" imgW="1079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22367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143000"/>
            <a:ext cx="3479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9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9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dirty="0" smtClean="0"/>
              <a:t>Table of Measured Gas Heat Capacities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30480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44958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7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55596</TotalTime>
  <Words>4210</Words>
  <Application>Microsoft Macintosh PowerPoint</Application>
  <PresentationFormat>On-screen Show (4:3)</PresentationFormat>
  <Paragraphs>540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phys1443-spring02</vt:lpstr>
      <vt:lpstr>Equation</vt:lpstr>
      <vt:lpstr>MathType 6.0 Equation</vt:lpstr>
      <vt:lpstr>PHYS 3313 – Section 001 Lecture #21</vt:lpstr>
      <vt:lpstr>Announcements</vt:lpstr>
      <vt:lpstr>Reminder: Research Project Report</vt:lpstr>
      <vt:lpstr>PowerPoint Presentation</vt:lpstr>
      <vt:lpstr>Research Presentations</vt:lpstr>
      <vt:lpstr>Equipartition Theorem</vt:lpstr>
      <vt:lpstr>Equipartition Theorem</vt:lpstr>
      <vt:lpstr>The Rigid Rotator Model</vt:lpstr>
      <vt:lpstr>Table of Measured Gas Heat Capacities</vt:lpstr>
      <vt:lpstr>Equipartition Theorem</vt:lpstr>
      <vt:lpstr>Molar Heat Capacity</vt:lpstr>
      <vt:lpstr>Classical and Quantum Statistics</vt:lpstr>
      <vt:lpstr>Classical Distributions</vt:lpstr>
      <vt:lpstr>Classical Distributions</vt:lpstr>
      <vt:lpstr>Quantum Distributions</vt:lpstr>
      <vt:lpstr>Quantum Distributions</vt:lpstr>
      <vt:lpstr>Quantum Distributions</vt:lpstr>
      <vt:lpstr>Summary of Classical and Quantum Distributions</vt:lpstr>
      <vt:lpstr>Quantum Distributions</vt:lpstr>
      <vt:lpstr>Fermi-Dirac Statistics</vt:lpstr>
      <vt:lpstr>Fermi-Dirac Statistics</vt:lpstr>
      <vt:lpstr>Liquid Helium</vt:lpstr>
      <vt:lpstr>Liquid Helium</vt:lpstr>
      <vt:lpstr>He Transition to Superfluid State</vt:lpstr>
      <vt:lpstr>Liquid Helium</vt:lpstr>
      <vt:lpstr>Liquid Helium</vt:lpstr>
      <vt:lpstr>Bose-Einstein Condensation in Gases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Tunable &amp; Free Electron Lasers</vt:lpstr>
      <vt:lpstr>Free Electron Lasers</vt:lpstr>
      <vt:lpstr>Scientific Applications of Lasers</vt:lpstr>
      <vt:lpstr>Holography</vt:lpstr>
      <vt:lpstr>Holography</vt:lpstr>
      <vt:lpstr>Holography</vt:lpstr>
      <vt:lpstr>Other Laser Applications</vt:lpstr>
      <vt:lpstr>Superconductivity</vt:lpstr>
      <vt:lpstr>Superconductivity – Zero Resistivity</vt:lpstr>
      <vt:lpstr>Superconductivity –Meissner Effect</vt:lpstr>
      <vt:lpstr>Type I and Type II Superconductors</vt:lpstr>
      <vt:lpstr>Type I and Type II Superconductors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2293</cp:revision>
  <dcterms:created xsi:type="dcterms:W3CDTF">2012-10-15T20:49:02Z</dcterms:created>
  <dcterms:modified xsi:type="dcterms:W3CDTF">2013-11-25T18:46:45Z</dcterms:modified>
</cp:coreProperties>
</file>