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5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6" r:id="rId11"/>
    <p:sldId id="487" r:id="rId12"/>
    <p:sldId id="486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8" r:id="rId27"/>
    <p:sldId id="482" r:id="rId28"/>
    <p:sldId id="483" r:id="rId29"/>
    <p:sldId id="484" r:id="rId30"/>
    <p:sldId id="485" r:id="rId31"/>
    <p:sldId id="331" r:id="rId32"/>
    <p:sldId id="406" r:id="rId33"/>
    <p:sldId id="408" r:id="rId34"/>
    <p:sldId id="409" r:id="rId35"/>
    <p:sldId id="410" r:id="rId36"/>
    <p:sldId id="416" r:id="rId37"/>
    <p:sldId id="455" r:id="rId38"/>
    <p:sldId id="456" r:id="rId39"/>
    <p:sldId id="457" r:id="rId40"/>
    <p:sldId id="435" r:id="rId4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2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87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73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32E8E-D1C9-1C49-93BE-92B7F5B7047E}" type="slidenum">
              <a:rPr lang="en-US">
                <a:latin typeface="Times New Roman" pitchFamily="-84" charset="0"/>
              </a:rPr>
              <a:pPr/>
              <a:t>8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D100D-66B7-1A4B-84AE-7DEB030B9E08}" type="slidenum">
              <a:rPr lang="en-US">
                <a:latin typeface="Times New Roman" pitchFamily="-84" charset="0"/>
              </a:rPr>
              <a:pPr/>
              <a:t>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10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19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97BC288D-CA42-1643-8DBB-B58E602D12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fall14-1443-004/fall14-1443-004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1443 – Section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004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02008" y="1447800"/>
            <a:ext cx="28320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Tuesday,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 26, 2014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786437"/>
            <a:ext cx="8351265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Thursday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Aug. 28 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Dimensional Analysis</a:t>
            </a:r>
            <a:endParaRPr lang="en-US" sz="2800" dirty="0">
              <a:solidFill>
                <a:srgbClr val="003300"/>
              </a:solidFill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10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419600"/>
            <a:ext cx="1473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938" y="44196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594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hutdown in Feb. 2013 &amp; on track to resume Mar. 2015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7946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~10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 (out of 50million)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  <p:pic>
        <p:nvPicPr>
          <p:cNvPr id="2" name="Picture 1" descr="Library-of-Congres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630" y="4800600"/>
            <a:ext cx="3009182" cy="17526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51816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62600" y="5638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200x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95931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13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809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9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16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3068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8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18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6349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5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Plea to you:  Please turn off your cell-phones, tablets and computers while class is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in session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Reading assignment #1: Read and follow through all sections in appendix A – D for units and unit conversions and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on math refresher by Thursday, Aug. 28</a:t>
            </a:r>
          </a:p>
          <a:p>
            <a:pPr lvl="1" eaLnBrk="1" hangingPunct="1"/>
            <a:r>
              <a:rPr lang="en-US" dirty="0" smtClean="0"/>
              <a:t>There will be a quiz next Thursday,  Aug. 28, on this reading assignment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1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9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7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6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2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8674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7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and other experiments at </a:t>
            </a:r>
            <a:r>
              <a:rPr lang="en-US" dirty="0" err="1" smtClean="0">
                <a:latin typeface="Arial Narrow" charset="0"/>
                <a:cs typeface="ＭＳ Ｐゴシック" charset="-128"/>
                <a:sym typeface="Wingdings"/>
              </a:rPr>
              <a:t>Fermilab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 in Chicago!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23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X-ray Image of an object with a prototype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-76200" y="51054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2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115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25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http://www-hep.uta.edu/~yu/teaching/fall14-1443-004/fall14-1443-004.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endParaRPr lang="en-US" sz="24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Office Hours for Dr. Yu: 11:00am – 12:00pm, Tuesdays and Thursdays or by appointments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797066-9E70-DF4E-B61B-A6DC8A529E44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a typeface="ＭＳ Ｐゴシック" pitchFamily="-84" charset="-128"/>
                <a:cs typeface="ＭＳ Ｐゴシック" pitchFamily="-84" charset="-128"/>
              </a:rPr>
              <a:t>Grade Evaluation </a:t>
            </a:r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Homework: </a:t>
            </a:r>
            <a:r>
              <a:rPr lang="en-US" altLang="ko-KR" sz="2400" dirty="0">
                <a:ea typeface="굴림" pitchFamily="-84" charset="-127"/>
                <a:cs typeface="굴림" pitchFamily="-84" charset="-127"/>
              </a:rPr>
              <a:t>25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Midterm and Final Comprehensive Exams </a:t>
            </a:r>
            <a:r>
              <a:rPr lang="en-US" sz="2000" dirty="0" smtClean="0"/>
              <a:t>(</a:t>
            </a:r>
            <a:r>
              <a:rPr lang="en-US" sz="2000" dirty="0" smtClean="0">
                <a:ea typeface="굴림" pitchFamily="-84" charset="-127"/>
                <a:cs typeface="굴림" pitchFamily="-84" charset="-127"/>
              </a:rPr>
              <a:t>10/21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 </a:t>
            </a:r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and 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12/11</a:t>
            </a:r>
            <a:r>
              <a:rPr lang="en-US" sz="2000" dirty="0" smtClean="0"/>
              <a:t>)</a:t>
            </a:r>
            <a:r>
              <a:rPr lang="en-US" sz="2000" dirty="0"/>
              <a:t>: 19% each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Exams: </a:t>
            </a:r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12</a:t>
            </a:r>
            <a:r>
              <a:rPr lang="en-US" sz="2000" dirty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-84" charset="-128"/>
              </a:rPr>
              <a:t>Total of t</a:t>
            </a: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wo</a:t>
            </a:r>
            <a:r>
              <a:rPr lang="en-US" sz="1800" dirty="0">
                <a:ea typeface="ＭＳ Ｐゴシック" pitchFamily="-84" charset="-128"/>
              </a:rPr>
              <a:t> non-comprehensive term exams </a:t>
            </a:r>
            <a:r>
              <a:rPr lang="en-US" sz="1800" dirty="0" smtClean="0">
                <a:ea typeface="ＭＳ Ｐゴシック" pitchFamily="-84" charset="-128"/>
              </a:rPr>
              <a:t>(</a:t>
            </a:r>
            <a:r>
              <a:rPr lang="en-US" sz="1800" dirty="0">
                <a:ea typeface="굴림" pitchFamily="-84" charset="-127"/>
                <a:cs typeface="굴림" pitchFamily="-84" charset="-127"/>
              </a:rPr>
              <a:t>9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/23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</a:t>
            </a:r>
            <a:r>
              <a:rPr lang="en-US" sz="1800" dirty="0">
                <a:ea typeface="ＭＳ Ｐゴシック" pitchFamily="-84" charset="-128"/>
              </a:rPr>
              <a:t>and 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11</a:t>
            </a:r>
            <a:r>
              <a:rPr lang="en-US" sz="1800" dirty="0" smtClean="0">
                <a:ea typeface="ＭＳ Ｐゴシック" pitchFamily="-84" charset="-128"/>
              </a:rPr>
              <a:t>/2</a:t>
            </a:r>
            <a:r>
              <a:rPr lang="en-US" sz="1800" dirty="0" smtClean="0">
                <a:ea typeface="굴림" pitchFamily="-84" charset="-127"/>
                <a:cs typeface="굴림" pitchFamily="-84" charset="-127"/>
              </a:rPr>
              <a:t>3</a:t>
            </a:r>
            <a:r>
              <a:rPr lang="en-US" sz="1800" dirty="0" smtClean="0">
                <a:ea typeface="ＭＳ Ｐゴシック" pitchFamily="-84" charset="-128"/>
              </a:rPr>
              <a:t>)</a:t>
            </a:r>
            <a:endParaRPr lang="en-US" sz="1800" dirty="0">
              <a:ea typeface="ＭＳ Ｐゴシック" pitchFamily="-84" charset="-128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One</a:t>
            </a:r>
            <a:r>
              <a:rPr lang="en-US" sz="1800" dirty="0">
                <a:ea typeface="ＭＳ Ｐゴシック" pitchFamily="-84" charset="-128"/>
              </a:rPr>
              <a:t> better of the t</a:t>
            </a:r>
            <a:r>
              <a:rPr lang="en-US" altLang="ko-KR" sz="1800" dirty="0">
                <a:ea typeface="굴림" pitchFamily="-84" charset="-127"/>
                <a:cs typeface="굴림" pitchFamily="-84" charset="-127"/>
              </a:rPr>
              <a:t>wo</a:t>
            </a:r>
            <a:r>
              <a:rPr lang="en-US" sz="1800" dirty="0">
                <a:ea typeface="ＭＳ Ｐゴシック" pitchFamily="-84" charset="-128"/>
              </a:rPr>
              <a:t> exams will be used for the final grade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ea typeface="ＭＳ Ｐゴシック" pitchFamily="-84" charset="-128"/>
              </a:rPr>
              <a:t>Missing an exam is not permissible unless pre-approved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600" dirty="0">
                <a:ea typeface="ＭＳ Ｐゴシック" pitchFamily="-84" charset="-128"/>
              </a:rPr>
              <a:t>No makeup test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600" u="sng" dirty="0">
                <a:solidFill>
                  <a:srgbClr val="A50021"/>
                </a:solidFill>
                <a:ea typeface="ＭＳ Ｐゴシック" pitchFamily="-84" charset="-128"/>
              </a:rPr>
              <a:t>You will get an F if you miss any of the exams without a prior approval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Lab score: 15%</a:t>
            </a:r>
            <a:endParaRPr lang="en-US" sz="2400" dirty="0">
              <a:solidFill>
                <a:srgbClr val="FF0066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(These are the 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450" y="3810000"/>
            <a:ext cx="7880350" cy="396875"/>
            <a:chOff x="28" y="2551"/>
            <a:chExt cx="4964" cy="250"/>
          </a:xfrm>
        </p:grpSpPr>
        <p:sp>
          <p:nvSpPr>
            <p:cNvPr id="44040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pitchFamily="-84" charset="0"/>
                </a:rPr>
                <a:t>100%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E5F3A6-3E30-694B-929C-F6646257190C}" type="slidenum">
              <a:rPr lang="en-US">
                <a:latin typeface="Arial Narrow" pitchFamily="-84" charset="0"/>
              </a:rPr>
              <a:pPr/>
              <a:t>33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hlinkClick r:id="rId2"/>
              </a:rPr>
              <a:t>https://quest.cns.utexas.edu/student/courses/list</a:t>
            </a:r>
            <a:r>
              <a:rPr lang="en-US" sz="2400" dirty="0"/>
              <a:t> </a:t>
            </a:r>
            <a:endParaRPr lang="en-US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PHYS1443-</a:t>
            </a:r>
            <a:r>
              <a:rPr lang="en-US" sz="2000" dirty="0" smtClean="0">
                <a:solidFill>
                  <a:schemeClr val="accent2"/>
                </a:solidFill>
              </a:rPr>
              <a:t>004, </a:t>
            </a:r>
            <a:r>
              <a:rPr lang="en-US" sz="2000" dirty="0">
                <a:solidFill>
                  <a:schemeClr val="accent2"/>
                </a:solidFill>
              </a:rPr>
              <a:t>unique number </a:t>
            </a:r>
            <a:r>
              <a:rPr lang="en-US" sz="2000" dirty="0" smtClean="0">
                <a:solidFill>
                  <a:schemeClr val="accent2"/>
                </a:solidFill>
              </a:rPr>
              <a:t>43014</a:t>
            </a:r>
            <a:endParaRPr lang="en-US" sz="20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homework #1</a:t>
            </a:r>
            <a:r>
              <a:rPr lang="en-US" altLang="ko-KR" sz="2000" u="sng" dirty="0">
                <a:solidFill>
                  <a:schemeClr val="accent2"/>
                </a:solidFill>
                <a:ea typeface="굴림" pitchFamily="-84" charset="-127"/>
                <a:cs typeface="굴림" pitchFamily="-84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pitchFamily="-84" charset="-127"/>
                <a:cs typeface="굴림" pitchFamily="-84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Thursday, </a:t>
            </a:r>
            <a:r>
              <a:rPr lang="en-US" sz="2000" dirty="0" smtClean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Aug. 27</a:t>
            </a:r>
            <a:endParaRPr lang="en-US" altLang="ko-KR" sz="2000" dirty="0">
              <a:solidFill>
                <a:srgbClr val="A50021"/>
              </a:solidFill>
              <a:ea typeface="굴림" pitchFamily="-84" charset="-127"/>
              <a:cs typeface="굴림" pitchFamily="-84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You need a UT e-ID: Go and apply at the URL 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ALL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homework grades will be used for the final grade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pitchFamily="-84" charset="-127"/>
                <a:cs typeface="굴림" pitchFamily="-84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 of the total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Strongly encouraged to collaborate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 Does not mean you can copy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3371EA-9694-CC4F-8E1F-BF648B8BD2C0}" type="slidenum">
              <a:rPr lang="en-US">
                <a:latin typeface="Arial Narrow" pitchFamily="-84" charset="0"/>
              </a:rPr>
              <a:pPr/>
              <a:t>35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4864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Labs: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/>
            <a:r>
              <a:rPr lang="en-US" altLang="ko-KR" sz="2000" dirty="0">
                <a:ea typeface="굴림" pitchFamily="-84" charset="-127"/>
                <a:cs typeface="굴림" pitchFamily="-84" charset="-127"/>
              </a:rPr>
              <a:t>Starts </a:t>
            </a:r>
            <a:r>
              <a:rPr lang="en-US" altLang="ko-KR" sz="2000" dirty="0" smtClean="0">
                <a:ea typeface="굴림" pitchFamily="-84" charset="-127"/>
                <a:cs typeface="굴림" pitchFamily="-84" charset="-127"/>
              </a:rPr>
              <a:t>in the week of Sept. 1</a:t>
            </a:r>
            <a:endParaRPr lang="en-US" altLang="ko-KR" sz="2000" dirty="0">
              <a:ea typeface="굴림" pitchFamily="-84" charset="-127"/>
              <a:cs typeface="굴림" pitchFamily="-84" charset="-127"/>
            </a:endParaRP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15% of the grade</a:t>
            </a:r>
          </a:p>
          <a:p>
            <a:pPr lvl="1" eaLnBrk="1" hangingPunct="1"/>
            <a:r>
              <a:rPr lang="en-US" sz="2000" dirty="0"/>
              <a:t>Lab syllabus is available in your assigned lab rooms. 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Go by the lab room </a:t>
            </a:r>
            <a:r>
              <a:rPr lang="en-US" sz="1800" dirty="0" smtClean="0">
                <a:ea typeface="ＭＳ Ｐゴシック" pitchFamily="-84" charset="-128"/>
              </a:rPr>
              <a:t>and pick </a:t>
            </a:r>
            <a:r>
              <a:rPr lang="en-US" sz="1800" dirty="0">
                <a:ea typeface="ＭＳ Ｐゴシック" pitchFamily="-84" charset="-128"/>
              </a:rPr>
              <a:t>up the syllabus</a:t>
            </a:r>
            <a:r>
              <a:rPr lang="en-US" sz="2000" dirty="0">
                <a:ea typeface="ＭＳ Ｐゴシック" pitchFamily="-84" charset="-128"/>
              </a:rPr>
              <a:t> </a:t>
            </a:r>
          </a:p>
          <a:p>
            <a:pPr eaLnBrk="1" hangingPunct="1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Do not expect solutions of the problem from them!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Do not expect them to tell you whether your answers are correct!</a:t>
            </a:r>
          </a:p>
          <a:p>
            <a:pPr lvl="2" eaLnBrk="1" hangingPunct="1"/>
            <a:r>
              <a:rPr lang="en-US" sz="1800" dirty="0">
                <a:ea typeface="ＭＳ Ｐゴシック" pitchFamily="-84" charset="-128"/>
              </a:rPr>
              <a:t>It is your responsibility to make sure that you have done everything correctly!</a:t>
            </a:r>
            <a:endParaRPr lang="en-US" sz="2000" dirty="0">
              <a:ea typeface="ＭＳ Ｐゴシック" pitchFamily="-84" charset="-128"/>
              <a:sym typeface="Wingdings" pitchFamily="-84" charset="2"/>
            </a:endParaRPr>
          </a:p>
          <a:p>
            <a:pPr lvl="1" eaLnBrk="1" hangingPunct="1"/>
            <a:r>
              <a:rPr lang="en-US" sz="2000" dirty="0">
                <a:sym typeface="Wingdings" pitchFamily="-84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pitchFamily="-84" charset="2"/>
              </a:rPr>
              <a:t>This service begins </a:t>
            </a:r>
            <a:r>
              <a:rPr lang="en-US" sz="2000" dirty="0" smtClean="0">
                <a:sym typeface="Wingdings" pitchFamily="-84" charset="2"/>
              </a:rPr>
              <a:t>today, Tuesday, Sept. 2</a:t>
            </a:r>
            <a:endParaRPr lang="en-US" sz="2000" dirty="0">
              <a:sym typeface="Wingdings" pitchFamily="-84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Extra credit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2578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-84" charset="-128"/>
                <a:cs typeface="ＭＳ Ｐゴシック" pitchFamily="-84" charset="-128"/>
              </a:rPr>
              <a:t>Up to 10% addition to the total</a:t>
            </a:r>
          </a:p>
          <a:p>
            <a:pPr lvl="1"/>
            <a:r>
              <a:rPr lang="en-US" sz="3200" dirty="0" smtClean="0"/>
              <a:t>Could boost a B to A, C to B or D to C</a:t>
            </a:r>
          </a:p>
          <a:p>
            <a:r>
              <a:rPr lang="en-US" sz="3600" dirty="0" smtClean="0">
                <a:ea typeface="ＭＳ Ｐゴシック" pitchFamily="-84" charset="-128"/>
                <a:cs typeface="ＭＳ Ｐゴシック" pitchFamily="-84" charset="-128"/>
              </a:rPr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Special projects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81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38FEA5-A5EF-C74E-86F1-EFBD46AFFCF1}" type="slidenum">
              <a:rPr lang="en-US" smtClean="0">
                <a:latin typeface="Arial Narrow" pitchFamily="-84" charset="0"/>
              </a:rPr>
              <a:pPr/>
              <a:t>36</a:t>
            </a:fld>
            <a:endParaRPr lang="en-US" smtClean="0"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5943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</a:p>
          <a:p>
            <a:pPr lvl="1" eaLnBrk="1" hangingPunct="1"/>
            <a:r>
              <a:rPr lang="en-US" sz="1800" dirty="0" smtClean="0"/>
              <a:t>Astronaut</a:t>
            </a:r>
          </a:p>
          <a:p>
            <a:pPr lvl="1" eaLnBrk="1" hangingPunct="1"/>
            <a:r>
              <a:rPr lang="en-US" sz="1800" dirty="0" smtClean="0"/>
              <a:t>Two Small Pieces of Glass</a:t>
            </a:r>
          </a:p>
          <a:p>
            <a:pPr lvl="1" eaLnBrk="1" hangingPunct="1"/>
            <a:r>
              <a:rPr lang="en-US" sz="1800" dirty="0"/>
              <a:t>We are Astronomers</a:t>
            </a:r>
          </a:p>
          <a:p>
            <a:pPr eaLnBrk="1" hangingPunct="1"/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Shows that need special arrangements</a:t>
            </a:r>
          </a:p>
          <a:p>
            <a:pPr lvl="1"/>
            <a:r>
              <a:rPr lang="en-US" sz="1800" dirty="0" smtClean="0"/>
              <a:t>Back to the Moon for Good; Bad Astronomy</a:t>
            </a:r>
            <a:endParaRPr lang="en-US" sz="1800" dirty="0"/>
          </a:p>
          <a:p>
            <a:pPr lvl="1"/>
            <a:r>
              <a:rPr lang="en-US" sz="1800" dirty="0" smtClean="0"/>
              <a:t>Black </a:t>
            </a:r>
            <a:r>
              <a:rPr lang="en-US" sz="1800" dirty="0"/>
              <a:t>Holes (can watch up to 2 times)</a:t>
            </a:r>
          </a:p>
          <a:p>
            <a:pPr lvl="1"/>
            <a:r>
              <a:rPr lang="en-US" sz="1800" dirty="0"/>
              <a:t>Experience the </a:t>
            </a:r>
            <a:r>
              <a:rPr lang="en-US" sz="1800" dirty="0" smtClean="0"/>
              <a:t>Aurora; </a:t>
            </a:r>
            <a:r>
              <a:rPr lang="en-US" sz="1800" dirty="0"/>
              <a:t>IBEX; Ice Worlds; Magnificent Sun; Mayan Prophecies</a:t>
            </a:r>
          </a:p>
          <a:p>
            <a:pPr lvl="1"/>
            <a:r>
              <a:rPr lang="en-US" sz="1800" dirty="0"/>
              <a:t>Nano Cam; Stars of the Pharaohs; </a:t>
            </a:r>
            <a:r>
              <a:rPr lang="en-US" sz="1800" dirty="0" err="1" smtClean="0"/>
              <a:t>TimeSpace</a:t>
            </a:r>
            <a:endParaRPr lang="en-US" sz="1800" dirty="0"/>
          </a:p>
          <a:p>
            <a:pPr lvl="1"/>
            <a:r>
              <a:rPr lang="en-US" sz="1800" dirty="0"/>
              <a:t>Unseen Universe: The Vision of SOFIA; Violent </a:t>
            </a:r>
            <a:r>
              <a:rPr lang="en-US" sz="1800" dirty="0" smtClean="0"/>
              <a:t>Universe</a:t>
            </a:r>
          </a:p>
          <a:p>
            <a:pPr eaLnBrk="1" hangingPunct="1"/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18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1800" dirty="0" smtClean="0"/>
              <a:t>Collect the ticket stubs</a:t>
            </a:r>
          </a:p>
          <a:p>
            <a:pPr lvl="1" eaLnBrk="1" hangingPunct="1"/>
            <a:r>
              <a:rPr lang="en-US" sz="1800" dirty="0" smtClean="0"/>
              <a:t>Tape all of them on a sheet of paper with your name and ID written on it</a:t>
            </a:r>
          </a:p>
          <a:p>
            <a:pPr lvl="1" eaLnBrk="1" hangingPunct="1"/>
            <a:r>
              <a:rPr lang="en-US" sz="1800" dirty="0" smtClean="0"/>
              <a:t>Submit the sheet at the end of the semester when asked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CCB1A0-9A65-E743-B849-47E7AFE45095}" type="slidenum">
              <a:rPr lang="en-US">
                <a:latin typeface="Arial Narrow" pitchFamily="-84" charset="0"/>
              </a:rPr>
              <a:pPr/>
              <a:t>38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84" charset="-128"/>
                <a:cs typeface="ＭＳ Ｐゴシック" pitchFamily="-84" charset="-128"/>
              </a:rPr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Just putting the right answer in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But you have a great control of your grade in your hands, up to 50%!!!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pitchFamily="-84" charset="-127"/>
                <a:cs typeface="굴림" pitchFamily="-84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ea typeface="ＭＳ Ｐゴシック" pitchFamily="-84" charset="-128"/>
              </a:rPr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Sometimes much more than </a:t>
            </a:r>
            <a:r>
              <a:rPr lang="en-US" altLang="ko-KR" sz="1400" dirty="0" smtClean="0">
                <a:ea typeface="굴림" pitchFamily="-84" charset="-127"/>
                <a:cs typeface="굴림" pitchFamily="-84" charset="-127"/>
              </a:rPr>
              <a:t>any </a:t>
            </a:r>
            <a:r>
              <a:rPr lang="en-US" sz="1400" dirty="0" smtClean="0">
                <a:ea typeface="ＭＳ Ｐゴシック" pitchFamily="-84" charset="-128"/>
              </a:rPr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Sometimes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pitchFamily="-84" charset="-128"/>
              </a:rPr>
              <a:t>Exam’s problems will be easier that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15%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-84" charset="-128"/>
                <a:cs typeface="ＭＳ Ｐゴシック" pitchFamily="-84" charset="-128"/>
              </a:rPr>
              <a:t>I will work with you so that your efforts are properly rewarded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7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F2BC4-1A5A-AD48-9531-2A516611618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In this course, you will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learn</a:t>
            </a:r>
            <a:r>
              <a:rPr lang="en-US" altLang="ko-KR" smtClean="0">
                <a:ea typeface="ＭＳ Ｐゴシック" pitchFamily="-84" charset="-128"/>
                <a:cs typeface="ＭＳ Ｐゴシック" pitchFamily="-84" charset="-128"/>
              </a:rPr>
              <a:t>…</a:t>
            </a:r>
            <a:endParaRPr lang="en-US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Fundamentals of mechanics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Kinematic equations and description of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physical quantities that describe motions, such as velocity, speed, acceleration,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etc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Vector and scalar quantities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Concepts of force, energy and momentum and relationship between them and their conservation laws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Techniques to use conservation laws for motions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Rotational motions and Equilibrium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Fluid and wave motions and thermodynamics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71627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3163" y="1219200"/>
            <a:ext cx="2390237" cy="2286000"/>
            <a:chOff x="5148964" y="457200"/>
            <a:chExt cx="2390237" cy="2286000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0"/>
              <a:ext cx="1367001" cy="10350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 rot="16200000" flipH="1">
              <a:off x="6073714" y="926162"/>
              <a:ext cx="665583" cy="898391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0" y="2971800"/>
            <a:ext cx="3352800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815964" y="1143000"/>
            <a:ext cx="947036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87" y="816302"/>
            <a:ext cx="2045613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HEP: A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field of </a:t>
            </a: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physics that studies the fundamental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constituents of matter and basic principles of interactions between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895600"/>
            <a:ext cx="2617136" cy="2209800"/>
          </a:xfrm>
          <a:prstGeom prst="rect">
            <a:avLst/>
          </a:prstGeom>
        </p:spPr>
      </p:pic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mechanism! </a:t>
            </a:r>
            <a:r>
              <a:rPr lang="en-US" sz="2400" dirty="0">
                <a:latin typeface="Arial Narrow" charset="0"/>
                <a:sym typeface="Wingdings" charset="2"/>
              </a:rPr>
              <a:t>D</a:t>
            </a: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id we find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CP violations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only three 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Can the forces be unified?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96%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is the dark matter and dark energy?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is the universe created, the Big Bang?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Tuesday, Aug. 26, 2014</a:t>
            </a: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PHYS 1443-004, Fall 2014                            Dr. Jaehoon Yu</a:t>
            </a:r>
            <a:endParaRPr lang="en-US" smtClean="0">
              <a:latin typeface="Monotype Corsiva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So what</a:t>
            </a:r>
            <a:r>
              <a:rPr lang="fr-FR" dirty="0" smtClean="0">
                <a:ea typeface="ＭＳ Ｐゴシック" charset="-128"/>
                <a:cs typeface="ＭＳ Ｐゴシック" charset="-128"/>
              </a:rPr>
              <a:t>’</a:t>
            </a:r>
            <a:r>
              <a:rPr lang="en-US" dirty="0" smtClean="0"/>
              <a:t>s the problem?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Tuesday, Aug. 26, 2014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2FB09-19A4-AE4A-A079-1E52119AFB96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0466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3366FF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21515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Powerful Microscopes.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0" y="16684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high energy particle beams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that allow us to see small things.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high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(better resolution)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low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81964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Tuesday, Aug. 26,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1443-004, Fall 2014                            Dr. Jaehoon Yu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1F6E4-B467-6C4E-8699-6D4142A8F3B3}" type="slidenum">
              <a:rPr lang="en-US">
                <a:latin typeface="Arial Narrow" pitchFamily="-84" charset="0"/>
              </a:rPr>
              <a:pPr/>
              <a:t>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also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Time Machines.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>
                <a:solidFill>
                  <a:srgbClr val="FFFF00"/>
                </a:solidFill>
                <a:latin typeface="Arial" pitchFamily="-84" charset="0"/>
              </a:rPr>
              <a:t>E = mc</a:t>
            </a:r>
            <a:r>
              <a:rPr lang="en-US" sz="4400" b="1" i="1" baseline="30000">
                <a:solidFill>
                  <a:srgbClr val="FFFF00"/>
                </a:solidFill>
                <a:latin typeface="Arial" pitchFamily="-84" charset="0"/>
              </a:rPr>
              <a:t>2</a:t>
            </a:r>
            <a:r>
              <a:rPr lang="en-US" sz="3200">
                <a:latin typeface="Arial" pitchFamily="-84" charset="0"/>
              </a:rPr>
              <a:t>                                                 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particles last seen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in the earliest moments of the universe.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itchFamily="-84" charset="0"/>
              </a:rPr>
              <a:t>Energy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0" y="4383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84" charset="0"/>
              </a:rPr>
              <a:t>Particle and anti-particle annihilate.</a:t>
            </a:r>
            <a:endParaRPr lang="en-US" sz="1800">
              <a:solidFill>
                <a:schemeClr val="bg1"/>
              </a:solidFill>
              <a:latin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8325" y="3078163"/>
            <a:ext cx="3375025" cy="1006475"/>
            <a:chOff x="358" y="1939"/>
            <a:chExt cx="2126" cy="634"/>
          </a:xfrm>
        </p:grpSpPr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particle beam</a:t>
              </a:r>
            </a:p>
            <a:p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089525" y="3067050"/>
            <a:ext cx="3411538" cy="1006475"/>
            <a:chOff x="3206" y="1932"/>
            <a:chExt cx="2149" cy="634"/>
          </a:xfrm>
        </p:grpSpPr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3870" y="1932"/>
              <a:ext cx="148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anti-particle beam</a:t>
              </a:r>
            </a:p>
            <a:p>
              <a:pPr algn="r"/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26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7465</TotalTime>
  <Words>3583</Words>
  <Application>Microsoft Macintosh PowerPoint</Application>
  <PresentationFormat>On-screen Show (4:3)</PresentationFormat>
  <Paragraphs>448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phys1443-spring02</vt:lpstr>
      <vt:lpstr>PHYS 1443 – Section 004 Lecture #1</vt:lpstr>
      <vt:lpstr>Announcements</vt:lpstr>
      <vt:lpstr>Who am I?</vt:lpstr>
      <vt:lpstr>We always wonder…</vt:lpstr>
      <vt:lpstr>HEP and the Standard Model</vt:lpstr>
      <vt:lpstr>So what’s the problem?</vt:lpstr>
      <vt:lpstr>PowerPoint Presentation</vt:lpstr>
      <vt:lpstr>PowerPoint Presentation</vt:lpstr>
      <vt:lpstr>PowerPoint Presentation</vt:lpstr>
      <vt:lpstr>LHC @ CERN Aerial View</vt:lpstr>
      <vt:lpstr>Fermilab Tevatron and LHC at CERN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PowerPoint Presentation</vt:lpstr>
      <vt:lpstr>ATLAS and CMS Mass Bump Plots (Hγγ )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What’s next? Future Linear Collider</vt:lpstr>
      <vt:lpstr>Dark Matter Searches at Fermilab</vt:lpstr>
      <vt:lpstr>GEM Application Potential</vt:lpstr>
      <vt:lpstr>X-ray Image of an object with a prototype</vt:lpstr>
      <vt:lpstr>And in not too distant future, we could do …</vt:lpstr>
      <vt:lpstr>Information &amp; Communication Source</vt:lpstr>
      <vt:lpstr>Grade 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In this course, you will learn…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395</cp:revision>
  <dcterms:created xsi:type="dcterms:W3CDTF">2012-06-05T17:02:23Z</dcterms:created>
  <dcterms:modified xsi:type="dcterms:W3CDTF">2014-08-26T17:49:22Z</dcterms:modified>
</cp:coreProperties>
</file>