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5" r:id="rId3"/>
    <p:sldId id="491" r:id="rId4"/>
    <p:sldId id="490" r:id="rId5"/>
    <p:sldId id="436" r:id="rId6"/>
    <p:sldId id="437" r:id="rId7"/>
    <p:sldId id="438" r:id="rId8"/>
    <p:sldId id="522" r:id="rId9"/>
    <p:sldId id="493" r:id="rId10"/>
    <p:sldId id="494" r:id="rId11"/>
    <p:sldId id="495" r:id="rId12"/>
    <p:sldId id="496" r:id="rId13"/>
    <p:sldId id="497" r:id="rId14"/>
    <p:sldId id="498" r:id="rId15"/>
    <p:sldId id="523" r:id="rId16"/>
    <p:sldId id="524" r:id="rId17"/>
    <p:sldId id="525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20" Type="http://schemas.openxmlformats.org/officeDocument/2006/relationships/image" Target="../media/image22.wmf"/><Relationship Id="rId21" Type="http://schemas.openxmlformats.org/officeDocument/2006/relationships/image" Target="../media/image23.wmf"/><Relationship Id="rId22" Type="http://schemas.openxmlformats.org/officeDocument/2006/relationships/image" Target="../media/image24.wmf"/><Relationship Id="rId10" Type="http://schemas.openxmlformats.org/officeDocument/2006/relationships/image" Target="../media/image12.wmf"/><Relationship Id="rId11" Type="http://schemas.openxmlformats.org/officeDocument/2006/relationships/image" Target="../media/image13.wmf"/><Relationship Id="rId12" Type="http://schemas.openxmlformats.org/officeDocument/2006/relationships/image" Target="../media/image14.wmf"/><Relationship Id="rId13" Type="http://schemas.openxmlformats.org/officeDocument/2006/relationships/image" Target="../media/image15.wmf"/><Relationship Id="rId14" Type="http://schemas.openxmlformats.org/officeDocument/2006/relationships/image" Target="../media/image16.wmf"/><Relationship Id="rId15" Type="http://schemas.openxmlformats.org/officeDocument/2006/relationships/image" Target="../media/image17.wmf"/><Relationship Id="rId16" Type="http://schemas.openxmlformats.org/officeDocument/2006/relationships/image" Target="../media/image18.wmf"/><Relationship Id="rId17" Type="http://schemas.openxmlformats.org/officeDocument/2006/relationships/image" Target="../media/image19.wmf"/><Relationship Id="rId18" Type="http://schemas.openxmlformats.org/officeDocument/2006/relationships/image" Target="../media/image20.wmf"/><Relationship Id="rId19" Type="http://schemas.openxmlformats.org/officeDocument/2006/relationships/image" Target="../media/image21.wmf"/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870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73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8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9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0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4" Type="http://schemas.openxmlformats.org/officeDocument/2006/relationships/hyperlink" Target="http://www.bipm.fr/enus/3_SI/" TargetMode="External"/><Relationship Id="rId5" Type="http://schemas.openxmlformats.org/officeDocument/2006/relationships/hyperlink" Target="http://www.nist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pm.fr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6" Type="http://schemas.openxmlformats.org/officeDocument/2006/relationships/image" Target="../media/image23.wmf"/><Relationship Id="rId47" Type="http://schemas.openxmlformats.org/officeDocument/2006/relationships/oleObject" Target="../embeddings/oleObject25.bin"/><Relationship Id="rId48" Type="http://schemas.openxmlformats.org/officeDocument/2006/relationships/image" Target="../media/image24.wmf"/><Relationship Id="rId49" Type="http://schemas.openxmlformats.org/officeDocument/2006/relationships/oleObject" Target="../embeddings/oleObject26.bin"/><Relationship Id="rId20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2.wmf"/><Relationship Id="rId23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25" Type="http://schemas.openxmlformats.org/officeDocument/2006/relationships/oleObject" Target="../embeddings/oleObject13.bin"/><Relationship Id="rId26" Type="http://schemas.openxmlformats.org/officeDocument/2006/relationships/image" Target="../media/image14.wmf"/><Relationship Id="rId27" Type="http://schemas.openxmlformats.org/officeDocument/2006/relationships/oleObject" Target="../embeddings/oleObject14.bin"/><Relationship Id="rId28" Type="http://schemas.openxmlformats.org/officeDocument/2006/relationships/image" Target="../media/image15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30" Type="http://schemas.openxmlformats.org/officeDocument/2006/relationships/image" Target="../media/image16.wmf"/><Relationship Id="rId31" Type="http://schemas.openxmlformats.org/officeDocument/2006/relationships/oleObject" Target="../embeddings/oleObject16.bin"/><Relationship Id="rId32" Type="http://schemas.openxmlformats.org/officeDocument/2006/relationships/image" Target="../media/image17.wmf"/><Relationship Id="rId9" Type="http://schemas.openxmlformats.org/officeDocument/2006/relationships/oleObject" Target="../embeddings/oleObject5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33" Type="http://schemas.openxmlformats.org/officeDocument/2006/relationships/oleObject" Target="../embeddings/oleObject17.bin"/><Relationship Id="rId34" Type="http://schemas.openxmlformats.org/officeDocument/2006/relationships/image" Target="../media/image18.wmf"/><Relationship Id="rId35" Type="http://schemas.openxmlformats.org/officeDocument/2006/relationships/oleObject" Target="../embeddings/oleObject18.bin"/><Relationship Id="rId36" Type="http://schemas.openxmlformats.org/officeDocument/2006/relationships/image" Target="../media/image19.wmf"/><Relationship Id="rId10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19" Type="http://schemas.openxmlformats.org/officeDocument/2006/relationships/oleObject" Target="../embeddings/oleObject10.bin"/><Relationship Id="rId37" Type="http://schemas.openxmlformats.org/officeDocument/2006/relationships/oleObject" Target="../embeddings/oleObject19.bin"/><Relationship Id="rId38" Type="http://schemas.openxmlformats.org/officeDocument/2006/relationships/image" Target="../media/image20.wmf"/><Relationship Id="rId39" Type="http://schemas.openxmlformats.org/officeDocument/2006/relationships/oleObject" Target="../embeddings/oleObject20.bin"/><Relationship Id="rId40" Type="http://schemas.openxmlformats.org/officeDocument/2006/relationships/image" Target="../media/image21.wmf"/><Relationship Id="rId41" Type="http://schemas.openxmlformats.org/officeDocument/2006/relationships/oleObject" Target="../embeddings/oleObject21.bin"/><Relationship Id="rId42" Type="http://schemas.openxmlformats.org/officeDocument/2006/relationships/image" Target="../media/image22.wmf"/><Relationship Id="rId43" Type="http://schemas.openxmlformats.org/officeDocument/2006/relationships/oleObject" Target="../embeddings/oleObject22.bin"/><Relationship Id="rId44" Type="http://schemas.openxmlformats.org/officeDocument/2006/relationships/oleObject" Target="../embeddings/oleObject23.bin"/><Relationship Id="rId45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004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40468" y="1447800"/>
            <a:ext cx="29550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Aug. 28, 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06413" y="5786437"/>
            <a:ext cx="7747584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Thursday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Sept. 4 !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!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860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How to study for this course?</a:t>
            </a: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Brief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history of 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Standards and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units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Dimensional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Analysis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06327-A8B4-D444-8EB4-805D6AA0072F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6144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7D4A0C89-D871-2543-B0C6-AB0AB73A9D81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61449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pitchFamily="-84" charset="0"/>
              </a:endParaRPr>
            </a:p>
          </p:txBody>
        </p:sp>
        <p:sp>
          <p:nvSpPr>
            <p:cNvPr id="61450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s (Time)</a:t>
              </a:r>
            </a:p>
          </p:txBody>
        </p:sp>
        <p:sp>
          <p:nvSpPr>
            <p:cNvPr id="61451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 dirty="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61452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pitchFamily="-84" charset="0"/>
                </a:rPr>
                <a:t>1000 g</a:t>
              </a:r>
            </a:p>
          </p:txBody>
        </p:sp>
        <p:sp>
          <p:nvSpPr>
            <p:cNvPr id="61453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pitchFamily="-84" charset="0"/>
                  <a:ea typeface="Arial" pitchFamily="-84" charset="0"/>
                  <a:cs typeface="Arial" pitchFamily="-84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pitchFamily="-84" charset="0"/>
              </a:endParaRPr>
            </a:p>
          </p:txBody>
        </p:sp>
        <p:sp>
          <p:nvSpPr>
            <p:cNvPr id="61454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1 </a:t>
              </a:r>
              <a:r>
                <a:rPr lang="en-US" dirty="0" err="1">
                  <a:solidFill>
                    <a:schemeClr val="accent2"/>
                  </a:solidFill>
                  <a:latin typeface="Monotype Corsiva" pitchFamily="-84" charset="0"/>
                </a:rPr>
                <a:t>m</a:t>
              </a:r>
              <a:r>
                <a:rPr lang="en-US" dirty="0">
                  <a:solidFill>
                    <a:schemeClr val="accent2"/>
                  </a:solidFill>
                  <a:latin typeface="Arial Narrow" pitchFamily="-84" charset="0"/>
                </a:rPr>
                <a:t> </a:t>
              </a:r>
              <a:r>
                <a:rPr lang="en-US" dirty="0">
                  <a:solidFill>
                    <a:schemeClr val="accent2"/>
                  </a:solidFill>
                  <a:latin typeface="Monotype Corsiva" pitchFamily="-84" charset="0"/>
                </a:rPr>
                <a:t>(Length) = 100 cm</a:t>
              </a:r>
            </a:p>
          </p:txBody>
        </p:sp>
        <p:sp>
          <p:nvSpPr>
            <p:cNvPr id="61455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pitchFamily="-84" charset="0"/>
                </a:rPr>
                <a:t>Definitions</a:t>
              </a:r>
            </a:p>
          </p:txBody>
        </p:sp>
        <p:sp>
          <p:nvSpPr>
            <p:cNvPr id="61456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pitchFamily="-84" charset="0"/>
                </a:rPr>
                <a:t>SI Units</a:t>
              </a:r>
            </a:p>
          </p:txBody>
        </p:sp>
        <p:sp>
          <p:nvSpPr>
            <p:cNvPr id="61457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8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59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0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1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2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3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4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622873" cy="10156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total of seven base quantities (see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Appendix A)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There are prefixes that scales the units larger or smaller for convenience (see 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T.1-2 pg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. 2</a:t>
            </a:r>
            <a:r>
              <a:rPr lang="en-US" sz="2000" i="1" dirty="0" smtClean="0">
                <a:solidFill>
                  <a:srgbClr val="A50021"/>
                </a:solidFill>
                <a:latin typeface="Arial Narrow" pitchFamily="-84" charset="0"/>
              </a:rPr>
              <a:t>)</a:t>
            </a:r>
            <a:endParaRPr lang="en-US" sz="2000" i="1" dirty="0">
              <a:solidFill>
                <a:srgbClr val="A50021"/>
              </a:solidFill>
              <a:latin typeface="Arial Narrow" pitchFamily="-84" charset="0"/>
            </a:endParaRPr>
          </a:p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Units for other quantities, such as </a:t>
            </a:r>
            <a:r>
              <a:rPr lang="en-US" sz="2000" i="1" dirty="0" err="1">
                <a:solidFill>
                  <a:srgbClr val="A50021"/>
                </a:solidFill>
                <a:latin typeface="Arial Narrow" pitchFamily="-84" charset="0"/>
              </a:rPr>
              <a:t>Newtons</a:t>
            </a:r>
            <a:r>
              <a:rPr lang="en-US" sz="2000" i="1" dirty="0">
                <a:solidFill>
                  <a:srgbClr val="A50021"/>
                </a:solidFill>
                <a:latin typeface="Arial Narrow" pitchFamily="-84" charset="0"/>
              </a:rPr>
              <a:t>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222060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286079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418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35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553200" y="17526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38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7526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Examples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for 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8382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16400" y="11430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39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1430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1438" y="27432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0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7432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181600" y="20224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1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224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2766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dirty="0" smtClean="0">
                <a:solidFill>
                  <a:srgbClr val="A50021"/>
                </a:solidFill>
                <a:latin typeface="Arial Narrow" pitchFamily="-84" charset="0"/>
              </a:rPr>
              <a:t>Ex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: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Where the posted speed limit is 55 miles per hour (mi/h or mph), what is this speed (a) in meters per second (m/s) and (b) kilometers per hour (</a:t>
            </a:r>
            <a:r>
              <a:rPr lang="en-US" sz="2000" dirty="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/>
        </p:nvGraphicFramePr>
        <p:xfrm>
          <a:off x="762000" y="42719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2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719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1117600" y="5026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3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5026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/>
        </p:nvGraphicFramePr>
        <p:xfrm>
          <a:off x="5445125" y="11430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4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11430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3622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/>
        </p:nvGraphicFramePr>
        <p:xfrm>
          <a:off x="6510338" y="8413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5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8413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/>
        </p:nvGraphicFramePr>
        <p:xfrm>
          <a:off x="1465263" y="41925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6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925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/>
        </p:nvGraphicFramePr>
        <p:xfrm>
          <a:off x="5816600" y="42608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7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2608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/>
        </p:nvGraphicFramePr>
        <p:xfrm>
          <a:off x="2486025" y="40338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8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0338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/>
        </p:nvGraphicFramePr>
        <p:xfrm>
          <a:off x="3346450" y="40338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49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40338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4570413" y="40338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0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40338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/>
        </p:nvGraphicFramePr>
        <p:xfrm>
          <a:off x="2270125" y="4957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1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957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/>
        </p:nvGraphicFramePr>
        <p:xfrm>
          <a:off x="7013575" y="50260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2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50260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/>
        </p:nvGraphicFramePr>
        <p:xfrm>
          <a:off x="3297238" y="48006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3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8006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/>
        </p:nvGraphicFramePr>
        <p:xfrm>
          <a:off x="4724400" y="4800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4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5480050" y="48006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5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8006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9050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2098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/>
        </p:nvGraphicFramePr>
        <p:xfrm>
          <a:off x="7467600" y="8382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6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8382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/>
        </p:nvGraphicFramePr>
        <p:xfrm>
          <a:off x="7354888" y="27432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7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7432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1127125" y="5788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8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788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6388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2279650" y="5719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59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719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5557838" y="57880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60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7880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3240088" y="55626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61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5626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/>
        </p:nvGraphicFramePr>
        <p:xfrm>
          <a:off x="4733925" y="5562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462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562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9430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8467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572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31400000=3.14x10</a:t>
            </a:r>
            <a:r>
              <a:rPr lang="en-US" sz="1800" baseline="30000" dirty="0" smtClean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  <a:p>
            <a:pPr lvl="2" eaLnBrk="1" hangingPunct="1"/>
            <a:r>
              <a:rPr lang="en-US" sz="2200" dirty="0" smtClean="0">
                <a:ea typeface="ＭＳ Ｐゴシック" pitchFamily="-84" charset="-128"/>
              </a:rPr>
              <a:t>How about 3000?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This book assumes all 0’s are significant but it could be different in other cases!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5257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17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2860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293428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64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Homework registration: 14/20 have registered!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roster closes at 11pm tonight!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deadline for the homework #1 with only 4 problems is also at 11pm tonight!</a:t>
            </a:r>
          </a:p>
          <a:p>
            <a:pPr lvl="2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Remember, all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homeworks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have the same weights!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 need to approve your enrollment requests so please take an action ASAP!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Special Project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#1 for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X is the unknown variable, and y, z and v are constant coefficients!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Sept. 4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385429"/>
              </p:ext>
            </p:extLst>
          </p:nvPr>
        </p:nvGraphicFramePr>
        <p:xfrm>
          <a:off x="4868863" y="27216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7216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9713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Aug. 28, 2014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1443-004, Fall 2014       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How to study for 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Come to the class and participate in the discussions and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actively participate in problem </a:t>
            </a:r>
            <a:r>
              <a:rPr lang="en-US" sz="2000" dirty="0">
                <a:latin typeface="Arial Narrow" charset="0"/>
                <a:ea typeface="ＭＳ Ｐゴシック" charset="0"/>
              </a:rPr>
              <a:t>solving sessions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Follow through the lecture notes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Have many tons of fun in the class!!!!!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on the coffin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Do not wait till you are done with all the problems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. One </a:t>
            </a:r>
            <a:r>
              <a:rPr lang="en-US" sz="2000" dirty="0">
                <a:latin typeface="Arial Narrow" charset="0"/>
                <a:ea typeface="ＭＳ Ｐゴシック" charset="0"/>
              </a:rPr>
              <a:t>can always input the answers as you solve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problems. 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Form a study group and discuss how to solve problems with your friends, then work the problems out yourselves!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Work out additional problems in the back of the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chapter </a:t>
            </a:r>
            <a:r>
              <a:rPr lang="en-US" sz="2000" dirty="0">
                <a:latin typeface="Arial Narrow" charset="0"/>
                <a:ea typeface="ＭＳ Ｐゴシック" charset="0"/>
              </a:rPr>
              <a:t>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65689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works generally under restricted conditions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between experimental measurements and theory are good for 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To improve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our everyday lives,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Physics is based on precise measurements and comparisons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A rule for how things are measured and compared is essential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Need experiments to establish the units of such measurements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Precise measurement is necessary for practical uses and for fully understanding the rules of nature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Units define a unique name assigned to the measure of the given quantity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Consistency is crucial for physical measurements and comparisons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Practical matters </a:t>
            </a:r>
            <a:r>
              <a:rPr lang="en-US" sz="2400" dirty="0" smtClean="0"/>
              <a:t>contribute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5733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Aug. 28, 2014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1443-004, Fall 2014               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Length, Mass, Time, Electric Current, Temperature, the Amount of substance and the Luminous intensity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All other physical quantities can be derived from these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 system of unit called </a:t>
            </a:r>
            <a:r>
              <a:rPr lang="en-US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dirty="0" smtClean="0">
                <a:ea typeface="+mn-ea"/>
                <a:cs typeface="+mn-cs"/>
              </a:rPr>
              <a:t> (</a:t>
            </a:r>
            <a:r>
              <a:rPr lang="en-US" dirty="0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dirty="0" smtClean="0">
                <a:ea typeface="+mn-ea"/>
                <a:cs typeface="+mn-cs"/>
              </a:rPr>
              <a:t>) was established in 1971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three base quantities relevant for this course 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dirty="0" smtClean="0"/>
              <a:t> in meters (</a:t>
            </a:r>
            <a:r>
              <a:rPr lang="en-US" dirty="0" err="1" smtClean="0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dirty="0" smtClean="0"/>
              <a:t> in kilo-grams (</a:t>
            </a:r>
            <a:r>
              <a:rPr lang="en-US" dirty="0" smtClean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dirty="0" smtClean="0"/>
              <a:t> in seconds (</a:t>
            </a:r>
            <a:r>
              <a:rPr lang="en-US" dirty="0" smtClean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These scales are called the human scales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3072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9135</TotalTime>
  <Words>2035</Words>
  <Application>Microsoft Macintosh PowerPoint</Application>
  <PresentationFormat>On-screen Show (4:3)</PresentationFormat>
  <Paragraphs>270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1443 – Section 004 Lecture #2</vt:lpstr>
      <vt:lpstr>Announcements</vt:lpstr>
      <vt:lpstr>Special Project #1 for Extra Credit</vt:lpstr>
      <vt:lpstr>How to study for this course?</vt:lpstr>
      <vt:lpstr>Why do Physics?</vt:lpstr>
      <vt:lpstr>Brief History of Physics</vt:lpstr>
      <vt:lpstr>Models, Theories and Laws</vt:lpstr>
      <vt:lpstr>Needs for Standards and Units</vt:lpstr>
      <vt:lpstr>Needs for Standards and Units</vt:lpstr>
      <vt:lpstr>Definition of Three Relevant Base Units</vt:lpstr>
      <vt:lpstr>Prefixes, expressions and their meanings</vt:lpstr>
      <vt:lpstr>International Standard Institutes</vt:lpstr>
      <vt:lpstr>How do we convert quantities from one unit to another?</vt:lpstr>
      <vt:lpstr>Examples for Unit Conversions</vt:lpstr>
      <vt:lpstr>Uncertainties</vt:lpstr>
      <vt:lpstr>Significant Figures</vt:lpstr>
      <vt:lpstr>Significant Figures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433</cp:revision>
  <dcterms:created xsi:type="dcterms:W3CDTF">2012-06-05T17:02:23Z</dcterms:created>
  <dcterms:modified xsi:type="dcterms:W3CDTF">2014-08-28T16:29:24Z</dcterms:modified>
</cp:coreProperties>
</file>