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35" r:id="rId3"/>
    <p:sldId id="491" r:id="rId4"/>
    <p:sldId id="490" r:id="rId5"/>
    <p:sldId id="436" r:id="rId6"/>
    <p:sldId id="437" r:id="rId7"/>
    <p:sldId id="438" r:id="rId8"/>
    <p:sldId id="522" r:id="rId9"/>
    <p:sldId id="493" r:id="rId10"/>
    <p:sldId id="494" r:id="rId11"/>
    <p:sldId id="495" r:id="rId12"/>
    <p:sldId id="496" r:id="rId13"/>
    <p:sldId id="497" r:id="rId14"/>
    <p:sldId id="498" r:id="rId15"/>
    <p:sldId id="523" r:id="rId16"/>
    <p:sldId id="524" r:id="rId17"/>
    <p:sldId id="525" r:id="rId18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4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9" Type="http://schemas.openxmlformats.org/officeDocument/2006/relationships/image" Target="../media/image11.wmf"/><Relationship Id="rId20" Type="http://schemas.openxmlformats.org/officeDocument/2006/relationships/image" Target="../media/image22.wmf"/><Relationship Id="rId21" Type="http://schemas.openxmlformats.org/officeDocument/2006/relationships/image" Target="../media/image23.wmf"/><Relationship Id="rId22" Type="http://schemas.openxmlformats.org/officeDocument/2006/relationships/image" Target="../media/image24.wmf"/><Relationship Id="rId10" Type="http://schemas.openxmlformats.org/officeDocument/2006/relationships/image" Target="../media/image12.wmf"/><Relationship Id="rId11" Type="http://schemas.openxmlformats.org/officeDocument/2006/relationships/image" Target="../media/image13.wmf"/><Relationship Id="rId12" Type="http://schemas.openxmlformats.org/officeDocument/2006/relationships/image" Target="../media/image14.wmf"/><Relationship Id="rId13" Type="http://schemas.openxmlformats.org/officeDocument/2006/relationships/image" Target="../media/image15.wmf"/><Relationship Id="rId14" Type="http://schemas.openxmlformats.org/officeDocument/2006/relationships/image" Target="../media/image16.wmf"/><Relationship Id="rId15" Type="http://schemas.openxmlformats.org/officeDocument/2006/relationships/image" Target="../media/image17.wmf"/><Relationship Id="rId16" Type="http://schemas.openxmlformats.org/officeDocument/2006/relationships/image" Target="../media/image18.wmf"/><Relationship Id="rId17" Type="http://schemas.openxmlformats.org/officeDocument/2006/relationships/image" Target="../media/image19.wmf"/><Relationship Id="rId18" Type="http://schemas.openxmlformats.org/officeDocument/2006/relationships/image" Target="../media/image20.wmf"/><Relationship Id="rId19" Type="http://schemas.openxmlformats.org/officeDocument/2006/relationships/image" Target="../media/image21.wmf"/><Relationship Id="rId1" Type="http://schemas.openxmlformats.org/officeDocument/2006/relationships/image" Target="../media/image3.wmf"/><Relationship Id="rId2" Type="http://schemas.openxmlformats.org/officeDocument/2006/relationships/image" Target="../media/image4.wmf"/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6" Type="http://schemas.openxmlformats.org/officeDocument/2006/relationships/image" Target="../media/image8.wmf"/><Relationship Id="rId7" Type="http://schemas.openxmlformats.org/officeDocument/2006/relationships/image" Target="../media/image9.wmf"/><Relationship Id="rId8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870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731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2B2D45-AE4F-024E-9B8E-7A1708B21F02}" type="slidenum">
              <a:rPr lang="en-US" smtClean="0">
                <a:latin typeface="Times New Roman" pitchFamily="-84" charset="0"/>
              </a:rPr>
              <a:pPr/>
              <a:t>8</a:t>
            </a:fld>
            <a:endParaRPr lang="en-US" smtClean="0">
              <a:latin typeface="Times New Roman" pitchFamily="-8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2B2D45-AE4F-024E-9B8E-7A1708B21F02}" type="slidenum">
              <a:rPr lang="en-US" smtClean="0">
                <a:latin typeface="Times New Roman" pitchFamily="-84" charset="0"/>
              </a:rPr>
              <a:pPr/>
              <a:t>9</a:t>
            </a:fld>
            <a:endParaRPr lang="en-US" smtClean="0">
              <a:latin typeface="Times New Roman" pitchFamily="-8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42A71-1F8E-9E40-AB54-693B14EE4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0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21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pm.fr/enus/3_SI/base_units.html" TargetMode="External"/><Relationship Id="rId4" Type="http://schemas.openxmlformats.org/officeDocument/2006/relationships/hyperlink" Target="http://www.bipm.fr/enus/3_SI/" TargetMode="External"/><Relationship Id="rId5" Type="http://schemas.openxmlformats.org/officeDocument/2006/relationships/hyperlink" Target="http://www.nist.gov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ipm.fr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46" Type="http://schemas.openxmlformats.org/officeDocument/2006/relationships/image" Target="../media/image23.wmf"/><Relationship Id="rId47" Type="http://schemas.openxmlformats.org/officeDocument/2006/relationships/oleObject" Target="../embeddings/oleObject25.bin"/><Relationship Id="rId48" Type="http://schemas.openxmlformats.org/officeDocument/2006/relationships/image" Target="../media/image24.wmf"/><Relationship Id="rId49" Type="http://schemas.openxmlformats.org/officeDocument/2006/relationships/oleObject" Target="../embeddings/oleObject26.bin"/><Relationship Id="rId20" Type="http://schemas.openxmlformats.org/officeDocument/2006/relationships/image" Target="../media/image11.wmf"/><Relationship Id="rId21" Type="http://schemas.openxmlformats.org/officeDocument/2006/relationships/oleObject" Target="../embeddings/oleObject11.bin"/><Relationship Id="rId22" Type="http://schemas.openxmlformats.org/officeDocument/2006/relationships/image" Target="../media/image12.wmf"/><Relationship Id="rId23" Type="http://schemas.openxmlformats.org/officeDocument/2006/relationships/oleObject" Target="../embeddings/oleObject12.bin"/><Relationship Id="rId24" Type="http://schemas.openxmlformats.org/officeDocument/2006/relationships/image" Target="../media/image13.wmf"/><Relationship Id="rId25" Type="http://schemas.openxmlformats.org/officeDocument/2006/relationships/oleObject" Target="../embeddings/oleObject13.bin"/><Relationship Id="rId26" Type="http://schemas.openxmlformats.org/officeDocument/2006/relationships/image" Target="../media/image14.wmf"/><Relationship Id="rId27" Type="http://schemas.openxmlformats.org/officeDocument/2006/relationships/oleObject" Target="../embeddings/oleObject14.bin"/><Relationship Id="rId28" Type="http://schemas.openxmlformats.org/officeDocument/2006/relationships/image" Target="../media/image15.wmf"/><Relationship Id="rId29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Relationship Id="rId3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30" Type="http://schemas.openxmlformats.org/officeDocument/2006/relationships/image" Target="../media/image16.wmf"/><Relationship Id="rId31" Type="http://schemas.openxmlformats.org/officeDocument/2006/relationships/oleObject" Target="../embeddings/oleObject16.bin"/><Relationship Id="rId32" Type="http://schemas.openxmlformats.org/officeDocument/2006/relationships/image" Target="../media/image17.wmf"/><Relationship Id="rId9" Type="http://schemas.openxmlformats.org/officeDocument/2006/relationships/oleObject" Target="../embeddings/oleObject5.bin"/><Relationship Id="rId6" Type="http://schemas.openxmlformats.org/officeDocument/2006/relationships/image" Target="../media/image4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5.wmf"/><Relationship Id="rId33" Type="http://schemas.openxmlformats.org/officeDocument/2006/relationships/oleObject" Target="../embeddings/oleObject17.bin"/><Relationship Id="rId34" Type="http://schemas.openxmlformats.org/officeDocument/2006/relationships/image" Target="../media/image18.wmf"/><Relationship Id="rId35" Type="http://schemas.openxmlformats.org/officeDocument/2006/relationships/oleObject" Target="../embeddings/oleObject18.bin"/><Relationship Id="rId36" Type="http://schemas.openxmlformats.org/officeDocument/2006/relationships/image" Target="../media/image19.wmf"/><Relationship Id="rId10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12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14" Type="http://schemas.openxmlformats.org/officeDocument/2006/relationships/image" Target="../media/image8.wmf"/><Relationship Id="rId15" Type="http://schemas.openxmlformats.org/officeDocument/2006/relationships/oleObject" Target="../embeddings/oleObject8.bin"/><Relationship Id="rId16" Type="http://schemas.openxmlformats.org/officeDocument/2006/relationships/image" Target="../media/image9.wmf"/><Relationship Id="rId17" Type="http://schemas.openxmlformats.org/officeDocument/2006/relationships/oleObject" Target="../embeddings/oleObject9.bin"/><Relationship Id="rId18" Type="http://schemas.openxmlformats.org/officeDocument/2006/relationships/image" Target="../media/image10.wmf"/><Relationship Id="rId19" Type="http://schemas.openxmlformats.org/officeDocument/2006/relationships/oleObject" Target="../embeddings/oleObject10.bin"/><Relationship Id="rId37" Type="http://schemas.openxmlformats.org/officeDocument/2006/relationships/oleObject" Target="../embeddings/oleObject19.bin"/><Relationship Id="rId38" Type="http://schemas.openxmlformats.org/officeDocument/2006/relationships/image" Target="../media/image20.wmf"/><Relationship Id="rId39" Type="http://schemas.openxmlformats.org/officeDocument/2006/relationships/oleObject" Target="../embeddings/oleObject20.bin"/><Relationship Id="rId40" Type="http://schemas.openxmlformats.org/officeDocument/2006/relationships/image" Target="../media/image21.wmf"/><Relationship Id="rId41" Type="http://schemas.openxmlformats.org/officeDocument/2006/relationships/oleObject" Target="../embeddings/oleObject21.bin"/><Relationship Id="rId42" Type="http://schemas.openxmlformats.org/officeDocument/2006/relationships/image" Target="../media/image22.wmf"/><Relationship Id="rId43" Type="http://schemas.openxmlformats.org/officeDocument/2006/relationships/oleObject" Target="../embeddings/oleObject22.bin"/><Relationship Id="rId44" Type="http://schemas.openxmlformats.org/officeDocument/2006/relationships/oleObject" Target="../embeddings/oleObject23.bin"/><Relationship Id="rId45" Type="http://schemas.openxmlformats.org/officeDocument/2006/relationships/oleObject" Target="../embeddings/oleObject24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1443 – Section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004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/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#2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940468" y="1447800"/>
            <a:ext cx="295509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Thursday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 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Aug. 28, 2014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506413" y="5786437"/>
            <a:ext cx="7747584" cy="46166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Today’s homework is homework </a:t>
            </a:r>
            <a:r>
              <a:rPr lang="en-US" dirty="0" smtClean="0">
                <a:solidFill>
                  <a:srgbClr val="003300"/>
                </a:solidFill>
                <a:latin typeface="Arial Narrow" pitchFamily="-84" charset="0"/>
              </a:rPr>
              <a:t>#2, </a:t>
            </a:r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due </a:t>
            </a:r>
            <a:r>
              <a:rPr lang="en-US" dirty="0" smtClean="0">
                <a:solidFill>
                  <a:srgbClr val="003300"/>
                </a:solidFill>
                <a:latin typeface="Arial Narrow" pitchFamily="-84" charset="0"/>
              </a:rPr>
              <a:t>11pm</a:t>
            </a:r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, </a:t>
            </a:r>
            <a:r>
              <a:rPr lang="en-US" dirty="0" smtClean="0">
                <a:solidFill>
                  <a:srgbClr val="003300"/>
                </a:solidFill>
                <a:latin typeface="Arial Narrow" pitchFamily="-84" charset="0"/>
              </a:rPr>
              <a:t>Thursday</a:t>
            </a:r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, </a:t>
            </a:r>
            <a:r>
              <a:rPr lang="en-US" dirty="0" smtClean="0">
                <a:solidFill>
                  <a:srgbClr val="003300"/>
                </a:solidFill>
                <a:latin typeface="Arial Narrow" pitchFamily="-84" charset="0"/>
              </a:rPr>
              <a:t>Sept. 4 !</a:t>
            </a:r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!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752600" y="2286000"/>
            <a:ext cx="5715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How to study for this course?</a:t>
            </a:r>
            <a:endParaRPr lang="en-US" sz="2800" dirty="0">
              <a:solidFill>
                <a:schemeClr val="accent2"/>
              </a:solidFill>
              <a:latin typeface="Arial Narrow" pitchFamily="-84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Brief </a:t>
            </a: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history of physics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Standards and </a:t>
            </a: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units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Dimensional </a:t>
            </a: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Analysis</a:t>
            </a:r>
            <a:endParaRPr lang="en-US" sz="2800" dirty="0" smtClean="0">
              <a:solidFill>
                <a:schemeClr val="accent2"/>
              </a:solidFill>
              <a:latin typeface="Arial Narrow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Aug. 28, 2014</a:t>
            </a:r>
          </a:p>
        </p:txBody>
      </p:sp>
      <p:sp>
        <p:nvSpPr>
          <p:cNvPr id="6144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506327-A8B4-D444-8EB4-805D6AA0072F}" type="slidenum">
              <a:rPr lang="en-US">
                <a:latin typeface="Arial Narrow" pitchFamily="-84" charset="0"/>
              </a:rPr>
              <a:pPr/>
              <a:t>10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6144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133600" cy="457200"/>
          </a:xfrm>
        </p:spPr>
        <p:txBody>
          <a:bodyPr/>
          <a:lstStyle/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 smtClean="0"/>
          </a:p>
        </p:txBody>
      </p:sp>
      <p:sp>
        <p:nvSpPr>
          <p:cNvPr id="61445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7D4A0C89-D871-2543-B0C6-AB0AB73A9D81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10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685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Definition of Three Relevant Base Units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963613"/>
            <a:ext cx="8305800" cy="4141787"/>
            <a:chOff x="240" y="607"/>
            <a:chExt cx="5232" cy="2609"/>
          </a:xfrm>
        </p:grpSpPr>
        <p:sp>
          <p:nvSpPr>
            <p:cNvPr id="61449" name="Rectangle 4"/>
            <p:cNvSpPr>
              <a:spLocks noChangeArrowheads="1"/>
            </p:cNvSpPr>
            <p:nvPr/>
          </p:nvSpPr>
          <p:spPr bwMode="auto">
            <a:xfrm>
              <a:off x="1632" y="2391"/>
              <a:ext cx="3840" cy="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00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One second is the </a:t>
              </a:r>
              <a:r>
                <a:rPr lang="en-US" sz="2000" u="sng">
                  <a:solidFill>
                    <a:srgbClr val="A50021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duration of 9,192,631,770 periods of the radiation</a:t>
              </a:r>
              <a:r>
                <a:rPr lang="en-US" sz="200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 corresponding to the transition between the two hyperfine levels of the ground state of the Cesium 133 (C</a:t>
              </a:r>
              <a:r>
                <a:rPr lang="en-US" sz="2000" baseline="3000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133</a:t>
              </a:r>
              <a:r>
                <a:rPr lang="en-US" sz="200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) atom.</a:t>
              </a:r>
              <a:endParaRPr lang="en-US" sz="2000">
                <a:solidFill>
                  <a:srgbClr val="CC00CC"/>
                </a:solidFill>
                <a:latin typeface="Arial" pitchFamily="-84" charset="0"/>
              </a:endParaRPr>
            </a:p>
          </p:txBody>
        </p:sp>
        <p:sp>
          <p:nvSpPr>
            <p:cNvPr id="61450" name="Rectangle 5"/>
            <p:cNvSpPr>
              <a:spLocks noChangeArrowheads="1"/>
            </p:cNvSpPr>
            <p:nvPr/>
          </p:nvSpPr>
          <p:spPr bwMode="auto">
            <a:xfrm>
              <a:off x="240" y="2391"/>
              <a:ext cx="1392" cy="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2"/>
                  </a:solidFill>
                  <a:latin typeface="Arial Narrow" pitchFamily="-84" charset="0"/>
                </a:rPr>
                <a:t>1 </a:t>
              </a:r>
              <a:r>
                <a:rPr lang="en-US" sz="2800">
                  <a:solidFill>
                    <a:schemeClr val="accent2"/>
                  </a:solidFill>
                  <a:latin typeface="Monotype Corsiva" pitchFamily="-84" charset="0"/>
                </a:rPr>
                <a:t>s (Time)</a:t>
              </a:r>
            </a:p>
          </p:txBody>
        </p:sp>
        <p:sp>
          <p:nvSpPr>
            <p:cNvPr id="61451" name="Rectangle 6"/>
            <p:cNvSpPr>
              <a:spLocks noChangeArrowheads="1"/>
            </p:cNvSpPr>
            <p:nvPr/>
          </p:nvSpPr>
          <p:spPr bwMode="auto">
            <a:xfrm>
              <a:off x="1632" y="1566"/>
              <a:ext cx="3840" cy="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000" dirty="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It is equal to the mass of the international prototype of the kilogram, made of platinum-iridium in International Bureau of Weights and Measure in France. </a:t>
              </a:r>
            </a:p>
          </p:txBody>
        </p:sp>
        <p:sp>
          <p:nvSpPr>
            <p:cNvPr id="61452" name="Rectangle 7"/>
            <p:cNvSpPr>
              <a:spLocks noChangeArrowheads="1"/>
            </p:cNvSpPr>
            <p:nvPr/>
          </p:nvSpPr>
          <p:spPr bwMode="auto">
            <a:xfrm>
              <a:off x="240" y="1566"/>
              <a:ext cx="1392" cy="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2"/>
                  </a:solidFill>
                  <a:latin typeface="Arial Narrow" pitchFamily="-84" charset="0"/>
                </a:rPr>
                <a:t>1 </a:t>
              </a:r>
              <a:r>
                <a:rPr lang="en-US" sz="2800">
                  <a:solidFill>
                    <a:schemeClr val="accent2"/>
                  </a:solidFill>
                  <a:latin typeface="Monotype Corsiva" pitchFamily="-84" charset="0"/>
                </a:rPr>
                <a:t>kg (Mass) = </a:t>
              </a:r>
            </a:p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2"/>
                  </a:solidFill>
                  <a:latin typeface="Monotype Corsiva" pitchFamily="-84" charset="0"/>
                </a:rPr>
                <a:t>1000 g</a:t>
              </a:r>
            </a:p>
          </p:txBody>
        </p:sp>
        <p:sp>
          <p:nvSpPr>
            <p:cNvPr id="61453" name="Rectangle 8"/>
            <p:cNvSpPr>
              <a:spLocks noChangeArrowheads="1"/>
            </p:cNvSpPr>
            <p:nvPr/>
          </p:nvSpPr>
          <p:spPr bwMode="auto">
            <a:xfrm>
              <a:off x="1632" y="933"/>
              <a:ext cx="3840" cy="633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00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One meter is the length of the path traveled by light in vacuum during the time interval of </a:t>
              </a:r>
              <a:r>
                <a:rPr lang="en-US" sz="2000" u="sng">
                  <a:solidFill>
                    <a:srgbClr val="A50021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1/299,792,458 of a second</a:t>
              </a:r>
              <a:r>
                <a:rPr lang="en-US" sz="2000">
                  <a:solidFill>
                    <a:srgbClr val="A50021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.</a:t>
              </a:r>
              <a:endParaRPr lang="en-US" sz="2000">
                <a:solidFill>
                  <a:srgbClr val="A50021"/>
                </a:solidFill>
                <a:latin typeface="Arial Narrow" pitchFamily="-84" charset="0"/>
              </a:endParaRPr>
            </a:p>
          </p:txBody>
        </p:sp>
        <p:sp>
          <p:nvSpPr>
            <p:cNvPr id="61454" name="Rectangle 9"/>
            <p:cNvSpPr>
              <a:spLocks noChangeArrowheads="1"/>
            </p:cNvSpPr>
            <p:nvPr/>
          </p:nvSpPr>
          <p:spPr bwMode="auto">
            <a:xfrm>
              <a:off x="240" y="933"/>
              <a:ext cx="1392" cy="633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 dirty="0">
                  <a:solidFill>
                    <a:schemeClr val="accent2"/>
                  </a:solidFill>
                  <a:latin typeface="Arial Narrow" pitchFamily="-84" charset="0"/>
                </a:rPr>
                <a:t>1 </a:t>
              </a:r>
              <a:r>
                <a:rPr lang="en-US" dirty="0" err="1">
                  <a:solidFill>
                    <a:schemeClr val="accent2"/>
                  </a:solidFill>
                  <a:latin typeface="Monotype Corsiva" pitchFamily="-84" charset="0"/>
                </a:rPr>
                <a:t>m</a:t>
              </a:r>
              <a:r>
                <a:rPr lang="en-US" dirty="0">
                  <a:solidFill>
                    <a:schemeClr val="accent2"/>
                  </a:solidFill>
                  <a:latin typeface="Arial Narrow" pitchFamily="-84" charset="0"/>
                </a:rPr>
                <a:t> </a:t>
              </a:r>
              <a:r>
                <a:rPr lang="en-US" dirty="0">
                  <a:solidFill>
                    <a:schemeClr val="accent2"/>
                  </a:solidFill>
                  <a:latin typeface="Monotype Corsiva" pitchFamily="-84" charset="0"/>
                </a:rPr>
                <a:t>(Length) = 100 cm</a:t>
              </a:r>
            </a:p>
          </p:txBody>
        </p:sp>
        <p:sp>
          <p:nvSpPr>
            <p:cNvPr id="61455" name="Rectangle 10"/>
            <p:cNvSpPr>
              <a:spLocks noChangeArrowheads="1"/>
            </p:cNvSpPr>
            <p:nvPr/>
          </p:nvSpPr>
          <p:spPr bwMode="auto">
            <a:xfrm>
              <a:off x="1632" y="607"/>
              <a:ext cx="3840" cy="3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CC00CC"/>
                  </a:solidFill>
                  <a:latin typeface="Arial Narrow" pitchFamily="-84" charset="0"/>
                </a:rPr>
                <a:t>Definitions</a:t>
              </a:r>
            </a:p>
          </p:txBody>
        </p:sp>
        <p:sp>
          <p:nvSpPr>
            <p:cNvPr id="61456" name="Rectangle 11"/>
            <p:cNvSpPr>
              <a:spLocks noChangeArrowheads="1"/>
            </p:cNvSpPr>
            <p:nvPr/>
          </p:nvSpPr>
          <p:spPr bwMode="auto">
            <a:xfrm>
              <a:off x="240" y="607"/>
              <a:ext cx="1392" cy="3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2"/>
                  </a:solidFill>
                  <a:latin typeface="Arial Narrow" pitchFamily="-84" charset="0"/>
                </a:rPr>
                <a:t>SI Units</a:t>
              </a:r>
            </a:p>
          </p:txBody>
        </p:sp>
        <p:sp>
          <p:nvSpPr>
            <p:cNvPr id="61457" name="Line 12"/>
            <p:cNvSpPr>
              <a:spLocks noChangeShapeType="1"/>
            </p:cNvSpPr>
            <p:nvPr/>
          </p:nvSpPr>
          <p:spPr bwMode="auto">
            <a:xfrm>
              <a:off x="240" y="607"/>
              <a:ext cx="5232" cy="0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58" name="Line 13"/>
            <p:cNvSpPr>
              <a:spLocks noChangeShapeType="1"/>
            </p:cNvSpPr>
            <p:nvPr/>
          </p:nvSpPr>
          <p:spPr bwMode="auto">
            <a:xfrm>
              <a:off x="240" y="933"/>
              <a:ext cx="5232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59" name="Line 14"/>
            <p:cNvSpPr>
              <a:spLocks noChangeShapeType="1"/>
            </p:cNvSpPr>
            <p:nvPr/>
          </p:nvSpPr>
          <p:spPr bwMode="auto">
            <a:xfrm>
              <a:off x="240" y="1566"/>
              <a:ext cx="5232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0" name="Line 15"/>
            <p:cNvSpPr>
              <a:spLocks noChangeShapeType="1"/>
            </p:cNvSpPr>
            <p:nvPr/>
          </p:nvSpPr>
          <p:spPr bwMode="auto">
            <a:xfrm>
              <a:off x="240" y="2391"/>
              <a:ext cx="5232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1" name="Line 16"/>
            <p:cNvSpPr>
              <a:spLocks noChangeShapeType="1"/>
            </p:cNvSpPr>
            <p:nvPr/>
          </p:nvSpPr>
          <p:spPr bwMode="auto">
            <a:xfrm>
              <a:off x="240" y="3216"/>
              <a:ext cx="5232" cy="0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2" name="Line 17"/>
            <p:cNvSpPr>
              <a:spLocks noChangeShapeType="1"/>
            </p:cNvSpPr>
            <p:nvPr/>
          </p:nvSpPr>
          <p:spPr bwMode="auto">
            <a:xfrm>
              <a:off x="240" y="607"/>
              <a:ext cx="0" cy="2609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3" name="Line 18"/>
            <p:cNvSpPr>
              <a:spLocks noChangeShapeType="1"/>
            </p:cNvSpPr>
            <p:nvPr/>
          </p:nvSpPr>
          <p:spPr bwMode="auto">
            <a:xfrm>
              <a:off x="1632" y="607"/>
              <a:ext cx="0" cy="2609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4" name="Line 19"/>
            <p:cNvSpPr>
              <a:spLocks noChangeShapeType="1"/>
            </p:cNvSpPr>
            <p:nvPr/>
          </p:nvSpPr>
          <p:spPr bwMode="auto">
            <a:xfrm>
              <a:off x="5472" y="607"/>
              <a:ext cx="0" cy="2609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2596" name="Text Box 20"/>
          <p:cNvSpPr txBox="1">
            <a:spLocks noChangeArrowheads="1"/>
          </p:cNvSpPr>
          <p:nvPr/>
        </p:nvSpPr>
        <p:spPr bwMode="auto">
          <a:xfrm>
            <a:off x="304800" y="5232400"/>
            <a:ext cx="8622873" cy="10156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000" i="1" dirty="0">
                <a:solidFill>
                  <a:srgbClr val="A50021"/>
                </a:solidFill>
                <a:latin typeface="Arial Narrow" pitchFamily="-84" charset="0"/>
              </a:rPr>
              <a:t>There are total of seven base quantities (see </a:t>
            </a:r>
            <a:r>
              <a:rPr lang="en-US" sz="2000" i="1" dirty="0" smtClean="0">
                <a:solidFill>
                  <a:srgbClr val="A50021"/>
                </a:solidFill>
                <a:latin typeface="Arial Narrow" pitchFamily="-84" charset="0"/>
              </a:rPr>
              <a:t>Appendix A)</a:t>
            </a:r>
            <a:endParaRPr lang="en-US" sz="2000" i="1" dirty="0">
              <a:solidFill>
                <a:srgbClr val="A50021"/>
              </a:solidFill>
              <a:latin typeface="Arial Narrow" pitchFamily="-84" charset="0"/>
            </a:endParaRPr>
          </a:p>
          <a:p>
            <a:pPr>
              <a:buFontTx/>
              <a:buChar char="•"/>
            </a:pPr>
            <a:r>
              <a:rPr lang="en-US" sz="2000" i="1" dirty="0">
                <a:solidFill>
                  <a:srgbClr val="A50021"/>
                </a:solidFill>
                <a:latin typeface="Arial Narrow" pitchFamily="-84" charset="0"/>
              </a:rPr>
              <a:t>There are prefixes that scales the units larger or smaller for convenience (see </a:t>
            </a:r>
            <a:r>
              <a:rPr lang="en-US" sz="2000" i="1" dirty="0" smtClean="0">
                <a:solidFill>
                  <a:srgbClr val="A50021"/>
                </a:solidFill>
                <a:latin typeface="Arial Narrow" pitchFamily="-84" charset="0"/>
              </a:rPr>
              <a:t>T.1-2 pg</a:t>
            </a:r>
            <a:r>
              <a:rPr lang="en-US" sz="2000" i="1" dirty="0">
                <a:solidFill>
                  <a:srgbClr val="A50021"/>
                </a:solidFill>
                <a:latin typeface="Arial Narrow" pitchFamily="-84" charset="0"/>
              </a:rPr>
              <a:t>. 2</a:t>
            </a:r>
            <a:r>
              <a:rPr lang="en-US" sz="2000" i="1" dirty="0" smtClean="0">
                <a:solidFill>
                  <a:srgbClr val="A50021"/>
                </a:solidFill>
                <a:latin typeface="Arial Narrow" pitchFamily="-84" charset="0"/>
              </a:rPr>
              <a:t>)</a:t>
            </a:r>
            <a:endParaRPr lang="en-US" sz="2000" i="1" dirty="0">
              <a:solidFill>
                <a:srgbClr val="A50021"/>
              </a:solidFill>
              <a:latin typeface="Arial Narrow" pitchFamily="-84" charset="0"/>
            </a:endParaRPr>
          </a:p>
          <a:p>
            <a:pPr>
              <a:buFontTx/>
              <a:buChar char="•"/>
            </a:pPr>
            <a:r>
              <a:rPr lang="en-US" sz="2000" i="1" dirty="0">
                <a:solidFill>
                  <a:srgbClr val="A50021"/>
                </a:solidFill>
                <a:latin typeface="Arial Narrow" pitchFamily="-84" charset="0"/>
              </a:rPr>
              <a:t>Units for other quantities, such as </a:t>
            </a:r>
            <a:r>
              <a:rPr lang="en-US" sz="2000" i="1" dirty="0" err="1">
                <a:solidFill>
                  <a:srgbClr val="A50021"/>
                </a:solidFill>
                <a:latin typeface="Arial Narrow" pitchFamily="-84" charset="0"/>
              </a:rPr>
              <a:t>Newtons</a:t>
            </a:r>
            <a:r>
              <a:rPr lang="en-US" sz="2000" i="1" dirty="0">
                <a:solidFill>
                  <a:srgbClr val="A50021"/>
                </a:solidFill>
                <a:latin typeface="Arial Narrow" pitchFamily="-84" charset="0"/>
              </a:rPr>
              <a:t> for force and Joule for energy, for ease of use </a:t>
            </a:r>
          </a:p>
        </p:txBody>
      </p:sp>
    </p:spTree>
    <p:extLst>
      <p:ext uri="{BB962C8B-B14F-4D97-AF65-F5344CB8AC3E}">
        <p14:creationId xmlns:p14="http://schemas.microsoft.com/office/powerpoint/2010/main" val="2220600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Aug. 28, 2014</a:t>
            </a:r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27C3A9-213E-1F48-9B8B-B0FEAB62E734}" type="slidenum">
              <a:rPr lang="en-US">
                <a:latin typeface="Arial Narrow" pitchFamily="-84" charset="0"/>
              </a:rPr>
              <a:pPr/>
              <a:t>11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62469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F0935F9B-E8D7-EC40-A68A-2280E57E69BA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11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24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8077200" cy="8382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Prefixes, expressions and their meanings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76800" y="1138238"/>
            <a:ext cx="3810000" cy="5110162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deci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d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centi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c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-2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milli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m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-3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micro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μ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-6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nano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n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-9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pico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p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-12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femto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f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-15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atto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a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-18 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zepto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z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-21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yocto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y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-24</a:t>
            </a: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990600" y="1138238"/>
            <a:ext cx="3657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deca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da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hecto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h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2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kilo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k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3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mega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M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6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giga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G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9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tera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T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12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peta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P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15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exa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E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18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zetta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Z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21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yotta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Y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24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1584325" y="609600"/>
            <a:ext cx="1222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A50021"/>
                </a:solidFill>
                <a:latin typeface="Arial Narrow" pitchFamily="-84" charset="0"/>
              </a:rPr>
              <a:t>Larger</a:t>
            </a:r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5316538" y="609600"/>
            <a:ext cx="1389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A50021"/>
                </a:solidFill>
                <a:latin typeface="Arial Narrow" pitchFamily="-84" charset="0"/>
              </a:rPr>
              <a:t>Smaller</a:t>
            </a:r>
          </a:p>
        </p:txBody>
      </p:sp>
    </p:spTree>
    <p:extLst>
      <p:ext uri="{BB962C8B-B14F-4D97-AF65-F5344CB8AC3E}">
        <p14:creationId xmlns:p14="http://schemas.microsoft.com/office/powerpoint/2010/main" val="2860795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Aug. 28, 2014</a:t>
            </a:r>
          </a:p>
        </p:txBody>
      </p:sp>
      <p:sp>
        <p:nvSpPr>
          <p:cNvPr id="6349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4EF76-084A-5E4A-8E0A-BC022D7E8DF5}" type="slidenum">
              <a:rPr lang="en-US">
                <a:latin typeface="Arial Narrow" pitchFamily="-84" charset="0"/>
              </a:rPr>
              <a:pPr/>
              <a:t>12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63493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507F1B21-C14A-4949-A4F8-ADBB46425ABB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12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34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International Standard Institutes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38862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International Bureau of Weights and Measure </a:t>
            </a:r>
            <a:r>
              <a:rPr lang="en-US">
                <a:ea typeface="ＭＳ Ｐゴシック" pitchFamily="-84" charset="-128"/>
                <a:cs typeface="ＭＳ Ｐゴシック" pitchFamily="-84" charset="-128"/>
                <a:hlinkClick r:id="rId2"/>
              </a:rPr>
              <a:t>http://www.bipm.fr/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lvl="1" eaLnBrk="1" hangingPunct="1"/>
            <a:r>
              <a:rPr lang="en-US"/>
              <a:t>Base unit definitions: </a:t>
            </a:r>
            <a:r>
              <a:rPr lang="en-US">
                <a:hlinkClick r:id="rId3"/>
              </a:rPr>
              <a:t>http://www.bipm.fr/enus/3_SI/base_units.html</a:t>
            </a:r>
            <a:r>
              <a:rPr lang="en-US"/>
              <a:t> </a:t>
            </a:r>
          </a:p>
          <a:p>
            <a:pPr lvl="1" eaLnBrk="1" hangingPunct="1"/>
            <a:r>
              <a:rPr lang="en-US"/>
              <a:t>Unit Conversions: </a:t>
            </a:r>
            <a:r>
              <a:rPr lang="en-US">
                <a:hlinkClick r:id="rId4"/>
              </a:rPr>
              <a:t>http://www.bipm.fr/enus/3_SI/</a:t>
            </a:r>
            <a:r>
              <a:rPr lang="en-US" sz="3200"/>
              <a:t> 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US National Institute of Standards and Technology (NIST) </a:t>
            </a:r>
            <a:r>
              <a:rPr lang="en-US">
                <a:ea typeface="ＭＳ Ｐゴシック" pitchFamily="-84" charset="-128"/>
                <a:cs typeface="ＭＳ Ｐゴシック" pitchFamily="-84" charset="-128"/>
                <a:hlinkClick r:id="rId5"/>
              </a:rPr>
              <a:t>http://www.nist.gov/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7418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Aug. 28, 2014</a:t>
            </a:r>
          </a:p>
        </p:txBody>
      </p:sp>
      <p:sp>
        <p:nvSpPr>
          <p:cNvPr id="6451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379E6C-F8ED-5547-90AD-120D7150A6AB}" type="slidenum">
              <a:rPr lang="en-US">
                <a:latin typeface="Arial Narrow" pitchFamily="-84" charset="0"/>
              </a:rPr>
              <a:pPr/>
              <a:t>13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6451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B956A2CD-8923-6348-A10C-4BEA9391527B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13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45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543800" cy="12192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How do we convert quantities from one unit to another?</a:t>
            </a:r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1698625" cy="701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rgbClr val="A50021"/>
                </a:solidFill>
                <a:latin typeface="Arial Narrow" pitchFamily="-84" charset="0"/>
              </a:rPr>
              <a:t>Unit 1 =</a:t>
            </a: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6889750" y="1219200"/>
            <a:ext cx="1339850" cy="701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rgbClr val="A50021"/>
                </a:solidFill>
                <a:latin typeface="Arial Narrow" pitchFamily="-84" charset="0"/>
              </a:rPr>
              <a:t>Unit 2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2719388" y="1219200"/>
            <a:ext cx="4138612" cy="70167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chemeClr val="accent2"/>
                </a:solidFill>
                <a:latin typeface="Arial Narrow" pitchFamily="-84" charset="0"/>
              </a:rPr>
              <a:t>Conversion factor X</a:t>
            </a:r>
          </a:p>
        </p:txBody>
      </p:sp>
      <p:graphicFrame>
        <p:nvGraphicFramePr>
          <p:cNvPr id="23604" name="Group 52"/>
          <p:cNvGraphicFramePr>
            <a:graphicFrameLocks noGrp="1"/>
          </p:cNvGraphicFramePr>
          <p:nvPr/>
        </p:nvGraphicFramePr>
        <p:xfrm>
          <a:off x="762000" y="2057400"/>
          <a:ext cx="7696200" cy="4114800"/>
        </p:xfrm>
        <a:graphic>
          <a:graphicData uri="http://schemas.openxmlformats.org/drawingml/2006/table">
            <a:tbl>
              <a:tblPr/>
              <a:tblGrid>
                <a:gridCol w="1981200"/>
                <a:gridCol w="3810000"/>
                <a:gridCol w="1905000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2.54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0.0254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2.54x10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km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30.3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0.303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3.03x10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km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hr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minutes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hr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seconds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And many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Here….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351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63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Aug. 28, 2014</a:t>
            </a:r>
          </a:p>
        </p:txBody>
      </p:sp>
      <p:sp>
        <p:nvSpPr>
          <p:cNvPr id="6556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60E98B-2822-C448-A15F-5D74FDD8DFC9}" type="slidenum">
              <a:rPr lang="en-US">
                <a:latin typeface="Arial Narrow" pitchFamily="-84" charset="0"/>
              </a:rPr>
              <a:pPr/>
              <a:t>14</a:t>
            </a:fld>
            <a:endParaRPr lang="en-US">
              <a:latin typeface="Arial Narrow" pitchFamily="-84" charset="0"/>
            </a:endParaRPr>
          </a:p>
        </p:txBody>
      </p:sp>
      <p:graphicFrame>
        <p:nvGraphicFramePr>
          <p:cNvPr id="156678" name="Object 6"/>
          <p:cNvGraphicFramePr>
            <a:graphicFrameLocks noChangeAspect="1"/>
          </p:cNvGraphicFramePr>
          <p:nvPr/>
        </p:nvGraphicFramePr>
        <p:xfrm>
          <a:off x="6553200" y="1752600"/>
          <a:ext cx="166052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38" name="Equation" r:id="rId3" imgW="863280" imgH="482400" progId="Equation.DSMT4">
                  <p:embed/>
                </p:oleObj>
              </mc:Choice>
              <mc:Fallback>
                <p:oleObj name="Equation" r:id="rId3" imgW="8632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752600"/>
                        <a:ext cx="1660525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65566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DCDBB32B-CA23-9345-85BF-43B31AC01FBF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14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556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685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Examples </a:t>
            </a:r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for Unit Conversions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838200"/>
            <a:ext cx="3810000" cy="12954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Ex: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An apartment has a floor area of 880 square feet (ft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2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).  Express this in square meters (m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2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). </a:t>
            </a:r>
          </a:p>
        </p:txBody>
      </p:sp>
      <p:graphicFrame>
        <p:nvGraphicFramePr>
          <p:cNvPr id="15667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216400" y="1143000"/>
          <a:ext cx="1193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39" name="Equation" r:id="rId5" imgW="596880" imgH="203040" progId="Equation.DSMT4">
                  <p:embed/>
                </p:oleObj>
              </mc:Choice>
              <mc:Fallback>
                <p:oleObj name="Equation" r:id="rId5" imgW="596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6400" y="1143000"/>
                        <a:ext cx="1193800" cy="4064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77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151438" y="2743200"/>
          <a:ext cx="21637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40" name="Equation" r:id="rId7" imgW="1193760" imgH="203040" progId="Equation.DSMT4">
                  <p:embed/>
                </p:oleObj>
              </mc:Choice>
              <mc:Fallback>
                <p:oleObj name="Equation" r:id="rId7" imgW="1193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438" y="2743200"/>
                        <a:ext cx="2163762" cy="3683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5181600" y="2022475"/>
          <a:ext cx="131762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41" name="Equation" r:id="rId9" imgW="685800" imgH="203040" progId="Equation.DSMT4">
                  <p:embed/>
                </p:oleObj>
              </mc:Choice>
              <mc:Fallback>
                <p:oleObj name="Equation" r:id="rId9" imgW="685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022475"/>
                        <a:ext cx="1317625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79" name="Rectangle 7"/>
          <p:cNvSpPr>
            <a:spLocks noChangeArrowheads="1"/>
          </p:cNvSpPr>
          <p:nvPr/>
        </p:nvSpPr>
        <p:spPr bwMode="auto">
          <a:xfrm>
            <a:off x="0" y="3276600"/>
            <a:ext cx="906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dirty="0" smtClean="0">
                <a:solidFill>
                  <a:srgbClr val="A50021"/>
                </a:solidFill>
                <a:latin typeface="Arial Narrow" pitchFamily="-84" charset="0"/>
              </a:rPr>
              <a:t>Ex</a:t>
            </a:r>
            <a:r>
              <a:rPr lang="en-US" dirty="0" smtClean="0">
                <a:solidFill>
                  <a:schemeClr val="accent2"/>
                </a:solidFill>
                <a:latin typeface="Arial Narrow" pitchFamily="-84" charset="0"/>
              </a:rPr>
              <a:t>: </a:t>
            </a:r>
            <a:r>
              <a:rPr lang="en-US" dirty="0">
                <a:solidFill>
                  <a:schemeClr val="accent2"/>
                </a:solidFill>
                <a:latin typeface="Arial Narrow" pitchFamily="-84" charset="0"/>
              </a:rPr>
              <a:t>Where the posted speed limit is 55 miles per hour (mi/h or mph), what is this speed (a) in meters per second (m/s) and (b) kilometers per hour (</a:t>
            </a:r>
            <a:r>
              <a:rPr lang="en-US" sz="2000" dirty="0">
                <a:solidFill>
                  <a:schemeClr val="accent2"/>
                </a:solidFill>
                <a:latin typeface="Arial Narrow" pitchFamily="-84" charset="0"/>
              </a:rPr>
              <a:t>km/h</a:t>
            </a:r>
            <a:r>
              <a:rPr lang="en-US" dirty="0">
                <a:solidFill>
                  <a:schemeClr val="accent2"/>
                </a:solidFill>
                <a:latin typeface="Arial Narrow" pitchFamily="-84" charset="0"/>
              </a:rPr>
              <a:t>)? </a:t>
            </a:r>
          </a:p>
        </p:txBody>
      </p:sp>
      <p:sp>
        <p:nvSpPr>
          <p:cNvPr id="156680" name="Line 8"/>
          <p:cNvSpPr>
            <a:spLocks noChangeShapeType="1"/>
          </p:cNvSpPr>
          <p:nvPr/>
        </p:nvSpPr>
        <p:spPr bwMode="auto">
          <a:xfrm>
            <a:off x="0" y="3200400"/>
            <a:ext cx="91440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56681" name="Object 9"/>
          <p:cNvGraphicFramePr>
            <a:graphicFrameLocks noChangeAspect="1"/>
          </p:cNvGraphicFramePr>
          <p:nvPr/>
        </p:nvGraphicFramePr>
        <p:xfrm>
          <a:off x="762000" y="4271963"/>
          <a:ext cx="77152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42" name="Equation" r:id="rId11" imgW="431640" imgH="164880" progId="Equation.DSMT4">
                  <p:embed/>
                </p:oleObj>
              </mc:Choice>
              <mc:Fallback>
                <p:oleObj name="Equation" r:id="rId11" imgW="431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271963"/>
                        <a:ext cx="771525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82" name="Object 10"/>
          <p:cNvGraphicFramePr>
            <a:graphicFrameLocks noChangeAspect="1"/>
          </p:cNvGraphicFramePr>
          <p:nvPr/>
        </p:nvGraphicFramePr>
        <p:xfrm>
          <a:off x="1117600" y="5026025"/>
          <a:ext cx="1122363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43" name="Equation" r:id="rId13" imgW="634680" imgH="177480" progId="Equation.DSMT4">
                  <p:embed/>
                </p:oleObj>
              </mc:Choice>
              <mc:Fallback>
                <p:oleObj name="Equation" r:id="rId13" imgW="634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5026025"/>
                        <a:ext cx="1122363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84" name="Text Box 12"/>
          <p:cNvSpPr txBox="1">
            <a:spLocks noChangeArrowheads="1"/>
          </p:cNvSpPr>
          <p:nvPr/>
        </p:nvSpPr>
        <p:spPr bwMode="auto">
          <a:xfrm>
            <a:off x="608013" y="4953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(a)</a:t>
            </a:r>
          </a:p>
        </p:txBody>
      </p:sp>
      <p:graphicFrame>
        <p:nvGraphicFramePr>
          <p:cNvPr id="156686" name="Object 14"/>
          <p:cNvGraphicFramePr>
            <a:graphicFrameLocks noChangeAspect="1"/>
          </p:cNvGraphicFramePr>
          <p:nvPr/>
        </p:nvGraphicFramePr>
        <p:xfrm>
          <a:off x="5445125" y="1143000"/>
          <a:ext cx="11080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44" name="Equation" r:id="rId15" imgW="571320" imgH="203040" progId="Equation.DSMT4">
                  <p:embed/>
                </p:oleObj>
              </mc:Choice>
              <mc:Fallback>
                <p:oleObj name="Equation" r:id="rId15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25" y="1143000"/>
                        <a:ext cx="1108075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87" name="Rectangle 15"/>
          <p:cNvSpPr>
            <a:spLocks noChangeArrowheads="1"/>
          </p:cNvSpPr>
          <p:nvPr/>
        </p:nvSpPr>
        <p:spPr bwMode="auto">
          <a:xfrm>
            <a:off x="457200" y="23622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What do we need to know?</a:t>
            </a:r>
          </a:p>
        </p:txBody>
      </p:sp>
      <p:graphicFrame>
        <p:nvGraphicFramePr>
          <p:cNvPr id="156688" name="Object 16"/>
          <p:cNvGraphicFramePr>
            <a:graphicFrameLocks noChangeAspect="1"/>
          </p:cNvGraphicFramePr>
          <p:nvPr/>
        </p:nvGraphicFramePr>
        <p:xfrm>
          <a:off x="6510338" y="841375"/>
          <a:ext cx="1033462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45" name="Equation" r:id="rId17" imgW="533160" imgH="469800" progId="Equation.DSMT4">
                  <p:embed/>
                </p:oleObj>
              </mc:Choice>
              <mc:Fallback>
                <p:oleObj name="Equation" r:id="rId17" imgW="5331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0338" y="841375"/>
                        <a:ext cx="1033462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89" name="Object 17"/>
          <p:cNvGraphicFramePr>
            <a:graphicFrameLocks noChangeAspect="1"/>
          </p:cNvGraphicFramePr>
          <p:nvPr/>
        </p:nvGraphicFramePr>
        <p:xfrm>
          <a:off x="1465263" y="4192588"/>
          <a:ext cx="109061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46" name="Equation" r:id="rId19" imgW="609480" imgH="253800" progId="Equation.DSMT4">
                  <p:embed/>
                </p:oleObj>
              </mc:Choice>
              <mc:Fallback>
                <p:oleObj name="Equation" r:id="rId19" imgW="609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263" y="4192588"/>
                        <a:ext cx="1090612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0" name="Object 18"/>
          <p:cNvGraphicFramePr>
            <a:graphicFrameLocks noChangeAspect="1"/>
          </p:cNvGraphicFramePr>
          <p:nvPr/>
        </p:nvGraphicFramePr>
        <p:xfrm>
          <a:off x="5816600" y="4260850"/>
          <a:ext cx="22479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47" name="Equation" r:id="rId21" imgW="1257120" imgH="177480" progId="Equation.DSMT4">
                  <p:embed/>
                </p:oleObj>
              </mc:Choice>
              <mc:Fallback>
                <p:oleObj name="Equation" r:id="rId21" imgW="1257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600" y="4260850"/>
                        <a:ext cx="22479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1" name="Object 19"/>
          <p:cNvGraphicFramePr>
            <a:graphicFrameLocks noChangeAspect="1"/>
          </p:cNvGraphicFramePr>
          <p:nvPr/>
        </p:nvGraphicFramePr>
        <p:xfrm>
          <a:off x="2486025" y="4033838"/>
          <a:ext cx="9302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48" name="Equation" r:id="rId23" imgW="520560" imgH="431640" progId="Equation.DSMT4">
                  <p:embed/>
                </p:oleObj>
              </mc:Choice>
              <mc:Fallback>
                <p:oleObj name="Equation" r:id="rId23" imgW="520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6025" y="4033838"/>
                        <a:ext cx="93027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2" name="Object 20"/>
          <p:cNvGraphicFramePr>
            <a:graphicFrameLocks noChangeAspect="1"/>
          </p:cNvGraphicFramePr>
          <p:nvPr/>
        </p:nvGraphicFramePr>
        <p:xfrm>
          <a:off x="3346450" y="4033838"/>
          <a:ext cx="129381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49" name="Equation" r:id="rId25" imgW="723600" imgH="431640" progId="Equation.DSMT4">
                  <p:embed/>
                </p:oleObj>
              </mc:Choice>
              <mc:Fallback>
                <p:oleObj name="Equation" r:id="rId25" imgW="7236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4033838"/>
                        <a:ext cx="1293813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3" name="Object 21"/>
          <p:cNvGraphicFramePr>
            <a:graphicFrameLocks noChangeAspect="1"/>
          </p:cNvGraphicFramePr>
          <p:nvPr/>
        </p:nvGraphicFramePr>
        <p:xfrm>
          <a:off x="4570413" y="4033838"/>
          <a:ext cx="1316037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50" name="Equation" r:id="rId27" imgW="736560" imgH="431640" progId="Equation.DSMT4">
                  <p:embed/>
                </p:oleObj>
              </mc:Choice>
              <mc:Fallback>
                <p:oleObj name="Equation" r:id="rId27" imgW="736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413" y="4033838"/>
                        <a:ext cx="1316037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4" name="Object 22"/>
          <p:cNvGraphicFramePr>
            <a:graphicFrameLocks noChangeAspect="1"/>
          </p:cNvGraphicFramePr>
          <p:nvPr/>
        </p:nvGraphicFramePr>
        <p:xfrm>
          <a:off x="2270125" y="4957763"/>
          <a:ext cx="89693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51" name="Equation" r:id="rId29" imgW="507960" imgH="253800" progId="Equation.DSMT4">
                  <p:embed/>
                </p:oleObj>
              </mc:Choice>
              <mc:Fallback>
                <p:oleObj name="Equation" r:id="rId29" imgW="507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25" y="4957763"/>
                        <a:ext cx="896938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5" name="Object 23"/>
          <p:cNvGraphicFramePr>
            <a:graphicFrameLocks noChangeAspect="1"/>
          </p:cNvGraphicFramePr>
          <p:nvPr/>
        </p:nvGraphicFramePr>
        <p:xfrm>
          <a:off x="7013575" y="5026025"/>
          <a:ext cx="896938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52" name="Equation" r:id="rId31" imgW="507960" imgH="177480" progId="Equation.DSMT4">
                  <p:embed/>
                </p:oleObj>
              </mc:Choice>
              <mc:Fallback>
                <p:oleObj name="Equation" r:id="rId31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3575" y="5026025"/>
                        <a:ext cx="896938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6" name="Object 24"/>
          <p:cNvGraphicFramePr>
            <a:graphicFrameLocks noChangeAspect="1"/>
          </p:cNvGraphicFramePr>
          <p:nvPr/>
        </p:nvGraphicFramePr>
        <p:xfrm>
          <a:off x="3297238" y="4800600"/>
          <a:ext cx="11890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53" name="Equation" r:id="rId33" imgW="672840" imgH="431640" progId="Equation.DSMT4">
                  <p:embed/>
                </p:oleObj>
              </mc:Choice>
              <mc:Fallback>
                <p:oleObj name="Equation" r:id="rId33" imgW="6728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238" y="4800600"/>
                        <a:ext cx="118903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7" name="Object 25"/>
          <p:cNvGraphicFramePr>
            <a:graphicFrameLocks noChangeAspect="1"/>
          </p:cNvGraphicFramePr>
          <p:nvPr/>
        </p:nvGraphicFramePr>
        <p:xfrm>
          <a:off x="4724400" y="4800600"/>
          <a:ext cx="7191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54" name="Equation" r:id="rId35" imgW="406080" imgH="431640" progId="Equation.DSMT4">
                  <p:embed/>
                </p:oleObj>
              </mc:Choice>
              <mc:Fallback>
                <p:oleObj name="Equation" r:id="rId35" imgW="406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800600"/>
                        <a:ext cx="7191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8" name="Object 26"/>
          <p:cNvGraphicFramePr>
            <a:graphicFrameLocks noChangeAspect="1"/>
          </p:cNvGraphicFramePr>
          <p:nvPr/>
        </p:nvGraphicFramePr>
        <p:xfrm>
          <a:off x="5480050" y="4800600"/>
          <a:ext cx="13017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55" name="Equation" r:id="rId37" imgW="736560" imgH="431640" progId="Equation.DSMT4">
                  <p:embed/>
                </p:oleObj>
              </mc:Choice>
              <mc:Fallback>
                <p:oleObj name="Equation" r:id="rId37" imgW="736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0050" y="4800600"/>
                        <a:ext cx="130175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703" name="Line 31"/>
          <p:cNvSpPr>
            <a:spLocks noChangeShapeType="1"/>
          </p:cNvSpPr>
          <p:nvPr/>
        </p:nvSpPr>
        <p:spPr bwMode="auto">
          <a:xfrm flipH="1">
            <a:off x="5943600" y="1905000"/>
            <a:ext cx="38100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6704" name="Line 32"/>
          <p:cNvSpPr>
            <a:spLocks noChangeShapeType="1"/>
          </p:cNvSpPr>
          <p:nvPr/>
        </p:nvSpPr>
        <p:spPr bwMode="auto">
          <a:xfrm flipH="1">
            <a:off x="7239000" y="2209800"/>
            <a:ext cx="38100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0"/>
          <p:cNvGraphicFramePr>
            <a:graphicFrameLocks noChangeAspect="1"/>
          </p:cNvGraphicFramePr>
          <p:nvPr/>
        </p:nvGraphicFramePr>
        <p:xfrm>
          <a:off x="7467600" y="838200"/>
          <a:ext cx="182245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56" name="Equation" r:id="rId39" imgW="939600" imgH="469800" progId="Equation.DSMT4">
                  <p:embed/>
                </p:oleObj>
              </mc:Choice>
              <mc:Fallback>
                <p:oleObj name="Equation" r:id="rId39" imgW="9396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838200"/>
                        <a:ext cx="1822450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1"/>
          <p:cNvGraphicFramePr>
            <a:graphicFrameLocks noChangeAspect="1"/>
          </p:cNvGraphicFramePr>
          <p:nvPr/>
        </p:nvGraphicFramePr>
        <p:xfrm>
          <a:off x="7354888" y="2743200"/>
          <a:ext cx="8747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57" name="Equation" r:id="rId41" imgW="482400" imgH="203040" progId="Equation.DSMT4">
                  <p:embed/>
                </p:oleObj>
              </mc:Choice>
              <mc:Fallback>
                <p:oleObj name="Equation" r:id="rId41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4888" y="2743200"/>
                        <a:ext cx="874712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2"/>
          <p:cNvGraphicFramePr>
            <a:graphicFrameLocks noChangeAspect="1"/>
          </p:cNvGraphicFramePr>
          <p:nvPr/>
        </p:nvGraphicFramePr>
        <p:xfrm>
          <a:off x="1127125" y="5788025"/>
          <a:ext cx="1122363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58" name="Equation" r:id="rId43" imgW="634680" imgH="177480" progId="Equation.DSMT4">
                  <p:embed/>
                </p:oleObj>
              </mc:Choice>
              <mc:Fallback>
                <p:oleObj name="Equation" r:id="rId43" imgW="634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5788025"/>
                        <a:ext cx="1122363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641350" y="5638800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(b)</a:t>
            </a:r>
          </a:p>
        </p:txBody>
      </p:sp>
      <p:graphicFrame>
        <p:nvGraphicFramePr>
          <p:cNvPr id="7" name="Object 23"/>
          <p:cNvGraphicFramePr>
            <a:graphicFrameLocks noChangeAspect="1"/>
          </p:cNvGraphicFramePr>
          <p:nvPr/>
        </p:nvGraphicFramePr>
        <p:xfrm>
          <a:off x="2279650" y="5719763"/>
          <a:ext cx="89693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59" name="Equation" r:id="rId44" imgW="507960" imgH="253800" progId="Equation.DSMT4">
                  <p:embed/>
                </p:oleObj>
              </mc:Choice>
              <mc:Fallback>
                <p:oleObj name="Equation" r:id="rId44" imgW="507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5719763"/>
                        <a:ext cx="896938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4"/>
          <p:cNvGraphicFramePr>
            <a:graphicFrameLocks noChangeAspect="1"/>
          </p:cNvGraphicFramePr>
          <p:nvPr/>
        </p:nvGraphicFramePr>
        <p:xfrm>
          <a:off x="5557838" y="5788025"/>
          <a:ext cx="1300162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60" name="Equation" r:id="rId45" imgW="736560" imgH="177480" progId="Equation.DSMT4">
                  <p:embed/>
                </p:oleObj>
              </mc:Choice>
              <mc:Fallback>
                <p:oleObj name="Equation" r:id="rId45" imgW="736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7838" y="5788025"/>
                        <a:ext cx="1300162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5"/>
          <p:cNvGraphicFramePr>
            <a:graphicFrameLocks noChangeAspect="1"/>
          </p:cNvGraphicFramePr>
          <p:nvPr/>
        </p:nvGraphicFramePr>
        <p:xfrm>
          <a:off x="3240088" y="5562600"/>
          <a:ext cx="13239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61" name="Equation" r:id="rId47" imgW="749160" imgH="431640" progId="Equation.DSMT4">
                  <p:embed/>
                </p:oleObj>
              </mc:Choice>
              <mc:Fallback>
                <p:oleObj name="Equation" r:id="rId47" imgW="7491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088" y="5562600"/>
                        <a:ext cx="132397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6"/>
          <p:cNvGraphicFramePr>
            <a:graphicFrameLocks noChangeAspect="1"/>
          </p:cNvGraphicFramePr>
          <p:nvPr/>
        </p:nvGraphicFramePr>
        <p:xfrm>
          <a:off x="4733925" y="5562600"/>
          <a:ext cx="7191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62" name="Equation" r:id="rId49" imgW="406080" imgH="431640" progId="Equation.DSMT4">
                  <p:embed/>
                </p:oleObj>
              </mc:Choice>
              <mc:Fallback>
                <p:oleObj name="Equation" r:id="rId49" imgW="406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3925" y="5562600"/>
                        <a:ext cx="7191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9430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Aug. 28, 2014</a:t>
            </a:r>
          </a:p>
        </p:txBody>
      </p:sp>
      <p:sp>
        <p:nvSpPr>
          <p:cNvPr id="5632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F4C5E4-A20A-D34A-94BA-12452F65537C}" type="slidenum">
              <a:rPr lang="en-US">
                <a:latin typeface="Arial Narrow" pitchFamily="-84" charset="0"/>
              </a:rPr>
              <a:pPr/>
              <a:t>15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6324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AB566C1F-BBF6-6242-A5A3-31BE5DA5B18D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15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Uncertainties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90600"/>
            <a:ext cx="8153400" cy="5486400"/>
          </a:xfrm>
        </p:spPr>
        <p:txBody>
          <a:bodyPr/>
          <a:lstStyle/>
          <a:p>
            <a:pPr eaLnBrk="1" hangingPunct="1"/>
            <a:r>
              <a:rPr lang="en-US" sz="3500">
                <a:ea typeface="ＭＳ Ｐゴシック" pitchFamily="-84" charset="-128"/>
                <a:cs typeface="ＭＳ Ｐゴシック" pitchFamily="-84" charset="-128"/>
              </a:rPr>
              <a:t>Physical measurements have limited precision, however good they are, due to:</a:t>
            </a:r>
          </a:p>
          <a:p>
            <a:pPr lvl="1" eaLnBrk="1" hangingPunct="1"/>
            <a:r>
              <a:rPr lang="en-US"/>
              <a:t>Number of measurements </a:t>
            </a:r>
          </a:p>
          <a:p>
            <a:pPr lvl="1" eaLnBrk="1" hangingPunct="1"/>
            <a:r>
              <a:rPr lang="en-US"/>
              <a:t>Quality of instruments (meter stick vs micro-meter)</a:t>
            </a:r>
          </a:p>
          <a:p>
            <a:pPr lvl="1" eaLnBrk="1" hangingPunct="1"/>
            <a:r>
              <a:rPr lang="en-US"/>
              <a:t>Experience of the person doing measurements</a:t>
            </a:r>
          </a:p>
          <a:p>
            <a:pPr lvl="1" eaLnBrk="1" hangingPunct="1"/>
            <a:r>
              <a:rPr lang="en-US"/>
              <a:t>Etc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In many cases, uncertainties are more important and difficult to estimate than the central (or mean) values</a:t>
            </a: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338138" y="2160588"/>
            <a:ext cx="881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A50021"/>
                </a:solidFill>
                <a:latin typeface="Arial Narrow" pitchFamily="-84" charset="0"/>
              </a:rPr>
              <a:t>Stat.{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8600" y="2590800"/>
            <a:ext cx="914400" cy="1555750"/>
            <a:chOff x="144" y="1632"/>
            <a:chExt cx="576" cy="980"/>
          </a:xfrm>
        </p:grpSpPr>
        <p:sp>
          <p:nvSpPr>
            <p:cNvPr id="56330" name="Text Box 6"/>
            <p:cNvSpPr txBox="1">
              <a:spLocks noChangeArrowheads="1"/>
            </p:cNvSpPr>
            <p:nvPr/>
          </p:nvSpPr>
          <p:spPr bwMode="auto">
            <a:xfrm>
              <a:off x="528" y="1632"/>
              <a:ext cx="192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9600">
                  <a:solidFill>
                    <a:srgbClr val="A50021"/>
                  </a:solidFill>
                  <a:latin typeface="Arial Narrow" pitchFamily="-84" charset="0"/>
                </a:rPr>
                <a:t>{</a:t>
              </a:r>
            </a:p>
          </p:txBody>
        </p:sp>
        <p:sp>
          <p:nvSpPr>
            <p:cNvPr id="56331" name="Text Box 7"/>
            <p:cNvSpPr txBox="1">
              <a:spLocks noChangeArrowheads="1"/>
            </p:cNvSpPr>
            <p:nvPr/>
          </p:nvSpPr>
          <p:spPr bwMode="auto">
            <a:xfrm>
              <a:off x="144" y="1959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A50021"/>
                  </a:solidFill>
                  <a:latin typeface="Arial Narrow" pitchFamily="-84" charset="0"/>
                </a:rPr>
                <a:t>Syst.</a:t>
              </a:r>
            </a:p>
          </p:txBody>
        </p:sp>
      </p:grpSp>
      <p:sp>
        <p:nvSpPr>
          <p:cNvPr id="56329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8467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Aug. 28, 2014</a:t>
            </a: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DA9EC3-498A-5149-865F-1AB9EFEAF230}" type="slidenum">
              <a:rPr lang="en-US">
                <a:latin typeface="Arial Narrow" pitchFamily="-84" charset="0"/>
              </a:rPr>
              <a:pPr/>
              <a:t>16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734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03923EB7-681D-CF4C-AC8C-B50A6C1752F8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16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1524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Significant Figures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457200"/>
            <a:ext cx="8382000" cy="5715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Denote the precision of the measured values</a:t>
            </a:r>
          </a:p>
          <a:p>
            <a:pPr lvl="1" eaLnBrk="1" hangingPunct="1"/>
            <a:r>
              <a:rPr lang="en-US" sz="2400" dirty="0" smtClean="0"/>
              <a:t>The number 80 implies precision of +/- 1, between 79 and 81</a:t>
            </a:r>
          </a:p>
          <a:p>
            <a:pPr lvl="2" eaLnBrk="1" hangingPunct="1"/>
            <a:r>
              <a:rPr lang="en-US" sz="2000" dirty="0" smtClean="0">
                <a:ea typeface="ＭＳ Ｐゴシック" pitchFamily="-84" charset="-128"/>
              </a:rPr>
              <a:t>If you are sure to +/-0.1, the number should be written 80.0</a:t>
            </a:r>
          </a:p>
          <a:p>
            <a:pPr lvl="1" eaLnBrk="1" hangingPunct="1"/>
            <a:r>
              <a:rPr lang="en-US" sz="2400" dirty="0" smtClean="0"/>
              <a:t>Significant figures: non-zero numbers or zeros that are not place-holders</a:t>
            </a:r>
          </a:p>
          <a:p>
            <a:pPr lvl="2" eaLnBrk="1" hangingPunct="1"/>
            <a:r>
              <a:rPr lang="en-US" sz="2000" dirty="0" smtClean="0">
                <a:ea typeface="ＭＳ Ｐゴシック" pitchFamily="-84" charset="-128"/>
              </a:rPr>
              <a:t>34, 34.2, 0.001, 34.100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34 has two significant digits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34.2 has 3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0.001 has one because the 0’s before 1 are place holders to position “.”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34.100 has 5, because the 0’s after 1 indicates that the numbers in these digits are indeed 0’s.</a:t>
            </a:r>
          </a:p>
          <a:p>
            <a:pPr lvl="2" eaLnBrk="1" hangingPunct="1"/>
            <a:r>
              <a:rPr lang="en-US" sz="2000" dirty="0" smtClean="0">
                <a:ea typeface="ＭＳ Ｐゴシック" pitchFamily="-84" charset="-128"/>
              </a:rPr>
              <a:t>When there are many 0’s, use scientific notation for simplicity: 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31400000=3.14x10</a:t>
            </a:r>
            <a:r>
              <a:rPr lang="en-US" sz="1800" baseline="30000" dirty="0" smtClean="0">
                <a:ea typeface="ＭＳ Ｐゴシック" pitchFamily="-84" charset="-128"/>
              </a:rPr>
              <a:t>7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0.00012=1.2x10</a:t>
            </a:r>
            <a:r>
              <a:rPr lang="en-US" sz="1800" baseline="30000" dirty="0" smtClean="0">
                <a:ea typeface="ＭＳ Ｐゴシック" pitchFamily="-84" charset="-128"/>
              </a:rPr>
              <a:t>-4</a:t>
            </a:r>
          </a:p>
          <a:p>
            <a:pPr lvl="2" eaLnBrk="1" hangingPunct="1"/>
            <a:r>
              <a:rPr lang="en-US" sz="2200" dirty="0" smtClean="0">
                <a:ea typeface="ＭＳ Ｐゴシック" pitchFamily="-84" charset="-128"/>
              </a:rPr>
              <a:t>How about 3000?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This book assumes all 0’s are significant but it could be different in other cases!</a:t>
            </a:r>
          </a:p>
        </p:txBody>
      </p:sp>
      <p:sp>
        <p:nvSpPr>
          <p:cNvPr id="57351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05257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Aug. 28, 2014</a:t>
            </a:r>
          </a:p>
        </p:txBody>
      </p:sp>
      <p:sp>
        <p:nvSpPr>
          <p:cNvPr id="5837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B8BF76-6258-CA40-8FC0-A7EB9F001A89}" type="slidenum">
              <a:rPr lang="en-US">
                <a:latin typeface="Arial Narrow" pitchFamily="-84" charset="0"/>
              </a:rPr>
              <a:pPr/>
              <a:t>17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837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FC30454C-6BA0-A14A-912E-43B5CFFA7E23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17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Significant Figures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990600"/>
            <a:ext cx="81534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Operational rules: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A50021"/>
                </a:solidFill>
              </a:rPr>
              <a:t>Addition or subtraction:</a:t>
            </a:r>
            <a:r>
              <a:rPr lang="en-US" dirty="0"/>
              <a:t> Keep the </a:t>
            </a:r>
            <a:r>
              <a:rPr lang="en-US" b="1" u="sng" dirty="0">
                <a:solidFill>
                  <a:srgbClr val="A50021"/>
                </a:solidFill>
              </a:rPr>
              <a:t>smallest number of</a:t>
            </a:r>
            <a:r>
              <a:rPr lang="en-US" u="sng" dirty="0"/>
              <a:t> </a:t>
            </a:r>
            <a:r>
              <a:rPr lang="en-US" b="1" u="sng" dirty="0">
                <a:solidFill>
                  <a:srgbClr val="A50021"/>
                </a:solidFill>
              </a:rPr>
              <a:t>decimal place</a:t>
            </a:r>
            <a:r>
              <a:rPr lang="en-US" dirty="0"/>
              <a:t> in the result, independent of the number of significant digits: 12.001+ 3.1=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A50021"/>
                </a:solidFill>
              </a:rPr>
              <a:t>Multiplication or Division</a:t>
            </a:r>
            <a:r>
              <a:rPr lang="en-US" dirty="0"/>
              <a:t>: Keep the </a:t>
            </a:r>
            <a:r>
              <a:rPr lang="en-US" b="1" u="sng" dirty="0">
                <a:solidFill>
                  <a:srgbClr val="A50021"/>
                </a:solidFill>
              </a:rPr>
              <a:t>smallest number of significant </a:t>
            </a:r>
            <a:r>
              <a:rPr lang="en-US" b="1" u="sng" dirty="0" smtClean="0">
                <a:solidFill>
                  <a:srgbClr val="A50021"/>
                </a:solidFill>
              </a:rPr>
              <a:t>digits</a:t>
            </a:r>
            <a:r>
              <a:rPr lang="en-US" dirty="0" smtClean="0"/>
              <a:t> </a:t>
            </a:r>
            <a:r>
              <a:rPr lang="en-US" dirty="0"/>
              <a:t>in the result: 12.001 </a:t>
            </a:r>
            <a:r>
              <a:rPr lang="en-US" dirty="0" err="1"/>
              <a:t>x</a:t>
            </a:r>
            <a:r>
              <a:rPr lang="en-US" dirty="0"/>
              <a:t> 3.1 =        , because the smallest significant figures is ?. </a:t>
            </a:r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5791200" y="2286000"/>
            <a:ext cx="711200" cy="495300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A50021"/>
                </a:solidFill>
                <a:latin typeface="Arial Narrow" pitchFamily="-84" charset="0"/>
              </a:rPr>
              <a:t>15.1</a:t>
            </a:r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7467600" y="3657600"/>
            <a:ext cx="501650" cy="495300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A50021"/>
                </a:solidFill>
                <a:latin typeface="Arial Narrow" pitchFamily="-84" charset="0"/>
              </a:rPr>
              <a:t>37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685800" y="4724400"/>
            <a:ext cx="284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What does this mean?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3713163" y="4724400"/>
            <a:ext cx="45926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The worst precision determines the precision the overall operation!!</a:t>
            </a:r>
          </a:p>
        </p:txBody>
      </p:sp>
      <p:sp>
        <p:nvSpPr>
          <p:cNvPr id="58379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 smtClean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657600" y="5502275"/>
            <a:ext cx="45926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Can’t get any better than the worst measurement!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762000" y="5557838"/>
            <a:ext cx="1544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In English?</a:t>
            </a:r>
          </a:p>
        </p:txBody>
      </p:sp>
    </p:spTree>
    <p:extLst>
      <p:ext uri="{BB962C8B-B14F-4D97-AF65-F5344CB8AC3E}">
        <p14:creationId xmlns:p14="http://schemas.microsoft.com/office/powerpoint/2010/main" val="2934289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46482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Homework registration: 14/20 have registered!</a:t>
            </a:r>
          </a:p>
          <a:p>
            <a:pPr lvl="1"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The roster closes at 11pm tonight!</a:t>
            </a:r>
          </a:p>
          <a:p>
            <a:pPr lvl="1"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The deadline for the homework #1 with only 4 problems is also at 11pm tonight!</a:t>
            </a:r>
          </a:p>
          <a:p>
            <a:pPr lvl="2"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Remember, all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homeworks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have the same weights!</a:t>
            </a:r>
          </a:p>
          <a:p>
            <a:pPr lvl="1"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I need to approve your enrollment requests so please take an action ASAP!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A02DD36-D850-B946-A092-904D5095E6D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15400" cy="685800"/>
          </a:xfrm>
        </p:spPr>
        <p:txBody>
          <a:bodyPr/>
          <a:lstStyle/>
          <a:p>
            <a:r>
              <a:rPr lang="en-US" sz="4000" dirty="0" smtClean="0">
                <a:latin typeface="Arial Narrow" charset="0"/>
                <a:ea typeface="ＭＳ Ｐゴシック" charset="0"/>
                <a:cs typeface="ＭＳ Ｐゴシック" charset="0"/>
              </a:rPr>
              <a:t>Special Project </a:t>
            </a:r>
            <a:r>
              <a:rPr lang="en-US" sz="4000" smtClean="0">
                <a:latin typeface="Arial Narrow" charset="0"/>
                <a:ea typeface="ＭＳ Ｐゴシック" charset="0"/>
                <a:cs typeface="ＭＳ Ｐゴシック" charset="0"/>
              </a:rPr>
              <a:t>#1 for </a:t>
            </a:r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Extra </a:t>
            </a:r>
            <a:r>
              <a:rPr lang="en-US" sz="4000" smtClean="0">
                <a:latin typeface="Arial Narrow" charset="0"/>
                <a:ea typeface="ＭＳ Ｐゴシック" charset="0"/>
                <a:cs typeface="ＭＳ Ｐゴシック" charset="0"/>
              </a:rPr>
              <a:t>Credit</a:t>
            </a:r>
            <a:endParaRPr lang="en-US" sz="40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305800" cy="5562600"/>
          </a:xfrm>
        </p:spPr>
        <p:txBody>
          <a:bodyPr/>
          <a:lstStyle/>
          <a:p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 Find the solutions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for yx</a:t>
            </a:r>
            <a:r>
              <a:rPr lang="en-US" sz="2800" baseline="30000" dirty="0"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-zx+v=0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5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points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X is the unknown variable, and y, z and v are constant coefficients!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You cannot just plug into the quadratic equations!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You must show a complete algebraic process of obtaining the solutions!</a:t>
            </a:r>
            <a:endParaRPr lang="en-US" sz="24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Derive the kinematic equation                                      from first principles and the known kinematic equations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10 points</a:t>
            </a: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You must </a:t>
            </a:r>
            <a:r>
              <a:rPr lang="en-US" sz="2800" b="1" u="sng" dirty="0">
                <a:solidFill>
                  <a:srgbClr val="A5002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show your OWN work in detail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to obtain the full credit</a:t>
            </a:r>
          </a:p>
          <a:p>
            <a:pPr marL="742950" lvl="2" indent="-342900"/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Must be in much more detail than </a:t>
            </a:r>
            <a:r>
              <a:rPr lang="en-US" sz="2000" dirty="0" smtClean="0">
                <a:latin typeface="Arial Narrow" charset="0"/>
                <a:ea typeface="ＭＳ Ｐゴシック" charset="0"/>
                <a:sym typeface="Wingdings" charset="0"/>
              </a:rPr>
              <a:t>in </a:t>
            </a:r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this lecture note!!</a:t>
            </a:r>
            <a:r>
              <a:rPr lang="en-US" sz="2000" dirty="0" smtClean="0">
                <a:latin typeface="Arial Narrow" charset="0"/>
                <a:ea typeface="ＭＳ Ｐゴシック" charset="0"/>
                <a:sym typeface="Wingdings" charset="0"/>
              </a:rPr>
              <a:t>!</a:t>
            </a:r>
          </a:p>
          <a:p>
            <a:pPr marL="742950" lvl="2" indent="-342900"/>
            <a:r>
              <a:rPr lang="en-US" sz="2000" dirty="0" smtClean="0">
                <a:latin typeface="Arial Narrow" charset="0"/>
                <a:ea typeface="ＭＳ Ｐゴシック" charset="0"/>
                <a:sym typeface="Wingdings" charset="0"/>
              </a:rPr>
              <a:t>Please do not copy from the lecture note or from your friends.  You will all get 0!</a:t>
            </a:r>
            <a:endParaRPr lang="en-US" sz="2000" dirty="0">
              <a:latin typeface="Arial Narrow" charset="0"/>
              <a:ea typeface="ＭＳ Ｐゴシック" charset="0"/>
            </a:endParaRP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Due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Thursday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Sept. 4</a:t>
            </a:r>
            <a:endParaRPr lang="en-US" sz="28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2154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385429"/>
              </p:ext>
            </p:extLst>
          </p:nvPr>
        </p:nvGraphicFramePr>
        <p:xfrm>
          <a:off x="4868863" y="2721632"/>
          <a:ext cx="2751137" cy="554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" name="Equation" r:id="rId3" imgW="1257120" imgH="253800" progId="Equation.DSMT4">
                  <p:embed/>
                </p:oleObj>
              </mc:Choice>
              <mc:Fallback>
                <p:oleObj name="Equation" r:id="rId3" imgW="1257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8863" y="2721632"/>
                        <a:ext cx="2751137" cy="5549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9713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Thursday, Aug. 28, 2014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1443-004, Fall 2014         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662C0DF-DAE1-E344-B623-7DC2CE6EF01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4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915400" cy="685800"/>
          </a:xfrm>
        </p:spPr>
        <p:txBody>
          <a:bodyPr/>
          <a:lstStyle/>
          <a:p>
            <a:r>
              <a:rPr lang="en-US" sz="4000" dirty="0">
                <a:latin typeface="Arial Narrow" charset="0"/>
                <a:ea typeface="ＭＳ Ｐゴシック" charset="0"/>
                <a:cs typeface="ＭＳ Ｐゴシック" charset="0"/>
              </a:rPr>
              <a:t>How to study for this course?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305800" cy="5943600"/>
          </a:xfrm>
        </p:spPr>
        <p:txBody>
          <a:bodyPr/>
          <a:lstStyle/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Keep up with the class for comprehensive understanding of materials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Come to the class and participate in the discussions and </a:t>
            </a:r>
            <a:r>
              <a:rPr lang="en-US" sz="2000" dirty="0" smtClean="0">
                <a:latin typeface="Arial Narrow" charset="0"/>
                <a:ea typeface="ＭＳ Ｐゴシック" charset="0"/>
              </a:rPr>
              <a:t>actively participate in problem </a:t>
            </a:r>
            <a:r>
              <a:rPr lang="en-US" sz="2000" dirty="0">
                <a:latin typeface="Arial Narrow" charset="0"/>
                <a:ea typeface="ＭＳ Ｐゴシック" charset="0"/>
              </a:rPr>
              <a:t>solving sessions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Follow through the lecture notes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Work out example problems in the book yourself without looking at the solution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Have many tons of fun in the class!!!!!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 Keep up with the homework to put the last nail on the coffin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Do not wait till you are done with all the problems</a:t>
            </a:r>
            <a:r>
              <a:rPr lang="en-US" sz="2000" dirty="0" smtClean="0">
                <a:latin typeface="Arial Narrow" charset="0"/>
                <a:ea typeface="ＭＳ Ｐゴシック" charset="0"/>
              </a:rPr>
              <a:t>. One </a:t>
            </a:r>
            <a:r>
              <a:rPr lang="en-US" sz="2000" dirty="0">
                <a:latin typeface="Arial Narrow" charset="0"/>
                <a:ea typeface="ＭＳ Ｐゴシック" charset="0"/>
              </a:rPr>
              <a:t>can always input the answers as you solve </a:t>
            </a:r>
            <a:r>
              <a:rPr lang="en-US" sz="2000" dirty="0" smtClean="0">
                <a:latin typeface="Arial Narrow" charset="0"/>
                <a:ea typeface="ＭＳ Ｐゴシック" charset="0"/>
              </a:rPr>
              <a:t>problems. </a:t>
            </a:r>
            <a:endParaRPr lang="en-US" sz="2000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Form a study group and discuss how to solve problems with your friends, then work the problems out yourselves!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Prepare for upcoming classes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Read the textbook for the material to be covered in the next class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The extra mile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Work out additional problems in the back of the </a:t>
            </a:r>
            <a:r>
              <a:rPr lang="en-US" sz="2000" dirty="0" smtClean="0">
                <a:latin typeface="Arial Narrow" charset="0"/>
                <a:ea typeface="ＭＳ Ｐゴシック" charset="0"/>
              </a:rPr>
              <a:t>chapter </a:t>
            </a:r>
            <a:r>
              <a:rPr lang="en-US" sz="2000" dirty="0">
                <a:latin typeface="Arial Narrow" charset="0"/>
                <a:ea typeface="ＭＳ Ｐゴシック" charset="0"/>
              </a:rPr>
              <a:t>starting the easiest problems to harder ones </a:t>
            </a:r>
          </a:p>
        </p:txBody>
      </p:sp>
    </p:spTree>
    <p:extLst>
      <p:ext uri="{BB962C8B-B14F-4D97-AF65-F5344CB8AC3E}">
        <p14:creationId xmlns:p14="http://schemas.microsoft.com/office/powerpoint/2010/main" val="656892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Aug. 28, 2014</a:t>
            </a:r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8CA85B-B30E-0D41-87DE-7BB3FA64BD0D}" type="slidenum">
              <a:rPr lang="en-US">
                <a:latin typeface="Arial Narrow" pitchFamily="-84" charset="0"/>
              </a:rPr>
              <a:pPr/>
              <a:t>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53253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53F01506-6911-2F41-9B13-E3A4BB1C3644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5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32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Why do Physics?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082675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To understand nature through experimental observations and measurements (</a:t>
            </a:r>
            <a:r>
              <a:rPr lang="en-US" sz="2800" b="1" dirty="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Research</a:t>
            </a:r>
            <a:r>
              <a:rPr lang="en-US" sz="2800" dirty="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Establish limited number of fundamental laws, usually with mathematical expressions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Predict the nature’s course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 dirty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Theory and Experiment work hand-in-hand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 dirty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Theory works generally under restricted conditions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 dirty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Discrepancies between experimental measurements and theory are good for improvements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To improve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our everyday lives,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 even though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some laws can take a while till we see them amongst us</a:t>
            </a: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228600" y="990600"/>
            <a:ext cx="10588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FF0066"/>
                </a:solidFill>
                <a:latin typeface="Arial Narrow" pitchFamily="-84" charset="0"/>
              </a:rPr>
              <a:t>Exp.</a:t>
            </a:r>
            <a:r>
              <a:rPr lang="en-US" sz="6000">
                <a:solidFill>
                  <a:srgbClr val="FF0066"/>
                </a:solidFill>
                <a:latin typeface="Arial Narrow" pitchFamily="-84" charset="0"/>
              </a:rPr>
              <a:t>{</a:t>
            </a:r>
          </a:p>
        </p:txBody>
      </p:sp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-76200" y="1752600"/>
            <a:ext cx="1620838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FF0066"/>
                </a:solidFill>
                <a:latin typeface="Arial Narrow" pitchFamily="-84" charset="0"/>
              </a:rPr>
              <a:t>Theory </a:t>
            </a:r>
            <a:r>
              <a:rPr lang="en-US" sz="8800">
                <a:solidFill>
                  <a:srgbClr val="FF0066"/>
                </a:solidFill>
                <a:latin typeface="Arial Narrow" pitchFamily="-84" charset="0"/>
              </a:rPr>
              <a:t>{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Aug. 28, 2014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CC9227-5877-134E-99CC-F1153F04D645}" type="slidenum">
              <a:rPr lang="en-US">
                <a:latin typeface="Arial Narrow" pitchFamily="-84" charset="0"/>
              </a:rPr>
              <a:pPr/>
              <a:t>6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5427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1969EC02-B465-1F46-95EF-CE1AC1643C7B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6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42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Brief History of Physics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001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AD 18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century: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Newton’s Classical Mechanics: A theory of mechanics based on observations and measurements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AD 19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Century: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Electricity, Magnetism, and Thermodynamics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Late AD 19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and early 20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century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(</a:t>
            </a:r>
            <a:r>
              <a:rPr lang="en-US" sz="2400" dirty="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Modern Physics Era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Einstein’s theory of relativity: Generalized theory of space, time, and energy (mechanics)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Quantum Mechanics: Theory of atomic phenomena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Physics has come very far, very fast, and is still progressing, yet we’ve got a long way to go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What is matter made of?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How do matters get mass?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How and why do matters interact with each other?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How is universe created?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Aug. 28, 2014</a:t>
            </a:r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70E4F3-5A7A-6E40-8D6E-155C2781E57E}" type="slidenum">
              <a:rPr lang="en-US">
                <a:latin typeface="Arial Narrow" pitchFamily="-84" charset="0"/>
              </a:rPr>
              <a:pPr/>
              <a:t>7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55301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B2B7437F-471F-5744-A69F-7381C54885A0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7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53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Models, Theories and Laws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Models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: An analogy or a mental image of a phenomena in terms of something we are familiar with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Thinking light as waves, behaving just like water waves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Often provide insights for new experiments and ideas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Theories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: More systematically improved version of models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Can provide quantitative predictions that are testable and more precise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Laws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: Certain concise but general statements about how nature behaves </a:t>
            </a:r>
            <a:endParaRPr lang="en-US" sz="2800">
              <a:ea typeface="ＭＳ Ｐゴシック" pitchFamily="-84" charset="-128"/>
              <a:cs typeface="ＭＳ Ｐゴシック" pitchFamily="-84" charset="-128"/>
              <a:sym typeface="Wingdings" pitchFamily="-84" charset="2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Energy conservation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sym typeface="Wingdings" pitchFamily="-84" charset="2"/>
              </a:rPr>
              <a:t>The statement must be found experimentally valid to become a law</a:t>
            </a:r>
            <a:endParaRPr lang="en-US" sz="2400"/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Principles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: Less general statements of how nature behaves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Has some level of arbitrariness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Aug. 28, 2014</a:t>
            </a: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69DF1E-02FB-2741-A97A-7ED40DBF5BD6}" type="slidenum">
              <a:rPr lang="en-US">
                <a:latin typeface="Arial Narrow" pitchFamily="-84" charset="0"/>
              </a:rPr>
              <a:pPr/>
              <a:t>8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939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172200"/>
            <a:ext cx="1981200" cy="457200"/>
          </a:xfrm>
        </p:spPr>
        <p:txBody>
          <a:bodyPr/>
          <a:lstStyle/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 smtClean="0"/>
          </a:p>
        </p:txBody>
      </p:sp>
      <p:sp>
        <p:nvSpPr>
          <p:cNvPr id="5939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0C55C97E-64FD-4047-8B7D-27E727514A1C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8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93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Needs for Standards and Units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4582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Physics is based on precise measurements and comparisons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A rule for how things are measured and compared is essential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Need experiments to establish the units of such measurements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Precise measurement is necessary for practical uses and for fully understanding the rules of nature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Units define a unique name assigned to the measure of the given quantity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Consistency is crucial for physical measurements and comparisons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The same quantity measured by one must be comprehendible and reproducible by others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Practical matters </a:t>
            </a:r>
            <a:r>
              <a:rPr lang="en-US" sz="2400" dirty="0" smtClean="0"/>
              <a:t>contribute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5733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Aug. 28, 2014</a:t>
            </a: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69DF1E-02FB-2741-A97A-7ED40DBF5BD6}" type="slidenum">
              <a:rPr lang="en-US">
                <a:latin typeface="Arial Narrow" pitchFamily="-84" charset="0"/>
              </a:rPr>
              <a:pPr/>
              <a:t>9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939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172200"/>
            <a:ext cx="1981200" cy="457200"/>
          </a:xfrm>
        </p:spPr>
        <p:txBody>
          <a:bodyPr/>
          <a:lstStyle/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 smtClean="0"/>
          </a:p>
        </p:txBody>
      </p:sp>
      <p:sp>
        <p:nvSpPr>
          <p:cNvPr id="5939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0C55C97E-64FD-4047-8B7D-27E727514A1C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9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93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Needs for Standards and Units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Seven fundamental quantities for physical measurements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Length, Mass, Time, Electric Current, Temperature, the Amount of substance and the Luminous intensity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All other physical quantities can be derived from these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ea typeface="+mn-ea"/>
                <a:cs typeface="+mn-cs"/>
              </a:rPr>
              <a:t>A system of unit called </a:t>
            </a:r>
            <a:r>
              <a:rPr lang="en-US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SI</a:t>
            </a:r>
            <a:r>
              <a:rPr lang="en-US" dirty="0" smtClean="0">
                <a:ea typeface="+mn-ea"/>
                <a:cs typeface="+mn-cs"/>
              </a:rPr>
              <a:t> (</a:t>
            </a:r>
            <a:r>
              <a:rPr lang="en-US" dirty="0" smtClean="0">
                <a:solidFill>
                  <a:srgbClr val="660066"/>
                </a:solidFill>
                <a:latin typeface="Monotype Corsiva" pitchFamily="66" charset="0"/>
                <a:ea typeface="+mn-ea"/>
                <a:cs typeface="+mn-cs"/>
              </a:rPr>
              <a:t>System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rgbClr val="660066"/>
                </a:solidFill>
                <a:latin typeface="Monotype Corsiva" pitchFamily="66" charset="0"/>
                <a:ea typeface="+mn-ea"/>
                <a:cs typeface="+mn-cs"/>
              </a:rPr>
              <a:t>Internationale</a:t>
            </a:r>
            <a:r>
              <a:rPr lang="en-US" dirty="0" smtClean="0">
                <a:ea typeface="+mn-ea"/>
                <a:cs typeface="+mn-cs"/>
              </a:rPr>
              <a:t>) was established in 1971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ea typeface="+mn-ea"/>
                <a:cs typeface="+mn-cs"/>
              </a:rPr>
              <a:t>The three base quantities relevant for this course are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b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Length</a:t>
            </a:r>
            <a:r>
              <a:rPr lang="en-US" dirty="0" smtClean="0"/>
              <a:t> in meters (</a:t>
            </a:r>
            <a:r>
              <a:rPr lang="en-US" dirty="0" err="1" smtClean="0">
                <a:solidFill>
                  <a:schemeClr val="tx2"/>
                </a:solidFill>
                <a:latin typeface="Monotype Corsiva" pitchFamily="66" charset="0"/>
              </a:rPr>
              <a:t>m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b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Mass</a:t>
            </a:r>
            <a:r>
              <a:rPr lang="en-US" dirty="0" smtClean="0"/>
              <a:t> in kilo-grams (</a:t>
            </a:r>
            <a:r>
              <a:rPr lang="en-US" dirty="0" smtClean="0">
                <a:solidFill>
                  <a:schemeClr val="tx2"/>
                </a:solidFill>
                <a:latin typeface="Monotype Corsiva" pitchFamily="66" charset="0"/>
              </a:rPr>
              <a:t>kg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b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</a:t>
            </a:r>
            <a:r>
              <a:rPr lang="en-US" dirty="0" smtClean="0"/>
              <a:t> in seconds (</a:t>
            </a:r>
            <a:r>
              <a:rPr lang="en-US" dirty="0" smtClean="0">
                <a:solidFill>
                  <a:schemeClr val="tx2"/>
                </a:solidFill>
                <a:latin typeface="Monotype Corsiva" pitchFamily="66" charset="0"/>
              </a:rPr>
              <a:t>s</a:t>
            </a:r>
            <a:r>
              <a:rPr lang="en-US" dirty="0" smtClean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These scales are called the human scales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3072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9135</TotalTime>
  <Words>2035</Words>
  <Application>Microsoft Macintosh PowerPoint</Application>
  <PresentationFormat>On-screen Show (4:3)</PresentationFormat>
  <Paragraphs>270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phys1443-spring02</vt:lpstr>
      <vt:lpstr>Equation</vt:lpstr>
      <vt:lpstr>PHYS 1443 – Section 004 Lecture #2</vt:lpstr>
      <vt:lpstr>Announcements</vt:lpstr>
      <vt:lpstr>Special Project #1 for Extra Credit</vt:lpstr>
      <vt:lpstr>How to study for this course?</vt:lpstr>
      <vt:lpstr>Why do Physics?</vt:lpstr>
      <vt:lpstr>Brief History of Physics</vt:lpstr>
      <vt:lpstr>Models, Theories and Laws</vt:lpstr>
      <vt:lpstr>Needs for Standards and Units</vt:lpstr>
      <vt:lpstr>Needs for Standards and Units</vt:lpstr>
      <vt:lpstr>Definition of Three Relevant Base Units</vt:lpstr>
      <vt:lpstr>Prefixes, expressions and their meanings</vt:lpstr>
      <vt:lpstr>International Standard Institutes</vt:lpstr>
      <vt:lpstr>How do we convert quantities from one unit to another?</vt:lpstr>
      <vt:lpstr>Examples for Unit Conversions</vt:lpstr>
      <vt:lpstr>Uncertainties</vt:lpstr>
      <vt:lpstr>Significant Figures</vt:lpstr>
      <vt:lpstr>Significant Figures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 Yu</cp:lastModifiedBy>
  <cp:revision>433</cp:revision>
  <dcterms:created xsi:type="dcterms:W3CDTF">2012-06-05T17:02:23Z</dcterms:created>
  <dcterms:modified xsi:type="dcterms:W3CDTF">2014-08-28T16:29:24Z</dcterms:modified>
</cp:coreProperties>
</file>