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5" r:id="rId3"/>
    <p:sldId id="491" r:id="rId4"/>
    <p:sldId id="490" r:id="rId5"/>
    <p:sldId id="436" r:id="rId6"/>
    <p:sldId id="437" r:id="rId7"/>
    <p:sldId id="438" r:id="rId8"/>
    <p:sldId id="522" r:id="rId9"/>
    <p:sldId id="493" r:id="rId10"/>
    <p:sldId id="494" r:id="rId11"/>
    <p:sldId id="495" r:id="rId12"/>
    <p:sldId id="496" r:id="rId13"/>
    <p:sldId id="497" r:id="rId14"/>
    <p:sldId id="498" r:id="rId15"/>
    <p:sldId id="523" r:id="rId16"/>
    <p:sldId id="524" r:id="rId17"/>
    <p:sldId id="525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20" Type="http://schemas.openxmlformats.org/officeDocument/2006/relationships/image" Target="../media/image22.wmf"/><Relationship Id="rId21" Type="http://schemas.openxmlformats.org/officeDocument/2006/relationships/image" Target="../media/image23.wmf"/><Relationship Id="rId22" Type="http://schemas.openxmlformats.org/officeDocument/2006/relationships/image" Target="../media/image24.wmf"/><Relationship Id="rId10" Type="http://schemas.openxmlformats.org/officeDocument/2006/relationships/image" Target="../media/image12.wmf"/><Relationship Id="rId11" Type="http://schemas.openxmlformats.org/officeDocument/2006/relationships/image" Target="../media/image13.wmf"/><Relationship Id="rId12" Type="http://schemas.openxmlformats.org/officeDocument/2006/relationships/image" Target="../media/image14.wmf"/><Relationship Id="rId13" Type="http://schemas.openxmlformats.org/officeDocument/2006/relationships/image" Target="../media/image15.wmf"/><Relationship Id="rId14" Type="http://schemas.openxmlformats.org/officeDocument/2006/relationships/image" Target="../media/image16.wmf"/><Relationship Id="rId15" Type="http://schemas.openxmlformats.org/officeDocument/2006/relationships/image" Target="../media/image17.wmf"/><Relationship Id="rId16" Type="http://schemas.openxmlformats.org/officeDocument/2006/relationships/image" Target="../media/image18.wmf"/><Relationship Id="rId17" Type="http://schemas.openxmlformats.org/officeDocument/2006/relationships/image" Target="../media/image19.wmf"/><Relationship Id="rId18" Type="http://schemas.openxmlformats.org/officeDocument/2006/relationships/image" Target="../media/image20.wmf"/><Relationship Id="rId19" Type="http://schemas.openxmlformats.org/officeDocument/2006/relationships/image" Target="../media/image21.wmf"/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870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73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8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9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0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fr/enus/3_SI/base_units.html" TargetMode="External"/><Relationship Id="rId4" Type="http://schemas.openxmlformats.org/officeDocument/2006/relationships/hyperlink" Target="http://www.bipm.fr/enus/3_SI/" TargetMode="External"/><Relationship Id="rId5" Type="http://schemas.openxmlformats.org/officeDocument/2006/relationships/hyperlink" Target="http://www.nist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pm.fr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6" Type="http://schemas.openxmlformats.org/officeDocument/2006/relationships/image" Target="../media/image23.wmf"/><Relationship Id="rId47" Type="http://schemas.openxmlformats.org/officeDocument/2006/relationships/oleObject" Target="../embeddings/oleObject25.bin"/><Relationship Id="rId48" Type="http://schemas.openxmlformats.org/officeDocument/2006/relationships/image" Target="../media/image24.wmf"/><Relationship Id="rId49" Type="http://schemas.openxmlformats.org/officeDocument/2006/relationships/oleObject" Target="../embeddings/oleObject26.bin"/><Relationship Id="rId20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12.wmf"/><Relationship Id="rId23" Type="http://schemas.openxmlformats.org/officeDocument/2006/relationships/oleObject" Target="../embeddings/oleObject12.bin"/><Relationship Id="rId24" Type="http://schemas.openxmlformats.org/officeDocument/2006/relationships/image" Target="../media/image13.wmf"/><Relationship Id="rId25" Type="http://schemas.openxmlformats.org/officeDocument/2006/relationships/oleObject" Target="../embeddings/oleObject13.bin"/><Relationship Id="rId26" Type="http://schemas.openxmlformats.org/officeDocument/2006/relationships/image" Target="../media/image14.wmf"/><Relationship Id="rId27" Type="http://schemas.openxmlformats.org/officeDocument/2006/relationships/oleObject" Target="../embeddings/oleObject14.bin"/><Relationship Id="rId28" Type="http://schemas.openxmlformats.org/officeDocument/2006/relationships/image" Target="../media/image15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30" Type="http://schemas.openxmlformats.org/officeDocument/2006/relationships/image" Target="../media/image16.wmf"/><Relationship Id="rId31" Type="http://schemas.openxmlformats.org/officeDocument/2006/relationships/oleObject" Target="../embeddings/oleObject16.bin"/><Relationship Id="rId32" Type="http://schemas.openxmlformats.org/officeDocument/2006/relationships/image" Target="../media/image17.wmf"/><Relationship Id="rId9" Type="http://schemas.openxmlformats.org/officeDocument/2006/relationships/oleObject" Target="../embeddings/oleObject5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33" Type="http://schemas.openxmlformats.org/officeDocument/2006/relationships/oleObject" Target="../embeddings/oleObject17.bin"/><Relationship Id="rId34" Type="http://schemas.openxmlformats.org/officeDocument/2006/relationships/image" Target="../media/image18.wmf"/><Relationship Id="rId35" Type="http://schemas.openxmlformats.org/officeDocument/2006/relationships/oleObject" Target="../embeddings/oleObject18.bin"/><Relationship Id="rId36" Type="http://schemas.openxmlformats.org/officeDocument/2006/relationships/image" Target="../media/image19.wmf"/><Relationship Id="rId10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19" Type="http://schemas.openxmlformats.org/officeDocument/2006/relationships/oleObject" Target="../embeddings/oleObject10.bin"/><Relationship Id="rId37" Type="http://schemas.openxmlformats.org/officeDocument/2006/relationships/oleObject" Target="../embeddings/oleObject19.bin"/><Relationship Id="rId38" Type="http://schemas.openxmlformats.org/officeDocument/2006/relationships/image" Target="../media/image20.wmf"/><Relationship Id="rId39" Type="http://schemas.openxmlformats.org/officeDocument/2006/relationships/oleObject" Target="../embeddings/oleObject20.bin"/><Relationship Id="rId40" Type="http://schemas.openxmlformats.org/officeDocument/2006/relationships/image" Target="../media/image21.wmf"/><Relationship Id="rId41" Type="http://schemas.openxmlformats.org/officeDocument/2006/relationships/oleObject" Target="../embeddings/oleObject21.bin"/><Relationship Id="rId42" Type="http://schemas.openxmlformats.org/officeDocument/2006/relationships/image" Target="../media/image22.wmf"/><Relationship Id="rId43" Type="http://schemas.openxmlformats.org/officeDocument/2006/relationships/oleObject" Target="../embeddings/oleObject22.bin"/><Relationship Id="rId44" Type="http://schemas.openxmlformats.org/officeDocument/2006/relationships/oleObject" Target="../embeddings/oleObject23.bin"/><Relationship Id="rId45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1443 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004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40468" y="1447800"/>
            <a:ext cx="29550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Aug. 28, 2014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06413" y="5786437"/>
            <a:ext cx="7747584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#2, 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Thursday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Sept. 4 !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!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860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How to study for this course?</a:t>
            </a: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Brief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history of physics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Standards and 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units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smtClean="0">
                <a:solidFill>
                  <a:schemeClr val="accent2"/>
                </a:solidFill>
                <a:latin typeface="Arial Narrow" pitchFamily="-84" charset="0"/>
              </a:rPr>
              <a:t>Dimensional </a:t>
            </a:r>
            <a:r>
              <a:rPr lang="en-US" sz="2800" smtClean="0">
                <a:solidFill>
                  <a:schemeClr val="accent2"/>
                </a:solidFill>
                <a:latin typeface="Arial Narrow" pitchFamily="-84" charset="0"/>
              </a:rPr>
              <a:t>Analysis</a:t>
            </a: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 autoUpdateAnimBg="0"/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06327-A8B4-D444-8EB4-805D6AA0072F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  <p:sp>
        <p:nvSpPr>
          <p:cNvPr id="6144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7D4A0C89-D871-2543-B0C6-AB0AB73A9D81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Definition of Three Relevant Base Units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963613"/>
            <a:ext cx="8305800" cy="4141787"/>
            <a:chOff x="240" y="607"/>
            <a:chExt cx="5232" cy="2609"/>
          </a:xfrm>
        </p:grpSpPr>
        <p:sp>
          <p:nvSpPr>
            <p:cNvPr id="61449" name="Rectangle 4"/>
            <p:cNvSpPr>
              <a:spLocks noChangeArrowheads="1"/>
            </p:cNvSpPr>
            <p:nvPr/>
          </p:nvSpPr>
          <p:spPr bwMode="auto">
            <a:xfrm>
              <a:off x="1632" y="2391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second is the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duration of 9,192,631,770 periods of the radiation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 corresponding to the transition between the two hyperfine levels of the ground state of the Cesium 133 (C</a:t>
              </a:r>
              <a:r>
                <a:rPr lang="en-US" sz="2000" baseline="30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133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) atom.</a:t>
              </a:r>
              <a:endParaRPr lang="en-US" sz="2000">
                <a:solidFill>
                  <a:srgbClr val="CC00CC"/>
                </a:solidFill>
                <a:latin typeface="Arial" pitchFamily="-84" charset="0"/>
              </a:endParaRPr>
            </a:p>
          </p:txBody>
        </p:sp>
        <p:sp>
          <p:nvSpPr>
            <p:cNvPr id="61450" name="Rectangle 5"/>
            <p:cNvSpPr>
              <a:spLocks noChangeArrowheads="1"/>
            </p:cNvSpPr>
            <p:nvPr/>
          </p:nvSpPr>
          <p:spPr bwMode="auto">
            <a:xfrm>
              <a:off x="240" y="2391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s (Time)</a:t>
              </a:r>
            </a:p>
          </p:txBody>
        </p:sp>
        <p:sp>
          <p:nvSpPr>
            <p:cNvPr id="61451" name="Rectangle 6"/>
            <p:cNvSpPr>
              <a:spLocks noChangeArrowheads="1"/>
            </p:cNvSpPr>
            <p:nvPr/>
          </p:nvSpPr>
          <p:spPr bwMode="auto">
            <a:xfrm>
              <a:off x="1632" y="1566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 dirty="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It is equal to the mass of the international prototype of the kilogram, made of platinum-iridium in International Bureau of Weights and Measure in France. </a:t>
              </a:r>
            </a:p>
          </p:txBody>
        </p:sp>
        <p:sp>
          <p:nvSpPr>
            <p:cNvPr id="61452" name="Rectangle 7"/>
            <p:cNvSpPr>
              <a:spLocks noChangeArrowheads="1"/>
            </p:cNvSpPr>
            <p:nvPr/>
          </p:nvSpPr>
          <p:spPr bwMode="auto">
            <a:xfrm>
              <a:off x="240" y="1566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kg (Mass) = </a:t>
              </a:r>
            </a:p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1000 g</a:t>
              </a:r>
            </a:p>
          </p:txBody>
        </p:sp>
        <p:sp>
          <p:nvSpPr>
            <p:cNvPr id="61453" name="Rectangle 8"/>
            <p:cNvSpPr>
              <a:spLocks noChangeArrowheads="1"/>
            </p:cNvSpPr>
            <p:nvPr/>
          </p:nvSpPr>
          <p:spPr bwMode="auto">
            <a:xfrm>
              <a:off x="1632" y="933"/>
              <a:ext cx="3840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meter is the length of the path traveled by light in vacuum during the time interval of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1/299,792,458 of a second</a:t>
              </a:r>
              <a:r>
                <a:rPr lang="en-US" sz="2000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.</a:t>
              </a:r>
              <a:endParaRPr lang="en-US" sz="2000">
                <a:solidFill>
                  <a:srgbClr val="A50021"/>
                </a:solidFill>
                <a:latin typeface="Arial Narrow" pitchFamily="-84" charset="0"/>
              </a:endParaRPr>
            </a:p>
          </p:txBody>
        </p:sp>
        <p:sp>
          <p:nvSpPr>
            <p:cNvPr id="61454" name="Rectangle 9"/>
            <p:cNvSpPr>
              <a:spLocks noChangeArrowheads="1"/>
            </p:cNvSpPr>
            <p:nvPr/>
          </p:nvSpPr>
          <p:spPr bwMode="auto">
            <a:xfrm>
              <a:off x="240" y="933"/>
              <a:ext cx="1392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dirty="0" err="1">
                  <a:solidFill>
                    <a:schemeClr val="accent2"/>
                  </a:solidFill>
                  <a:latin typeface="Monotype Corsiva" pitchFamily="-84" charset="0"/>
                </a:rPr>
                <a:t>m</a:t>
              </a: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 </a:t>
              </a:r>
              <a:r>
                <a:rPr lang="en-US" dirty="0">
                  <a:solidFill>
                    <a:schemeClr val="accent2"/>
                  </a:solidFill>
                  <a:latin typeface="Monotype Corsiva" pitchFamily="-84" charset="0"/>
                </a:rPr>
                <a:t>(Length) = 100 cm</a:t>
              </a:r>
            </a:p>
          </p:txBody>
        </p:sp>
        <p:sp>
          <p:nvSpPr>
            <p:cNvPr id="61455" name="Rectangle 10"/>
            <p:cNvSpPr>
              <a:spLocks noChangeArrowheads="1"/>
            </p:cNvSpPr>
            <p:nvPr/>
          </p:nvSpPr>
          <p:spPr bwMode="auto">
            <a:xfrm>
              <a:off x="1632" y="607"/>
              <a:ext cx="3840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CC00CC"/>
                  </a:solidFill>
                  <a:latin typeface="Arial Narrow" pitchFamily="-84" charset="0"/>
                </a:rPr>
                <a:t>Definitions</a:t>
              </a:r>
            </a:p>
          </p:txBody>
        </p:sp>
        <p:sp>
          <p:nvSpPr>
            <p:cNvPr id="61456" name="Rectangle 11"/>
            <p:cNvSpPr>
              <a:spLocks noChangeArrowheads="1"/>
            </p:cNvSpPr>
            <p:nvPr/>
          </p:nvSpPr>
          <p:spPr bwMode="auto">
            <a:xfrm>
              <a:off x="240" y="607"/>
              <a:ext cx="1392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SI Units</a:t>
              </a:r>
            </a:p>
          </p:txBody>
        </p:sp>
        <p:sp>
          <p:nvSpPr>
            <p:cNvPr id="61457" name="Line 12"/>
            <p:cNvSpPr>
              <a:spLocks noChangeShapeType="1"/>
            </p:cNvSpPr>
            <p:nvPr/>
          </p:nvSpPr>
          <p:spPr bwMode="auto">
            <a:xfrm>
              <a:off x="240" y="607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8" name="Line 13"/>
            <p:cNvSpPr>
              <a:spLocks noChangeShapeType="1"/>
            </p:cNvSpPr>
            <p:nvPr/>
          </p:nvSpPr>
          <p:spPr bwMode="auto">
            <a:xfrm>
              <a:off x="240" y="933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9" name="Line 14"/>
            <p:cNvSpPr>
              <a:spLocks noChangeShapeType="1"/>
            </p:cNvSpPr>
            <p:nvPr/>
          </p:nvSpPr>
          <p:spPr bwMode="auto">
            <a:xfrm>
              <a:off x="240" y="1566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0" name="Line 15"/>
            <p:cNvSpPr>
              <a:spLocks noChangeShapeType="1"/>
            </p:cNvSpPr>
            <p:nvPr/>
          </p:nvSpPr>
          <p:spPr bwMode="auto">
            <a:xfrm>
              <a:off x="240" y="2391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1" name="Line 16"/>
            <p:cNvSpPr>
              <a:spLocks noChangeShapeType="1"/>
            </p:cNvSpPr>
            <p:nvPr/>
          </p:nvSpPr>
          <p:spPr bwMode="auto">
            <a:xfrm>
              <a:off x="240" y="3216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2" name="Line 17"/>
            <p:cNvSpPr>
              <a:spLocks noChangeShapeType="1"/>
            </p:cNvSpPr>
            <p:nvPr/>
          </p:nvSpPr>
          <p:spPr bwMode="auto">
            <a:xfrm>
              <a:off x="240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3" name="Line 18"/>
            <p:cNvSpPr>
              <a:spLocks noChangeShapeType="1"/>
            </p:cNvSpPr>
            <p:nvPr/>
          </p:nvSpPr>
          <p:spPr bwMode="auto">
            <a:xfrm>
              <a:off x="1632" y="607"/>
              <a:ext cx="0" cy="26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4" name="Line 19"/>
            <p:cNvSpPr>
              <a:spLocks noChangeShapeType="1"/>
            </p:cNvSpPr>
            <p:nvPr/>
          </p:nvSpPr>
          <p:spPr bwMode="auto">
            <a:xfrm>
              <a:off x="5472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304800" y="5232400"/>
            <a:ext cx="8622873" cy="10156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total of seven base quantities (see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Appendix A)</a:t>
            </a:r>
            <a:endParaRPr lang="en-US" sz="2000" i="1" dirty="0">
              <a:solidFill>
                <a:srgbClr val="A50021"/>
              </a:solidFill>
              <a:latin typeface="Arial Narrow" pitchFamily="-84" charset="0"/>
            </a:endParaRP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prefixes that scales the units larger or smaller for convenience (see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T.1-2 pg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. 2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)</a:t>
            </a:r>
            <a:endParaRPr lang="en-US" sz="2000" i="1" dirty="0">
              <a:solidFill>
                <a:srgbClr val="A50021"/>
              </a:solidFill>
              <a:latin typeface="Arial Narrow" pitchFamily="-84" charset="0"/>
            </a:endParaRP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Units for other quantities, such as </a:t>
            </a:r>
            <a:r>
              <a:rPr lang="en-US" sz="2000" i="1" dirty="0" err="1">
                <a:solidFill>
                  <a:srgbClr val="A50021"/>
                </a:solidFill>
                <a:latin typeface="Arial Narrow" pitchFamily="-84" charset="0"/>
              </a:rPr>
              <a:t>Newtons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 for force and Joule for energy, for ease of use </a:t>
            </a:r>
          </a:p>
        </p:txBody>
      </p:sp>
    </p:spTree>
    <p:extLst>
      <p:ext uri="{BB962C8B-B14F-4D97-AF65-F5344CB8AC3E}">
        <p14:creationId xmlns:p14="http://schemas.microsoft.com/office/powerpoint/2010/main" val="222060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286079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04" grpId="0" build="p"/>
      <p:bldP spid="153605" grpId="0"/>
      <p:bldP spid="1536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EF76-084A-5E4A-8E0A-BC022D7E8DF5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34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07F1B21-C14A-4949-A4F8-ADBB46425AB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Standard Institutes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3886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Bureau of Weights and Measure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2"/>
              </a:rPr>
              <a:t>http://www.bipm.fr/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/>
              <a:t>Base unit definitions: </a:t>
            </a:r>
            <a:r>
              <a:rPr lang="en-US">
                <a:hlinkClick r:id="rId3"/>
              </a:rPr>
              <a:t>http://www.bipm.fr/enus/3_SI/base_units.html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Unit Conversions: </a:t>
            </a:r>
            <a:r>
              <a:rPr lang="en-US">
                <a:hlinkClick r:id="rId4"/>
              </a:rPr>
              <a:t>http://www.bipm.fr/enus/3_SI/</a:t>
            </a:r>
            <a:r>
              <a:rPr lang="en-US" sz="3200"/>
              <a:t>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US National Institute of Standards and Technology (NIST)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5"/>
              </a:rPr>
              <a:t>http://www.nist.gov/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418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351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animBg="1" autoUpdateAnimBg="0"/>
      <p:bldP spid="155652" grpId="0" animBg="1" autoUpdateAnimBg="0"/>
      <p:bldP spid="15565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3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5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E98B-2822-C448-A15F-5D74FDD8DFC9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6553200" y="1752600"/>
          <a:ext cx="16605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88" name="Equation" r:id="rId3" imgW="863280" imgH="482400" progId="Equation.DSMT4">
                  <p:embed/>
                </p:oleObj>
              </mc:Choice>
              <mc:Fallback>
                <p:oleObj name="Equation" r:id="rId3" imgW="863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752600"/>
                        <a:ext cx="16605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556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CDBB32B-CA23-9345-85BF-43B31AC01FB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55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Examples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for Unit Conversions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838200"/>
            <a:ext cx="3810000" cy="1295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Ex: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An apartment has a floor area of 880 square feet (ft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 Express this in square meters (m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</a:t>
            </a:r>
          </a:p>
        </p:txBody>
      </p:sp>
      <p:graphicFrame>
        <p:nvGraphicFramePr>
          <p:cNvPr id="1566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16400" y="1143000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89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1143000"/>
                        <a:ext cx="1193800" cy="406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51438" y="2743200"/>
          <a:ext cx="216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0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743200"/>
                        <a:ext cx="2163762" cy="368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181600" y="2022475"/>
          <a:ext cx="1317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1" name="Equation" r:id="rId9" imgW="685800" imgH="203040" progId="Equation.DSMT4">
                  <p:embed/>
                </p:oleObj>
              </mc:Choice>
              <mc:Fallback>
                <p:oleObj name="Equation" r:id="rId9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22475"/>
                        <a:ext cx="13176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2766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dirty="0" smtClean="0">
                <a:solidFill>
                  <a:srgbClr val="A50021"/>
                </a:solidFill>
                <a:latin typeface="Arial Narrow" pitchFamily="-84" charset="0"/>
              </a:rPr>
              <a:t>Ex</a:t>
            </a:r>
            <a:r>
              <a:rPr lang="en-US" dirty="0" smtClean="0">
                <a:solidFill>
                  <a:schemeClr val="accent2"/>
                </a:solidFill>
                <a:latin typeface="Arial Narrow" pitchFamily="-84" charset="0"/>
              </a:rPr>
              <a:t>: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Where the posted speed limit is 55 miles per hour (mi/h or mph), what is this speed (a) in meters per second (m/s) and (b) kilometers per hour (</a:t>
            </a:r>
            <a:r>
              <a:rPr lang="en-US" sz="2000" dirty="0">
                <a:solidFill>
                  <a:schemeClr val="accent2"/>
                </a:solidFill>
                <a:latin typeface="Arial Narrow" pitchFamily="-84" charset="0"/>
              </a:rPr>
              <a:t>km/h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)? 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56681" name="Object 9"/>
          <p:cNvGraphicFramePr>
            <a:graphicFrameLocks noChangeAspect="1"/>
          </p:cNvGraphicFramePr>
          <p:nvPr/>
        </p:nvGraphicFramePr>
        <p:xfrm>
          <a:off x="762000" y="4271963"/>
          <a:ext cx="771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2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71963"/>
                        <a:ext cx="7715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2" name="Object 10"/>
          <p:cNvGraphicFramePr>
            <a:graphicFrameLocks noChangeAspect="1"/>
          </p:cNvGraphicFramePr>
          <p:nvPr/>
        </p:nvGraphicFramePr>
        <p:xfrm>
          <a:off x="1117600" y="5026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3" name="Equation" r:id="rId13" imgW="634680" imgH="177480" progId="Equation.DSMT4">
                  <p:embed/>
                </p:oleObj>
              </mc:Choice>
              <mc:Fallback>
                <p:oleObj name="Equation" r:id="rId1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5026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013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(a)</a:t>
            </a:r>
          </a:p>
        </p:txBody>
      </p:sp>
      <p:graphicFrame>
        <p:nvGraphicFramePr>
          <p:cNvPr id="156686" name="Object 14"/>
          <p:cNvGraphicFramePr>
            <a:graphicFrameLocks noChangeAspect="1"/>
          </p:cNvGraphicFramePr>
          <p:nvPr/>
        </p:nvGraphicFramePr>
        <p:xfrm>
          <a:off x="5445125" y="1143000"/>
          <a:ext cx="1108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4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1143000"/>
                        <a:ext cx="1108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57200" y="23622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What do we need to know?</a:t>
            </a:r>
          </a:p>
        </p:txBody>
      </p:sp>
      <p:graphicFrame>
        <p:nvGraphicFramePr>
          <p:cNvPr id="156688" name="Object 16"/>
          <p:cNvGraphicFramePr>
            <a:graphicFrameLocks noChangeAspect="1"/>
          </p:cNvGraphicFramePr>
          <p:nvPr/>
        </p:nvGraphicFramePr>
        <p:xfrm>
          <a:off x="6510338" y="841375"/>
          <a:ext cx="10334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5" name="Equation" r:id="rId17" imgW="533160" imgH="469800" progId="Equation.DSMT4">
                  <p:embed/>
                </p:oleObj>
              </mc:Choice>
              <mc:Fallback>
                <p:oleObj name="Equation" r:id="rId17" imgW="533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338" y="841375"/>
                        <a:ext cx="10334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9" name="Object 17"/>
          <p:cNvGraphicFramePr>
            <a:graphicFrameLocks noChangeAspect="1"/>
          </p:cNvGraphicFramePr>
          <p:nvPr/>
        </p:nvGraphicFramePr>
        <p:xfrm>
          <a:off x="1465263" y="4192588"/>
          <a:ext cx="1090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6" name="Equation" r:id="rId19" imgW="609480" imgH="253800" progId="Equation.DSMT4">
                  <p:embed/>
                </p:oleObj>
              </mc:Choice>
              <mc:Fallback>
                <p:oleObj name="Equation" r:id="rId19" imgW="609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192588"/>
                        <a:ext cx="1090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0" name="Object 18"/>
          <p:cNvGraphicFramePr>
            <a:graphicFrameLocks noChangeAspect="1"/>
          </p:cNvGraphicFramePr>
          <p:nvPr/>
        </p:nvGraphicFramePr>
        <p:xfrm>
          <a:off x="5816600" y="4260850"/>
          <a:ext cx="224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7" name="Equation" r:id="rId21" imgW="1257120" imgH="177480" progId="Equation.DSMT4">
                  <p:embed/>
                </p:oleObj>
              </mc:Choice>
              <mc:Fallback>
                <p:oleObj name="Equation" r:id="rId21" imgW="1257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260850"/>
                        <a:ext cx="224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1" name="Object 19"/>
          <p:cNvGraphicFramePr>
            <a:graphicFrameLocks noChangeAspect="1"/>
          </p:cNvGraphicFramePr>
          <p:nvPr/>
        </p:nvGraphicFramePr>
        <p:xfrm>
          <a:off x="2486025" y="4033838"/>
          <a:ext cx="9302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8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033838"/>
                        <a:ext cx="9302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2" name="Object 20"/>
          <p:cNvGraphicFramePr>
            <a:graphicFrameLocks noChangeAspect="1"/>
          </p:cNvGraphicFramePr>
          <p:nvPr/>
        </p:nvGraphicFramePr>
        <p:xfrm>
          <a:off x="3346450" y="4033838"/>
          <a:ext cx="12938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99" name="Equation" r:id="rId25" imgW="723600" imgH="431640" progId="Equation.DSMT4">
                  <p:embed/>
                </p:oleObj>
              </mc:Choice>
              <mc:Fallback>
                <p:oleObj name="Equation" r:id="rId25" imgW="723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4033838"/>
                        <a:ext cx="12938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/>
        </p:nvGraphicFramePr>
        <p:xfrm>
          <a:off x="4570413" y="4033838"/>
          <a:ext cx="1316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0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4033838"/>
                        <a:ext cx="1316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4" name="Object 22"/>
          <p:cNvGraphicFramePr>
            <a:graphicFrameLocks noChangeAspect="1"/>
          </p:cNvGraphicFramePr>
          <p:nvPr/>
        </p:nvGraphicFramePr>
        <p:xfrm>
          <a:off x="2270125" y="4957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1" name="Equation" r:id="rId29" imgW="507960" imgH="253800" progId="Equation.DSMT4">
                  <p:embed/>
                </p:oleObj>
              </mc:Choice>
              <mc:Fallback>
                <p:oleObj name="Equation" r:id="rId29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4957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5" name="Object 23"/>
          <p:cNvGraphicFramePr>
            <a:graphicFrameLocks noChangeAspect="1"/>
          </p:cNvGraphicFramePr>
          <p:nvPr/>
        </p:nvGraphicFramePr>
        <p:xfrm>
          <a:off x="7013575" y="5026025"/>
          <a:ext cx="8969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2" name="Equation" r:id="rId31" imgW="507960" imgH="177480" progId="Equation.DSMT4">
                  <p:embed/>
                </p:oleObj>
              </mc:Choice>
              <mc:Fallback>
                <p:oleObj name="Equation" r:id="rId31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5026025"/>
                        <a:ext cx="8969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6" name="Object 24"/>
          <p:cNvGraphicFramePr>
            <a:graphicFrameLocks noChangeAspect="1"/>
          </p:cNvGraphicFramePr>
          <p:nvPr/>
        </p:nvGraphicFramePr>
        <p:xfrm>
          <a:off x="3297238" y="4800600"/>
          <a:ext cx="1189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3" name="Equation" r:id="rId33" imgW="672840" imgH="431640" progId="Equation.DSMT4">
                  <p:embed/>
                </p:oleObj>
              </mc:Choice>
              <mc:Fallback>
                <p:oleObj name="Equation" r:id="rId33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800600"/>
                        <a:ext cx="11890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7" name="Object 25"/>
          <p:cNvGraphicFramePr>
            <a:graphicFrameLocks noChangeAspect="1"/>
          </p:cNvGraphicFramePr>
          <p:nvPr/>
        </p:nvGraphicFramePr>
        <p:xfrm>
          <a:off x="4724400" y="4800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4" name="Equation" r:id="rId35" imgW="406080" imgH="431640" progId="Equation.DSMT4">
                  <p:embed/>
                </p:oleObj>
              </mc:Choice>
              <mc:Fallback>
                <p:oleObj name="Equation" r:id="rId35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/>
        </p:nvGraphicFramePr>
        <p:xfrm>
          <a:off x="5480050" y="4800600"/>
          <a:ext cx="130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5" name="Equation" r:id="rId37" imgW="736560" imgH="431640" progId="Equation.DSMT4">
                  <p:embed/>
                </p:oleObj>
              </mc:Choice>
              <mc:Fallback>
                <p:oleObj name="Equation" r:id="rId3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800600"/>
                        <a:ext cx="1301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3" name="Line 31"/>
          <p:cNvSpPr>
            <a:spLocks noChangeShapeType="1"/>
          </p:cNvSpPr>
          <p:nvPr/>
        </p:nvSpPr>
        <p:spPr bwMode="auto">
          <a:xfrm flipH="1">
            <a:off x="5943600" y="19050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7239000" y="22098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0"/>
          <p:cNvGraphicFramePr>
            <a:graphicFrameLocks noChangeAspect="1"/>
          </p:cNvGraphicFramePr>
          <p:nvPr/>
        </p:nvGraphicFramePr>
        <p:xfrm>
          <a:off x="7467600" y="838200"/>
          <a:ext cx="1822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6" name="Equation" r:id="rId39" imgW="939600" imgH="469800" progId="Equation.DSMT4">
                  <p:embed/>
                </p:oleObj>
              </mc:Choice>
              <mc:Fallback>
                <p:oleObj name="Equation" r:id="rId39" imgW="939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838200"/>
                        <a:ext cx="18224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/>
        </p:nvGraphicFramePr>
        <p:xfrm>
          <a:off x="7354888" y="2743200"/>
          <a:ext cx="874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7" name="Equation" r:id="rId41" imgW="482400" imgH="203040" progId="Equation.DSMT4">
                  <p:embed/>
                </p:oleObj>
              </mc:Choice>
              <mc:Fallback>
                <p:oleObj name="Equation" r:id="rId41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2743200"/>
                        <a:ext cx="8747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/>
        </p:nvGraphicFramePr>
        <p:xfrm>
          <a:off x="1127125" y="5788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8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788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41350" y="56388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(b)</a:t>
            </a: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/>
        </p:nvGraphicFramePr>
        <p:xfrm>
          <a:off x="2279650" y="5719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09" name="Equation" r:id="rId44" imgW="507960" imgH="253800" progId="Equation.DSMT4">
                  <p:embed/>
                </p:oleObj>
              </mc:Choice>
              <mc:Fallback>
                <p:oleObj name="Equation" r:id="rId44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719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5557838" y="5788025"/>
          <a:ext cx="13001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10" name="Equation" r:id="rId45" imgW="736560" imgH="177480" progId="Equation.DSMT4">
                  <p:embed/>
                </p:oleObj>
              </mc:Choice>
              <mc:Fallback>
                <p:oleObj name="Equation" r:id="rId45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788025"/>
                        <a:ext cx="13001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3240088" y="5562600"/>
          <a:ext cx="132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11" name="Equation" r:id="rId47" imgW="749160" imgH="431640" progId="Equation.DSMT4">
                  <p:embed/>
                </p:oleObj>
              </mc:Choice>
              <mc:Fallback>
                <p:oleObj name="Equation" r:id="rId47" imgW="749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562600"/>
                        <a:ext cx="1323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/>
        </p:nvGraphicFramePr>
        <p:xfrm>
          <a:off x="4733925" y="5562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12" name="Equation" r:id="rId49" imgW="406080" imgH="431640" progId="Equation.DSMT4">
                  <p:embed/>
                </p:oleObj>
              </mc:Choice>
              <mc:Fallback>
                <p:oleObj name="Equation" r:id="rId49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562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9430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6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5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5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5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  <p:bldP spid="156679" grpId="0" build="p" autoUpdateAnimBg="0"/>
      <p:bldP spid="156680" grpId="0" animBg="1"/>
      <p:bldP spid="156684" grpId="0"/>
      <p:bldP spid="156687" grpId="0" build="p" autoUpdateAnimBg="0"/>
      <p:bldP spid="156703" grpId="0" animBg="1"/>
      <p:bldP spid="156704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/>
              <a:t>Number of measurements </a:t>
            </a:r>
          </a:p>
          <a:p>
            <a:pPr lvl="1" eaLnBrk="1" hangingPunct="1"/>
            <a:r>
              <a:rPr lang="en-US"/>
              <a:t>Quality of instruments (meter stick vs micro-meter)</a:t>
            </a:r>
          </a:p>
          <a:p>
            <a:pPr lvl="1" eaLnBrk="1" hangingPunct="1"/>
            <a:r>
              <a:rPr lang="en-US"/>
              <a:t>Experience of the person doing measurements</a:t>
            </a:r>
          </a:p>
          <a:p>
            <a:pPr lvl="1" eaLnBrk="1" hangingPunct="1"/>
            <a:r>
              <a:rPr lang="en-US"/>
              <a:t>Etc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5908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8467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  <p:bldP spid="1699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572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 smtClean="0"/>
              <a:t>The number 80 implies precision of +/- 1, between 79 and 81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 smtClean="0"/>
              <a:t>Significant figures: non-zero numbers or zeros that are not place-holders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34.100 has 5, because the 0’s after 1 indicates that the numbers in these digits are indeed 0’s.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31400000=3.14x10</a:t>
            </a:r>
            <a:r>
              <a:rPr lang="en-US" sz="1800" baseline="30000" dirty="0" smtClean="0">
                <a:ea typeface="ＭＳ Ｐゴシック" pitchFamily="-84" charset="-128"/>
              </a:rPr>
              <a:t>7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0.00012=1.2x10</a:t>
            </a:r>
            <a:r>
              <a:rPr lang="en-US" sz="1800" baseline="30000" dirty="0" smtClean="0">
                <a:ea typeface="ＭＳ Ｐゴシック" pitchFamily="-84" charset="-128"/>
              </a:rPr>
              <a:t>-4</a:t>
            </a:r>
          </a:p>
          <a:p>
            <a:pPr lvl="2" eaLnBrk="1" hangingPunct="1"/>
            <a:r>
              <a:rPr lang="en-US" sz="2200" dirty="0" smtClean="0">
                <a:ea typeface="ＭＳ Ｐゴシック" pitchFamily="-84" charset="-128"/>
              </a:rPr>
              <a:t>How about 3000?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This book assumes all 0’s are significant but it could be different in other cases!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5257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1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17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</a:t>
            </a:r>
            <a:r>
              <a:rPr lang="en-US" dirty="0" err="1"/>
              <a:t>x</a:t>
            </a:r>
            <a:r>
              <a:rPr lang="en-US" dirty="0"/>
              <a:t> 3.1 =        , because the smallest significant figures is ?.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91200" y="22860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6576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7244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57600" y="55022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Can’t get any better than 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5578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  <p:extLst>
      <p:ext uri="{BB962C8B-B14F-4D97-AF65-F5344CB8AC3E}">
        <p14:creationId xmlns:p14="http://schemas.microsoft.com/office/powerpoint/2010/main" val="293428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  <p:bldP spid="172036" grpId="0" animBg="1"/>
      <p:bldP spid="172037" grpId="0" animBg="1"/>
      <p:bldP spid="53256" grpId="0"/>
      <p:bldP spid="53257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64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Homework registration: 14/20 have registered!</a:t>
            </a: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roster closes at 11pm tonight!</a:t>
            </a: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deadline for the homework #1 with only 4 problems is also at 11pm tonight!</a:t>
            </a:r>
          </a:p>
          <a:p>
            <a:pPr lvl="2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Remember, all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homeworks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have the same weights!</a:t>
            </a: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I need to approve your enrollment requests so please take an action ASAP!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Special Project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#1 for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05800" cy="55626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Find the solutions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X is the unknown variable, and y, z and v are constant coefficients!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Sept. 4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385429"/>
              </p:ext>
            </p:extLst>
          </p:nvPr>
        </p:nvGraphicFramePr>
        <p:xfrm>
          <a:off x="4868863" y="2721632"/>
          <a:ext cx="2751137" cy="55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721632"/>
                        <a:ext cx="2751137" cy="554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9713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Aug. 28, 2014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1443-004, Fall 2014       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662C0DF-DAE1-E344-B623-7DC2CE6EF01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How to study for this course?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Keep up with the class for comprehensive understanding of materials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Come to the class and participate in the discussions and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actively participate in problem </a:t>
            </a:r>
            <a:r>
              <a:rPr lang="en-US" sz="2000" dirty="0">
                <a:latin typeface="Arial Narrow" charset="0"/>
                <a:ea typeface="ＭＳ Ｐゴシック" charset="0"/>
              </a:rPr>
              <a:t>solving sessions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Follow through the lecture notes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example problems in the book yourself without looking at the solution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Have many tons of fun in the class!!!!!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Keep up with the homework to put the last nail on the coffin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Do not wait till you are done with all the problems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. One </a:t>
            </a:r>
            <a:r>
              <a:rPr lang="en-US" sz="2000" dirty="0">
                <a:latin typeface="Arial Narrow" charset="0"/>
                <a:ea typeface="ＭＳ Ｐゴシック" charset="0"/>
              </a:rPr>
              <a:t>can always input the answers as you solve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problems. 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Form a study group and discuss how to solve problems with your friends, then work the problems out yourselves!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Prepare for upcoming classes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Read the textbook for the material to be covered in the next class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The extra mile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additional problems in the back of the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chapter </a:t>
            </a:r>
            <a:r>
              <a:rPr lang="en-US" sz="2000" dirty="0">
                <a:latin typeface="Arial Narrow" charset="0"/>
                <a:ea typeface="ＭＳ Ｐゴシック" charset="0"/>
              </a:rPr>
              <a:t>starting the easiest problems to harder ones </a:t>
            </a:r>
          </a:p>
        </p:txBody>
      </p:sp>
    </p:spTree>
    <p:extLst>
      <p:ext uri="{BB962C8B-B14F-4D97-AF65-F5344CB8AC3E}">
        <p14:creationId xmlns:p14="http://schemas.microsoft.com/office/powerpoint/2010/main" val="65689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82675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works generally under restricted conditions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between experimental measurements and theory are good for 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To improve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our everyday lives,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even though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7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 autoUpdateAnimBg="0"/>
      <p:bldP spid="207876" grpId="0" build="p" autoUpdateAnimBg="0"/>
      <p:bldP spid="20787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is universe created?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Energy conservation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ym typeface="Wingdings" pitchFamily="-84" charset="2"/>
              </a:rPr>
              <a:t>The statement must be found experimentally valid to become a law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Has some level of arbitrariness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Needs for Standards and Units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4582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Physics is based on precise measurements and comparisons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A rule for how things are measured and compared is essential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Need experiments to establish the units of such measurements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Precise measurement is necessary for practical uses and for fully understanding the rules of nature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Units define a unique name assigned to the measure of the given quantity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Consistency is crucial for physical measurements and comparisons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The same quantity measured by one must be comprehendible and reproducible by others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Practical matters </a:t>
            </a:r>
            <a:r>
              <a:rPr lang="en-US" sz="2400" dirty="0" smtClean="0"/>
              <a:t>contribute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5733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Needs for Standards and Units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Seven fundamental quantities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Length, Mass, Time, Electric Current, Temperature, the Amount of substance and the Luminous intensity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All other physical quantities can be derived from these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 system of unit called </a:t>
            </a:r>
            <a:r>
              <a:rPr lang="en-US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SI</a:t>
            </a:r>
            <a:r>
              <a:rPr lang="en-US" dirty="0" smtClean="0">
                <a:ea typeface="+mn-ea"/>
                <a:cs typeface="+mn-cs"/>
              </a:rPr>
              <a:t> (</a:t>
            </a:r>
            <a:r>
              <a:rPr lang="en-US" dirty="0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System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Internationale</a:t>
            </a:r>
            <a:r>
              <a:rPr lang="en-US" dirty="0" smtClean="0">
                <a:ea typeface="+mn-ea"/>
                <a:cs typeface="+mn-cs"/>
              </a:rPr>
              <a:t>) was established in 1971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three base quantities relevant for this course 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dirty="0" smtClean="0"/>
              <a:t> in meters (</a:t>
            </a:r>
            <a:r>
              <a:rPr lang="en-US" dirty="0" err="1" smtClean="0">
                <a:solidFill>
                  <a:schemeClr val="tx2"/>
                </a:solidFill>
                <a:latin typeface="Monotype Corsiva" pitchFamily="66" charset="0"/>
              </a:rPr>
              <a:t>m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</a:t>
            </a:r>
            <a:r>
              <a:rPr lang="en-US" dirty="0" smtClean="0"/>
              <a:t> in kilo-grams (</a:t>
            </a:r>
            <a:r>
              <a:rPr lang="en-US" dirty="0" smtClean="0">
                <a:solidFill>
                  <a:schemeClr val="tx2"/>
                </a:solidFill>
                <a:latin typeface="Monotype Corsiva" pitchFamily="66" charset="0"/>
              </a:rPr>
              <a:t>kg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dirty="0" smtClean="0"/>
              <a:t> in seconds (</a:t>
            </a:r>
            <a:r>
              <a:rPr lang="en-US" dirty="0" smtClean="0">
                <a:solidFill>
                  <a:schemeClr val="tx2"/>
                </a:solidFill>
                <a:latin typeface="Monotype Corsiva" pitchFamily="66" charset="0"/>
              </a:rPr>
              <a:t>s</a:t>
            </a:r>
            <a:r>
              <a:rPr lang="en-US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These scales are called the human scales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3072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9133</TotalTime>
  <Words>2035</Words>
  <Application>Microsoft Macintosh PowerPoint</Application>
  <PresentationFormat>On-screen Show (4:3)</PresentationFormat>
  <Paragraphs>270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phys1443-spring02</vt:lpstr>
      <vt:lpstr>Equation</vt:lpstr>
      <vt:lpstr>PHYS 1443 – Section 004 Lecture #2</vt:lpstr>
      <vt:lpstr>Announcements</vt:lpstr>
      <vt:lpstr>Special Project #1 for Extra Credit</vt:lpstr>
      <vt:lpstr>How to study for this course?</vt:lpstr>
      <vt:lpstr>Why do Physics?</vt:lpstr>
      <vt:lpstr>Brief History of Physics</vt:lpstr>
      <vt:lpstr>Models, Theories and Laws</vt:lpstr>
      <vt:lpstr>Needs for Standards and Units</vt:lpstr>
      <vt:lpstr>Needs for Standards and Units</vt:lpstr>
      <vt:lpstr>Definition of Three Relevant Base Units</vt:lpstr>
      <vt:lpstr>Prefixes, expressions and their meanings</vt:lpstr>
      <vt:lpstr>International Standard Institutes</vt:lpstr>
      <vt:lpstr>How do we convert quantities from one unit to another?</vt:lpstr>
      <vt:lpstr>Examples for Unit Conversions</vt:lpstr>
      <vt:lpstr>Uncertainties</vt:lpstr>
      <vt:lpstr>Significant Figures</vt:lpstr>
      <vt:lpstr>Significant Figures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432</cp:revision>
  <dcterms:created xsi:type="dcterms:W3CDTF">2012-06-05T17:02:23Z</dcterms:created>
  <dcterms:modified xsi:type="dcterms:W3CDTF">2014-08-28T16:27:57Z</dcterms:modified>
</cp:coreProperties>
</file>